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1" r:id="rId1"/>
    <p:sldMasterId id="2147486103" r:id="rId2"/>
  </p:sldMasterIdLst>
  <p:notesMasterIdLst>
    <p:notesMasterId r:id="rId6"/>
  </p:notesMasterIdLst>
  <p:handoutMasterIdLst>
    <p:handoutMasterId r:id="rId7"/>
  </p:handoutMasterIdLst>
  <p:sldIdLst>
    <p:sldId id="410" r:id="rId3"/>
    <p:sldId id="438" r:id="rId4"/>
    <p:sldId id="461" r:id="rId5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CE8"/>
    <a:srgbClr val="0B44F9"/>
    <a:srgbClr val="0049C0"/>
    <a:srgbClr val="0530BB"/>
    <a:srgbClr val="284B98"/>
    <a:srgbClr val="FF0000"/>
    <a:srgbClr val="33CC33"/>
    <a:srgbClr val="0033CC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6" autoAdjust="0"/>
    <p:restoredTop sz="56490" autoAdjust="0"/>
  </p:normalViewPr>
  <p:slideViewPr>
    <p:cSldViewPr snapToGrid="0">
      <p:cViewPr varScale="1">
        <p:scale>
          <a:sx n="41" d="100"/>
          <a:sy n="41" d="100"/>
        </p:scale>
        <p:origin x="19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31"/>
        <p:guide pos="2145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435" y="1"/>
            <a:ext cx="2948770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4197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435" y="9441971"/>
            <a:ext cx="2948770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435" y="1"/>
            <a:ext cx="2948770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60" y="4720990"/>
            <a:ext cx="4991091" cy="44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1971"/>
            <a:ext cx="2950375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435" y="9441971"/>
            <a:ext cx="2948770" cy="4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7" rIns="92157" bIns="460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74888" y="4720986"/>
            <a:ext cx="5857433" cy="4476300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 smtClean="0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 smtClean="0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9282" indent="-288189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52746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13841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74940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36038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97137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58233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19332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57D5737-D17E-4CEA-8446-244B2D2E9B97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4" y="4720990"/>
            <a:ext cx="5446723" cy="4473102"/>
          </a:xfrm>
          <a:noFill/>
        </p:spPr>
        <p:txBody>
          <a:bodyPr/>
          <a:lstStyle/>
          <a:p>
            <a:pPr eaLnBrk="1" hangingPunct="1"/>
            <a:r>
              <a:rPr lang="ja-JP" altLang="en-US" dirty="0" smtClean="0"/>
              <a:t>　次に、地方税ポータルシステム、通称エルタックスによる</a:t>
            </a:r>
          </a:p>
          <a:p>
            <a:pPr eaLnBrk="1" hangingPunct="1"/>
            <a:r>
              <a:rPr lang="ja-JP" altLang="en-US" dirty="0" smtClean="0"/>
              <a:t>地方税の電子申告について説明いたします。</a:t>
            </a:r>
          </a:p>
          <a:p>
            <a:pPr eaLnBrk="1" hangingPunct="1"/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★クリック★</a:t>
            </a:r>
          </a:p>
          <a:p>
            <a:pPr eaLnBrk="1" hangingPunct="1"/>
            <a:r>
              <a:rPr lang="ja-JP" altLang="en-US" b="1" dirty="0" smtClean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200933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18212" y="4746579"/>
            <a:ext cx="5350463" cy="4437919"/>
          </a:xfrm>
          <a:noFill/>
        </p:spPr>
        <p:txBody>
          <a:bodyPr/>
          <a:lstStyle/>
          <a:p>
            <a:pPr fontAlgn="base"/>
            <a:r>
              <a:rPr lang="ja-JP" altLang="ja-JP" dirty="0"/>
              <a:t>エルタックスをご利用になると、給与支払報告書や異動届出書の</a:t>
            </a:r>
          </a:p>
          <a:p>
            <a:pPr fontAlgn="base"/>
            <a:r>
              <a:rPr lang="ja-JP" altLang="ja-JP" dirty="0"/>
              <a:t>提出手続きなどを、インターネットを通じて行うことができます。</a:t>
            </a:r>
          </a:p>
          <a:p>
            <a:pPr fontAlgn="base"/>
            <a:r>
              <a:rPr lang="ja-JP" altLang="ja-JP" dirty="0"/>
              <a:t>オフィスや自宅のパソコンから申告データを送信すると、</a:t>
            </a:r>
          </a:p>
          <a:p>
            <a:pPr fontAlgn="base"/>
            <a:r>
              <a:rPr lang="ja-JP" altLang="ja-JP" dirty="0"/>
              <a:t>全国で共同運営している「地方税ポータルセンタ」へ届きます。</a:t>
            </a:r>
          </a:p>
          <a:p>
            <a:pPr fontAlgn="base"/>
            <a:r>
              <a:rPr lang="ja-JP" altLang="ja-JP" dirty="0"/>
              <a:t>ポータルセンタで受け付けたデータは、県や市町村ごとに振り分けられ、</a:t>
            </a:r>
          </a:p>
          <a:p>
            <a:pPr fontAlgn="base"/>
            <a:r>
              <a:rPr lang="ja-JP" altLang="ja-JP" dirty="0"/>
              <a:t>それぞれの自治体、税務署へ送信されます。</a:t>
            </a:r>
          </a:p>
          <a:p>
            <a:pPr fontAlgn="base"/>
            <a:r>
              <a:rPr lang="ja-JP" altLang="ja-JP" dirty="0"/>
              <a:t>エルタックスを利用できるのは、</a:t>
            </a:r>
          </a:p>
          <a:p>
            <a:pPr fontAlgn="base"/>
            <a:r>
              <a:rPr lang="ja-JP" altLang="ja-JP" dirty="0"/>
              <a:t>土曜・日曜・祝日、年末年始を除く</a:t>
            </a:r>
            <a:r>
              <a:rPr lang="en-US" altLang="ja-JP" dirty="0"/>
              <a:t>8</a:t>
            </a:r>
            <a:r>
              <a:rPr lang="ja-JP" altLang="ja-JP" dirty="0"/>
              <a:t>時</a:t>
            </a:r>
            <a:r>
              <a:rPr lang="en-US" altLang="ja-JP" dirty="0"/>
              <a:t>30</a:t>
            </a:r>
            <a:r>
              <a:rPr lang="ja-JP" altLang="ja-JP" dirty="0"/>
              <a:t>分から</a:t>
            </a:r>
            <a:r>
              <a:rPr lang="en-US" altLang="ja-JP" dirty="0"/>
              <a:t>24</a:t>
            </a:r>
            <a:r>
              <a:rPr lang="ja-JP" altLang="ja-JP" dirty="0"/>
              <a:t>時までです。</a:t>
            </a:r>
          </a:p>
          <a:p>
            <a:pPr fontAlgn="base"/>
            <a:r>
              <a:rPr lang="ja-JP" altLang="ja-JP" dirty="0"/>
              <a:t>なお、毎月最終土曜日と翌日の日曜日はご利用いただけます。</a:t>
            </a:r>
          </a:p>
          <a:p>
            <a:pPr fontAlgn="base"/>
            <a:r>
              <a:rPr lang="ja-JP" altLang="ja-JP" dirty="0"/>
              <a:t>必要に応じて電子証明書等を事前に準備する必要がありますが、</a:t>
            </a:r>
          </a:p>
          <a:p>
            <a:pPr fontAlgn="base"/>
            <a:r>
              <a:rPr lang="ja-JP" altLang="ja-JP" dirty="0"/>
              <a:t>エルタックスは無料でご利用いただけます。</a:t>
            </a:r>
          </a:p>
          <a:p>
            <a:r>
              <a:rPr lang="ja-JP" altLang="ja-JP" dirty="0"/>
              <a:t>なお、</a:t>
            </a:r>
            <a:r>
              <a:rPr lang="en-US" altLang="ja-JP" dirty="0"/>
              <a:t>1</a:t>
            </a:r>
            <a:r>
              <a:rPr lang="ja-JP" altLang="ja-JP" dirty="0"/>
              <a:t>月に入ると利用届出や給与支払報告書の提出が集中しますので、</a:t>
            </a:r>
          </a:p>
          <a:p>
            <a:r>
              <a:rPr lang="ja-JP" altLang="ja-JP" dirty="0"/>
              <a:t>利用届出の手続きは、なるべく</a:t>
            </a:r>
            <a:r>
              <a:rPr lang="en-US" altLang="ja-JP" dirty="0"/>
              <a:t>12</a:t>
            </a:r>
            <a:r>
              <a:rPr lang="ja-JP" altLang="ja-JP" dirty="0"/>
              <a:t>月までに行っていただきますよう、ご協力をお願いいたします。</a:t>
            </a:r>
          </a:p>
          <a:p>
            <a:pPr eaLnBrk="1" hangingPunct="1"/>
            <a:endParaRPr lang="en-US" altLang="ja-JP" sz="1100" dirty="0">
              <a:latin typeface="ＭＳ Ｐ明朝" panose="02020600040205080304" pitchFamily="18" charset="-128"/>
            </a:endParaRPr>
          </a:p>
          <a:p>
            <a:pPr eaLnBrk="1" hangingPunct="1"/>
            <a:endParaRPr lang="ja-JP" altLang="en-US" sz="1100" dirty="0">
              <a:latin typeface="ＭＳ Ｐ明朝" panose="02020600040205080304" pitchFamily="18" charset="-128"/>
            </a:endParaRPr>
          </a:p>
          <a:p>
            <a:pPr eaLnBrk="1" hangingPunct="1"/>
            <a:r>
              <a:rPr lang="ja-JP" altLang="en-US" sz="1100" dirty="0">
                <a:latin typeface="ＭＳ Ｐ明朝" panose="02020600040205080304" pitchFamily="18" charset="-128"/>
              </a:rPr>
              <a:t>　</a:t>
            </a:r>
            <a:r>
              <a:rPr lang="ja-JP" altLang="en-US" sz="1100" b="1" dirty="0">
                <a:latin typeface="ＭＳ Ｐ明朝" panose="02020600040205080304" pitchFamily="18" charset="-128"/>
              </a:rPr>
              <a:t>★クリック★　◇画面が切り替わる◇</a:t>
            </a:r>
          </a:p>
        </p:txBody>
      </p:sp>
      <p:sp>
        <p:nvSpPr>
          <p:cNvPr id="952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9282" indent="-288189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52746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13841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74940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36038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97137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58233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19332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8D921B0-3B36-40B5-9F87-25F52E78FD6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3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ja-JP" altLang="en-US" sz="1000" b="1" dirty="0"/>
              <a:t>　</a:t>
            </a:r>
            <a:r>
              <a:rPr lang="ja-JP" altLang="en-US" sz="1000" dirty="0"/>
              <a:t>現在、エルタックスの申告手続などのサービスは、全ての地方公共団体で利用できます。</a:t>
            </a:r>
            <a:endParaRPr lang="en-US" altLang="ja-JP" sz="1000" dirty="0"/>
          </a:p>
          <a:p>
            <a:pPr eaLnBrk="1" hangingPunct="1">
              <a:lnSpc>
                <a:spcPct val="90000"/>
              </a:lnSpc>
            </a:pPr>
            <a:r>
              <a:rPr lang="ja-JP" altLang="en-US" sz="1000" dirty="0"/>
              <a:t>　　★</a:t>
            </a:r>
            <a:r>
              <a:rPr lang="ja-JP" altLang="en-US" sz="1000" b="1" dirty="0"/>
              <a:t>クリック（義務化の欄を囲む）</a:t>
            </a:r>
            <a:r>
              <a:rPr lang="ja-JP" altLang="en-US" sz="1000" dirty="0"/>
              <a:t>★</a:t>
            </a:r>
            <a:endParaRPr lang="en-US" altLang="ja-JP" sz="1000" dirty="0"/>
          </a:p>
          <a:p>
            <a:pPr eaLnBrk="1" hangingPunct="1">
              <a:lnSpc>
                <a:spcPct val="90000"/>
              </a:lnSpc>
            </a:pPr>
            <a:endParaRPr lang="en-US" altLang="ja-JP" sz="1000" dirty="0"/>
          </a:p>
          <a:p>
            <a:r>
              <a:rPr lang="ja-JP" altLang="ja-JP" dirty="0"/>
              <a:t>また、給与支払報告書と公的年金等支払報告書のうち、</a:t>
            </a:r>
          </a:p>
          <a:p>
            <a:r>
              <a:rPr lang="ja-JP" altLang="ja-JP" dirty="0"/>
              <a:t>国に源泉徴収票を前々年に</a:t>
            </a:r>
            <a:r>
              <a:rPr lang="en-US" altLang="ja-JP" dirty="0"/>
              <a:t>100</a:t>
            </a:r>
            <a:r>
              <a:rPr lang="ja-JP" altLang="ja-JP" dirty="0"/>
              <a:t>枚以上提出している事業所について、</a:t>
            </a:r>
          </a:p>
          <a:p>
            <a:r>
              <a:rPr lang="ja-JP" altLang="ja-JP" dirty="0"/>
              <a:t>電子的提出が義務化されています。</a:t>
            </a:r>
          </a:p>
          <a:p>
            <a:r>
              <a:rPr lang="ja-JP" altLang="ja-JP" dirty="0"/>
              <a:t>エルタックスは、インターネットを通じて手続きができますので、是非、ご利用ください。</a:t>
            </a:r>
            <a:endParaRPr lang="en-US" altLang="ja-JP" dirty="0"/>
          </a:p>
          <a:p>
            <a:endParaRPr lang="en-US" altLang="ja-JP" sz="1000" dirty="0"/>
          </a:p>
          <a:p>
            <a:pPr eaLnBrk="1" hangingPunct="1">
              <a:lnSpc>
                <a:spcPct val="90000"/>
              </a:lnSpc>
            </a:pPr>
            <a:endParaRPr lang="en-US" altLang="ja-JP" sz="1000" strike="sngStrike" dirty="0"/>
          </a:p>
          <a:p>
            <a:pPr eaLnBrk="1" hangingPunct="1">
              <a:lnSpc>
                <a:spcPct val="90000"/>
              </a:lnSpc>
            </a:pPr>
            <a:r>
              <a:rPr lang="ja-JP" altLang="en-US" sz="1000" b="1" dirty="0"/>
              <a:t>　　★クリック★　◇画面が切り替わる◇</a:t>
            </a:r>
          </a:p>
        </p:txBody>
      </p:sp>
      <p:sp>
        <p:nvSpPr>
          <p:cNvPr id="972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9282" indent="-288189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52746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13841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74940" indent="-230548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36038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97137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58233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19332" indent="-23054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6F84180-AA51-4629-8BD4-4B0CE4DC554A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3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71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4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D237A5-BCC0-45F3-94F7-F61B3F36E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61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83E62-4962-4BF2-8AEF-627B98B2EA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14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795F58-858E-4A89-9DA3-93B25B027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28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73910-7E01-4B5F-A8BE-456EC7A2BC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771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D931CA-06A0-4176-B404-C1DE4ED72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222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24C03A-94E3-4E25-9B08-50621F5996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78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0D52A2-898C-437E-A7AF-5CF422D60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751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0CB86B-3BAB-436C-9F2F-4BEF8B4DF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9849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97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3352AE-0B53-463A-87D9-099CCF081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00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D794DE-D5EF-4986-A63B-CBB1C0034B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778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BECD01-A317-4F70-ABAF-CDEF72A242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749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5117FD-A5DF-4A76-B294-F869F7111C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708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9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3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4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04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75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7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2023/10/26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27" r:id="rId1"/>
    <p:sldLayoutId id="2147502028" r:id="rId2"/>
    <p:sldLayoutId id="2147502029" r:id="rId3"/>
    <p:sldLayoutId id="2147502030" r:id="rId4"/>
    <p:sldLayoutId id="2147502031" r:id="rId5"/>
    <p:sldLayoutId id="2147502032" r:id="rId6"/>
    <p:sldLayoutId id="2147502033" r:id="rId7"/>
    <p:sldLayoutId id="2147502034" r:id="rId8"/>
    <p:sldLayoutId id="2147502035" r:id="rId9"/>
    <p:sldLayoutId id="2147502036" r:id="rId10"/>
    <p:sldLayoutId id="2147502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252FD7-31CA-4929-B68A-8BECF32C1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45" r:id="rId1"/>
    <p:sldLayoutId id="2147502046" r:id="rId2"/>
    <p:sldLayoutId id="2147502047" r:id="rId3"/>
    <p:sldLayoutId id="2147502048" r:id="rId4"/>
    <p:sldLayoutId id="2147502049" r:id="rId5"/>
    <p:sldLayoutId id="2147502050" r:id="rId6"/>
    <p:sldLayoutId id="2147502051" r:id="rId7"/>
    <p:sldLayoutId id="2147502052" r:id="rId8"/>
    <p:sldLayoutId id="2147502053" r:id="rId9"/>
    <p:sldLayoutId id="2147502054" r:id="rId10"/>
    <p:sldLayoutId id="2147502055" r:id="rId11"/>
    <p:sldLayoutId id="21475020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notesSlide" Target="../notesSlides/notesSlide3.xml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audio" Target="../media/media4.m4a"/><Relationship Id="rId10" Type="http://schemas.openxmlformats.org/officeDocument/2006/relationships/image" Target="../media/image5.png"/><Relationship Id="rId4" Type="http://schemas.microsoft.com/office/2007/relationships/media" Target="../media/media4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90115" name="Group 2"/>
          <p:cNvGrpSpPr>
            <a:grpSpLocks/>
          </p:cNvGrpSpPr>
          <p:nvPr/>
        </p:nvGrpSpPr>
        <p:grpSpPr bwMode="auto">
          <a:xfrm>
            <a:off x="765175" y="277813"/>
            <a:ext cx="7697788" cy="746125"/>
            <a:chOff x="590" y="1881"/>
            <a:chExt cx="4669" cy="566"/>
          </a:xfrm>
        </p:grpSpPr>
        <p:sp>
          <p:nvSpPr>
            <p:cNvPr id="90133" name="Rectangle 3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4" name="Text Box 4"/>
            <p:cNvSpPr txBox="1">
              <a:spLocks noChangeArrowheads="1"/>
            </p:cNvSpPr>
            <p:nvPr/>
          </p:nvSpPr>
          <p:spPr bwMode="auto">
            <a:xfrm>
              <a:off x="684" y="189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5" name="Text Box 5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給与支払報告書の概要</a:t>
              </a:r>
            </a:p>
          </p:txBody>
        </p:sp>
      </p:grpSp>
      <p:grpSp>
        <p:nvGrpSpPr>
          <p:cNvPr id="90116" name="Group 6"/>
          <p:cNvGrpSpPr>
            <a:grpSpLocks/>
          </p:cNvGrpSpPr>
          <p:nvPr/>
        </p:nvGrpSpPr>
        <p:grpSpPr bwMode="auto">
          <a:xfrm>
            <a:off x="749300" y="2005013"/>
            <a:ext cx="7691438" cy="727075"/>
            <a:chOff x="592" y="2647"/>
            <a:chExt cx="4677" cy="566"/>
          </a:xfrm>
        </p:grpSpPr>
        <p:sp>
          <p:nvSpPr>
            <p:cNvPr id="90130" name="Rectangle 7"/>
            <p:cNvSpPr>
              <a:spLocks noChangeArrowheads="1"/>
            </p:cNvSpPr>
            <p:nvPr/>
          </p:nvSpPr>
          <p:spPr bwMode="auto">
            <a:xfrm>
              <a:off x="592" y="2647"/>
              <a:ext cx="4677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1" name="Text Box 8"/>
            <p:cNvSpPr txBox="1">
              <a:spLocks noChangeArrowheads="1"/>
            </p:cNvSpPr>
            <p:nvPr/>
          </p:nvSpPr>
          <p:spPr bwMode="auto">
            <a:xfrm>
              <a:off x="685" y="2682"/>
              <a:ext cx="111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2" name="Text Box 9"/>
            <p:cNvSpPr txBox="1">
              <a:spLocks noChangeArrowheads="1"/>
            </p:cNvSpPr>
            <p:nvPr/>
          </p:nvSpPr>
          <p:spPr bwMode="auto">
            <a:xfrm>
              <a:off x="1158" y="2663"/>
              <a:ext cx="371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個人別明細書の作成</a:t>
              </a:r>
            </a:p>
          </p:txBody>
        </p:sp>
      </p:grpSp>
      <p:grpSp>
        <p:nvGrpSpPr>
          <p:cNvPr id="90117" name="Group 10"/>
          <p:cNvGrpSpPr>
            <a:grpSpLocks/>
          </p:cNvGrpSpPr>
          <p:nvPr/>
        </p:nvGrpSpPr>
        <p:grpSpPr bwMode="auto">
          <a:xfrm>
            <a:off x="769938" y="1141413"/>
            <a:ext cx="7697787" cy="746125"/>
            <a:chOff x="590" y="1881"/>
            <a:chExt cx="4669" cy="566"/>
          </a:xfrm>
        </p:grpSpPr>
        <p:sp>
          <p:nvSpPr>
            <p:cNvPr id="90127" name="Rectangle 11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8" name="Text Box 12"/>
            <p:cNvSpPr txBox="1">
              <a:spLocks noChangeArrowheads="1"/>
            </p:cNvSpPr>
            <p:nvPr/>
          </p:nvSpPr>
          <p:spPr bwMode="auto">
            <a:xfrm>
              <a:off x="684" y="191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9" name="Text Box 13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総括表の作成</a:t>
              </a:r>
            </a:p>
          </p:txBody>
        </p:sp>
      </p:grpSp>
      <p:grpSp>
        <p:nvGrpSpPr>
          <p:cNvPr id="90118" name="Group 14"/>
          <p:cNvGrpSpPr>
            <a:grpSpLocks/>
          </p:cNvGrpSpPr>
          <p:nvPr/>
        </p:nvGrpSpPr>
        <p:grpSpPr bwMode="auto">
          <a:xfrm>
            <a:off x="511422" y="2870200"/>
            <a:ext cx="7945191" cy="746125"/>
            <a:chOff x="435" y="3396"/>
            <a:chExt cx="4843" cy="566"/>
          </a:xfrm>
        </p:grpSpPr>
        <p:sp>
          <p:nvSpPr>
            <p:cNvPr id="90124" name="Rectangle 15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5" name="Text Box 16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6" name="Text Box 17"/>
            <p:cNvSpPr txBox="1">
              <a:spLocks noChangeArrowheads="1"/>
            </p:cNvSpPr>
            <p:nvPr/>
          </p:nvSpPr>
          <p:spPr bwMode="auto">
            <a:xfrm>
              <a:off x="435" y="3456"/>
              <a:ext cx="454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400" dirty="0">
                  <a:solidFill>
                    <a:srgbClr val="000066"/>
                  </a:solidFill>
                  <a:latin typeface="Arial" panose="020B0604020202020204" pitchFamily="34" charset="0"/>
                </a:rPr>
                <a:t>　</a:t>
              </a:r>
              <a:r>
                <a:rPr kumimoji="0" lang="ja-JP" altLang="en-US" sz="3400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　　　</a:t>
              </a:r>
              <a:r>
                <a:rPr kumimoji="0" lang="ja-JP" altLang="en-US" sz="3600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普通徴収切替理由書の</a:t>
              </a: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作成</a:t>
              </a:r>
            </a:p>
          </p:txBody>
        </p:sp>
      </p:grpSp>
      <p:grpSp>
        <p:nvGrpSpPr>
          <p:cNvPr id="90119" name="Group 22"/>
          <p:cNvGrpSpPr>
            <a:grpSpLocks/>
          </p:cNvGrpSpPr>
          <p:nvPr/>
        </p:nvGrpSpPr>
        <p:grpSpPr bwMode="auto">
          <a:xfrm>
            <a:off x="511175" y="5416550"/>
            <a:ext cx="8267700" cy="1133475"/>
            <a:chOff x="316" y="1330"/>
            <a:chExt cx="5208" cy="714"/>
          </a:xfrm>
        </p:grpSpPr>
        <p:sp>
          <p:nvSpPr>
            <p:cNvPr id="90122" name="Rectangle 23"/>
            <p:cNvSpPr>
              <a:spLocks noChangeArrowheads="1"/>
            </p:cNvSpPr>
            <p:nvPr/>
          </p:nvSpPr>
          <p:spPr bwMode="auto">
            <a:xfrm>
              <a:off x="316" y="1330"/>
              <a:ext cx="5208" cy="71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90123" name="Text Box 24"/>
            <p:cNvSpPr txBox="1">
              <a:spLocks noChangeArrowheads="1"/>
            </p:cNvSpPr>
            <p:nvPr/>
          </p:nvSpPr>
          <p:spPr bwMode="auto">
            <a:xfrm>
              <a:off x="351" y="1402"/>
              <a:ext cx="5133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5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　　　</a:t>
              </a:r>
              <a:r>
                <a:rPr kumimoji="0" lang="en-US" altLang="ja-JP" sz="5400" i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eL</a:t>
              </a:r>
              <a:r>
                <a:rPr kumimoji="0" lang="en-US" altLang="ja-JP" sz="5400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TAX</a:t>
              </a:r>
              <a:r>
                <a:rPr kumimoji="0" lang="ja-JP" altLang="en-US" sz="5400" dirty="0">
                  <a:solidFill>
                    <a:srgbClr val="000066"/>
                  </a:solidFill>
                  <a:latin typeface="Arial" panose="020B0604020202020204" pitchFamily="34" charset="0"/>
                </a:rPr>
                <a:t>について</a:t>
              </a:r>
            </a:p>
          </p:txBody>
        </p:sp>
      </p:grpSp>
      <p:sp>
        <p:nvSpPr>
          <p:cNvPr id="90120" name="AutoShape 25"/>
          <p:cNvSpPr>
            <a:spLocks noChangeArrowheads="1"/>
          </p:cNvSpPr>
          <p:nvPr/>
        </p:nvSpPr>
        <p:spPr bwMode="auto">
          <a:xfrm>
            <a:off x="3890963" y="4641850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0121" name="Rectangle 39"/>
          <p:cNvSpPr>
            <a:spLocks noChangeArrowheads="1"/>
          </p:cNvSpPr>
          <p:nvPr/>
        </p:nvSpPr>
        <p:spPr bwMode="auto">
          <a:xfrm>
            <a:off x="763588" y="3803650"/>
            <a:ext cx="7662862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　　　  </a:t>
            </a:r>
            <a:r>
              <a:rPr kumimoji="0" lang="ja-JP" altLang="en-US" sz="3600" dirty="0">
                <a:solidFill>
                  <a:srgbClr val="000066"/>
                </a:solidFill>
                <a:latin typeface="Arial" panose="020B0604020202020204" pitchFamily="34" charset="0"/>
              </a:rPr>
              <a:t>給与支払報告書提出後の手続き</a:t>
            </a:r>
          </a:p>
        </p:txBody>
      </p:sp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1350" y="60756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88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38"/>
          <p:cNvSpPr>
            <a:spLocks noChangeShapeType="1"/>
          </p:cNvSpPr>
          <p:nvPr/>
        </p:nvSpPr>
        <p:spPr bwMode="auto">
          <a:xfrm rot="-579580">
            <a:off x="6763427" y="5327510"/>
            <a:ext cx="546542" cy="358283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4210" name="Rectangle 2"/>
          <p:cNvSpPr txBox="1">
            <a:spLocks noChangeArrowheads="1"/>
          </p:cNvSpPr>
          <p:nvPr/>
        </p:nvSpPr>
        <p:spPr bwMode="auto">
          <a:xfrm>
            <a:off x="152400" y="331788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chemeClr val="tx2"/>
                </a:solidFill>
              </a:rPr>
              <a:t>地方税ポータルシステム</a:t>
            </a:r>
            <a:r>
              <a:rPr lang="ja-JP" altLang="en-US" sz="3600" dirty="0">
                <a:solidFill>
                  <a:schemeClr val="tx2"/>
                </a:solidFill>
              </a:rPr>
              <a:t>　　　　　　</a:t>
            </a:r>
            <a:r>
              <a:rPr lang="ja-JP" altLang="en-US" sz="3600" b="1" dirty="0">
                <a:solidFill>
                  <a:schemeClr val="tx2"/>
                </a:solidFill>
              </a:rPr>
              <a:t>のご案内</a:t>
            </a:r>
          </a:p>
        </p:txBody>
      </p:sp>
      <p:pic>
        <p:nvPicPr>
          <p:cNvPr id="94211" name="Picture 45"/>
          <p:cNvPicPr>
            <a:picLocks noChangeAspect="1" noChangeArrowheads="1"/>
          </p:cNvPicPr>
          <p:nvPr/>
        </p:nvPicPr>
        <p:blipFill>
          <a:blip r:embed="rId5" cstate="print">
            <a:lum contrast="-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9259" r="8333" b="9877"/>
          <a:stretch>
            <a:fillRect/>
          </a:stretch>
        </p:blipFill>
        <p:spPr bwMode="auto">
          <a:xfrm>
            <a:off x="5257800" y="331788"/>
            <a:ext cx="15240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2" name="AutoShape 178"/>
          <p:cNvSpPr>
            <a:spLocks noChangeArrowheads="1"/>
          </p:cNvSpPr>
          <p:nvPr/>
        </p:nvSpPr>
        <p:spPr bwMode="auto">
          <a:xfrm>
            <a:off x="809625" y="1916113"/>
            <a:ext cx="7620000" cy="4370387"/>
          </a:xfrm>
          <a:prstGeom prst="roundRect">
            <a:avLst>
              <a:gd name="adj" fmla="val 11181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Line 36"/>
          <p:cNvSpPr>
            <a:spLocks noChangeShapeType="1"/>
          </p:cNvSpPr>
          <p:nvPr/>
        </p:nvSpPr>
        <p:spPr bwMode="auto">
          <a:xfrm flipV="1">
            <a:off x="6760267" y="4020127"/>
            <a:ext cx="575888" cy="172844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94214" name="Group 9"/>
          <p:cNvGrpSpPr>
            <a:grpSpLocks noChangeAspect="1"/>
          </p:cNvGrpSpPr>
          <p:nvPr/>
        </p:nvGrpSpPr>
        <p:grpSpPr bwMode="auto">
          <a:xfrm>
            <a:off x="1019175" y="3966622"/>
            <a:ext cx="1162050" cy="1057275"/>
            <a:chOff x="209550" y="1857375"/>
            <a:chExt cx="111" cy="101"/>
          </a:xfrm>
        </p:grpSpPr>
        <p:sp>
          <p:nvSpPr>
            <p:cNvPr id="94251" name="Rectangle 10"/>
            <p:cNvSpPr>
              <a:spLocks noChangeAspect="1" noChangeArrowheads="1"/>
            </p:cNvSpPr>
            <p:nvPr/>
          </p:nvSpPr>
          <p:spPr bwMode="auto">
            <a:xfrm>
              <a:off x="209559" y="1857375"/>
              <a:ext cx="90" cy="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endParaRPr kumimoji="0" lang="ja-JP" altLang="en-US" sz="480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252" name="Rectangle 11"/>
            <p:cNvSpPr>
              <a:spLocks noChangeAspect="1" noChangeArrowheads="1"/>
            </p:cNvSpPr>
            <p:nvPr/>
          </p:nvSpPr>
          <p:spPr bwMode="auto">
            <a:xfrm>
              <a:off x="209566" y="1857384"/>
              <a:ext cx="76" cy="5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18288" rIns="36576" bIns="18288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ja-JP" altLang="en-US" sz="1200" b="1" dirty="0" smtClean="0">
                  <a:solidFill>
                    <a:srgbClr val="FFFFF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地方税の申告など</a:t>
              </a:r>
              <a:endParaRPr kumimoji="0" lang="ja-JP" altLang="en-US" sz="12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94253" name="Line 12"/>
            <p:cNvSpPr>
              <a:spLocks noChangeAspect="1" noChangeShapeType="1"/>
            </p:cNvSpPr>
            <p:nvPr/>
          </p:nvSpPr>
          <p:spPr bwMode="auto">
            <a:xfrm>
              <a:off x="209577" y="1857447"/>
              <a:ext cx="0" cy="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54" name="Line 13"/>
            <p:cNvSpPr>
              <a:spLocks noChangeAspect="1" noChangeShapeType="1"/>
            </p:cNvSpPr>
            <p:nvPr/>
          </p:nvSpPr>
          <p:spPr bwMode="auto">
            <a:xfrm>
              <a:off x="209631" y="1857447"/>
              <a:ext cx="0" cy="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55" name="Rectangle 14"/>
            <p:cNvSpPr>
              <a:spLocks noChangeAspect="1" noChangeArrowheads="1"/>
            </p:cNvSpPr>
            <p:nvPr/>
          </p:nvSpPr>
          <p:spPr bwMode="auto">
            <a:xfrm>
              <a:off x="209550" y="1857458"/>
              <a:ext cx="111" cy="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endParaRPr kumimoji="0" lang="ja-JP" altLang="en-US" sz="480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4215" name="AutoShape 15"/>
          <p:cNvSpPr>
            <a:spLocks noChangeArrowheads="1"/>
          </p:cNvSpPr>
          <p:nvPr/>
        </p:nvSpPr>
        <p:spPr bwMode="auto">
          <a:xfrm>
            <a:off x="933450" y="3031567"/>
            <a:ext cx="1714500" cy="556419"/>
          </a:xfrm>
          <a:prstGeom prst="homePlate">
            <a:avLst>
              <a:gd name="adj" fmla="val 132353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ja-JP" altLang="en-US" sz="1000" b="1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オフィスや自宅から　　申告データを作成</a:t>
            </a:r>
            <a:endParaRPr kumimoji="0" lang="ja-JP" altLang="en-US" sz="1000" b="1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19" name="AutoShape 22"/>
          <p:cNvSpPr>
            <a:spLocks noChangeArrowheads="1"/>
          </p:cNvSpPr>
          <p:nvPr/>
        </p:nvSpPr>
        <p:spPr bwMode="auto">
          <a:xfrm>
            <a:off x="2209800" y="4319047"/>
            <a:ext cx="400050" cy="4953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4220" name="AutoShape 23"/>
          <p:cNvSpPr>
            <a:spLocks noChangeArrowheads="1"/>
          </p:cNvSpPr>
          <p:nvPr/>
        </p:nvSpPr>
        <p:spPr bwMode="auto">
          <a:xfrm>
            <a:off x="895350" y="5157249"/>
            <a:ext cx="3514725" cy="457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21" name="Rectangle 29"/>
          <p:cNvSpPr>
            <a:spLocks noChangeArrowheads="1"/>
          </p:cNvSpPr>
          <p:nvPr/>
        </p:nvSpPr>
        <p:spPr bwMode="auto">
          <a:xfrm>
            <a:off x="1009650" y="5233447"/>
            <a:ext cx="3257550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22860" rIns="36576" bIns="2286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400" b="1" i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ｅＬ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ＴＡＸの利用は無料です。</a:t>
            </a:r>
          </a:p>
        </p:txBody>
      </p:sp>
      <p:sp>
        <p:nvSpPr>
          <p:cNvPr id="94222" name="Rectangle 31"/>
          <p:cNvSpPr>
            <a:spLocks noChangeArrowheads="1"/>
          </p:cNvSpPr>
          <p:nvPr/>
        </p:nvSpPr>
        <p:spPr bwMode="auto">
          <a:xfrm>
            <a:off x="4694656" y="3784853"/>
            <a:ext cx="2057400" cy="2084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23" name="Line 37"/>
          <p:cNvSpPr>
            <a:spLocks noChangeShapeType="1"/>
          </p:cNvSpPr>
          <p:nvPr/>
        </p:nvSpPr>
        <p:spPr bwMode="auto">
          <a:xfrm flipV="1">
            <a:off x="6765663" y="4553998"/>
            <a:ext cx="570492" cy="156961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4" name="Line 38"/>
          <p:cNvSpPr>
            <a:spLocks noChangeShapeType="1"/>
          </p:cNvSpPr>
          <p:nvPr/>
        </p:nvSpPr>
        <p:spPr bwMode="auto">
          <a:xfrm rot="-579580">
            <a:off x="6779683" y="5032754"/>
            <a:ext cx="546371" cy="166550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4225" name="AutoShape 59"/>
          <p:cNvSpPr>
            <a:spLocks noChangeArrowheads="1"/>
          </p:cNvSpPr>
          <p:nvPr/>
        </p:nvSpPr>
        <p:spPr bwMode="auto">
          <a:xfrm>
            <a:off x="4263974" y="4319047"/>
            <a:ext cx="400050" cy="4953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4226" name="AutoShape 180"/>
          <p:cNvSpPr>
            <a:spLocks noChangeArrowheads="1"/>
          </p:cNvSpPr>
          <p:nvPr/>
        </p:nvSpPr>
        <p:spPr bwMode="auto">
          <a:xfrm>
            <a:off x="1019175" y="1487488"/>
            <a:ext cx="7239000" cy="11620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576" tIns="22860" rIns="36576" bIns="2286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1600" b="1" i="1" dirty="0" err="1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eL</a:t>
            </a:r>
            <a:r>
              <a:rPr kumimoji="0" lang="en-US" altLang="ja-JP" sz="1600" b="1" dirty="0" err="1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TAX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を利用することで、法人市民税や固定資産税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償却資産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などの</a:t>
            </a:r>
            <a:endParaRPr kumimoji="0" lang="en-US" altLang="ja-JP" sz="1600" b="1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申告や、個人住民税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特別徴収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の給与支払報告書の提出などの手続が、簡単</a:t>
            </a:r>
            <a:endParaRPr kumimoji="0" lang="en-US" altLang="ja-JP" sz="1600" b="1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にできます。</a:t>
            </a:r>
          </a:p>
        </p:txBody>
      </p:sp>
      <p:sp>
        <p:nvSpPr>
          <p:cNvPr id="94227" name="Oval 32"/>
          <p:cNvSpPr>
            <a:spLocks noChangeAspect="1" noChangeArrowheads="1"/>
          </p:cNvSpPr>
          <p:nvPr/>
        </p:nvSpPr>
        <p:spPr bwMode="auto">
          <a:xfrm>
            <a:off x="5037138" y="5040564"/>
            <a:ext cx="1425480" cy="697708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給与支払報告書　</a:t>
            </a:r>
            <a:r>
              <a:rPr kumimoji="0" lang="ja-JP" altLang="en-US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Ｃ市</a:t>
            </a:r>
            <a:r>
              <a:rPr kumimoji="0" lang="en-US" altLang="ja-JP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</a:p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源泉</a:t>
            </a:r>
            <a:r>
              <a:rPr kumimoji="0" lang="ja-JP" altLang="en-US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徴収票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kumimoji="0" lang="ja-JP" altLang="en-US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　　　（</a:t>
            </a:r>
            <a:r>
              <a:rPr kumimoji="0" lang="en-US" altLang="ja-JP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D</a:t>
            </a:r>
            <a:r>
              <a:rPr kumimoji="0" lang="ja-JP" altLang="en-US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税務署）</a:t>
            </a:r>
            <a:endParaRPr kumimoji="0" lang="en-US" altLang="ja-JP" sz="8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28" name="AutoShape 33"/>
          <p:cNvSpPr>
            <a:spLocks noChangeArrowheads="1"/>
          </p:cNvSpPr>
          <p:nvPr/>
        </p:nvSpPr>
        <p:spPr bwMode="auto">
          <a:xfrm>
            <a:off x="4867275" y="3966622"/>
            <a:ext cx="1714500" cy="474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地方税</a:t>
            </a:r>
            <a:r>
              <a:rPr kumimoji="0" lang="ja-JP" altLang="en-US" sz="12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ポータルセンタ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kumimoji="0" lang="ja-JP" altLang="en-US" sz="12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　（</a:t>
            </a:r>
            <a:r>
              <a:rPr kumimoji="0" lang="en-US" altLang="ja-JP" sz="1200" b="1" dirty="0" err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eLTAX</a:t>
            </a:r>
            <a:r>
              <a:rPr kumimoji="0" lang="ja-JP" altLang="en-US" sz="12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）</a:t>
            </a:r>
            <a:endParaRPr kumimoji="0"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29" name="Oval 34"/>
          <p:cNvSpPr>
            <a:spLocks noChangeAspect="1" noChangeArrowheads="1"/>
          </p:cNvSpPr>
          <p:nvPr/>
        </p:nvSpPr>
        <p:spPr bwMode="auto">
          <a:xfrm>
            <a:off x="5801519" y="4441284"/>
            <a:ext cx="876300" cy="5810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電子申告　　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Ｂ市</a:t>
            </a:r>
            <a:r>
              <a:rPr kumimoji="0" lang="en-US" altLang="ja-JP" sz="8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  <a:endParaRPr kumimoji="0" lang="en-US" altLang="ja-JP" sz="8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30" name="Oval 35"/>
          <p:cNvSpPr>
            <a:spLocks noChangeAspect="1" noChangeArrowheads="1"/>
          </p:cNvSpPr>
          <p:nvPr/>
        </p:nvSpPr>
        <p:spPr bwMode="auto">
          <a:xfrm>
            <a:off x="4800601" y="4447634"/>
            <a:ext cx="876300" cy="5810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電子申告　　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Ａ県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</a:p>
        </p:txBody>
      </p:sp>
      <p:sp>
        <p:nvSpPr>
          <p:cNvPr id="94231" name="AutoShape 16"/>
          <p:cNvSpPr>
            <a:spLocks noChangeArrowheads="1"/>
          </p:cNvSpPr>
          <p:nvPr/>
        </p:nvSpPr>
        <p:spPr bwMode="auto">
          <a:xfrm>
            <a:off x="2792412" y="3031567"/>
            <a:ext cx="1871611" cy="522287"/>
          </a:xfrm>
          <a:prstGeom prst="homePlate">
            <a:avLst>
              <a:gd name="adj" fmla="val 132353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ja-JP" altLang="en-US" sz="1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インターネット</a:t>
            </a:r>
            <a:r>
              <a:rPr kumimoji="0" lang="ja-JP" altLang="en-US" sz="1000" b="1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で送信</a:t>
            </a:r>
            <a:endParaRPr kumimoji="0" lang="ja-JP" altLang="en-US" sz="1000" b="1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32" name="AutoShape 17"/>
          <p:cNvSpPr>
            <a:spLocks noChangeArrowheads="1"/>
          </p:cNvSpPr>
          <p:nvPr/>
        </p:nvSpPr>
        <p:spPr bwMode="auto">
          <a:xfrm>
            <a:off x="4716463" y="3031567"/>
            <a:ext cx="1961356" cy="510381"/>
          </a:xfrm>
          <a:prstGeom prst="homePlate">
            <a:avLst>
              <a:gd name="adj" fmla="val 141187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0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2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地方税ポータルセンタ</a:t>
            </a:r>
            <a:r>
              <a:rPr kumimoji="0" lang="ja-JP" altLang="en-US" sz="1000" b="1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で振分</a:t>
            </a:r>
            <a:endParaRPr kumimoji="0" lang="ja-JP" altLang="en-US" sz="1000" b="1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33" name="AutoShape 18"/>
          <p:cNvSpPr>
            <a:spLocks noChangeArrowheads="1"/>
          </p:cNvSpPr>
          <p:nvPr/>
        </p:nvSpPr>
        <p:spPr bwMode="auto">
          <a:xfrm>
            <a:off x="6792913" y="3031568"/>
            <a:ext cx="1512887" cy="522286"/>
          </a:xfrm>
          <a:prstGeom prst="homePlate">
            <a:avLst>
              <a:gd name="adj" fmla="val 132353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ja-JP" altLang="en-US" sz="1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各地方公共</a:t>
            </a:r>
            <a:r>
              <a:rPr kumimoji="0" lang="ja-JP" altLang="en-US" sz="1000" b="1" dirty="0" smtClean="0">
                <a:solidFill>
                  <a:srgbClr val="FFFFFF"/>
                </a:solidFill>
                <a:latin typeface="ＭＳ Ｐゴシック" panose="020B0600070205080204" pitchFamily="50" charset="-128"/>
              </a:rPr>
              <a:t>団体や　　　税務署に配信</a:t>
            </a:r>
            <a:endParaRPr kumimoji="0" lang="ja-JP" altLang="en-US" sz="1000" b="1" dirty="0">
              <a:solidFill>
                <a:srgbClr val="FFFFFF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34" name="Oval 40"/>
          <p:cNvSpPr>
            <a:spLocks noChangeAspect="1" noChangeArrowheads="1"/>
          </p:cNvSpPr>
          <p:nvPr/>
        </p:nvSpPr>
        <p:spPr bwMode="auto">
          <a:xfrm>
            <a:off x="2792413" y="3966622"/>
            <a:ext cx="1293812" cy="1047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3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200" b="1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インター　　ネット</a:t>
            </a:r>
            <a:endParaRPr kumimoji="0" lang="ja-JP" altLang="en-US" sz="12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36" name="Rectangle 27"/>
          <p:cNvSpPr>
            <a:spLocks noChangeAspect="1" noChangeArrowheads="1"/>
          </p:cNvSpPr>
          <p:nvPr/>
        </p:nvSpPr>
        <p:spPr bwMode="auto">
          <a:xfrm>
            <a:off x="3212610" y="3793586"/>
            <a:ext cx="395288" cy="285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37" name="Rectangle 28"/>
          <p:cNvSpPr>
            <a:spLocks noChangeAspect="1" noChangeArrowheads="1"/>
          </p:cNvSpPr>
          <p:nvPr/>
        </p:nvSpPr>
        <p:spPr bwMode="auto">
          <a:xfrm>
            <a:off x="3244360" y="3830097"/>
            <a:ext cx="331788" cy="212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400">
              <a:solidFill>
                <a:srgbClr val="000000"/>
              </a:solidFill>
            </a:endParaRPr>
          </a:p>
        </p:txBody>
      </p:sp>
      <p:sp>
        <p:nvSpPr>
          <p:cNvPr id="94238" name="Line 29"/>
          <p:cNvSpPr>
            <a:spLocks noChangeAspect="1" noChangeShapeType="1"/>
          </p:cNvSpPr>
          <p:nvPr/>
        </p:nvSpPr>
        <p:spPr bwMode="auto">
          <a:xfrm>
            <a:off x="3293573" y="41918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39" name="Line 30"/>
          <p:cNvSpPr>
            <a:spLocks noChangeAspect="1" noChangeShapeType="1"/>
          </p:cNvSpPr>
          <p:nvPr/>
        </p:nvSpPr>
        <p:spPr bwMode="auto">
          <a:xfrm>
            <a:off x="3528523" y="41918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0" name="Rectangle 31"/>
          <p:cNvSpPr>
            <a:spLocks noChangeAspect="1" noChangeArrowheads="1"/>
          </p:cNvSpPr>
          <p:nvPr/>
        </p:nvSpPr>
        <p:spPr bwMode="auto">
          <a:xfrm>
            <a:off x="3172923" y="4122199"/>
            <a:ext cx="487362" cy="714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1" name="Rectangle 33"/>
          <p:cNvSpPr>
            <a:spLocks noChangeAspect="1" noChangeArrowheads="1"/>
          </p:cNvSpPr>
          <p:nvPr/>
        </p:nvSpPr>
        <p:spPr bwMode="auto">
          <a:xfrm>
            <a:off x="3706494" y="4504786"/>
            <a:ext cx="393700" cy="285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2" name="Rectangle 34"/>
          <p:cNvSpPr>
            <a:spLocks noChangeAspect="1" noChangeArrowheads="1"/>
          </p:cNvSpPr>
          <p:nvPr/>
        </p:nvSpPr>
        <p:spPr bwMode="auto">
          <a:xfrm>
            <a:off x="3738244" y="4541297"/>
            <a:ext cx="330200" cy="212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400">
              <a:solidFill>
                <a:srgbClr val="000000"/>
              </a:solidFill>
            </a:endParaRPr>
          </a:p>
        </p:txBody>
      </p:sp>
      <p:sp>
        <p:nvSpPr>
          <p:cNvPr id="94243" name="Line 35"/>
          <p:cNvSpPr>
            <a:spLocks noChangeAspect="1" noChangeShapeType="1"/>
          </p:cNvSpPr>
          <p:nvPr/>
        </p:nvSpPr>
        <p:spPr bwMode="auto">
          <a:xfrm>
            <a:off x="3785869" y="49030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4" name="Line 36"/>
          <p:cNvSpPr>
            <a:spLocks noChangeAspect="1" noChangeShapeType="1"/>
          </p:cNvSpPr>
          <p:nvPr/>
        </p:nvSpPr>
        <p:spPr bwMode="auto">
          <a:xfrm>
            <a:off x="4020819" y="49030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5" name="Rectangle 37"/>
          <p:cNvSpPr>
            <a:spLocks noChangeAspect="1" noChangeArrowheads="1"/>
          </p:cNvSpPr>
          <p:nvPr/>
        </p:nvSpPr>
        <p:spPr bwMode="auto">
          <a:xfrm>
            <a:off x="3665219" y="4833399"/>
            <a:ext cx="487363" cy="714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6" name="Rectangle 39"/>
          <p:cNvSpPr>
            <a:spLocks noChangeAspect="1" noChangeArrowheads="1"/>
          </p:cNvSpPr>
          <p:nvPr/>
        </p:nvSpPr>
        <p:spPr bwMode="auto">
          <a:xfrm>
            <a:off x="2638425" y="4517484"/>
            <a:ext cx="395288" cy="2841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7" name="Rectangle 40"/>
          <p:cNvSpPr>
            <a:spLocks noChangeAspect="1" noChangeArrowheads="1"/>
          </p:cNvSpPr>
          <p:nvPr/>
        </p:nvSpPr>
        <p:spPr bwMode="auto">
          <a:xfrm>
            <a:off x="2670175" y="4553999"/>
            <a:ext cx="330200" cy="212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400">
              <a:solidFill>
                <a:srgbClr val="000000"/>
              </a:solidFill>
            </a:endParaRPr>
          </a:p>
        </p:txBody>
      </p:sp>
      <p:sp>
        <p:nvSpPr>
          <p:cNvPr id="94248" name="Line 41"/>
          <p:cNvSpPr>
            <a:spLocks noChangeAspect="1" noChangeShapeType="1"/>
          </p:cNvSpPr>
          <p:nvPr/>
        </p:nvSpPr>
        <p:spPr bwMode="auto">
          <a:xfrm>
            <a:off x="2717800" y="4914191"/>
            <a:ext cx="0" cy="7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9" name="Line 42"/>
          <p:cNvSpPr>
            <a:spLocks noChangeAspect="1" noChangeShapeType="1"/>
          </p:cNvSpPr>
          <p:nvPr/>
        </p:nvSpPr>
        <p:spPr bwMode="auto">
          <a:xfrm>
            <a:off x="2952750" y="4914191"/>
            <a:ext cx="0" cy="7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50" name="Rectangle 43"/>
          <p:cNvSpPr>
            <a:spLocks noChangeAspect="1" noChangeArrowheads="1"/>
          </p:cNvSpPr>
          <p:nvPr/>
        </p:nvSpPr>
        <p:spPr bwMode="auto">
          <a:xfrm>
            <a:off x="2597150" y="4846099"/>
            <a:ext cx="487363" cy="714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1" name="AutoShape 21"/>
          <p:cNvSpPr>
            <a:spLocks noChangeArrowheads="1"/>
          </p:cNvSpPr>
          <p:nvPr/>
        </p:nvSpPr>
        <p:spPr bwMode="auto">
          <a:xfrm>
            <a:off x="7336155" y="5471572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100" b="1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Ｄ税務署</a:t>
            </a:r>
            <a:endParaRPr kumimoji="0" lang="ja-JP" altLang="en-US" sz="11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593330" y="5699260"/>
            <a:ext cx="604092" cy="189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Ｅ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ｅ</a:t>
            </a:r>
            <a:r>
              <a:rPr kumimoji="1" lang="en-US" altLang="ja-JP" sz="800" dirty="0" smtClean="0">
                <a:solidFill>
                  <a:schemeClr val="tx1"/>
                </a:solidFill>
              </a:rPr>
              <a:t>-Tax</a:t>
            </a:r>
            <a:r>
              <a:rPr kumimoji="1" lang="ja-JP" altLang="en-US" sz="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ｘ</a:t>
            </a:r>
            <a:endParaRPr kumimoji="1" lang="ja-JP" altLang="en-US" sz="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AutoShape 21"/>
          <p:cNvSpPr>
            <a:spLocks noChangeArrowheads="1"/>
          </p:cNvSpPr>
          <p:nvPr/>
        </p:nvSpPr>
        <p:spPr bwMode="auto">
          <a:xfrm>
            <a:off x="7340122" y="4976152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100" b="1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Ｃ市</a:t>
            </a:r>
            <a:endParaRPr kumimoji="0" lang="ja-JP" altLang="en-US" sz="11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4" name="AutoShape 21"/>
          <p:cNvSpPr>
            <a:spLocks noChangeArrowheads="1"/>
          </p:cNvSpPr>
          <p:nvPr/>
        </p:nvSpPr>
        <p:spPr bwMode="auto">
          <a:xfrm>
            <a:off x="7340168" y="4433167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1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</a:t>
            </a:r>
            <a:r>
              <a:rPr kumimoji="0" lang="ja-JP" altLang="en-US" sz="1100" b="1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</a:t>
            </a:r>
            <a:endParaRPr kumimoji="0" lang="ja-JP" altLang="en-US" sz="11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5" name="AutoShape 21"/>
          <p:cNvSpPr>
            <a:spLocks noChangeArrowheads="1"/>
          </p:cNvSpPr>
          <p:nvPr/>
        </p:nvSpPr>
        <p:spPr bwMode="auto">
          <a:xfrm>
            <a:off x="7340168" y="3860259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1100" b="1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Å</a:t>
            </a:r>
            <a:r>
              <a:rPr kumimoji="0" lang="ja-JP" altLang="en-US" sz="1100" b="1" dirty="0" smtClean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</a:t>
            </a:r>
            <a:endParaRPr kumimoji="0" lang="ja-JP" altLang="en-US" sz="11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1055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4" y="220663"/>
            <a:ext cx="86693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95250" y="220663"/>
            <a:ext cx="8820150" cy="4237036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95250" y="4457699"/>
            <a:ext cx="8820150" cy="21066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 bwMode="white">
          <a:xfrm>
            <a:off x="1028701" y="5314951"/>
            <a:ext cx="171450" cy="207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white">
          <a:xfrm>
            <a:off x="2905124" y="5272484"/>
            <a:ext cx="473075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37134" y="5280320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1386" y="5238103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令和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３</a:t>
            </a:r>
          </a:p>
        </p:txBody>
      </p:sp>
      <p:sp>
        <p:nvSpPr>
          <p:cNvPr id="12" name="正方形/長方形 11"/>
          <p:cNvSpPr/>
          <p:nvPr/>
        </p:nvSpPr>
        <p:spPr bwMode="white">
          <a:xfrm flipV="1">
            <a:off x="3315461" y="5586180"/>
            <a:ext cx="57150" cy="235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5124450" y="3448050"/>
            <a:ext cx="6477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 bwMode="white">
          <a:xfrm>
            <a:off x="6067425" y="3438525"/>
            <a:ext cx="13144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0231" y="3364665"/>
            <a:ext cx="1199836" cy="57917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0649" y="3368849"/>
            <a:ext cx="1172401" cy="579170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67718" y="0"/>
            <a:ext cx="609600" cy="609600"/>
          </a:xfrm>
          <a:prstGeom prst="rect">
            <a:avLst/>
          </a:prstGeom>
        </p:spPr>
      </p:pic>
      <p:pic>
        <p:nvPicPr>
          <p:cNvPr id="11" name="録音されたサウンド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67718" y="1358106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06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106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106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4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"/>
</p:tagLst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33014</TotalTime>
  <Words>514</Words>
  <Application>Microsoft Office PowerPoint</Application>
  <PresentationFormat>画面に合わせる (4:3)</PresentationFormat>
  <Paragraphs>63</Paragraphs>
  <Slides>3</Slides>
  <Notes>3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2" baseType="lpstr">
      <vt:lpstr>HG丸ｺﾞｼｯｸM-PRO</vt:lpstr>
      <vt:lpstr>ＭＳ Ｐゴシック</vt:lpstr>
      <vt:lpstr>ＭＳ Ｐ明朝</vt:lpstr>
      <vt:lpstr>ＭＳ ゴシック</vt:lpstr>
      <vt:lpstr>Arial</vt:lpstr>
      <vt:lpstr>Calibri</vt:lpstr>
      <vt:lpstr>Times New Roman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川崎市</cp:lastModifiedBy>
  <cp:revision>2215</cp:revision>
  <cp:lastPrinted>2023-10-17T05:38:32Z</cp:lastPrinted>
  <dcterms:created xsi:type="dcterms:W3CDTF">2003-07-23T14:24:18Z</dcterms:created>
  <dcterms:modified xsi:type="dcterms:W3CDTF">2023-10-26T00:12:26Z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