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OmNcRF25KM8S0qgs3IQcVg==" hashData="TFS0CL0CFTWPodWjozQDWkUQTY3Fo4/2+C9/k5RuR8SS2XiQ02qiy2+V4a/9m7Si/UabHmdFG4S3vKH3zEz8Xw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97DF4-0A73-4AE9-866E-DCC5128A586A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C08D6-B265-4A88-B3FA-30D6F38A6A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4118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2" name="Google Shape;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07961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4250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368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011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ヘッダー1（目次用・表紙へ戻る）">
  <p:cSld name="ヘッダー1（目次用・表紙へ戻る）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1"/>
          <p:cNvSpPr/>
          <p:nvPr/>
        </p:nvSpPr>
        <p:spPr>
          <a:xfrm>
            <a:off x="0" y="6500"/>
            <a:ext cx="12192000" cy="960800"/>
          </a:xfrm>
          <a:prstGeom prst="rect">
            <a:avLst/>
          </a:prstGeom>
          <a:solidFill>
            <a:srgbClr val="D4EEF9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41"/>
          <p:cNvSpPr/>
          <p:nvPr/>
        </p:nvSpPr>
        <p:spPr>
          <a:xfrm>
            <a:off x="10245700" y="122000"/>
            <a:ext cx="1414400" cy="319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  <a:effectLst>
            <a:outerShdw blurRad="28575" dist="19050" dir="5400000" algn="bl" rotWithShape="0">
              <a:srgbClr val="000000">
                <a:alpha val="6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" name="Google Shape;14;p41"/>
          <p:cNvSpPr txBox="1"/>
          <p:nvPr/>
        </p:nvSpPr>
        <p:spPr>
          <a:xfrm>
            <a:off x="10245700" y="92533"/>
            <a:ext cx="14144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ja" altLang="en-US" sz="1600" b="1" i="0" u="none" strike="noStrike" cap="none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表紙へ戻る</a:t>
            </a:r>
            <a:endParaRPr sz="1600" b="1" i="0" u="none" strike="noStrike" cap="none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5" name="Google Shape;15;p41">
            <a:hlinkClick r:id="" action="ppaction://hlinkshowjump?jump=firstslide"/>
          </p:cNvPr>
          <p:cNvSpPr/>
          <p:nvPr/>
        </p:nvSpPr>
        <p:spPr>
          <a:xfrm>
            <a:off x="10245700" y="122000"/>
            <a:ext cx="1414400" cy="3192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67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4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altLang="ja" smtClean="0"/>
              <a:pPr/>
              <a:t>‹#›</a:t>
            </a:fld>
            <a:endParaRPr lang="ja" altLang="en-US"/>
          </a:p>
        </p:txBody>
      </p:sp>
    </p:spTree>
    <p:extLst>
      <p:ext uri="{BB962C8B-B14F-4D97-AF65-F5344CB8AC3E}">
        <p14:creationId xmlns:p14="http://schemas.microsoft.com/office/powerpoint/2010/main" val="2262862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8081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67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29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003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581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2963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8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4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D08A9-C991-494C-A573-698D7844B042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60F72-04D1-4943-BBBD-A0F7BD26C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5858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docs.google.com/presentation/d/e/2PACX-1vSZMMfsU1BiacHf-IuSS-_F61w4ZjYiAgK42QVMvw984_OhMY5r2YQHOktMOEXHtQ/pub?start=false&amp;loop=false&amp;delayms=3000&amp;slide=id.g1d6f9acdf29_0_9" TargetMode="External"/><Relationship Id="rId13" Type="http://schemas.openxmlformats.org/officeDocument/2006/relationships/hyperlink" Target="https://docs.google.com/presentation/d/1alqDG1X4mel1EcHeAP8wKnAyAh9A5Lcm/copy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docs.google.com/presentation/d/e/2PACX-1vQjwE-wkYZw1xj-eS1lY7_Q2m8CZdmBsmLHRjon37Q0bwClcECkUduMO4U9vQBgfw/pub?start=false&amp;loop=false&amp;delayms=3000&amp;slide=id.g1d6f706f289_0_1001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docs.google.com/presentation/d/e/2PACX-1vQm4ZFexUic08Wwqn-upqxV0GYqQ3PUQH2T7bDwtksKHIwh0WrhEr745IlWgR2bIA/pub?start=false&amp;loop=false&amp;delayms=3000" TargetMode="Externa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hyperlink" Target="https://docs.google.com/presentation/d/e/2PACX-1vT66RDHoSiQ5rz3vu1oXkNwzriikZLB0Rx5keayzP_xkrmaDfhpRTsfmPiwBoK0NA/pub?start=false&amp;loop=false&amp;delayms=3000" TargetMode="External"/><Relationship Id="rId5" Type="http://schemas.openxmlformats.org/officeDocument/2006/relationships/image" Target="../media/image3.png"/><Relationship Id="rId15" Type="http://schemas.openxmlformats.org/officeDocument/2006/relationships/hyperlink" Target="https://docs.google.com/presentation/d/e/2PACX-1vS6tlBfRDly_DPI8JYwc7GcyFk1uIniOakELVdUMFBYpPTEIUR19bQ7iqV6l8t63g/pub?start=false&amp;loop=false&amp;delayms=3000" TargetMode="External"/><Relationship Id="rId10" Type="http://schemas.openxmlformats.org/officeDocument/2006/relationships/hyperlink" Target="https://docs.google.com/presentation/d/e/2PACX-1vQ3DVwcfxoIaBJ5quEWOZq2BrFJjdmZ9pLmNccLx-fvjaazhq1J1Wh9ToyfaiclAQ/pub?start=false&amp;loop=false&amp;delayms=3000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docs.google.com/presentation/d/e/2PACX-1vSZMMfsU1BiacHf-IuSS-_F61w4ZjYiAgK42QVMvw984_OhMY5r2YQHOktMOEXHtQ/pub?start=false&amp;loop=false&amp;delayms=3000&amp;slide=id.g1d6f9acdf29_0_47" TargetMode="External"/><Relationship Id="rId1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797067" y="208261"/>
            <a:ext cx="6758400" cy="179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2000" y="111168"/>
            <a:ext cx="1170267" cy="68563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6" name="Google Shape;86;p3"/>
          <p:cNvGrpSpPr/>
          <p:nvPr/>
        </p:nvGrpSpPr>
        <p:grpSpPr>
          <a:xfrm>
            <a:off x="8623683" y="625833"/>
            <a:ext cx="1789651" cy="1377104"/>
            <a:chOff x="6297753" y="545607"/>
            <a:chExt cx="2301506" cy="1770968"/>
          </a:xfrm>
        </p:grpSpPr>
        <p:pic>
          <p:nvPicPr>
            <p:cNvPr id="87" name="Google Shape;87;p3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7679697" y="1073308"/>
              <a:ext cx="919553" cy="122883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3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6416600" y="1058875"/>
              <a:ext cx="1204079" cy="1257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9" name="Google Shape;89;p3"/>
            <p:cNvSpPr txBox="1"/>
            <p:nvPr/>
          </p:nvSpPr>
          <p:spPr>
            <a:xfrm>
              <a:off x="6297753" y="545607"/>
              <a:ext cx="1294200" cy="5277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ja" altLang="en-US" sz="1067" b="1">
                  <a:solidFill>
                    <a:srgbClr val="000000"/>
                  </a:solidFill>
                  <a:latin typeface="M PLUS Rounded 1c"/>
                  <a:ea typeface="M PLUS Rounded 1c"/>
                  <a:cs typeface="M PLUS Rounded 1c"/>
                  <a:sym typeface="M PLUS Rounded 1c"/>
                </a:rPr>
                <a:t>キレイクン</a:t>
              </a:r>
              <a:endParaRPr sz="10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endParaRPr>
            </a:p>
          </p:txBody>
        </p:sp>
        <p:sp>
          <p:nvSpPr>
            <p:cNvPr id="90" name="Google Shape;90;p3"/>
            <p:cNvSpPr txBox="1"/>
            <p:nvPr/>
          </p:nvSpPr>
          <p:spPr>
            <a:xfrm>
              <a:off x="7482659" y="545607"/>
              <a:ext cx="1116600" cy="52776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121900" tIns="121900" rIns="121900" bIns="121900" anchor="t" anchorCtr="0">
              <a:spAutoFit/>
            </a:bodyPr>
            <a:lstStyle/>
            <a:p>
              <a:pPr>
                <a:buClr>
                  <a:srgbClr val="000000"/>
                </a:buClr>
                <a:buSzPts val="800"/>
              </a:pPr>
              <a:r>
                <a:rPr lang="ja" altLang="en-US" sz="1067" b="1">
                  <a:solidFill>
                    <a:srgbClr val="000000"/>
                  </a:solidFill>
                  <a:latin typeface="M PLUS Rounded 1c"/>
                  <a:ea typeface="M PLUS Rounded 1c"/>
                  <a:cs typeface="M PLUS Rounded 1c"/>
                  <a:sym typeface="M PLUS Rounded 1c"/>
                </a:rPr>
                <a:t>かわるん</a:t>
              </a:r>
              <a:endParaRPr sz="10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endParaRPr>
            </a:p>
          </p:txBody>
        </p:sp>
      </p:grpSp>
      <p:sp>
        <p:nvSpPr>
          <p:cNvPr id="91" name="Google Shape;91;p3"/>
          <p:cNvSpPr/>
          <p:nvPr/>
        </p:nvSpPr>
        <p:spPr>
          <a:xfrm>
            <a:off x="796920" y="2165600"/>
            <a:ext cx="5193200" cy="832800"/>
          </a:xfrm>
          <a:prstGeom prst="roundRect">
            <a:avLst>
              <a:gd name="adj" fmla="val 16667"/>
            </a:avLst>
          </a:prstGeom>
          <a:solidFill>
            <a:srgbClr val="00A4DC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2" name="Google Shape;92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08649" y="2050083"/>
            <a:ext cx="868268" cy="987951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3"/>
          <p:cNvSpPr txBox="1"/>
          <p:nvPr/>
        </p:nvSpPr>
        <p:spPr>
          <a:xfrm>
            <a:off x="682152" y="2094100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ごみってなんだろう？</a:t>
            </a:r>
            <a:endParaRPr sz="2667" b="1">
              <a:solidFill>
                <a:srgbClr val="FFFFFF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94" name="Google Shape;94;p3">
            <a:hlinkClick r:id="rId8"/>
          </p:cNvPr>
          <p:cNvSpPr/>
          <p:nvPr/>
        </p:nvSpPr>
        <p:spPr>
          <a:xfrm>
            <a:off x="567719" y="2165600"/>
            <a:ext cx="54224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/>
          <p:nvPr/>
        </p:nvSpPr>
        <p:spPr>
          <a:xfrm>
            <a:off x="567719" y="3238100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3"/>
          <p:cNvSpPr txBox="1"/>
          <p:nvPr/>
        </p:nvSpPr>
        <p:spPr>
          <a:xfrm>
            <a:off x="682285" y="3166600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くらしとごみ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97" name="Google Shape;97;p3">
            <a:hlinkClick r:id="rId9"/>
          </p:cNvPr>
          <p:cNvSpPr/>
          <p:nvPr/>
        </p:nvSpPr>
        <p:spPr>
          <a:xfrm>
            <a:off x="567685" y="3238100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3"/>
          <p:cNvSpPr/>
          <p:nvPr/>
        </p:nvSpPr>
        <p:spPr>
          <a:xfrm>
            <a:off x="794639" y="3374567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1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99" name="Google Shape;99;p3"/>
          <p:cNvSpPr/>
          <p:nvPr/>
        </p:nvSpPr>
        <p:spPr>
          <a:xfrm>
            <a:off x="567719" y="4310609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3"/>
          <p:cNvSpPr txBox="1"/>
          <p:nvPr/>
        </p:nvSpPr>
        <p:spPr>
          <a:xfrm>
            <a:off x="682285" y="4239109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ごみはどこへ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01" name="Google Shape;101;p3"/>
          <p:cNvSpPr/>
          <p:nvPr/>
        </p:nvSpPr>
        <p:spPr>
          <a:xfrm>
            <a:off x="794639" y="4447076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2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102" name="Google Shape;102;p3"/>
          <p:cNvSpPr/>
          <p:nvPr/>
        </p:nvSpPr>
        <p:spPr>
          <a:xfrm>
            <a:off x="567752" y="5383103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3"/>
          <p:cNvSpPr txBox="1"/>
          <p:nvPr/>
        </p:nvSpPr>
        <p:spPr>
          <a:xfrm>
            <a:off x="682319" y="5311603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ごみは資源へ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794672" y="5519569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3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105" name="Google Shape;105;p3"/>
          <p:cNvSpPr/>
          <p:nvPr/>
        </p:nvSpPr>
        <p:spPr>
          <a:xfrm>
            <a:off x="6260952" y="3238100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6375519" y="3166600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川崎市の今とこれから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07" name="Google Shape;107;p3">
            <a:hlinkClick r:id="rId10"/>
          </p:cNvPr>
          <p:cNvSpPr/>
          <p:nvPr/>
        </p:nvSpPr>
        <p:spPr>
          <a:xfrm>
            <a:off x="6260919" y="3238100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3"/>
          <p:cNvSpPr/>
          <p:nvPr/>
        </p:nvSpPr>
        <p:spPr>
          <a:xfrm>
            <a:off x="6487872" y="3374567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4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109" name="Google Shape;109;p3"/>
          <p:cNvSpPr/>
          <p:nvPr/>
        </p:nvSpPr>
        <p:spPr>
          <a:xfrm>
            <a:off x="6260952" y="4314143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6375519" y="4242643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ごみ処理のあゆみ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6487872" y="4450609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5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6260952" y="5390185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D4EEF9"/>
          </a:solidFill>
          <a:ln w="28575" cap="flat" cmpd="sng">
            <a:solidFill>
              <a:srgbClr val="0083CA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3"/>
          <p:cNvSpPr txBox="1"/>
          <p:nvPr/>
        </p:nvSpPr>
        <p:spPr>
          <a:xfrm>
            <a:off x="6375519" y="5318685"/>
            <a:ext cx="51932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2667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出来ることを考えよう</a:t>
            </a:r>
            <a:endParaRPr sz="2667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14" name="Google Shape;114;p3">
            <a:hlinkClick r:id="rId11"/>
          </p:cNvPr>
          <p:cNvSpPr/>
          <p:nvPr/>
        </p:nvSpPr>
        <p:spPr>
          <a:xfrm>
            <a:off x="6260919" y="5390185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3"/>
          <p:cNvSpPr txBox="1"/>
          <p:nvPr/>
        </p:nvSpPr>
        <p:spPr>
          <a:xfrm>
            <a:off x="682333" y="5343504"/>
            <a:ext cx="51932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13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　　　　　　　　　  しげん</a:t>
            </a:r>
            <a:endParaRPr sz="13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16" name="Google Shape;116;p3"/>
          <p:cNvSpPr/>
          <p:nvPr/>
        </p:nvSpPr>
        <p:spPr>
          <a:xfrm>
            <a:off x="6487872" y="5526652"/>
            <a:ext cx="685600" cy="560400"/>
          </a:xfrm>
          <a:prstGeom prst="rect">
            <a:avLst/>
          </a:prstGeom>
          <a:solidFill>
            <a:srgbClr val="00A4DC"/>
          </a:solidFill>
          <a:ln w="9525" cap="flat" cmpd="sng">
            <a:solidFill>
              <a:srgbClr val="00A4DC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rgbClr val="000000"/>
              </a:buClr>
              <a:buSzPts val="2600"/>
            </a:pPr>
            <a:r>
              <a:rPr lang="en-US" altLang="ja" sz="3467">
                <a:solidFill>
                  <a:srgbClr val="FFFFFF"/>
                </a:solidFill>
                <a:latin typeface="M PLUS 1p ExtraBold"/>
                <a:ea typeface="M PLUS 1p ExtraBold"/>
                <a:cs typeface="M PLUS 1p ExtraBold"/>
                <a:sym typeface="M PLUS 1p ExtraBold"/>
              </a:rPr>
              <a:t>6</a:t>
            </a:r>
            <a:endParaRPr sz="3467">
              <a:solidFill>
                <a:srgbClr val="FFFFFF"/>
              </a:solidFill>
              <a:latin typeface="M PLUS 1p ExtraBold"/>
              <a:ea typeface="M PLUS 1p ExtraBold"/>
              <a:cs typeface="M PLUS 1p ExtraBold"/>
              <a:sym typeface="M PLUS 1p ExtraBold"/>
            </a:endParaRPr>
          </a:p>
        </p:txBody>
      </p:sp>
      <p:sp>
        <p:nvSpPr>
          <p:cNvPr id="117" name="Google Shape;117;p3">
            <a:hlinkClick r:id="rId12"/>
          </p:cNvPr>
          <p:cNvSpPr/>
          <p:nvPr/>
        </p:nvSpPr>
        <p:spPr>
          <a:xfrm>
            <a:off x="567685" y="4310609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3"/>
          <p:cNvSpPr txBox="1"/>
          <p:nvPr/>
        </p:nvSpPr>
        <p:spPr>
          <a:xfrm>
            <a:off x="6375533" y="4278403"/>
            <a:ext cx="5193200" cy="8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1333" b="1">
                <a:solidFill>
                  <a:srgbClr val="000000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　　　　　　     しょり</a:t>
            </a:r>
            <a:endParaRPr sz="1333" b="1">
              <a:solidFill>
                <a:srgbClr val="000000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19" name="Google Shape;119;p3"/>
          <p:cNvSpPr/>
          <p:nvPr/>
        </p:nvSpPr>
        <p:spPr>
          <a:xfrm>
            <a:off x="6271869" y="2160755"/>
            <a:ext cx="5422400" cy="832800"/>
          </a:xfrm>
          <a:prstGeom prst="roundRect">
            <a:avLst>
              <a:gd name="adj" fmla="val 16667"/>
            </a:avLst>
          </a:prstGeom>
          <a:solidFill>
            <a:srgbClr val="FF9900"/>
          </a:solidFill>
          <a:ln w="28575" cap="flat" cmpd="sng">
            <a:solidFill>
              <a:srgbClr val="B45F06"/>
            </a:solidFill>
            <a:prstDash val="solid"/>
            <a:round/>
            <a:headEnd type="none" w="sm" len="sm"/>
            <a:tailEnd type="none" w="sm" len="sm"/>
          </a:ln>
          <a:effectLst>
            <a:outerShdw blurRad="57150" dist="28575" dir="2760000" algn="bl" rotWithShape="0">
              <a:srgbClr val="000000">
                <a:alpha val="47058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3"/>
          <p:cNvSpPr txBox="1"/>
          <p:nvPr/>
        </p:nvSpPr>
        <p:spPr>
          <a:xfrm>
            <a:off x="6272017" y="2090727"/>
            <a:ext cx="5422400" cy="9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2000"/>
            </a:pPr>
            <a:r>
              <a:rPr lang="ja" altLang="en-US" sz="1733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　　   </a:t>
            </a:r>
            <a:r>
              <a:rPr lang="en-US" altLang="ja" sz="1733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【</a:t>
            </a:r>
            <a:r>
              <a:rPr lang="ja" altLang="en-US" sz="1733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実際に調べて入力してみよう！</a:t>
            </a:r>
            <a:r>
              <a:rPr lang="en-US" altLang="ja" sz="1733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】</a:t>
            </a:r>
            <a:endParaRPr sz="1733" b="1">
              <a:solidFill>
                <a:srgbClr val="FFFFFF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ja" altLang="en-US" sz="2533" b="1">
                <a:solidFill>
                  <a:srgbClr val="FFFFFF"/>
                </a:solidFill>
                <a:latin typeface="M PLUS Rounded 1c"/>
                <a:ea typeface="M PLUS Rounded 1c"/>
                <a:cs typeface="M PLUS Rounded 1c"/>
                <a:sym typeface="M PLUS Rounded 1c"/>
              </a:rPr>
              <a:t>　　      入力用データはこちら</a:t>
            </a:r>
            <a:endParaRPr sz="2533" b="1">
              <a:solidFill>
                <a:srgbClr val="FFFFFF"/>
              </a:solidFill>
              <a:latin typeface="M PLUS Rounded 1c"/>
              <a:ea typeface="M PLUS Rounded 1c"/>
              <a:cs typeface="M PLUS Rounded 1c"/>
              <a:sym typeface="M PLUS Rounded 1c"/>
            </a:endParaRPr>
          </a:p>
        </p:txBody>
      </p:sp>
      <p:sp>
        <p:nvSpPr>
          <p:cNvPr id="121" name="Google Shape;121;p3">
            <a:hlinkClick r:id="rId13"/>
          </p:cNvPr>
          <p:cNvSpPr/>
          <p:nvPr/>
        </p:nvSpPr>
        <p:spPr>
          <a:xfrm>
            <a:off x="6329269" y="2168321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2" name="Google Shape;122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406683">
            <a:off x="6180156" y="2113284"/>
            <a:ext cx="1175211" cy="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">
            <a:hlinkClick r:id="rId15"/>
          </p:cNvPr>
          <p:cNvSpPr/>
          <p:nvPr/>
        </p:nvSpPr>
        <p:spPr>
          <a:xfrm>
            <a:off x="567719" y="5385081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>
            <a:hlinkClick r:id="rId16"/>
          </p:cNvPr>
          <p:cNvSpPr/>
          <p:nvPr/>
        </p:nvSpPr>
        <p:spPr>
          <a:xfrm>
            <a:off x="6260919" y="4316123"/>
            <a:ext cx="5307600" cy="832800"/>
          </a:xfrm>
          <a:prstGeom prst="roundRect">
            <a:avLst>
              <a:gd name="adj" fmla="val 16667"/>
            </a:avLst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sz="1867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08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ワイド画面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 PLUS 1p ExtraBold</vt:lpstr>
      <vt:lpstr>M PLUS Rounded 1c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川崎市</dc:creator>
  <cp:lastModifiedBy>川崎市</cp:lastModifiedBy>
  <cp:revision>2</cp:revision>
  <dcterms:created xsi:type="dcterms:W3CDTF">2023-03-30T02:34:11Z</dcterms:created>
  <dcterms:modified xsi:type="dcterms:W3CDTF">2023-03-30T02:40:23Z</dcterms:modified>
</cp:coreProperties>
</file>