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WRb41jXemiwN3VCXGUadw==" hashData="C3R3w5aZULTb/vra6zORrEMnTWFWsnncgyXgXwaAY+ShjPfNaxWOdmslyyoclWcdIwYYM5zfJ8JfW9LzENxjt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2400-3D35-4E6B-9536-F722F46B0B24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898B-E648-4A16-8A55-62C9B8E59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45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6f9acdf2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d6f9acdf2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12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6f9acdf2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d6f9acdf2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8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d6f9acdf2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d6f9acdf2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88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d6f9acdf2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d6f9acdf29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980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d6f9acdf2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d6f9acdf2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039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d6f9acdf2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d6f9acdf2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51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0385a3272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20385a3272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47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d6f9acdf2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d6f9acdf2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22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d6f9acdf2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1d6f9acdf2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792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d6f9acdf29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1d6f9acdf29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645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d6f9acdf29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d6f9acdf29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89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6f9acdf2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6f9acdf2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7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d6f9acdf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1d6f9acdf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969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d6f9acdf2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1d6f9acdf29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98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d6f9acdf2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1d6f9acdf2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689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d6f9acdf2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1d6f9acdf2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450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d6f9acdf2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1d6f9acdf29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813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d6f9acdf2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1d6f9acdf2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047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0385a3272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g20385a3272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444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0385a3272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g20385a3272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95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031db3d87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g2031db3d87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749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d6f9acdf29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g1d6f9acdf29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93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6f9acdf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d6f9acdf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11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385a327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0385a327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99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6f9acdf2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1d6f9acdf2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97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6f9acdf2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d6f9acdf2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63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385a3272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0385a3272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11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6f9acdf2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d6f9acdf2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07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385a3272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0385a3272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7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33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68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">
  <p:cSld name="ヘッダー2（本文用）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12" name="Google Shape;12;p42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2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" name="Google Shape;14;p42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2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" name="Google Shape;16;p42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2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2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9" name="Google Shape;19;p42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2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41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 1">
  <p:cSld name="ヘッダー2（本文用）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3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3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" name="Google Shape;25;p43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6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20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75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4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5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50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3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5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37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6127-8A8F-47DD-8B36-D24F6565055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9525-7BB5-40D2-A97D-077C08730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presentation/d/e/2PACX-1vQjwE-wkYZw1xj-eS1lY7_Q2m8CZdmBsmLHRjon37Q0bwClcECkUduMO4U9vQBgfw/pub?start=false&amp;loop=false&amp;delayms=3000&amp;slide=id.g1d6f706f289_0_100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1d6f9acdf29_0_47"/>
          <p:cNvGrpSpPr/>
          <p:nvPr/>
        </p:nvGrpSpPr>
        <p:grpSpPr>
          <a:xfrm>
            <a:off x="2987601" y="2943600"/>
            <a:ext cx="6318401" cy="970800"/>
            <a:chOff x="1266599" y="2207700"/>
            <a:chExt cx="4738801" cy="728100"/>
          </a:xfrm>
        </p:grpSpPr>
        <p:sp>
          <p:nvSpPr>
            <p:cNvPr id="129" name="Google Shape;129;g1d6f9acdf29_0_47"/>
            <p:cNvSpPr txBox="1"/>
            <p:nvPr/>
          </p:nvSpPr>
          <p:spPr>
            <a:xfrm>
              <a:off x="2233800" y="2207700"/>
              <a:ext cx="37716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500"/>
              </a:pPr>
              <a:r>
                <a:rPr lang="ja" altLang="en-US" sz="6000" b="1">
                  <a:solidFill>
                    <a:srgbClr val="0083CA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くらしとごみ</a:t>
              </a:r>
              <a:endParaRPr sz="6000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30" name="Google Shape;130;g1d6f9acdf29_0_47"/>
            <p:cNvSpPr/>
            <p:nvPr/>
          </p:nvSpPr>
          <p:spPr>
            <a:xfrm>
              <a:off x="1266599" y="2207700"/>
              <a:ext cx="891000" cy="728100"/>
            </a:xfrm>
            <a:prstGeom prst="rect">
              <a:avLst/>
            </a:prstGeom>
            <a:solidFill>
              <a:srgbClr val="00A4DC"/>
            </a:solidFill>
            <a:ln w="9525" cap="flat" cmpd="sng">
              <a:solidFill>
                <a:srgbClr val="00A4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600"/>
              </a:pPr>
              <a:r>
                <a:rPr lang="en-US" altLang="ja" sz="6133">
                  <a:solidFill>
                    <a:schemeClr val="lt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1</a:t>
              </a:r>
              <a:endParaRPr sz="6133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4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d6f9acdf29_0_12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251" name="Google Shape;251;g1d6f9acdf29_0_123"/>
          <p:cNvGrpSpPr/>
          <p:nvPr/>
        </p:nvGrpSpPr>
        <p:grpSpPr>
          <a:xfrm>
            <a:off x="203200" y="1174000"/>
            <a:ext cx="11729032" cy="5480803"/>
            <a:chOff x="152400" y="880500"/>
            <a:chExt cx="8796774" cy="4110602"/>
          </a:xfrm>
        </p:grpSpPr>
        <p:pic>
          <p:nvPicPr>
            <p:cNvPr id="252" name="Google Shape;252;g1d6f9acdf29_0_1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880500"/>
              <a:ext cx="8796774" cy="4110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g1d6f9acdf29_0_123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1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254" name="Google Shape;254;g1d6f9acdf29_0_12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55" name="Google Shape;255;g1d6f9acdf29_0_123"/>
          <p:cNvSpPr/>
          <p:nvPr/>
        </p:nvSpPr>
        <p:spPr>
          <a:xfrm>
            <a:off x="700000" y="4185333"/>
            <a:ext cx="2911200" cy="912000"/>
          </a:xfrm>
          <a:prstGeom prst="wedgeEllipseCallout">
            <a:avLst>
              <a:gd name="adj1" fmla="val 44236"/>
              <a:gd name="adj2" fmla="val 92741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おかしのふくろ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6" name="Google Shape;256;g1d6f9acdf29_0_123"/>
          <p:cNvSpPr/>
          <p:nvPr/>
        </p:nvSpPr>
        <p:spPr>
          <a:xfrm>
            <a:off x="1105700" y="2589584"/>
            <a:ext cx="2911200" cy="912000"/>
          </a:xfrm>
          <a:prstGeom prst="wedgeEllipseCallout">
            <a:avLst>
              <a:gd name="adj1" fmla="val 44236"/>
              <a:gd name="adj2" fmla="val 92741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生ごみ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7" name="Google Shape;257;g1d6f9acdf29_0_123"/>
          <p:cNvSpPr/>
          <p:nvPr/>
        </p:nvSpPr>
        <p:spPr>
          <a:xfrm>
            <a:off x="4100900" y="1654551"/>
            <a:ext cx="2911200" cy="1105600"/>
          </a:xfrm>
          <a:prstGeom prst="wedgeEllipseCallout">
            <a:avLst>
              <a:gd name="adj1" fmla="val 2413"/>
              <a:gd name="adj2" fmla="val 108258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ジュースの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ペットボトル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8" name="Google Shape;258;g1d6f9acdf29_0_123"/>
          <p:cNvSpPr/>
          <p:nvPr/>
        </p:nvSpPr>
        <p:spPr>
          <a:xfrm>
            <a:off x="7236733" y="2228217"/>
            <a:ext cx="2911200" cy="1105600"/>
          </a:xfrm>
          <a:prstGeom prst="wedgeEllipseCallout">
            <a:avLst>
              <a:gd name="adj1" fmla="val -37976"/>
              <a:gd name="adj2" fmla="val 95598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学校の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チラシ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9" name="Google Shape;259;g1d6f9acdf29_0_123"/>
          <p:cNvSpPr/>
          <p:nvPr/>
        </p:nvSpPr>
        <p:spPr>
          <a:xfrm>
            <a:off x="8384167" y="3681433"/>
            <a:ext cx="3332000" cy="1259600"/>
          </a:xfrm>
          <a:prstGeom prst="wedgeEllipseCallout">
            <a:avLst>
              <a:gd name="adj1" fmla="val -45784"/>
              <a:gd name="adj2" fmla="val 7779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このあいだ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自転車を出したよ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260" name="Google Shape;260;g1d6f9acdf29_0_123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261" name="Google Shape;261;g1d6f9acdf29_0_1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g1d6f9acdf29_0_123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家からはどんな「ごみ」が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出るのでしょう？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63" name="Google Shape;263;g1d6f9acdf29_0_1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336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g1d6f9acdf29_0_141"/>
          <p:cNvGrpSpPr/>
          <p:nvPr/>
        </p:nvGrpSpPr>
        <p:grpSpPr>
          <a:xfrm>
            <a:off x="203200" y="1174000"/>
            <a:ext cx="11729032" cy="5480803"/>
            <a:chOff x="152400" y="880500"/>
            <a:chExt cx="8796774" cy="4110602"/>
          </a:xfrm>
        </p:grpSpPr>
        <p:pic>
          <p:nvPicPr>
            <p:cNvPr id="269" name="Google Shape;269;g1d6f9acdf29_0_1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880500"/>
              <a:ext cx="8796774" cy="4110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g1d6f9acdf29_0_141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dk2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2</a:t>
              </a:r>
              <a:endParaRPr sz="3067">
                <a:solidFill>
                  <a:schemeClr val="dk2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271" name="Google Shape;271;g1d6f9acdf29_0_14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72" name="Google Shape;272;g1d6f9acdf29_0_14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73" name="Google Shape;273;g1d6f9acdf29_0_141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274" name="Google Shape;274;g1d6f9acdf29_0_1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g1d6f9acdf29_0_141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家からはどんな「ごみ」が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出るのでしょう？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76" name="Google Shape;276;g1d6f9acdf29_0_1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7" name="Google Shape;277;g1d6f9acdf29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13402">
            <a:off x="198599" y="991700"/>
            <a:ext cx="2498332" cy="29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d6f9acdf29_0_141"/>
          <p:cNvSpPr txBox="1"/>
          <p:nvPr/>
        </p:nvSpPr>
        <p:spPr>
          <a:xfrm>
            <a:off x="2901800" y="1398967"/>
            <a:ext cx="8120800" cy="94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3400"/>
            </a:pPr>
            <a:r>
              <a:rPr lang="ja" altLang="en-US" sz="45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それって全部「ごみ」かな？</a:t>
            </a:r>
            <a:endParaRPr sz="45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0070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6f9acdf29_0_15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84" name="Google Shape;284;g1d6f9acdf29_0_15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85" name="Google Shape;285;g1d6f9acdf29_0_155"/>
          <p:cNvGrpSpPr/>
          <p:nvPr/>
        </p:nvGrpSpPr>
        <p:grpSpPr>
          <a:xfrm>
            <a:off x="203182" y="1174000"/>
            <a:ext cx="11729053" cy="5480800"/>
            <a:chOff x="152386" y="880500"/>
            <a:chExt cx="8796790" cy="4110600"/>
          </a:xfrm>
        </p:grpSpPr>
        <p:pic>
          <p:nvPicPr>
            <p:cNvPr id="286" name="Google Shape;286;g1d6f9acdf29_0_1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386" y="880500"/>
              <a:ext cx="8796790" cy="411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g1d6f9acdf29_0_155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3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grpSp>
        <p:nvGrpSpPr>
          <p:cNvPr id="288" name="Google Shape;288;g1d6f9acdf29_0_155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289" name="Google Shape;289;g1d6f9acdf29_0_1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g1d6f9acdf29_0_155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家からはどんな「ごみ」が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出るのでしょう？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91" name="Google Shape;291;g1d6f9acdf29_0_1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g1d6f9acdf29_0_155"/>
          <p:cNvGrpSpPr/>
          <p:nvPr/>
        </p:nvGrpSpPr>
        <p:grpSpPr>
          <a:xfrm>
            <a:off x="6096000" y="1776400"/>
            <a:ext cx="3779600" cy="2790800"/>
            <a:chOff x="4572000" y="1332300"/>
            <a:chExt cx="2834700" cy="2093100"/>
          </a:xfrm>
        </p:grpSpPr>
        <p:sp>
          <p:nvSpPr>
            <p:cNvPr id="293" name="Google Shape;293;g1d6f9acdf29_0_155"/>
            <p:cNvSpPr/>
            <p:nvPr/>
          </p:nvSpPr>
          <p:spPr>
            <a:xfrm>
              <a:off x="4572000" y="1332300"/>
              <a:ext cx="2834700" cy="2093100"/>
            </a:xfrm>
            <a:prstGeom prst="wedgeEllipseCallout">
              <a:avLst>
                <a:gd name="adj1" fmla="val -71164"/>
                <a:gd name="adj2" fmla="val 39168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全部は</a:t>
              </a:r>
              <a:endParaRPr sz="30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ちがうと思う</a:t>
              </a:r>
              <a:endParaRPr sz="30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294" name="Google Shape;294;g1d6f9acdf29_0_155"/>
            <p:cNvSpPr txBox="1"/>
            <p:nvPr/>
          </p:nvSpPr>
          <p:spPr>
            <a:xfrm>
              <a:off x="5052651" y="1661576"/>
              <a:ext cx="14895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・  ・</a:t>
              </a:r>
              <a:endParaRPr sz="1867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3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d6f9acdf29_0_17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00" name="Google Shape;300;g1d6f9acdf29_0_17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01" name="Google Shape;301;g1d6f9acdf29_0_170"/>
          <p:cNvGrpSpPr/>
          <p:nvPr/>
        </p:nvGrpSpPr>
        <p:grpSpPr>
          <a:xfrm>
            <a:off x="369185" y="1305000"/>
            <a:ext cx="11453631" cy="5301765"/>
            <a:chOff x="276888" y="978750"/>
            <a:chExt cx="8590223" cy="3976324"/>
          </a:xfrm>
        </p:grpSpPr>
        <p:pic>
          <p:nvPicPr>
            <p:cNvPr id="302" name="Google Shape;302;g1d6f9acdf29_0_17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88" y="978750"/>
              <a:ext cx="8590223" cy="3976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g1d6f9acdf29_0_1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4100" y="2879298"/>
              <a:ext cx="1877500" cy="207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g1d6f9acdf29_0_170"/>
          <p:cNvSpPr/>
          <p:nvPr/>
        </p:nvSpPr>
        <p:spPr>
          <a:xfrm>
            <a:off x="865733" y="1523400"/>
            <a:ext cx="3757200" cy="1998000"/>
          </a:xfrm>
          <a:prstGeom prst="wedgeEllipseCallout">
            <a:avLst>
              <a:gd name="adj1" fmla="val -27225"/>
              <a:gd name="adj2" fmla="val 6813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「ごみ」</a:t>
            </a:r>
            <a:r>
              <a:rPr lang="ja" altLang="en-US" sz="1867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もあるけど</a:t>
            </a:r>
            <a:endParaRPr sz="1867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「資源」</a:t>
            </a:r>
            <a:r>
              <a:rPr lang="ja" altLang="en-US" sz="1867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もあるよね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305" name="Google Shape;305;g1d6f9acdf29_0_170"/>
          <p:cNvSpPr/>
          <p:nvPr/>
        </p:nvSpPr>
        <p:spPr>
          <a:xfrm>
            <a:off x="4826733" y="1600633"/>
            <a:ext cx="4640000" cy="2174400"/>
          </a:xfrm>
          <a:prstGeom prst="wedgeEllipseCallout">
            <a:avLst>
              <a:gd name="adj1" fmla="val -85303"/>
              <a:gd name="adj2" fmla="val 6616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川崎市では</a:t>
            </a:r>
            <a:r>
              <a:rPr lang="ja" altLang="en-US" sz="18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「ごみ」のほか</a:t>
            </a:r>
            <a:endParaRPr sz="18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資源になるものは種類ごとに分けているんだよ</a:t>
            </a:r>
            <a:endParaRPr sz="18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306" name="Google Shape;306;g1d6f9acdf29_0_170"/>
          <p:cNvGrpSpPr/>
          <p:nvPr/>
        </p:nvGrpSpPr>
        <p:grpSpPr>
          <a:xfrm>
            <a:off x="3486567" y="4338825"/>
            <a:ext cx="7613200" cy="1045511"/>
            <a:chOff x="2614925" y="3254117"/>
            <a:chExt cx="5709900" cy="784133"/>
          </a:xfrm>
        </p:grpSpPr>
        <p:sp>
          <p:nvSpPr>
            <p:cNvPr id="307" name="Google Shape;307;g1d6f9acdf29_0_170"/>
            <p:cNvSpPr txBox="1"/>
            <p:nvPr/>
          </p:nvSpPr>
          <p:spPr>
            <a:xfrm>
              <a:off x="2614925" y="3254117"/>
              <a:ext cx="57099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>
                <a:buClr>
                  <a:srgbClr val="000000"/>
                </a:buClr>
                <a:buSzPts val="3300"/>
              </a:pPr>
              <a:r>
                <a:rPr lang="ja" altLang="en-US" sz="44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＝これを</a:t>
              </a:r>
              <a:r>
                <a:rPr lang="ja" altLang="en-US" sz="4400" b="1">
                  <a:solidFill>
                    <a:srgbClr val="FFFF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「分別」</a:t>
              </a:r>
              <a:r>
                <a:rPr lang="ja" altLang="en-US" sz="44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といいます</a:t>
              </a:r>
              <a:endParaRPr sz="4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08" name="Google Shape;308;g1d6f9acdf29_0_170"/>
            <p:cNvSpPr/>
            <p:nvPr/>
          </p:nvSpPr>
          <p:spPr>
            <a:xfrm>
              <a:off x="2614925" y="3897575"/>
              <a:ext cx="5610791" cy="140675"/>
            </a:xfrm>
            <a:custGeom>
              <a:avLst/>
              <a:gdLst/>
              <a:ahLst/>
              <a:cxnLst/>
              <a:rect l="l" t="t" r="r" b="b"/>
              <a:pathLst>
                <a:path w="203899" h="5627" extrusionOk="0">
                  <a:moveTo>
                    <a:pt x="0" y="0"/>
                  </a:moveTo>
                  <a:cubicBezTo>
                    <a:pt x="7920" y="6600"/>
                    <a:pt x="20517" y="3912"/>
                    <a:pt x="30784" y="2979"/>
                  </a:cubicBezTo>
                  <a:cubicBezTo>
                    <a:pt x="47376" y="1471"/>
                    <a:pt x="64233" y="5377"/>
                    <a:pt x="80765" y="3310"/>
                  </a:cubicBezTo>
                  <a:cubicBezTo>
                    <a:pt x="97315" y="1241"/>
                    <a:pt x="114068" y="5627"/>
                    <a:pt x="130747" y="5627"/>
                  </a:cubicBezTo>
                  <a:cubicBezTo>
                    <a:pt x="140999" y="5627"/>
                    <a:pt x="150948" y="1324"/>
                    <a:pt x="161200" y="1324"/>
                  </a:cubicBezTo>
                  <a:cubicBezTo>
                    <a:pt x="175435" y="1324"/>
                    <a:pt x="189664" y="1986"/>
                    <a:pt x="203899" y="1986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g1d6f9acdf29_0_170"/>
          <p:cNvSpPr txBox="1"/>
          <p:nvPr/>
        </p:nvSpPr>
        <p:spPr>
          <a:xfrm>
            <a:off x="1503767" y="2346668"/>
            <a:ext cx="2337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   しげん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80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d6f9acdf29_0_18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15" name="Google Shape;315;g1d6f9acdf29_0_18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16" name="Google Shape;316;g1d6f9acdf29_0_184"/>
          <p:cNvGrpSpPr/>
          <p:nvPr/>
        </p:nvGrpSpPr>
        <p:grpSpPr>
          <a:xfrm>
            <a:off x="1" y="1305001"/>
            <a:ext cx="11822815" cy="5315100"/>
            <a:chOff x="0" y="978750"/>
            <a:chExt cx="8867111" cy="3986325"/>
          </a:xfrm>
        </p:grpSpPr>
        <p:pic>
          <p:nvPicPr>
            <p:cNvPr id="317" name="Google Shape;317;g1d6f9acdf29_0_1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88" y="978750"/>
              <a:ext cx="8590223" cy="3976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1d6f9acdf29_0_1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181050"/>
              <a:ext cx="1613617" cy="1784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g1d6f9acdf29_0_184"/>
          <p:cNvSpPr txBox="1"/>
          <p:nvPr/>
        </p:nvSpPr>
        <p:spPr>
          <a:xfrm>
            <a:off x="772333" y="1459945"/>
            <a:ext cx="48768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ja" altLang="en-US" sz="3600" b="1">
                <a:solidFill>
                  <a:srgbClr val="FFFF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川崎市の分別種類</a:t>
            </a:r>
            <a:endParaRPr sz="3600" b="1">
              <a:solidFill>
                <a:srgbClr val="FFFF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15516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0385a3272f_0_5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25" name="Google Shape;325;g20385a3272f_0_5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26" name="Google Shape;326;g20385a3272f_0_56"/>
          <p:cNvGrpSpPr/>
          <p:nvPr/>
        </p:nvGrpSpPr>
        <p:grpSpPr>
          <a:xfrm>
            <a:off x="1" y="1305001"/>
            <a:ext cx="11822815" cy="5315100"/>
            <a:chOff x="0" y="978750"/>
            <a:chExt cx="8867111" cy="3986325"/>
          </a:xfrm>
        </p:grpSpPr>
        <p:pic>
          <p:nvPicPr>
            <p:cNvPr id="327" name="Google Shape;327;g20385a3272f_0_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88" y="978750"/>
              <a:ext cx="8590223" cy="3976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g20385a3272f_0_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181050"/>
              <a:ext cx="1613617" cy="1784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9" name="Google Shape;329;g20385a3272f_0_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1701" y="4088330"/>
            <a:ext cx="1802844" cy="164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0385a3272f_0_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8743" y="4088330"/>
            <a:ext cx="1802844" cy="164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0385a3272f_0_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5785" y="4088330"/>
            <a:ext cx="1802844" cy="164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0385a3272f_0_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42827" y="4088330"/>
            <a:ext cx="1802844" cy="164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0385a3272f_0_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7890" y="2320117"/>
            <a:ext cx="1802844" cy="164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0385a3272f_0_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95396" y="2320100"/>
            <a:ext cx="1805557" cy="164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0385a3272f_0_5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02898" y="2320100"/>
            <a:ext cx="1805557" cy="164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0385a3272f_0_5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10399" y="2320100"/>
            <a:ext cx="1805557" cy="164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0385a3272f_0_5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17900" y="2320100"/>
            <a:ext cx="1805557" cy="164910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0385a3272f_0_56"/>
          <p:cNvSpPr txBox="1"/>
          <p:nvPr/>
        </p:nvSpPr>
        <p:spPr>
          <a:xfrm>
            <a:off x="772333" y="1459945"/>
            <a:ext cx="48768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ja" altLang="en-US" sz="3600" b="1">
                <a:solidFill>
                  <a:srgbClr val="FFFF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川崎市の分別種類</a:t>
            </a:r>
            <a:endParaRPr sz="3600" b="1">
              <a:solidFill>
                <a:srgbClr val="FFFF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39" name="Google Shape;339;g20385a3272f_0_56"/>
          <p:cNvSpPr txBox="1"/>
          <p:nvPr/>
        </p:nvSpPr>
        <p:spPr>
          <a:xfrm>
            <a:off x="369367" y="5877164"/>
            <a:ext cx="11453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このほかに、新聞・雑誌、段ボール、古着、蛍光管などもあります。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40" name="Google Shape;340;g20385a3272f_0_56"/>
          <p:cNvSpPr txBox="1"/>
          <p:nvPr/>
        </p:nvSpPr>
        <p:spPr>
          <a:xfrm>
            <a:off x="369367" y="5743148"/>
            <a:ext cx="114536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9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　　　　　　　　　　　　　　　　　　　　　 しんぶん　　  ざっし　　　　　　　　　　　　　　　　　　 けいこうかん</a:t>
            </a:r>
            <a:endParaRPr sz="9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2488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6f9acdf29_0_20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46" name="Google Shape;346;g1d6f9acdf29_0_20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47" name="Google Shape;347;g1d6f9acdf29_0_204"/>
          <p:cNvGrpSpPr/>
          <p:nvPr/>
        </p:nvGrpSpPr>
        <p:grpSpPr>
          <a:xfrm>
            <a:off x="452068" y="1882069"/>
            <a:ext cx="10972033" cy="3713900"/>
            <a:chOff x="339050" y="1411551"/>
            <a:chExt cx="8229025" cy="2785425"/>
          </a:xfrm>
        </p:grpSpPr>
        <p:sp>
          <p:nvSpPr>
            <p:cNvPr id="348" name="Google Shape;348;g1d6f9acdf29_0_204"/>
            <p:cNvSpPr/>
            <p:nvPr/>
          </p:nvSpPr>
          <p:spPr>
            <a:xfrm>
              <a:off x="3506775" y="2209450"/>
              <a:ext cx="5061300" cy="175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F0ABC3"/>
            </a:solidFill>
            <a:ln w="9525" cap="flat" cmpd="sng">
              <a:solidFill>
                <a:srgbClr val="F0AB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ここからは、実際に調べて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入力してみましょう！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49" name="Google Shape;349;g1d6f9acdf29_0_2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50" y="1411551"/>
              <a:ext cx="2896525" cy="2785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g1d6f9acdf29_0_204"/>
          <p:cNvSpPr txBox="1"/>
          <p:nvPr/>
        </p:nvSpPr>
        <p:spPr>
          <a:xfrm>
            <a:off x="5105167" y="3256600"/>
            <a:ext cx="5967200" cy="1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　　　　　     </a:t>
            </a:r>
            <a:r>
              <a:rPr lang="ja-JP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</a:t>
            </a:r>
            <a:r>
              <a:rPr lang="ja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じっさい</a:t>
            </a:r>
            <a:endParaRPr sz="16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351" name="Google Shape;351;g1d6f9acdf29_0_204"/>
          <p:cNvSpPr/>
          <p:nvPr/>
        </p:nvSpPr>
        <p:spPr>
          <a:xfrm>
            <a:off x="4599700" y="1330033"/>
            <a:ext cx="6824400" cy="134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＊実際の書き込みは、</a:t>
            </a:r>
            <a:endParaRPr sz="2133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目次の</a:t>
            </a:r>
            <a:r>
              <a:rPr lang="en-US" altLang="ja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入力用データはこちら</a:t>
            </a:r>
            <a:r>
              <a:rPr lang="en-US" altLang="ja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r>
              <a:rPr lang="ja" altLang="en-US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から</a:t>
            </a:r>
            <a:endParaRPr sz="2133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</a:pPr>
            <a:r>
              <a:rPr lang="ja" altLang="en-US" sz="2133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ダウンロードしたデータをご使用ください。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1d6f9acdf29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01" y="2047195"/>
            <a:ext cx="11558201" cy="456011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d6f9acdf29_0_21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58" name="Google Shape;358;g1d6f9acdf29_0_21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59" name="Google Shape;359;g1d6f9acdf29_0_214"/>
          <p:cNvSpPr txBox="1"/>
          <p:nvPr/>
        </p:nvSpPr>
        <p:spPr>
          <a:xfrm>
            <a:off x="4209633" y="5538800"/>
            <a:ext cx="6542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日曜日と</a:t>
            </a:r>
            <a:r>
              <a:rPr lang="en-US" altLang="ja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</a:t>
            </a: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月</a:t>
            </a:r>
            <a:r>
              <a:rPr lang="en-US" altLang="ja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</a:t>
            </a: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</a:t>
            </a:r>
            <a:r>
              <a:rPr lang="en-US" altLang="ja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〜3</a:t>
            </a: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日はお休みです。</a:t>
            </a:r>
            <a:endParaRPr sz="18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360" name="Google Shape;360;g1d6f9acdf29_0_214"/>
          <p:cNvGrpSpPr/>
          <p:nvPr/>
        </p:nvGrpSpPr>
        <p:grpSpPr>
          <a:xfrm>
            <a:off x="1211634" y="2906400"/>
            <a:ext cx="9753684" cy="708800"/>
            <a:chOff x="908725" y="1944575"/>
            <a:chExt cx="7315263" cy="531600"/>
          </a:xfrm>
        </p:grpSpPr>
        <p:sp>
          <p:nvSpPr>
            <p:cNvPr id="361" name="Google Shape;361;g1d6f9acdf29_0_214"/>
            <p:cNvSpPr/>
            <p:nvPr/>
          </p:nvSpPr>
          <p:spPr>
            <a:xfrm>
              <a:off x="908725" y="1944575"/>
              <a:ext cx="1219200" cy="531600"/>
            </a:xfrm>
            <a:prstGeom prst="rect">
              <a:avLst/>
            </a:prstGeom>
            <a:solidFill>
              <a:srgbClr val="D4EEF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月</a:t>
              </a:r>
              <a:endParaRPr sz="30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362" name="Google Shape;362;g1d6f9acdf29_0_214"/>
            <p:cNvSpPr/>
            <p:nvPr/>
          </p:nvSpPr>
          <p:spPr>
            <a:xfrm>
              <a:off x="2127937" y="1944575"/>
              <a:ext cx="1219200" cy="531600"/>
            </a:xfrm>
            <a:prstGeom prst="rect">
              <a:avLst/>
            </a:prstGeom>
            <a:solidFill>
              <a:srgbClr val="D4EEF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火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1d6f9acdf29_0_214"/>
            <p:cNvSpPr/>
            <p:nvPr/>
          </p:nvSpPr>
          <p:spPr>
            <a:xfrm>
              <a:off x="3347150" y="1944575"/>
              <a:ext cx="1219200" cy="531600"/>
            </a:xfrm>
            <a:prstGeom prst="rect">
              <a:avLst/>
            </a:prstGeom>
            <a:solidFill>
              <a:srgbClr val="D4EEF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水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1d6f9acdf29_0_214"/>
            <p:cNvSpPr/>
            <p:nvPr/>
          </p:nvSpPr>
          <p:spPr>
            <a:xfrm>
              <a:off x="4566363" y="1944575"/>
              <a:ext cx="1219200" cy="531600"/>
            </a:xfrm>
            <a:prstGeom prst="rect">
              <a:avLst/>
            </a:prstGeom>
            <a:solidFill>
              <a:srgbClr val="D4EEF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木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1d6f9acdf29_0_214"/>
            <p:cNvSpPr/>
            <p:nvPr/>
          </p:nvSpPr>
          <p:spPr>
            <a:xfrm>
              <a:off x="5785576" y="1944575"/>
              <a:ext cx="1219200" cy="531600"/>
            </a:xfrm>
            <a:prstGeom prst="rect">
              <a:avLst/>
            </a:prstGeom>
            <a:solidFill>
              <a:srgbClr val="D4EEF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金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1d6f9acdf29_0_214"/>
            <p:cNvSpPr/>
            <p:nvPr/>
          </p:nvSpPr>
          <p:spPr>
            <a:xfrm>
              <a:off x="7004788" y="1944575"/>
              <a:ext cx="1219200" cy="531600"/>
            </a:xfrm>
            <a:prstGeom prst="rect">
              <a:avLst/>
            </a:prstGeom>
            <a:solidFill>
              <a:srgbClr val="D4EEF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土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g1d6f9acdf29_0_214"/>
          <p:cNvGrpSpPr/>
          <p:nvPr/>
        </p:nvGrpSpPr>
        <p:grpSpPr>
          <a:xfrm>
            <a:off x="1211634" y="3615255"/>
            <a:ext cx="9753684" cy="1820400"/>
            <a:chOff x="908725" y="2476216"/>
            <a:chExt cx="7315263" cy="1365300"/>
          </a:xfrm>
        </p:grpSpPr>
        <p:sp>
          <p:nvSpPr>
            <p:cNvPr id="368" name="Google Shape;368;g1d6f9acdf29_0_214"/>
            <p:cNvSpPr/>
            <p:nvPr/>
          </p:nvSpPr>
          <p:spPr>
            <a:xfrm>
              <a:off x="908725" y="2476216"/>
              <a:ext cx="1219200" cy="1365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例）</a:t>
              </a:r>
              <a:endParaRPr sz="22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あきかん</a:t>
              </a:r>
              <a:endParaRPr sz="22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1d6f9acdf29_0_214"/>
            <p:cNvSpPr/>
            <p:nvPr/>
          </p:nvSpPr>
          <p:spPr>
            <a:xfrm>
              <a:off x="2127937" y="2476216"/>
              <a:ext cx="1219200" cy="1365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例）</a:t>
              </a:r>
              <a:endParaRPr sz="2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燃える</a:t>
              </a:r>
              <a:endParaRPr sz="2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ゴミ</a:t>
              </a:r>
              <a:endParaRPr sz="22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1d6f9acdf29_0_214"/>
            <p:cNvSpPr/>
            <p:nvPr/>
          </p:nvSpPr>
          <p:spPr>
            <a:xfrm>
              <a:off x="3347150" y="2476216"/>
              <a:ext cx="1219200" cy="1365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入力しよう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1d6f9acdf29_0_214"/>
            <p:cNvSpPr/>
            <p:nvPr/>
          </p:nvSpPr>
          <p:spPr>
            <a:xfrm>
              <a:off x="4566363" y="2476216"/>
              <a:ext cx="1219200" cy="1365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入力しよう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1d6f9acdf29_0_214"/>
            <p:cNvSpPr/>
            <p:nvPr/>
          </p:nvSpPr>
          <p:spPr>
            <a:xfrm>
              <a:off x="5785576" y="2476216"/>
              <a:ext cx="1219200" cy="1365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入力しよう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1d6f9acdf29_0_214"/>
            <p:cNvSpPr/>
            <p:nvPr/>
          </p:nvSpPr>
          <p:spPr>
            <a:xfrm>
              <a:off x="7004788" y="2476216"/>
              <a:ext cx="1219200" cy="1365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入力しよう</a:t>
              </a: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g1d6f9acdf29_0_214"/>
          <p:cNvSpPr txBox="1"/>
          <p:nvPr/>
        </p:nvSpPr>
        <p:spPr>
          <a:xfrm>
            <a:off x="1786000" y="1007656"/>
            <a:ext cx="8620000" cy="120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みなさんのすんでいる地いきの</a:t>
            </a:r>
            <a:endParaRPr sz="24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800"/>
            </a:pPr>
            <a:r>
              <a:rPr lang="en-US" altLang="ja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</a:t>
            </a:r>
            <a:r>
              <a:rPr lang="ja" altLang="en-US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週間の「収集日」を調べて入力してみましょう！</a:t>
            </a:r>
            <a:endParaRPr sz="24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75" name="Google Shape;375;g1d6f9acdf29_0_214"/>
          <p:cNvSpPr/>
          <p:nvPr/>
        </p:nvSpPr>
        <p:spPr>
          <a:xfrm>
            <a:off x="3383433" y="59833"/>
            <a:ext cx="5236400" cy="79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＊実際の書き込みは、目次の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入力用データはこちら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1467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からダウンロードしたデータをご使用ください。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33376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d6f9acdf29_0_23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381" name="Google Shape;381;g1d6f9acdf29_0_238"/>
          <p:cNvPicPr preferRelativeResize="0"/>
          <p:nvPr/>
        </p:nvPicPr>
        <p:blipFill rotWithShape="1">
          <a:blip r:embed="rId3">
            <a:alphaModFix/>
          </a:blip>
          <a:srcRect l="28" r="15"/>
          <a:stretch/>
        </p:blipFill>
        <p:spPr>
          <a:xfrm>
            <a:off x="316900" y="1240098"/>
            <a:ext cx="11558200" cy="53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d6f9acdf29_0_23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83" name="Google Shape;383;g1d6f9acdf29_0_238"/>
          <p:cNvSpPr txBox="1"/>
          <p:nvPr/>
        </p:nvSpPr>
        <p:spPr>
          <a:xfrm>
            <a:off x="1619401" y="1525416"/>
            <a:ext cx="8620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ja" altLang="en-US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家のごみぶくろの中をチェック</a:t>
            </a:r>
            <a:endParaRPr sz="28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84" name="Google Shape;384;g1d6f9acdf29_0_238"/>
          <p:cNvSpPr/>
          <p:nvPr/>
        </p:nvSpPr>
        <p:spPr>
          <a:xfrm>
            <a:off x="797388" y="1583300"/>
            <a:ext cx="685600" cy="560400"/>
          </a:xfrm>
          <a:prstGeom prst="rect">
            <a:avLst/>
          </a:prstGeom>
          <a:solidFill>
            <a:srgbClr val="009944"/>
          </a:solidFill>
          <a:ln w="9525" cap="flat" cmpd="sng">
            <a:solidFill>
              <a:srgbClr val="0099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385" name="Google Shape;385;g1d6f9acdf29_0_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6683">
            <a:off x="6878300" y="1446649"/>
            <a:ext cx="1175211" cy="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1d6f9acdf29_0_238"/>
          <p:cNvSpPr/>
          <p:nvPr/>
        </p:nvSpPr>
        <p:spPr>
          <a:xfrm>
            <a:off x="8221867" y="1151033"/>
            <a:ext cx="2425200" cy="1122400"/>
          </a:xfrm>
          <a:prstGeom prst="wedgeEllipseCallout">
            <a:avLst>
              <a:gd name="adj1" fmla="val -58449"/>
              <a:gd name="adj2" fmla="val 2016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普通ごみで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やってみてね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87" name="Google Shape;387;g1d6f9acdf29_0_238"/>
          <p:cNvSpPr/>
          <p:nvPr/>
        </p:nvSpPr>
        <p:spPr>
          <a:xfrm>
            <a:off x="3971760" y="3006711"/>
            <a:ext cx="329600" cy="3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1d6f9acdf29_0_238"/>
          <p:cNvSpPr/>
          <p:nvPr/>
        </p:nvSpPr>
        <p:spPr>
          <a:xfrm>
            <a:off x="4422427" y="3006700"/>
            <a:ext cx="6694400" cy="3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プラマークのものが入っている。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d6f9acdf29_0_238"/>
          <p:cNvSpPr/>
          <p:nvPr/>
        </p:nvSpPr>
        <p:spPr>
          <a:xfrm>
            <a:off x="3971760" y="3409900"/>
            <a:ext cx="329600" cy="3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1d6f9acdf29_0_238"/>
          <p:cNvSpPr/>
          <p:nvPr/>
        </p:nvSpPr>
        <p:spPr>
          <a:xfrm>
            <a:off x="4422427" y="3409891"/>
            <a:ext cx="6694400" cy="3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リサイクルできる紙が入っている。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d6f9acdf29_0_238"/>
          <p:cNvSpPr/>
          <p:nvPr/>
        </p:nvSpPr>
        <p:spPr>
          <a:xfrm>
            <a:off x="3971760" y="3813089"/>
            <a:ext cx="329600" cy="3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d6f9acdf29_0_238"/>
          <p:cNvSpPr/>
          <p:nvPr/>
        </p:nvSpPr>
        <p:spPr>
          <a:xfrm>
            <a:off x="4422427" y="3813081"/>
            <a:ext cx="6694400" cy="3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生ごみの水をしぼっていない。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d6f9acdf29_0_238"/>
          <p:cNvSpPr/>
          <p:nvPr/>
        </p:nvSpPr>
        <p:spPr>
          <a:xfrm>
            <a:off x="3971760" y="4230787"/>
            <a:ext cx="329600" cy="3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1d6f9acdf29_0_238"/>
          <p:cNvSpPr/>
          <p:nvPr/>
        </p:nvSpPr>
        <p:spPr>
          <a:xfrm>
            <a:off x="4422427" y="4230780"/>
            <a:ext cx="6694400" cy="329600"/>
          </a:xfrm>
          <a:prstGeom prst="rect">
            <a:avLst/>
          </a:prstGeom>
          <a:solidFill>
            <a:srgbClr val="FCF0A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d6f9acdf29_0_238"/>
          <p:cNvSpPr/>
          <p:nvPr/>
        </p:nvSpPr>
        <p:spPr>
          <a:xfrm>
            <a:off x="3971760" y="4648495"/>
            <a:ext cx="329600" cy="3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d6f9acdf29_0_238"/>
          <p:cNvSpPr/>
          <p:nvPr/>
        </p:nvSpPr>
        <p:spPr>
          <a:xfrm>
            <a:off x="4422427" y="4648491"/>
            <a:ext cx="6694400" cy="329600"/>
          </a:xfrm>
          <a:prstGeom prst="rect">
            <a:avLst/>
          </a:prstGeom>
          <a:solidFill>
            <a:srgbClr val="FCF0A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1d6f9acdf29_0_238"/>
          <p:cNvSpPr/>
          <p:nvPr/>
        </p:nvSpPr>
        <p:spPr>
          <a:xfrm>
            <a:off x="3971760" y="5066204"/>
            <a:ext cx="329600" cy="3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1d6f9acdf29_0_238"/>
          <p:cNvSpPr/>
          <p:nvPr/>
        </p:nvSpPr>
        <p:spPr>
          <a:xfrm>
            <a:off x="4422427" y="5066200"/>
            <a:ext cx="6694400" cy="329600"/>
          </a:xfrm>
          <a:prstGeom prst="rect">
            <a:avLst/>
          </a:prstGeom>
          <a:solidFill>
            <a:srgbClr val="FCF0A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1d6f9acdf29_0_238"/>
          <p:cNvSpPr txBox="1"/>
          <p:nvPr/>
        </p:nvSpPr>
        <p:spPr>
          <a:xfrm>
            <a:off x="8620000" y="1178133"/>
            <a:ext cx="1034400" cy="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ふつう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00" name="Google Shape;400;g1d6f9acdf29_0_238"/>
          <p:cNvSpPr/>
          <p:nvPr/>
        </p:nvSpPr>
        <p:spPr>
          <a:xfrm>
            <a:off x="3383433" y="59833"/>
            <a:ext cx="5236400" cy="79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＊実際の書き込みは、目次の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入力用データはこちら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1467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からダウンロードしたデータをご使用ください。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8674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6f9acdf29_0_26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406" name="Google Shape;406;g1d6f9acdf29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01" y="1240098"/>
            <a:ext cx="11558201" cy="53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1d6f9acdf29_0_26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08" name="Google Shape;408;g1d6f9acdf29_0_262"/>
          <p:cNvSpPr txBox="1"/>
          <p:nvPr/>
        </p:nvSpPr>
        <p:spPr>
          <a:xfrm>
            <a:off x="1619401" y="1525416"/>
            <a:ext cx="8620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ja" altLang="en-US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重さをはかってみよう</a:t>
            </a:r>
            <a:endParaRPr sz="28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09" name="Google Shape;409;g1d6f9acdf29_0_262"/>
          <p:cNvSpPr/>
          <p:nvPr/>
        </p:nvSpPr>
        <p:spPr>
          <a:xfrm>
            <a:off x="797388" y="1583300"/>
            <a:ext cx="685600" cy="560400"/>
          </a:xfrm>
          <a:prstGeom prst="rect">
            <a:avLst/>
          </a:prstGeom>
          <a:solidFill>
            <a:srgbClr val="009944"/>
          </a:solidFill>
          <a:ln w="9525" cap="flat" cmpd="sng">
            <a:solidFill>
              <a:srgbClr val="0099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2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410" name="Google Shape;410;g1d6f9acdf29_0_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6683">
            <a:off x="5560667" y="1446649"/>
            <a:ext cx="1175211" cy="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1d6f9acdf29_0_262"/>
          <p:cNvSpPr/>
          <p:nvPr/>
        </p:nvSpPr>
        <p:spPr>
          <a:xfrm>
            <a:off x="6904233" y="1151033"/>
            <a:ext cx="2425200" cy="1122400"/>
          </a:xfrm>
          <a:prstGeom prst="wedgeEllipseCallout">
            <a:avLst>
              <a:gd name="adj1" fmla="val -58449"/>
              <a:gd name="adj2" fmla="val 2016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普通ごみで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やってみてね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2" name="Google Shape;412;g1d6f9acdf29_0_262"/>
          <p:cNvSpPr/>
          <p:nvPr/>
        </p:nvSpPr>
        <p:spPr>
          <a:xfrm>
            <a:off x="1392120" y="2530905"/>
            <a:ext cx="685600" cy="685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en-US" altLang="ja" sz="30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1</a:t>
            </a:r>
            <a:endParaRPr sz="30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13" name="Google Shape;413;g1d6f9acdf29_0_262"/>
          <p:cNvSpPr txBox="1"/>
          <p:nvPr/>
        </p:nvSpPr>
        <p:spPr>
          <a:xfrm>
            <a:off x="2062696" y="2482901"/>
            <a:ext cx="3696800" cy="9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まず、ごみの重さを</a:t>
            </a:r>
            <a:endParaRPr sz="18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はかってみよう。</a:t>
            </a:r>
            <a:endParaRPr sz="18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4" name="Google Shape;414;g1d6f9acdf29_0_262"/>
          <p:cNvSpPr/>
          <p:nvPr/>
        </p:nvSpPr>
        <p:spPr>
          <a:xfrm>
            <a:off x="6833187" y="2530905"/>
            <a:ext cx="685600" cy="685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en-US" altLang="ja" sz="30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2</a:t>
            </a:r>
            <a:endParaRPr sz="30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15" name="Google Shape;415;g1d6f9acdf29_0_262"/>
          <p:cNvSpPr txBox="1"/>
          <p:nvPr/>
        </p:nvSpPr>
        <p:spPr>
          <a:xfrm>
            <a:off x="7503763" y="2381301"/>
            <a:ext cx="3696800" cy="17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つぎに、ごみの中に分別して</a:t>
            </a:r>
            <a:endParaRPr sz="18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いないものがあったら、</a:t>
            </a:r>
            <a:endParaRPr sz="18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それを取りのぞいて、もう一度重さをはかってみよう。</a:t>
            </a:r>
            <a:endParaRPr sz="18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6" name="Google Shape;416;g1d6f9acdf29_0_262"/>
          <p:cNvSpPr/>
          <p:nvPr/>
        </p:nvSpPr>
        <p:spPr>
          <a:xfrm>
            <a:off x="8913433" y="4265327"/>
            <a:ext cx="2166000" cy="1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1d6f9acdf29_0_262"/>
          <p:cNvSpPr/>
          <p:nvPr/>
        </p:nvSpPr>
        <p:spPr>
          <a:xfrm>
            <a:off x="3498267" y="4265327"/>
            <a:ext cx="2166000" cy="1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d6f9acdf29_0_262"/>
          <p:cNvSpPr txBox="1"/>
          <p:nvPr/>
        </p:nvSpPr>
        <p:spPr>
          <a:xfrm>
            <a:off x="7535403" y="3828027"/>
            <a:ext cx="36968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ja" altLang="en-US" sz="13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水きりもできたらやってみよう</a:t>
            </a:r>
            <a:endParaRPr sz="13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9" name="Google Shape;419;g1d6f9acdf29_0_262"/>
          <p:cNvSpPr/>
          <p:nvPr/>
        </p:nvSpPr>
        <p:spPr>
          <a:xfrm>
            <a:off x="3383433" y="59833"/>
            <a:ext cx="5236400" cy="79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＊実際の書き込みは、目次の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入力用データはこちら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1467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からダウンロードしたデータをご使用ください。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866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6f9acdf29_0_5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6" name="Google Shape;136;g1d6f9acdf29_0_5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37" name="Google Shape;137;g1d6f9acdf29_0_53"/>
          <p:cNvGrpSpPr/>
          <p:nvPr/>
        </p:nvGrpSpPr>
        <p:grpSpPr>
          <a:xfrm>
            <a:off x="514401" y="1904801"/>
            <a:ext cx="10909700" cy="3624900"/>
            <a:chOff x="385800" y="1428600"/>
            <a:chExt cx="8182275" cy="2718675"/>
          </a:xfrm>
        </p:grpSpPr>
        <p:pic>
          <p:nvPicPr>
            <p:cNvPr id="138" name="Google Shape;138;g1d6f9acdf29_0_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800" y="1428600"/>
              <a:ext cx="2831400" cy="271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g1d6f9acdf29_0_53"/>
            <p:cNvSpPr/>
            <p:nvPr/>
          </p:nvSpPr>
          <p:spPr>
            <a:xfrm>
              <a:off x="3506775" y="2419437"/>
              <a:ext cx="5061300" cy="133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どのようなものがごみ置き場に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出されているのでしょう？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40" name="Google Shape;140;g1d6f9acdf29_0_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72">
              <a:off x="2360655" y="1602064"/>
              <a:ext cx="491666" cy="9199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3443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d6f9acdf29_0_28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25" name="Google Shape;425;g1d6f9acdf29_0_28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426" name="Google Shape;426;g1d6f9acdf29_0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01" y="1240098"/>
            <a:ext cx="11558201" cy="53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1d6f9acdf29_0_281"/>
          <p:cNvSpPr txBox="1"/>
          <p:nvPr/>
        </p:nvSpPr>
        <p:spPr>
          <a:xfrm>
            <a:off x="1619401" y="1525416"/>
            <a:ext cx="8620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-US" altLang="ja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</a:t>
            </a:r>
            <a:r>
              <a:rPr lang="ja" altLang="en-US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人</a:t>
            </a:r>
            <a:r>
              <a:rPr lang="en-US" altLang="ja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</a:t>
            </a:r>
            <a:r>
              <a:rPr lang="ja" altLang="en-US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日のごみの重さを計算しよう</a:t>
            </a:r>
            <a:endParaRPr sz="28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28" name="Google Shape;428;g1d6f9acdf29_0_281"/>
          <p:cNvSpPr/>
          <p:nvPr/>
        </p:nvSpPr>
        <p:spPr>
          <a:xfrm>
            <a:off x="797388" y="1583300"/>
            <a:ext cx="685600" cy="560400"/>
          </a:xfrm>
          <a:prstGeom prst="rect">
            <a:avLst/>
          </a:prstGeom>
          <a:solidFill>
            <a:srgbClr val="009944"/>
          </a:solidFill>
          <a:ln w="9525" cap="flat" cmpd="sng">
            <a:solidFill>
              <a:srgbClr val="0099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429" name="Google Shape;429;g1d6f9acdf29_0_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6683">
            <a:off x="7412267" y="1446649"/>
            <a:ext cx="1175211" cy="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1d6f9acdf29_0_281"/>
          <p:cNvSpPr/>
          <p:nvPr/>
        </p:nvSpPr>
        <p:spPr>
          <a:xfrm>
            <a:off x="8755833" y="1151033"/>
            <a:ext cx="2425200" cy="1122400"/>
          </a:xfrm>
          <a:prstGeom prst="wedgeEllipseCallout">
            <a:avLst>
              <a:gd name="adj1" fmla="val -58449"/>
              <a:gd name="adj2" fmla="val 2016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普通ごみで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やってみてね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31" name="Google Shape;431;g1d6f9acdf29_0_281"/>
          <p:cNvSpPr/>
          <p:nvPr/>
        </p:nvSpPr>
        <p:spPr>
          <a:xfrm>
            <a:off x="2014033" y="3038567"/>
            <a:ext cx="15904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1d6f9acdf29_0_281"/>
          <p:cNvSpPr/>
          <p:nvPr/>
        </p:nvSpPr>
        <p:spPr>
          <a:xfrm>
            <a:off x="4512733" y="3038567"/>
            <a:ext cx="12120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1d6f9acdf29_0_281"/>
          <p:cNvSpPr/>
          <p:nvPr/>
        </p:nvSpPr>
        <p:spPr>
          <a:xfrm>
            <a:off x="6633033" y="3038567"/>
            <a:ext cx="15904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1d6f9acdf29_0_281"/>
          <p:cNvSpPr/>
          <p:nvPr/>
        </p:nvSpPr>
        <p:spPr>
          <a:xfrm>
            <a:off x="9101443" y="3038567"/>
            <a:ext cx="15904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1d6f9acdf29_0_281"/>
          <p:cNvSpPr/>
          <p:nvPr/>
        </p:nvSpPr>
        <p:spPr>
          <a:xfrm>
            <a:off x="2014033" y="4629079"/>
            <a:ext cx="15904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d6f9acdf29_0_281"/>
          <p:cNvSpPr/>
          <p:nvPr/>
        </p:nvSpPr>
        <p:spPr>
          <a:xfrm>
            <a:off x="4512733" y="4629079"/>
            <a:ext cx="12120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d6f9acdf29_0_281"/>
          <p:cNvSpPr/>
          <p:nvPr/>
        </p:nvSpPr>
        <p:spPr>
          <a:xfrm>
            <a:off x="6633033" y="4629079"/>
            <a:ext cx="15904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1d6f9acdf29_0_281"/>
          <p:cNvSpPr/>
          <p:nvPr/>
        </p:nvSpPr>
        <p:spPr>
          <a:xfrm>
            <a:off x="9101443" y="4629079"/>
            <a:ext cx="1590400" cy="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入力しよう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1d6f9acdf29_0_281"/>
          <p:cNvSpPr/>
          <p:nvPr/>
        </p:nvSpPr>
        <p:spPr>
          <a:xfrm>
            <a:off x="3383433" y="59833"/>
            <a:ext cx="5236400" cy="79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＊実際の書き込みは、目次の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入力用データはこちら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1467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からダウンロードしたデータをご使用ください。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96167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d6f9acdf29_0_30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45" name="Google Shape;445;g1d6f9acdf29_0_30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446" name="Google Shape;446;g1d6f9acdf29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885" y="1529667"/>
            <a:ext cx="4014233" cy="46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1d6f9acdf29_0_301"/>
          <p:cNvSpPr/>
          <p:nvPr/>
        </p:nvSpPr>
        <p:spPr>
          <a:xfrm>
            <a:off x="539367" y="1412417"/>
            <a:ext cx="3360800" cy="2196000"/>
          </a:xfrm>
          <a:prstGeom prst="wedgeEllipseCallout">
            <a:avLst>
              <a:gd name="adj1" fmla="val 63846"/>
              <a:gd name="adj2" fmla="val 2027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重かったかな？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軽かったかな？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48" name="Google Shape;448;g1d6f9acdf29_0_301"/>
          <p:cNvSpPr/>
          <p:nvPr/>
        </p:nvSpPr>
        <p:spPr>
          <a:xfrm>
            <a:off x="462167" y="4125733"/>
            <a:ext cx="3922800" cy="2196000"/>
          </a:xfrm>
          <a:prstGeom prst="wedgeEllipseCallout">
            <a:avLst>
              <a:gd name="adj1" fmla="val 56353"/>
              <a:gd name="adj2" fmla="val -358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分別してごみは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少なくなったかな？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49" name="Google Shape;449;g1d6f9acdf29_0_301"/>
          <p:cNvSpPr/>
          <p:nvPr/>
        </p:nvSpPr>
        <p:spPr>
          <a:xfrm>
            <a:off x="8401267" y="1957667"/>
            <a:ext cx="3457600" cy="2343600"/>
          </a:xfrm>
          <a:prstGeom prst="wedgeEllipseCallout">
            <a:avLst>
              <a:gd name="adj1" fmla="val -64766"/>
              <a:gd name="adj2" fmla="val -751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令和</a:t>
            </a:r>
            <a:r>
              <a:rPr lang="en-US" altLang="ja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3</a:t>
            </a: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年度の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普通ごみの平均は</a:t>
            </a:r>
            <a:r>
              <a:rPr lang="en-US" altLang="ja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431g</a:t>
            </a: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だったよ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2315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d6f9acdf29_0_31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455" name="Google Shape;455;g1d6f9acdf29_0_311"/>
          <p:cNvPicPr preferRelativeResize="0"/>
          <p:nvPr/>
        </p:nvPicPr>
        <p:blipFill rotWithShape="1">
          <a:blip r:embed="rId3">
            <a:alphaModFix/>
          </a:blip>
          <a:srcRect l="49" r="59"/>
          <a:stretch/>
        </p:blipFill>
        <p:spPr>
          <a:xfrm>
            <a:off x="316900" y="1240098"/>
            <a:ext cx="11558203" cy="53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1d6f9acdf29_0_31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57" name="Google Shape;457;g1d6f9acdf29_0_311"/>
          <p:cNvSpPr txBox="1"/>
          <p:nvPr/>
        </p:nvSpPr>
        <p:spPr>
          <a:xfrm>
            <a:off x="1619400" y="1525400"/>
            <a:ext cx="9739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ja" altLang="en-US" sz="28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明日あなたができるごみをへらす方法を書いてみよう</a:t>
            </a:r>
            <a:endParaRPr sz="28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58" name="Google Shape;458;g1d6f9acdf29_0_311"/>
          <p:cNvSpPr/>
          <p:nvPr/>
        </p:nvSpPr>
        <p:spPr>
          <a:xfrm>
            <a:off x="797388" y="1583300"/>
            <a:ext cx="685600" cy="560400"/>
          </a:xfrm>
          <a:prstGeom prst="rect">
            <a:avLst/>
          </a:prstGeom>
          <a:solidFill>
            <a:srgbClr val="009944"/>
          </a:solidFill>
          <a:ln w="9525" cap="flat" cmpd="sng">
            <a:solidFill>
              <a:srgbClr val="0099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59" name="Google Shape;459;g1d6f9acdf29_0_311"/>
          <p:cNvSpPr txBox="1"/>
          <p:nvPr/>
        </p:nvSpPr>
        <p:spPr>
          <a:xfrm>
            <a:off x="1393267" y="2559567"/>
            <a:ext cx="9390400" cy="3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SzPts val="1700"/>
            </a:pPr>
            <a:r>
              <a:rPr lang="ja" altLang="en-US" sz="22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入力欄です。</a:t>
            </a:r>
            <a:r>
              <a:rPr lang="ja" altLang="en-US" sz="22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欄です。入力欄です。入力欄です。入力欄です。入力欄です。入力欄です。入力欄です。入力欄です。入力欄です。入力欄です。入力欄です。入力欄です。入力欄です。入力欄です。入力欄です。入力欄です。入力欄です。入力欄です。入力欄です。入力欄で入力欄です。入力欄です。入力欄です。入力欄です。入力欄です。</a:t>
            </a:r>
            <a:endParaRPr sz="22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60" name="Google Shape;460;g1d6f9acdf29_0_311"/>
          <p:cNvSpPr/>
          <p:nvPr/>
        </p:nvSpPr>
        <p:spPr>
          <a:xfrm>
            <a:off x="3383433" y="59833"/>
            <a:ext cx="5236400" cy="79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＊実際の書き込みは、目次の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入力用データはこちら</a:t>
            </a:r>
            <a:r>
              <a:rPr lang="en-US" altLang="ja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1467" b="1">
              <a:solidFill>
                <a:srgbClr val="FF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15000"/>
              </a:lnSpc>
            </a:pPr>
            <a:r>
              <a:rPr lang="ja" altLang="en-US" sz="1467" b="1">
                <a:solidFill>
                  <a:srgbClr val="FF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からダウンロードしたデータをご使用ください。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2767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d6f9acdf29_0_32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66" name="Google Shape;466;g1d6f9acdf29_0_322"/>
          <p:cNvSpPr/>
          <p:nvPr/>
        </p:nvSpPr>
        <p:spPr>
          <a:xfrm>
            <a:off x="3589467" y="503636"/>
            <a:ext cx="4831200" cy="560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ja" altLang="en-US" sz="22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かわるんとキレイクンについて</a:t>
            </a:r>
            <a:endParaRPr sz="22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67" name="Google Shape;467;g1d6f9acdf29_0_32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68" name="Google Shape;468;g1d6f9acdf29_0_322"/>
          <p:cNvGrpSpPr/>
          <p:nvPr/>
        </p:nvGrpSpPr>
        <p:grpSpPr>
          <a:xfrm>
            <a:off x="8117900" y="1146446"/>
            <a:ext cx="3680400" cy="5604243"/>
            <a:chOff x="6088425" y="988503"/>
            <a:chExt cx="2760300" cy="4203182"/>
          </a:xfrm>
        </p:grpSpPr>
        <p:pic>
          <p:nvPicPr>
            <p:cNvPr id="469" name="Google Shape;469;g1d6f9acdf29_0_3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1058" y="988503"/>
              <a:ext cx="2209632" cy="256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g1d6f9acdf29_0_322"/>
            <p:cNvSpPr txBox="1"/>
            <p:nvPr/>
          </p:nvSpPr>
          <p:spPr>
            <a:xfrm>
              <a:off x="6088425" y="3606425"/>
              <a:ext cx="2760300" cy="158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昭和</a:t>
              </a:r>
              <a:r>
                <a:rPr lang="en-US" altLang="ja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61</a:t>
              </a: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年からごみ置き場の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chemeClr val="dk1"/>
                </a:buClr>
                <a:buSzPts val="11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表示板に登場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ごみ置き場の周りの美化や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公衆衛生を保ってほしいという思いのこもったキャラクター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71" name="Google Shape;471;g1d6f9acdf29_0_322"/>
          <p:cNvGrpSpPr/>
          <p:nvPr/>
        </p:nvGrpSpPr>
        <p:grpSpPr>
          <a:xfrm>
            <a:off x="318233" y="839437"/>
            <a:ext cx="5523600" cy="5962750"/>
            <a:chOff x="238675" y="781977"/>
            <a:chExt cx="4142700" cy="4472063"/>
          </a:xfrm>
        </p:grpSpPr>
        <p:pic>
          <p:nvPicPr>
            <p:cNvPr id="472" name="Google Shape;472;g1d6f9acdf29_0_3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7525" y="781977"/>
              <a:ext cx="2468750" cy="283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g1d6f9acdf29_0_322"/>
            <p:cNvSpPr txBox="1"/>
            <p:nvPr/>
          </p:nvSpPr>
          <p:spPr>
            <a:xfrm>
              <a:off x="238675" y="3668780"/>
              <a:ext cx="4142700" cy="158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耳と体で</a:t>
              </a:r>
              <a:r>
                <a:rPr lang="en-US" altLang="ja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つの</a:t>
              </a:r>
              <a:r>
                <a:rPr lang="en-US" altLang="ja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R</a:t>
              </a: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を表す、３Ｒ推進キャラクター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平成２５年</a:t>
              </a:r>
              <a:r>
                <a:rPr lang="en-US" altLang="ja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月</a:t>
              </a:r>
              <a:r>
                <a:rPr lang="en-US" altLang="ja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18</a:t>
              </a: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日生まれ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古着のリメイクが得意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市民祭りなどにあらわれる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口ぐせは「もったいない」</a:t>
              </a:r>
              <a:endParaRPr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474" name="Google Shape;474;g1d6f9acdf29_0_322"/>
          <p:cNvSpPr txBox="1"/>
          <p:nvPr/>
        </p:nvSpPr>
        <p:spPr>
          <a:xfrm>
            <a:off x="318233" y="4586907"/>
            <a:ext cx="5523600" cy="43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　　　　　　　　　　　　　　　　　　　 すいしん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75" name="Google Shape;475;g1d6f9acdf29_0_322"/>
          <p:cNvSpPr txBox="1"/>
          <p:nvPr/>
        </p:nvSpPr>
        <p:spPr>
          <a:xfrm>
            <a:off x="8060431" y="4606056"/>
            <a:ext cx="3680400" cy="147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endParaRPr sz="5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こうしゅうえいせい　  たも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42041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d6f9acdf29_0_33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81" name="Google Shape;481;g1d6f9acdf29_0_33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82" name="Google Shape;482;g1d6f9acdf29_0_334"/>
          <p:cNvGrpSpPr/>
          <p:nvPr/>
        </p:nvGrpSpPr>
        <p:grpSpPr>
          <a:xfrm>
            <a:off x="500403" y="1904801"/>
            <a:ext cx="11159800" cy="3624900"/>
            <a:chOff x="385800" y="1428600"/>
            <a:chExt cx="8369850" cy="2718675"/>
          </a:xfrm>
        </p:grpSpPr>
        <p:pic>
          <p:nvPicPr>
            <p:cNvPr id="483" name="Google Shape;483;g1d6f9acdf29_0_3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800" y="1428600"/>
              <a:ext cx="2831400" cy="271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g1d6f9acdf29_0_334"/>
            <p:cNvSpPr/>
            <p:nvPr/>
          </p:nvSpPr>
          <p:spPr>
            <a:xfrm>
              <a:off x="3107850" y="2419425"/>
              <a:ext cx="5647800" cy="1333800"/>
            </a:xfrm>
            <a:prstGeom prst="wedgeRoundRectCallout">
              <a:avLst>
                <a:gd name="adj1" fmla="val -57474"/>
                <a:gd name="adj2" fmla="val 7883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川崎市で出るごみと資源物の量は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今と昔でどうちがうのでしょう？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485" name="Google Shape;485;g1d6f9acdf29_0_3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72">
              <a:off x="2360655" y="1602064"/>
              <a:ext cx="491666" cy="9199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82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d6f9acdf29_0_35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91" name="Google Shape;491;g1d6f9acdf29_0_35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92" name="Google Shape;492;g1d6f9acdf29_0_358"/>
          <p:cNvSpPr txBox="1"/>
          <p:nvPr/>
        </p:nvSpPr>
        <p:spPr>
          <a:xfrm>
            <a:off x="1652933" y="1287055"/>
            <a:ext cx="7522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川崎市で</a:t>
            </a:r>
            <a:r>
              <a:rPr lang="en-US" altLang="ja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1</a:t>
            </a: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年間に家庭から出るごみの量</a:t>
            </a:r>
            <a:r>
              <a:rPr lang="en-US" altLang="ja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※</a:t>
            </a: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と人口のうつりかわり</a:t>
            </a:r>
            <a:endParaRPr sz="1867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493" name="Google Shape;493;g1d6f9acdf29_0_358"/>
          <p:cNvGrpSpPr/>
          <p:nvPr/>
        </p:nvGrpSpPr>
        <p:grpSpPr>
          <a:xfrm>
            <a:off x="2223067" y="2601101"/>
            <a:ext cx="7342400" cy="2952567"/>
            <a:chOff x="1763325" y="1997650"/>
            <a:chExt cx="5506800" cy="2214425"/>
          </a:xfrm>
        </p:grpSpPr>
        <p:cxnSp>
          <p:nvCxnSpPr>
            <p:cNvPr id="494" name="Google Shape;494;g1d6f9acdf29_0_358"/>
            <p:cNvCxnSpPr/>
            <p:nvPr/>
          </p:nvCxnSpPr>
          <p:spPr>
            <a:xfrm>
              <a:off x="1763325" y="1997650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5" name="Google Shape;495;g1d6f9acdf29_0_358"/>
            <p:cNvCxnSpPr/>
            <p:nvPr/>
          </p:nvCxnSpPr>
          <p:spPr>
            <a:xfrm>
              <a:off x="1763325" y="2167990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6" name="Google Shape;496;g1d6f9acdf29_0_358"/>
            <p:cNvCxnSpPr/>
            <p:nvPr/>
          </p:nvCxnSpPr>
          <p:spPr>
            <a:xfrm>
              <a:off x="1763325" y="2338331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7" name="Google Shape;497;g1d6f9acdf29_0_358"/>
            <p:cNvCxnSpPr/>
            <p:nvPr/>
          </p:nvCxnSpPr>
          <p:spPr>
            <a:xfrm>
              <a:off x="1763325" y="2508671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8" name="Google Shape;498;g1d6f9acdf29_0_358"/>
            <p:cNvCxnSpPr/>
            <p:nvPr/>
          </p:nvCxnSpPr>
          <p:spPr>
            <a:xfrm>
              <a:off x="1763325" y="267901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9" name="Google Shape;499;g1d6f9acdf29_0_358"/>
            <p:cNvCxnSpPr/>
            <p:nvPr/>
          </p:nvCxnSpPr>
          <p:spPr>
            <a:xfrm>
              <a:off x="1763325" y="284935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0" name="Google Shape;500;g1d6f9acdf29_0_358"/>
            <p:cNvCxnSpPr/>
            <p:nvPr/>
          </p:nvCxnSpPr>
          <p:spPr>
            <a:xfrm>
              <a:off x="1763325" y="301969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1" name="Google Shape;501;g1d6f9acdf29_0_358"/>
            <p:cNvCxnSpPr/>
            <p:nvPr/>
          </p:nvCxnSpPr>
          <p:spPr>
            <a:xfrm>
              <a:off x="1763325" y="319003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2" name="Google Shape;502;g1d6f9acdf29_0_358"/>
            <p:cNvCxnSpPr/>
            <p:nvPr/>
          </p:nvCxnSpPr>
          <p:spPr>
            <a:xfrm>
              <a:off x="1763325" y="336037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" name="Google Shape;503;g1d6f9acdf29_0_358"/>
            <p:cNvCxnSpPr/>
            <p:nvPr/>
          </p:nvCxnSpPr>
          <p:spPr>
            <a:xfrm>
              <a:off x="1763325" y="353071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4" name="Google Shape;504;g1d6f9acdf29_0_358"/>
            <p:cNvCxnSpPr/>
            <p:nvPr/>
          </p:nvCxnSpPr>
          <p:spPr>
            <a:xfrm>
              <a:off x="1763325" y="3701054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5" name="Google Shape;505;g1d6f9acdf29_0_358"/>
            <p:cNvCxnSpPr/>
            <p:nvPr/>
          </p:nvCxnSpPr>
          <p:spPr>
            <a:xfrm>
              <a:off x="1763325" y="3871394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g1d6f9acdf29_0_358"/>
            <p:cNvCxnSpPr/>
            <p:nvPr/>
          </p:nvCxnSpPr>
          <p:spPr>
            <a:xfrm>
              <a:off x="1763325" y="4041735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7" name="Google Shape;507;g1d6f9acdf29_0_358"/>
            <p:cNvCxnSpPr/>
            <p:nvPr/>
          </p:nvCxnSpPr>
          <p:spPr>
            <a:xfrm>
              <a:off x="1763325" y="4212075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08" name="Google Shape;508;g1d6f9acdf29_0_358"/>
          <p:cNvGrpSpPr/>
          <p:nvPr/>
        </p:nvGrpSpPr>
        <p:grpSpPr>
          <a:xfrm>
            <a:off x="1824767" y="2359011"/>
            <a:ext cx="8568524" cy="3694952"/>
            <a:chOff x="1446975" y="1816083"/>
            <a:chExt cx="6426393" cy="2771214"/>
          </a:xfrm>
        </p:grpSpPr>
        <p:sp>
          <p:nvSpPr>
            <p:cNvPr id="509" name="Google Shape;509;g1d6f9acdf29_0_358"/>
            <p:cNvSpPr txBox="1"/>
            <p:nvPr/>
          </p:nvSpPr>
          <p:spPr>
            <a:xfrm>
              <a:off x="1446975" y="1816083"/>
              <a:ext cx="398400" cy="2618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48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38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10" name="Google Shape;510;g1d6f9acdf29_0_358"/>
            <p:cNvSpPr txBox="1"/>
            <p:nvPr/>
          </p:nvSpPr>
          <p:spPr>
            <a:xfrm>
              <a:off x="7182168" y="1833693"/>
              <a:ext cx="691200" cy="2584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160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155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150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135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130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115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110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11" name="Google Shape;511;g1d6f9acdf29_0_358"/>
            <p:cNvSpPr txBox="1"/>
            <p:nvPr/>
          </p:nvSpPr>
          <p:spPr>
            <a:xfrm>
              <a:off x="1640249" y="4159325"/>
              <a:ext cx="5922600" cy="427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ts val="700"/>
              </a:pP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昭和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61   63 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平成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  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16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20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22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24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26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27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29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30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令和元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2       3</a:t>
              </a:r>
              <a:endParaRPr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700"/>
              </a:pP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(1986)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(1990)</a:t>
              </a:r>
              <a:endParaRPr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512" name="Google Shape;512;g1d6f9acdf29_0_358"/>
          <p:cNvSpPr txBox="1"/>
          <p:nvPr/>
        </p:nvSpPr>
        <p:spPr>
          <a:xfrm>
            <a:off x="2019999" y="5936484"/>
            <a:ext cx="7896800" cy="40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3000"/>
              </a:lnSpc>
              <a:buClr>
                <a:srgbClr val="000000"/>
              </a:buClr>
              <a:buSzPts val="700"/>
            </a:pPr>
            <a:r>
              <a:rPr lang="en-US" altLang="ja"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※</a:t>
            </a:r>
            <a:r>
              <a:rPr lang="ja" altLang="en-US"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ここでは、家庭からでる普通ごみ、資源物などをあわせた量</a:t>
            </a:r>
            <a:endParaRPr sz="933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513" name="Google Shape;513;g1d6f9acdf29_0_358"/>
          <p:cNvGrpSpPr/>
          <p:nvPr/>
        </p:nvGrpSpPr>
        <p:grpSpPr>
          <a:xfrm>
            <a:off x="2418355" y="2843383"/>
            <a:ext cx="6928308" cy="2233784"/>
            <a:chOff x="878691" y="2056337"/>
            <a:chExt cx="5196231" cy="1675338"/>
          </a:xfrm>
        </p:grpSpPr>
        <p:cxnSp>
          <p:nvCxnSpPr>
            <p:cNvPr id="514" name="Google Shape;514;g1d6f9acdf29_0_358"/>
            <p:cNvCxnSpPr/>
            <p:nvPr/>
          </p:nvCxnSpPr>
          <p:spPr>
            <a:xfrm rot="10800000" flipH="1">
              <a:off x="878691" y="3538475"/>
              <a:ext cx="266700" cy="1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15" name="Google Shape;515;g1d6f9acdf29_0_358"/>
            <p:cNvCxnSpPr/>
            <p:nvPr/>
          </p:nvCxnSpPr>
          <p:spPr>
            <a:xfrm rot="10800000" flipH="1">
              <a:off x="1118900" y="3348096"/>
              <a:ext cx="269400" cy="20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16" name="Google Shape;516;g1d6f9acdf29_0_358"/>
            <p:cNvCxnSpPr/>
            <p:nvPr/>
          </p:nvCxnSpPr>
          <p:spPr>
            <a:xfrm rot="10800000" flipH="1">
              <a:off x="1356159" y="3324654"/>
              <a:ext cx="2577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17" name="Google Shape;517;g1d6f9acdf29_0_358"/>
            <p:cNvCxnSpPr/>
            <p:nvPr/>
          </p:nvCxnSpPr>
          <p:spPr>
            <a:xfrm rot="10800000" flipH="1">
              <a:off x="1610930" y="3239454"/>
              <a:ext cx="257700" cy="8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18" name="Google Shape;518;g1d6f9acdf29_0_358"/>
            <p:cNvCxnSpPr/>
            <p:nvPr/>
          </p:nvCxnSpPr>
          <p:spPr>
            <a:xfrm rot="10800000" flipH="1">
              <a:off x="1868630" y="32013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19" name="Google Shape;519;g1d6f9acdf29_0_358"/>
            <p:cNvCxnSpPr/>
            <p:nvPr/>
          </p:nvCxnSpPr>
          <p:spPr>
            <a:xfrm rot="10800000" flipH="1">
              <a:off x="2114680" y="31632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0" name="Google Shape;520;g1d6f9acdf29_0_358"/>
            <p:cNvCxnSpPr/>
            <p:nvPr/>
          </p:nvCxnSpPr>
          <p:spPr>
            <a:xfrm rot="10800000" flipH="1">
              <a:off x="2343305" y="31251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1" name="Google Shape;521;g1d6f9acdf29_0_358"/>
            <p:cNvCxnSpPr/>
            <p:nvPr/>
          </p:nvCxnSpPr>
          <p:spPr>
            <a:xfrm rot="10800000" flipH="1">
              <a:off x="2583480" y="3097642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2" name="Google Shape;522;g1d6f9acdf29_0_358"/>
            <p:cNvCxnSpPr/>
            <p:nvPr/>
          </p:nvCxnSpPr>
          <p:spPr>
            <a:xfrm rot="10800000" flipH="1">
              <a:off x="2832455" y="2991442"/>
              <a:ext cx="266400" cy="10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3" name="Google Shape;523;g1d6f9acdf29_0_358"/>
            <p:cNvCxnSpPr/>
            <p:nvPr/>
          </p:nvCxnSpPr>
          <p:spPr>
            <a:xfrm rot="10800000" flipH="1">
              <a:off x="3098855" y="2873542"/>
              <a:ext cx="246300" cy="11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4" name="Google Shape;524;g1d6f9acdf29_0_358"/>
            <p:cNvCxnSpPr/>
            <p:nvPr/>
          </p:nvCxnSpPr>
          <p:spPr>
            <a:xfrm rot="10800000" flipH="1">
              <a:off x="3330230" y="2624558"/>
              <a:ext cx="255000" cy="26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5" name="Google Shape;525;g1d6f9acdf29_0_358"/>
            <p:cNvCxnSpPr/>
            <p:nvPr/>
          </p:nvCxnSpPr>
          <p:spPr>
            <a:xfrm rot="10800000" flipH="1">
              <a:off x="3561797" y="2504487"/>
              <a:ext cx="257700" cy="12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6" name="Google Shape;526;g1d6f9acdf29_0_358"/>
            <p:cNvCxnSpPr/>
            <p:nvPr/>
          </p:nvCxnSpPr>
          <p:spPr>
            <a:xfrm rot="10800000" flipH="1">
              <a:off x="3804847" y="2463437"/>
              <a:ext cx="287100" cy="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7" name="Google Shape;527;g1d6f9acdf29_0_358"/>
            <p:cNvCxnSpPr/>
            <p:nvPr/>
          </p:nvCxnSpPr>
          <p:spPr>
            <a:xfrm rot="10800000" flipH="1">
              <a:off x="4059722" y="2431037"/>
              <a:ext cx="266700" cy="4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8" name="Google Shape;528;g1d6f9acdf29_0_358"/>
            <p:cNvCxnSpPr/>
            <p:nvPr/>
          </p:nvCxnSpPr>
          <p:spPr>
            <a:xfrm rot="10800000" flipH="1">
              <a:off x="4299897" y="2360837"/>
              <a:ext cx="260700" cy="7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29" name="Google Shape;529;g1d6f9acdf29_0_358"/>
            <p:cNvCxnSpPr/>
            <p:nvPr/>
          </p:nvCxnSpPr>
          <p:spPr>
            <a:xfrm rot="10800000" flipH="1">
              <a:off x="4546097" y="2252395"/>
              <a:ext cx="260700" cy="11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30" name="Google Shape;530;g1d6f9acdf29_0_358"/>
            <p:cNvCxnSpPr/>
            <p:nvPr/>
          </p:nvCxnSpPr>
          <p:spPr>
            <a:xfrm rot="10800000" flipH="1">
              <a:off x="4786297" y="2129537"/>
              <a:ext cx="289800" cy="13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31" name="Google Shape;531;g1d6f9acdf29_0_358"/>
            <p:cNvCxnSpPr/>
            <p:nvPr/>
          </p:nvCxnSpPr>
          <p:spPr>
            <a:xfrm rot="10800000" flipH="1">
              <a:off x="5040997" y="2088437"/>
              <a:ext cx="263700" cy="4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32" name="Google Shape;532;g1d6f9acdf29_0_358"/>
            <p:cNvCxnSpPr/>
            <p:nvPr/>
          </p:nvCxnSpPr>
          <p:spPr>
            <a:xfrm rot="10800000" flipH="1">
              <a:off x="5287122" y="2056337"/>
              <a:ext cx="2490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33" name="Google Shape;533;g1d6f9acdf29_0_358"/>
            <p:cNvCxnSpPr/>
            <p:nvPr/>
          </p:nvCxnSpPr>
          <p:spPr>
            <a:xfrm>
              <a:off x="5536122" y="2056337"/>
              <a:ext cx="249000" cy="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34" name="Google Shape;534;g1d6f9acdf29_0_358"/>
            <p:cNvCxnSpPr/>
            <p:nvPr/>
          </p:nvCxnSpPr>
          <p:spPr>
            <a:xfrm>
              <a:off x="5785122" y="2056337"/>
              <a:ext cx="289800" cy="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535" name="Google Shape;535;g1d6f9acdf29_0_358"/>
          <p:cNvGrpSpPr/>
          <p:nvPr/>
        </p:nvGrpSpPr>
        <p:grpSpPr>
          <a:xfrm>
            <a:off x="5776831" y="4103683"/>
            <a:ext cx="1621600" cy="614214"/>
            <a:chOff x="3397548" y="3001564"/>
            <a:chExt cx="1216200" cy="460661"/>
          </a:xfrm>
        </p:grpSpPr>
        <p:sp>
          <p:nvSpPr>
            <p:cNvPr id="536" name="Google Shape;536;g1d6f9acdf29_0_358"/>
            <p:cNvSpPr txBox="1"/>
            <p:nvPr/>
          </p:nvSpPr>
          <p:spPr>
            <a:xfrm>
              <a:off x="3397548" y="3001564"/>
              <a:ext cx="12162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みんなの生まれたころ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537" name="Google Shape;537;g1d6f9acdf29_0_358"/>
            <p:cNvSpPr/>
            <p:nvPr/>
          </p:nvSpPr>
          <p:spPr>
            <a:xfrm>
              <a:off x="3921500" y="3274725"/>
              <a:ext cx="79500" cy="18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Google Shape;538;g1d6f9acdf29_0_358"/>
          <p:cNvGrpSpPr/>
          <p:nvPr/>
        </p:nvGrpSpPr>
        <p:grpSpPr>
          <a:xfrm>
            <a:off x="4792567" y="1833143"/>
            <a:ext cx="1815675" cy="456616"/>
            <a:chOff x="2659350" y="1298658"/>
            <a:chExt cx="1361756" cy="342462"/>
          </a:xfrm>
        </p:grpSpPr>
        <p:sp>
          <p:nvSpPr>
            <p:cNvPr id="539" name="Google Shape;539;g1d6f9acdf29_0_358"/>
            <p:cNvSpPr/>
            <p:nvPr/>
          </p:nvSpPr>
          <p:spPr>
            <a:xfrm>
              <a:off x="2659350" y="1377850"/>
              <a:ext cx="140700" cy="1377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1d6f9acdf29_0_358"/>
            <p:cNvSpPr txBox="1"/>
            <p:nvPr/>
          </p:nvSpPr>
          <p:spPr>
            <a:xfrm>
              <a:off x="2759043" y="1298658"/>
              <a:ext cx="6222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ごみの量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cxnSp>
          <p:nvCxnSpPr>
            <p:cNvPr id="541" name="Google Shape;541;g1d6f9acdf29_0_358"/>
            <p:cNvCxnSpPr/>
            <p:nvPr/>
          </p:nvCxnSpPr>
          <p:spPr>
            <a:xfrm>
              <a:off x="3397547" y="1467262"/>
              <a:ext cx="2814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42" name="Google Shape;542;g1d6f9acdf29_0_358"/>
            <p:cNvSpPr txBox="1"/>
            <p:nvPr/>
          </p:nvSpPr>
          <p:spPr>
            <a:xfrm>
              <a:off x="3624206" y="1314859"/>
              <a:ext cx="3969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人口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543" name="Google Shape;543;g1d6f9acdf29_0_358"/>
          <p:cNvSpPr txBox="1"/>
          <p:nvPr/>
        </p:nvSpPr>
        <p:spPr>
          <a:xfrm>
            <a:off x="1652933" y="1145701"/>
            <a:ext cx="75220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933" dirty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　　　　　　　　　　　　　　　　　　　　　　　　　　　　　　　  </a:t>
            </a:r>
            <a:r>
              <a:rPr lang="ja-JP" altLang="en-US" sz="933" dirty="0" smtClean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　　　　　　　　　　　　　　　</a:t>
            </a:r>
            <a:r>
              <a:rPr lang="ja" altLang="en-US" sz="933" dirty="0" smtClean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りょう</a:t>
            </a:r>
            <a:r>
              <a:rPr lang="ja" altLang="en-US" sz="933" dirty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         じんこう</a:t>
            </a:r>
            <a:endParaRPr sz="933" dirty="0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88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0385a3272f_0_7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49" name="Google Shape;549;g20385a3272f_0_7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50" name="Google Shape;550;g20385a3272f_0_75"/>
          <p:cNvGrpSpPr/>
          <p:nvPr/>
        </p:nvGrpSpPr>
        <p:grpSpPr>
          <a:xfrm>
            <a:off x="2223067" y="2601101"/>
            <a:ext cx="7342400" cy="2952567"/>
            <a:chOff x="1763325" y="1997650"/>
            <a:chExt cx="5506800" cy="2214425"/>
          </a:xfrm>
        </p:grpSpPr>
        <p:cxnSp>
          <p:nvCxnSpPr>
            <p:cNvPr id="551" name="Google Shape;551;g20385a3272f_0_75"/>
            <p:cNvCxnSpPr/>
            <p:nvPr/>
          </p:nvCxnSpPr>
          <p:spPr>
            <a:xfrm>
              <a:off x="1763325" y="1997650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2" name="Google Shape;552;g20385a3272f_0_75"/>
            <p:cNvCxnSpPr/>
            <p:nvPr/>
          </p:nvCxnSpPr>
          <p:spPr>
            <a:xfrm>
              <a:off x="1763325" y="2167990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3" name="Google Shape;553;g20385a3272f_0_75"/>
            <p:cNvCxnSpPr/>
            <p:nvPr/>
          </p:nvCxnSpPr>
          <p:spPr>
            <a:xfrm>
              <a:off x="1763325" y="2338331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g20385a3272f_0_75"/>
            <p:cNvCxnSpPr/>
            <p:nvPr/>
          </p:nvCxnSpPr>
          <p:spPr>
            <a:xfrm>
              <a:off x="1763325" y="2508671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g20385a3272f_0_75"/>
            <p:cNvCxnSpPr/>
            <p:nvPr/>
          </p:nvCxnSpPr>
          <p:spPr>
            <a:xfrm>
              <a:off x="1763325" y="267901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g20385a3272f_0_75"/>
            <p:cNvCxnSpPr/>
            <p:nvPr/>
          </p:nvCxnSpPr>
          <p:spPr>
            <a:xfrm>
              <a:off x="1763325" y="284935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g20385a3272f_0_75"/>
            <p:cNvCxnSpPr/>
            <p:nvPr/>
          </p:nvCxnSpPr>
          <p:spPr>
            <a:xfrm>
              <a:off x="1763325" y="301969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8" name="Google Shape;558;g20385a3272f_0_75"/>
            <p:cNvCxnSpPr/>
            <p:nvPr/>
          </p:nvCxnSpPr>
          <p:spPr>
            <a:xfrm>
              <a:off x="1763325" y="319003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g20385a3272f_0_75"/>
            <p:cNvCxnSpPr/>
            <p:nvPr/>
          </p:nvCxnSpPr>
          <p:spPr>
            <a:xfrm>
              <a:off x="1763325" y="336037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g20385a3272f_0_75"/>
            <p:cNvCxnSpPr/>
            <p:nvPr/>
          </p:nvCxnSpPr>
          <p:spPr>
            <a:xfrm>
              <a:off x="1763325" y="353071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" name="Google Shape;561;g20385a3272f_0_75"/>
            <p:cNvCxnSpPr/>
            <p:nvPr/>
          </p:nvCxnSpPr>
          <p:spPr>
            <a:xfrm>
              <a:off x="1763325" y="3701054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2" name="Google Shape;562;g20385a3272f_0_75"/>
            <p:cNvCxnSpPr/>
            <p:nvPr/>
          </p:nvCxnSpPr>
          <p:spPr>
            <a:xfrm>
              <a:off x="1763325" y="3871394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3" name="Google Shape;563;g20385a3272f_0_75"/>
            <p:cNvCxnSpPr/>
            <p:nvPr/>
          </p:nvCxnSpPr>
          <p:spPr>
            <a:xfrm>
              <a:off x="1763325" y="4041735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4" name="Google Shape;564;g20385a3272f_0_75"/>
            <p:cNvCxnSpPr/>
            <p:nvPr/>
          </p:nvCxnSpPr>
          <p:spPr>
            <a:xfrm>
              <a:off x="1763325" y="4212075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5" name="Google Shape;565;g20385a3272f_0_75"/>
          <p:cNvGrpSpPr/>
          <p:nvPr/>
        </p:nvGrpSpPr>
        <p:grpSpPr>
          <a:xfrm>
            <a:off x="1824767" y="2359011"/>
            <a:ext cx="8568524" cy="3694952"/>
            <a:chOff x="1446975" y="1816083"/>
            <a:chExt cx="6426393" cy="2771214"/>
          </a:xfrm>
        </p:grpSpPr>
        <p:sp>
          <p:nvSpPr>
            <p:cNvPr id="566" name="Google Shape;566;g20385a3272f_0_75"/>
            <p:cNvSpPr txBox="1"/>
            <p:nvPr/>
          </p:nvSpPr>
          <p:spPr>
            <a:xfrm>
              <a:off x="1446975" y="1816083"/>
              <a:ext cx="398400" cy="2618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48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38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67" name="Google Shape;567;g20385a3272f_0_75"/>
            <p:cNvSpPr txBox="1"/>
            <p:nvPr/>
          </p:nvSpPr>
          <p:spPr>
            <a:xfrm>
              <a:off x="7182168" y="1833693"/>
              <a:ext cx="691200" cy="2584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160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155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150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135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130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115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110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68" name="Google Shape;568;g20385a3272f_0_75"/>
            <p:cNvSpPr txBox="1"/>
            <p:nvPr/>
          </p:nvSpPr>
          <p:spPr>
            <a:xfrm>
              <a:off x="1640249" y="4159325"/>
              <a:ext cx="5922600" cy="427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ts val="700"/>
              </a:pP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昭和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61   63 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平成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  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16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20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22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24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26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27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29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30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令和元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2       3</a:t>
              </a:r>
              <a:endParaRPr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700"/>
              </a:pP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(1986)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(1990)</a:t>
              </a:r>
              <a:endParaRPr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569" name="Google Shape;569;g20385a3272f_0_75"/>
          <p:cNvSpPr txBox="1"/>
          <p:nvPr/>
        </p:nvSpPr>
        <p:spPr>
          <a:xfrm>
            <a:off x="2019999" y="5936484"/>
            <a:ext cx="7896800" cy="40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3000"/>
              </a:lnSpc>
              <a:buClr>
                <a:srgbClr val="000000"/>
              </a:buClr>
              <a:buSzPts val="700"/>
            </a:pPr>
            <a:r>
              <a:rPr lang="en-US" altLang="ja"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※</a:t>
            </a:r>
            <a:r>
              <a:rPr lang="ja" altLang="en-US"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ここでは、家庭からでる普通ごみ、資源物などをあわせた量</a:t>
            </a:r>
            <a:endParaRPr sz="933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570" name="Google Shape;570;g20385a3272f_0_75"/>
          <p:cNvSpPr/>
          <p:nvPr/>
        </p:nvSpPr>
        <p:spPr>
          <a:xfrm>
            <a:off x="2355900" y="4127533"/>
            <a:ext cx="187600" cy="1426400"/>
          </a:xfrm>
          <a:prstGeom prst="rect">
            <a:avLst/>
          </a:prstGeom>
          <a:gradFill>
            <a:gsLst>
              <a:gs pos="0">
                <a:srgbClr val="FF5B44"/>
              </a:gs>
              <a:gs pos="49000">
                <a:srgbClr val="FFFF00"/>
              </a:gs>
              <a:gs pos="100000">
                <a:srgbClr val="00994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20385a3272f_0_75"/>
          <p:cNvSpPr/>
          <p:nvPr/>
        </p:nvSpPr>
        <p:spPr>
          <a:xfrm>
            <a:off x="2683933" y="3938900"/>
            <a:ext cx="187600" cy="1614800"/>
          </a:xfrm>
          <a:prstGeom prst="rect">
            <a:avLst/>
          </a:prstGeom>
          <a:gradFill>
            <a:gsLst>
              <a:gs pos="0">
                <a:srgbClr val="FF5B44"/>
              </a:gs>
              <a:gs pos="49000">
                <a:srgbClr val="FFFF00"/>
              </a:gs>
              <a:gs pos="100000">
                <a:srgbClr val="00994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g20385a3272f_0_75"/>
          <p:cNvGrpSpPr/>
          <p:nvPr/>
        </p:nvGrpSpPr>
        <p:grpSpPr>
          <a:xfrm>
            <a:off x="2418355" y="2843383"/>
            <a:ext cx="6928308" cy="2233784"/>
            <a:chOff x="878691" y="2056337"/>
            <a:chExt cx="5196231" cy="1675338"/>
          </a:xfrm>
        </p:grpSpPr>
        <p:cxnSp>
          <p:nvCxnSpPr>
            <p:cNvPr id="573" name="Google Shape;573;g20385a3272f_0_75"/>
            <p:cNvCxnSpPr/>
            <p:nvPr/>
          </p:nvCxnSpPr>
          <p:spPr>
            <a:xfrm rot="10800000" flipH="1">
              <a:off x="878691" y="3538475"/>
              <a:ext cx="266700" cy="1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74" name="Google Shape;574;g20385a3272f_0_75"/>
            <p:cNvCxnSpPr/>
            <p:nvPr/>
          </p:nvCxnSpPr>
          <p:spPr>
            <a:xfrm rot="10800000" flipH="1">
              <a:off x="1118900" y="3348096"/>
              <a:ext cx="269400" cy="20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75" name="Google Shape;575;g20385a3272f_0_75"/>
            <p:cNvCxnSpPr/>
            <p:nvPr/>
          </p:nvCxnSpPr>
          <p:spPr>
            <a:xfrm rot="10800000" flipH="1">
              <a:off x="1356159" y="3324654"/>
              <a:ext cx="2577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76" name="Google Shape;576;g20385a3272f_0_75"/>
            <p:cNvCxnSpPr/>
            <p:nvPr/>
          </p:nvCxnSpPr>
          <p:spPr>
            <a:xfrm rot="10800000" flipH="1">
              <a:off x="1610930" y="3239454"/>
              <a:ext cx="257700" cy="8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77" name="Google Shape;577;g20385a3272f_0_75"/>
            <p:cNvCxnSpPr/>
            <p:nvPr/>
          </p:nvCxnSpPr>
          <p:spPr>
            <a:xfrm rot="10800000" flipH="1">
              <a:off x="1868630" y="32013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78" name="Google Shape;578;g20385a3272f_0_75"/>
            <p:cNvCxnSpPr/>
            <p:nvPr/>
          </p:nvCxnSpPr>
          <p:spPr>
            <a:xfrm rot="10800000" flipH="1">
              <a:off x="2114680" y="31632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79" name="Google Shape;579;g20385a3272f_0_75"/>
            <p:cNvCxnSpPr/>
            <p:nvPr/>
          </p:nvCxnSpPr>
          <p:spPr>
            <a:xfrm rot="10800000" flipH="1">
              <a:off x="2343305" y="31251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0" name="Google Shape;580;g20385a3272f_0_75"/>
            <p:cNvCxnSpPr/>
            <p:nvPr/>
          </p:nvCxnSpPr>
          <p:spPr>
            <a:xfrm rot="10800000" flipH="1">
              <a:off x="2583480" y="3097642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1" name="Google Shape;581;g20385a3272f_0_75"/>
            <p:cNvCxnSpPr/>
            <p:nvPr/>
          </p:nvCxnSpPr>
          <p:spPr>
            <a:xfrm rot="10800000" flipH="1">
              <a:off x="2832455" y="2991442"/>
              <a:ext cx="266400" cy="10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2" name="Google Shape;582;g20385a3272f_0_75"/>
            <p:cNvCxnSpPr/>
            <p:nvPr/>
          </p:nvCxnSpPr>
          <p:spPr>
            <a:xfrm rot="10800000" flipH="1">
              <a:off x="3098855" y="2873542"/>
              <a:ext cx="246300" cy="11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3" name="Google Shape;583;g20385a3272f_0_75"/>
            <p:cNvCxnSpPr/>
            <p:nvPr/>
          </p:nvCxnSpPr>
          <p:spPr>
            <a:xfrm rot="10800000" flipH="1">
              <a:off x="3330230" y="2624558"/>
              <a:ext cx="255000" cy="26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4" name="Google Shape;584;g20385a3272f_0_75"/>
            <p:cNvCxnSpPr/>
            <p:nvPr/>
          </p:nvCxnSpPr>
          <p:spPr>
            <a:xfrm rot="10800000" flipH="1">
              <a:off x="3561797" y="2504487"/>
              <a:ext cx="257700" cy="12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5" name="Google Shape;585;g20385a3272f_0_75"/>
            <p:cNvCxnSpPr/>
            <p:nvPr/>
          </p:nvCxnSpPr>
          <p:spPr>
            <a:xfrm rot="10800000" flipH="1">
              <a:off x="3804847" y="2463437"/>
              <a:ext cx="287100" cy="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6" name="Google Shape;586;g20385a3272f_0_75"/>
            <p:cNvCxnSpPr/>
            <p:nvPr/>
          </p:nvCxnSpPr>
          <p:spPr>
            <a:xfrm rot="10800000" flipH="1">
              <a:off x="4059722" y="2431037"/>
              <a:ext cx="266700" cy="4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7" name="Google Shape;587;g20385a3272f_0_75"/>
            <p:cNvCxnSpPr/>
            <p:nvPr/>
          </p:nvCxnSpPr>
          <p:spPr>
            <a:xfrm rot="10800000" flipH="1">
              <a:off x="4299897" y="2360837"/>
              <a:ext cx="260700" cy="7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8" name="Google Shape;588;g20385a3272f_0_75"/>
            <p:cNvCxnSpPr/>
            <p:nvPr/>
          </p:nvCxnSpPr>
          <p:spPr>
            <a:xfrm rot="10800000" flipH="1">
              <a:off x="4546097" y="2252395"/>
              <a:ext cx="260700" cy="11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89" name="Google Shape;589;g20385a3272f_0_75"/>
            <p:cNvCxnSpPr/>
            <p:nvPr/>
          </p:nvCxnSpPr>
          <p:spPr>
            <a:xfrm rot="10800000" flipH="1">
              <a:off x="4786297" y="2129537"/>
              <a:ext cx="289800" cy="13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90" name="Google Shape;590;g20385a3272f_0_75"/>
            <p:cNvCxnSpPr/>
            <p:nvPr/>
          </p:nvCxnSpPr>
          <p:spPr>
            <a:xfrm rot="10800000" flipH="1">
              <a:off x="5040997" y="2088437"/>
              <a:ext cx="263700" cy="4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91" name="Google Shape;591;g20385a3272f_0_75"/>
            <p:cNvCxnSpPr/>
            <p:nvPr/>
          </p:nvCxnSpPr>
          <p:spPr>
            <a:xfrm rot="10800000" flipH="1">
              <a:off x="5287122" y="2056337"/>
              <a:ext cx="2490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92" name="Google Shape;592;g20385a3272f_0_75"/>
            <p:cNvCxnSpPr/>
            <p:nvPr/>
          </p:nvCxnSpPr>
          <p:spPr>
            <a:xfrm>
              <a:off x="5536122" y="2056337"/>
              <a:ext cx="249000" cy="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593" name="Google Shape;593;g20385a3272f_0_75"/>
            <p:cNvCxnSpPr/>
            <p:nvPr/>
          </p:nvCxnSpPr>
          <p:spPr>
            <a:xfrm>
              <a:off x="5785122" y="2056337"/>
              <a:ext cx="289800" cy="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594" name="Google Shape;594;g20385a3272f_0_75"/>
          <p:cNvGrpSpPr/>
          <p:nvPr/>
        </p:nvGrpSpPr>
        <p:grpSpPr>
          <a:xfrm>
            <a:off x="5776831" y="4103683"/>
            <a:ext cx="1621600" cy="614214"/>
            <a:chOff x="3397548" y="3001564"/>
            <a:chExt cx="1216200" cy="460661"/>
          </a:xfrm>
        </p:grpSpPr>
        <p:sp>
          <p:nvSpPr>
            <p:cNvPr id="595" name="Google Shape;595;g20385a3272f_0_75"/>
            <p:cNvSpPr txBox="1"/>
            <p:nvPr/>
          </p:nvSpPr>
          <p:spPr>
            <a:xfrm>
              <a:off x="3397548" y="3001564"/>
              <a:ext cx="12162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みんなの生まれたころ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596" name="Google Shape;596;g20385a3272f_0_75"/>
            <p:cNvSpPr/>
            <p:nvPr/>
          </p:nvSpPr>
          <p:spPr>
            <a:xfrm>
              <a:off x="3921500" y="3274725"/>
              <a:ext cx="79500" cy="18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g20385a3272f_0_75"/>
          <p:cNvGrpSpPr/>
          <p:nvPr/>
        </p:nvGrpSpPr>
        <p:grpSpPr>
          <a:xfrm>
            <a:off x="4792567" y="1833143"/>
            <a:ext cx="1815675" cy="456616"/>
            <a:chOff x="2659350" y="1298658"/>
            <a:chExt cx="1361756" cy="342462"/>
          </a:xfrm>
        </p:grpSpPr>
        <p:sp>
          <p:nvSpPr>
            <p:cNvPr id="598" name="Google Shape;598;g20385a3272f_0_75"/>
            <p:cNvSpPr/>
            <p:nvPr/>
          </p:nvSpPr>
          <p:spPr>
            <a:xfrm>
              <a:off x="2659350" y="1377850"/>
              <a:ext cx="140700" cy="1377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20385a3272f_0_75"/>
            <p:cNvSpPr txBox="1"/>
            <p:nvPr/>
          </p:nvSpPr>
          <p:spPr>
            <a:xfrm>
              <a:off x="2759043" y="1298658"/>
              <a:ext cx="6222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ごみの量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cxnSp>
          <p:nvCxnSpPr>
            <p:cNvPr id="600" name="Google Shape;600;g20385a3272f_0_75"/>
            <p:cNvCxnSpPr/>
            <p:nvPr/>
          </p:nvCxnSpPr>
          <p:spPr>
            <a:xfrm>
              <a:off x="3397547" y="1467262"/>
              <a:ext cx="2814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601" name="Google Shape;601;g20385a3272f_0_75"/>
            <p:cNvSpPr txBox="1"/>
            <p:nvPr/>
          </p:nvSpPr>
          <p:spPr>
            <a:xfrm>
              <a:off x="3624206" y="1314859"/>
              <a:ext cx="3969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人口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602" name="Google Shape;602;g20385a3272f_0_75"/>
          <p:cNvSpPr txBox="1"/>
          <p:nvPr/>
        </p:nvSpPr>
        <p:spPr>
          <a:xfrm>
            <a:off x="1652933" y="1287055"/>
            <a:ext cx="7522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川崎市で</a:t>
            </a:r>
            <a:r>
              <a:rPr lang="en-US" altLang="ja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1</a:t>
            </a: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年間に家庭から出るごみの量</a:t>
            </a:r>
            <a:r>
              <a:rPr lang="en-US" altLang="ja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※</a:t>
            </a: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と人口のうつりかわり</a:t>
            </a:r>
            <a:endParaRPr sz="1867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03" name="Google Shape;603;g20385a3272f_0_75"/>
          <p:cNvSpPr txBox="1"/>
          <p:nvPr/>
        </p:nvSpPr>
        <p:spPr>
          <a:xfrm>
            <a:off x="1652933" y="1145701"/>
            <a:ext cx="75220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933" dirty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　　　　　　　　　　　　　　　　　　　　　　　　　　　　　　　  </a:t>
            </a:r>
            <a:r>
              <a:rPr lang="ja-JP" altLang="en-US" sz="933" dirty="0" smtClean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　　　　　　　　　　　　　　　</a:t>
            </a:r>
            <a:r>
              <a:rPr lang="ja" altLang="en-US" sz="933" dirty="0" smtClean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りょう</a:t>
            </a:r>
            <a:r>
              <a:rPr lang="ja" altLang="en-US" sz="933" dirty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         じんこう</a:t>
            </a:r>
            <a:endParaRPr sz="933" dirty="0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52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0385a3272f_0_18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09" name="Google Shape;609;g20385a3272f_0_18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610" name="Google Shape;610;g20385a3272f_0_181"/>
          <p:cNvGrpSpPr/>
          <p:nvPr/>
        </p:nvGrpSpPr>
        <p:grpSpPr>
          <a:xfrm>
            <a:off x="2223067" y="2601101"/>
            <a:ext cx="7342400" cy="2952567"/>
            <a:chOff x="1763325" y="1997650"/>
            <a:chExt cx="5506800" cy="2214425"/>
          </a:xfrm>
        </p:grpSpPr>
        <p:cxnSp>
          <p:nvCxnSpPr>
            <p:cNvPr id="611" name="Google Shape;611;g20385a3272f_0_181"/>
            <p:cNvCxnSpPr/>
            <p:nvPr/>
          </p:nvCxnSpPr>
          <p:spPr>
            <a:xfrm>
              <a:off x="1763325" y="1997650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2" name="Google Shape;612;g20385a3272f_0_181"/>
            <p:cNvCxnSpPr/>
            <p:nvPr/>
          </p:nvCxnSpPr>
          <p:spPr>
            <a:xfrm>
              <a:off x="1763325" y="2167990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3" name="Google Shape;613;g20385a3272f_0_181"/>
            <p:cNvCxnSpPr/>
            <p:nvPr/>
          </p:nvCxnSpPr>
          <p:spPr>
            <a:xfrm>
              <a:off x="1763325" y="2338331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4" name="Google Shape;614;g20385a3272f_0_181"/>
            <p:cNvCxnSpPr/>
            <p:nvPr/>
          </p:nvCxnSpPr>
          <p:spPr>
            <a:xfrm>
              <a:off x="1763325" y="2508671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5" name="Google Shape;615;g20385a3272f_0_181"/>
            <p:cNvCxnSpPr/>
            <p:nvPr/>
          </p:nvCxnSpPr>
          <p:spPr>
            <a:xfrm>
              <a:off x="1763325" y="267901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6" name="Google Shape;616;g20385a3272f_0_181"/>
            <p:cNvCxnSpPr/>
            <p:nvPr/>
          </p:nvCxnSpPr>
          <p:spPr>
            <a:xfrm>
              <a:off x="1763325" y="284935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7" name="Google Shape;617;g20385a3272f_0_181"/>
            <p:cNvCxnSpPr/>
            <p:nvPr/>
          </p:nvCxnSpPr>
          <p:spPr>
            <a:xfrm>
              <a:off x="1763325" y="3019692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8" name="Google Shape;618;g20385a3272f_0_181"/>
            <p:cNvCxnSpPr/>
            <p:nvPr/>
          </p:nvCxnSpPr>
          <p:spPr>
            <a:xfrm>
              <a:off x="1763325" y="319003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" name="Google Shape;619;g20385a3272f_0_181"/>
            <p:cNvCxnSpPr/>
            <p:nvPr/>
          </p:nvCxnSpPr>
          <p:spPr>
            <a:xfrm>
              <a:off x="1763325" y="336037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0" name="Google Shape;620;g20385a3272f_0_181"/>
            <p:cNvCxnSpPr/>
            <p:nvPr/>
          </p:nvCxnSpPr>
          <p:spPr>
            <a:xfrm>
              <a:off x="1763325" y="3530713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1" name="Google Shape;621;g20385a3272f_0_181"/>
            <p:cNvCxnSpPr/>
            <p:nvPr/>
          </p:nvCxnSpPr>
          <p:spPr>
            <a:xfrm>
              <a:off x="1763325" y="3701054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2" name="Google Shape;622;g20385a3272f_0_181"/>
            <p:cNvCxnSpPr/>
            <p:nvPr/>
          </p:nvCxnSpPr>
          <p:spPr>
            <a:xfrm>
              <a:off x="1763325" y="3871394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" name="Google Shape;623;g20385a3272f_0_181"/>
            <p:cNvCxnSpPr/>
            <p:nvPr/>
          </p:nvCxnSpPr>
          <p:spPr>
            <a:xfrm>
              <a:off x="1763325" y="4041735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4" name="Google Shape;624;g20385a3272f_0_181"/>
            <p:cNvCxnSpPr/>
            <p:nvPr/>
          </p:nvCxnSpPr>
          <p:spPr>
            <a:xfrm>
              <a:off x="1763325" y="4212075"/>
              <a:ext cx="5506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25" name="Google Shape;625;g20385a3272f_0_181"/>
          <p:cNvGrpSpPr/>
          <p:nvPr/>
        </p:nvGrpSpPr>
        <p:grpSpPr>
          <a:xfrm>
            <a:off x="1824767" y="2359011"/>
            <a:ext cx="8568524" cy="3694952"/>
            <a:chOff x="1446975" y="1816083"/>
            <a:chExt cx="6426393" cy="2771214"/>
          </a:xfrm>
        </p:grpSpPr>
        <p:sp>
          <p:nvSpPr>
            <p:cNvPr id="626" name="Google Shape;626;g20385a3272f_0_181"/>
            <p:cNvSpPr txBox="1"/>
            <p:nvPr/>
          </p:nvSpPr>
          <p:spPr>
            <a:xfrm>
              <a:off x="1446975" y="1816083"/>
              <a:ext cx="398400" cy="2618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50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48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38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36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34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32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27" name="Google Shape;627;g20385a3272f_0_181"/>
            <p:cNvSpPr txBox="1"/>
            <p:nvPr/>
          </p:nvSpPr>
          <p:spPr>
            <a:xfrm>
              <a:off x="7182168" y="1833693"/>
              <a:ext cx="691200" cy="2584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160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155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150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135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130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115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110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105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20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100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28" name="Google Shape;628;g20385a3272f_0_181"/>
            <p:cNvSpPr txBox="1"/>
            <p:nvPr/>
          </p:nvSpPr>
          <p:spPr>
            <a:xfrm>
              <a:off x="1640249" y="4159325"/>
              <a:ext cx="5922600" cy="427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ts val="700"/>
              </a:pP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昭和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61   63 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平成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4  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10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12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14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16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20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22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24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26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27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28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29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30  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令和元 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2       3</a:t>
              </a:r>
              <a:endParaRPr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13000"/>
                </a:lnSpc>
                <a:buClr>
                  <a:srgbClr val="000000"/>
                </a:buClr>
                <a:buSzPts val="700"/>
              </a:pP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(1986)</a:t>
              </a:r>
              <a:r>
                <a:rPr lang="ja" altLang="en-US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　　  </a:t>
              </a:r>
              <a:r>
                <a:rPr lang="en-US" altLang="ja" sz="9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(1990)</a:t>
              </a:r>
              <a:endParaRPr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629" name="Google Shape;629;g20385a3272f_0_181"/>
          <p:cNvSpPr txBox="1"/>
          <p:nvPr/>
        </p:nvSpPr>
        <p:spPr>
          <a:xfrm>
            <a:off x="2019999" y="5936484"/>
            <a:ext cx="7896800" cy="40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3000"/>
              </a:lnSpc>
              <a:buClr>
                <a:srgbClr val="000000"/>
              </a:buClr>
              <a:buSzPts val="700"/>
            </a:pPr>
            <a:r>
              <a:rPr lang="en-US" altLang="ja"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※</a:t>
            </a:r>
            <a:r>
              <a:rPr lang="ja" altLang="en-US" sz="9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ここでは、家庭からでる普通ごみ、資源物などをあわせた量</a:t>
            </a:r>
            <a:endParaRPr sz="933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30" name="Google Shape;630;g20385a3272f_0_181"/>
          <p:cNvSpPr/>
          <p:nvPr/>
        </p:nvSpPr>
        <p:spPr>
          <a:xfrm>
            <a:off x="2355900" y="4127533"/>
            <a:ext cx="187600" cy="1426400"/>
          </a:xfrm>
          <a:prstGeom prst="rect">
            <a:avLst/>
          </a:prstGeom>
          <a:gradFill>
            <a:gsLst>
              <a:gs pos="0">
                <a:srgbClr val="FF5B44"/>
              </a:gs>
              <a:gs pos="49000">
                <a:srgbClr val="FFFF00"/>
              </a:gs>
              <a:gs pos="100000">
                <a:srgbClr val="00994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20385a3272f_0_181"/>
          <p:cNvSpPr/>
          <p:nvPr/>
        </p:nvSpPr>
        <p:spPr>
          <a:xfrm>
            <a:off x="2683933" y="3938900"/>
            <a:ext cx="187600" cy="1614800"/>
          </a:xfrm>
          <a:prstGeom prst="rect">
            <a:avLst/>
          </a:prstGeom>
          <a:gradFill>
            <a:gsLst>
              <a:gs pos="0">
                <a:srgbClr val="FF5B44"/>
              </a:gs>
              <a:gs pos="49000">
                <a:srgbClr val="FFFF00"/>
              </a:gs>
              <a:gs pos="100000">
                <a:srgbClr val="00994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" name="Google Shape;632;g20385a3272f_0_181"/>
          <p:cNvGrpSpPr/>
          <p:nvPr/>
        </p:nvGrpSpPr>
        <p:grpSpPr>
          <a:xfrm>
            <a:off x="5776831" y="4103683"/>
            <a:ext cx="1621600" cy="614214"/>
            <a:chOff x="3397548" y="3001564"/>
            <a:chExt cx="1216200" cy="460661"/>
          </a:xfrm>
        </p:grpSpPr>
        <p:sp>
          <p:nvSpPr>
            <p:cNvPr id="633" name="Google Shape;633;g20385a3272f_0_181"/>
            <p:cNvSpPr txBox="1"/>
            <p:nvPr/>
          </p:nvSpPr>
          <p:spPr>
            <a:xfrm>
              <a:off x="3397548" y="3001564"/>
              <a:ext cx="12162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みんなの生まれたころ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634" name="Google Shape;634;g20385a3272f_0_181"/>
            <p:cNvSpPr/>
            <p:nvPr/>
          </p:nvSpPr>
          <p:spPr>
            <a:xfrm>
              <a:off x="3921500" y="3274725"/>
              <a:ext cx="79500" cy="18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g20385a3272f_0_181"/>
          <p:cNvSpPr/>
          <p:nvPr/>
        </p:nvSpPr>
        <p:spPr>
          <a:xfrm>
            <a:off x="3011967" y="3298533"/>
            <a:ext cx="187600" cy="2255200"/>
          </a:xfrm>
          <a:prstGeom prst="rect">
            <a:avLst/>
          </a:prstGeom>
          <a:gradFill>
            <a:gsLst>
              <a:gs pos="0">
                <a:srgbClr val="FF5B44"/>
              </a:gs>
              <a:gs pos="49000">
                <a:srgbClr val="FFFF00"/>
              </a:gs>
              <a:gs pos="100000">
                <a:srgbClr val="00994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20385a3272f_0_181"/>
          <p:cNvSpPr/>
          <p:nvPr/>
        </p:nvSpPr>
        <p:spPr>
          <a:xfrm>
            <a:off x="3340000" y="3373000"/>
            <a:ext cx="187600" cy="2180800"/>
          </a:xfrm>
          <a:prstGeom prst="rect">
            <a:avLst/>
          </a:prstGeom>
          <a:gradFill>
            <a:gsLst>
              <a:gs pos="0">
                <a:srgbClr val="FF5B44"/>
              </a:gs>
              <a:gs pos="49000">
                <a:srgbClr val="FFFF00"/>
              </a:gs>
              <a:gs pos="100000">
                <a:srgbClr val="00994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7" name="Google Shape;637;g20385a3272f_0_181"/>
          <p:cNvGrpSpPr/>
          <p:nvPr/>
        </p:nvGrpSpPr>
        <p:grpSpPr>
          <a:xfrm>
            <a:off x="3668034" y="3320301"/>
            <a:ext cx="5720033" cy="2234367"/>
            <a:chOff x="1815950" y="2414025"/>
            <a:chExt cx="4290025" cy="1675775"/>
          </a:xfrm>
        </p:grpSpPr>
        <p:sp>
          <p:nvSpPr>
            <p:cNvPr id="638" name="Google Shape;638;g20385a3272f_0_181"/>
            <p:cNvSpPr/>
            <p:nvPr/>
          </p:nvSpPr>
          <p:spPr>
            <a:xfrm>
              <a:off x="1815950" y="2606900"/>
              <a:ext cx="140700" cy="14826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20385a3272f_0_181"/>
            <p:cNvSpPr/>
            <p:nvPr/>
          </p:nvSpPr>
          <p:spPr>
            <a:xfrm>
              <a:off x="2061975" y="2513100"/>
              <a:ext cx="140700" cy="15765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20385a3272f_0_181"/>
            <p:cNvSpPr/>
            <p:nvPr/>
          </p:nvSpPr>
          <p:spPr>
            <a:xfrm>
              <a:off x="2308000" y="2414025"/>
              <a:ext cx="140700" cy="16755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20385a3272f_0_181"/>
            <p:cNvSpPr/>
            <p:nvPr/>
          </p:nvSpPr>
          <p:spPr>
            <a:xfrm>
              <a:off x="2554025" y="2650875"/>
              <a:ext cx="140700" cy="14388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20385a3272f_0_181"/>
            <p:cNvSpPr/>
            <p:nvPr/>
          </p:nvSpPr>
          <p:spPr>
            <a:xfrm>
              <a:off x="2800050" y="2831275"/>
              <a:ext cx="140700" cy="12585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20385a3272f_0_181"/>
            <p:cNvSpPr/>
            <p:nvPr/>
          </p:nvSpPr>
          <p:spPr>
            <a:xfrm>
              <a:off x="3046075" y="3261450"/>
              <a:ext cx="140700" cy="8283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20385a3272f_0_181"/>
            <p:cNvSpPr/>
            <p:nvPr/>
          </p:nvSpPr>
          <p:spPr>
            <a:xfrm>
              <a:off x="3292100" y="3245450"/>
              <a:ext cx="140700" cy="8442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20385a3272f_0_181"/>
            <p:cNvSpPr/>
            <p:nvPr/>
          </p:nvSpPr>
          <p:spPr>
            <a:xfrm>
              <a:off x="3517725" y="3361700"/>
              <a:ext cx="140700" cy="7281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20385a3272f_0_181"/>
            <p:cNvSpPr/>
            <p:nvPr/>
          </p:nvSpPr>
          <p:spPr>
            <a:xfrm>
              <a:off x="3766575" y="3477400"/>
              <a:ext cx="140700" cy="6120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20385a3272f_0_181"/>
            <p:cNvSpPr/>
            <p:nvPr/>
          </p:nvSpPr>
          <p:spPr>
            <a:xfrm>
              <a:off x="4015425" y="3518350"/>
              <a:ext cx="140700" cy="5712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20385a3272f_0_181"/>
            <p:cNvSpPr/>
            <p:nvPr/>
          </p:nvSpPr>
          <p:spPr>
            <a:xfrm>
              <a:off x="4264275" y="3666975"/>
              <a:ext cx="140700" cy="4224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20385a3272f_0_181"/>
            <p:cNvSpPr/>
            <p:nvPr/>
          </p:nvSpPr>
          <p:spPr>
            <a:xfrm>
              <a:off x="4507275" y="3669150"/>
              <a:ext cx="140700" cy="4203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20385a3272f_0_181"/>
            <p:cNvSpPr/>
            <p:nvPr/>
          </p:nvSpPr>
          <p:spPr>
            <a:xfrm>
              <a:off x="4750275" y="3720275"/>
              <a:ext cx="140700" cy="3693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20385a3272f_0_181"/>
            <p:cNvSpPr/>
            <p:nvPr/>
          </p:nvSpPr>
          <p:spPr>
            <a:xfrm>
              <a:off x="4993275" y="3731700"/>
              <a:ext cx="140700" cy="3579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20385a3272f_0_181"/>
            <p:cNvSpPr/>
            <p:nvPr/>
          </p:nvSpPr>
          <p:spPr>
            <a:xfrm>
              <a:off x="5236275" y="3797025"/>
              <a:ext cx="140700" cy="2925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20385a3272f_0_181"/>
            <p:cNvSpPr/>
            <p:nvPr/>
          </p:nvSpPr>
          <p:spPr>
            <a:xfrm>
              <a:off x="5496825" y="3797025"/>
              <a:ext cx="140700" cy="2925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0385a3272f_0_181"/>
            <p:cNvSpPr/>
            <p:nvPr/>
          </p:nvSpPr>
          <p:spPr>
            <a:xfrm>
              <a:off x="5722275" y="3667225"/>
              <a:ext cx="140700" cy="4224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0385a3272f_0_181"/>
            <p:cNvSpPr/>
            <p:nvPr/>
          </p:nvSpPr>
          <p:spPr>
            <a:xfrm>
              <a:off x="5965275" y="3704500"/>
              <a:ext cx="140700" cy="3852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g20385a3272f_0_181"/>
          <p:cNvGrpSpPr/>
          <p:nvPr/>
        </p:nvGrpSpPr>
        <p:grpSpPr>
          <a:xfrm>
            <a:off x="2074672" y="1827834"/>
            <a:ext cx="2433168" cy="1413177"/>
            <a:chOff x="620929" y="1294675"/>
            <a:chExt cx="1824876" cy="1059883"/>
          </a:xfrm>
        </p:grpSpPr>
        <p:sp>
          <p:nvSpPr>
            <p:cNvPr id="657" name="Google Shape;657;g20385a3272f_0_181"/>
            <p:cNvSpPr/>
            <p:nvPr/>
          </p:nvSpPr>
          <p:spPr>
            <a:xfrm>
              <a:off x="620929" y="1294675"/>
              <a:ext cx="1824876" cy="778572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900"/>
              </a:pPr>
              <a:r>
                <a:rPr lang="ja" altLang="en-US" sz="1200" b="1">
                  <a:solidFill>
                    <a:schemeClr val="lt1"/>
                  </a:solidFill>
                  <a:latin typeface="M PLUS 1p"/>
                  <a:ea typeface="M PLUS 1p"/>
                  <a:cs typeface="M PLUS 1p"/>
                  <a:sym typeface="M PLUS 1p"/>
                </a:rPr>
                <a:t>ごみ</a:t>
              </a:r>
              <a:endParaRPr sz="12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 algn="ctr">
                <a:buClr>
                  <a:srgbClr val="000000"/>
                </a:buClr>
                <a:buSzPts val="900"/>
              </a:pPr>
              <a:r>
                <a:rPr lang="ja" altLang="en-US" sz="1200" b="1">
                  <a:solidFill>
                    <a:schemeClr val="lt1"/>
                  </a:solidFill>
                  <a:latin typeface="M PLUS 1p"/>
                  <a:ea typeface="M PLUS 1p"/>
                  <a:cs typeface="M PLUS 1p"/>
                  <a:sym typeface="M PLUS 1p"/>
                </a:rPr>
                <a:t>非常事態</a:t>
              </a:r>
              <a:endParaRPr sz="12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58" name="Google Shape;658;g20385a3272f_0_181"/>
            <p:cNvSpPr/>
            <p:nvPr/>
          </p:nvSpPr>
          <p:spPr>
            <a:xfrm>
              <a:off x="1269433" y="2030558"/>
              <a:ext cx="238800" cy="32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g20385a3272f_0_181"/>
          <p:cNvGrpSpPr/>
          <p:nvPr/>
        </p:nvGrpSpPr>
        <p:grpSpPr>
          <a:xfrm>
            <a:off x="4792567" y="1833143"/>
            <a:ext cx="1815675" cy="456616"/>
            <a:chOff x="2659350" y="1298658"/>
            <a:chExt cx="1361756" cy="342462"/>
          </a:xfrm>
        </p:grpSpPr>
        <p:sp>
          <p:nvSpPr>
            <p:cNvPr id="660" name="Google Shape;660;g20385a3272f_0_181"/>
            <p:cNvSpPr/>
            <p:nvPr/>
          </p:nvSpPr>
          <p:spPr>
            <a:xfrm>
              <a:off x="2659350" y="1377850"/>
              <a:ext cx="140700" cy="137700"/>
            </a:xfrm>
            <a:prstGeom prst="rect">
              <a:avLst/>
            </a:prstGeom>
            <a:gradFill>
              <a:gsLst>
                <a:gs pos="0">
                  <a:srgbClr val="FF5B44"/>
                </a:gs>
                <a:gs pos="49000">
                  <a:srgbClr val="FFFF00"/>
                </a:gs>
                <a:gs pos="100000">
                  <a:srgbClr val="00994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20385a3272f_0_181"/>
            <p:cNvSpPr txBox="1"/>
            <p:nvPr/>
          </p:nvSpPr>
          <p:spPr>
            <a:xfrm>
              <a:off x="2759043" y="1298658"/>
              <a:ext cx="6222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ごみの量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cxnSp>
          <p:nvCxnSpPr>
            <p:cNvPr id="662" name="Google Shape;662;g20385a3272f_0_181"/>
            <p:cNvCxnSpPr/>
            <p:nvPr/>
          </p:nvCxnSpPr>
          <p:spPr>
            <a:xfrm>
              <a:off x="3397547" y="1467262"/>
              <a:ext cx="2814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663" name="Google Shape;663;g20385a3272f_0_181"/>
            <p:cNvSpPr txBox="1"/>
            <p:nvPr/>
          </p:nvSpPr>
          <p:spPr>
            <a:xfrm>
              <a:off x="3624206" y="1314859"/>
              <a:ext cx="396900" cy="32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ja" altLang="en-US" sz="10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人口</a:t>
              </a:r>
              <a:endParaRPr sz="10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664" name="Google Shape;664;g20385a3272f_0_181"/>
          <p:cNvSpPr txBox="1"/>
          <p:nvPr/>
        </p:nvSpPr>
        <p:spPr>
          <a:xfrm>
            <a:off x="1652933" y="1287055"/>
            <a:ext cx="7522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川崎市で</a:t>
            </a:r>
            <a:r>
              <a:rPr lang="en-US" altLang="ja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1</a:t>
            </a: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年間に家庭から出るごみの量</a:t>
            </a:r>
            <a:r>
              <a:rPr lang="en-US" altLang="ja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※</a:t>
            </a:r>
            <a:r>
              <a:rPr lang="ja" altLang="en-US" sz="1867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と人口のうつりかわり</a:t>
            </a:r>
            <a:endParaRPr sz="1867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65" name="Google Shape;665;g20385a3272f_0_181"/>
          <p:cNvSpPr txBox="1"/>
          <p:nvPr/>
        </p:nvSpPr>
        <p:spPr>
          <a:xfrm>
            <a:off x="1652933" y="1145701"/>
            <a:ext cx="75220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933" dirty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　　　　　　　　　　　　　　　　　　　　　　　　　　　　　　　  </a:t>
            </a:r>
            <a:r>
              <a:rPr lang="ja-JP" altLang="en-US" sz="933" dirty="0" smtClean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　　　　　　　　　　　　　　　</a:t>
            </a:r>
            <a:r>
              <a:rPr lang="ja" altLang="en-US" sz="933" dirty="0" smtClean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りょう</a:t>
            </a:r>
            <a:r>
              <a:rPr lang="ja" altLang="en-US" sz="933" dirty="0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         じんこう</a:t>
            </a:r>
            <a:endParaRPr sz="933" dirty="0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grpSp>
        <p:nvGrpSpPr>
          <p:cNvPr id="666" name="Google Shape;666;g20385a3272f_0_181"/>
          <p:cNvGrpSpPr/>
          <p:nvPr/>
        </p:nvGrpSpPr>
        <p:grpSpPr>
          <a:xfrm>
            <a:off x="2418355" y="2843383"/>
            <a:ext cx="6928308" cy="2233784"/>
            <a:chOff x="878691" y="2056337"/>
            <a:chExt cx="5196231" cy="1675338"/>
          </a:xfrm>
        </p:grpSpPr>
        <p:cxnSp>
          <p:nvCxnSpPr>
            <p:cNvPr id="667" name="Google Shape;667;g20385a3272f_0_181"/>
            <p:cNvCxnSpPr/>
            <p:nvPr/>
          </p:nvCxnSpPr>
          <p:spPr>
            <a:xfrm rot="10800000" flipH="1">
              <a:off x="878691" y="3538475"/>
              <a:ext cx="266700" cy="1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68" name="Google Shape;668;g20385a3272f_0_181"/>
            <p:cNvCxnSpPr/>
            <p:nvPr/>
          </p:nvCxnSpPr>
          <p:spPr>
            <a:xfrm rot="10800000" flipH="1">
              <a:off x="1118900" y="3348096"/>
              <a:ext cx="269400" cy="20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69" name="Google Shape;669;g20385a3272f_0_181"/>
            <p:cNvCxnSpPr/>
            <p:nvPr/>
          </p:nvCxnSpPr>
          <p:spPr>
            <a:xfrm rot="10800000" flipH="1">
              <a:off x="1356159" y="3324654"/>
              <a:ext cx="2577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0" name="Google Shape;670;g20385a3272f_0_181"/>
            <p:cNvCxnSpPr/>
            <p:nvPr/>
          </p:nvCxnSpPr>
          <p:spPr>
            <a:xfrm rot="10800000" flipH="1">
              <a:off x="1610930" y="3239454"/>
              <a:ext cx="257700" cy="8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1" name="Google Shape;671;g20385a3272f_0_181"/>
            <p:cNvCxnSpPr/>
            <p:nvPr/>
          </p:nvCxnSpPr>
          <p:spPr>
            <a:xfrm rot="10800000" flipH="1">
              <a:off x="1868630" y="32013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2" name="Google Shape;672;g20385a3272f_0_181"/>
            <p:cNvCxnSpPr/>
            <p:nvPr/>
          </p:nvCxnSpPr>
          <p:spPr>
            <a:xfrm rot="10800000" flipH="1">
              <a:off x="2114680" y="31632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3" name="Google Shape;673;g20385a3272f_0_181"/>
            <p:cNvCxnSpPr/>
            <p:nvPr/>
          </p:nvCxnSpPr>
          <p:spPr>
            <a:xfrm rot="10800000" flipH="1">
              <a:off x="2343305" y="3125154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4" name="Google Shape;674;g20385a3272f_0_181"/>
            <p:cNvCxnSpPr/>
            <p:nvPr/>
          </p:nvCxnSpPr>
          <p:spPr>
            <a:xfrm rot="10800000" flipH="1">
              <a:off x="2583480" y="3097642"/>
              <a:ext cx="2667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5" name="Google Shape;675;g20385a3272f_0_181"/>
            <p:cNvCxnSpPr/>
            <p:nvPr/>
          </p:nvCxnSpPr>
          <p:spPr>
            <a:xfrm rot="10800000" flipH="1">
              <a:off x="2832455" y="2991442"/>
              <a:ext cx="266400" cy="10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6" name="Google Shape;676;g20385a3272f_0_181"/>
            <p:cNvCxnSpPr/>
            <p:nvPr/>
          </p:nvCxnSpPr>
          <p:spPr>
            <a:xfrm rot="10800000" flipH="1">
              <a:off x="3098855" y="2873542"/>
              <a:ext cx="246300" cy="11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7" name="Google Shape;677;g20385a3272f_0_181"/>
            <p:cNvCxnSpPr/>
            <p:nvPr/>
          </p:nvCxnSpPr>
          <p:spPr>
            <a:xfrm rot="10800000" flipH="1">
              <a:off x="3330230" y="2624558"/>
              <a:ext cx="255000" cy="26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8" name="Google Shape;678;g20385a3272f_0_181"/>
            <p:cNvCxnSpPr/>
            <p:nvPr/>
          </p:nvCxnSpPr>
          <p:spPr>
            <a:xfrm rot="10800000" flipH="1">
              <a:off x="3561797" y="2504487"/>
              <a:ext cx="257700" cy="12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79" name="Google Shape;679;g20385a3272f_0_181"/>
            <p:cNvCxnSpPr/>
            <p:nvPr/>
          </p:nvCxnSpPr>
          <p:spPr>
            <a:xfrm rot="10800000" flipH="1">
              <a:off x="3804847" y="2463437"/>
              <a:ext cx="287100" cy="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0" name="Google Shape;680;g20385a3272f_0_181"/>
            <p:cNvCxnSpPr/>
            <p:nvPr/>
          </p:nvCxnSpPr>
          <p:spPr>
            <a:xfrm rot="10800000" flipH="1">
              <a:off x="4059722" y="2431037"/>
              <a:ext cx="266700" cy="4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1" name="Google Shape;681;g20385a3272f_0_181"/>
            <p:cNvCxnSpPr/>
            <p:nvPr/>
          </p:nvCxnSpPr>
          <p:spPr>
            <a:xfrm rot="10800000" flipH="1">
              <a:off x="4299897" y="2360837"/>
              <a:ext cx="260700" cy="7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2" name="Google Shape;682;g20385a3272f_0_181"/>
            <p:cNvCxnSpPr/>
            <p:nvPr/>
          </p:nvCxnSpPr>
          <p:spPr>
            <a:xfrm rot="10800000" flipH="1">
              <a:off x="4546097" y="2252395"/>
              <a:ext cx="260700" cy="11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3" name="Google Shape;683;g20385a3272f_0_181"/>
            <p:cNvCxnSpPr/>
            <p:nvPr/>
          </p:nvCxnSpPr>
          <p:spPr>
            <a:xfrm rot="10800000" flipH="1">
              <a:off x="4786297" y="2129537"/>
              <a:ext cx="289800" cy="13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4" name="Google Shape;684;g20385a3272f_0_181"/>
            <p:cNvCxnSpPr/>
            <p:nvPr/>
          </p:nvCxnSpPr>
          <p:spPr>
            <a:xfrm rot="10800000" flipH="1">
              <a:off x="5040997" y="2088437"/>
              <a:ext cx="263700" cy="4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5" name="Google Shape;685;g20385a3272f_0_181"/>
            <p:cNvCxnSpPr/>
            <p:nvPr/>
          </p:nvCxnSpPr>
          <p:spPr>
            <a:xfrm rot="10800000" flipH="1">
              <a:off x="5287122" y="2056337"/>
              <a:ext cx="2490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6" name="Google Shape;686;g20385a3272f_0_181"/>
            <p:cNvCxnSpPr/>
            <p:nvPr/>
          </p:nvCxnSpPr>
          <p:spPr>
            <a:xfrm>
              <a:off x="5536122" y="2056337"/>
              <a:ext cx="249000" cy="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687" name="Google Shape;687;g20385a3272f_0_181"/>
            <p:cNvCxnSpPr/>
            <p:nvPr/>
          </p:nvCxnSpPr>
          <p:spPr>
            <a:xfrm>
              <a:off x="5785122" y="2056337"/>
              <a:ext cx="289800" cy="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286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031db3d87b_0_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93" name="Google Shape;693;g2031db3d87b_0_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94" name="Google Shape;694;g2031db3d87b_0_2"/>
          <p:cNvSpPr txBox="1"/>
          <p:nvPr/>
        </p:nvSpPr>
        <p:spPr>
          <a:xfrm>
            <a:off x="4981500" y="1202767"/>
            <a:ext cx="6699200" cy="265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r>
              <a:rPr lang="ja" altLang="en-US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平成</a:t>
            </a:r>
            <a:r>
              <a:rPr lang="en-US" altLang="ja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2</a:t>
            </a:r>
            <a:r>
              <a:rPr lang="ja" altLang="en-US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年のころ、ごみの量がピークになり、このままではごみがあふれてしまうというおそれから、「ごみ非常事態」を宣言しました。その後、ごみをへらすために分別をふやしたり、お店の人にごみをへらすよう呼びかけたりして、平成</a:t>
            </a:r>
            <a:r>
              <a:rPr lang="en-US" altLang="ja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8</a:t>
            </a:r>
            <a:r>
              <a:rPr lang="ja" altLang="en-US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年には解除しています。</a:t>
            </a:r>
            <a:endParaRPr sz="18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r>
              <a:rPr lang="ja" altLang="en-US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ごみの減量はその後も進み、平成</a:t>
            </a:r>
            <a:r>
              <a:rPr lang="en-US" altLang="ja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27</a:t>
            </a:r>
            <a:r>
              <a:rPr lang="ja" altLang="en-US"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年には焼きゃく場を１つへらすことが出来ましたが、まだまだごみをへらす努力は必要です。</a:t>
            </a:r>
            <a:endParaRPr sz="18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695" name="Google Shape;695;g2031db3d87b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67" y="1409334"/>
            <a:ext cx="4225500" cy="514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g2031db3d87b_0_2"/>
          <p:cNvGrpSpPr/>
          <p:nvPr/>
        </p:nvGrpSpPr>
        <p:grpSpPr>
          <a:xfrm>
            <a:off x="4936498" y="4583211"/>
            <a:ext cx="6782613" cy="1984000"/>
            <a:chOff x="3667225" y="3337775"/>
            <a:chExt cx="5086960" cy="1488000"/>
          </a:xfrm>
        </p:grpSpPr>
        <p:sp>
          <p:nvSpPr>
            <p:cNvPr id="697" name="Google Shape;697;g2031db3d87b_0_2"/>
            <p:cNvSpPr/>
            <p:nvPr/>
          </p:nvSpPr>
          <p:spPr>
            <a:xfrm>
              <a:off x="3667225" y="3337775"/>
              <a:ext cx="5024400" cy="1488000"/>
            </a:xfrm>
            <a:prstGeom prst="roundRect">
              <a:avLst>
                <a:gd name="adj" fmla="val 16667"/>
              </a:avLst>
            </a:prstGeom>
            <a:solidFill>
              <a:srgbClr val="FCF0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8" name="Google Shape;698;g2031db3d87b_0_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87606" y="3801960"/>
              <a:ext cx="606600" cy="81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g2031db3d87b_0_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82072" y="3801960"/>
              <a:ext cx="606600" cy="81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0" name="Google Shape;700;g2031db3d87b_0_2"/>
            <p:cNvGrpSpPr/>
            <p:nvPr/>
          </p:nvGrpSpPr>
          <p:grpSpPr>
            <a:xfrm>
              <a:off x="3774517" y="3453167"/>
              <a:ext cx="2454900" cy="1302922"/>
              <a:chOff x="3774517" y="3453167"/>
              <a:chExt cx="2454900" cy="1302922"/>
            </a:xfrm>
          </p:grpSpPr>
          <p:sp>
            <p:nvSpPr>
              <p:cNvPr id="701" name="Google Shape;701;g2031db3d87b_0_2"/>
              <p:cNvSpPr txBox="1"/>
              <p:nvPr/>
            </p:nvSpPr>
            <p:spPr>
              <a:xfrm>
                <a:off x="3787125" y="3453167"/>
                <a:ext cx="1886400" cy="761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>
                  <a:lnSpc>
                    <a:spcPct val="125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家庭から</a:t>
                </a:r>
                <a:r>
                  <a:rPr lang="en-US" altLang="ja" sz="2000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1</a:t>
                </a:r>
                <a:r>
                  <a:rPr lang="ja" altLang="en-US" sz="2000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人が</a:t>
                </a:r>
                <a:endParaRPr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  <a:p>
                <a:pPr algn="ctr">
                  <a:lnSpc>
                    <a:spcPct val="125000"/>
                  </a:lnSpc>
                  <a:buClr>
                    <a:srgbClr val="000000"/>
                  </a:buClr>
                  <a:buSzPts val="1500"/>
                </a:pPr>
                <a:r>
                  <a:rPr lang="en-US" altLang="ja" sz="2000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1</a:t>
                </a:r>
                <a:r>
                  <a:rPr lang="ja" altLang="en-US" sz="2000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日で出すごみの量</a:t>
                </a:r>
                <a:endParaRPr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  <p:grpSp>
            <p:nvGrpSpPr>
              <p:cNvPr id="702" name="Google Shape;702;g2031db3d87b_0_2"/>
              <p:cNvGrpSpPr/>
              <p:nvPr/>
            </p:nvGrpSpPr>
            <p:grpSpPr>
              <a:xfrm>
                <a:off x="3774517" y="3951331"/>
                <a:ext cx="2454900" cy="804758"/>
                <a:chOff x="3809666" y="4045063"/>
                <a:chExt cx="2454900" cy="804758"/>
              </a:xfrm>
            </p:grpSpPr>
            <p:sp>
              <p:nvSpPr>
                <p:cNvPr id="703" name="Google Shape;703;g2031db3d87b_0_2"/>
                <p:cNvSpPr txBox="1"/>
                <p:nvPr/>
              </p:nvSpPr>
              <p:spPr>
                <a:xfrm>
                  <a:off x="4047681" y="4157268"/>
                  <a:ext cx="1552800" cy="6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pPr algn="just">
                    <a:lnSpc>
                      <a:spcPct val="125000"/>
                    </a:lnSpc>
                    <a:buClr>
                      <a:srgbClr val="000000"/>
                    </a:buClr>
                    <a:buSzPts val="1200"/>
                  </a:pPr>
                  <a:r>
                    <a:rPr lang="ja" altLang="en-US" sz="1600">
                      <a:solidFill>
                        <a:srgbClr val="000000"/>
                      </a:solidFill>
                      <a:latin typeface="M PLUS 1p"/>
                      <a:ea typeface="M PLUS 1p"/>
                      <a:cs typeface="M PLUS 1p"/>
                      <a:sym typeface="M PLUS 1p"/>
                    </a:rPr>
                    <a:t>普通ごみと資源物などをあわせた量</a:t>
                  </a:r>
                  <a:endParaRPr sz="1600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endParaRPr>
                </a:p>
              </p:txBody>
            </p:sp>
            <p:sp>
              <p:nvSpPr>
                <p:cNvPr id="704" name="Google Shape;704;g2031db3d87b_0_2"/>
                <p:cNvSpPr txBox="1"/>
                <p:nvPr/>
              </p:nvSpPr>
              <p:spPr>
                <a:xfrm>
                  <a:off x="3809666" y="4045063"/>
                  <a:ext cx="2454900" cy="8047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buClr>
                      <a:srgbClr val="000000"/>
                    </a:buClr>
                    <a:buSzPts val="3100"/>
                  </a:pPr>
                  <a:r>
                    <a:rPr lang="ja" altLang="en-US" sz="4133" dirty="0" smtClean="0">
                      <a:solidFill>
                        <a:srgbClr val="000000"/>
                      </a:solidFill>
                      <a:latin typeface="M PLUS 1p Light"/>
                      <a:ea typeface="M PLUS 1p Light"/>
                      <a:cs typeface="M PLUS 1p Light"/>
                      <a:sym typeface="M PLUS 1p Light"/>
                    </a:rPr>
                    <a:t>（</a:t>
                  </a:r>
                  <a:r>
                    <a:rPr lang="ja" altLang="en-US" sz="4133" dirty="0">
                      <a:solidFill>
                        <a:srgbClr val="000000"/>
                      </a:solidFill>
                      <a:latin typeface="M PLUS 1p Light"/>
                      <a:ea typeface="M PLUS 1p Light"/>
                      <a:cs typeface="M PLUS 1p Light"/>
                      <a:sym typeface="M PLUS 1p Light"/>
                    </a:rPr>
                    <a:t>　　 </a:t>
                  </a:r>
                  <a:r>
                    <a:rPr lang="ja-JP" altLang="en-US" sz="4133" dirty="0" smtClean="0">
                      <a:solidFill>
                        <a:srgbClr val="000000"/>
                      </a:solidFill>
                      <a:latin typeface="M PLUS 1p Light"/>
                      <a:ea typeface="M PLUS 1p Light"/>
                      <a:cs typeface="M PLUS 1p Light"/>
                      <a:sym typeface="M PLUS 1p Light"/>
                    </a:rPr>
                    <a:t>　　　</a:t>
                  </a:r>
                  <a:r>
                    <a:rPr lang="ja" altLang="en-US" sz="4133" dirty="0" smtClean="0">
                      <a:solidFill>
                        <a:srgbClr val="000000"/>
                      </a:solidFill>
                      <a:latin typeface="M PLUS 1p Light"/>
                      <a:ea typeface="M PLUS 1p Light"/>
                      <a:cs typeface="M PLUS 1p Light"/>
                      <a:sym typeface="M PLUS 1p Light"/>
                    </a:rPr>
                    <a:t>）</a:t>
                  </a:r>
                  <a:endParaRPr sz="4133" dirty="0">
                    <a:solidFill>
                      <a:srgbClr val="000000"/>
                    </a:solidFill>
                    <a:latin typeface="M PLUS 1p Light"/>
                    <a:ea typeface="M PLUS 1p Light"/>
                    <a:cs typeface="M PLUS 1p Light"/>
                    <a:sym typeface="M PLUS 1p Light"/>
                  </a:endParaRPr>
                </a:p>
              </p:txBody>
            </p:sp>
          </p:grpSp>
        </p:grpSp>
        <p:sp>
          <p:nvSpPr>
            <p:cNvPr id="705" name="Google Shape;705;g2031db3d87b_0_2"/>
            <p:cNvSpPr txBox="1"/>
            <p:nvPr/>
          </p:nvSpPr>
          <p:spPr>
            <a:xfrm>
              <a:off x="5543291" y="3476601"/>
              <a:ext cx="1295700" cy="376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5000"/>
                </a:lnSpc>
                <a:buClr>
                  <a:srgbClr val="000000"/>
                </a:buClr>
                <a:buSzPts val="1000"/>
              </a:pPr>
              <a:r>
                <a:rPr lang="ja" altLang="en-US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平成</a:t>
              </a: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2</a:t>
              </a:r>
              <a:r>
                <a:rPr lang="ja" altLang="en-US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年度のころ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706" name="Google Shape;706;g2031db3d87b_0_2"/>
            <p:cNvSpPr txBox="1"/>
            <p:nvPr/>
          </p:nvSpPr>
          <p:spPr>
            <a:xfrm>
              <a:off x="6336709" y="4263651"/>
              <a:ext cx="865500" cy="453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5000"/>
                </a:lnSpc>
                <a:buClr>
                  <a:srgbClr val="000000"/>
                </a:buClr>
                <a:buSzPts val="1400"/>
              </a:pPr>
              <a:r>
                <a:rPr lang="en-US" altLang="ja" sz="18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1,158g</a:t>
              </a:r>
              <a:endParaRPr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707" name="Google Shape;707;g2031db3d87b_0_2"/>
            <p:cNvSpPr txBox="1"/>
            <p:nvPr/>
          </p:nvSpPr>
          <p:spPr>
            <a:xfrm>
              <a:off x="7888685" y="4252245"/>
              <a:ext cx="865500" cy="453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5000"/>
                </a:lnSpc>
                <a:buClr>
                  <a:srgbClr val="000000"/>
                </a:buClr>
                <a:buSzPts val="1400"/>
              </a:pPr>
              <a:r>
                <a:rPr lang="en-US" altLang="ja" sz="18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611g</a:t>
              </a:r>
              <a:endParaRPr sz="18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708" name="Google Shape;708;g2031db3d87b_0_2"/>
            <p:cNvSpPr/>
            <p:nvPr/>
          </p:nvSpPr>
          <p:spPr>
            <a:xfrm>
              <a:off x="6608050" y="3995300"/>
              <a:ext cx="514200" cy="338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2031db3d87b_0_2"/>
            <p:cNvSpPr txBox="1"/>
            <p:nvPr/>
          </p:nvSpPr>
          <p:spPr>
            <a:xfrm>
              <a:off x="7183610" y="3476600"/>
              <a:ext cx="865500" cy="376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25000"/>
                </a:lnSpc>
                <a:buClr>
                  <a:srgbClr val="000000"/>
                </a:buClr>
                <a:buSzPts val="1000"/>
              </a:pPr>
              <a:r>
                <a:rPr lang="ja" altLang="en-US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令和</a:t>
              </a:r>
              <a:r>
                <a:rPr lang="en-US" altLang="ja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3</a:t>
              </a:r>
              <a:r>
                <a:rPr lang="ja" altLang="en-US" sz="13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年度</a:t>
              </a:r>
              <a:endParaRPr sz="13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710" name="Google Shape;710;g2031db3d87b_0_2"/>
          <p:cNvSpPr txBox="1"/>
          <p:nvPr/>
        </p:nvSpPr>
        <p:spPr>
          <a:xfrm>
            <a:off x="4981500" y="1091588"/>
            <a:ext cx="6699200" cy="245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r>
              <a:rPr lang="ja" altLang="en-US" sz="933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せんげん</a:t>
            </a: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r>
              <a:rPr lang="ja" altLang="en-US" sz="933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　　　</a:t>
            </a:r>
            <a:r>
              <a:rPr lang="ja" altLang="en-US" sz="933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 </a:t>
            </a:r>
            <a:r>
              <a:rPr lang="ja" altLang="en-US" sz="933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かいじょ</a:t>
            </a: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500"/>
            </a:pPr>
            <a:r>
              <a:rPr lang="ja" altLang="en-US" sz="933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 げんりょう</a:t>
            </a: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5800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d6f9acdf29_0_44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16" name="Google Shape;716;g1d6f9acdf29_0_44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17" name="Google Shape;717;g1d6f9acdf29_0_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434" y="1471734"/>
            <a:ext cx="3776767" cy="436323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g1d6f9acdf29_0_442"/>
          <p:cNvSpPr/>
          <p:nvPr/>
        </p:nvSpPr>
        <p:spPr>
          <a:xfrm>
            <a:off x="5759319" y="3500509"/>
            <a:ext cx="5422400" cy="832800"/>
          </a:xfrm>
          <a:prstGeom prst="roundRect">
            <a:avLst>
              <a:gd name="adj" fmla="val 16667"/>
            </a:avLst>
          </a:prstGeom>
          <a:solidFill>
            <a:srgbClr val="D4EEF9"/>
          </a:solidFill>
          <a:ln w="28575" cap="flat" cmpd="sng">
            <a:solidFill>
              <a:srgbClr val="0083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760000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1d6f9acdf29_0_442"/>
          <p:cNvSpPr txBox="1"/>
          <p:nvPr/>
        </p:nvSpPr>
        <p:spPr>
          <a:xfrm>
            <a:off x="5873885" y="3429009"/>
            <a:ext cx="5193200" cy="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ごみはどこへ　　▶</a:t>
            </a:r>
            <a:endParaRPr sz="26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20" name="Google Shape;720;g1d6f9acdf29_0_442">
            <a:hlinkClick r:id="rId4"/>
          </p:cNvPr>
          <p:cNvSpPr/>
          <p:nvPr/>
        </p:nvSpPr>
        <p:spPr>
          <a:xfrm>
            <a:off x="5759285" y="3500509"/>
            <a:ext cx="5307600" cy="83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1d6f9acdf29_0_442"/>
          <p:cNvSpPr/>
          <p:nvPr/>
        </p:nvSpPr>
        <p:spPr>
          <a:xfrm>
            <a:off x="5986239" y="3636976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2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22" name="Google Shape;722;g1d6f9acdf29_0_442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1d6f9acdf29_0_442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24" name="Google Shape;724;g1d6f9acdf29_0_442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48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6f9acdf29_0_6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6" name="Google Shape;146;g1d6f9acdf29_0_6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47" name="Google Shape;147;g1d6f9acdf29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374" y="4052999"/>
            <a:ext cx="2631925" cy="24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d6f9acdf29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0801" y="1453568"/>
            <a:ext cx="2585236" cy="240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d6f9acdf29_0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7334" y="1453568"/>
            <a:ext cx="3346765" cy="240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d6f9acdf29_0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9179" y="4053013"/>
            <a:ext cx="3405188" cy="245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d6f9acdf29_0_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367" y="4053013"/>
            <a:ext cx="3401111" cy="245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d6f9acdf29_0_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4367" y="1453560"/>
            <a:ext cx="3585135" cy="2407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g1d6f9acdf29_0_63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154" name="Google Shape;154;g1d6f9acdf29_0_6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g1d6f9acdf29_0_63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どのようなものがごみ置き場に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出されているのでしょう？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56" name="Google Shape;156;g1d6f9acdf29_0_6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97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385a3272f_0_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2" name="Google Shape;162;g20385a3272f_0_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63" name="Google Shape;163;g20385a3272f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374" y="4052999"/>
            <a:ext cx="2631925" cy="24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0385a3272f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0801" y="1453568"/>
            <a:ext cx="2585236" cy="240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0385a3272f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7334" y="1453568"/>
            <a:ext cx="3346765" cy="240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0385a3272f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9179" y="4053013"/>
            <a:ext cx="3405188" cy="245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0385a3272f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367" y="4053013"/>
            <a:ext cx="3401111" cy="245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0385a3272f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4367" y="1453560"/>
            <a:ext cx="3585135" cy="2407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g20385a3272f_0_1"/>
          <p:cNvGrpSpPr/>
          <p:nvPr/>
        </p:nvGrpSpPr>
        <p:grpSpPr>
          <a:xfrm>
            <a:off x="9435949" y="1453567"/>
            <a:ext cx="2660051" cy="5127132"/>
            <a:chOff x="7076962" y="1090175"/>
            <a:chExt cx="1995038" cy="3845349"/>
          </a:xfrm>
        </p:grpSpPr>
        <p:pic>
          <p:nvPicPr>
            <p:cNvPr id="170" name="Google Shape;170;g20385a3272f_0_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76962" y="2571750"/>
              <a:ext cx="1874889" cy="236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g20385a3272f_0_1"/>
            <p:cNvSpPr/>
            <p:nvPr/>
          </p:nvSpPr>
          <p:spPr>
            <a:xfrm>
              <a:off x="7259100" y="1090175"/>
              <a:ext cx="1812900" cy="1201200"/>
            </a:xfrm>
            <a:prstGeom prst="wedgeEllipseCallout">
              <a:avLst>
                <a:gd name="adj1" fmla="val -16325"/>
                <a:gd name="adj2" fmla="val 7433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いろいろな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ものがあるね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72" name="Google Shape;172;g20385a3272f_0_1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173" name="Google Shape;173;g20385a3272f_0_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g20385a3272f_0_1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どのようなものがごみ置き場に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出されているのでしょう？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75" name="Google Shape;175;g20385a3272f_0_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061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6f9acdf29_0_8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81" name="Google Shape;181;g1d6f9acdf29_0_8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82" name="Google Shape;182;g1d6f9acdf29_0_83"/>
          <p:cNvGrpSpPr/>
          <p:nvPr/>
        </p:nvGrpSpPr>
        <p:grpSpPr>
          <a:xfrm>
            <a:off x="500403" y="1904801"/>
            <a:ext cx="11159800" cy="3624900"/>
            <a:chOff x="385800" y="1428600"/>
            <a:chExt cx="8369850" cy="2718675"/>
          </a:xfrm>
        </p:grpSpPr>
        <p:pic>
          <p:nvPicPr>
            <p:cNvPr id="183" name="Google Shape;183;g1d6f9acdf29_0_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800" y="1428600"/>
              <a:ext cx="2831400" cy="271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g1d6f9acdf29_0_83"/>
            <p:cNvSpPr/>
            <p:nvPr/>
          </p:nvSpPr>
          <p:spPr>
            <a:xfrm>
              <a:off x="3107850" y="2419425"/>
              <a:ext cx="5647800" cy="1333800"/>
            </a:xfrm>
            <a:prstGeom prst="wedgeRoundRectCallout">
              <a:avLst>
                <a:gd name="adj1" fmla="val -57474"/>
                <a:gd name="adj2" fmla="val 7883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あなたのすんでいる地いきでは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今日何の「ごみ」が出ていましたか？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85" name="Google Shape;185;g1d6f9acdf29_0_8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72">
              <a:off x="2360655" y="1602064"/>
              <a:ext cx="491666" cy="9199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943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6f9acdf29_0_9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91" name="Google Shape;191;g1d6f9acdf29_0_9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92" name="Google Shape;192;g1d6f9acdf2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88" y="1160003"/>
            <a:ext cx="9854853" cy="548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g1d6f9acdf29_0_93"/>
          <p:cNvGrpSpPr/>
          <p:nvPr/>
        </p:nvGrpSpPr>
        <p:grpSpPr>
          <a:xfrm>
            <a:off x="532033" y="1675501"/>
            <a:ext cx="2911200" cy="2231900"/>
            <a:chOff x="399025" y="1256625"/>
            <a:chExt cx="2183400" cy="1673925"/>
          </a:xfrm>
        </p:grpSpPr>
        <p:sp>
          <p:nvSpPr>
            <p:cNvPr id="194" name="Google Shape;194;g1d6f9acdf29_0_93"/>
            <p:cNvSpPr/>
            <p:nvPr/>
          </p:nvSpPr>
          <p:spPr>
            <a:xfrm>
              <a:off x="399025" y="1331850"/>
              <a:ext cx="2183400" cy="1598700"/>
            </a:xfrm>
            <a:prstGeom prst="wedgeEllipseCallout">
              <a:avLst>
                <a:gd name="adj1" fmla="val 37051"/>
                <a:gd name="adj2" fmla="val 5792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ぼくの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家の近くでは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紙が出ていたよ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95" name="Google Shape;195;g1d6f9acdf29_0_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32900" y="1256625"/>
              <a:ext cx="968693" cy="728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g1d6f9acdf29_0_93"/>
          <p:cNvGrpSpPr/>
          <p:nvPr/>
        </p:nvGrpSpPr>
        <p:grpSpPr>
          <a:xfrm>
            <a:off x="4115267" y="1409367"/>
            <a:ext cx="3779600" cy="2131600"/>
            <a:chOff x="3086450" y="1057025"/>
            <a:chExt cx="2834700" cy="1598700"/>
          </a:xfrm>
        </p:grpSpPr>
        <p:sp>
          <p:nvSpPr>
            <p:cNvPr id="197" name="Google Shape;197;g1d6f9acdf29_0_93"/>
            <p:cNvSpPr/>
            <p:nvPr/>
          </p:nvSpPr>
          <p:spPr>
            <a:xfrm>
              <a:off x="3086450" y="1057025"/>
              <a:ext cx="2834700" cy="1598700"/>
            </a:xfrm>
            <a:prstGeom prst="wedgeEllipseCallout">
              <a:avLst>
                <a:gd name="adj1" fmla="val 31108"/>
                <a:gd name="adj2" fmla="val 64468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わたしの家の近くでは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今朝空きかんや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ペットボトルが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出ていたよ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98" name="Google Shape;198;g1d6f9acdf29_0_9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80450" y="1648225"/>
              <a:ext cx="1040700" cy="878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g1d6f9acdf29_0_93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200" name="Google Shape;200;g1d6f9acdf29_0_9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g1d6f9acdf29_0_93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あなたのすんでいる地いきでは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今日何の「ごみ」が出ていましたか？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02" name="Google Shape;202;g1d6f9acdf29_0_9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15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385a3272f_0_2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8" name="Google Shape;208;g20385a3272f_0_2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209" name="Google Shape;209;g20385a3272f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88" y="1160003"/>
            <a:ext cx="9854853" cy="548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g20385a3272f_0_20"/>
          <p:cNvGrpSpPr/>
          <p:nvPr/>
        </p:nvGrpSpPr>
        <p:grpSpPr>
          <a:xfrm>
            <a:off x="8036733" y="1237501"/>
            <a:ext cx="4048800" cy="5403300"/>
            <a:chOff x="6027550" y="928125"/>
            <a:chExt cx="3036600" cy="4052475"/>
          </a:xfrm>
        </p:grpSpPr>
        <p:pic>
          <p:nvPicPr>
            <p:cNvPr id="211" name="Google Shape;211;g20385a3272f_0_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74871" y="2767650"/>
              <a:ext cx="1995385" cy="221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g20385a3272f_0_20"/>
            <p:cNvSpPr/>
            <p:nvPr/>
          </p:nvSpPr>
          <p:spPr>
            <a:xfrm>
              <a:off x="6027550" y="928125"/>
              <a:ext cx="3036600" cy="1598700"/>
            </a:xfrm>
            <a:prstGeom prst="wedgeEllipseCallout">
              <a:avLst>
                <a:gd name="adj1" fmla="val 11067"/>
                <a:gd name="adj2" fmla="val 6925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同じ日でも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地いきによって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ちがう種類の「ごみ」が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出ているんだね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13" name="Google Shape;213;g20385a3272f_0_20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214" name="Google Shape;214;g20385a3272f_0_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g20385a3272f_0_20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あなたのすんでいる地いきでは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今日何の「ごみ」が出ていましたか？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16" name="Google Shape;216;g20385a3272f_0_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g20385a3272f_0_20"/>
          <p:cNvGrpSpPr/>
          <p:nvPr/>
        </p:nvGrpSpPr>
        <p:grpSpPr>
          <a:xfrm>
            <a:off x="532033" y="1675501"/>
            <a:ext cx="2911200" cy="2231900"/>
            <a:chOff x="399025" y="1256625"/>
            <a:chExt cx="2183400" cy="1673925"/>
          </a:xfrm>
        </p:grpSpPr>
        <p:sp>
          <p:nvSpPr>
            <p:cNvPr id="218" name="Google Shape;218;g20385a3272f_0_20"/>
            <p:cNvSpPr/>
            <p:nvPr/>
          </p:nvSpPr>
          <p:spPr>
            <a:xfrm>
              <a:off x="399025" y="1331850"/>
              <a:ext cx="2183400" cy="1598700"/>
            </a:xfrm>
            <a:prstGeom prst="wedgeEllipseCallout">
              <a:avLst>
                <a:gd name="adj1" fmla="val 37051"/>
                <a:gd name="adj2" fmla="val 5792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ぼくの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家の近くでは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紙が出ていたよ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19" name="Google Shape;219;g20385a3272f_0_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32900" y="1256625"/>
              <a:ext cx="968693" cy="728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g20385a3272f_0_20"/>
          <p:cNvGrpSpPr/>
          <p:nvPr/>
        </p:nvGrpSpPr>
        <p:grpSpPr>
          <a:xfrm>
            <a:off x="4115267" y="1409367"/>
            <a:ext cx="3779600" cy="2131600"/>
            <a:chOff x="3086450" y="1057025"/>
            <a:chExt cx="2834700" cy="1598700"/>
          </a:xfrm>
        </p:grpSpPr>
        <p:sp>
          <p:nvSpPr>
            <p:cNvPr id="221" name="Google Shape;221;g20385a3272f_0_20"/>
            <p:cNvSpPr/>
            <p:nvPr/>
          </p:nvSpPr>
          <p:spPr>
            <a:xfrm>
              <a:off x="3086450" y="1057025"/>
              <a:ext cx="2834700" cy="1598700"/>
            </a:xfrm>
            <a:prstGeom prst="wedgeEllipseCallout">
              <a:avLst>
                <a:gd name="adj1" fmla="val 31108"/>
                <a:gd name="adj2" fmla="val 64468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わたしの家の近くでは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今朝空きかんや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ペットボトルが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出ていたよ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22" name="Google Shape;222;g20385a3272f_0_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80450" y="1648225"/>
              <a:ext cx="1040700" cy="8785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694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d6f9acdf29_0_11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28" name="Google Shape;228;g1d6f9acdf29_0_11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29" name="Google Shape;229;g1d6f9acdf29_0_113"/>
          <p:cNvGrpSpPr/>
          <p:nvPr/>
        </p:nvGrpSpPr>
        <p:grpSpPr>
          <a:xfrm>
            <a:off x="514401" y="1904801"/>
            <a:ext cx="10909700" cy="3624900"/>
            <a:chOff x="385800" y="1428600"/>
            <a:chExt cx="8182275" cy="2718675"/>
          </a:xfrm>
        </p:grpSpPr>
        <p:pic>
          <p:nvPicPr>
            <p:cNvPr id="230" name="Google Shape;230;g1d6f9acdf29_0_1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800" y="1428600"/>
              <a:ext cx="2831400" cy="271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g1d6f9acdf29_0_113"/>
            <p:cNvSpPr/>
            <p:nvPr/>
          </p:nvSpPr>
          <p:spPr>
            <a:xfrm>
              <a:off x="3506775" y="2419437"/>
              <a:ext cx="5061300" cy="133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家からはどんな「ごみ」が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出るのでしょう？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32" name="Google Shape;232;g1d6f9acdf29_0_1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72">
              <a:off x="2360655" y="1602064"/>
              <a:ext cx="491666" cy="9199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07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385a3272f_0_3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くらしとごみ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238" name="Google Shape;238;g20385a3272f_0_39"/>
          <p:cNvGrpSpPr/>
          <p:nvPr/>
        </p:nvGrpSpPr>
        <p:grpSpPr>
          <a:xfrm>
            <a:off x="203200" y="1174000"/>
            <a:ext cx="11729032" cy="5480803"/>
            <a:chOff x="152400" y="880500"/>
            <a:chExt cx="8796774" cy="4110602"/>
          </a:xfrm>
        </p:grpSpPr>
        <p:pic>
          <p:nvPicPr>
            <p:cNvPr id="239" name="Google Shape;239;g20385a3272f_0_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880500"/>
              <a:ext cx="8796774" cy="4110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20385a3272f_0_39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1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241" name="Google Shape;241;g20385a3272f_0_3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1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42" name="Google Shape;242;g20385a3272f_0_39"/>
          <p:cNvGrpSpPr/>
          <p:nvPr/>
        </p:nvGrpSpPr>
        <p:grpSpPr>
          <a:xfrm>
            <a:off x="3498255" y="43523"/>
            <a:ext cx="5041679" cy="883751"/>
            <a:chOff x="2623691" y="32642"/>
            <a:chExt cx="3781259" cy="662813"/>
          </a:xfrm>
        </p:grpSpPr>
        <p:pic>
          <p:nvPicPr>
            <p:cNvPr id="243" name="Google Shape;243;g20385a3272f_0_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g20385a3272f_0_39"/>
            <p:cNvSpPr/>
            <p:nvPr/>
          </p:nvSpPr>
          <p:spPr>
            <a:xfrm>
              <a:off x="3384550" y="80700"/>
              <a:ext cx="30204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家からはどんな「ごみ」が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出るのでしょう？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45" name="Google Shape;245;g20385a3272f_0_3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15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Microsoft Office PowerPoint</Application>
  <PresentationFormat>ワイド画面</PresentationFormat>
  <Paragraphs>357</Paragraphs>
  <Slides>29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1" baseType="lpstr">
      <vt:lpstr>M PLUS 1p</vt:lpstr>
      <vt:lpstr>M PLUS 1p ExtraBold</vt:lpstr>
      <vt:lpstr>M PLUS 1p Light</vt:lpstr>
      <vt:lpstr>M PLUS 1p Medium</vt:lpstr>
      <vt:lpstr>M PLUS Rounded 1c</vt:lpstr>
      <vt:lpstr>M PLUS Rounded 1c Black</vt:lpstr>
      <vt:lpstr>M PLUS Rounded 1c ExtraBold</vt:lpstr>
      <vt:lpstr>M PLUS Rounded 1c Medium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3</cp:revision>
  <dcterms:created xsi:type="dcterms:W3CDTF">2023-03-29T02:43:29Z</dcterms:created>
  <dcterms:modified xsi:type="dcterms:W3CDTF">2023-03-30T09:37:37Z</dcterms:modified>
  <cp:contentStatus/>
</cp:coreProperties>
</file>