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F1zFrv0clIBg26GtYWpTw==" hashData="ZmkGPDbEVVHn2o4yJmprkOUuyJCyQqjL41IJ86BI+AHNtYDgZKPCq+P5i12gAeARjlNNUqcVMHH2PnO8x8HE0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B1882-EF03-4246-B113-AA345D1072A0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FAC8A-22F0-446E-BA87-5590777022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76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d6d16f0913_0_1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1d6d16f0913_0_1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39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6d16f0913_0_1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d6d16f0913_0_1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201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d6d16f0913_0_1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d6d16f0913_0_1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123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6d16f0913_0_1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d6d16f0913_0_1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12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d6d16f0913_0_1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d6d16f0913_0_1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646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d6d16f0913_0_1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d6d16f0913_0_1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667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6d16f0913_0_1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1d6d16f0913_0_1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2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d6d16f0913_0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g1d6d16f0913_0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078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d6d16f0913_0_1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d6d16f0913_0_1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034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d6d16f0913_0_1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g1d6d16f0913_0_1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1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d6d16f0913_0_1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1d6d16f0913_0_1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37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d6d16f0913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1d6d16f0913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989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d6d16f0913_0_1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g1d6d16f0913_0_1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423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d6d16f0913_0_1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d6d16f0913_0_1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267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d6d16f0913_0_1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g1d6d16f0913_0_1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141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d6d16f0913_0_1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g1d6d16f0913_0_1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206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d6d16f0913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g1d6d16f0913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384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d6d16f0913_0_1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1d6d16f0913_0_1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1371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d6d16f0913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1d6d16f0913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221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1d6d16f0913_0_1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1d6d16f0913_0_1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235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d6d16f0913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g1d6d16f0913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640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d6d16f0913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g1d6d16f0913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14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6d16f0913_0_1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1d6d16f0913_0_1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6464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d6d16f0913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g1d6d16f0913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946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d6d16f0913_0_1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Google Shape;652;g1d6d16f0913_0_1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3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6d16f0913_0_1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d6d16f0913_0_1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29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d6d16f0913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1d6d16f0913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84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6d16f0913_0_1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1d6d16f0913_0_1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73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388788c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0388788c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5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6d16f0913_0_1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1d6d16f0913_0_1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36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6d16f0913_0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1d6d16f0913_0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82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e/2PACX-1vSjvIp9ZCoVNqSg3tTlESDjzxPzAKb3RecZcMPC9FInXWzlmd1A6_n8Gv3prrBwnw/pub?start=false&amp;loop=false&amp;delayms=3000&amp;slide=id.p3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52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53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1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">
  <p:cSld name="ヘッダー2（本文用）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d6d16f0913_0_2309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g1d6d16f0913_0_230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" smtClean="0"/>
              <a:pPr/>
              <a:t>‹#›</a:t>
            </a:fld>
            <a:endParaRPr lang="ja" altLang="en-US"/>
          </a:p>
        </p:txBody>
      </p:sp>
      <p:sp>
        <p:nvSpPr>
          <p:cNvPr id="12" name="Google Shape;12;g1d6d16f0913_0_2309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g1d6d16f0913_0_2309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4" name="Google Shape;14;g1d6d16f0913_0_2309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d6d16f0913_0_2309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1d6d16f0913_0_2309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altLang="en-US" sz="1333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7" name="Google Shape;17;g1d6d16f0913_0_2309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1d6d16f0913_0_2309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d6d16f0913_0_2309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" name="Google Shape;20;g1d6d16f0913_0_2309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16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ヘッダー2（本文用） 1">
  <p:cSld name="ヘッダー2（本文用）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d6d16f0913_0_2321"/>
          <p:cNvSpPr/>
          <p:nvPr/>
        </p:nvSpPr>
        <p:spPr>
          <a:xfrm>
            <a:off x="0" y="6500"/>
            <a:ext cx="12192000" cy="960800"/>
          </a:xfrm>
          <a:prstGeom prst="rect">
            <a:avLst/>
          </a:prstGeom>
          <a:solidFill>
            <a:srgbClr val="D4EE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d6d16f0913_0_2321"/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1d6d16f0913_0_2321"/>
          <p:cNvSpPr txBox="1"/>
          <p:nvPr/>
        </p:nvSpPr>
        <p:spPr>
          <a:xfrm>
            <a:off x="8756900" y="87100"/>
            <a:ext cx="29032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altLang="en-US" sz="1600" b="1" i="0" u="none" strike="noStrike" cap="none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目次へ戻る</a:t>
            </a:r>
            <a:endParaRPr sz="1600" b="1" i="0" u="none" strike="noStrike" cap="none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" name="Google Shape;25;g1d6d16f0913_0_2321">
            <a:hlinkClick r:id="rId2"/>
          </p:cNvPr>
          <p:cNvSpPr/>
          <p:nvPr/>
        </p:nvSpPr>
        <p:spPr>
          <a:xfrm>
            <a:off x="8756900" y="116567"/>
            <a:ext cx="29032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95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07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92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83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32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8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50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51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29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4AA8D-218E-4F64-9E33-EF12F6B6ABC7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8B090-FBB6-462E-95BB-AB16A5BB8C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30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slide" Target="slide12.xml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slide" Target="slid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hyperlink" Target="https://www.city.kawasaki.jp/kurashi/category/24-1-23-1-1-1-0-0-0-0.html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hyperlink" Target="https://www.city.kawasaki.jp/kurashi/category/24-1-23-1-1-1-0-0-0-0.html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g1d6d16f0913_0_1185"/>
          <p:cNvGrpSpPr/>
          <p:nvPr/>
        </p:nvGrpSpPr>
        <p:grpSpPr>
          <a:xfrm>
            <a:off x="2987601" y="2943600"/>
            <a:ext cx="6318401" cy="970800"/>
            <a:chOff x="1266599" y="2207700"/>
            <a:chExt cx="4738801" cy="728100"/>
          </a:xfrm>
        </p:grpSpPr>
        <p:sp>
          <p:nvSpPr>
            <p:cNvPr id="92" name="Google Shape;92;g1d6d16f0913_0_1185"/>
            <p:cNvSpPr txBox="1"/>
            <p:nvPr/>
          </p:nvSpPr>
          <p:spPr>
            <a:xfrm>
              <a:off x="2233800" y="2207700"/>
              <a:ext cx="3771600" cy="72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4500"/>
              </a:pPr>
              <a:r>
                <a:rPr lang="ja" altLang="en-US" sz="6000" b="1">
                  <a:solidFill>
                    <a:srgbClr val="0083CA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ごみは資源へ</a:t>
              </a:r>
              <a:endParaRPr sz="6000" b="1" dirty="0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93" name="Google Shape;93;g1d6d16f0913_0_1185"/>
            <p:cNvSpPr/>
            <p:nvPr/>
          </p:nvSpPr>
          <p:spPr>
            <a:xfrm>
              <a:off x="1266599" y="2207700"/>
              <a:ext cx="891000" cy="728100"/>
            </a:xfrm>
            <a:prstGeom prst="rect">
              <a:avLst/>
            </a:prstGeom>
            <a:solidFill>
              <a:srgbClr val="00A4DC"/>
            </a:solidFill>
            <a:ln w="9525" cap="flat" cmpd="sng">
              <a:solidFill>
                <a:srgbClr val="00A4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600"/>
              </a:pPr>
              <a:r>
                <a:rPr lang="en-US" altLang="ja" sz="6133">
                  <a:solidFill>
                    <a:schemeClr val="lt1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rPr>
                <a:t>3</a:t>
              </a:r>
              <a:endParaRPr sz="6133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endParaRPr>
            </a:p>
          </p:txBody>
        </p:sp>
      </p:grpSp>
      <p:sp>
        <p:nvSpPr>
          <p:cNvPr id="94" name="Google Shape;94;g1d6d16f0913_0_1185"/>
          <p:cNvSpPr txBox="1"/>
          <p:nvPr/>
        </p:nvSpPr>
        <p:spPr>
          <a:xfrm>
            <a:off x="4277201" y="2367963"/>
            <a:ext cx="50288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45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　　　　 しげん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32358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6d16f0913_0_130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48" name="Google Shape;248;g1d6d16f0913_0_130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49" name="Google Shape;249;g1d6d16f0913_0_1307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250" name="Google Shape;250;g1d6d16f0913_0_1307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91995">
                <a:buClr>
                  <a:srgbClr val="000000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rgbClr val="000000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rgbClr val="000000"/>
                </a:buClr>
                <a:buSzPts val="2400"/>
              </a:pPr>
              <a:r>
                <a:rPr lang="ja" altLang="en-US" sz="2533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</a:t>
              </a: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①空き缶</a:t>
              </a:r>
              <a:endParaRPr sz="56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51" name="Google Shape;251;g1d6d16f0913_0_130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2" name="Google Shape;252;g1d6d16f0913_0_1307"/>
          <p:cNvSpPr txBox="1"/>
          <p:nvPr/>
        </p:nvSpPr>
        <p:spPr>
          <a:xfrm>
            <a:off x="1209657" y="3462797"/>
            <a:ext cx="21900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ja" altLang="en-US" sz="1333" dirty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あ　　　　　　　</a:t>
            </a:r>
            <a:r>
              <a:rPr lang="ja-JP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</a:t>
            </a:r>
            <a:r>
              <a:rPr lang="ja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かん</a:t>
            </a:r>
            <a:endParaRPr sz="1333" dirty="0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2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d6d16f0913_0_131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58" name="Google Shape;258;g1d6d16f0913_0_131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59" name="Google Shape;259;g1d6d16f0913_0_1315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①空き缶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260" name="Google Shape;260;g1d6d16f0913_0_1315"/>
          <p:cNvGrpSpPr/>
          <p:nvPr/>
        </p:nvGrpSpPr>
        <p:grpSpPr>
          <a:xfrm>
            <a:off x="3362400" y="1900561"/>
            <a:ext cx="4868800" cy="3614140"/>
            <a:chOff x="2521800" y="1501620"/>
            <a:chExt cx="3651600" cy="2710605"/>
          </a:xfrm>
        </p:grpSpPr>
        <p:sp>
          <p:nvSpPr>
            <p:cNvPr id="261" name="Google Shape;261;g1d6d16f0913_0_1315"/>
            <p:cNvSpPr/>
            <p:nvPr/>
          </p:nvSpPr>
          <p:spPr>
            <a:xfrm>
              <a:off x="2521800" y="1501620"/>
              <a:ext cx="3651600" cy="67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1d6d16f0913_0_1315"/>
            <p:cNvSpPr/>
            <p:nvPr/>
          </p:nvSpPr>
          <p:spPr>
            <a:xfrm>
              <a:off x="2521800" y="3536625"/>
              <a:ext cx="3651600" cy="67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g1d6d16f0913_0_1315"/>
          <p:cNvGrpSpPr/>
          <p:nvPr/>
        </p:nvGrpSpPr>
        <p:grpSpPr>
          <a:xfrm>
            <a:off x="722933" y="1524115"/>
            <a:ext cx="3132643" cy="4393955"/>
            <a:chOff x="542200" y="1219286"/>
            <a:chExt cx="2349482" cy="3295466"/>
          </a:xfrm>
        </p:grpSpPr>
        <p:pic>
          <p:nvPicPr>
            <p:cNvPr id="264" name="Google Shape;264;g1d6d16f0913_0_13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5727" y="1221255"/>
              <a:ext cx="706237" cy="13469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g1d6d16f0913_0_13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2200" y="3167777"/>
              <a:ext cx="933300" cy="1346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6" name="Google Shape;266;g1d6d16f0913_0_1315"/>
            <p:cNvGrpSpPr/>
            <p:nvPr/>
          </p:nvGrpSpPr>
          <p:grpSpPr>
            <a:xfrm>
              <a:off x="1608774" y="1219286"/>
              <a:ext cx="1276800" cy="1152300"/>
              <a:chOff x="1284324" y="5351674"/>
              <a:chExt cx="1276800" cy="1152300"/>
            </a:xfrm>
          </p:grpSpPr>
          <p:sp>
            <p:nvSpPr>
              <p:cNvPr id="267" name="Google Shape;267;g1d6d16f0913_0_1315"/>
              <p:cNvSpPr/>
              <p:nvPr/>
            </p:nvSpPr>
            <p:spPr>
              <a:xfrm>
                <a:off x="1284324" y="5351674"/>
                <a:ext cx="1276800" cy="1152300"/>
              </a:xfrm>
              <a:prstGeom prst="wedgeEllipseCallout">
                <a:avLst>
                  <a:gd name="adj1" fmla="val -65173"/>
                  <a:gd name="adj2" fmla="val 41347"/>
                </a:avLst>
              </a:prstGeom>
              <a:solidFill>
                <a:schemeClr val="lt1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8" name="Google Shape;268;g1d6d16f0913_0_131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501342" y="5525568"/>
                <a:ext cx="814717" cy="728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9" name="Google Shape;269;g1d6d16f0913_0_1315"/>
            <p:cNvGrpSpPr/>
            <p:nvPr/>
          </p:nvGrpSpPr>
          <p:grpSpPr>
            <a:xfrm>
              <a:off x="1569582" y="3175824"/>
              <a:ext cx="1322100" cy="1152300"/>
              <a:chOff x="1250357" y="7166924"/>
              <a:chExt cx="1322100" cy="1152300"/>
            </a:xfrm>
          </p:grpSpPr>
          <p:sp>
            <p:nvSpPr>
              <p:cNvPr id="270" name="Google Shape;270;g1d6d16f0913_0_1315"/>
              <p:cNvSpPr/>
              <p:nvPr/>
            </p:nvSpPr>
            <p:spPr>
              <a:xfrm>
                <a:off x="1250357" y="7166924"/>
                <a:ext cx="1322100" cy="1152300"/>
              </a:xfrm>
              <a:prstGeom prst="wedgeEllipseCallout">
                <a:avLst>
                  <a:gd name="adj1" fmla="val -66331"/>
                  <a:gd name="adj2" fmla="val 44652"/>
                </a:avLst>
              </a:prstGeom>
              <a:solidFill>
                <a:schemeClr val="lt1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71" name="Google Shape;271;g1d6d16f0913_0_13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399291" y="7329643"/>
                <a:ext cx="933300" cy="86600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72" name="Google Shape;272;g1d6d16f0913_0_13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00664" y="111228"/>
            <a:ext cx="819333" cy="748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1d6d16f0913_0_1315"/>
          <p:cNvGrpSpPr/>
          <p:nvPr/>
        </p:nvGrpSpPr>
        <p:grpSpPr>
          <a:xfrm>
            <a:off x="8341194" y="1458085"/>
            <a:ext cx="2984807" cy="5076746"/>
            <a:chOff x="6255895" y="1169763"/>
            <a:chExt cx="2238605" cy="3807560"/>
          </a:xfrm>
        </p:grpSpPr>
        <p:pic>
          <p:nvPicPr>
            <p:cNvPr id="274" name="Google Shape;274;g1d6d16f0913_0_131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255895" y="1169763"/>
              <a:ext cx="2238505" cy="1339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1d6d16f0913_0_131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55895" y="3146759"/>
              <a:ext cx="2238505" cy="13393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g1d6d16f0913_0_1315"/>
            <p:cNvSpPr txBox="1"/>
            <p:nvPr/>
          </p:nvSpPr>
          <p:spPr>
            <a:xfrm>
              <a:off x="6255900" y="2542176"/>
              <a:ext cx="22386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新しい缶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277" name="Google Shape;277;g1d6d16f0913_0_1315"/>
            <p:cNvSpPr txBox="1"/>
            <p:nvPr/>
          </p:nvSpPr>
          <p:spPr>
            <a:xfrm>
              <a:off x="6255900" y="4538676"/>
              <a:ext cx="22386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けんちく用の鉄製品など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278" name="Google Shape;278;g1d6d16f0913_0_1315"/>
          <p:cNvSpPr/>
          <p:nvPr/>
        </p:nvSpPr>
        <p:spPr>
          <a:xfrm>
            <a:off x="4215900" y="1559700"/>
            <a:ext cx="2984800" cy="1773200"/>
          </a:xfrm>
          <a:prstGeom prst="roundRect">
            <a:avLst>
              <a:gd name="adj" fmla="val 5809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d6d16f0913_0_1315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d6d16f0913_0_1315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81" name="Google Shape;281;g1d6d16f0913_0_1315">
            <a:hlinkClick r:id="rId10" action="ppaction://hlinksldjump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d6d16f0913_0_1315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1d6d16f0913_0_1315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84" name="Google Shape;284;g1d6d16f0913_0_1315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1d6d16f0913_0_1315"/>
          <p:cNvSpPr txBox="1"/>
          <p:nvPr/>
        </p:nvSpPr>
        <p:spPr>
          <a:xfrm>
            <a:off x="9207200" y="6365583"/>
            <a:ext cx="29848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6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すいしんきょうぎかい　　</a:t>
            </a:r>
            <a:r>
              <a:rPr lang="ja-JP" altLang="en-US" sz="667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</a:t>
            </a:r>
            <a:r>
              <a:rPr lang="ja" altLang="en-US" sz="6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ようきほうそう　　　　　</a:t>
            </a:r>
            <a:r>
              <a:rPr lang="ja-JP" altLang="en-US" sz="667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　　</a:t>
            </a:r>
            <a:r>
              <a:rPr lang="ja" altLang="en-US" sz="6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きょうかい</a:t>
            </a:r>
            <a:endParaRPr sz="667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86" name="Google Shape;286;g1d6d16f0913_0_1315"/>
          <p:cNvSpPr txBox="1"/>
          <p:nvPr/>
        </p:nvSpPr>
        <p:spPr>
          <a:xfrm>
            <a:off x="8754667" y="5837567"/>
            <a:ext cx="2158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　　　　　　　　　</a:t>
            </a:r>
            <a:r>
              <a:rPr lang="ja-JP" altLang="en-US" sz="800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　　　　</a:t>
            </a:r>
            <a:r>
              <a:rPr lang="ja" altLang="en-US" sz="800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せいひん</a:t>
            </a:r>
            <a:endParaRPr sz="800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287" name="Google Shape;287;g1d6d16f0913_0_1315"/>
          <p:cNvSpPr txBox="1"/>
          <p:nvPr/>
        </p:nvSpPr>
        <p:spPr>
          <a:xfrm>
            <a:off x="4790351" y="6453242"/>
            <a:ext cx="71532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0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写真：</a:t>
            </a:r>
            <a:r>
              <a:rPr lang="en-US" altLang="ja" sz="10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PET</a:t>
            </a:r>
            <a:r>
              <a:rPr lang="ja" altLang="en-US" sz="10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ボトルリサイクル推進協議会、日本容器包装</a:t>
            </a:r>
            <a:r>
              <a:rPr lang="ja" altLang="en-US" sz="1067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リサイクル</a:t>
            </a:r>
            <a:r>
              <a:rPr lang="ja" altLang="en-US" sz="1067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協会</a:t>
            </a:r>
            <a:endParaRPr sz="1067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r">
              <a:lnSpc>
                <a:spcPct val="150000"/>
              </a:lnSpc>
              <a:buClr>
                <a:schemeClr val="dk1"/>
              </a:buClr>
              <a:buSzPts val="1100"/>
            </a:pPr>
            <a:endParaRPr sz="1067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23258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d6d16f0913_0_137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93" name="Google Shape;293;g1d6d16f0913_0_137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94" name="Google Shape;294;g1d6d16f0913_0_1379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295" name="Google Shape;295;g1d6d16f0913_0_1379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2533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　</a:t>
              </a: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②ペットボトル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96" name="Google Shape;296;g1d6d16f0913_0_137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7" name="Google Shape;297;g1d6d16f0913_0_1379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1d6d16f0913_0_1379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99" name="Google Shape;299;g1d6d16f0913_0_1379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1d6d16f0913_0_1379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d6d16f0913_0_1379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02" name="Google Shape;302;g1d6d16f0913_0_1379">
            <a:hlinkClick r:id="rId4" action="ppaction://hlinksldjump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3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d6d16f0913_0_139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08" name="Google Shape;308;g1d6d16f0913_0_139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09" name="Google Shape;309;g1d6d16f0913_0_1393"/>
          <p:cNvGrpSpPr/>
          <p:nvPr/>
        </p:nvGrpSpPr>
        <p:grpSpPr>
          <a:xfrm>
            <a:off x="252168" y="1291117"/>
            <a:ext cx="3657513" cy="2440315"/>
            <a:chOff x="189125" y="968338"/>
            <a:chExt cx="2743135" cy="1830236"/>
          </a:xfrm>
        </p:grpSpPr>
        <p:pic>
          <p:nvPicPr>
            <p:cNvPr id="310" name="Google Shape;310;g1d6d16f0913_0_139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9125" y="983013"/>
              <a:ext cx="1189349" cy="181556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1" name="Google Shape;311;g1d6d16f0913_0_1393"/>
            <p:cNvGrpSpPr/>
            <p:nvPr/>
          </p:nvGrpSpPr>
          <p:grpSpPr>
            <a:xfrm>
              <a:off x="1486860" y="968338"/>
              <a:ext cx="1445400" cy="1399200"/>
              <a:chOff x="1666951" y="1876875"/>
              <a:chExt cx="1445400" cy="1399200"/>
            </a:xfrm>
          </p:grpSpPr>
          <p:sp>
            <p:nvSpPr>
              <p:cNvPr id="312" name="Google Shape;312;g1d6d16f0913_0_1393"/>
              <p:cNvSpPr/>
              <p:nvPr/>
            </p:nvSpPr>
            <p:spPr>
              <a:xfrm>
                <a:off x="1666951" y="1876875"/>
                <a:ext cx="1445400" cy="1399200"/>
              </a:xfrm>
              <a:prstGeom prst="wedgeEllipseCallout">
                <a:avLst>
                  <a:gd name="adj1" fmla="val -50348"/>
                  <a:gd name="adj2" fmla="val 46712"/>
                </a:avLst>
              </a:prstGeom>
              <a:solidFill>
                <a:schemeClr val="lt1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13" name="Google Shape;313;g1d6d16f0913_0_1393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922993" y="2010749"/>
                <a:ext cx="933300" cy="113145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14" name="Google Shape;314;g1d6d16f0913_0_1393"/>
          <p:cNvGrpSpPr/>
          <p:nvPr/>
        </p:nvGrpSpPr>
        <p:grpSpPr>
          <a:xfrm>
            <a:off x="4492952" y="4455966"/>
            <a:ext cx="7320499" cy="2098996"/>
            <a:chOff x="3369714" y="3341975"/>
            <a:chExt cx="5490374" cy="1574247"/>
          </a:xfrm>
        </p:grpSpPr>
        <p:pic>
          <p:nvPicPr>
            <p:cNvPr id="315" name="Google Shape;315;g1d6d16f0913_0_139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83115" y="3408626"/>
              <a:ext cx="1445400" cy="1018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g1d6d16f0913_0_139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477611" y="3341975"/>
              <a:ext cx="1382477" cy="115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g1d6d16f0913_0_139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369714" y="3408622"/>
              <a:ext cx="1222549" cy="916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1d6d16f0913_0_139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49137" y="3408625"/>
              <a:ext cx="1222550" cy="10114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g1d6d16f0913_0_1393"/>
            <p:cNvSpPr txBox="1"/>
            <p:nvPr/>
          </p:nvSpPr>
          <p:spPr>
            <a:xfrm>
              <a:off x="3415150" y="4477575"/>
              <a:ext cx="12225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せいふくなど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320" name="Google Shape;320;g1d6d16f0913_0_1393"/>
            <p:cNvSpPr txBox="1"/>
            <p:nvPr/>
          </p:nvSpPr>
          <p:spPr>
            <a:xfrm>
              <a:off x="4700850" y="4477575"/>
              <a:ext cx="12225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文ぼう具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321" name="Google Shape;321;g1d6d16f0913_0_1393"/>
            <p:cNvSpPr txBox="1"/>
            <p:nvPr/>
          </p:nvSpPr>
          <p:spPr>
            <a:xfrm>
              <a:off x="6194575" y="4477575"/>
              <a:ext cx="12225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卵のパック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322" name="Google Shape;322;g1d6d16f0913_0_1393"/>
            <p:cNvSpPr txBox="1"/>
            <p:nvPr/>
          </p:nvSpPr>
          <p:spPr>
            <a:xfrm>
              <a:off x="7557600" y="4477575"/>
              <a:ext cx="12225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ペットボトル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323" name="Google Shape;323;g1d6d16f0913_0_1393"/>
          <p:cNvSpPr txBox="1"/>
          <p:nvPr/>
        </p:nvSpPr>
        <p:spPr>
          <a:xfrm>
            <a:off x="4553533" y="6389752"/>
            <a:ext cx="71532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0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写真：</a:t>
            </a:r>
            <a:r>
              <a:rPr lang="en-US" altLang="ja" sz="10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PET</a:t>
            </a:r>
            <a:r>
              <a:rPr lang="ja" altLang="en-US" sz="10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ボトルリサイクル推進協議会、日本容器包装リサイクル協会</a:t>
            </a:r>
            <a:endParaRPr sz="10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r">
              <a:lnSpc>
                <a:spcPct val="150000"/>
              </a:lnSpc>
              <a:buClr>
                <a:schemeClr val="dk1"/>
              </a:buClr>
              <a:buSzPts val="1100"/>
            </a:pPr>
            <a:endParaRPr sz="10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324" name="Google Shape;324;g1d6d16f0913_0_1393"/>
          <p:cNvGrpSpPr/>
          <p:nvPr/>
        </p:nvGrpSpPr>
        <p:grpSpPr>
          <a:xfrm>
            <a:off x="8528501" y="1130440"/>
            <a:ext cx="4437223" cy="2769152"/>
            <a:chOff x="6396375" y="847830"/>
            <a:chExt cx="3327917" cy="2076864"/>
          </a:xfrm>
        </p:grpSpPr>
        <p:pic>
          <p:nvPicPr>
            <p:cNvPr id="325" name="Google Shape;325;g1d6d16f0913_0_139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 rot="-849343">
              <a:off x="7977882" y="1011550"/>
              <a:ext cx="1556118" cy="174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g1d6d16f0913_0_1393"/>
            <p:cNvSpPr/>
            <p:nvPr/>
          </p:nvSpPr>
          <p:spPr>
            <a:xfrm>
              <a:off x="6396375" y="1231100"/>
              <a:ext cx="1445400" cy="1152300"/>
            </a:xfrm>
            <a:prstGeom prst="wedgeEllipseCallout">
              <a:avLst>
                <a:gd name="adj1" fmla="val 64514"/>
                <a:gd name="adj2" fmla="val 1594"/>
              </a:avLst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キャップと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ラベルは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はずしてね</a:t>
              </a:r>
              <a:endParaRPr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327" name="Google Shape;327;g1d6d16f0913_0_1393"/>
          <p:cNvGrpSpPr/>
          <p:nvPr/>
        </p:nvGrpSpPr>
        <p:grpSpPr>
          <a:xfrm>
            <a:off x="4810333" y="2124997"/>
            <a:ext cx="6389867" cy="2399536"/>
            <a:chOff x="3607750" y="1593748"/>
            <a:chExt cx="4792400" cy="1799652"/>
          </a:xfrm>
        </p:grpSpPr>
        <p:sp>
          <p:nvSpPr>
            <p:cNvPr id="328" name="Google Shape;328;g1d6d16f0913_0_1393"/>
            <p:cNvSpPr/>
            <p:nvPr/>
          </p:nvSpPr>
          <p:spPr>
            <a:xfrm rot="5400000">
              <a:off x="3454150" y="2777200"/>
              <a:ext cx="769800" cy="462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" name="Google Shape;329;g1d6d16f0913_0_1393"/>
            <p:cNvGrpSpPr/>
            <p:nvPr/>
          </p:nvGrpSpPr>
          <p:grpSpPr>
            <a:xfrm>
              <a:off x="3839450" y="1593748"/>
              <a:ext cx="4560700" cy="1799652"/>
              <a:chOff x="3839450" y="1593748"/>
              <a:chExt cx="4560700" cy="1799652"/>
            </a:xfrm>
          </p:grpSpPr>
          <p:sp>
            <p:nvSpPr>
              <p:cNvPr id="330" name="Google Shape;330;g1d6d16f0913_0_1393"/>
              <p:cNvSpPr/>
              <p:nvPr/>
            </p:nvSpPr>
            <p:spPr>
              <a:xfrm>
                <a:off x="5520975" y="1593748"/>
                <a:ext cx="488450" cy="916591"/>
              </a:xfrm>
              <a:custGeom>
                <a:avLst/>
                <a:gdLst/>
                <a:ahLst/>
                <a:cxnLst/>
                <a:rect l="l" t="t" r="r" b="b"/>
                <a:pathLst>
                  <a:path w="19538" h="41801" extrusionOk="0">
                    <a:moveTo>
                      <a:pt x="0" y="0"/>
                    </a:moveTo>
                    <a:lnTo>
                      <a:pt x="19538" y="0"/>
                    </a:lnTo>
                    <a:lnTo>
                      <a:pt x="19538" y="41801"/>
                    </a:lnTo>
                  </a:path>
                </a:pathLst>
              </a:custGeom>
              <a:noFill/>
              <a:ln w="228600" cap="flat" cmpd="sng">
                <a:solidFill>
                  <a:srgbClr val="0071BC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1" name="Google Shape;331;g1d6d16f0913_0_1393"/>
              <p:cNvSpPr/>
              <p:nvPr/>
            </p:nvSpPr>
            <p:spPr>
              <a:xfrm>
                <a:off x="3839450" y="2623600"/>
                <a:ext cx="4327775" cy="420329"/>
              </a:xfrm>
              <a:custGeom>
                <a:avLst/>
                <a:gdLst/>
                <a:ahLst/>
                <a:cxnLst/>
                <a:rect l="l" t="t" r="r" b="b"/>
                <a:pathLst>
                  <a:path w="173111" h="34531" extrusionOk="0">
                    <a:moveTo>
                      <a:pt x="0" y="33622"/>
                    </a:moveTo>
                    <a:lnTo>
                      <a:pt x="0" y="0"/>
                    </a:lnTo>
                    <a:lnTo>
                      <a:pt x="173111" y="0"/>
                    </a:lnTo>
                    <a:lnTo>
                      <a:pt x="173111" y="34531"/>
                    </a:lnTo>
                  </a:path>
                </a:pathLst>
              </a:custGeom>
              <a:noFill/>
              <a:ln w="228600" cap="flat" cmpd="sng">
                <a:solidFill>
                  <a:srgbClr val="0071BC"/>
                </a:solidFill>
                <a:prstDash val="solid"/>
                <a:round/>
                <a:headEnd type="none" w="sm" len="sm"/>
                <a:tailEnd type="none" w="sm" len="sm"/>
              </a:ln>
            </p:spPr>
          </p:sp>
          <p:sp>
            <p:nvSpPr>
              <p:cNvPr id="332" name="Google Shape;332;g1d6d16f0913_0_1393"/>
              <p:cNvSpPr/>
              <p:nvPr/>
            </p:nvSpPr>
            <p:spPr>
              <a:xfrm rot="5400000">
                <a:off x="4975025" y="2777200"/>
                <a:ext cx="769800" cy="462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1d6d16f0913_0_1393"/>
              <p:cNvSpPr/>
              <p:nvPr/>
            </p:nvSpPr>
            <p:spPr>
              <a:xfrm rot="5400000">
                <a:off x="6402475" y="2777200"/>
                <a:ext cx="769800" cy="462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g1d6d16f0913_0_1393"/>
              <p:cNvSpPr/>
              <p:nvPr/>
            </p:nvSpPr>
            <p:spPr>
              <a:xfrm rot="5400000">
                <a:off x="7783950" y="2777200"/>
                <a:ext cx="769800" cy="462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5" name="Google Shape;335;g1d6d16f0913_0_1393"/>
          <p:cNvGrpSpPr/>
          <p:nvPr/>
        </p:nvGrpSpPr>
        <p:grpSpPr>
          <a:xfrm>
            <a:off x="1105734" y="1840067"/>
            <a:ext cx="4013700" cy="3476567"/>
            <a:chOff x="829300" y="1380050"/>
            <a:chExt cx="3010275" cy="2607425"/>
          </a:xfrm>
        </p:grpSpPr>
        <p:sp>
          <p:nvSpPr>
            <p:cNvPr id="336" name="Google Shape;336;g1d6d16f0913_0_1393"/>
            <p:cNvSpPr/>
            <p:nvPr/>
          </p:nvSpPr>
          <p:spPr>
            <a:xfrm>
              <a:off x="829300" y="1499400"/>
              <a:ext cx="2311475" cy="2488075"/>
            </a:xfrm>
            <a:custGeom>
              <a:avLst/>
              <a:gdLst/>
              <a:ahLst/>
              <a:cxnLst/>
              <a:rect l="l" t="t" r="r" b="b"/>
              <a:pathLst>
                <a:path w="92459" h="99523" extrusionOk="0">
                  <a:moveTo>
                    <a:pt x="0" y="50906"/>
                  </a:moveTo>
                  <a:lnTo>
                    <a:pt x="0" y="99523"/>
                  </a:lnTo>
                  <a:lnTo>
                    <a:pt x="92427" y="99523"/>
                  </a:lnTo>
                  <a:lnTo>
                    <a:pt x="92459" y="0"/>
                  </a:lnTo>
                </a:path>
              </a:pathLst>
            </a:custGeom>
            <a:noFill/>
            <a:ln w="228600" cap="flat" cmpd="sng">
              <a:solidFill>
                <a:srgbClr val="0071B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37" name="Google Shape;337;g1d6d16f0913_0_1393"/>
            <p:cNvSpPr/>
            <p:nvPr/>
          </p:nvSpPr>
          <p:spPr>
            <a:xfrm>
              <a:off x="3027175" y="1380050"/>
              <a:ext cx="812400" cy="462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g1d6d16f0913_0_1393"/>
          <p:cNvGrpSpPr/>
          <p:nvPr/>
        </p:nvGrpSpPr>
        <p:grpSpPr>
          <a:xfrm>
            <a:off x="5155517" y="1130438"/>
            <a:ext cx="2534676" cy="2354558"/>
            <a:chOff x="3866637" y="847828"/>
            <a:chExt cx="1901007" cy="1765919"/>
          </a:xfrm>
        </p:grpSpPr>
        <p:sp>
          <p:nvSpPr>
            <p:cNvPr id="339" name="Google Shape;339;g1d6d16f0913_0_1393"/>
            <p:cNvSpPr txBox="1"/>
            <p:nvPr/>
          </p:nvSpPr>
          <p:spPr>
            <a:xfrm>
              <a:off x="4205889" y="2175100"/>
              <a:ext cx="1222500" cy="438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en-US" altLang="ja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PET</a:t>
              </a: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フレーク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pic>
          <p:nvPicPr>
            <p:cNvPr id="340" name="Google Shape;340;g1d6d16f0913_0_139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66637" y="847828"/>
              <a:ext cx="1901007" cy="1340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" name="Google Shape;341;g1d6d16f0913_0_1393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②ペットボトル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342" name="Google Shape;342;g1d6d16f0913_0_139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800664" y="111228"/>
            <a:ext cx="819333" cy="74834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1d6d16f0913_0_1393"/>
          <p:cNvSpPr/>
          <p:nvPr/>
        </p:nvSpPr>
        <p:spPr>
          <a:xfrm>
            <a:off x="252167" y="4501167"/>
            <a:ext cx="2534800" cy="1773200"/>
          </a:xfrm>
          <a:prstGeom prst="roundRect">
            <a:avLst>
              <a:gd name="adj" fmla="val 5809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d6d16f0913_0_1393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d6d16f0913_0_1393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46" name="Google Shape;346;g1d6d16f0913_0_1393">
            <a:hlinkClick r:id="rId12" action="ppaction://hlinksldjump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d6d16f0913_0_1393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d6d16f0913_0_1393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49" name="Google Shape;349;g1d6d16f0913_0_1393">
            <a:hlinkClick r:id="" action="ppaction://hlinkshowjump?jump=previousslide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1d6d16f0913_0_1393"/>
          <p:cNvSpPr txBox="1"/>
          <p:nvPr/>
        </p:nvSpPr>
        <p:spPr>
          <a:xfrm>
            <a:off x="5617107" y="2806267"/>
            <a:ext cx="163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  ぺっと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9828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d6d16f0913_0_145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56" name="Google Shape;356;g1d6d16f0913_0_145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357" name="Google Shape;357;g1d6d16f0913_0_1455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358" name="Google Shape;358;g1d6d16f0913_0_1455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③空きびん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359" name="Google Shape;359;g1d6d16f0913_0_14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g1d6d16f0913_0_1455"/>
          <p:cNvSpPr/>
          <p:nvPr/>
        </p:nvSpPr>
        <p:spPr>
          <a:xfrm>
            <a:off x="102457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d6d16f0913_0_1455"/>
          <p:cNvSpPr txBox="1"/>
          <p:nvPr/>
        </p:nvSpPr>
        <p:spPr>
          <a:xfrm>
            <a:off x="102457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次のページ ▶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62" name="Google Shape;362;g1d6d16f0913_0_1455">
            <a:hlinkClick r:id="" action="ppaction://hlinkshowjump?jump=nextslide"/>
          </p:cNvPr>
          <p:cNvSpPr/>
          <p:nvPr/>
        </p:nvSpPr>
        <p:spPr>
          <a:xfrm>
            <a:off x="102457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1d6d16f0913_0_1455"/>
          <p:cNvSpPr/>
          <p:nvPr/>
        </p:nvSpPr>
        <p:spPr>
          <a:xfrm>
            <a:off x="8756900" y="507391"/>
            <a:ext cx="1414400" cy="319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540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g1d6d16f0913_0_1455"/>
          <p:cNvSpPr txBox="1"/>
          <p:nvPr/>
        </p:nvSpPr>
        <p:spPr>
          <a:xfrm>
            <a:off x="8756900" y="477991"/>
            <a:ext cx="1414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000"/>
            </a:pPr>
            <a:r>
              <a:rPr lang="ja" altLang="en-US" sz="1333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◀ 前のページ</a:t>
            </a:r>
            <a:endParaRPr sz="1333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65" name="Google Shape;365;g1d6d16f0913_0_1455">
            <a:hlinkClick r:id="rId4" action="ppaction://hlinksldjump"/>
          </p:cNvPr>
          <p:cNvSpPr/>
          <p:nvPr/>
        </p:nvSpPr>
        <p:spPr>
          <a:xfrm>
            <a:off x="8756905" y="507385"/>
            <a:ext cx="1414400" cy="3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0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6d16f0913_0_146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371" name="Google Shape;371;g1d6d16f0913_0_146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372" name="Google Shape;372;g1d6d16f0913_0_1469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③空きびん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373" name="Google Shape;373;g1d6d16f0913_0_1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664" y="111228"/>
            <a:ext cx="819333" cy="748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g1d6d16f0913_0_1469"/>
          <p:cNvGrpSpPr/>
          <p:nvPr/>
        </p:nvGrpSpPr>
        <p:grpSpPr>
          <a:xfrm>
            <a:off x="2391768" y="1161967"/>
            <a:ext cx="1630000" cy="5044896"/>
            <a:chOff x="1793826" y="871475"/>
            <a:chExt cx="1222500" cy="3783672"/>
          </a:xfrm>
        </p:grpSpPr>
        <p:pic>
          <p:nvPicPr>
            <p:cNvPr id="375" name="Google Shape;375;g1d6d16f0913_0_146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4924" y="3094289"/>
              <a:ext cx="514200" cy="156085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76" name="Google Shape;376;g1d6d16f0913_0_1469"/>
            <p:cNvGrpSpPr/>
            <p:nvPr/>
          </p:nvGrpSpPr>
          <p:grpSpPr>
            <a:xfrm>
              <a:off x="1793826" y="871475"/>
              <a:ext cx="1222500" cy="2256723"/>
              <a:chOff x="1793826" y="871475"/>
              <a:chExt cx="1222500" cy="2256723"/>
            </a:xfrm>
          </p:grpSpPr>
          <p:pic>
            <p:nvPicPr>
              <p:cNvPr id="377" name="Google Shape;377;g1d6d16f0913_0_146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58297" y="871475"/>
                <a:ext cx="493554" cy="17673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8" name="Google Shape;378;g1d6d16f0913_0_1469"/>
              <p:cNvSpPr txBox="1"/>
              <p:nvPr/>
            </p:nvSpPr>
            <p:spPr>
              <a:xfrm>
                <a:off x="1793826" y="2689551"/>
                <a:ext cx="1222500" cy="43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お酒のびんなど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</p:grpSp>
      <p:grpSp>
        <p:nvGrpSpPr>
          <p:cNvPr id="379" name="Google Shape;379;g1d6d16f0913_0_1469"/>
          <p:cNvGrpSpPr/>
          <p:nvPr/>
        </p:nvGrpSpPr>
        <p:grpSpPr>
          <a:xfrm>
            <a:off x="3870400" y="1364513"/>
            <a:ext cx="4868800" cy="5452301"/>
            <a:chOff x="2902800" y="1023384"/>
            <a:chExt cx="3651600" cy="4089226"/>
          </a:xfrm>
        </p:grpSpPr>
        <p:grpSp>
          <p:nvGrpSpPr>
            <p:cNvPr id="380" name="Google Shape;380;g1d6d16f0913_0_1469"/>
            <p:cNvGrpSpPr/>
            <p:nvPr/>
          </p:nvGrpSpPr>
          <p:grpSpPr>
            <a:xfrm>
              <a:off x="2902800" y="1504933"/>
              <a:ext cx="3651600" cy="2838637"/>
              <a:chOff x="2902800" y="1504933"/>
              <a:chExt cx="3651600" cy="2838637"/>
            </a:xfrm>
          </p:grpSpPr>
          <p:sp>
            <p:nvSpPr>
              <p:cNvPr id="381" name="Google Shape;381;g1d6d16f0913_0_1469"/>
              <p:cNvSpPr/>
              <p:nvPr/>
            </p:nvSpPr>
            <p:spPr>
              <a:xfrm>
                <a:off x="2902800" y="1504933"/>
                <a:ext cx="3651600" cy="675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g1d6d16f0913_0_1469"/>
              <p:cNvSpPr/>
              <p:nvPr/>
            </p:nvSpPr>
            <p:spPr>
              <a:xfrm>
                <a:off x="2902800" y="3667970"/>
                <a:ext cx="3651600" cy="675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g1d6d16f0913_0_1469"/>
            <p:cNvGrpSpPr/>
            <p:nvPr/>
          </p:nvGrpSpPr>
          <p:grpSpPr>
            <a:xfrm>
              <a:off x="3527764" y="1023384"/>
              <a:ext cx="2168861" cy="2028626"/>
              <a:chOff x="3527764" y="1023384"/>
              <a:chExt cx="2168861" cy="2028626"/>
            </a:xfrm>
          </p:grpSpPr>
          <p:pic>
            <p:nvPicPr>
              <p:cNvPr id="384" name="Google Shape;384;g1d6d16f0913_0_146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3527764" y="1023384"/>
                <a:ext cx="2168861" cy="1602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5" name="Google Shape;385;g1d6d16f0913_0_1469"/>
              <p:cNvSpPr txBox="1"/>
              <p:nvPr/>
            </p:nvSpPr>
            <p:spPr>
              <a:xfrm>
                <a:off x="3707805" y="2613363"/>
                <a:ext cx="1808700" cy="43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種類ごとにまとめる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  <p:grpSp>
          <p:nvGrpSpPr>
            <p:cNvPr id="386" name="Google Shape;386;g1d6d16f0913_0_1469"/>
            <p:cNvGrpSpPr/>
            <p:nvPr/>
          </p:nvGrpSpPr>
          <p:grpSpPr>
            <a:xfrm>
              <a:off x="3459225" y="3050594"/>
              <a:ext cx="2306100" cy="2062016"/>
              <a:chOff x="3459225" y="3050594"/>
              <a:chExt cx="2306100" cy="2062016"/>
            </a:xfrm>
          </p:grpSpPr>
          <p:pic>
            <p:nvPicPr>
              <p:cNvPr id="387" name="Google Shape;387;g1d6d16f0913_0_146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527750" y="3050594"/>
                <a:ext cx="2168870" cy="16023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88" name="Google Shape;388;g1d6d16f0913_0_1469"/>
              <p:cNvSpPr txBox="1"/>
              <p:nvPr/>
            </p:nvSpPr>
            <p:spPr>
              <a:xfrm>
                <a:off x="3459225" y="4673963"/>
                <a:ext cx="2306100" cy="43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びんをくだいた「カレット」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</p:grpSp>
      <p:grpSp>
        <p:nvGrpSpPr>
          <p:cNvPr id="389" name="Google Shape;389;g1d6d16f0913_0_1469"/>
          <p:cNvGrpSpPr/>
          <p:nvPr/>
        </p:nvGrpSpPr>
        <p:grpSpPr>
          <a:xfrm>
            <a:off x="8147467" y="1161967"/>
            <a:ext cx="3481199" cy="5654846"/>
            <a:chOff x="6110600" y="871475"/>
            <a:chExt cx="2610899" cy="4241135"/>
          </a:xfrm>
        </p:grpSpPr>
        <p:grpSp>
          <p:nvGrpSpPr>
            <p:cNvPr id="390" name="Google Shape;390;g1d6d16f0913_0_1469"/>
            <p:cNvGrpSpPr/>
            <p:nvPr/>
          </p:nvGrpSpPr>
          <p:grpSpPr>
            <a:xfrm>
              <a:off x="6359305" y="871475"/>
              <a:ext cx="1808700" cy="2256735"/>
              <a:chOff x="6359305" y="871475"/>
              <a:chExt cx="1808700" cy="2256735"/>
            </a:xfrm>
          </p:grpSpPr>
          <p:pic>
            <p:nvPicPr>
              <p:cNvPr id="391" name="Google Shape;391;g1d6d16f0913_0_146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6976928" y="871475"/>
                <a:ext cx="573424" cy="17673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2" name="Google Shape;392;g1d6d16f0913_0_1469"/>
              <p:cNvSpPr txBox="1"/>
              <p:nvPr/>
            </p:nvSpPr>
            <p:spPr>
              <a:xfrm>
                <a:off x="6359305" y="2689563"/>
                <a:ext cx="1808700" cy="43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洗って再利用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  <p:grpSp>
          <p:nvGrpSpPr>
            <p:cNvPr id="393" name="Google Shape;393;g1d6d16f0913_0_1469"/>
            <p:cNvGrpSpPr/>
            <p:nvPr/>
          </p:nvGrpSpPr>
          <p:grpSpPr>
            <a:xfrm>
              <a:off x="6110600" y="2574435"/>
              <a:ext cx="2610899" cy="2538175"/>
              <a:chOff x="6110600" y="2574435"/>
              <a:chExt cx="2610899" cy="2538175"/>
            </a:xfrm>
          </p:grpSpPr>
          <p:pic>
            <p:nvPicPr>
              <p:cNvPr id="394" name="Google Shape;394;g1d6d16f0913_0_1469"/>
              <p:cNvPicPr preferRelativeResize="0"/>
              <p:nvPr/>
            </p:nvPicPr>
            <p:blipFill rotWithShape="1">
              <a:blip r:embed="rId9">
                <a:alphaModFix/>
              </a:blip>
              <a:srcRect l="6199" t="3100" r="-6199" b="-3100"/>
              <a:stretch/>
            </p:blipFill>
            <p:spPr>
              <a:xfrm>
                <a:off x="6264100" y="2574435"/>
                <a:ext cx="2457399" cy="24594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5" name="Google Shape;395;g1d6d16f0913_0_1469"/>
              <p:cNvSpPr txBox="1"/>
              <p:nvPr/>
            </p:nvSpPr>
            <p:spPr>
              <a:xfrm>
                <a:off x="6110600" y="4673963"/>
                <a:ext cx="2306100" cy="438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467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新しいびん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</p:grpSp>
      <p:grpSp>
        <p:nvGrpSpPr>
          <p:cNvPr id="396" name="Google Shape;396;g1d6d16f0913_0_1469"/>
          <p:cNvGrpSpPr/>
          <p:nvPr/>
        </p:nvGrpSpPr>
        <p:grpSpPr>
          <a:xfrm>
            <a:off x="267418" y="1872367"/>
            <a:ext cx="2014633" cy="4388781"/>
            <a:chOff x="200563" y="1404275"/>
            <a:chExt cx="1510975" cy="3291586"/>
          </a:xfrm>
        </p:grpSpPr>
        <p:pic>
          <p:nvPicPr>
            <p:cNvPr id="397" name="Google Shape;397;g1d6d16f0913_0_146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0563" y="2939991"/>
              <a:ext cx="1510975" cy="17558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8" name="Google Shape;398;g1d6d16f0913_0_1469"/>
            <p:cNvSpPr/>
            <p:nvPr/>
          </p:nvSpPr>
          <p:spPr>
            <a:xfrm>
              <a:off x="233350" y="1404275"/>
              <a:ext cx="1445400" cy="1152300"/>
            </a:xfrm>
            <a:prstGeom prst="wedgeEllipseCallout">
              <a:avLst>
                <a:gd name="adj1" fmla="val -11777"/>
                <a:gd name="adj2" fmla="val 75449"/>
              </a:avLst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中は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洗ってから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出してね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sp>
        <p:nvSpPr>
          <p:cNvPr id="399" name="Google Shape;399;g1d6d16f0913_0_1469"/>
          <p:cNvSpPr txBox="1"/>
          <p:nvPr/>
        </p:nvSpPr>
        <p:spPr>
          <a:xfrm>
            <a:off x="4830852" y="6522215"/>
            <a:ext cx="29356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0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写真：日本容器包装リサイクル協会</a:t>
            </a:r>
            <a:endParaRPr sz="10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endParaRPr sz="10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400" name="Google Shape;400;g1d6d16f0913_0_1469"/>
          <p:cNvSpPr txBox="1"/>
          <p:nvPr/>
        </p:nvSpPr>
        <p:spPr>
          <a:xfrm>
            <a:off x="9004596" y="3474967"/>
            <a:ext cx="150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あら　　　さい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15208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d6d16f0913_0_150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06" name="Google Shape;406;g1d6d16f0913_0_150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07" name="Google Shape;407;g1d6d16f0913_0_1502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408" name="Google Shape;408;g1d6d16f0913_0_1502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④プラ容器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sp>
          <p:nvSpPr>
            <p:cNvPr id="409" name="Google Shape;409;g1d6d16f0913_0_1502"/>
            <p:cNvSpPr txBox="1"/>
            <p:nvPr/>
          </p:nvSpPr>
          <p:spPr>
            <a:xfrm>
              <a:off x="3375050" y="2728873"/>
              <a:ext cx="3000000" cy="715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1500"/>
              </a:pPr>
              <a:r>
                <a:rPr lang="ja" altLang="en-US" sz="20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プラスチック製</a:t>
              </a:r>
              <a:endParaRPr sz="20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>
                <a:lnSpc>
                  <a:spcPct val="115000"/>
                </a:lnSpc>
                <a:buClr>
                  <a:srgbClr val="000000"/>
                </a:buClr>
                <a:buSzPts val="1500"/>
              </a:pPr>
              <a:r>
                <a:rPr lang="ja" altLang="en-US" sz="20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容器包装</a:t>
              </a:r>
              <a:endParaRPr sz="20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410" name="Google Shape;410;g1d6d16f0913_0_1502"/>
            <p:cNvPicPr preferRelativeResize="0"/>
            <p:nvPr/>
          </p:nvPicPr>
          <p:blipFill rotWithShape="1">
            <a:blip r:embed="rId3">
              <a:alphaModFix/>
            </a:blip>
            <a:srcRect t="68" b="75"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1" name="Google Shape;411;g1d6d16f0913_0_1502"/>
            <p:cNvSpPr txBox="1"/>
            <p:nvPr/>
          </p:nvSpPr>
          <p:spPr>
            <a:xfrm>
              <a:off x="2909319" y="2694796"/>
              <a:ext cx="3000000" cy="839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15000"/>
                </a:lnSpc>
                <a:buClr>
                  <a:srgbClr val="000000"/>
                </a:buClr>
                <a:buSzPts val="3700"/>
              </a:pPr>
              <a:r>
                <a:rPr lang="ja" altLang="en-US" sz="4933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（　　   ）</a:t>
              </a:r>
              <a:endParaRPr sz="4933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412" name="Google Shape;412;g1d6d16f0913_0_1502"/>
          <p:cNvGrpSpPr/>
          <p:nvPr/>
        </p:nvGrpSpPr>
        <p:grpSpPr>
          <a:xfrm>
            <a:off x="9574282" y="4040201"/>
            <a:ext cx="2420919" cy="3478665"/>
            <a:chOff x="7180711" y="3030150"/>
            <a:chExt cx="1815689" cy="2608999"/>
          </a:xfrm>
        </p:grpSpPr>
        <p:pic>
          <p:nvPicPr>
            <p:cNvPr id="413" name="Google Shape;413;g1d6d16f0913_0_15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80711" y="3528500"/>
              <a:ext cx="1373049" cy="211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g1d6d16f0913_0_1502"/>
            <p:cNvSpPr/>
            <p:nvPr/>
          </p:nvSpPr>
          <p:spPr>
            <a:xfrm>
              <a:off x="7787100" y="3030150"/>
              <a:ext cx="1209300" cy="754200"/>
            </a:xfrm>
            <a:prstGeom prst="wedgeEllipseCallout">
              <a:avLst>
                <a:gd name="adj1" fmla="val -24451"/>
                <a:gd name="adj2" fmla="val 75365"/>
              </a:avLst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目印です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0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d6d16f0913_0_151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20" name="Google Shape;420;g1d6d16f0913_0_151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21" name="Google Shape;421;g1d6d16f0913_0_1515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④プラ容器</a:t>
            </a:r>
            <a:r>
              <a:rPr lang="ja" altLang="en-US" sz="14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（プラスチック製容器包装）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22" name="Google Shape;422;g1d6d16f0913_0_1515"/>
          <p:cNvPicPr preferRelativeResize="0"/>
          <p:nvPr/>
        </p:nvPicPr>
        <p:blipFill rotWithShape="1">
          <a:blip r:embed="rId3">
            <a:alphaModFix/>
          </a:blip>
          <a:srcRect t="68" b="75"/>
          <a:stretch/>
        </p:blipFill>
        <p:spPr>
          <a:xfrm>
            <a:off x="7800664" y="111227"/>
            <a:ext cx="819333" cy="748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3" name="Google Shape;423;g1d6d16f0913_0_1515"/>
          <p:cNvGrpSpPr/>
          <p:nvPr/>
        </p:nvGrpSpPr>
        <p:grpSpPr>
          <a:xfrm>
            <a:off x="277021" y="1423667"/>
            <a:ext cx="3392400" cy="5216467"/>
            <a:chOff x="207766" y="1067750"/>
            <a:chExt cx="2544300" cy="3912350"/>
          </a:xfrm>
        </p:grpSpPr>
        <p:pic>
          <p:nvPicPr>
            <p:cNvPr id="424" name="Google Shape;424;g1d6d16f0913_0_15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7775" y="3110703"/>
              <a:ext cx="1690825" cy="18693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g1d6d16f0913_0_1515"/>
            <p:cNvSpPr/>
            <p:nvPr/>
          </p:nvSpPr>
          <p:spPr>
            <a:xfrm>
              <a:off x="207766" y="1067750"/>
              <a:ext cx="2544300" cy="1719000"/>
            </a:xfrm>
            <a:prstGeom prst="wedgeRoundRectCallout">
              <a:avLst>
                <a:gd name="adj1" fmla="val 4467"/>
                <a:gd name="adj2" fmla="val 72247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プラ容器とは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「商品が入っていた」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chemeClr val="dk1"/>
                </a:buClr>
                <a:buSzPts val="11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「商品を包んでいた」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プラスチック製の入れ物や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包みのことをいうよ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grpSp>
        <p:nvGrpSpPr>
          <p:cNvPr id="426" name="Google Shape;426;g1d6d16f0913_0_1515"/>
          <p:cNvGrpSpPr/>
          <p:nvPr/>
        </p:nvGrpSpPr>
        <p:grpSpPr>
          <a:xfrm>
            <a:off x="5742990" y="3121333"/>
            <a:ext cx="2565765" cy="3307867"/>
            <a:chOff x="4307242" y="2341000"/>
            <a:chExt cx="1924324" cy="2480900"/>
          </a:xfrm>
        </p:grpSpPr>
        <p:sp>
          <p:nvSpPr>
            <p:cNvPr id="427" name="Google Shape;427;g1d6d16f0913_0_1515"/>
            <p:cNvSpPr/>
            <p:nvPr/>
          </p:nvSpPr>
          <p:spPr>
            <a:xfrm rot="-2272499">
              <a:off x="4313367" y="2856751"/>
              <a:ext cx="1912074" cy="6760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1d6d16f0913_0_1515"/>
            <p:cNvSpPr/>
            <p:nvPr/>
          </p:nvSpPr>
          <p:spPr>
            <a:xfrm rot="610">
              <a:off x="4503801" y="4146150"/>
              <a:ext cx="1690800" cy="67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g1d6d16f0913_0_1515"/>
          <p:cNvGrpSpPr/>
          <p:nvPr/>
        </p:nvGrpSpPr>
        <p:grpSpPr>
          <a:xfrm>
            <a:off x="7775900" y="1232567"/>
            <a:ext cx="3580467" cy="2743693"/>
            <a:chOff x="5831925" y="924425"/>
            <a:chExt cx="2685350" cy="2057770"/>
          </a:xfrm>
        </p:grpSpPr>
        <p:sp>
          <p:nvSpPr>
            <p:cNvPr id="430" name="Google Shape;430;g1d6d16f0913_0_1515"/>
            <p:cNvSpPr/>
            <p:nvPr/>
          </p:nvSpPr>
          <p:spPr>
            <a:xfrm>
              <a:off x="5831925" y="924425"/>
              <a:ext cx="1319100" cy="1319100"/>
            </a:xfrm>
            <a:prstGeom prst="ellipse">
              <a:avLst/>
            </a:prstGeom>
            <a:solidFill>
              <a:srgbClr val="FFC985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25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NH3</a:t>
              </a:r>
              <a:endParaRPr sz="25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28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アンモニア</a:t>
              </a:r>
              <a:endParaRPr sz="28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431" name="Google Shape;431;g1d6d16f0913_0_1515"/>
            <p:cNvSpPr/>
            <p:nvPr/>
          </p:nvSpPr>
          <p:spPr>
            <a:xfrm>
              <a:off x="7198175" y="1328850"/>
              <a:ext cx="1319100" cy="1319100"/>
            </a:xfrm>
            <a:prstGeom prst="ellipse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2533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H2</a:t>
              </a:r>
              <a:endParaRPr sz="25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3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水素</a:t>
              </a:r>
              <a:endParaRPr sz="36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432" name="Google Shape;432;g1d6d16f0913_0_1515"/>
            <p:cNvSpPr txBox="1"/>
            <p:nvPr/>
          </p:nvSpPr>
          <p:spPr>
            <a:xfrm>
              <a:off x="6083680" y="2243513"/>
              <a:ext cx="1808700" cy="738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化学原料</a:t>
              </a:r>
              <a:endParaRPr sz="17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アンモニア 水素など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433" name="Google Shape;433;g1d6d16f0913_0_1515"/>
          <p:cNvGrpSpPr/>
          <p:nvPr/>
        </p:nvGrpSpPr>
        <p:grpSpPr>
          <a:xfrm>
            <a:off x="7800663" y="4144070"/>
            <a:ext cx="4730344" cy="2646594"/>
            <a:chOff x="5850497" y="3108051"/>
            <a:chExt cx="3547758" cy="1984945"/>
          </a:xfrm>
        </p:grpSpPr>
        <p:pic>
          <p:nvPicPr>
            <p:cNvPr id="434" name="Google Shape;434;g1d6d16f0913_0_15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50497" y="3209125"/>
              <a:ext cx="2904077" cy="139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g1d6d16f0913_0_1515"/>
            <p:cNvSpPr txBox="1"/>
            <p:nvPr/>
          </p:nvSpPr>
          <p:spPr>
            <a:xfrm>
              <a:off x="6083680" y="3108051"/>
              <a:ext cx="1808700" cy="738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プラスチックボード</a:t>
              </a:r>
              <a:endParaRPr sz="17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（かん板などで使う）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436" name="Google Shape;436;g1d6d16f0913_0_1515"/>
            <p:cNvSpPr txBox="1"/>
            <p:nvPr/>
          </p:nvSpPr>
          <p:spPr>
            <a:xfrm>
              <a:off x="7589555" y="4608326"/>
              <a:ext cx="18087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プラ製品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437" name="Google Shape;437;g1d6d16f0913_0_1515"/>
          <p:cNvGrpSpPr/>
          <p:nvPr/>
        </p:nvGrpSpPr>
        <p:grpSpPr>
          <a:xfrm>
            <a:off x="2633073" y="1829055"/>
            <a:ext cx="4162000" cy="4920607"/>
            <a:chOff x="1974805" y="1371791"/>
            <a:chExt cx="3121500" cy="3690455"/>
          </a:xfrm>
        </p:grpSpPr>
        <p:grpSp>
          <p:nvGrpSpPr>
            <p:cNvPr id="438" name="Google Shape;438;g1d6d16f0913_0_1515"/>
            <p:cNvGrpSpPr/>
            <p:nvPr/>
          </p:nvGrpSpPr>
          <p:grpSpPr>
            <a:xfrm>
              <a:off x="1974805" y="2485641"/>
              <a:ext cx="2164732" cy="2576605"/>
              <a:chOff x="1974805" y="2485641"/>
              <a:chExt cx="2164732" cy="2576605"/>
            </a:xfrm>
          </p:grpSpPr>
          <p:pic>
            <p:nvPicPr>
              <p:cNvPr id="439" name="Google Shape;439;g1d6d16f0913_0_151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066365" y="2485641"/>
                <a:ext cx="2073172" cy="24193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0" name="Google Shape;440;g1d6d16f0913_0_1515"/>
              <p:cNvSpPr txBox="1"/>
              <p:nvPr/>
            </p:nvSpPr>
            <p:spPr>
              <a:xfrm>
                <a:off x="1974805" y="4577576"/>
                <a:ext cx="1808700" cy="484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chemeClr val="dk1"/>
                  </a:buClr>
                  <a:buSzPts val="1100"/>
                </a:pPr>
                <a:r>
                  <a:rPr lang="ja" altLang="en-US" sz="1733" b="1">
                    <a:solidFill>
                      <a:srgbClr val="000000"/>
                    </a:solidFill>
                    <a:latin typeface="M PLUS 1p"/>
                    <a:ea typeface="M PLUS 1p"/>
                    <a:cs typeface="M PLUS 1p"/>
                    <a:sym typeface="M PLUS 1p"/>
                  </a:rPr>
                  <a:t>プラ容器</a:t>
                </a:r>
                <a:endParaRPr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endParaRPr>
              </a:p>
            </p:txBody>
          </p:sp>
        </p:grpSp>
        <p:grpSp>
          <p:nvGrpSpPr>
            <p:cNvPr id="441" name="Google Shape;441;g1d6d16f0913_0_1515"/>
            <p:cNvGrpSpPr/>
            <p:nvPr/>
          </p:nvGrpSpPr>
          <p:grpSpPr>
            <a:xfrm>
              <a:off x="3650905" y="1371791"/>
              <a:ext cx="1445400" cy="1399200"/>
              <a:chOff x="3650905" y="1371791"/>
              <a:chExt cx="1445400" cy="1399200"/>
            </a:xfrm>
          </p:grpSpPr>
          <p:sp>
            <p:nvSpPr>
              <p:cNvPr id="442" name="Google Shape;442;g1d6d16f0913_0_1515"/>
              <p:cNvSpPr/>
              <p:nvPr/>
            </p:nvSpPr>
            <p:spPr>
              <a:xfrm>
                <a:off x="3650905" y="1371791"/>
                <a:ext cx="1445400" cy="1399200"/>
              </a:xfrm>
              <a:prstGeom prst="wedgeEllipseCallout">
                <a:avLst>
                  <a:gd name="adj1" fmla="val -31462"/>
                  <a:gd name="adj2" fmla="val 115565"/>
                </a:avLst>
              </a:prstGeom>
              <a:solidFill>
                <a:schemeClr val="lt1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3" name="Google Shape;443;g1d6d16f0913_0_151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906948" y="1662343"/>
                <a:ext cx="933301" cy="8180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4" name="Google Shape;444;g1d6d16f0913_0_1515"/>
          <p:cNvSpPr txBox="1"/>
          <p:nvPr/>
        </p:nvSpPr>
        <p:spPr>
          <a:xfrm>
            <a:off x="10580724" y="6033857"/>
            <a:ext cx="150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せいひん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10467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d6d16f0913_0_154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50" name="Google Shape;450;g1d6d16f0913_0_154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451" name="Google Shape;451;g1d6d16f0913_0_1543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452" name="Google Shape;452;g1d6d16f0913_0_1543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⑤ミックスペーパー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453" name="Google Shape;453;g1d6d16f0913_0_1543"/>
            <p:cNvPicPr preferRelativeResize="0"/>
            <p:nvPr/>
          </p:nvPicPr>
          <p:blipFill rotWithShape="1">
            <a:blip r:embed="rId3">
              <a:alphaModFix/>
            </a:blip>
            <a:srcRect t="68" b="75"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16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d6d16f0913_0_155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59" name="Google Shape;459;g1d6d16f0913_0_15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60" name="Google Shape;460;g1d6d16f0913_0_1551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⑤ミックスペーパー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61" name="Google Shape;461;g1d6d16f0913_0_1551"/>
          <p:cNvPicPr preferRelativeResize="0"/>
          <p:nvPr/>
        </p:nvPicPr>
        <p:blipFill rotWithShape="1">
          <a:blip r:embed="rId3">
            <a:alphaModFix/>
          </a:blip>
          <a:srcRect t="68" b="75"/>
          <a:stretch/>
        </p:blipFill>
        <p:spPr>
          <a:xfrm>
            <a:off x="7800664" y="111227"/>
            <a:ext cx="819333" cy="74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1d6d16f0913_0_1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408" y="1312139"/>
            <a:ext cx="3407533" cy="27524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3" name="Google Shape;463;g1d6d16f0913_0_1551"/>
          <p:cNvGrpSpPr/>
          <p:nvPr/>
        </p:nvGrpSpPr>
        <p:grpSpPr>
          <a:xfrm>
            <a:off x="764800" y="4346700"/>
            <a:ext cx="10662400" cy="2269118"/>
            <a:chOff x="573600" y="3260025"/>
            <a:chExt cx="7996800" cy="1701839"/>
          </a:xfrm>
        </p:grpSpPr>
        <p:pic>
          <p:nvPicPr>
            <p:cNvPr id="464" name="Google Shape;464;g1d6d16f0913_0_155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093800" y="3886973"/>
              <a:ext cx="1237401" cy="790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g1d6d16f0913_0_15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225" y="3456867"/>
              <a:ext cx="1237399" cy="11786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6" name="Google Shape;466;g1d6d16f0913_0_1551"/>
            <p:cNvGrpSpPr/>
            <p:nvPr/>
          </p:nvGrpSpPr>
          <p:grpSpPr>
            <a:xfrm>
              <a:off x="5344875" y="3260025"/>
              <a:ext cx="3225450" cy="1660500"/>
              <a:chOff x="5066600" y="3260025"/>
              <a:chExt cx="3225450" cy="1660500"/>
            </a:xfrm>
          </p:grpSpPr>
          <p:sp>
            <p:nvSpPr>
              <p:cNvPr id="467" name="Google Shape;467;g1d6d16f0913_0_1551"/>
              <p:cNvSpPr/>
              <p:nvPr/>
            </p:nvSpPr>
            <p:spPr>
              <a:xfrm>
                <a:off x="5066600" y="3260025"/>
                <a:ext cx="783900" cy="1660500"/>
              </a:xfrm>
              <a:prstGeom prst="roundRect">
                <a:avLst>
                  <a:gd name="adj" fmla="val 0"/>
                </a:avLst>
              </a:prstGeom>
              <a:solidFill>
                <a:srgbClr val="E7F7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  <p:sp>
            <p:nvSpPr>
              <p:cNvPr id="468" name="Google Shape;468;g1d6d16f0913_0_1551"/>
              <p:cNvSpPr/>
              <p:nvPr/>
            </p:nvSpPr>
            <p:spPr>
              <a:xfrm>
                <a:off x="5225150" y="3260025"/>
                <a:ext cx="3066900" cy="1660500"/>
              </a:xfrm>
              <a:prstGeom prst="roundRect">
                <a:avLst>
                  <a:gd name="adj" fmla="val 16417"/>
                </a:avLst>
              </a:prstGeom>
              <a:solidFill>
                <a:srgbClr val="E7F79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500"/>
                </a:pPr>
                <a:r>
                  <a:rPr lang="ja" altLang="en-US" sz="2000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ミックスペーパーとは</a:t>
                </a:r>
                <a:r>
                  <a:rPr lang="en-US" altLang="ja" sz="2000" b="1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…</a:t>
                </a:r>
                <a:endParaRPr sz="20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rgbClr val="999999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●</a:t>
                </a:r>
                <a:r>
                  <a:rPr lang="ja" altLang="en-US" sz="1867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においのあるもの</a:t>
                </a:r>
                <a:endParaRPr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rgbClr val="999999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●</a:t>
                </a:r>
                <a:r>
                  <a:rPr lang="ja" altLang="en-US" sz="1867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よごれているもの　　以外の紙</a:t>
                </a:r>
                <a:endParaRPr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400"/>
                </a:pPr>
                <a:r>
                  <a:rPr lang="ja" altLang="en-US" sz="1867">
                    <a:solidFill>
                      <a:srgbClr val="999999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●</a:t>
                </a:r>
                <a:r>
                  <a:rPr lang="ja" altLang="en-US" sz="1867">
                    <a:solidFill>
                      <a:srgbClr val="000000"/>
                    </a:solidFill>
                    <a:latin typeface="M PLUS Rounded 1c"/>
                    <a:ea typeface="M PLUS Rounded 1c"/>
                    <a:cs typeface="M PLUS Rounded 1c"/>
                    <a:sym typeface="M PLUS Rounded 1c"/>
                  </a:rPr>
                  <a:t>⑥にあたるもの</a:t>
                </a:r>
                <a:endParaRPr sz="1867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endParaRPr>
              </a:p>
            </p:txBody>
          </p:sp>
        </p:grpSp>
        <p:sp>
          <p:nvSpPr>
            <p:cNvPr id="469" name="Google Shape;469;g1d6d16f0913_0_1551"/>
            <p:cNvSpPr txBox="1"/>
            <p:nvPr/>
          </p:nvSpPr>
          <p:spPr>
            <a:xfrm>
              <a:off x="7239312" y="3456867"/>
              <a:ext cx="614400" cy="1504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6600"/>
              </a:pPr>
              <a:r>
                <a:rPr lang="en-US" altLang="ja" sz="8800" dirty="0">
                  <a:solidFill>
                    <a:schemeClr val="dk1"/>
                  </a:solidFill>
                  <a:latin typeface="M PLUS Rounded 1c Thin"/>
                  <a:ea typeface="M PLUS Rounded 1c Thin"/>
                  <a:cs typeface="M PLUS Rounded 1c Thin"/>
                  <a:sym typeface="M PLUS Rounded 1c Thin"/>
                </a:rPr>
                <a:t>}</a:t>
              </a:r>
              <a:endParaRPr sz="8800" dirty="0">
                <a:solidFill>
                  <a:srgbClr val="000000"/>
                </a:solidFill>
                <a:latin typeface="M PLUS Rounded 1c Thin"/>
                <a:ea typeface="M PLUS Rounded 1c Thin"/>
                <a:cs typeface="M PLUS Rounded 1c Thin"/>
                <a:sym typeface="M PLUS Rounded 1c Thin"/>
              </a:endParaRPr>
            </a:p>
          </p:txBody>
        </p:sp>
        <p:pic>
          <p:nvPicPr>
            <p:cNvPr id="470" name="Google Shape;470;g1d6d16f0913_0_15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66560" y="3787687"/>
              <a:ext cx="1742952" cy="988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1" name="Google Shape;471;g1d6d16f0913_0_1551"/>
            <p:cNvSpPr/>
            <p:nvPr/>
          </p:nvSpPr>
          <p:spPr>
            <a:xfrm>
              <a:off x="573600" y="3260025"/>
              <a:ext cx="7996800" cy="16605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ADCC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1d6d16f0913_0_1551"/>
            <p:cNvSpPr/>
            <p:nvPr/>
          </p:nvSpPr>
          <p:spPr>
            <a:xfrm>
              <a:off x="4108263" y="3320614"/>
              <a:ext cx="1192800" cy="119280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g1d6d16f0913_0_1551"/>
            <p:cNvSpPr/>
            <p:nvPr/>
          </p:nvSpPr>
          <p:spPr>
            <a:xfrm>
              <a:off x="2427138" y="3320614"/>
              <a:ext cx="1192800" cy="119280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g1d6d16f0913_0_1551"/>
            <p:cNvSpPr/>
            <p:nvPr/>
          </p:nvSpPr>
          <p:spPr>
            <a:xfrm>
              <a:off x="905038" y="3320614"/>
              <a:ext cx="1192800" cy="1192800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5" name="Google Shape;475;g1d6d16f0913_0_1551"/>
          <p:cNvSpPr/>
          <p:nvPr/>
        </p:nvSpPr>
        <p:spPr>
          <a:xfrm>
            <a:off x="4657384" y="2006567"/>
            <a:ext cx="2670000" cy="9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" name="Google Shape;476;g1d6d16f0913_0_1551"/>
          <p:cNvGrpSpPr/>
          <p:nvPr/>
        </p:nvGrpSpPr>
        <p:grpSpPr>
          <a:xfrm>
            <a:off x="7464296" y="1360857"/>
            <a:ext cx="4137200" cy="3098489"/>
            <a:chOff x="5598222" y="1020642"/>
            <a:chExt cx="3102900" cy="2323867"/>
          </a:xfrm>
        </p:grpSpPr>
        <p:pic>
          <p:nvPicPr>
            <p:cNvPr id="477" name="Google Shape;477;g1d6d16f0913_0_15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49988" y="1020642"/>
              <a:ext cx="2555650" cy="15941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g1d6d16f0913_0_1551"/>
            <p:cNvSpPr txBox="1"/>
            <p:nvPr/>
          </p:nvSpPr>
          <p:spPr>
            <a:xfrm>
              <a:off x="5598222" y="2605827"/>
              <a:ext cx="3102900" cy="738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トイレットペーパー</a:t>
              </a:r>
              <a:endParaRPr sz="17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学校で使われている「かわさき</a:t>
              </a:r>
              <a:r>
                <a:rPr lang="en-US" altLang="ja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PR-21</a:t>
              </a:r>
              <a:r>
                <a:rPr lang="ja" altLang="en-US" sz="1467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」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3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d6d16f0913_0_119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00" name="Google Shape;100;g1d6d16f0913_0_119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01" name="Google Shape;101;g1d6d16f0913_0_1191"/>
          <p:cNvGrpSpPr/>
          <p:nvPr/>
        </p:nvGrpSpPr>
        <p:grpSpPr>
          <a:xfrm>
            <a:off x="452068" y="1882069"/>
            <a:ext cx="10972033" cy="3713900"/>
            <a:chOff x="339050" y="1411551"/>
            <a:chExt cx="8229025" cy="2785425"/>
          </a:xfrm>
        </p:grpSpPr>
        <p:sp>
          <p:nvSpPr>
            <p:cNvPr id="102" name="Google Shape;102;g1d6d16f0913_0_1191"/>
            <p:cNvSpPr/>
            <p:nvPr/>
          </p:nvSpPr>
          <p:spPr>
            <a:xfrm>
              <a:off x="3506775" y="2209450"/>
              <a:ext cx="5061300" cy="175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F0ABC3"/>
            </a:solidFill>
            <a:ln w="9525" cap="flat" cmpd="sng">
              <a:solidFill>
                <a:srgbClr val="F0AB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「資源循環」を考えよう！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03" name="Google Shape;103;g1d6d16f0913_0_119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50" y="1411551"/>
              <a:ext cx="2896525" cy="278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4" name="Google Shape;104;g1d6d16f0913_0_1191"/>
          <p:cNvSpPr txBox="1"/>
          <p:nvPr/>
        </p:nvSpPr>
        <p:spPr>
          <a:xfrm>
            <a:off x="4913717" y="3541800"/>
            <a:ext cx="5856800" cy="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  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しげん</a:t>
            </a:r>
            <a:r>
              <a:rPr lang="ja-JP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じゅん</a:t>
            </a: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かん</a:t>
            </a: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595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d6d16f0913_0_157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84" name="Google Shape;484;g1d6d16f0913_0_157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85" name="Google Shape;485;g1d6d16f0913_0_1575"/>
          <p:cNvSpPr/>
          <p:nvPr/>
        </p:nvSpPr>
        <p:spPr>
          <a:xfrm>
            <a:off x="-67" y="2925865"/>
            <a:ext cx="12192000" cy="1988400"/>
          </a:xfrm>
          <a:prstGeom prst="roundRect">
            <a:avLst>
              <a:gd name="adj" fmla="val 0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chemeClr val="dk1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 資源物のゆくえ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chemeClr val="dk1"/>
              </a:buClr>
              <a:buSzPts val="2400"/>
            </a:pPr>
            <a:endParaRPr sz="8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chemeClr val="dk1"/>
              </a:buClr>
              <a:buSzPts val="2400"/>
            </a:pPr>
            <a:r>
              <a:rPr lang="ja" altLang="en-US" sz="56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⑤</a:t>
            </a:r>
            <a:r>
              <a:rPr lang="ja" altLang="en-US" sz="46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新聞・雑誌・段ボール・牛乳パック</a:t>
            </a:r>
            <a:endParaRPr sz="9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163352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d6d16f0913_0_158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491" name="Google Shape;491;g1d6d16f0913_0_158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492" name="Google Shape;492;g1d6d16f0913_0_1581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⑥新聞・雑誌・段ボール・牛乳パック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493" name="Google Shape;493;g1d6d16f0913_0_1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701" y="1140333"/>
            <a:ext cx="3716903" cy="332163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1d6d16f0913_0_1581"/>
          <p:cNvSpPr/>
          <p:nvPr/>
        </p:nvSpPr>
        <p:spPr>
          <a:xfrm>
            <a:off x="4657384" y="2264033"/>
            <a:ext cx="2670000" cy="90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5" name="Google Shape;495;g1d6d16f0913_0_1581"/>
          <p:cNvGrpSpPr/>
          <p:nvPr/>
        </p:nvGrpSpPr>
        <p:grpSpPr>
          <a:xfrm>
            <a:off x="2324167" y="4276768"/>
            <a:ext cx="7287000" cy="2368833"/>
            <a:chOff x="1743125" y="3207575"/>
            <a:chExt cx="5465250" cy="1776625"/>
          </a:xfrm>
        </p:grpSpPr>
        <p:pic>
          <p:nvPicPr>
            <p:cNvPr id="496" name="Google Shape;496;g1d6d16f0913_0_15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08745" y="3207575"/>
              <a:ext cx="3099630" cy="177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g1d6d16f0913_0_1581"/>
            <p:cNvSpPr/>
            <p:nvPr/>
          </p:nvSpPr>
          <p:spPr>
            <a:xfrm>
              <a:off x="1743125" y="3497425"/>
              <a:ext cx="2538000" cy="1238100"/>
            </a:xfrm>
            <a:prstGeom prst="wedgeRoundRectCallout">
              <a:avLst>
                <a:gd name="adj1" fmla="val 65705"/>
                <a:gd name="adj2" fmla="val 553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「資源集団回収」といって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町内会やＰＴＡなどの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団体が集めているよ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  <p:grpSp>
        <p:nvGrpSpPr>
          <p:cNvPr id="498" name="Google Shape;498;g1d6d16f0913_0_1581"/>
          <p:cNvGrpSpPr/>
          <p:nvPr/>
        </p:nvGrpSpPr>
        <p:grpSpPr>
          <a:xfrm>
            <a:off x="7419734" y="1671801"/>
            <a:ext cx="5666029" cy="2766930"/>
            <a:chOff x="5564800" y="1253850"/>
            <a:chExt cx="4249522" cy="2075197"/>
          </a:xfrm>
        </p:grpSpPr>
        <p:pic>
          <p:nvPicPr>
            <p:cNvPr id="499" name="Google Shape;499;g1d6d16f0913_0_15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4800" y="1253850"/>
              <a:ext cx="2840874" cy="1694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Google Shape;500;g1d6d16f0913_0_1581"/>
            <p:cNvSpPr txBox="1"/>
            <p:nvPr/>
          </p:nvSpPr>
          <p:spPr>
            <a:xfrm>
              <a:off x="6711422" y="2844377"/>
              <a:ext cx="31029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再生紙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sp>
        <p:nvSpPr>
          <p:cNvPr id="501" name="Google Shape;501;g1d6d16f0913_0_1581"/>
          <p:cNvSpPr txBox="1"/>
          <p:nvPr/>
        </p:nvSpPr>
        <p:spPr>
          <a:xfrm>
            <a:off x="9004557" y="3678887"/>
            <a:ext cx="15000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さいせいし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502" name="Google Shape;502;g1d6d16f0913_0_1581"/>
          <p:cNvSpPr txBox="1"/>
          <p:nvPr/>
        </p:nvSpPr>
        <p:spPr>
          <a:xfrm>
            <a:off x="2643173" y="4735076"/>
            <a:ext cx="1806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 dirty="0" smtClean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し</a:t>
            </a:r>
            <a:r>
              <a:rPr lang="ja" altLang="en-US" sz="800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げんしゅうだんかいしゅう</a:t>
            </a:r>
            <a:endParaRPr sz="800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2065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d6d16f0913_0_159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08" name="Google Shape;508;g1d6d16f0913_0_159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09" name="Google Shape;509;g1d6d16f0913_0_1595"/>
          <p:cNvGrpSpPr/>
          <p:nvPr/>
        </p:nvGrpSpPr>
        <p:grpSpPr>
          <a:xfrm>
            <a:off x="-67" y="1336916"/>
            <a:ext cx="12192000" cy="5166299"/>
            <a:chOff x="-50" y="1002687"/>
            <a:chExt cx="9144000" cy="3874724"/>
          </a:xfrm>
        </p:grpSpPr>
        <p:sp>
          <p:nvSpPr>
            <p:cNvPr id="510" name="Google Shape;510;g1d6d16f0913_0_1595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⑦粗大ごみ・小物金属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511" name="Google Shape;511;g1d6d16f0913_0_1595"/>
            <p:cNvPicPr preferRelativeResize="0"/>
            <p:nvPr/>
          </p:nvPicPr>
          <p:blipFill rotWithShape="1">
            <a:blip r:embed="rId3">
              <a:alphaModFix/>
            </a:blip>
            <a:srcRect t="68" b="75"/>
            <a:stretch/>
          </p:blipFill>
          <p:spPr>
            <a:xfrm>
              <a:off x="6113525" y="1002687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g1d6d16f0913_0_1595"/>
            <p:cNvPicPr preferRelativeResize="0"/>
            <p:nvPr/>
          </p:nvPicPr>
          <p:blipFill rotWithShape="1">
            <a:blip r:embed="rId4">
              <a:alphaModFix/>
            </a:blip>
            <a:srcRect t="68" b="75"/>
            <a:stretch/>
          </p:blipFill>
          <p:spPr>
            <a:xfrm>
              <a:off x="6113525" y="3001862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37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d6d16f0913_0_160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18" name="Google Shape;518;g1d6d16f0913_0_160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19" name="Google Shape;519;g1d6d16f0913_0_1604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⑦粗大ごみ、小物金属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520" name="Google Shape;520;g1d6d16f0913_0_1604"/>
          <p:cNvPicPr preferRelativeResize="0"/>
          <p:nvPr/>
        </p:nvPicPr>
        <p:blipFill rotWithShape="1">
          <a:blip r:embed="rId3">
            <a:alphaModFix/>
          </a:blip>
          <a:srcRect t="68" b="75"/>
          <a:stretch/>
        </p:blipFill>
        <p:spPr>
          <a:xfrm>
            <a:off x="7800664" y="111227"/>
            <a:ext cx="819333" cy="74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1d6d16f0913_0_1604"/>
          <p:cNvPicPr preferRelativeResize="0"/>
          <p:nvPr/>
        </p:nvPicPr>
        <p:blipFill rotWithShape="1">
          <a:blip r:embed="rId4">
            <a:alphaModFix/>
          </a:blip>
          <a:srcRect t="68" b="75"/>
          <a:stretch/>
        </p:blipFill>
        <p:spPr>
          <a:xfrm>
            <a:off x="6918640" y="111227"/>
            <a:ext cx="819333" cy="748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2" name="Google Shape;522;g1d6d16f0913_0_1604"/>
          <p:cNvGrpSpPr/>
          <p:nvPr/>
        </p:nvGrpSpPr>
        <p:grpSpPr>
          <a:xfrm>
            <a:off x="1410158" y="1261491"/>
            <a:ext cx="3026863" cy="5553526"/>
            <a:chOff x="1057618" y="946118"/>
            <a:chExt cx="2270147" cy="4165144"/>
          </a:xfrm>
        </p:grpSpPr>
        <p:pic>
          <p:nvPicPr>
            <p:cNvPr id="523" name="Google Shape;523;g1d6d16f0913_0_160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57618" y="2984614"/>
              <a:ext cx="2270051" cy="1597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4" name="Google Shape;524;g1d6d16f0913_0_160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57666" y="946118"/>
              <a:ext cx="2270051" cy="15970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5" name="Google Shape;525;g1d6d16f0913_0_1604"/>
            <p:cNvSpPr txBox="1"/>
            <p:nvPr/>
          </p:nvSpPr>
          <p:spPr>
            <a:xfrm>
              <a:off x="1057665" y="2588096"/>
              <a:ext cx="22701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粗大ごみ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26" name="Google Shape;526;g1d6d16f0913_0_1604"/>
            <p:cNvSpPr txBox="1"/>
            <p:nvPr/>
          </p:nvSpPr>
          <p:spPr>
            <a:xfrm>
              <a:off x="1057665" y="4626592"/>
              <a:ext cx="22701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小物金属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527" name="Google Shape;527;g1d6d16f0913_0_1604"/>
          <p:cNvGrpSpPr/>
          <p:nvPr/>
        </p:nvGrpSpPr>
        <p:grpSpPr>
          <a:xfrm>
            <a:off x="7339991" y="1261500"/>
            <a:ext cx="3971467" cy="5493560"/>
            <a:chOff x="5504993" y="946125"/>
            <a:chExt cx="2978600" cy="4120170"/>
          </a:xfrm>
        </p:grpSpPr>
        <p:pic>
          <p:nvPicPr>
            <p:cNvPr id="528" name="Google Shape;528;g1d6d16f0913_0_160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720917" y="3621862"/>
              <a:ext cx="1827946" cy="1272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g1d6d16f0913_0_160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558724" y="2362473"/>
              <a:ext cx="1867833" cy="1008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g1d6d16f0913_0_160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681037" y="946125"/>
              <a:ext cx="1867828" cy="11717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g1d6d16f0913_0_1604"/>
            <p:cNvSpPr txBox="1"/>
            <p:nvPr/>
          </p:nvSpPr>
          <p:spPr>
            <a:xfrm>
              <a:off x="5599143" y="94612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鉄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32" name="Google Shape;532;g1d6d16f0913_0_1604"/>
            <p:cNvSpPr txBox="1"/>
            <p:nvPr/>
          </p:nvSpPr>
          <p:spPr>
            <a:xfrm>
              <a:off x="6213593" y="2335850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アルミ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33" name="Google Shape;533;g1d6d16f0913_0_1604"/>
            <p:cNvSpPr txBox="1"/>
            <p:nvPr/>
          </p:nvSpPr>
          <p:spPr>
            <a:xfrm>
              <a:off x="5504993" y="359067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銅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534" name="Google Shape;534;g1d6d16f0913_0_1604"/>
            <p:cNvSpPr txBox="1"/>
            <p:nvPr/>
          </p:nvSpPr>
          <p:spPr>
            <a:xfrm>
              <a:off x="7774993" y="458162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など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535" name="Google Shape;535;g1d6d16f0913_0_1604"/>
          <p:cNvGrpSpPr/>
          <p:nvPr/>
        </p:nvGrpSpPr>
        <p:grpSpPr>
          <a:xfrm>
            <a:off x="4686688" y="1941231"/>
            <a:ext cx="3335915" cy="3985116"/>
            <a:chOff x="3515016" y="1455923"/>
            <a:chExt cx="2501936" cy="2988837"/>
          </a:xfrm>
        </p:grpSpPr>
        <p:sp>
          <p:nvSpPr>
            <p:cNvPr id="536" name="Google Shape;536;g1d6d16f0913_0_1604"/>
            <p:cNvSpPr/>
            <p:nvPr/>
          </p:nvSpPr>
          <p:spPr>
            <a:xfrm>
              <a:off x="3644552" y="2588100"/>
              <a:ext cx="2372400" cy="675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1d6d16f0913_0_1604"/>
            <p:cNvSpPr/>
            <p:nvPr/>
          </p:nvSpPr>
          <p:spPr>
            <a:xfrm rot="-900131">
              <a:off x="3568346" y="1703611"/>
              <a:ext cx="2002659" cy="6755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g1d6d16f0913_0_1604"/>
            <p:cNvSpPr/>
            <p:nvPr/>
          </p:nvSpPr>
          <p:spPr>
            <a:xfrm rot="900131">
              <a:off x="3568320" y="3521539"/>
              <a:ext cx="2002659" cy="67553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" name="Google Shape;539;g1d6d16f0913_0_1604"/>
          <p:cNvSpPr txBox="1"/>
          <p:nvPr/>
        </p:nvSpPr>
        <p:spPr>
          <a:xfrm>
            <a:off x="7705928" y="1143092"/>
            <a:ext cx="496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てつ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540" name="Google Shape;540;g1d6d16f0913_0_1604"/>
          <p:cNvSpPr txBox="1"/>
          <p:nvPr/>
        </p:nvSpPr>
        <p:spPr>
          <a:xfrm>
            <a:off x="7573483" y="4640145"/>
            <a:ext cx="4968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8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どう</a:t>
            </a:r>
            <a:endParaRPr sz="8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24461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d6d16f0913_0_162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46" name="Google Shape;546;g1d6d16f0913_0_162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47" name="Google Shape;547;g1d6d16f0913_0_1629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548" name="Google Shape;548;g1d6d16f0913_0_1629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⑧小型家電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549" name="Google Shape;549;g1d6d16f0913_0_1629"/>
            <p:cNvPicPr preferRelativeResize="0"/>
            <p:nvPr/>
          </p:nvPicPr>
          <p:blipFill rotWithShape="1">
            <a:blip r:embed="rId3">
              <a:alphaModFix/>
            </a:blip>
            <a:srcRect t="68" b="75"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90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d6d16f0913_0_163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55" name="Google Shape;555;g1d6d16f0913_0_163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56" name="Google Shape;556;g1d6d16f0913_0_1637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⑧小型家電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557" name="Google Shape;557;g1d6d16f0913_0_1637"/>
          <p:cNvPicPr preferRelativeResize="0"/>
          <p:nvPr/>
        </p:nvPicPr>
        <p:blipFill rotWithShape="1">
          <a:blip r:embed="rId3">
            <a:alphaModFix/>
          </a:blip>
          <a:srcRect t="68" b="75"/>
          <a:stretch/>
        </p:blipFill>
        <p:spPr>
          <a:xfrm>
            <a:off x="7800664" y="111227"/>
            <a:ext cx="819333" cy="748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8" name="Google Shape;558;g1d6d16f0913_0_1637"/>
          <p:cNvGrpSpPr/>
          <p:nvPr/>
        </p:nvGrpSpPr>
        <p:grpSpPr>
          <a:xfrm>
            <a:off x="3662700" y="1187200"/>
            <a:ext cx="4866400" cy="4866400"/>
            <a:chOff x="2747025" y="890400"/>
            <a:chExt cx="3649800" cy="3649800"/>
          </a:xfrm>
        </p:grpSpPr>
        <p:sp>
          <p:nvSpPr>
            <p:cNvPr id="559" name="Google Shape;559;g1d6d16f0913_0_1637"/>
            <p:cNvSpPr/>
            <p:nvPr/>
          </p:nvSpPr>
          <p:spPr>
            <a:xfrm>
              <a:off x="2747025" y="890400"/>
              <a:ext cx="3649800" cy="3649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0" name="Google Shape;560;g1d6d16f0913_0_16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74150" y="981133"/>
              <a:ext cx="3195550" cy="34681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g1d6d16f0913_0_1637"/>
          <p:cNvGrpSpPr/>
          <p:nvPr/>
        </p:nvGrpSpPr>
        <p:grpSpPr>
          <a:xfrm>
            <a:off x="7884111" y="1111434"/>
            <a:ext cx="3544389" cy="5425333"/>
            <a:chOff x="5913083" y="833575"/>
            <a:chExt cx="2658292" cy="4069000"/>
          </a:xfrm>
        </p:grpSpPr>
        <p:sp>
          <p:nvSpPr>
            <p:cNvPr id="562" name="Google Shape;562;g1d6d16f0913_0_1637"/>
            <p:cNvSpPr/>
            <p:nvPr/>
          </p:nvSpPr>
          <p:spPr>
            <a:xfrm>
              <a:off x="7252275" y="833575"/>
              <a:ext cx="1319100" cy="13191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Ag</a:t>
              </a:r>
              <a:endParaRPr sz="14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3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銀</a:t>
              </a:r>
              <a:endParaRPr sz="36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563" name="Google Shape;563;g1d6d16f0913_0_1637"/>
            <p:cNvSpPr/>
            <p:nvPr/>
          </p:nvSpPr>
          <p:spPr>
            <a:xfrm>
              <a:off x="7252275" y="2208525"/>
              <a:ext cx="1319100" cy="13191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Al</a:t>
              </a:r>
              <a:endParaRPr sz="14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3333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アルミ</a:t>
              </a:r>
              <a:endParaRPr sz="3333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564" name="Google Shape;564;g1d6d16f0913_0_1637"/>
            <p:cNvSpPr/>
            <p:nvPr/>
          </p:nvSpPr>
          <p:spPr>
            <a:xfrm>
              <a:off x="7252275" y="3583475"/>
              <a:ext cx="1319100" cy="1319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Pd</a:t>
              </a:r>
              <a:endParaRPr sz="14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28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パラジウム</a:t>
              </a:r>
              <a:endParaRPr sz="28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grpSp>
          <p:nvGrpSpPr>
            <p:cNvPr id="565" name="Google Shape;565;g1d6d16f0913_0_1637"/>
            <p:cNvGrpSpPr/>
            <p:nvPr/>
          </p:nvGrpSpPr>
          <p:grpSpPr>
            <a:xfrm>
              <a:off x="5913083" y="1300660"/>
              <a:ext cx="1515298" cy="3276258"/>
              <a:chOff x="5913083" y="1300660"/>
              <a:chExt cx="1515298" cy="3276258"/>
            </a:xfrm>
          </p:grpSpPr>
          <p:sp>
            <p:nvSpPr>
              <p:cNvPr id="566" name="Google Shape;566;g1d6d16f0913_0_1637"/>
              <p:cNvSpPr/>
              <p:nvPr/>
            </p:nvSpPr>
            <p:spPr>
              <a:xfrm>
                <a:off x="6253300" y="2588100"/>
                <a:ext cx="976500" cy="675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g1d6d16f0913_0_1637"/>
              <p:cNvSpPr/>
              <p:nvPr/>
            </p:nvSpPr>
            <p:spPr>
              <a:xfrm rot="-1799449">
                <a:off x="6094773" y="1567436"/>
                <a:ext cx="1248347" cy="6755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g1d6d16f0913_0_1637"/>
              <p:cNvSpPr/>
              <p:nvPr/>
            </p:nvSpPr>
            <p:spPr>
              <a:xfrm rot="1799850">
                <a:off x="5994902" y="3621738"/>
                <a:ext cx="1299698" cy="6755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9" name="Google Shape;569;g1d6d16f0913_0_1637"/>
          <p:cNvGrpSpPr/>
          <p:nvPr/>
        </p:nvGrpSpPr>
        <p:grpSpPr>
          <a:xfrm>
            <a:off x="763500" y="1111434"/>
            <a:ext cx="3522133" cy="5425333"/>
            <a:chOff x="572624" y="833575"/>
            <a:chExt cx="2641600" cy="4069000"/>
          </a:xfrm>
        </p:grpSpPr>
        <p:sp>
          <p:nvSpPr>
            <p:cNvPr id="570" name="Google Shape;570;g1d6d16f0913_0_1637"/>
            <p:cNvSpPr/>
            <p:nvPr/>
          </p:nvSpPr>
          <p:spPr>
            <a:xfrm>
              <a:off x="572625" y="833575"/>
              <a:ext cx="1319100" cy="13191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Cu</a:t>
              </a:r>
              <a:endParaRPr sz="14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3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銅</a:t>
              </a:r>
              <a:endParaRPr sz="36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571" name="Google Shape;571;g1d6d16f0913_0_1637"/>
            <p:cNvSpPr/>
            <p:nvPr/>
          </p:nvSpPr>
          <p:spPr>
            <a:xfrm>
              <a:off x="572624" y="2208525"/>
              <a:ext cx="1341424" cy="13191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0" tIns="121900" rIns="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Pt</a:t>
              </a:r>
              <a:endParaRPr sz="1467" dirty="0" smtClean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90000"/>
                </a:lnSpc>
                <a:buClr>
                  <a:srgbClr val="000000"/>
                </a:buClr>
                <a:buSzPts val="1100"/>
              </a:pPr>
              <a:r>
                <a:rPr lang="ja" altLang="en-US" sz="3200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プラ</a:t>
              </a:r>
              <a:r>
                <a:rPr lang="ja-JP" altLang="en-US" sz="3200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　</a:t>
              </a:r>
              <a:r>
                <a:rPr lang="ja" altLang="en-US" sz="3200" dirty="0" smtClean="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チナ</a:t>
              </a:r>
              <a:endParaRPr sz="3200" dirty="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572" name="Google Shape;572;g1d6d16f0913_0_1637"/>
            <p:cNvSpPr/>
            <p:nvPr/>
          </p:nvSpPr>
          <p:spPr>
            <a:xfrm>
              <a:off x="572625" y="3583475"/>
              <a:ext cx="1319100" cy="13191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SzPts val="2700"/>
              </a:pPr>
              <a:r>
                <a:rPr lang="en-US" altLang="ja" sz="1467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Fe</a:t>
              </a:r>
              <a:endParaRPr sz="1467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  <a:p>
              <a:pPr algn="ctr">
                <a:lnSpc>
                  <a:spcPct val="115000"/>
                </a:lnSpc>
                <a:buClr>
                  <a:srgbClr val="000000"/>
                </a:buClr>
                <a:buSzPts val="1100"/>
              </a:pPr>
              <a:r>
                <a:rPr lang="ja" altLang="en-US" sz="3600">
                  <a:solidFill>
                    <a:srgbClr val="000000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鉄</a:t>
              </a:r>
              <a:endParaRPr sz="3600">
                <a:solidFill>
                  <a:srgbClr val="000000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grpSp>
          <p:nvGrpSpPr>
            <p:cNvPr id="573" name="Google Shape;573;g1d6d16f0913_0_1637"/>
            <p:cNvGrpSpPr/>
            <p:nvPr/>
          </p:nvGrpSpPr>
          <p:grpSpPr>
            <a:xfrm>
              <a:off x="1698973" y="1300680"/>
              <a:ext cx="1515251" cy="3276297"/>
              <a:chOff x="1698973" y="1300680"/>
              <a:chExt cx="1515251" cy="3276297"/>
            </a:xfrm>
          </p:grpSpPr>
          <p:sp>
            <p:nvSpPr>
              <p:cNvPr id="574" name="Google Shape;574;g1d6d16f0913_0_1637"/>
              <p:cNvSpPr/>
              <p:nvPr/>
            </p:nvSpPr>
            <p:spPr>
              <a:xfrm rot="10800000">
                <a:off x="1897507" y="2613899"/>
                <a:ext cx="976500" cy="6756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g1d6d16f0913_0_1637"/>
              <p:cNvSpPr/>
              <p:nvPr/>
            </p:nvSpPr>
            <p:spPr>
              <a:xfrm rot="9000352">
                <a:off x="1781911" y="3625987"/>
                <a:ext cx="1283027" cy="6755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1d6d16f0913_0_1637"/>
              <p:cNvSpPr/>
              <p:nvPr/>
            </p:nvSpPr>
            <p:spPr>
              <a:xfrm rot="-9000150">
                <a:off x="1832707" y="1580336"/>
                <a:ext cx="1299698" cy="67552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71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7" name="Google Shape;577;g1d6d16f0913_0_1637"/>
          <p:cNvGrpSpPr/>
          <p:nvPr/>
        </p:nvGrpSpPr>
        <p:grpSpPr>
          <a:xfrm>
            <a:off x="3155433" y="5376600"/>
            <a:ext cx="5750200" cy="1384333"/>
            <a:chOff x="2366575" y="4032450"/>
            <a:chExt cx="4312650" cy="1038250"/>
          </a:xfrm>
        </p:grpSpPr>
        <p:pic>
          <p:nvPicPr>
            <p:cNvPr id="578" name="Google Shape;578;g1d6d16f0913_0_16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66575" y="4032450"/>
              <a:ext cx="893450" cy="1038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9" name="Google Shape;579;g1d6d16f0913_0_1637"/>
            <p:cNvSpPr/>
            <p:nvPr/>
          </p:nvSpPr>
          <p:spPr>
            <a:xfrm>
              <a:off x="3566725" y="4202825"/>
              <a:ext cx="3112500" cy="789300"/>
            </a:xfrm>
            <a:prstGeom prst="wedgeRoundRectCallout">
              <a:avLst>
                <a:gd name="adj1" fmla="val -60051"/>
                <a:gd name="adj2" fmla="val 1922"/>
                <a:gd name="adj3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「レアメタル」と呼ばれる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希少金属をリサイクルしています。</a:t>
              </a:r>
              <a:endParaRPr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d6d16f0913_0_1666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85" name="Google Shape;585;g1d6d16f0913_0_1666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586" name="Google Shape;586;g1d6d16f0913_0_1666"/>
          <p:cNvGrpSpPr/>
          <p:nvPr/>
        </p:nvGrpSpPr>
        <p:grpSpPr>
          <a:xfrm>
            <a:off x="-67" y="2669699"/>
            <a:ext cx="12192000" cy="2500732"/>
            <a:chOff x="-50" y="2002274"/>
            <a:chExt cx="9144000" cy="1875549"/>
          </a:xfrm>
        </p:grpSpPr>
        <p:sp>
          <p:nvSpPr>
            <p:cNvPr id="587" name="Google Shape;587;g1d6d16f0913_0_1666"/>
            <p:cNvSpPr/>
            <p:nvPr/>
          </p:nvSpPr>
          <p:spPr>
            <a:xfrm>
              <a:off x="-50" y="2194399"/>
              <a:ext cx="9144000" cy="1491300"/>
            </a:xfrm>
            <a:prstGeom prst="roundRect">
              <a:avLst>
                <a:gd name="adj" fmla="val 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1867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 資源物のゆくえ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endParaRPr sz="8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buClr>
                  <a:schemeClr val="dk1"/>
                </a:buClr>
                <a:buSzPts val="2400"/>
              </a:pPr>
              <a:r>
                <a:rPr lang="ja" altLang="en-US" sz="56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 ⑨使用済み乾電池</a:t>
              </a:r>
              <a:endParaRPr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588" name="Google Shape;588;g1d6d16f0913_0_166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1900" y="2002274"/>
              <a:ext cx="2053475" cy="187554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275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d6d16f0913_0_167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594" name="Google Shape;594;g1d6d16f0913_0_167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595" name="Google Shape;595;g1d6d16f0913_0_1674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⑨使用済み乾電池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596" name="Google Shape;596;g1d6d16f0913_0_16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0664" y="111228"/>
            <a:ext cx="819333" cy="7483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7" name="Google Shape;597;g1d6d16f0913_0_1674"/>
          <p:cNvGrpSpPr/>
          <p:nvPr/>
        </p:nvGrpSpPr>
        <p:grpSpPr>
          <a:xfrm>
            <a:off x="877950" y="2057800"/>
            <a:ext cx="3904401" cy="3727101"/>
            <a:chOff x="658462" y="1543350"/>
            <a:chExt cx="2928301" cy="2795326"/>
          </a:xfrm>
        </p:grpSpPr>
        <p:pic>
          <p:nvPicPr>
            <p:cNvPr id="598" name="Google Shape;598;g1d6d16f0913_0_167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36606" y="1543350"/>
              <a:ext cx="983122" cy="1485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9" name="Google Shape;599;g1d6d16f0913_0_16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44684" y="3253970"/>
              <a:ext cx="1442079" cy="925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0" name="Google Shape;600;g1d6d16f0913_0_167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58462" y="1795286"/>
              <a:ext cx="1379968" cy="2543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1" name="Google Shape;601;g1d6d16f0913_0_1674"/>
          <p:cNvGrpSpPr/>
          <p:nvPr/>
        </p:nvGrpSpPr>
        <p:grpSpPr>
          <a:xfrm>
            <a:off x="4971731" y="1946550"/>
            <a:ext cx="2606355" cy="3974469"/>
            <a:chOff x="3728798" y="1459912"/>
            <a:chExt cx="1954766" cy="2980852"/>
          </a:xfrm>
        </p:grpSpPr>
        <p:sp>
          <p:nvSpPr>
            <p:cNvPr id="602" name="Google Shape;602;g1d6d16f0913_0_1674"/>
            <p:cNvSpPr/>
            <p:nvPr/>
          </p:nvSpPr>
          <p:spPr>
            <a:xfrm rot="-981823">
              <a:off x="3786156" y="1705507"/>
              <a:ext cx="1840035" cy="67173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g1d6d16f0913_0_1674"/>
            <p:cNvSpPr/>
            <p:nvPr/>
          </p:nvSpPr>
          <p:spPr>
            <a:xfrm rot="981823">
              <a:off x="3786172" y="3523434"/>
              <a:ext cx="1840035" cy="67173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4" name="Google Shape;604;g1d6d16f0913_0_1674"/>
          <p:cNvGrpSpPr/>
          <p:nvPr/>
        </p:nvGrpSpPr>
        <p:grpSpPr>
          <a:xfrm>
            <a:off x="7668725" y="1544601"/>
            <a:ext cx="3817372" cy="4826500"/>
            <a:chOff x="5751543" y="1158450"/>
            <a:chExt cx="2863029" cy="3619875"/>
          </a:xfrm>
        </p:grpSpPr>
        <p:pic>
          <p:nvPicPr>
            <p:cNvPr id="605" name="Google Shape;605;g1d6d16f0913_0_167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106026" y="3254475"/>
              <a:ext cx="1521499" cy="1523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g1d6d16f0913_0_16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29821" y="1219125"/>
              <a:ext cx="2584751" cy="161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7" name="Google Shape;607;g1d6d16f0913_0_1674"/>
            <p:cNvSpPr txBox="1"/>
            <p:nvPr/>
          </p:nvSpPr>
          <p:spPr>
            <a:xfrm>
              <a:off x="5751543" y="1158450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鉄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08" name="Google Shape;608;g1d6d16f0913_0_1674"/>
            <p:cNvSpPr txBox="1"/>
            <p:nvPr/>
          </p:nvSpPr>
          <p:spPr>
            <a:xfrm>
              <a:off x="5751543" y="3033750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亜鉛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6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1d6d16f0913_0_1693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4" name="Google Shape;614;g1d6d16f0913_0_1693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15" name="Google Shape;615;g1d6d16f0913_0_1693"/>
          <p:cNvSpPr/>
          <p:nvPr/>
        </p:nvSpPr>
        <p:spPr>
          <a:xfrm>
            <a:off x="-67" y="2925865"/>
            <a:ext cx="12192000" cy="1988400"/>
          </a:xfrm>
          <a:prstGeom prst="roundRect">
            <a:avLst>
              <a:gd name="adj" fmla="val 0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chemeClr val="dk1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 資源物のゆくえ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chemeClr val="dk1"/>
              </a:buClr>
              <a:buSzPts val="2400"/>
            </a:pPr>
            <a:endParaRPr sz="8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chemeClr val="dk1"/>
              </a:buClr>
              <a:buSzPts val="2400"/>
            </a:pPr>
            <a:r>
              <a:rPr lang="ja" altLang="en-US" sz="56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 ⑩蛍光管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16" name="Google Shape;616;g1d6d16f0913_0_1693"/>
          <p:cNvSpPr txBox="1"/>
          <p:nvPr/>
        </p:nvSpPr>
        <p:spPr>
          <a:xfrm>
            <a:off x="1209685" y="3462800"/>
            <a:ext cx="63928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ja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 </a:t>
            </a:r>
            <a:r>
              <a:rPr lang="ja" altLang="en-US" sz="1333" dirty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けい　</a:t>
            </a:r>
            <a:r>
              <a:rPr lang="ja-JP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" altLang="en-US" sz="1333" dirty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-JP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こう</a:t>
            </a:r>
            <a:r>
              <a:rPr lang="ja" altLang="en-US" sz="1333" dirty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 </a:t>
            </a:r>
            <a:r>
              <a:rPr lang="ja-JP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" altLang="en-US" sz="1333" dirty="0" smtClean="0">
                <a:solidFill>
                  <a:schemeClr val="lt1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かん</a:t>
            </a:r>
            <a:endParaRPr sz="1333" dirty="0">
              <a:solidFill>
                <a:schemeClr val="lt1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596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d6d16f0913_0_169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22" name="Google Shape;622;g1d6d16f0913_0_169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23" name="Google Shape;623;g1d6d16f0913_0_1699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⑩蛍光管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24" name="Google Shape;624;g1d6d16f0913_0_1699"/>
          <p:cNvSpPr txBox="1"/>
          <p:nvPr/>
        </p:nvSpPr>
        <p:spPr>
          <a:xfrm>
            <a:off x="2994291" y="-913933"/>
            <a:ext cx="944800" cy="64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鉄</a:t>
            </a:r>
            <a:endParaRPr sz="14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grpSp>
        <p:nvGrpSpPr>
          <p:cNvPr id="625" name="Google Shape;625;g1d6d16f0913_0_1699"/>
          <p:cNvGrpSpPr/>
          <p:nvPr/>
        </p:nvGrpSpPr>
        <p:grpSpPr>
          <a:xfrm>
            <a:off x="6476267" y="1081367"/>
            <a:ext cx="5343303" cy="5502900"/>
            <a:chOff x="4857200" y="811025"/>
            <a:chExt cx="4007477" cy="4127175"/>
          </a:xfrm>
        </p:grpSpPr>
        <p:sp>
          <p:nvSpPr>
            <p:cNvPr id="626" name="Google Shape;626;g1d6d16f0913_0_1699"/>
            <p:cNvSpPr/>
            <p:nvPr/>
          </p:nvSpPr>
          <p:spPr>
            <a:xfrm>
              <a:off x="4973675" y="910625"/>
              <a:ext cx="3772500" cy="2911500"/>
            </a:xfrm>
            <a:prstGeom prst="ellipse">
              <a:avLst/>
            </a:prstGeom>
            <a:solidFill>
              <a:srgbClr val="D4EEF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g1d6d16f0913_0_16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50624" y="811025"/>
              <a:ext cx="2414053" cy="1759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g1d6d16f0913_0_169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17738" y="2004450"/>
              <a:ext cx="1528799" cy="139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g1d6d16f0913_0_169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68752" y="1358670"/>
              <a:ext cx="2348951" cy="1759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Google Shape;630;g1d6d16f0913_0_169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57200" y="3494312"/>
              <a:ext cx="2049875" cy="144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g1d6d16f0913_0_1699"/>
            <p:cNvSpPr/>
            <p:nvPr/>
          </p:nvSpPr>
          <p:spPr>
            <a:xfrm>
              <a:off x="7089725" y="3400775"/>
              <a:ext cx="1528800" cy="1331400"/>
            </a:xfrm>
            <a:prstGeom prst="wedgeEllipseCallout">
              <a:avLst>
                <a:gd name="adj1" fmla="val -61548"/>
                <a:gd name="adj2" fmla="val 15139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わらずに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ctr">
                <a:lnSpc>
                  <a:spcPct val="130000"/>
                </a:lnSpc>
                <a:buClr>
                  <a:srgbClr val="000000"/>
                </a:buClr>
                <a:buSzPts val="1400"/>
              </a:pPr>
              <a:r>
                <a:rPr lang="ja" altLang="en-US" sz="18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出してね</a:t>
              </a:r>
              <a:endParaRPr sz="18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632" name="Google Shape;632;g1d6d16f0913_0_1699"/>
          <p:cNvGrpSpPr/>
          <p:nvPr/>
        </p:nvGrpSpPr>
        <p:grpSpPr>
          <a:xfrm>
            <a:off x="1370063" y="3075875"/>
            <a:ext cx="3790736" cy="1876308"/>
            <a:chOff x="1027547" y="2306906"/>
            <a:chExt cx="2843052" cy="1407231"/>
          </a:xfrm>
        </p:grpSpPr>
        <p:sp>
          <p:nvSpPr>
            <p:cNvPr id="633" name="Google Shape;633;g1d6d16f0913_0_1699"/>
            <p:cNvSpPr/>
            <p:nvPr/>
          </p:nvSpPr>
          <p:spPr>
            <a:xfrm rot="3207152">
              <a:off x="2614098" y="2674623"/>
              <a:ext cx="1236800" cy="67180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g1d6d16f0913_0_1699"/>
            <p:cNvSpPr/>
            <p:nvPr/>
          </p:nvSpPr>
          <p:spPr>
            <a:xfrm rot="7042755">
              <a:off x="991781" y="2674638"/>
              <a:ext cx="1236849" cy="6717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g1d6d16f0913_0_1699"/>
          <p:cNvGrpSpPr/>
          <p:nvPr/>
        </p:nvGrpSpPr>
        <p:grpSpPr>
          <a:xfrm>
            <a:off x="543833" y="1355399"/>
            <a:ext cx="4184835" cy="2049902"/>
            <a:chOff x="407875" y="1016549"/>
            <a:chExt cx="3138626" cy="1537427"/>
          </a:xfrm>
        </p:grpSpPr>
        <p:pic>
          <p:nvPicPr>
            <p:cNvPr id="636" name="Google Shape;636;g1d6d16f0913_0_169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7875" y="1016549"/>
              <a:ext cx="3138626" cy="1537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7" name="Google Shape;637;g1d6d16f0913_0_1699"/>
            <p:cNvSpPr txBox="1"/>
            <p:nvPr/>
          </p:nvSpPr>
          <p:spPr>
            <a:xfrm>
              <a:off x="2674193" y="184462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蛍光管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grpSp>
        <p:nvGrpSpPr>
          <p:cNvPr id="638" name="Google Shape;638;g1d6d16f0913_0_1699"/>
          <p:cNvGrpSpPr/>
          <p:nvPr/>
        </p:nvGrpSpPr>
        <p:grpSpPr>
          <a:xfrm>
            <a:off x="608545" y="4970251"/>
            <a:ext cx="5311991" cy="1806944"/>
            <a:chOff x="456408" y="3727687"/>
            <a:chExt cx="3983993" cy="1355208"/>
          </a:xfrm>
        </p:grpSpPr>
        <p:pic>
          <p:nvPicPr>
            <p:cNvPr id="639" name="Google Shape;639;g1d6d16f0913_0_169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6408" y="3727687"/>
              <a:ext cx="1631360" cy="7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0" name="Google Shape;640;g1d6d16f0913_0_169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90525" y="3785678"/>
              <a:ext cx="2049876" cy="6783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Google Shape;641;g1d6d16f0913_0_1699"/>
            <p:cNvSpPr txBox="1"/>
            <p:nvPr/>
          </p:nvSpPr>
          <p:spPr>
            <a:xfrm>
              <a:off x="3094643" y="459822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ガラス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  <p:sp>
          <p:nvSpPr>
            <p:cNvPr id="642" name="Google Shape;642;g1d6d16f0913_0_1699"/>
            <p:cNvSpPr txBox="1"/>
            <p:nvPr/>
          </p:nvSpPr>
          <p:spPr>
            <a:xfrm>
              <a:off x="917781" y="4598225"/>
              <a:ext cx="708600" cy="4846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1733" b="1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水銀</a:t>
              </a:r>
              <a:endParaRPr sz="1467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6d16f0913_0_1227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0" name="Google Shape;110;g1d6d16f0913_0_1227"/>
          <p:cNvSpPr/>
          <p:nvPr/>
        </p:nvSpPr>
        <p:spPr>
          <a:xfrm>
            <a:off x="316867" y="1358032"/>
            <a:ext cx="11422400" cy="5206000"/>
          </a:xfrm>
          <a:prstGeom prst="roundRect">
            <a:avLst>
              <a:gd name="adj" fmla="val 16667"/>
            </a:avLst>
          </a:prstGeom>
          <a:solidFill>
            <a:srgbClr val="E7F79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1d6d16f0913_0_1227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12" name="Google Shape;112;g1d6d16f0913_0_1227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「資源循環」を考えよう！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13" name="Google Shape;113;g1d6d16f0913_0_1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d6d16f0913_0_12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11023"/>
            <a:ext cx="11785605" cy="436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d6d16f0913_0_1227"/>
          <p:cNvSpPr/>
          <p:nvPr/>
        </p:nvSpPr>
        <p:spPr>
          <a:xfrm>
            <a:off x="252167" y="1131699"/>
            <a:ext cx="3404800" cy="2206800"/>
          </a:xfrm>
          <a:prstGeom prst="wedgeEllipseCallout">
            <a:avLst>
              <a:gd name="adj1" fmla="val 15484"/>
              <a:gd name="adj2" fmla="val 6555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金属やガラスを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生まれ変わらせる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ことは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16" name="Google Shape;116;g1d6d16f0913_0_1227"/>
          <p:cNvSpPr/>
          <p:nvPr/>
        </p:nvSpPr>
        <p:spPr>
          <a:xfrm>
            <a:off x="8620000" y="1131699"/>
            <a:ext cx="3126000" cy="2206800"/>
          </a:xfrm>
          <a:prstGeom prst="wedgeEllipseCallout">
            <a:avLst>
              <a:gd name="adj1" fmla="val -27454"/>
              <a:gd name="adj2" fmla="val 6828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地球の資源を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守ることに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SzPts val="1500"/>
            </a:pPr>
            <a:r>
              <a:rPr lang="ja" altLang="en-US" sz="20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つながります！</a:t>
            </a:r>
            <a:endParaRPr sz="20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17" name="Google Shape;117;g1d6d16f0913_0_12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39007" y="1987737"/>
            <a:ext cx="1890333" cy="151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g1d6d16f0913_0_1227"/>
          <p:cNvGrpSpPr/>
          <p:nvPr/>
        </p:nvGrpSpPr>
        <p:grpSpPr>
          <a:xfrm>
            <a:off x="5809311" y="1987737"/>
            <a:ext cx="2654171" cy="1512700"/>
            <a:chOff x="4356983" y="1490802"/>
            <a:chExt cx="1990628" cy="1134525"/>
          </a:xfrm>
        </p:grpSpPr>
        <p:pic>
          <p:nvPicPr>
            <p:cNvPr id="119" name="Google Shape;119;g1d6d16f0913_0_12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74301" y="1490802"/>
              <a:ext cx="1173310" cy="1134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g1d6d16f0913_0_1227"/>
            <p:cNvSpPr/>
            <p:nvPr/>
          </p:nvSpPr>
          <p:spPr>
            <a:xfrm>
              <a:off x="4356983" y="1875568"/>
              <a:ext cx="769500" cy="4203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g1d6d16f0913_0_1227"/>
          <p:cNvSpPr txBox="1"/>
          <p:nvPr/>
        </p:nvSpPr>
        <p:spPr>
          <a:xfrm>
            <a:off x="856496" y="1327515"/>
            <a:ext cx="9908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きんぞく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86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d6d16f0913_0_1724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48" name="Google Shape;648;g1d6d16f0913_0_1724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49" name="Google Shape;649;g1d6d16f0913_0_1724"/>
          <p:cNvSpPr/>
          <p:nvPr/>
        </p:nvSpPr>
        <p:spPr>
          <a:xfrm>
            <a:off x="-67" y="2925865"/>
            <a:ext cx="12192000" cy="1988400"/>
          </a:xfrm>
          <a:prstGeom prst="roundRect">
            <a:avLst>
              <a:gd name="adj" fmla="val 0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資源物のゆくえ</a:t>
            </a:r>
            <a:endParaRPr sz="18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lnSpc>
                <a:spcPct val="115000"/>
              </a:lnSpc>
              <a:buClr>
                <a:srgbClr val="000000"/>
              </a:buClr>
              <a:buSzPts val="2400"/>
            </a:pPr>
            <a:r>
              <a:rPr lang="ja" altLang="en-US" sz="25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</a:t>
            </a:r>
            <a:r>
              <a:rPr lang="ja" altLang="en-US" sz="56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⑪古着類</a:t>
            </a:r>
            <a:endParaRPr sz="5600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  <p:extLst>
      <p:ext uri="{BB962C8B-B14F-4D97-AF65-F5344CB8AC3E}">
        <p14:creationId xmlns:p14="http://schemas.microsoft.com/office/powerpoint/2010/main" val="5184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d6d16f0913_0_173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55" name="Google Shape;655;g1d6d16f0913_0_173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656" name="Google Shape;656;g1d6d16f0913_0_1730"/>
          <p:cNvSpPr/>
          <p:nvPr/>
        </p:nvSpPr>
        <p:spPr>
          <a:xfrm>
            <a:off x="3362400" y="205233"/>
            <a:ext cx="5257600" cy="560400"/>
          </a:xfrm>
          <a:prstGeom prst="roundRect">
            <a:avLst>
              <a:gd name="adj" fmla="val 15246"/>
            </a:avLst>
          </a:prstGeom>
          <a:solidFill>
            <a:srgbClr val="0071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buClr>
                <a:srgbClr val="000000"/>
              </a:buClr>
              <a:buSzPts val="2400"/>
            </a:pPr>
            <a:r>
              <a:rPr lang="ja" altLang="en-US" sz="1333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資源物のゆくえ</a:t>
            </a:r>
            <a:endParaRPr sz="1333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buClr>
                <a:srgbClr val="000000"/>
              </a:buClr>
              <a:buSzPts val="2400"/>
            </a:pPr>
            <a:r>
              <a:rPr lang="ja" altLang="en-US" sz="1867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⑪古着類</a:t>
            </a:r>
            <a:endParaRPr sz="1467" b="1">
              <a:solidFill>
                <a:schemeClr val="lt1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657" name="Google Shape;657;g1d6d16f0913_0_1730"/>
          <p:cNvSpPr txBox="1"/>
          <p:nvPr/>
        </p:nvSpPr>
        <p:spPr>
          <a:xfrm>
            <a:off x="2994291" y="-913933"/>
            <a:ext cx="944800" cy="646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1733" b="1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鉄</a:t>
            </a:r>
            <a:endParaRPr sz="1467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658" name="Google Shape;658;g1d6d16f0913_0_17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7034" y="2617799"/>
            <a:ext cx="5434969" cy="38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g1d6d16f0913_0_1730"/>
          <p:cNvPicPr preferRelativeResize="0"/>
          <p:nvPr/>
        </p:nvPicPr>
        <p:blipFill rotWithShape="1">
          <a:blip r:embed="rId4">
            <a:alphaModFix/>
          </a:blip>
          <a:srcRect l="8164" t="-12863" b="21371"/>
          <a:stretch/>
        </p:blipFill>
        <p:spPr>
          <a:xfrm>
            <a:off x="0" y="1685633"/>
            <a:ext cx="5192035" cy="517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g1d6d16f0913_0_17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233" y="4531086"/>
            <a:ext cx="1948867" cy="1969229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g1d6d16f0913_0_1730"/>
          <p:cNvSpPr txBox="1"/>
          <p:nvPr/>
        </p:nvSpPr>
        <p:spPr>
          <a:xfrm>
            <a:off x="1917867" y="1158733"/>
            <a:ext cx="815880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資源集団回収などで集められた古着は、主に、東南アジア地いきで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古着として再使用（リユース）されています。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sp>
        <p:nvSpPr>
          <p:cNvPr id="662" name="Google Shape;662;g1d6d16f0913_0_1730"/>
          <p:cNvSpPr txBox="1"/>
          <p:nvPr/>
        </p:nvSpPr>
        <p:spPr>
          <a:xfrm>
            <a:off x="1998434" y="1063684"/>
            <a:ext cx="7857200" cy="461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933" dirty="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しげんしゅうだんかいしゅう</a:t>
            </a:r>
            <a:endParaRPr sz="933" dirty="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</p:spTree>
    <p:extLst>
      <p:ext uri="{BB962C8B-B14F-4D97-AF65-F5344CB8AC3E}">
        <p14:creationId xmlns:p14="http://schemas.microsoft.com/office/powerpoint/2010/main" val="42230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6d16f0913_0_1200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27" name="Google Shape;127;g1d6d16f0913_0_1200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28" name="Google Shape;128;g1d6d16f0913_0_1200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「資源循環」を考えよう！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29" name="Google Shape;129;g1d6d16f0913_0_1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g1d6d16f0913_0_1200"/>
          <p:cNvGrpSpPr/>
          <p:nvPr/>
        </p:nvGrpSpPr>
        <p:grpSpPr>
          <a:xfrm>
            <a:off x="282901" y="1114167"/>
            <a:ext cx="11583500" cy="735048"/>
            <a:chOff x="212175" y="835625"/>
            <a:chExt cx="8687625" cy="551286"/>
          </a:xfrm>
        </p:grpSpPr>
        <p:sp>
          <p:nvSpPr>
            <p:cNvPr id="131" name="Google Shape;131;g1d6d16f0913_0_1200"/>
            <p:cNvSpPr txBox="1"/>
            <p:nvPr/>
          </p:nvSpPr>
          <p:spPr>
            <a:xfrm>
              <a:off x="212175" y="835625"/>
              <a:ext cx="7406100" cy="430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>
                <a:buClr>
                  <a:srgbClr val="000000"/>
                </a:buClr>
                <a:buSzPts val="1600"/>
              </a:pPr>
              <a:r>
                <a:rPr lang="ja" altLang="en-US" sz="2133">
                  <a:solidFill>
                    <a:srgbClr val="434343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●資源循環とは？</a:t>
              </a:r>
              <a:endParaRPr sz="2133">
                <a:solidFill>
                  <a:srgbClr val="434343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  <p:sp>
          <p:nvSpPr>
            <p:cNvPr id="132" name="Google Shape;132;g1d6d16f0913_0_1200"/>
            <p:cNvSpPr txBox="1"/>
            <p:nvPr/>
          </p:nvSpPr>
          <p:spPr>
            <a:xfrm>
              <a:off x="2182500" y="856026"/>
              <a:ext cx="6717300" cy="530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just">
                <a:lnSpc>
                  <a:spcPct val="150000"/>
                </a:lnSpc>
                <a:buClr>
                  <a:schemeClr val="dk1"/>
                </a:buClr>
                <a:buSzPts val="1100"/>
              </a:pPr>
              <a:r>
                <a:rPr lang="ja" altLang="en-US" sz="2000">
                  <a:solidFill>
                    <a:srgbClr val="000000"/>
                  </a:solidFill>
                  <a:latin typeface="M PLUS 1p"/>
                  <a:ea typeface="M PLUS 1p"/>
                  <a:cs typeface="M PLUS 1p"/>
                  <a:sym typeface="M PLUS 1p"/>
                </a:rPr>
                <a:t>使い終わった資源が、新しく生まれ変わって帰ってくることを言います。</a:t>
              </a:r>
              <a:endParaRPr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endParaRPr>
            </a:p>
          </p:txBody>
        </p:sp>
      </p:grpSp>
      <p:pic>
        <p:nvPicPr>
          <p:cNvPr id="133" name="Google Shape;133;g1d6d16f0913_0_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9234" y="4719400"/>
            <a:ext cx="1573801" cy="14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1d6d16f0913_0_12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08567" y="4753249"/>
            <a:ext cx="1049133" cy="1349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g1d6d16f0913_0_1200"/>
          <p:cNvGrpSpPr/>
          <p:nvPr/>
        </p:nvGrpSpPr>
        <p:grpSpPr>
          <a:xfrm>
            <a:off x="2934833" y="1838471"/>
            <a:ext cx="4700267" cy="1103363"/>
            <a:chOff x="2201125" y="1378853"/>
            <a:chExt cx="3525200" cy="827522"/>
          </a:xfrm>
        </p:grpSpPr>
        <p:sp>
          <p:nvSpPr>
            <p:cNvPr id="136" name="Google Shape;136;g1d6d16f0913_0_1200"/>
            <p:cNvSpPr/>
            <p:nvPr/>
          </p:nvSpPr>
          <p:spPr>
            <a:xfrm>
              <a:off x="2201125" y="1378853"/>
              <a:ext cx="3525200" cy="768150"/>
            </a:xfrm>
            <a:custGeom>
              <a:avLst/>
              <a:gdLst/>
              <a:ahLst/>
              <a:cxnLst/>
              <a:rect l="l" t="t" r="r" b="b"/>
              <a:pathLst>
                <a:path w="141008" h="30726" extrusionOk="0">
                  <a:moveTo>
                    <a:pt x="0" y="26327"/>
                  </a:moveTo>
                  <a:cubicBezTo>
                    <a:pt x="3131" y="24780"/>
                    <a:pt x="12298" y="18895"/>
                    <a:pt x="18786" y="17047"/>
                  </a:cubicBezTo>
                  <a:cubicBezTo>
                    <a:pt x="25274" y="15199"/>
                    <a:pt x="34479" y="14294"/>
                    <a:pt x="38930" y="15237"/>
                  </a:cubicBezTo>
                  <a:cubicBezTo>
                    <a:pt x="43381" y="16180"/>
                    <a:pt x="45004" y="20141"/>
                    <a:pt x="45494" y="22706"/>
                  </a:cubicBezTo>
                  <a:cubicBezTo>
                    <a:pt x="45984" y="25271"/>
                    <a:pt x="43909" y="30025"/>
                    <a:pt x="41872" y="30628"/>
                  </a:cubicBezTo>
                  <a:cubicBezTo>
                    <a:pt x="39835" y="31232"/>
                    <a:pt x="34290" y="28968"/>
                    <a:pt x="33271" y="26327"/>
                  </a:cubicBezTo>
                  <a:cubicBezTo>
                    <a:pt x="32253" y="23686"/>
                    <a:pt x="31649" y="18745"/>
                    <a:pt x="35761" y="14784"/>
                  </a:cubicBezTo>
                  <a:cubicBezTo>
                    <a:pt x="39873" y="10823"/>
                    <a:pt x="47455" y="4939"/>
                    <a:pt x="57942" y="2562"/>
                  </a:cubicBezTo>
                  <a:cubicBezTo>
                    <a:pt x="68429" y="186"/>
                    <a:pt x="88272" y="-644"/>
                    <a:pt x="98683" y="525"/>
                  </a:cubicBezTo>
                  <a:cubicBezTo>
                    <a:pt x="109095" y="1694"/>
                    <a:pt x="115922" y="6485"/>
                    <a:pt x="120411" y="9578"/>
                  </a:cubicBezTo>
                  <a:cubicBezTo>
                    <a:pt x="124900" y="12671"/>
                    <a:pt x="125806" y="16745"/>
                    <a:pt x="125617" y="19084"/>
                  </a:cubicBezTo>
                  <a:cubicBezTo>
                    <a:pt x="125428" y="21423"/>
                    <a:pt x="120788" y="24064"/>
                    <a:pt x="119279" y="23611"/>
                  </a:cubicBezTo>
                  <a:cubicBezTo>
                    <a:pt x="117770" y="23158"/>
                    <a:pt x="115771" y="18594"/>
                    <a:pt x="116563" y="16368"/>
                  </a:cubicBezTo>
                  <a:cubicBezTo>
                    <a:pt x="117355" y="14142"/>
                    <a:pt x="119958" y="11351"/>
                    <a:pt x="124032" y="10257"/>
                  </a:cubicBezTo>
                  <a:cubicBezTo>
                    <a:pt x="128106" y="9163"/>
                    <a:pt x="138179" y="9880"/>
                    <a:pt x="141008" y="9805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1d6d16f0913_0_1200"/>
            <p:cNvSpPr/>
            <p:nvPr/>
          </p:nvSpPr>
          <p:spPr>
            <a:xfrm>
              <a:off x="3816600" y="1438075"/>
              <a:ext cx="1029900" cy="768300"/>
            </a:xfrm>
            <a:prstGeom prst="ellipse">
              <a:avLst/>
            </a:prstGeom>
            <a:solidFill>
              <a:srgbClr val="FCF0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選別</a:t>
              </a:r>
              <a:endParaRPr sz="22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38" name="Google Shape;138;g1d6d16f0913_0_1200"/>
          <p:cNvGrpSpPr/>
          <p:nvPr/>
        </p:nvGrpSpPr>
        <p:grpSpPr>
          <a:xfrm>
            <a:off x="2217952" y="1643848"/>
            <a:ext cx="1690067" cy="2852867"/>
            <a:chOff x="1629625" y="1266725"/>
            <a:chExt cx="1267550" cy="2139650"/>
          </a:xfrm>
        </p:grpSpPr>
        <p:sp>
          <p:nvSpPr>
            <p:cNvPr id="139" name="Google Shape;139;g1d6d16f0913_0_1200"/>
            <p:cNvSpPr/>
            <p:nvPr/>
          </p:nvSpPr>
          <p:spPr>
            <a:xfrm>
              <a:off x="1629625" y="2059675"/>
              <a:ext cx="554525" cy="1346700"/>
            </a:xfrm>
            <a:custGeom>
              <a:avLst/>
              <a:gdLst/>
              <a:ahLst/>
              <a:cxnLst/>
              <a:rect l="l" t="t" r="r" b="b"/>
              <a:pathLst>
                <a:path w="22181" h="53868" extrusionOk="0">
                  <a:moveTo>
                    <a:pt x="1358" y="53868"/>
                  </a:moveTo>
                  <a:cubicBezTo>
                    <a:pt x="1132" y="52736"/>
                    <a:pt x="0" y="51077"/>
                    <a:pt x="0" y="47078"/>
                  </a:cubicBezTo>
                  <a:cubicBezTo>
                    <a:pt x="0" y="43079"/>
                    <a:pt x="76" y="35082"/>
                    <a:pt x="1358" y="29876"/>
                  </a:cubicBezTo>
                  <a:cubicBezTo>
                    <a:pt x="2641" y="24670"/>
                    <a:pt x="5356" y="19917"/>
                    <a:pt x="7695" y="15843"/>
                  </a:cubicBezTo>
                  <a:cubicBezTo>
                    <a:pt x="10034" y="11769"/>
                    <a:pt x="12977" y="8073"/>
                    <a:pt x="15391" y="5432"/>
                  </a:cubicBezTo>
                  <a:cubicBezTo>
                    <a:pt x="17805" y="2792"/>
                    <a:pt x="21049" y="905"/>
                    <a:pt x="22181" y="0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1d6d16f0913_0_1200"/>
            <p:cNvSpPr/>
            <p:nvPr/>
          </p:nvSpPr>
          <p:spPr>
            <a:xfrm>
              <a:off x="1867275" y="1266725"/>
              <a:ext cx="1029900" cy="768300"/>
            </a:xfrm>
            <a:prstGeom prst="ellipse">
              <a:avLst/>
            </a:prstGeom>
            <a:solidFill>
              <a:srgbClr val="FCF0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収集</a:t>
              </a:r>
              <a:endParaRPr sz="22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1" name="Google Shape;141;g1d6d16f0913_0_1200"/>
          <p:cNvGrpSpPr/>
          <p:nvPr/>
        </p:nvGrpSpPr>
        <p:grpSpPr>
          <a:xfrm>
            <a:off x="7410193" y="1632971"/>
            <a:ext cx="1975316" cy="2716516"/>
            <a:chOff x="5574563" y="1233188"/>
            <a:chExt cx="1481487" cy="2037387"/>
          </a:xfrm>
        </p:grpSpPr>
        <p:sp>
          <p:nvSpPr>
            <p:cNvPr id="142" name="Google Shape;142;g1d6d16f0913_0_1200"/>
            <p:cNvSpPr/>
            <p:nvPr/>
          </p:nvSpPr>
          <p:spPr>
            <a:xfrm>
              <a:off x="5765925" y="1635275"/>
              <a:ext cx="1290125" cy="1635300"/>
            </a:xfrm>
            <a:custGeom>
              <a:avLst/>
              <a:gdLst/>
              <a:ahLst/>
              <a:cxnLst/>
              <a:rect l="l" t="t" r="r" b="b"/>
              <a:pathLst>
                <a:path w="51605" h="65412" extrusionOk="0">
                  <a:moveTo>
                    <a:pt x="0" y="0"/>
                  </a:moveTo>
                  <a:cubicBezTo>
                    <a:pt x="3471" y="1283"/>
                    <a:pt x="14071" y="3735"/>
                    <a:pt x="20823" y="7696"/>
                  </a:cubicBezTo>
                  <a:cubicBezTo>
                    <a:pt x="27575" y="11657"/>
                    <a:pt x="35610" y="17466"/>
                    <a:pt x="40514" y="23766"/>
                  </a:cubicBezTo>
                  <a:cubicBezTo>
                    <a:pt x="45418" y="30066"/>
                    <a:pt x="48399" y="38553"/>
                    <a:pt x="50247" y="45494"/>
                  </a:cubicBezTo>
                  <a:cubicBezTo>
                    <a:pt x="52096" y="52435"/>
                    <a:pt x="51379" y="62092"/>
                    <a:pt x="51605" y="65412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d6d16f0913_0_1200"/>
            <p:cNvSpPr/>
            <p:nvPr/>
          </p:nvSpPr>
          <p:spPr>
            <a:xfrm>
              <a:off x="5574563" y="1233188"/>
              <a:ext cx="1029900" cy="768300"/>
            </a:xfrm>
            <a:prstGeom prst="ellipse">
              <a:avLst/>
            </a:prstGeom>
            <a:solidFill>
              <a:srgbClr val="FCF0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700"/>
              </a:pPr>
              <a:r>
                <a:rPr lang="ja" altLang="en-US" sz="22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再生</a:t>
              </a:r>
              <a:endParaRPr sz="22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4" name="Google Shape;144;g1d6d16f0913_0_1200"/>
          <p:cNvGrpSpPr/>
          <p:nvPr/>
        </p:nvGrpSpPr>
        <p:grpSpPr>
          <a:xfrm>
            <a:off x="2898882" y="3119835"/>
            <a:ext cx="3064879" cy="3581720"/>
            <a:chOff x="2174161" y="2339876"/>
            <a:chExt cx="2298659" cy="2686290"/>
          </a:xfrm>
        </p:grpSpPr>
        <p:pic>
          <p:nvPicPr>
            <p:cNvPr id="145" name="Google Shape;145;g1d6d16f0913_0_120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327275" y="2339876"/>
              <a:ext cx="2145545" cy="2686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g1d6d16f0913_0_1200"/>
            <p:cNvSpPr txBox="1"/>
            <p:nvPr/>
          </p:nvSpPr>
          <p:spPr>
            <a:xfrm rot="20847954">
              <a:off x="2174161" y="3151635"/>
              <a:ext cx="352501" cy="726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サ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ヨ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ナ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ラ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147" name="Google Shape;147;g1d6d16f0913_0_1200"/>
          <p:cNvGrpSpPr/>
          <p:nvPr/>
        </p:nvGrpSpPr>
        <p:grpSpPr>
          <a:xfrm>
            <a:off x="6177375" y="3163904"/>
            <a:ext cx="2977572" cy="3584061"/>
            <a:chOff x="4633031" y="2372928"/>
            <a:chExt cx="2233179" cy="2688046"/>
          </a:xfrm>
        </p:grpSpPr>
        <p:pic>
          <p:nvPicPr>
            <p:cNvPr id="148" name="Google Shape;148;g1d6d16f0913_0_120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3031" y="2372928"/>
              <a:ext cx="2145545" cy="2688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1d6d16f0913_0_1200"/>
            <p:cNvSpPr txBox="1"/>
            <p:nvPr/>
          </p:nvSpPr>
          <p:spPr>
            <a:xfrm rot="1350443">
              <a:off x="6513548" y="3214307"/>
              <a:ext cx="352662" cy="861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お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か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え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り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algn="just">
                <a:lnSpc>
                  <a:spcPct val="80000"/>
                </a:lnSpc>
                <a:buClr>
                  <a:schemeClr val="dk1"/>
                </a:buClr>
                <a:buSzPts val="1100"/>
              </a:pPr>
              <a:r>
                <a:rPr lang="ja" altLang="en-US" sz="1467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！</a:t>
              </a:r>
              <a:endParaRPr sz="1467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sp>
        <p:nvSpPr>
          <p:cNvPr id="150" name="Google Shape;150;g1d6d16f0913_0_1200"/>
          <p:cNvSpPr txBox="1"/>
          <p:nvPr/>
        </p:nvSpPr>
        <p:spPr>
          <a:xfrm>
            <a:off x="2720325" y="1770087"/>
            <a:ext cx="9908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しゅうしゅう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51" name="Google Shape;151;g1d6d16f0913_0_1200"/>
          <p:cNvSpPr txBox="1"/>
          <p:nvPr/>
        </p:nvSpPr>
        <p:spPr>
          <a:xfrm>
            <a:off x="5280000" y="1984567"/>
            <a:ext cx="9908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せんべつ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sp>
        <p:nvSpPr>
          <p:cNvPr id="152" name="Google Shape;152;g1d6d16f0913_0_1200"/>
          <p:cNvSpPr txBox="1"/>
          <p:nvPr/>
        </p:nvSpPr>
        <p:spPr>
          <a:xfrm>
            <a:off x="7608911" y="1711525"/>
            <a:ext cx="990800" cy="3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さいせい</a:t>
            </a:r>
            <a:endParaRPr sz="933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50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6d16f0913_0_1242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58" name="Google Shape;158;g1d6d16f0913_0_1242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159" name="Google Shape;159;g1d6d16f0913_0_1242"/>
          <p:cNvGrpSpPr/>
          <p:nvPr/>
        </p:nvGrpSpPr>
        <p:grpSpPr>
          <a:xfrm>
            <a:off x="452068" y="1882069"/>
            <a:ext cx="10972033" cy="3713900"/>
            <a:chOff x="339050" y="1411551"/>
            <a:chExt cx="8229025" cy="2785425"/>
          </a:xfrm>
        </p:grpSpPr>
        <p:sp>
          <p:nvSpPr>
            <p:cNvPr id="160" name="Google Shape;160;g1d6d16f0913_0_1242"/>
            <p:cNvSpPr/>
            <p:nvPr/>
          </p:nvSpPr>
          <p:spPr>
            <a:xfrm>
              <a:off x="3506775" y="2209450"/>
              <a:ext cx="5061300" cy="1753800"/>
            </a:xfrm>
            <a:prstGeom prst="wedgeRoundRectCallout">
              <a:avLst>
                <a:gd name="adj1" fmla="val -64774"/>
                <a:gd name="adj2" fmla="val 1962"/>
                <a:gd name="adj3" fmla="val 0"/>
              </a:avLst>
            </a:prstGeom>
            <a:solidFill>
              <a:srgbClr val="F0ABC3"/>
            </a:solidFill>
            <a:ln w="9525" cap="flat" cmpd="sng">
              <a:solidFill>
                <a:srgbClr val="F0AB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>
                <a:lnSpc>
                  <a:spcPct val="130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資源物を処理するところ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>
                <a:lnSpc>
                  <a:spcPct val="130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rgbClr val="000000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資源化処理施設など</a:t>
              </a:r>
              <a:endParaRPr sz="32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161" name="Google Shape;161;g1d6d16f0913_0_12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9050" y="1411551"/>
              <a:ext cx="2896525" cy="2785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g1d6d16f0913_0_1242"/>
          <p:cNvSpPr txBox="1"/>
          <p:nvPr/>
        </p:nvSpPr>
        <p:spPr>
          <a:xfrm>
            <a:off x="5106900" y="3170912"/>
            <a:ext cx="58568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 げん ぶつ　　</a:t>
            </a:r>
            <a:r>
              <a:rPr lang="ja-JP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 </a:t>
            </a: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しょり</a:t>
            </a: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1000"/>
            </a:pPr>
            <a:endParaRPr sz="1333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>
              <a:buClr>
                <a:srgbClr val="000000"/>
              </a:buClr>
              <a:buSzPts val="1200"/>
            </a:pP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　　　　　　</a:t>
            </a:r>
            <a:r>
              <a:rPr lang="ja-JP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　　　　</a:t>
            </a:r>
            <a:r>
              <a:rPr lang="ja" altLang="en-US" sz="1600" dirty="0" smtClean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し</a:t>
            </a:r>
            <a:r>
              <a:rPr lang="ja" altLang="en-US" sz="1600" dirty="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せつ</a:t>
            </a:r>
            <a:endParaRPr sz="1600" dirty="0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04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6d16f0913_0_1251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68" name="Google Shape;168;g1d6d16f0913_0_1251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69" name="Google Shape;169;g1d6d16f0913_0_1251"/>
          <p:cNvSpPr/>
          <p:nvPr/>
        </p:nvSpPr>
        <p:spPr>
          <a:xfrm>
            <a:off x="825867" y="1140433"/>
            <a:ext cx="3078400" cy="1714800"/>
          </a:xfrm>
          <a:prstGeom prst="wedgeEllipseCallout">
            <a:avLst>
              <a:gd name="adj1" fmla="val -16333"/>
              <a:gd name="adj2" fmla="val 7092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資源になるものは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どんなものが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あるかな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pic>
        <p:nvPicPr>
          <p:cNvPr id="170" name="Google Shape;170;g1d6d16f0913_0_1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00" y="2730928"/>
            <a:ext cx="1734832" cy="325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d6d16f0913_0_1251"/>
          <p:cNvSpPr txBox="1"/>
          <p:nvPr/>
        </p:nvSpPr>
        <p:spPr>
          <a:xfrm>
            <a:off x="2153733" y="4620112"/>
            <a:ext cx="9636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資源物を処理するところは、資源物の種類ごとに、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処理する機械や仕組みがちがうので、いろいろな施設があります。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上の絵にないもので資源物として集められているものもあります。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72" name="Google Shape;172;g1d6d16f0913_0_1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4633" y="1128732"/>
            <a:ext cx="3686507" cy="16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d6d16f0913_0_1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0288" y="2851732"/>
            <a:ext cx="1802848" cy="164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d6d16f0913_0_1251"/>
          <p:cNvSpPr/>
          <p:nvPr/>
        </p:nvSpPr>
        <p:spPr>
          <a:xfrm>
            <a:off x="2153733" y="2897033"/>
            <a:ext cx="3390800" cy="1647600"/>
          </a:xfrm>
          <a:prstGeom prst="wedgeEllipseCallout">
            <a:avLst>
              <a:gd name="adj1" fmla="val -58011"/>
              <a:gd name="adj2" fmla="val -1336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分別しているものが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「資源」ということなのかな？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pic>
        <p:nvPicPr>
          <p:cNvPr id="175" name="Google Shape;175;g1d6d16f0913_0_12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2215" y="2851732"/>
            <a:ext cx="1802848" cy="164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1d6d16f0913_0_125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9044" y="1128733"/>
            <a:ext cx="1809203" cy="16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d6d16f0913_0_12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6176" y="1128733"/>
            <a:ext cx="1805131" cy="164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d6d16f0913_0_125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4141" y="2846342"/>
            <a:ext cx="1809201" cy="165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d6d16f0913_0_1251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資源物を処理するところ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資源化処理施設など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80" name="Google Shape;180;g1d6d16f0913_0_125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d6d16f0913_0_1251">
            <a:hlinkClick r:id="rId11"/>
          </p:cNvPr>
          <p:cNvSpPr/>
          <p:nvPr/>
        </p:nvSpPr>
        <p:spPr>
          <a:xfrm>
            <a:off x="9969033" y="4700533"/>
            <a:ext cx="2037200" cy="1290000"/>
          </a:xfrm>
          <a:prstGeom prst="roundRect">
            <a:avLst>
              <a:gd name="adj" fmla="val 16667"/>
            </a:avLst>
          </a:prstGeom>
          <a:solidFill>
            <a:srgbClr val="D4EEF9"/>
          </a:solidFill>
          <a:ln w="19050" cap="flat" cmpd="sng">
            <a:solidFill>
              <a:srgbClr val="0071B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450"/>
              </a:srgbClr>
            </a:outerShdw>
          </a:effectLst>
        </p:spPr>
        <p:txBody>
          <a:bodyPr spcFirstLastPara="1" wrap="square" lIns="96000" tIns="121900" rIns="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</a:t>
            </a:r>
            <a:endParaRPr sz="1867" b="1">
              <a:solidFill>
                <a:srgbClr val="0071BC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ごみの分類</a:t>
            </a:r>
            <a:endParaRPr sz="1867" b="1">
              <a:solidFill>
                <a:srgbClr val="0071BC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100"/>
            </a:pPr>
            <a:r>
              <a:rPr lang="ja" altLang="en-US" sz="14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（川崎市サイトへ）</a:t>
            </a:r>
            <a:endParaRPr sz="1467">
              <a:solidFill>
                <a:srgbClr val="0071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9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388788c33_0_5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187" name="Google Shape;187;g20388788c33_0_5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188" name="Google Shape;188;g20388788c33_0_5"/>
          <p:cNvSpPr/>
          <p:nvPr/>
        </p:nvSpPr>
        <p:spPr>
          <a:xfrm>
            <a:off x="825867" y="1140433"/>
            <a:ext cx="3078400" cy="1714800"/>
          </a:xfrm>
          <a:prstGeom prst="wedgeEllipseCallout">
            <a:avLst>
              <a:gd name="adj1" fmla="val -16333"/>
              <a:gd name="adj2" fmla="val 7092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資源になるものは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どんなものが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あるかな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pic>
        <p:nvPicPr>
          <p:cNvPr id="189" name="Google Shape;189;g20388788c33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00" y="2730928"/>
            <a:ext cx="1734832" cy="325944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0388788c33_0_5"/>
          <p:cNvSpPr txBox="1"/>
          <p:nvPr/>
        </p:nvSpPr>
        <p:spPr>
          <a:xfrm>
            <a:off x="2153733" y="4620112"/>
            <a:ext cx="96360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　資源物を処理するところは、資源物の種類ごとに、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処理する機械や仕組みがちがうので、いろいろな施設があります。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ja" altLang="en-US" sz="2000">
                <a:solidFill>
                  <a:srgbClr val="000000"/>
                </a:solidFill>
                <a:latin typeface="M PLUS 1p"/>
                <a:ea typeface="M PLUS 1p"/>
                <a:cs typeface="M PLUS 1p"/>
                <a:sym typeface="M PLUS 1p"/>
              </a:rPr>
              <a:t>上の絵にないもので資源物として集められているものもあります。</a:t>
            </a:r>
            <a:endParaRPr sz="2000">
              <a:solidFill>
                <a:srgbClr val="000000"/>
              </a:solidFill>
              <a:latin typeface="M PLUS 1p"/>
              <a:ea typeface="M PLUS 1p"/>
              <a:cs typeface="M PLUS 1p"/>
              <a:sym typeface="M PLUS 1p"/>
            </a:endParaRPr>
          </a:p>
        </p:txBody>
      </p:sp>
      <p:pic>
        <p:nvPicPr>
          <p:cNvPr id="191" name="Google Shape;191;g20388788c33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4633" y="1128732"/>
            <a:ext cx="3686507" cy="16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20388788c33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0288" y="2851732"/>
            <a:ext cx="1802848" cy="164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0388788c33_0_5"/>
          <p:cNvSpPr/>
          <p:nvPr/>
        </p:nvSpPr>
        <p:spPr>
          <a:xfrm>
            <a:off x="2153733" y="2897033"/>
            <a:ext cx="3390800" cy="1647600"/>
          </a:xfrm>
          <a:prstGeom prst="wedgeEllipseCallout">
            <a:avLst>
              <a:gd name="adj1" fmla="val -58011"/>
              <a:gd name="adj2" fmla="val -1336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分別しているものが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  <a:p>
            <a:pPr algn="ctr"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rPr>
              <a:t>「資源」ということなのかな？</a:t>
            </a:r>
            <a:endParaRPr sz="1867">
              <a:solidFill>
                <a:srgbClr val="000000"/>
              </a:solidFill>
              <a:latin typeface="M PLUS Rounded 1c Medium"/>
              <a:ea typeface="M PLUS Rounded 1c Medium"/>
              <a:cs typeface="M PLUS Rounded 1c Medium"/>
              <a:sym typeface="M PLUS Rounded 1c Medium"/>
            </a:endParaRPr>
          </a:p>
        </p:txBody>
      </p:sp>
      <p:pic>
        <p:nvPicPr>
          <p:cNvPr id="194" name="Google Shape;194;g20388788c33_0_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2215" y="2851732"/>
            <a:ext cx="1802848" cy="164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0388788c33_0_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9044" y="1128733"/>
            <a:ext cx="1809203" cy="16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0388788c33_0_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6176" y="1128733"/>
            <a:ext cx="1805131" cy="164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0388788c33_0_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4141" y="2846342"/>
            <a:ext cx="1809201" cy="165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20388788c33_0_5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資源物を処理するところ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資源化処理施設など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199" name="Google Shape;199;g20388788c33_0_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0388788c33_0_5"/>
          <p:cNvSpPr/>
          <p:nvPr/>
        </p:nvSpPr>
        <p:spPr>
          <a:xfrm>
            <a:off x="0" y="6130900"/>
            <a:ext cx="11789600" cy="527200"/>
          </a:xfrm>
          <a:prstGeom prst="homePlate">
            <a:avLst>
              <a:gd name="adj" fmla="val 50000"/>
            </a:avLst>
          </a:prstGeom>
          <a:solidFill>
            <a:srgbClr val="0099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FFFF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資源物をあつかう施設ではどんなことをしているのでしょう</a:t>
            </a:r>
            <a:endParaRPr sz="1867" b="1">
              <a:solidFill>
                <a:srgbClr val="FFFF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1" name="Google Shape;201;g20388788c33_0_5">
            <a:hlinkClick r:id="rId11"/>
          </p:cNvPr>
          <p:cNvSpPr/>
          <p:nvPr/>
        </p:nvSpPr>
        <p:spPr>
          <a:xfrm>
            <a:off x="9969033" y="4700533"/>
            <a:ext cx="2037200" cy="1290000"/>
          </a:xfrm>
          <a:prstGeom prst="roundRect">
            <a:avLst>
              <a:gd name="adj" fmla="val 16667"/>
            </a:avLst>
          </a:prstGeom>
          <a:solidFill>
            <a:srgbClr val="D4EEF9"/>
          </a:solidFill>
          <a:ln w="19050" cap="flat" cmpd="sng">
            <a:solidFill>
              <a:srgbClr val="0071BC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7450"/>
              </a:srgbClr>
            </a:outerShdw>
          </a:effectLst>
        </p:spPr>
        <p:txBody>
          <a:bodyPr spcFirstLastPara="1" wrap="square" lIns="96000" tIns="121900" rIns="0" bIns="121900" anchor="ctr" anchorCtr="0">
            <a:noAutofit/>
          </a:bodyPr>
          <a:lstStyle/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川崎市の</a:t>
            </a:r>
            <a:endParaRPr sz="1867" b="1">
              <a:solidFill>
                <a:srgbClr val="0071BC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400"/>
            </a:pPr>
            <a:r>
              <a:rPr lang="ja" altLang="en-US" sz="18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ごみの分類</a:t>
            </a:r>
            <a:endParaRPr sz="1867" b="1">
              <a:solidFill>
                <a:srgbClr val="0071BC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>
              <a:lnSpc>
                <a:spcPct val="130000"/>
              </a:lnSpc>
              <a:buClr>
                <a:srgbClr val="000000"/>
              </a:buClr>
              <a:buSzPts val="1100"/>
            </a:pPr>
            <a:r>
              <a:rPr lang="ja" altLang="en-US" sz="1467" b="1">
                <a:solidFill>
                  <a:srgbClr val="0071BC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（川崎市サイトへ）</a:t>
            </a:r>
            <a:endParaRPr sz="1467">
              <a:solidFill>
                <a:srgbClr val="0071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1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d6d16f0913_0_1269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07" name="Google Shape;207;g1d6d16f0913_0_1269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sp>
        <p:nvSpPr>
          <p:cNvPr id="208" name="Google Shape;208;g1d6d16f0913_0_1269"/>
          <p:cNvSpPr/>
          <p:nvPr/>
        </p:nvSpPr>
        <p:spPr>
          <a:xfrm>
            <a:off x="4512733" y="107600"/>
            <a:ext cx="4027200" cy="755600"/>
          </a:xfrm>
          <a:prstGeom prst="wedgeRoundRectCallout">
            <a:avLst>
              <a:gd name="adj1" fmla="val -55832"/>
              <a:gd name="adj2" fmla="val 12868"/>
              <a:gd name="adj3" fmla="val 0"/>
            </a:avLst>
          </a:prstGeom>
          <a:solidFill>
            <a:srgbClr val="F0ABC3"/>
          </a:solidFill>
          <a:ln w="9525" cap="flat" cmpd="sng">
            <a:solidFill>
              <a:srgbClr val="F0AB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資源物の処理の流れを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  <a:p>
            <a:pPr marL="191995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ja" altLang="en-US" sz="1600" b="1">
                <a:solidFill>
                  <a:srgbClr val="000000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見てみましょう！</a:t>
            </a:r>
            <a:endParaRPr sz="1600" b="1">
              <a:solidFill>
                <a:srgbClr val="000000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pic>
        <p:nvPicPr>
          <p:cNvPr id="209" name="Google Shape;209;g1d6d16f0913_0_1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8273" y="38476"/>
            <a:ext cx="918963" cy="8837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" name="Google Shape;210;g1d6d16f0913_0_1269"/>
          <p:cNvGrpSpPr/>
          <p:nvPr/>
        </p:nvGrpSpPr>
        <p:grpSpPr>
          <a:xfrm>
            <a:off x="362123" y="1403284"/>
            <a:ext cx="2719644" cy="5145616"/>
            <a:chOff x="271592" y="1052463"/>
            <a:chExt cx="2039733" cy="3859212"/>
          </a:xfrm>
        </p:grpSpPr>
        <p:grpSp>
          <p:nvGrpSpPr>
            <p:cNvPr id="211" name="Google Shape;211;g1d6d16f0913_0_1269"/>
            <p:cNvGrpSpPr/>
            <p:nvPr/>
          </p:nvGrpSpPr>
          <p:grpSpPr>
            <a:xfrm>
              <a:off x="271592" y="1052463"/>
              <a:ext cx="2039733" cy="3859187"/>
              <a:chOff x="271592" y="1052463"/>
              <a:chExt cx="2039733" cy="3859187"/>
            </a:xfrm>
          </p:grpSpPr>
          <p:sp>
            <p:nvSpPr>
              <p:cNvPr id="212" name="Google Shape;212;g1d6d16f0913_0_1269"/>
              <p:cNvSpPr/>
              <p:nvPr/>
            </p:nvSpPr>
            <p:spPr>
              <a:xfrm>
                <a:off x="271625" y="2959850"/>
                <a:ext cx="2039700" cy="1951800"/>
              </a:xfrm>
              <a:prstGeom prst="rect">
                <a:avLst/>
              </a:prstGeom>
              <a:solidFill>
                <a:srgbClr val="FCF0AA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選別して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異物をのぞく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より分けて資源で</a:t>
                </a: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ないものを取る</a:t>
                </a: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</p:txBody>
          </p:sp>
          <p:pic>
            <p:nvPicPr>
              <p:cNvPr id="213" name="Google Shape;213;g1d6d16f0913_0_126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71592" y="1052463"/>
                <a:ext cx="2039701" cy="19073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4" name="Google Shape;214;g1d6d16f0913_0_1269"/>
            <p:cNvSpPr/>
            <p:nvPr/>
          </p:nvSpPr>
          <p:spPr>
            <a:xfrm>
              <a:off x="271600" y="1052475"/>
              <a:ext cx="2039700" cy="3859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1d6d16f0913_0_1269"/>
            <p:cNvSpPr/>
            <p:nvPr/>
          </p:nvSpPr>
          <p:spPr>
            <a:xfrm>
              <a:off x="350650" y="1120375"/>
              <a:ext cx="566700" cy="566700"/>
            </a:xfrm>
            <a:prstGeom prst="ellipse">
              <a:avLst/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altLang="ja"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1</a:t>
              </a:r>
              <a:endParaRPr sz="32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16" name="Google Shape;216;g1d6d16f0913_0_1269"/>
          <p:cNvGrpSpPr/>
          <p:nvPr/>
        </p:nvGrpSpPr>
        <p:grpSpPr>
          <a:xfrm>
            <a:off x="3242386" y="1403300"/>
            <a:ext cx="2719617" cy="5145600"/>
            <a:chOff x="2431789" y="1052475"/>
            <a:chExt cx="2039713" cy="3859200"/>
          </a:xfrm>
        </p:grpSpPr>
        <p:grpSp>
          <p:nvGrpSpPr>
            <p:cNvPr id="217" name="Google Shape;217;g1d6d16f0913_0_1269"/>
            <p:cNvGrpSpPr/>
            <p:nvPr/>
          </p:nvGrpSpPr>
          <p:grpSpPr>
            <a:xfrm>
              <a:off x="2431800" y="1052475"/>
              <a:ext cx="2039702" cy="3859175"/>
              <a:chOff x="2431800" y="1052475"/>
              <a:chExt cx="2039702" cy="3859175"/>
            </a:xfrm>
          </p:grpSpPr>
          <p:pic>
            <p:nvPicPr>
              <p:cNvPr id="218" name="Google Shape;218;g1d6d16f0913_0_126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31801" y="1052475"/>
                <a:ext cx="2039701" cy="19073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9" name="Google Shape;219;g1d6d16f0913_0_1269"/>
              <p:cNvSpPr/>
              <p:nvPr/>
            </p:nvSpPr>
            <p:spPr>
              <a:xfrm>
                <a:off x="2431800" y="2959850"/>
                <a:ext cx="2039700" cy="1951800"/>
              </a:xfrm>
              <a:prstGeom prst="rect">
                <a:avLst/>
              </a:prstGeom>
              <a:solidFill>
                <a:srgbClr val="FCF0AA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資源だけを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集めて固める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en-US" altLang="ja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※</a:t>
                </a:r>
                <a:r>
                  <a:rPr lang="ja" altLang="en-US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固めていない場合もある</a:t>
                </a: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</p:txBody>
          </p:sp>
        </p:grpSp>
        <p:sp>
          <p:nvSpPr>
            <p:cNvPr id="220" name="Google Shape;220;g1d6d16f0913_0_1269"/>
            <p:cNvSpPr/>
            <p:nvPr/>
          </p:nvSpPr>
          <p:spPr>
            <a:xfrm>
              <a:off x="2431789" y="1052475"/>
              <a:ext cx="2039700" cy="3859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1d6d16f0913_0_1269"/>
            <p:cNvSpPr/>
            <p:nvPr/>
          </p:nvSpPr>
          <p:spPr>
            <a:xfrm>
              <a:off x="2534800" y="1120375"/>
              <a:ext cx="566700" cy="566700"/>
            </a:xfrm>
            <a:prstGeom prst="ellipse">
              <a:avLst/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altLang="ja"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2</a:t>
              </a:r>
              <a:endParaRPr sz="32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22" name="Google Shape;222;g1d6d16f0913_0_1269"/>
          <p:cNvGrpSpPr/>
          <p:nvPr/>
        </p:nvGrpSpPr>
        <p:grpSpPr>
          <a:xfrm>
            <a:off x="6122634" y="1403300"/>
            <a:ext cx="2719604" cy="5145600"/>
            <a:chOff x="4591975" y="1052475"/>
            <a:chExt cx="2039703" cy="3859200"/>
          </a:xfrm>
        </p:grpSpPr>
        <p:grpSp>
          <p:nvGrpSpPr>
            <p:cNvPr id="223" name="Google Shape;223;g1d6d16f0913_0_1269"/>
            <p:cNvGrpSpPr/>
            <p:nvPr/>
          </p:nvGrpSpPr>
          <p:grpSpPr>
            <a:xfrm>
              <a:off x="4591975" y="1052475"/>
              <a:ext cx="2039702" cy="3859175"/>
              <a:chOff x="4591975" y="1052475"/>
              <a:chExt cx="2039702" cy="3859175"/>
            </a:xfrm>
          </p:grpSpPr>
          <p:pic>
            <p:nvPicPr>
              <p:cNvPr id="224" name="Google Shape;224;g1d6d16f0913_0_126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591976" y="1052475"/>
                <a:ext cx="2039701" cy="19073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5" name="Google Shape;225;g1d6d16f0913_0_1269"/>
              <p:cNvSpPr/>
              <p:nvPr/>
            </p:nvSpPr>
            <p:spPr>
              <a:xfrm>
                <a:off x="4591975" y="2959850"/>
                <a:ext cx="2039700" cy="1951800"/>
              </a:xfrm>
              <a:prstGeom prst="rect">
                <a:avLst/>
              </a:prstGeom>
              <a:solidFill>
                <a:srgbClr val="FCF0AA"/>
              </a:solidFill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リサイクルの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2200"/>
                </a:pPr>
                <a:r>
                  <a:rPr lang="ja" altLang="en-US" sz="2933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原料となる</a:t>
                </a:r>
                <a:endParaRPr sz="2933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リサイクルの会社が</a:t>
                </a: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  <a:p>
                <a:pPr>
                  <a:lnSpc>
                    <a:spcPct val="130000"/>
                  </a:lnSpc>
                  <a:buClr>
                    <a:srgbClr val="000000"/>
                  </a:buClr>
                  <a:buSzPts val="1200"/>
                </a:pPr>
                <a:r>
                  <a:rPr lang="ja" altLang="en-US" sz="1600">
                    <a:solidFill>
                      <a:srgbClr val="000000"/>
                    </a:solidFill>
                    <a:latin typeface="M PLUS 1p ExtraBold"/>
                    <a:ea typeface="M PLUS 1p ExtraBold"/>
                    <a:cs typeface="M PLUS 1p ExtraBold"/>
                    <a:sym typeface="M PLUS 1p ExtraBold"/>
                  </a:rPr>
                  <a:t>引き取り、再生する</a:t>
                </a:r>
                <a:endParaRPr sz="1600">
                  <a:solidFill>
                    <a:srgbClr val="000000"/>
                  </a:solidFill>
                  <a:latin typeface="M PLUS 1p ExtraBold"/>
                  <a:ea typeface="M PLUS 1p ExtraBold"/>
                  <a:cs typeface="M PLUS 1p ExtraBold"/>
                  <a:sym typeface="M PLUS 1p ExtraBold"/>
                </a:endParaRPr>
              </a:p>
            </p:txBody>
          </p:sp>
        </p:grpSp>
        <p:sp>
          <p:nvSpPr>
            <p:cNvPr id="226" name="Google Shape;226;g1d6d16f0913_0_1269"/>
            <p:cNvSpPr/>
            <p:nvPr/>
          </p:nvSpPr>
          <p:spPr>
            <a:xfrm>
              <a:off x="4591978" y="1052475"/>
              <a:ext cx="2039700" cy="385920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1d6d16f0913_0_1269"/>
            <p:cNvSpPr/>
            <p:nvPr/>
          </p:nvSpPr>
          <p:spPr>
            <a:xfrm>
              <a:off x="4718950" y="1120375"/>
              <a:ext cx="566700" cy="566700"/>
            </a:xfrm>
            <a:prstGeom prst="ellipse">
              <a:avLst/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2400"/>
              </a:pPr>
              <a:r>
                <a:rPr lang="en-US" altLang="ja"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3</a:t>
              </a:r>
              <a:endParaRPr sz="32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</p:grpSp>
      <p:grpSp>
        <p:nvGrpSpPr>
          <p:cNvPr id="228" name="Google Shape;228;g1d6d16f0913_0_1269"/>
          <p:cNvGrpSpPr/>
          <p:nvPr/>
        </p:nvGrpSpPr>
        <p:grpSpPr>
          <a:xfrm>
            <a:off x="8457433" y="1266977"/>
            <a:ext cx="3598800" cy="5281923"/>
            <a:chOff x="6343075" y="950233"/>
            <a:chExt cx="2699100" cy="3961442"/>
          </a:xfrm>
        </p:grpSpPr>
        <p:pic>
          <p:nvPicPr>
            <p:cNvPr id="229" name="Google Shape;229;g1d6d16f0913_0_126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51300" y="3372425"/>
              <a:ext cx="1324575" cy="153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g1d6d16f0913_0_1269"/>
            <p:cNvSpPr/>
            <p:nvPr/>
          </p:nvSpPr>
          <p:spPr>
            <a:xfrm>
              <a:off x="6343075" y="950233"/>
              <a:ext cx="2699100" cy="2050800"/>
            </a:xfrm>
            <a:prstGeom prst="wedgeEllipseCallout">
              <a:avLst>
                <a:gd name="adj1" fmla="val 13731"/>
                <a:gd name="adj2" fmla="val 66669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資源物にまちがったものやごみが入っていると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chemeClr val="dk1"/>
                </a:buClr>
                <a:buSzPts val="11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のときとても大変です。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分別がされていないと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  <a:p>
              <a:pPr>
                <a:lnSpc>
                  <a:spcPct val="130000"/>
                </a:lnSpc>
                <a:buClr>
                  <a:srgbClr val="000000"/>
                </a:buClr>
                <a:buSzPts val="1200"/>
              </a:pPr>
              <a:r>
                <a:rPr lang="ja" altLang="en-US" sz="1600">
                  <a:solidFill>
                    <a:srgbClr val="000000"/>
                  </a:solidFill>
                  <a:latin typeface="M PLUS Rounded 1c Medium"/>
                  <a:ea typeface="M PLUS Rounded 1c Medium"/>
                  <a:cs typeface="M PLUS Rounded 1c Medium"/>
                  <a:sym typeface="M PLUS Rounded 1c Medium"/>
                </a:rPr>
                <a:t>手間もお金もよけいにかかってしまいますよ。</a:t>
              </a:r>
              <a:endParaRPr sz="1600">
                <a:solidFill>
                  <a:srgbClr val="000000"/>
                </a:solidFill>
                <a:latin typeface="M PLUS Rounded 1c Medium"/>
                <a:ea typeface="M PLUS Rounded 1c Medium"/>
                <a:cs typeface="M PLUS Rounded 1c Medium"/>
                <a:sym typeface="M PLUS Rounded 1c Medium"/>
              </a:endParaRPr>
            </a:p>
          </p:txBody>
        </p:sp>
        <p:sp>
          <p:nvSpPr>
            <p:cNvPr id="231" name="Google Shape;231;g1d6d16f0913_0_1269"/>
            <p:cNvSpPr/>
            <p:nvPr/>
          </p:nvSpPr>
          <p:spPr>
            <a:xfrm>
              <a:off x="8357857" y="1453841"/>
              <a:ext cx="277500" cy="277500"/>
            </a:xfrm>
            <a:prstGeom prst="ellipse">
              <a:avLst/>
            </a:prstGeom>
            <a:solidFill>
              <a:srgbClr val="0083CA"/>
            </a:solidFill>
            <a:ln>
              <a:noFill/>
            </a:ln>
          </p:spPr>
          <p:txBody>
            <a:bodyPr spcFirstLastPara="1" wrap="square" lIns="120000" tIns="121900" rIns="0" bIns="1219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300"/>
              </a:pPr>
              <a:r>
                <a:rPr lang="en-US" altLang="ja" sz="1733">
                  <a:solidFill>
                    <a:schemeClr val="lt1"/>
                  </a:solidFill>
                  <a:latin typeface="M PLUS Rounded 1c ExtraBold"/>
                  <a:ea typeface="M PLUS Rounded 1c ExtraBold"/>
                  <a:cs typeface="M PLUS Rounded 1c ExtraBold"/>
                  <a:sym typeface="M PLUS Rounded 1c ExtraBold"/>
                </a:rPr>
                <a:t>1</a:t>
              </a:r>
              <a:endParaRPr sz="1733">
                <a:solidFill>
                  <a:schemeClr val="lt1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endParaRPr>
            </a:p>
          </p:txBody>
        </p:sp>
      </p:grpSp>
      <p:sp>
        <p:nvSpPr>
          <p:cNvPr id="232" name="Google Shape;232;g1d6d16f0913_0_1269"/>
          <p:cNvSpPr txBox="1"/>
          <p:nvPr/>
        </p:nvSpPr>
        <p:spPr>
          <a:xfrm>
            <a:off x="467534" y="4225286"/>
            <a:ext cx="2479600" cy="1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せん  べつ</a:t>
            </a:r>
            <a:endParaRPr sz="933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>
              <a:buClr>
                <a:srgbClr val="000000"/>
              </a:buClr>
              <a:buSzPts val="700"/>
            </a:pPr>
            <a:endParaRPr sz="933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  <a:p>
            <a:pPr>
              <a:buClr>
                <a:srgbClr val="000000"/>
              </a:buClr>
              <a:buSzPts val="700"/>
            </a:pPr>
            <a:r>
              <a:rPr lang="ja" altLang="en-US" sz="933">
                <a:solidFill>
                  <a:srgbClr val="000000"/>
                </a:solidFill>
                <a:latin typeface="M PLUS 1p Medium"/>
                <a:ea typeface="M PLUS 1p Medium"/>
                <a:cs typeface="M PLUS 1p Medium"/>
                <a:sym typeface="M PLUS 1p Medium"/>
              </a:rPr>
              <a:t>い</a:t>
            </a:r>
            <a:endParaRPr sz="933">
              <a:solidFill>
                <a:srgbClr val="000000"/>
              </a:solidFill>
              <a:latin typeface="M PLUS 1p Medium"/>
              <a:ea typeface="M PLUS 1p Medium"/>
              <a:cs typeface="M PLUS 1p Medium"/>
              <a:sym typeface="M PLUS 1p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88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d6d16f0913_0_1298"/>
          <p:cNvSpPr txBox="1"/>
          <p:nvPr/>
        </p:nvSpPr>
        <p:spPr>
          <a:xfrm>
            <a:off x="0" y="0"/>
            <a:ext cx="8620000" cy="9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2000"/>
            </a:pPr>
            <a:r>
              <a:rPr lang="ja" altLang="en-US" sz="2667" b="1">
                <a:solidFill>
                  <a:srgbClr val="0083CA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　　　ごみは資源へ</a:t>
            </a:r>
            <a:endParaRPr sz="2667" b="1">
              <a:solidFill>
                <a:srgbClr val="0083CA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sp>
        <p:nvSpPr>
          <p:cNvPr id="238" name="Google Shape;238;g1d6d16f0913_0_1298"/>
          <p:cNvSpPr/>
          <p:nvPr/>
        </p:nvSpPr>
        <p:spPr>
          <a:xfrm>
            <a:off x="252155" y="205200"/>
            <a:ext cx="685600" cy="560400"/>
          </a:xfrm>
          <a:prstGeom prst="rect">
            <a:avLst/>
          </a:prstGeom>
          <a:solidFill>
            <a:srgbClr val="00A4DC"/>
          </a:solidFill>
          <a:ln w="9525" cap="flat" cmpd="sng">
            <a:solidFill>
              <a:srgbClr val="00A4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2600"/>
            </a:pPr>
            <a:r>
              <a:rPr lang="en-US" altLang="ja" sz="3467">
                <a:solidFill>
                  <a:schemeClr val="lt1"/>
                </a:solidFill>
                <a:latin typeface="M PLUS 1p ExtraBold"/>
                <a:ea typeface="M PLUS 1p ExtraBold"/>
                <a:cs typeface="M PLUS 1p ExtraBold"/>
                <a:sym typeface="M PLUS 1p ExtraBold"/>
              </a:rPr>
              <a:t>3</a:t>
            </a:r>
            <a:endParaRPr sz="3467">
              <a:solidFill>
                <a:schemeClr val="lt1"/>
              </a:solidFill>
              <a:latin typeface="M PLUS 1p ExtraBold"/>
              <a:ea typeface="M PLUS 1p ExtraBold"/>
              <a:cs typeface="M PLUS 1p ExtraBold"/>
              <a:sym typeface="M PLUS 1p ExtraBold"/>
            </a:endParaRPr>
          </a:p>
        </p:txBody>
      </p:sp>
      <p:grpSp>
        <p:nvGrpSpPr>
          <p:cNvPr id="239" name="Google Shape;239;g1d6d16f0913_0_1298"/>
          <p:cNvGrpSpPr/>
          <p:nvPr/>
        </p:nvGrpSpPr>
        <p:grpSpPr>
          <a:xfrm>
            <a:off x="569001" y="1262668"/>
            <a:ext cx="11168567" cy="5308633"/>
            <a:chOff x="426750" y="947000"/>
            <a:chExt cx="8376425" cy="3981475"/>
          </a:xfrm>
        </p:grpSpPr>
        <p:sp>
          <p:nvSpPr>
            <p:cNvPr id="240" name="Google Shape;240;g1d6d16f0913_0_1298"/>
            <p:cNvSpPr/>
            <p:nvPr/>
          </p:nvSpPr>
          <p:spPr>
            <a:xfrm>
              <a:off x="2041350" y="1915200"/>
              <a:ext cx="5061300" cy="1753800"/>
            </a:xfrm>
            <a:prstGeom prst="roundRect">
              <a:avLst>
                <a:gd name="adj" fmla="val 16667"/>
              </a:avLst>
            </a:prstGeom>
            <a:solidFill>
              <a:srgbClr val="0071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191995" algn="ctr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資源物のゆくえについて</a:t>
              </a:r>
              <a:endParaRPr sz="32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  <a:p>
              <a:pPr marL="191995" algn="ctr">
                <a:lnSpc>
                  <a:spcPct val="115000"/>
                </a:lnSpc>
                <a:buClr>
                  <a:srgbClr val="000000"/>
                </a:buClr>
                <a:buSzPts val="2400"/>
              </a:pPr>
              <a:r>
                <a:rPr lang="ja" altLang="en-US" sz="3200" b="1">
                  <a:solidFill>
                    <a:schemeClr val="lt1"/>
                  </a:solidFill>
                  <a:latin typeface="M PLUS Rounded 1c"/>
                  <a:ea typeface="M PLUS Rounded 1c"/>
                  <a:cs typeface="M PLUS Rounded 1c"/>
                  <a:sym typeface="M PLUS Rounded 1c"/>
                </a:rPr>
                <a:t>見てみよう</a:t>
              </a:r>
              <a:endParaRPr sz="3200" b="1">
                <a:solidFill>
                  <a:schemeClr val="lt1"/>
                </a:solidFill>
                <a:latin typeface="M PLUS Rounded 1c"/>
                <a:ea typeface="M PLUS Rounded 1c"/>
                <a:cs typeface="M PLUS Rounded 1c"/>
                <a:sym typeface="M PLUS Rounded 1c"/>
              </a:endParaRPr>
            </a:p>
          </p:txBody>
        </p:sp>
        <p:pic>
          <p:nvPicPr>
            <p:cNvPr id="241" name="Google Shape;241;g1d6d16f0913_0_129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6750" y="3174675"/>
              <a:ext cx="3059822" cy="175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g1d6d16f0913_0_12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465000" y="947000"/>
              <a:ext cx="2338175" cy="16247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02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1204</Words>
  <Application>Microsoft Office PowerPoint</Application>
  <PresentationFormat>ワイド画面</PresentationFormat>
  <Paragraphs>311</Paragraphs>
  <Slides>31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2" baseType="lpstr">
      <vt:lpstr>M PLUS 1p</vt:lpstr>
      <vt:lpstr>M PLUS 1p ExtraBold</vt:lpstr>
      <vt:lpstr>M PLUS 1p Medium</vt:lpstr>
      <vt:lpstr>M PLUS Rounded 1c</vt:lpstr>
      <vt:lpstr>M PLUS Rounded 1c ExtraBold</vt:lpstr>
      <vt:lpstr>M PLUS Rounded 1c Medium</vt:lpstr>
      <vt:lpstr>M PLUS Rounded 1c Thin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川崎市</dc:creator>
  <cp:lastModifiedBy>川崎市</cp:lastModifiedBy>
  <cp:revision>8</cp:revision>
  <dcterms:created xsi:type="dcterms:W3CDTF">2023-03-29T02:49:55Z</dcterms:created>
  <dcterms:modified xsi:type="dcterms:W3CDTF">2023-03-30T10:15:46Z</dcterms:modified>
</cp:coreProperties>
</file>