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VPn+s12JsjOzVTwecEGRw==" hashData="NNlO6/hTy77cw9DyckMhEGmo2p9brWgIO6TmnJiFlA4L6H1JF/kFnPDOrRmg6BvAI7YnSSSCAPoeUTT3W+ECQ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C7670-5976-4C05-A201-C76C41B7C20D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6B731-E116-4645-95FE-E9EB694511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13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6f9a2ce53_0_1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1d6f9a2ce53_0_1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954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d6f9a2ce53_0_1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1d6f9a2ce53_0_1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71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d6f9a2ce53_0_1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1d6f9a2ce53_0_1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085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d6f9a2ce53_0_1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1d6f9a2ce53_0_1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717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0385b651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g20385b651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358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0385b6511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g20385b6511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085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0385b6511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g20385b6511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513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d6f9a2ce53_0_1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g1d6f9a2ce53_0_1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993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d6f9a2ce53_0_1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g1d6f9a2ce53_0_1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423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0385b6511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g20385b6511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631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0385b65115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g20385b65115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585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6f9a2ce53_0_1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1d6f9a2ce53_0_1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006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d6f9a2ce53_0_1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Google Shape;672;g1d6f9a2ce53_0_1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352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0385b65115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2" name="Google Shape;702;g20385b65115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069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d6f9a2ce53_0_1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g1d6f9a2ce53_0_1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384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d6f9a2ce53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1d6f9a2ce53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569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d6f9a2ce53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6" name="Google Shape;776;g1d6f9a2ce53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670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20385b65115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1" name="Google Shape;801;g20385b65115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932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d6f9a2ce53_0_1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8" name="Google Shape;828;g1d6f9a2ce53_0_1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357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d6f9a2ce53_0_1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8" name="Google Shape;858;g1d6f9a2ce53_0_1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43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385b65115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9" name="Google Shape;889;g20385b65115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108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1d6f9a2ce53_0_1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3" name="Google Shape;923;g1d6f9a2ce53_0_1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06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d6f9a2ce53_0_1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1d6f9a2ce53_0_1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970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1d6f9a2ce5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4" name="Google Shape;954;g1d6f9a2ce5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932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20385b65115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5" name="Google Shape;985;g20385b65115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5021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1d6f9a2ce53_0_18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0" name="Google Shape;1020;g1d6f9a2ce53_0_18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529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d6f9a2ce53_0_1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0" name="Google Shape;1050;g1d6f9a2ce53_0_1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5569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20385b65115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3" name="Google Shape;1083;g20385b65115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2903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1d6f9a2ce53_0_1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9" name="Google Shape;1119;g1d6f9a2ce53_0_1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9935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1d6f9a2ce53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9" name="Google Shape;1159;g1d6f9a2ce53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540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1d6f9a2ce53_0_1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4" name="Google Shape;1194;g1d6f9a2ce53_0_1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5880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20385b65115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9" name="Google Shape;1219;g20385b65115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9963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1d6f9a2ce53_0_2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7" name="Google Shape;1247;g1d6f9a2ce53_0_2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536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d6f9a2ce53_0_1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1d6f9a2ce53_0_1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2033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20385b65115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6" name="Google Shape;1256;g20385b65115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3616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1d6f9a2ce53_0_2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6" name="Google Shape;1266;g1d6f9a2ce53_0_2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2359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d6f9a2ce53_0_2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4" name="Google Shape;1274;g1d6f9a2ce53_0_2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4393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1d6f9a2ce53_0_2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3" name="Google Shape;1333;g1d6f9a2ce53_0_2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6050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1d6f9a2ce53_0_2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0" name="Google Shape;1370;g1d6f9a2ce53_0_2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1835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1d6f9a2ce53_0_2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7" name="Google Shape;1407;g1d6f9a2ce53_0_2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4472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1d6f9a2ce53_0_2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0" name="Google Shape;1440;g1d6f9a2ce53_0_2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2920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1d6f9a2ce53_0_2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8" name="Google Shape;1508;g1d6f9a2ce53_0_2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5185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1d6f9a2ce53_0_2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7" name="Google Shape;1517;g1d6f9a2ce53_0_2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1271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1d6f9a2ce53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5" name="Google Shape;1525;g1d6f9a2ce53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10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d6f9a2ce53_0_1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1d6f9a2ce53_0_1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1512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1d6f9a2ce53_0_2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3" name="Google Shape;1533;g1d6f9a2ce53_0_2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4378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1d6f9a2ce53_0_2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2" name="Google Shape;1542;g1d6f9a2ce53_0_2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5005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1d6f9a2ce53_0_2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1" name="Google Shape;1561;g1d6f9a2ce53_0_2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920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6f9a2ce53_0_1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1d6f9a2ce53_0_1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42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d6f9a2ce53_0_1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d6f9a2ce53_0_1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664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d6f9a2ce53_0_1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1d6f9a2ce53_0_1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01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d6f9a2ce53_0_1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1d6f9a2ce53_0_1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59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e/2PACX-1vSjvIp9ZCoVNqSg3tTlESDjzxPzAKb3RecZcMPC9FInXWzlmd1A6_n8Gv3prrBwnw/pub?start=false&amp;loop=false&amp;delayms=3000&amp;slide=id.p3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e/2PACX-1vSjvIp9ZCoVNqSg3tTlESDjzxPzAKb3RecZcMPC9FInXWzlmd1A6_n8Gv3prrBwnw/pub?start=false&amp;loop=false&amp;delayms=3000&amp;slide=id.p3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e/2PACX-1vSjvIp9ZCoVNqSg3tTlESDjzxPzAKb3RecZcMPC9FInXWzlmd1A6_n8Gv3prrBwnw/pub?start=false&amp;loop=false&amp;delayms=3000&amp;slide=id.p3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F440-AE2F-4050-92B6-CF43189DFCAC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C22B-1275-490B-9D5E-A75508A53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37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F440-AE2F-4050-92B6-CF43189DFCAC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C22B-1275-490B-9D5E-A75508A53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7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F440-AE2F-4050-92B6-CF43189DFCAC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C22B-1275-490B-9D5E-A75508A53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24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ヘッダー2（本文用）">
  <p:cSld name="ヘッダー2（本文用）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/>
          <p:nvPr/>
        </p:nvSpPr>
        <p:spPr>
          <a:xfrm>
            <a:off x="0" y="6500"/>
            <a:ext cx="12192000" cy="9608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  <p:sp>
        <p:nvSpPr>
          <p:cNvPr id="12" name="Google Shape;12;p42"/>
          <p:cNvSpPr/>
          <p:nvPr/>
        </p:nvSpPr>
        <p:spPr>
          <a:xfrm>
            <a:off x="102457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2"/>
          <p:cNvSpPr txBox="1"/>
          <p:nvPr/>
        </p:nvSpPr>
        <p:spPr>
          <a:xfrm>
            <a:off x="102457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altLang="en-US" sz="1333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333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4" name="Google Shape;14;p42">
            <a:hlinkClick r:id="" action="ppaction://hlinkshowjump?jump=nextslide"/>
          </p:cNvPr>
          <p:cNvSpPr/>
          <p:nvPr/>
        </p:nvSpPr>
        <p:spPr>
          <a:xfrm>
            <a:off x="102457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2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2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altLang="en-US" sz="1333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7" name="Google Shape;17;p42">
            <a:hlinkClick r:id="" action="ppaction://hlinkshowjump?jump=previousslide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2"/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2"/>
          <p:cNvSpPr txBox="1"/>
          <p:nvPr/>
        </p:nvSpPr>
        <p:spPr>
          <a:xfrm>
            <a:off x="8756900" y="87100"/>
            <a:ext cx="290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altLang="en-US" sz="16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6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0" name="Google Shape;20;p42">
            <a:hlinkClick r:id="rId2"/>
          </p:cNvPr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83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区域ごとの地図 1">
  <p:cSld name="区域ごとの地図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171ea34a39_0_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  <p:sp>
        <p:nvSpPr>
          <p:cNvPr id="23" name="Google Shape;23;g2171ea34a39_0_0"/>
          <p:cNvSpPr/>
          <p:nvPr/>
        </p:nvSpPr>
        <p:spPr>
          <a:xfrm>
            <a:off x="0" y="6500"/>
            <a:ext cx="12192000" cy="9608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2171ea34a39_0_0"/>
          <p:cNvSpPr/>
          <p:nvPr/>
        </p:nvSpPr>
        <p:spPr>
          <a:xfrm>
            <a:off x="102457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2171ea34a39_0_0"/>
          <p:cNvSpPr txBox="1"/>
          <p:nvPr/>
        </p:nvSpPr>
        <p:spPr>
          <a:xfrm>
            <a:off x="102457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altLang="en-US" sz="1333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333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6" name="Google Shape;26;g2171ea34a39_0_0">
            <a:hlinkClick r:id="" action="ppaction://hlinkshowjump?jump=nextslide"/>
          </p:cNvPr>
          <p:cNvSpPr/>
          <p:nvPr/>
        </p:nvSpPr>
        <p:spPr>
          <a:xfrm>
            <a:off x="102457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2171ea34a39_0_0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2171ea34a39_0_0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altLang="en-US" sz="1333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9" name="Google Shape;29;g2171ea34a39_0_0">
            <a:hlinkClick r:id="" action="ppaction://hlinkshowjump?jump=previousslide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g2171ea34a39_0_0"/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g2171ea34a39_0_0"/>
          <p:cNvSpPr txBox="1"/>
          <p:nvPr/>
        </p:nvSpPr>
        <p:spPr>
          <a:xfrm>
            <a:off x="8756900" y="87100"/>
            <a:ext cx="290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altLang="en-US" sz="16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6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2" name="Google Shape;32;g2171ea34a39_0_0">
            <a:hlinkClick r:id="rId2"/>
          </p:cNvPr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3175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ヘッダー2（本文用） 1">
  <p:cSld name="ヘッダー2（本文用）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/>
          <p:nvPr/>
        </p:nvSpPr>
        <p:spPr>
          <a:xfrm>
            <a:off x="0" y="6500"/>
            <a:ext cx="12192000" cy="9608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3"/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3"/>
          <p:cNvSpPr txBox="1"/>
          <p:nvPr/>
        </p:nvSpPr>
        <p:spPr>
          <a:xfrm>
            <a:off x="8756900" y="87100"/>
            <a:ext cx="290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altLang="en-US" sz="16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6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7" name="Google Shape;37;p43">
            <a:hlinkClick r:id="rId2"/>
          </p:cNvPr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22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F440-AE2F-4050-92B6-CF43189DFCAC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C22B-1275-490B-9D5E-A75508A53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4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F440-AE2F-4050-92B6-CF43189DFCAC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C22B-1275-490B-9D5E-A75508A53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39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F440-AE2F-4050-92B6-CF43189DFCAC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C22B-1275-490B-9D5E-A75508A53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4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F440-AE2F-4050-92B6-CF43189DFCAC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C22B-1275-490B-9D5E-A75508A53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18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F440-AE2F-4050-92B6-CF43189DFCAC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C22B-1275-490B-9D5E-A75508A53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02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F440-AE2F-4050-92B6-CF43189DFCAC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C22B-1275-490B-9D5E-A75508A53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9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F440-AE2F-4050-92B6-CF43189DFCAC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C22B-1275-490B-9D5E-A75508A53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85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1F440-AE2F-4050-92B6-CF43189DFCAC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9C22B-1275-490B-9D5E-A75508A53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56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F440-AE2F-4050-92B6-CF43189DFCAC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C22B-1275-490B-9D5E-A75508A532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06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slide" Target="slide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15.png"/><Relationship Id="rId4" Type="http://schemas.openxmlformats.org/officeDocument/2006/relationships/image" Target="../media/image32.png"/><Relationship Id="rId9" Type="http://schemas.openxmlformats.org/officeDocument/2006/relationships/slide" Target="slide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slide" Target="slide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32.png"/><Relationship Id="rId10" Type="http://schemas.openxmlformats.org/officeDocument/2006/relationships/slide" Target="slide9.xml"/><Relationship Id="rId4" Type="http://schemas.openxmlformats.org/officeDocument/2006/relationships/image" Target="../media/image31.png"/><Relationship Id="rId9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10" Type="http://schemas.openxmlformats.org/officeDocument/2006/relationships/slide" Target="slide9.xml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slide" Target="slide9.xml"/><Relationship Id="rId4" Type="http://schemas.openxmlformats.org/officeDocument/2006/relationships/image" Target="../media/image12.png"/><Relationship Id="rId9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slide" Target="slid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12" Type="http://schemas.openxmlformats.org/officeDocument/2006/relationships/slide" Target="slide4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6.xml"/><Relationship Id="rId11" Type="http://schemas.openxmlformats.org/officeDocument/2006/relationships/image" Target="../media/image49.png"/><Relationship Id="rId5" Type="http://schemas.openxmlformats.org/officeDocument/2006/relationships/image" Target="../media/image21.png"/><Relationship Id="rId10" Type="http://schemas.openxmlformats.org/officeDocument/2006/relationships/slide" Target="slide45.xml"/><Relationship Id="rId4" Type="http://schemas.openxmlformats.org/officeDocument/2006/relationships/image" Target="../media/image12.png"/><Relationship Id="rId9" Type="http://schemas.openxmlformats.org/officeDocument/2006/relationships/image" Target="../media/image48.png"/><Relationship Id="rId14" Type="http://schemas.openxmlformats.org/officeDocument/2006/relationships/slide" Target="slide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42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slide" Target="slide4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2.xml"/><Relationship Id="rId5" Type="http://schemas.openxmlformats.org/officeDocument/2006/relationships/image" Target="../media/image53.pn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42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0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slide" Target="slide36.xml"/><Relationship Id="rId2" Type="http://schemas.openxmlformats.org/officeDocument/2006/relationships/notesSlide" Target="../notesSlides/notesSlide8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slide" Target="slide20.xml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0.xml"/><Relationship Id="rId18" Type="http://schemas.openxmlformats.org/officeDocument/2006/relationships/slide" Target="slide29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slide" Target="slide26.xml"/><Relationship Id="rId2" Type="http://schemas.openxmlformats.org/officeDocument/2006/relationships/notesSlide" Target="../notesSlides/notesSlide9.xml"/><Relationship Id="rId16" Type="http://schemas.openxmlformats.org/officeDocument/2006/relationships/slide" Target="slide23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slide" Target="slide20.xml"/><Relationship Id="rId10" Type="http://schemas.openxmlformats.org/officeDocument/2006/relationships/image" Target="../media/image19.png"/><Relationship Id="rId19" Type="http://schemas.openxmlformats.org/officeDocument/2006/relationships/slide" Target="slide32.xml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1d6f9a2ce53_0_1239"/>
          <p:cNvGrpSpPr/>
          <p:nvPr/>
        </p:nvGrpSpPr>
        <p:grpSpPr>
          <a:xfrm>
            <a:off x="1493801" y="2943600"/>
            <a:ext cx="9204399" cy="970800"/>
            <a:chOff x="1266599" y="2207700"/>
            <a:chExt cx="6903299" cy="728100"/>
          </a:xfrm>
        </p:grpSpPr>
        <p:sp>
          <p:nvSpPr>
            <p:cNvPr id="93" name="Google Shape;93;g1d6f9a2ce53_0_1239"/>
            <p:cNvSpPr txBox="1"/>
            <p:nvPr/>
          </p:nvSpPr>
          <p:spPr>
            <a:xfrm>
              <a:off x="2233798" y="2207700"/>
              <a:ext cx="59361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4500"/>
              </a:pPr>
              <a:r>
                <a:rPr lang="ja" altLang="en-US" sz="6000" b="1">
                  <a:solidFill>
                    <a:srgbClr val="0083CA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出来ることを考えよう</a:t>
              </a:r>
              <a:endParaRPr sz="6000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94" name="Google Shape;94;g1d6f9a2ce53_0_1239"/>
            <p:cNvSpPr/>
            <p:nvPr/>
          </p:nvSpPr>
          <p:spPr>
            <a:xfrm>
              <a:off x="1266599" y="2207700"/>
              <a:ext cx="891000" cy="728100"/>
            </a:xfrm>
            <a:prstGeom prst="rect">
              <a:avLst/>
            </a:prstGeom>
            <a:solidFill>
              <a:srgbClr val="00A4DC"/>
            </a:solidFill>
            <a:ln w="9525" cap="flat" cmpd="sng">
              <a:solidFill>
                <a:srgbClr val="00A4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4600"/>
              </a:pPr>
              <a:r>
                <a:rPr lang="en-US" altLang="ja" sz="6133">
                  <a:solidFill>
                    <a:schemeClr val="lt1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6</a:t>
              </a:r>
              <a:endParaRPr sz="6133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55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g1d6f9a2ce53_0_1448"/>
          <p:cNvGrpSpPr/>
          <p:nvPr/>
        </p:nvGrpSpPr>
        <p:grpSpPr>
          <a:xfrm>
            <a:off x="7436433" y="1142894"/>
            <a:ext cx="3031200" cy="4538573"/>
            <a:chOff x="5577325" y="857170"/>
            <a:chExt cx="2273400" cy="3403930"/>
          </a:xfrm>
        </p:grpSpPr>
        <p:sp>
          <p:nvSpPr>
            <p:cNvPr id="326" name="Google Shape;326;g1d6f9a2ce53_0_1448"/>
            <p:cNvSpPr/>
            <p:nvPr/>
          </p:nvSpPr>
          <p:spPr>
            <a:xfrm>
              <a:off x="5577325" y="1692200"/>
              <a:ext cx="2273400" cy="2568900"/>
            </a:xfrm>
            <a:prstGeom prst="roundRect">
              <a:avLst>
                <a:gd name="adj" fmla="val 16667"/>
              </a:avLst>
            </a:prstGeom>
            <a:solidFill>
              <a:srgbClr val="D4EEF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7" name="Google Shape;327;g1d6f9a2ce53_0_144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01400" y="1144324"/>
              <a:ext cx="1632474" cy="1100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g1d6f9a2ce53_0_1448"/>
            <p:cNvSpPr txBox="1"/>
            <p:nvPr/>
          </p:nvSpPr>
          <p:spPr>
            <a:xfrm>
              <a:off x="6077125" y="857170"/>
              <a:ext cx="1273800" cy="2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140000"/>
                </a:lnSpc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生活環境事業所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329" name="Google Shape;329;g1d6f9a2ce53_0_1448"/>
            <p:cNvSpPr txBox="1"/>
            <p:nvPr/>
          </p:nvSpPr>
          <p:spPr>
            <a:xfrm>
              <a:off x="5953363" y="3525818"/>
              <a:ext cx="15213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2667" b="1">
                  <a:solidFill>
                    <a:schemeClr val="dk1"/>
                  </a:solidFill>
                  <a:highlight>
                    <a:srgbClr val="FFE843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rPr>
                <a:t>週に</a:t>
              </a:r>
              <a:r>
                <a:rPr lang="en-US" altLang="ja" sz="2667" b="1">
                  <a:solidFill>
                    <a:schemeClr val="dk1"/>
                  </a:solidFill>
                  <a:highlight>
                    <a:srgbClr val="FFE843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rPr>
                <a:t>2</a:t>
              </a:r>
              <a:r>
                <a:rPr lang="ja" altLang="en-US" sz="2667" b="1">
                  <a:solidFill>
                    <a:schemeClr val="dk1"/>
                  </a:solidFill>
                  <a:highlight>
                    <a:srgbClr val="FFE843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rPr>
                <a:t>回</a:t>
              </a:r>
              <a:endParaRPr sz="2667" b="1">
                <a:solidFill>
                  <a:schemeClr val="dk1"/>
                </a:solidFill>
                <a:highlight>
                  <a:srgbClr val="FFE843"/>
                </a:highlight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330" name="Google Shape;330;g1d6f9a2ce53_0_1448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31" name="Google Shape;331;g1d6f9a2ce53_0_1448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332" name="Google Shape;332;g1d6f9a2ce53_0_1448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①普通のごみ</a:t>
            </a:r>
            <a:endParaRPr sz="17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333" name="Google Shape;333;g1d6f9a2ce53_0_1448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334" name="Google Shape;334;g1d6f9a2ce53_0_1448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5" name="Google Shape;335;g1d6f9a2ce53_0_14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6" name="Google Shape;336;g1d6f9a2ce53_0_1448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337" name="Google Shape;337;g1d6f9a2ce53_0_14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1233" y="224448"/>
            <a:ext cx="612400" cy="540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g1d6f9a2ce53_0_1448"/>
          <p:cNvGrpSpPr/>
          <p:nvPr/>
        </p:nvGrpSpPr>
        <p:grpSpPr>
          <a:xfrm>
            <a:off x="4093285" y="2903831"/>
            <a:ext cx="3064516" cy="2419736"/>
            <a:chOff x="3069963" y="2177873"/>
            <a:chExt cx="2298387" cy="1814802"/>
          </a:xfrm>
        </p:grpSpPr>
        <p:pic>
          <p:nvPicPr>
            <p:cNvPr id="339" name="Google Shape;339;g1d6f9a2ce53_0_144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07277" y="2177873"/>
              <a:ext cx="1246673" cy="110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g1d6f9a2ce53_0_1448"/>
            <p:cNvSpPr/>
            <p:nvPr/>
          </p:nvSpPr>
          <p:spPr>
            <a:xfrm>
              <a:off x="46429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1d6f9a2ce53_0_1448"/>
            <p:cNvSpPr txBox="1"/>
            <p:nvPr/>
          </p:nvSpPr>
          <p:spPr>
            <a:xfrm>
              <a:off x="3069963" y="3572375"/>
              <a:ext cx="15213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342" name="Google Shape;342;g1d6f9a2ce53_0_1448"/>
          <p:cNvGrpSpPr/>
          <p:nvPr/>
        </p:nvGrpSpPr>
        <p:grpSpPr>
          <a:xfrm>
            <a:off x="282501" y="2834908"/>
            <a:ext cx="3757567" cy="2488675"/>
            <a:chOff x="211875" y="2126181"/>
            <a:chExt cx="2818175" cy="1866506"/>
          </a:xfrm>
        </p:grpSpPr>
        <p:grpSp>
          <p:nvGrpSpPr>
            <p:cNvPr id="343" name="Google Shape;343;g1d6f9a2ce53_0_1448"/>
            <p:cNvGrpSpPr/>
            <p:nvPr/>
          </p:nvGrpSpPr>
          <p:grpSpPr>
            <a:xfrm>
              <a:off x="211875" y="2126181"/>
              <a:ext cx="1890324" cy="1866506"/>
              <a:chOff x="211875" y="2126181"/>
              <a:chExt cx="1890324" cy="1866506"/>
            </a:xfrm>
          </p:grpSpPr>
          <p:pic>
            <p:nvPicPr>
              <p:cNvPr id="344" name="Google Shape;344;g1d6f9a2ce53_0_144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11875" y="2126181"/>
                <a:ext cx="1890324" cy="14211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5" name="Google Shape;345;g1d6f9a2ce53_0_1448"/>
              <p:cNvSpPr txBox="1"/>
              <p:nvPr/>
            </p:nvSpPr>
            <p:spPr>
              <a:xfrm>
                <a:off x="794325" y="3572387"/>
                <a:ext cx="725400" cy="42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100"/>
                </a:pPr>
                <a:r>
                  <a:rPr lang="ja" altLang="en-US" sz="2667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家庭</a:t>
                </a:r>
                <a:endParaRPr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sp>
          <p:nvSpPr>
            <p:cNvPr id="346" name="Google Shape;346;g1d6f9a2ce53_0_1448"/>
            <p:cNvSpPr/>
            <p:nvPr/>
          </p:nvSpPr>
          <p:spPr>
            <a:xfrm>
              <a:off x="23046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g1d6f9a2ce53_0_1448"/>
          <p:cNvGrpSpPr/>
          <p:nvPr/>
        </p:nvGrpSpPr>
        <p:grpSpPr>
          <a:xfrm>
            <a:off x="7729000" y="3446504"/>
            <a:ext cx="4158800" cy="1069529"/>
            <a:chOff x="5796750" y="2584877"/>
            <a:chExt cx="3119100" cy="802147"/>
          </a:xfrm>
        </p:grpSpPr>
        <p:pic>
          <p:nvPicPr>
            <p:cNvPr id="348" name="Google Shape;348;g1d6f9a2ce53_0_144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96750" y="2584877"/>
              <a:ext cx="1841774" cy="802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g1d6f9a2ce53_0_1448"/>
            <p:cNvSpPr/>
            <p:nvPr/>
          </p:nvSpPr>
          <p:spPr>
            <a:xfrm>
              <a:off x="81904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g1d6f9a2ce53_0_1448"/>
          <p:cNvSpPr txBox="1"/>
          <p:nvPr/>
        </p:nvSpPr>
        <p:spPr>
          <a:xfrm>
            <a:off x="8458570" y="905244"/>
            <a:ext cx="16984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かんきょうじぎょうしょ</a:t>
            </a:r>
            <a:endParaRPr sz="933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351" name="Google Shape;351;g1d6f9a2ce53_0_1448">
            <a:hlinkClick r:id="rId7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352" name="Google Shape;352;g1d6f9a2ce53_0_1448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7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7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6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d6f9a2ce53_0_1477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58" name="Google Shape;358;g1d6f9a2ce53_0_1477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359" name="Google Shape;359;g1d6f9a2ce53_0_1477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①普通のごみ</a:t>
            </a:r>
            <a:endParaRPr sz="17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360" name="Google Shape;360;g1d6f9a2ce53_0_1477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361" name="Google Shape;361;g1d6f9a2ce53_0_1477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2" name="Google Shape;362;g1d6f9a2ce53_0_147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g1d6f9a2ce53_0_1477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364" name="Google Shape;364;g1d6f9a2ce53_0_14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233" y="224448"/>
            <a:ext cx="612400" cy="54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1d6f9a2ce53_0_14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467" y="3446504"/>
            <a:ext cx="2455699" cy="1069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" name="Google Shape;366;g1d6f9a2ce53_0_1477"/>
          <p:cNvGrpSpPr/>
          <p:nvPr/>
        </p:nvGrpSpPr>
        <p:grpSpPr>
          <a:xfrm>
            <a:off x="2576118" y="2574502"/>
            <a:ext cx="4895049" cy="2503255"/>
            <a:chOff x="1932088" y="1930876"/>
            <a:chExt cx="3671287" cy="1877441"/>
          </a:xfrm>
        </p:grpSpPr>
        <p:sp>
          <p:nvSpPr>
            <p:cNvPr id="367" name="Google Shape;367;g1d6f9a2ce53_0_1477"/>
            <p:cNvSpPr/>
            <p:nvPr/>
          </p:nvSpPr>
          <p:spPr>
            <a:xfrm>
              <a:off x="2086775" y="2812025"/>
              <a:ext cx="35166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g1d6f9a2ce53_0_1477"/>
            <p:cNvSpPr/>
            <p:nvPr/>
          </p:nvSpPr>
          <p:spPr>
            <a:xfrm rot="1527260">
              <a:off x="1998584" y="3284984"/>
              <a:ext cx="574464" cy="42028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1d6f9a2ce53_0_1477"/>
            <p:cNvSpPr/>
            <p:nvPr/>
          </p:nvSpPr>
          <p:spPr>
            <a:xfrm rot="-1800028">
              <a:off x="1967833" y="2161331"/>
              <a:ext cx="1034386" cy="42014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g1d6f9a2ce53_0_1477"/>
          <p:cNvGrpSpPr/>
          <p:nvPr/>
        </p:nvGrpSpPr>
        <p:grpSpPr>
          <a:xfrm>
            <a:off x="2756060" y="4355767"/>
            <a:ext cx="4709241" cy="1589533"/>
            <a:chOff x="2067044" y="3266825"/>
            <a:chExt cx="3531931" cy="1192150"/>
          </a:xfrm>
        </p:grpSpPr>
        <p:grpSp>
          <p:nvGrpSpPr>
            <p:cNvPr id="371" name="Google Shape;371;g1d6f9a2ce53_0_1477"/>
            <p:cNvGrpSpPr/>
            <p:nvPr/>
          </p:nvGrpSpPr>
          <p:grpSpPr>
            <a:xfrm>
              <a:off x="2759862" y="3692781"/>
              <a:ext cx="1972800" cy="0"/>
              <a:chOff x="2834325" y="3779175"/>
              <a:chExt cx="1972800" cy="0"/>
            </a:xfrm>
          </p:grpSpPr>
          <p:cxnSp>
            <p:nvCxnSpPr>
              <p:cNvPr id="372" name="Google Shape;372;g1d6f9a2ce53_0_1477"/>
              <p:cNvCxnSpPr>
                <a:endCxn id="373" idx="2"/>
              </p:cNvCxnSpPr>
              <p:nvPr/>
            </p:nvCxnSpPr>
            <p:spPr>
              <a:xfrm>
                <a:off x="2834325" y="3779175"/>
                <a:ext cx="1972800" cy="0"/>
              </a:xfrm>
              <a:prstGeom prst="straightConnector1">
                <a:avLst/>
              </a:prstGeom>
              <a:noFill/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4" name="Google Shape;374;g1d6f9a2ce53_0_1477"/>
              <p:cNvCxnSpPr/>
              <p:nvPr/>
            </p:nvCxnSpPr>
            <p:spPr>
              <a:xfrm>
                <a:off x="3001125" y="3779175"/>
                <a:ext cx="18060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lt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75" name="Google Shape;375;g1d6f9a2ce53_0_1477"/>
            <p:cNvSpPr/>
            <p:nvPr/>
          </p:nvSpPr>
          <p:spPr>
            <a:xfrm>
              <a:off x="2604762" y="3563181"/>
              <a:ext cx="259200" cy="259200"/>
            </a:xfrm>
            <a:prstGeom prst="ellipse">
              <a:avLst/>
            </a:prstGeom>
            <a:solidFill>
              <a:srgbClr val="D4EEF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g1d6f9a2ce53_0_1477"/>
            <p:cNvSpPr/>
            <p:nvPr/>
          </p:nvSpPr>
          <p:spPr>
            <a:xfrm>
              <a:off x="4732662" y="3563181"/>
              <a:ext cx="259200" cy="259200"/>
            </a:xfrm>
            <a:prstGeom prst="ellipse">
              <a:avLst/>
            </a:prstGeom>
            <a:solidFill>
              <a:srgbClr val="D4EEF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1d6f9a2ce53_0_1477"/>
            <p:cNvSpPr txBox="1"/>
            <p:nvPr/>
          </p:nvSpPr>
          <p:spPr>
            <a:xfrm>
              <a:off x="3350419" y="3266825"/>
              <a:ext cx="9888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鉄道輸送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377" name="Google Shape;377;g1d6f9a2ce53_0_1477"/>
            <p:cNvSpPr txBox="1"/>
            <p:nvPr/>
          </p:nvSpPr>
          <p:spPr>
            <a:xfrm>
              <a:off x="2067044" y="3832575"/>
              <a:ext cx="13347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梶ヶ谷貨物ターミナル駅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378" name="Google Shape;378;g1d6f9a2ce53_0_1477"/>
            <p:cNvSpPr txBox="1"/>
            <p:nvPr/>
          </p:nvSpPr>
          <p:spPr>
            <a:xfrm>
              <a:off x="4194919" y="3832575"/>
              <a:ext cx="13347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末広町駅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379" name="Google Shape;379;g1d6f9a2ce53_0_1477"/>
            <p:cNvSpPr/>
            <p:nvPr/>
          </p:nvSpPr>
          <p:spPr>
            <a:xfrm>
              <a:off x="5084775" y="3482625"/>
              <a:ext cx="5142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g1d6f9a2ce53_0_1477"/>
          <p:cNvGrpSpPr/>
          <p:nvPr/>
        </p:nvGrpSpPr>
        <p:grpSpPr>
          <a:xfrm>
            <a:off x="3473367" y="1619608"/>
            <a:ext cx="4013340" cy="2038205"/>
            <a:chOff x="2605025" y="1214706"/>
            <a:chExt cx="3010005" cy="1528654"/>
          </a:xfrm>
        </p:grpSpPr>
        <p:pic>
          <p:nvPicPr>
            <p:cNvPr id="381" name="Google Shape;381;g1d6f9a2ce53_0_147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72057" y="1666063"/>
              <a:ext cx="1546035" cy="728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g1d6f9a2ce53_0_1477"/>
            <p:cNvSpPr txBox="1"/>
            <p:nvPr/>
          </p:nvSpPr>
          <p:spPr>
            <a:xfrm>
              <a:off x="2605025" y="1214706"/>
              <a:ext cx="16242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ごみ中継施設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383" name="Google Shape;383;g1d6f9a2ce53_0_1477"/>
            <p:cNvSpPr/>
            <p:nvPr/>
          </p:nvSpPr>
          <p:spPr>
            <a:xfrm rot="1666655">
              <a:off x="4764327" y="2161387"/>
              <a:ext cx="798858" cy="4200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g1d6f9a2ce53_0_1477"/>
          <p:cNvGrpSpPr/>
          <p:nvPr/>
        </p:nvGrpSpPr>
        <p:grpSpPr>
          <a:xfrm>
            <a:off x="7471235" y="3073034"/>
            <a:ext cx="4416565" cy="2565133"/>
            <a:chOff x="5603426" y="2304775"/>
            <a:chExt cx="3312424" cy="1923850"/>
          </a:xfrm>
        </p:grpSpPr>
        <p:pic>
          <p:nvPicPr>
            <p:cNvPr id="385" name="Google Shape;385;g1d6f9a2ce53_0_147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03426" y="2304775"/>
              <a:ext cx="2416350" cy="1418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g1d6f9a2ce53_0_1477"/>
            <p:cNvSpPr txBox="1"/>
            <p:nvPr/>
          </p:nvSpPr>
          <p:spPr>
            <a:xfrm>
              <a:off x="5858699" y="3808325"/>
              <a:ext cx="20640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処理センター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387" name="Google Shape;387;g1d6f9a2ce53_0_1477"/>
            <p:cNvSpPr/>
            <p:nvPr/>
          </p:nvSpPr>
          <p:spPr>
            <a:xfrm>
              <a:off x="81904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g1d6f9a2ce53_0_1477"/>
          <p:cNvSpPr txBox="1"/>
          <p:nvPr/>
        </p:nvSpPr>
        <p:spPr>
          <a:xfrm>
            <a:off x="3953037" y="1508023"/>
            <a:ext cx="1903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　 ちゅうけいしせつ</a:t>
            </a:r>
            <a:endParaRPr sz="933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grpSp>
        <p:nvGrpSpPr>
          <p:cNvPr id="389" name="Google Shape;389;g1d6f9a2ce53_0_1477"/>
          <p:cNvGrpSpPr/>
          <p:nvPr/>
        </p:nvGrpSpPr>
        <p:grpSpPr>
          <a:xfrm>
            <a:off x="2961001" y="4241467"/>
            <a:ext cx="3991236" cy="1099767"/>
            <a:chOff x="2220750" y="3181100"/>
            <a:chExt cx="2993427" cy="824825"/>
          </a:xfrm>
        </p:grpSpPr>
        <p:sp>
          <p:nvSpPr>
            <p:cNvPr id="390" name="Google Shape;390;g1d6f9a2ce53_0_1477"/>
            <p:cNvSpPr txBox="1"/>
            <p:nvPr/>
          </p:nvSpPr>
          <p:spPr>
            <a:xfrm>
              <a:off x="3460202" y="3181100"/>
              <a:ext cx="8964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てつどうゆそう</a:t>
              </a:r>
              <a:endParaRPr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  <p:sp>
          <p:nvSpPr>
            <p:cNvPr id="391" name="Google Shape;391;g1d6f9a2ce53_0_1477"/>
            <p:cNvSpPr txBox="1"/>
            <p:nvPr/>
          </p:nvSpPr>
          <p:spPr>
            <a:xfrm>
              <a:off x="2220750" y="3744325"/>
              <a:ext cx="1088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かじ が   や   かもつ</a:t>
              </a:r>
              <a:endParaRPr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  <p:sp>
          <p:nvSpPr>
            <p:cNvPr id="392" name="Google Shape;392;g1d6f9a2ce53_0_1477"/>
            <p:cNvSpPr txBox="1"/>
            <p:nvPr/>
          </p:nvSpPr>
          <p:spPr>
            <a:xfrm>
              <a:off x="4392177" y="3744325"/>
              <a:ext cx="8220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すえひろちょう</a:t>
              </a:r>
              <a:endParaRPr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</p:grpSp>
      <p:sp>
        <p:nvSpPr>
          <p:cNvPr id="393" name="Google Shape;393;g1d6f9a2ce53_0_1477">
            <a:hlinkClick r:id="rId7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394" name="Google Shape;394;g1d6f9a2ce53_0_1477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7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7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110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d6f9a2ce53_0_1512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00" name="Google Shape;400;g1d6f9a2ce53_0_1512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01" name="Google Shape;401;g1d6f9a2ce53_0_1512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①普通のごみ</a:t>
            </a:r>
            <a:endParaRPr sz="17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402" name="Google Shape;402;g1d6f9a2ce53_0_1512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403" name="Google Shape;403;g1d6f9a2ce53_0_1512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4" name="Google Shape;404;g1d6f9a2ce53_0_15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g1d6f9a2ce53_0_1512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406" name="Google Shape;406;g1d6f9a2ce53_0_15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233" y="224448"/>
            <a:ext cx="612400" cy="540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7" name="Google Shape;407;g1d6f9a2ce53_0_1512"/>
          <p:cNvGrpSpPr/>
          <p:nvPr/>
        </p:nvGrpSpPr>
        <p:grpSpPr>
          <a:xfrm>
            <a:off x="2222633" y="2661001"/>
            <a:ext cx="1206284" cy="696233"/>
            <a:chOff x="1666974" y="1995750"/>
            <a:chExt cx="904713" cy="522175"/>
          </a:xfrm>
        </p:grpSpPr>
        <p:sp>
          <p:nvSpPr>
            <p:cNvPr id="408" name="Google Shape;408;g1d6f9a2ce53_0_1512"/>
            <p:cNvSpPr/>
            <p:nvPr/>
          </p:nvSpPr>
          <p:spPr>
            <a:xfrm>
              <a:off x="1666974" y="2028625"/>
              <a:ext cx="468925" cy="489300"/>
            </a:xfrm>
            <a:custGeom>
              <a:avLst/>
              <a:gdLst/>
              <a:ahLst/>
              <a:cxnLst/>
              <a:rect l="l" t="t" r="r" b="b"/>
              <a:pathLst>
                <a:path w="18757" h="19572" extrusionOk="0">
                  <a:moveTo>
                    <a:pt x="18757" y="19572"/>
                  </a:moveTo>
                  <a:cubicBezTo>
                    <a:pt x="15631" y="16310"/>
                    <a:pt x="3126" y="3262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g1d6f9a2ce53_0_1512"/>
            <p:cNvSpPr txBox="1"/>
            <p:nvPr/>
          </p:nvSpPr>
          <p:spPr>
            <a:xfrm>
              <a:off x="1856787" y="1995750"/>
              <a:ext cx="714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発電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410" name="Google Shape;410;g1d6f9a2ce53_0_1512"/>
          <p:cNvGrpSpPr/>
          <p:nvPr/>
        </p:nvGrpSpPr>
        <p:grpSpPr>
          <a:xfrm>
            <a:off x="3779883" y="2517134"/>
            <a:ext cx="1249117" cy="759785"/>
            <a:chOff x="2834912" y="1887850"/>
            <a:chExt cx="936838" cy="569839"/>
          </a:xfrm>
        </p:grpSpPr>
        <p:sp>
          <p:nvSpPr>
            <p:cNvPr id="411" name="Google Shape;411;g1d6f9a2ce53_0_1512"/>
            <p:cNvSpPr/>
            <p:nvPr/>
          </p:nvSpPr>
          <p:spPr>
            <a:xfrm>
              <a:off x="3027600" y="1933989"/>
              <a:ext cx="744150" cy="523700"/>
            </a:xfrm>
            <a:custGeom>
              <a:avLst/>
              <a:gdLst/>
              <a:ahLst/>
              <a:cxnLst/>
              <a:rect l="l" t="t" r="r" b="b"/>
              <a:pathLst>
                <a:path w="29766" h="20948" extrusionOk="0">
                  <a:moveTo>
                    <a:pt x="0" y="20948"/>
                  </a:moveTo>
                  <a:cubicBezTo>
                    <a:pt x="1631" y="20065"/>
                    <a:pt x="7272" y="18163"/>
                    <a:pt x="9786" y="15648"/>
                  </a:cubicBezTo>
                  <a:cubicBezTo>
                    <a:pt x="12301" y="13134"/>
                    <a:pt x="13048" y="8376"/>
                    <a:pt x="15087" y="5861"/>
                  </a:cubicBezTo>
                  <a:cubicBezTo>
                    <a:pt x="17126" y="3346"/>
                    <a:pt x="19573" y="1511"/>
                    <a:pt x="22019" y="560"/>
                  </a:cubicBezTo>
                  <a:cubicBezTo>
                    <a:pt x="24466" y="-391"/>
                    <a:pt x="28475" y="221"/>
                    <a:pt x="29766" y="153"/>
                  </a:cubicBezTo>
                </a:path>
              </a:pathLst>
            </a:custGeom>
            <a:noFill/>
            <a:ln w="38100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1d6f9a2ce53_0_1512"/>
            <p:cNvSpPr txBox="1"/>
            <p:nvPr/>
          </p:nvSpPr>
          <p:spPr>
            <a:xfrm>
              <a:off x="2834912" y="1887850"/>
              <a:ext cx="714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熱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413" name="Google Shape;413;g1d6f9a2ce53_0_1512"/>
          <p:cNvGrpSpPr/>
          <p:nvPr/>
        </p:nvGrpSpPr>
        <p:grpSpPr>
          <a:xfrm>
            <a:off x="4538834" y="3973913"/>
            <a:ext cx="3561869" cy="1854660"/>
            <a:chOff x="3404125" y="2980433"/>
            <a:chExt cx="2671402" cy="1390995"/>
          </a:xfrm>
        </p:grpSpPr>
        <p:sp>
          <p:nvSpPr>
            <p:cNvPr id="414" name="Google Shape;414;g1d6f9a2ce53_0_1512"/>
            <p:cNvSpPr txBox="1"/>
            <p:nvPr/>
          </p:nvSpPr>
          <p:spPr>
            <a:xfrm>
              <a:off x="4070927" y="3971300"/>
              <a:ext cx="20046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灰を運ぶ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grpSp>
          <p:nvGrpSpPr>
            <p:cNvPr id="415" name="Google Shape;415;g1d6f9a2ce53_0_1512"/>
            <p:cNvGrpSpPr/>
            <p:nvPr/>
          </p:nvGrpSpPr>
          <p:grpSpPr>
            <a:xfrm>
              <a:off x="3404125" y="2980433"/>
              <a:ext cx="2412062" cy="778737"/>
              <a:chOff x="3404125" y="2980433"/>
              <a:chExt cx="2412062" cy="778737"/>
            </a:xfrm>
          </p:grpSpPr>
          <p:pic>
            <p:nvPicPr>
              <p:cNvPr id="416" name="Google Shape;416;g1d6f9a2ce53_0_151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974413" y="2980433"/>
                <a:ext cx="1841774" cy="7787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7" name="Google Shape;417;g1d6f9a2ce53_0_1512"/>
              <p:cNvSpPr/>
              <p:nvPr/>
            </p:nvSpPr>
            <p:spPr>
              <a:xfrm>
                <a:off x="3404125" y="3190850"/>
                <a:ext cx="459300" cy="4203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8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8" name="Google Shape;418;g1d6f9a2ce53_0_1512"/>
          <p:cNvGrpSpPr/>
          <p:nvPr/>
        </p:nvGrpSpPr>
        <p:grpSpPr>
          <a:xfrm>
            <a:off x="290201" y="3276933"/>
            <a:ext cx="4100601" cy="2551638"/>
            <a:chOff x="217650" y="2457700"/>
            <a:chExt cx="3075451" cy="1913728"/>
          </a:xfrm>
        </p:grpSpPr>
        <p:grpSp>
          <p:nvGrpSpPr>
            <p:cNvPr id="419" name="Google Shape;419;g1d6f9a2ce53_0_1512"/>
            <p:cNvGrpSpPr/>
            <p:nvPr/>
          </p:nvGrpSpPr>
          <p:grpSpPr>
            <a:xfrm>
              <a:off x="217650" y="2457700"/>
              <a:ext cx="3075451" cy="1418650"/>
              <a:chOff x="217650" y="2457700"/>
              <a:chExt cx="3075451" cy="1418650"/>
            </a:xfrm>
          </p:grpSpPr>
          <p:pic>
            <p:nvPicPr>
              <p:cNvPr id="420" name="Google Shape;420;g1d6f9a2ce53_0_15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76751" y="2457700"/>
                <a:ext cx="2416350" cy="1418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1" name="Google Shape;421;g1d6f9a2ce53_0_1512"/>
              <p:cNvSpPr/>
              <p:nvPr/>
            </p:nvSpPr>
            <p:spPr>
              <a:xfrm>
                <a:off x="217650" y="2812025"/>
                <a:ext cx="514200" cy="4203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8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2" name="Google Shape;422;g1d6f9a2ce53_0_1512"/>
            <p:cNvSpPr txBox="1"/>
            <p:nvPr/>
          </p:nvSpPr>
          <p:spPr>
            <a:xfrm>
              <a:off x="1023002" y="3971300"/>
              <a:ext cx="20046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処理センター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423" name="Google Shape;423;g1d6f9a2ce53_0_1512"/>
          <p:cNvSpPr txBox="1"/>
          <p:nvPr/>
        </p:nvSpPr>
        <p:spPr>
          <a:xfrm>
            <a:off x="6164552" y="5164299"/>
            <a:ext cx="12824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はい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424" name="Google Shape;424;g1d6f9a2ce53_0_1512">
            <a:hlinkClick r:id="rId6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425" name="Google Shape;425;g1d6f9a2ce53_0_1512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6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6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063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0385b65115_0_0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31" name="Google Shape;431;g20385b65115_0_0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32" name="Google Shape;432;g20385b65115_0_0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①普通のごみ</a:t>
            </a:r>
            <a:endParaRPr sz="17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433" name="Google Shape;433;g20385b65115_0_0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434" name="Google Shape;434;g20385b65115_0_0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5" name="Google Shape;435;g20385b65115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g20385b65115_0_0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437" name="Google Shape;437;g20385b6511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233" y="224448"/>
            <a:ext cx="612400" cy="540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8" name="Google Shape;438;g20385b65115_0_0"/>
          <p:cNvGrpSpPr/>
          <p:nvPr/>
        </p:nvGrpSpPr>
        <p:grpSpPr>
          <a:xfrm>
            <a:off x="2222633" y="2661001"/>
            <a:ext cx="1206284" cy="696233"/>
            <a:chOff x="1666974" y="1995750"/>
            <a:chExt cx="904713" cy="522175"/>
          </a:xfrm>
        </p:grpSpPr>
        <p:sp>
          <p:nvSpPr>
            <p:cNvPr id="439" name="Google Shape;439;g20385b65115_0_0"/>
            <p:cNvSpPr/>
            <p:nvPr/>
          </p:nvSpPr>
          <p:spPr>
            <a:xfrm>
              <a:off x="1666974" y="2028625"/>
              <a:ext cx="468925" cy="489300"/>
            </a:xfrm>
            <a:custGeom>
              <a:avLst/>
              <a:gdLst/>
              <a:ahLst/>
              <a:cxnLst/>
              <a:rect l="l" t="t" r="r" b="b"/>
              <a:pathLst>
                <a:path w="18757" h="19572" extrusionOk="0">
                  <a:moveTo>
                    <a:pt x="18757" y="19572"/>
                  </a:moveTo>
                  <a:cubicBezTo>
                    <a:pt x="15631" y="16310"/>
                    <a:pt x="3126" y="3262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20385b65115_0_0"/>
            <p:cNvSpPr txBox="1"/>
            <p:nvPr/>
          </p:nvSpPr>
          <p:spPr>
            <a:xfrm>
              <a:off x="1856787" y="1995750"/>
              <a:ext cx="714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発電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441" name="Google Shape;441;g20385b65115_0_0"/>
          <p:cNvGrpSpPr/>
          <p:nvPr/>
        </p:nvGrpSpPr>
        <p:grpSpPr>
          <a:xfrm>
            <a:off x="374500" y="1077325"/>
            <a:ext cx="3332800" cy="2069759"/>
            <a:chOff x="280875" y="807994"/>
            <a:chExt cx="2499600" cy="1552319"/>
          </a:xfrm>
        </p:grpSpPr>
        <p:pic>
          <p:nvPicPr>
            <p:cNvPr id="442" name="Google Shape;442;g20385b65115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0875" y="1484613"/>
              <a:ext cx="1575896" cy="87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g20385b65115_0_0"/>
            <p:cNvSpPr txBox="1"/>
            <p:nvPr/>
          </p:nvSpPr>
          <p:spPr>
            <a:xfrm>
              <a:off x="280875" y="807994"/>
              <a:ext cx="2499600" cy="1089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dk1"/>
                </a:buClr>
                <a:buSzPts val="11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センター内で利用のほか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40000"/>
                </a:lnSpc>
                <a:buClr>
                  <a:schemeClr val="dk1"/>
                </a:buClr>
                <a:buSzPts val="11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一部を電力会社に売っている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444" name="Google Shape;444;g20385b65115_0_0"/>
          <p:cNvGrpSpPr/>
          <p:nvPr/>
        </p:nvGrpSpPr>
        <p:grpSpPr>
          <a:xfrm>
            <a:off x="3779883" y="2517134"/>
            <a:ext cx="1249117" cy="759785"/>
            <a:chOff x="2834912" y="1887850"/>
            <a:chExt cx="936838" cy="569839"/>
          </a:xfrm>
        </p:grpSpPr>
        <p:sp>
          <p:nvSpPr>
            <p:cNvPr id="445" name="Google Shape;445;g20385b65115_0_0"/>
            <p:cNvSpPr/>
            <p:nvPr/>
          </p:nvSpPr>
          <p:spPr>
            <a:xfrm>
              <a:off x="3027600" y="1933989"/>
              <a:ext cx="744150" cy="523700"/>
            </a:xfrm>
            <a:custGeom>
              <a:avLst/>
              <a:gdLst/>
              <a:ahLst/>
              <a:cxnLst/>
              <a:rect l="l" t="t" r="r" b="b"/>
              <a:pathLst>
                <a:path w="29766" h="20948" extrusionOk="0">
                  <a:moveTo>
                    <a:pt x="0" y="20948"/>
                  </a:moveTo>
                  <a:cubicBezTo>
                    <a:pt x="1631" y="20065"/>
                    <a:pt x="7272" y="18163"/>
                    <a:pt x="9786" y="15648"/>
                  </a:cubicBezTo>
                  <a:cubicBezTo>
                    <a:pt x="12301" y="13134"/>
                    <a:pt x="13048" y="8376"/>
                    <a:pt x="15087" y="5861"/>
                  </a:cubicBezTo>
                  <a:cubicBezTo>
                    <a:pt x="17126" y="3346"/>
                    <a:pt x="19573" y="1511"/>
                    <a:pt x="22019" y="560"/>
                  </a:cubicBezTo>
                  <a:cubicBezTo>
                    <a:pt x="24466" y="-391"/>
                    <a:pt x="28475" y="221"/>
                    <a:pt x="29766" y="153"/>
                  </a:cubicBezTo>
                </a:path>
              </a:pathLst>
            </a:custGeom>
            <a:noFill/>
            <a:ln w="38100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20385b65115_0_0"/>
            <p:cNvSpPr txBox="1"/>
            <p:nvPr/>
          </p:nvSpPr>
          <p:spPr>
            <a:xfrm>
              <a:off x="2834912" y="1887850"/>
              <a:ext cx="714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熱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447" name="Google Shape;447;g20385b65115_0_0"/>
          <p:cNvGrpSpPr/>
          <p:nvPr/>
        </p:nvGrpSpPr>
        <p:grpSpPr>
          <a:xfrm>
            <a:off x="4538834" y="3973913"/>
            <a:ext cx="3561869" cy="1854660"/>
            <a:chOff x="3404125" y="2980433"/>
            <a:chExt cx="2671402" cy="1390995"/>
          </a:xfrm>
        </p:grpSpPr>
        <p:sp>
          <p:nvSpPr>
            <p:cNvPr id="448" name="Google Shape;448;g20385b65115_0_0"/>
            <p:cNvSpPr txBox="1"/>
            <p:nvPr/>
          </p:nvSpPr>
          <p:spPr>
            <a:xfrm>
              <a:off x="4070927" y="3971300"/>
              <a:ext cx="20046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灰を運ぶ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grpSp>
          <p:nvGrpSpPr>
            <p:cNvPr id="449" name="Google Shape;449;g20385b65115_0_0"/>
            <p:cNvGrpSpPr/>
            <p:nvPr/>
          </p:nvGrpSpPr>
          <p:grpSpPr>
            <a:xfrm>
              <a:off x="3404125" y="2980433"/>
              <a:ext cx="2412062" cy="778737"/>
              <a:chOff x="3404125" y="2980433"/>
              <a:chExt cx="2412062" cy="778737"/>
            </a:xfrm>
          </p:grpSpPr>
          <p:pic>
            <p:nvPicPr>
              <p:cNvPr id="450" name="Google Shape;450;g20385b65115_0_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974413" y="2980433"/>
                <a:ext cx="1841774" cy="7787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1" name="Google Shape;451;g20385b65115_0_0"/>
              <p:cNvSpPr/>
              <p:nvPr/>
            </p:nvSpPr>
            <p:spPr>
              <a:xfrm>
                <a:off x="3404125" y="3190850"/>
                <a:ext cx="459300" cy="4203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8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2" name="Google Shape;452;g20385b65115_0_0"/>
          <p:cNvGrpSpPr/>
          <p:nvPr/>
        </p:nvGrpSpPr>
        <p:grpSpPr>
          <a:xfrm>
            <a:off x="290201" y="3276933"/>
            <a:ext cx="4100601" cy="2551638"/>
            <a:chOff x="217650" y="2457700"/>
            <a:chExt cx="3075451" cy="1913728"/>
          </a:xfrm>
        </p:grpSpPr>
        <p:grpSp>
          <p:nvGrpSpPr>
            <p:cNvPr id="453" name="Google Shape;453;g20385b65115_0_0"/>
            <p:cNvGrpSpPr/>
            <p:nvPr/>
          </p:nvGrpSpPr>
          <p:grpSpPr>
            <a:xfrm>
              <a:off x="217650" y="2457700"/>
              <a:ext cx="3075451" cy="1418650"/>
              <a:chOff x="217650" y="2457700"/>
              <a:chExt cx="3075451" cy="1418650"/>
            </a:xfrm>
          </p:grpSpPr>
          <p:pic>
            <p:nvPicPr>
              <p:cNvPr id="454" name="Google Shape;454;g20385b65115_0_0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76751" y="2457700"/>
                <a:ext cx="2416350" cy="1418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5" name="Google Shape;455;g20385b65115_0_0"/>
              <p:cNvSpPr/>
              <p:nvPr/>
            </p:nvSpPr>
            <p:spPr>
              <a:xfrm>
                <a:off x="217650" y="2812025"/>
                <a:ext cx="514200" cy="4203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8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6" name="Google Shape;456;g20385b65115_0_0"/>
            <p:cNvSpPr txBox="1"/>
            <p:nvPr/>
          </p:nvSpPr>
          <p:spPr>
            <a:xfrm>
              <a:off x="1023002" y="3971300"/>
              <a:ext cx="20046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処理センター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457" name="Google Shape;457;g20385b65115_0_0"/>
          <p:cNvSpPr txBox="1"/>
          <p:nvPr/>
        </p:nvSpPr>
        <p:spPr>
          <a:xfrm>
            <a:off x="6164552" y="5164299"/>
            <a:ext cx="12824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はい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458" name="Google Shape;458;g20385b65115_0_0">
            <a:hlinkClick r:id="rId7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459" name="Google Shape;459;g20385b65115_0_0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7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7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508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0385b65115_0_38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65" name="Google Shape;465;g20385b65115_0_38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66" name="Google Shape;466;g20385b65115_0_38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①普通のごみ</a:t>
            </a:r>
            <a:endParaRPr sz="17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467" name="Google Shape;467;g20385b65115_0_38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468" name="Google Shape;468;g20385b65115_0_38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9" name="Google Shape;469;g20385b65115_0_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0" name="Google Shape;470;g20385b65115_0_38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471" name="Google Shape;471;g20385b65115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233" y="224448"/>
            <a:ext cx="612400" cy="540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2" name="Google Shape;472;g20385b65115_0_38"/>
          <p:cNvGrpSpPr/>
          <p:nvPr/>
        </p:nvGrpSpPr>
        <p:grpSpPr>
          <a:xfrm>
            <a:off x="2222633" y="2661001"/>
            <a:ext cx="1206284" cy="696233"/>
            <a:chOff x="1666974" y="1995750"/>
            <a:chExt cx="904713" cy="522175"/>
          </a:xfrm>
        </p:grpSpPr>
        <p:sp>
          <p:nvSpPr>
            <p:cNvPr id="473" name="Google Shape;473;g20385b65115_0_38"/>
            <p:cNvSpPr/>
            <p:nvPr/>
          </p:nvSpPr>
          <p:spPr>
            <a:xfrm>
              <a:off x="1666974" y="2028625"/>
              <a:ext cx="468925" cy="489300"/>
            </a:xfrm>
            <a:custGeom>
              <a:avLst/>
              <a:gdLst/>
              <a:ahLst/>
              <a:cxnLst/>
              <a:rect l="l" t="t" r="r" b="b"/>
              <a:pathLst>
                <a:path w="18757" h="19572" extrusionOk="0">
                  <a:moveTo>
                    <a:pt x="18757" y="19572"/>
                  </a:moveTo>
                  <a:cubicBezTo>
                    <a:pt x="15631" y="16310"/>
                    <a:pt x="3126" y="3262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g20385b65115_0_38"/>
            <p:cNvSpPr txBox="1"/>
            <p:nvPr/>
          </p:nvSpPr>
          <p:spPr>
            <a:xfrm>
              <a:off x="1856787" y="1995750"/>
              <a:ext cx="714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発電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475" name="Google Shape;475;g20385b65115_0_38"/>
          <p:cNvGrpSpPr/>
          <p:nvPr/>
        </p:nvGrpSpPr>
        <p:grpSpPr>
          <a:xfrm>
            <a:off x="374500" y="1077325"/>
            <a:ext cx="3332800" cy="2069759"/>
            <a:chOff x="280875" y="807994"/>
            <a:chExt cx="2499600" cy="1552319"/>
          </a:xfrm>
        </p:grpSpPr>
        <p:pic>
          <p:nvPicPr>
            <p:cNvPr id="476" name="Google Shape;476;g20385b65115_0_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0875" y="1484613"/>
              <a:ext cx="1575896" cy="87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g20385b65115_0_38"/>
            <p:cNvSpPr txBox="1"/>
            <p:nvPr/>
          </p:nvSpPr>
          <p:spPr>
            <a:xfrm>
              <a:off x="280875" y="807994"/>
              <a:ext cx="2499600" cy="1089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dk1"/>
                </a:buClr>
                <a:buSzPts val="11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センター内で利用のほか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40000"/>
                </a:lnSpc>
                <a:buClr>
                  <a:schemeClr val="dk1"/>
                </a:buClr>
                <a:buSzPts val="11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一部を電力会社に売っている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478" name="Google Shape;478;g20385b65115_0_38"/>
          <p:cNvGrpSpPr/>
          <p:nvPr/>
        </p:nvGrpSpPr>
        <p:grpSpPr>
          <a:xfrm>
            <a:off x="3779883" y="2517134"/>
            <a:ext cx="1249117" cy="759785"/>
            <a:chOff x="2834912" y="1887850"/>
            <a:chExt cx="936838" cy="569839"/>
          </a:xfrm>
        </p:grpSpPr>
        <p:sp>
          <p:nvSpPr>
            <p:cNvPr id="479" name="Google Shape;479;g20385b65115_0_38"/>
            <p:cNvSpPr/>
            <p:nvPr/>
          </p:nvSpPr>
          <p:spPr>
            <a:xfrm>
              <a:off x="3027600" y="1933989"/>
              <a:ext cx="744150" cy="523700"/>
            </a:xfrm>
            <a:custGeom>
              <a:avLst/>
              <a:gdLst/>
              <a:ahLst/>
              <a:cxnLst/>
              <a:rect l="l" t="t" r="r" b="b"/>
              <a:pathLst>
                <a:path w="29766" h="20948" extrusionOk="0">
                  <a:moveTo>
                    <a:pt x="0" y="20948"/>
                  </a:moveTo>
                  <a:cubicBezTo>
                    <a:pt x="1631" y="20065"/>
                    <a:pt x="7272" y="18163"/>
                    <a:pt x="9786" y="15648"/>
                  </a:cubicBezTo>
                  <a:cubicBezTo>
                    <a:pt x="12301" y="13134"/>
                    <a:pt x="13048" y="8376"/>
                    <a:pt x="15087" y="5861"/>
                  </a:cubicBezTo>
                  <a:cubicBezTo>
                    <a:pt x="17126" y="3346"/>
                    <a:pt x="19573" y="1511"/>
                    <a:pt x="22019" y="560"/>
                  </a:cubicBezTo>
                  <a:cubicBezTo>
                    <a:pt x="24466" y="-391"/>
                    <a:pt x="28475" y="221"/>
                    <a:pt x="29766" y="153"/>
                  </a:cubicBezTo>
                </a:path>
              </a:pathLst>
            </a:custGeom>
            <a:noFill/>
            <a:ln w="38100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g20385b65115_0_38"/>
            <p:cNvSpPr txBox="1"/>
            <p:nvPr/>
          </p:nvSpPr>
          <p:spPr>
            <a:xfrm>
              <a:off x="2834912" y="1887850"/>
              <a:ext cx="714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熱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481" name="Google Shape;481;g20385b65115_0_38"/>
          <p:cNvGrpSpPr/>
          <p:nvPr/>
        </p:nvGrpSpPr>
        <p:grpSpPr>
          <a:xfrm>
            <a:off x="5192767" y="1633734"/>
            <a:ext cx="6839733" cy="1957801"/>
            <a:chOff x="3894575" y="1225300"/>
            <a:chExt cx="5129800" cy="1468351"/>
          </a:xfrm>
        </p:grpSpPr>
        <p:pic>
          <p:nvPicPr>
            <p:cNvPr id="482" name="Google Shape;482;g20385b65115_0_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94575" y="1225300"/>
              <a:ext cx="2558851" cy="1468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3" name="Google Shape;483;g20385b65115_0_38"/>
            <p:cNvSpPr txBox="1"/>
            <p:nvPr/>
          </p:nvSpPr>
          <p:spPr>
            <a:xfrm>
              <a:off x="6524775" y="1340150"/>
              <a:ext cx="2499600" cy="831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余熱利用市民施設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温水プールなど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484" name="Google Shape;484;g20385b65115_0_38"/>
          <p:cNvGrpSpPr/>
          <p:nvPr/>
        </p:nvGrpSpPr>
        <p:grpSpPr>
          <a:xfrm>
            <a:off x="4538834" y="3973913"/>
            <a:ext cx="3561869" cy="1854660"/>
            <a:chOff x="3404125" y="2980433"/>
            <a:chExt cx="2671402" cy="1390995"/>
          </a:xfrm>
        </p:grpSpPr>
        <p:sp>
          <p:nvSpPr>
            <p:cNvPr id="485" name="Google Shape;485;g20385b65115_0_38"/>
            <p:cNvSpPr txBox="1"/>
            <p:nvPr/>
          </p:nvSpPr>
          <p:spPr>
            <a:xfrm>
              <a:off x="4070927" y="3971300"/>
              <a:ext cx="20046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灰を運ぶ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grpSp>
          <p:nvGrpSpPr>
            <p:cNvPr id="486" name="Google Shape;486;g20385b65115_0_38"/>
            <p:cNvGrpSpPr/>
            <p:nvPr/>
          </p:nvGrpSpPr>
          <p:grpSpPr>
            <a:xfrm>
              <a:off x="3404125" y="2980433"/>
              <a:ext cx="2412062" cy="778737"/>
              <a:chOff x="3404125" y="2980433"/>
              <a:chExt cx="2412062" cy="778737"/>
            </a:xfrm>
          </p:grpSpPr>
          <p:pic>
            <p:nvPicPr>
              <p:cNvPr id="487" name="Google Shape;487;g20385b65115_0_3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974413" y="2980433"/>
                <a:ext cx="1841774" cy="7787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8" name="Google Shape;488;g20385b65115_0_38"/>
              <p:cNvSpPr/>
              <p:nvPr/>
            </p:nvSpPr>
            <p:spPr>
              <a:xfrm>
                <a:off x="3404125" y="3190850"/>
                <a:ext cx="459300" cy="4203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8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9" name="Google Shape;489;g20385b65115_0_38"/>
          <p:cNvGrpSpPr/>
          <p:nvPr/>
        </p:nvGrpSpPr>
        <p:grpSpPr>
          <a:xfrm>
            <a:off x="290201" y="3276933"/>
            <a:ext cx="4100601" cy="2551638"/>
            <a:chOff x="217650" y="2457700"/>
            <a:chExt cx="3075451" cy="1913728"/>
          </a:xfrm>
        </p:grpSpPr>
        <p:grpSp>
          <p:nvGrpSpPr>
            <p:cNvPr id="490" name="Google Shape;490;g20385b65115_0_38"/>
            <p:cNvGrpSpPr/>
            <p:nvPr/>
          </p:nvGrpSpPr>
          <p:grpSpPr>
            <a:xfrm>
              <a:off x="217650" y="2457700"/>
              <a:ext cx="3075451" cy="1418650"/>
              <a:chOff x="217650" y="2457700"/>
              <a:chExt cx="3075451" cy="1418650"/>
            </a:xfrm>
          </p:grpSpPr>
          <p:pic>
            <p:nvPicPr>
              <p:cNvPr id="491" name="Google Shape;491;g20385b65115_0_3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76751" y="2457700"/>
                <a:ext cx="2416350" cy="1418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2" name="Google Shape;492;g20385b65115_0_38"/>
              <p:cNvSpPr/>
              <p:nvPr/>
            </p:nvSpPr>
            <p:spPr>
              <a:xfrm>
                <a:off x="217650" y="2812025"/>
                <a:ext cx="514200" cy="4203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8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3" name="Google Shape;493;g20385b65115_0_38"/>
            <p:cNvSpPr txBox="1"/>
            <p:nvPr/>
          </p:nvSpPr>
          <p:spPr>
            <a:xfrm>
              <a:off x="1023002" y="3971300"/>
              <a:ext cx="20046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処理センター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494" name="Google Shape;494;g20385b65115_0_38"/>
          <p:cNvSpPr txBox="1"/>
          <p:nvPr/>
        </p:nvSpPr>
        <p:spPr>
          <a:xfrm>
            <a:off x="6164552" y="5164299"/>
            <a:ext cx="12824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はい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495" name="Google Shape;495;g20385b65115_0_38"/>
          <p:cNvSpPr txBox="1"/>
          <p:nvPr/>
        </p:nvSpPr>
        <p:spPr>
          <a:xfrm>
            <a:off x="8728669" y="1735430"/>
            <a:ext cx="2147600" cy="8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よ ねつ  り  よう  し  みん  し  せつ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おんすい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496" name="Google Shape;496;g20385b65115_0_38">
            <a:hlinkClick r:id="rId8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497" name="Google Shape;497;g20385b65115_0_38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877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0385b65115_0_76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03" name="Google Shape;503;g20385b65115_0_76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504" name="Google Shape;504;g20385b65115_0_76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①普通のごみ</a:t>
            </a:r>
            <a:endParaRPr sz="17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505" name="Google Shape;505;g20385b65115_0_76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506" name="Google Shape;506;g20385b65115_0_76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7" name="Google Shape;507;g20385b65115_0_7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8" name="Google Shape;508;g20385b65115_0_76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509" name="Google Shape;509;g20385b65115_0_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233" y="224448"/>
            <a:ext cx="612400" cy="540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0" name="Google Shape;510;g20385b65115_0_76"/>
          <p:cNvGrpSpPr/>
          <p:nvPr/>
        </p:nvGrpSpPr>
        <p:grpSpPr>
          <a:xfrm>
            <a:off x="2222633" y="2661001"/>
            <a:ext cx="1206284" cy="696233"/>
            <a:chOff x="1666974" y="1995750"/>
            <a:chExt cx="904713" cy="522175"/>
          </a:xfrm>
        </p:grpSpPr>
        <p:sp>
          <p:nvSpPr>
            <p:cNvPr id="511" name="Google Shape;511;g20385b65115_0_76"/>
            <p:cNvSpPr/>
            <p:nvPr/>
          </p:nvSpPr>
          <p:spPr>
            <a:xfrm>
              <a:off x="1666974" y="2028625"/>
              <a:ext cx="468925" cy="489300"/>
            </a:xfrm>
            <a:custGeom>
              <a:avLst/>
              <a:gdLst/>
              <a:ahLst/>
              <a:cxnLst/>
              <a:rect l="l" t="t" r="r" b="b"/>
              <a:pathLst>
                <a:path w="18757" h="19572" extrusionOk="0">
                  <a:moveTo>
                    <a:pt x="18757" y="19572"/>
                  </a:moveTo>
                  <a:cubicBezTo>
                    <a:pt x="15631" y="16310"/>
                    <a:pt x="3126" y="3262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g20385b65115_0_76"/>
            <p:cNvSpPr txBox="1"/>
            <p:nvPr/>
          </p:nvSpPr>
          <p:spPr>
            <a:xfrm>
              <a:off x="1856787" y="1995750"/>
              <a:ext cx="714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発電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513" name="Google Shape;513;g20385b65115_0_76"/>
          <p:cNvGrpSpPr/>
          <p:nvPr/>
        </p:nvGrpSpPr>
        <p:grpSpPr>
          <a:xfrm>
            <a:off x="374500" y="1077325"/>
            <a:ext cx="3332800" cy="2069759"/>
            <a:chOff x="280875" y="807994"/>
            <a:chExt cx="2499600" cy="1552319"/>
          </a:xfrm>
        </p:grpSpPr>
        <p:pic>
          <p:nvPicPr>
            <p:cNvPr id="514" name="Google Shape;514;g20385b65115_0_7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0875" y="1484613"/>
              <a:ext cx="1575896" cy="87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5" name="Google Shape;515;g20385b65115_0_76"/>
            <p:cNvSpPr txBox="1"/>
            <p:nvPr/>
          </p:nvSpPr>
          <p:spPr>
            <a:xfrm>
              <a:off x="280875" y="807994"/>
              <a:ext cx="2499600" cy="1089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dk1"/>
                </a:buClr>
                <a:buSzPts val="11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センター内で利用のほか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40000"/>
                </a:lnSpc>
                <a:buClr>
                  <a:schemeClr val="dk1"/>
                </a:buClr>
                <a:buSzPts val="11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一部を電力会社に売っている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516" name="Google Shape;516;g20385b65115_0_76"/>
          <p:cNvGrpSpPr/>
          <p:nvPr/>
        </p:nvGrpSpPr>
        <p:grpSpPr>
          <a:xfrm>
            <a:off x="3779883" y="2517134"/>
            <a:ext cx="1249117" cy="759785"/>
            <a:chOff x="2834912" y="1887850"/>
            <a:chExt cx="936838" cy="569839"/>
          </a:xfrm>
        </p:grpSpPr>
        <p:sp>
          <p:nvSpPr>
            <p:cNvPr id="517" name="Google Shape;517;g20385b65115_0_76"/>
            <p:cNvSpPr/>
            <p:nvPr/>
          </p:nvSpPr>
          <p:spPr>
            <a:xfrm>
              <a:off x="3027600" y="1933989"/>
              <a:ext cx="744150" cy="523700"/>
            </a:xfrm>
            <a:custGeom>
              <a:avLst/>
              <a:gdLst/>
              <a:ahLst/>
              <a:cxnLst/>
              <a:rect l="l" t="t" r="r" b="b"/>
              <a:pathLst>
                <a:path w="29766" h="20948" extrusionOk="0">
                  <a:moveTo>
                    <a:pt x="0" y="20948"/>
                  </a:moveTo>
                  <a:cubicBezTo>
                    <a:pt x="1631" y="20065"/>
                    <a:pt x="7272" y="18163"/>
                    <a:pt x="9786" y="15648"/>
                  </a:cubicBezTo>
                  <a:cubicBezTo>
                    <a:pt x="12301" y="13134"/>
                    <a:pt x="13048" y="8376"/>
                    <a:pt x="15087" y="5861"/>
                  </a:cubicBezTo>
                  <a:cubicBezTo>
                    <a:pt x="17126" y="3346"/>
                    <a:pt x="19573" y="1511"/>
                    <a:pt x="22019" y="560"/>
                  </a:cubicBezTo>
                  <a:cubicBezTo>
                    <a:pt x="24466" y="-391"/>
                    <a:pt x="28475" y="221"/>
                    <a:pt x="29766" y="153"/>
                  </a:cubicBezTo>
                </a:path>
              </a:pathLst>
            </a:custGeom>
            <a:noFill/>
            <a:ln w="38100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20385b65115_0_76"/>
            <p:cNvSpPr txBox="1"/>
            <p:nvPr/>
          </p:nvSpPr>
          <p:spPr>
            <a:xfrm>
              <a:off x="2834912" y="1887850"/>
              <a:ext cx="714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熱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519" name="Google Shape;519;g20385b65115_0_76"/>
          <p:cNvGrpSpPr/>
          <p:nvPr/>
        </p:nvGrpSpPr>
        <p:grpSpPr>
          <a:xfrm>
            <a:off x="5192767" y="1633734"/>
            <a:ext cx="6839733" cy="1957801"/>
            <a:chOff x="3894575" y="1225300"/>
            <a:chExt cx="5129800" cy="1468351"/>
          </a:xfrm>
        </p:grpSpPr>
        <p:pic>
          <p:nvPicPr>
            <p:cNvPr id="520" name="Google Shape;520;g20385b65115_0_7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94575" y="1225300"/>
              <a:ext cx="2558851" cy="1468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1" name="Google Shape;521;g20385b65115_0_76"/>
            <p:cNvSpPr txBox="1"/>
            <p:nvPr/>
          </p:nvSpPr>
          <p:spPr>
            <a:xfrm>
              <a:off x="6524775" y="1340150"/>
              <a:ext cx="2499600" cy="831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余熱利用市民施設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温水プールなど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522" name="Google Shape;522;g20385b65115_0_76"/>
          <p:cNvGrpSpPr/>
          <p:nvPr/>
        </p:nvGrpSpPr>
        <p:grpSpPr>
          <a:xfrm>
            <a:off x="4538834" y="3973913"/>
            <a:ext cx="3561869" cy="1854660"/>
            <a:chOff x="3404125" y="2980433"/>
            <a:chExt cx="2671402" cy="1390995"/>
          </a:xfrm>
        </p:grpSpPr>
        <p:sp>
          <p:nvSpPr>
            <p:cNvPr id="523" name="Google Shape;523;g20385b65115_0_76"/>
            <p:cNvSpPr txBox="1"/>
            <p:nvPr/>
          </p:nvSpPr>
          <p:spPr>
            <a:xfrm>
              <a:off x="4070927" y="3971300"/>
              <a:ext cx="20046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灰を運ぶ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grpSp>
          <p:nvGrpSpPr>
            <p:cNvPr id="524" name="Google Shape;524;g20385b65115_0_76"/>
            <p:cNvGrpSpPr/>
            <p:nvPr/>
          </p:nvGrpSpPr>
          <p:grpSpPr>
            <a:xfrm>
              <a:off x="3404125" y="2980433"/>
              <a:ext cx="2412062" cy="778737"/>
              <a:chOff x="3404125" y="2980433"/>
              <a:chExt cx="2412062" cy="778737"/>
            </a:xfrm>
          </p:grpSpPr>
          <p:pic>
            <p:nvPicPr>
              <p:cNvPr id="525" name="Google Shape;525;g20385b65115_0_7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974413" y="2980433"/>
                <a:ext cx="1841774" cy="7787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6" name="Google Shape;526;g20385b65115_0_76"/>
              <p:cNvSpPr/>
              <p:nvPr/>
            </p:nvSpPr>
            <p:spPr>
              <a:xfrm>
                <a:off x="3404125" y="3190850"/>
                <a:ext cx="459300" cy="4203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8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7" name="Google Shape;527;g20385b65115_0_76"/>
          <p:cNvGrpSpPr/>
          <p:nvPr/>
        </p:nvGrpSpPr>
        <p:grpSpPr>
          <a:xfrm>
            <a:off x="7873550" y="3428992"/>
            <a:ext cx="3952817" cy="2399580"/>
            <a:chOff x="5905162" y="2571743"/>
            <a:chExt cx="2964613" cy="1799685"/>
          </a:xfrm>
        </p:grpSpPr>
        <p:sp>
          <p:nvSpPr>
            <p:cNvPr id="528" name="Google Shape;528;g20385b65115_0_76"/>
            <p:cNvSpPr/>
            <p:nvPr/>
          </p:nvSpPr>
          <p:spPr>
            <a:xfrm>
              <a:off x="5905162" y="3190850"/>
              <a:ext cx="4593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9" name="Google Shape;529;g20385b65115_0_7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53425" y="2571743"/>
              <a:ext cx="2416350" cy="1390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0" name="Google Shape;530;g20385b65115_0_76"/>
            <p:cNvSpPr txBox="1"/>
            <p:nvPr/>
          </p:nvSpPr>
          <p:spPr>
            <a:xfrm>
              <a:off x="6406152" y="3971300"/>
              <a:ext cx="20046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埋め立て処分場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531" name="Google Shape;531;g20385b65115_0_76"/>
          <p:cNvGrpSpPr/>
          <p:nvPr/>
        </p:nvGrpSpPr>
        <p:grpSpPr>
          <a:xfrm>
            <a:off x="290201" y="3276933"/>
            <a:ext cx="4100601" cy="2551638"/>
            <a:chOff x="217650" y="2457700"/>
            <a:chExt cx="3075451" cy="1913728"/>
          </a:xfrm>
        </p:grpSpPr>
        <p:grpSp>
          <p:nvGrpSpPr>
            <p:cNvPr id="532" name="Google Shape;532;g20385b65115_0_76"/>
            <p:cNvGrpSpPr/>
            <p:nvPr/>
          </p:nvGrpSpPr>
          <p:grpSpPr>
            <a:xfrm>
              <a:off x="217650" y="2457700"/>
              <a:ext cx="3075451" cy="1418650"/>
              <a:chOff x="217650" y="2457700"/>
              <a:chExt cx="3075451" cy="1418650"/>
            </a:xfrm>
          </p:grpSpPr>
          <p:pic>
            <p:nvPicPr>
              <p:cNvPr id="533" name="Google Shape;533;g20385b65115_0_76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76751" y="2457700"/>
                <a:ext cx="2416350" cy="1418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4" name="Google Shape;534;g20385b65115_0_76"/>
              <p:cNvSpPr/>
              <p:nvPr/>
            </p:nvSpPr>
            <p:spPr>
              <a:xfrm>
                <a:off x="217650" y="2812025"/>
                <a:ext cx="514200" cy="4203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8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5" name="Google Shape;535;g20385b65115_0_76"/>
            <p:cNvSpPr txBox="1"/>
            <p:nvPr/>
          </p:nvSpPr>
          <p:spPr>
            <a:xfrm>
              <a:off x="1023002" y="3971300"/>
              <a:ext cx="20046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処理センター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536" name="Google Shape;536;g20385b65115_0_76"/>
          <p:cNvSpPr txBox="1"/>
          <p:nvPr/>
        </p:nvSpPr>
        <p:spPr>
          <a:xfrm>
            <a:off x="6164552" y="5164299"/>
            <a:ext cx="12824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はい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537" name="Google Shape;537;g20385b65115_0_76"/>
          <p:cNvSpPr txBox="1"/>
          <p:nvPr/>
        </p:nvSpPr>
        <p:spPr>
          <a:xfrm>
            <a:off x="8728669" y="1735430"/>
            <a:ext cx="2147600" cy="8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よ ねつ  り  よう  し  みん  し  せつ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おんすい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538" name="Google Shape;538;g20385b65115_0_76"/>
          <p:cNvSpPr txBox="1"/>
          <p:nvPr/>
        </p:nvSpPr>
        <p:spPr>
          <a:xfrm>
            <a:off x="8989176" y="5188717"/>
            <a:ext cx="20584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　　　　　しょぶんじょう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539" name="Google Shape;539;g20385b65115_0_76">
            <a:hlinkClick r:id="rId9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540" name="Google Shape;540;g20385b65115_0_76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9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9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2416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d6f9a2ce53_0_1550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46" name="Google Shape;546;g1d6f9a2ce53_0_1550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547" name="Google Shape;547;g1d6f9a2ce53_0_1550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548" name="Google Shape;548;g1d6f9a2ce53_0_1550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9" name="Google Shape;549;g1d6f9a2ce53_0_15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g1d6f9a2ce53_0_1550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551" name="Google Shape;551;g1d6f9a2ce53_0_1550"/>
          <p:cNvGrpSpPr/>
          <p:nvPr/>
        </p:nvGrpSpPr>
        <p:grpSpPr>
          <a:xfrm>
            <a:off x="4879267" y="167467"/>
            <a:ext cx="3601200" cy="625200"/>
            <a:chOff x="3659450" y="125600"/>
            <a:chExt cx="2700900" cy="468900"/>
          </a:xfrm>
        </p:grpSpPr>
        <p:sp>
          <p:nvSpPr>
            <p:cNvPr id="552" name="Google Shape;552;g1d6f9a2ce53_0_1550"/>
            <p:cNvSpPr/>
            <p:nvPr/>
          </p:nvSpPr>
          <p:spPr>
            <a:xfrm>
              <a:off x="3659450" y="125600"/>
              <a:ext cx="2700900" cy="468900"/>
            </a:xfrm>
            <a:prstGeom prst="roundRect">
              <a:avLst>
                <a:gd name="adj" fmla="val 21625"/>
              </a:avLst>
            </a:prstGeom>
            <a:solidFill>
              <a:srgbClr val="FFE84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>
                <a:buClr>
                  <a:srgbClr val="000000"/>
                </a:buClr>
                <a:buSzPts val="2600"/>
              </a:pPr>
              <a:r>
                <a:rPr lang="ja" altLang="en-US" sz="1333">
                  <a:solidFill>
                    <a:schemeClr val="dk1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ごみの処理のながれ</a:t>
              </a:r>
              <a:endParaRPr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  <a:p>
              <a:pPr marL="95998">
                <a:buClr>
                  <a:srgbClr val="000000"/>
                </a:buClr>
                <a:buSzPts val="2600"/>
              </a:pPr>
              <a:r>
                <a:rPr lang="ja" altLang="en-US" sz="1867">
                  <a:solidFill>
                    <a:schemeClr val="dk1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②空き缶・ペットボトル</a:t>
              </a:r>
              <a:endParaRPr sz="17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  <p:pic>
          <p:nvPicPr>
            <p:cNvPr id="553" name="Google Shape;553;g1d6f9a2ce53_0_15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17026" y="183500"/>
              <a:ext cx="318150" cy="375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4" name="Google Shape;554;g1d6f9a2ce53_0_1550"/>
          <p:cNvGrpSpPr/>
          <p:nvPr/>
        </p:nvGrpSpPr>
        <p:grpSpPr>
          <a:xfrm>
            <a:off x="3937467" y="2657491"/>
            <a:ext cx="3220333" cy="3076476"/>
            <a:chOff x="2953100" y="1993118"/>
            <a:chExt cx="2415250" cy="2307357"/>
          </a:xfrm>
        </p:grpSpPr>
        <p:pic>
          <p:nvPicPr>
            <p:cNvPr id="555" name="Google Shape;555;g1d6f9a2ce53_0_15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07277" y="1993118"/>
              <a:ext cx="1246673" cy="1470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6" name="Google Shape;556;g1d6f9a2ce53_0_1550"/>
            <p:cNvSpPr/>
            <p:nvPr/>
          </p:nvSpPr>
          <p:spPr>
            <a:xfrm>
              <a:off x="46429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1d6f9a2ce53_0_1550"/>
            <p:cNvSpPr txBox="1"/>
            <p:nvPr/>
          </p:nvSpPr>
          <p:spPr>
            <a:xfrm>
              <a:off x="2953100" y="3572375"/>
              <a:ext cx="17550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空き缶・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ペットボトル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558" name="Google Shape;558;g1d6f9a2ce53_0_1550"/>
          <p:cNvGrpSpPr/>
          <p:nvPr/>
        </p:nvGrpSpPr>
        <p:grpSpPr>
          <a:xfrm>
            <a:off x="282501" y="2834908"/>
            <a:ext cx="3757567" cy="2488675"/>
            <a:chOff x="211875" y="2126181"/>
            <a:chExt cx="2818175" cy="1866506"/>
          </a:xfrm>
        </p:grpSpPr>
        <p:grpSp>
          <p:nvGrpSpPr>
            <p:cNvPr id="559" name="Google Shape;559;g1d6f9a2ce53_0_1550"/>
            <p:cNvGrpSpPr/>
            <p:nvPr/>
          </p:nvGrpSpPr>
          <p:grpSpPr>
            <a:xfrm>
              <a:off x="211875" y="2126181"/>
              <a:ext cx="1890324" cy="1866506"/>
              <a:chOff x="211875" y="2126181"/>
              <a:chExt cx="1890324" cy="1866506"/>
            </a:xfrm>
          </p:grpSpPr>
          <p:pic>
            <p:nvPicPr>
              <p:cNvPr id="560" name="Google Shape;560;g1d6f9a2ce53_0_155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11875" y="2126181"/>
                <a:ext cx="1890324" cy="142118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61" name="Google Shape;561;g1d6f9a2ce53_0_1550"/>
              <p:cNvSpPr txBox="1"/>
              <p:nvPr/>
            </p:nvSpPr>
            <p:spPr>
              <a:xfrm>
                <a:off x="794325" y="3572387"/>
                <a:ext cx="725400" cy="42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100"/>
                </a:pPr>
                <a:r>
                  <a:rPr lang="ja" altLang="en-US" sz="2667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家庭</a:t>
                </a:r>
                <a:endParaRPr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sp>
          <p:nvSpPr>
            <p:cNvPr id="562" name="Google Shape;562;g1d6f9a2ce53_0_1550"/>
            <p:cNvSpPr/>
            <p:nvPr/>
          </p:nvSpPr>
          <p:spPr>
            <a:xfrm>
              <a:off x="23046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g1d6f9a2ce53_0_1550"/>
          <p:cNvGrpSpPr/>
          <p:nvPr/>
        </p:nvGrpSpPr>
        <p:grpSpPr>
          <a:xfrm>
            <a:off x="7436433" y="1522503"/>
            <a:ext cx="3031200" cy="4158964"/>
            <a:chOff x="5577325" y="1141877"/>
            <a:chExt cx="2273400" cy="3119223"/>
          </a:xfrm>
        </p:grpSpPr>
        <p:grpSp>
          <p:nvGrpSpPr>
            <p:cNvPr id="564" name="Google Shape;564;g1d6f9a2ce53_0_1550"/>
            <p:cNvGrpSpPr/>
            <p:nvPr/>
          </p:nvGrpSpPr>
          <p:grpSpPr>
            <a:xfrm>
              <a:off x="5577325" y="1692200"/>
              <a:ext cx="2273400" cy="2568900"/>
              <a:chOff x="5577325" y="1692200"/>
              <a:chExt cx="2273400" cy="2568900"/>
            </a:xfrm>
          </p:grpSpPr>
          <p:sp>
            <p:nvSpPr>
              <p:cNvPr id="565" name="Google Shape;565;g1d6f9a2ce53_0_1550"/>
              <p:cNvSpPr/>
              <p:nvPr/>
            </p:nvSpPr>
            <p:spPr>
              <a:xfrm>
                <a:off x="5577325" y="1692200"/>
                <a:ext cx="2273400" cy="2568900"/>
              </a:xfrm>
              <a:prstGeom prst="roundRect">
                <a:avLst>
                  <a:gd name="adj" fmla="val 16667"/>
                </a:avLst>
              </a:prstGeom>
              <a:solidFill>
                <a:srgbClr val="D4EEF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g1d6f9a2ce53_0_1550"/>
              <p:cNvSpPr txBox="1"/>
              <p:nvPr/>
            </p:nvSpPr>
            <p:spPr>
              <a:xfrm>
                <a:off x="5953363" y="3525818"/>
                <a:ext cx="1521300" cy="42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5000"/>
                </a:pPr>
                <a:r>
                  <a:rPr lang="ja" altLang="en-US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週に</a:t>
                </a:r>
                <a:r>
                  <a:rPr lang="en-US" altLang="ja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1</a:t>
                </a:r>
                <a:r>
                  <a:rPr lang="ja" altLang="en-US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回</a:t>
                </a:r>
                <a:endParaRPr sz="2667" b="1">
                  <a:solidFill>
                    <a:schemeClr val="dk1"/>
                  </a:solidFill>
                  <a:highlight>
                    <a:srgbClr val="FFE843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pic>
          <p:nvPicPr>
            <p:cNvPr id="567" name="Google Shape;567;g1d6f9a2ce53_0_155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85824" y="1141877"/>
              <a:ext cx="1648264" cy="11100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8" name="Google Shape;568;g1d6f9a2ce53_0_1550"/>
          <p:cNvGrpSpPr/>
          <p:nvPr/>
        </p:nvGrpSpPr>
        <p:grpSpPr>
          <a:xfrm>
            <a:off x="7729000" y="3446504"/>
            <a:ext cx="4158800" cy="1069529"/>
            <a:chOff x="5796750" y="2584877"/>
            <a:chExt cx="3119100" cy="802147"/>
          </a:xfrm>
        </p:grpSpPr>
        <p:pic>
          <p:nvPicPr>
            <p:cNvPr id="569" name="Google Shape;569;g1d6f9a2ce53_0_1550"/>
            <p:cNvPicPr preferRelativeResize="0"/>
            <p:nvPr/>
          </p:nvPicPr>
          <p:blipFill rotWithShape="1">
            <a:blip r:embed="rId7">
              <a:alphaModFix/>
            </a:blip>
            <a:srcRect t="159" b="166"/>
            <a:stretch/>
          </p:blipFill>
          <p:spPr>
            <a:xfrm>
              <a:off x="5796750" y="2584877"/>
              <a:ext cx="1841774" cy="802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0" name="Google Shape;570;g1d6f9a2ce53_0_1550"/>
            <p:cNvSpPr/>
            <p:nvPr/>
          </p:nvSpPr>
          <p:spPr>
            <a:xfrm>
              <a:off x="81904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g1d6f9a2ce53_0_1550">
            <a:hlinkClick r:id="rId8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572" name="Google Shape;572;g1d6f9a2ce53_0_1550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120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d6f9a2ce53_0_158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78" name="Google Shape;578;g1d6f9a2ce53_0_158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579" name="Google Shape;579;g1d6f9a2ce53_0_1581"/>
          <p:cNvGrpSpPr/>
          <p:nvPr/>
        </p:nvGrpSpPr>
        <p:grpSpPr>
          <a:xfrm>
            <a:off x="4879267" y="167467"/>
            <a:ext cx="3601200" cy="625200"/>
            <a:chOff x="3659450" y="125600"/>
            <a:chExt cx="2700900" cy="468900"/>
          </a:xfrm>
        </p:grpSpPr>
        <p:sp>
          <p:nvSpPr>
            <p:cNvPr id="580" name="Google Shape;580;g1d6f9a2ce53_0_1581"/>
            <p:cNvSpPr/>
            <p:nvPr/>
          </p:nvSpPr>
          <p:spPr>
            <a:xfrm>
              <a:off x="3659450" y="125600"/>
              <a:ext cx="2700900" cy="468900"/>
            </a:xfrm>
            <a:prstGeom prst="roundRect">
              <a:avLst>
                <a:gd name="adj" fmla="val 21625"/>
              </a:avLst>
            </a:prstGeom>
            <a:solidFill>
              <a:srgbClr val="FFE84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>
                <a:buClr>
                  <a:srgbClr val="000000"/>
                </a:buClr>
                <a:buSzPts val="2600"/>
              </a:pPr>
              <a:r>
                <a:rPr lang="ja" altLang="en-US" sz="1333">
                  <a:solidFill>
                    <a:schemeClr val="dk1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ごみの処理のながれ</a:t>
              </a:r>
              <a:endParaRPr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  <a:p>
              <a:pPr marL="95998">
                <a:buClr>
                  <a:srgbClr val="000000"/>
                </a:buClr>
                <a:buSzPts val="2600"/>
              </a:pPr>
              <a:r>
                <a:rPr lang="ja" altLang="en-US" sz="1867">
                  <a:solidFill>
                    <a:schemeClr val="dk1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②空き缶・ペットボトル</a:t>
              </a:r>
              <a:endParaRPr sz="17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  <p:pic>
          <p:nvPicPr>
            <p:cNvPr id="581" name="Google Shape;581;g1d6f9a2ce53_0_158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17026" y="183500"/>
              <a:ext cx="318150" cy="375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2" name="Google Shape;582;g1d6f9a2ce53_0_1581"/>
          <p:cNvPicPr preferRelativeResize="0"/>
          <p:nvPr/>
        </p:nvPicPr>
        <p:blipFill rotWithShape="1">
          <a:blip r:embed="rId4">
            <a:alphaModFix/>
          </a:blip>
          <a:srcRect t="159" b="166"/>
          <a:stretch/>
        </p:blipFill>
        <p:spPr>
          <a:xfrm>
            <a:off x="120467" y="3446504"/>
            <a:ext cx="2455699" cy="106952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g1d6f9a2ce53_0_1581"/>
          <p:cNvSpPr/>
          <p:nvPr/>
        </p:nvSpPr>
        <p:spPr>
          <a:xfrm>
            <a:off x="2697600" y="3676504"/>
            <a:ext cx="560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4" name="Google Shape;584;g1d6f9a2ce53_0_1581"/>
          <p:cNvGrpSpPr/>
          <p:nvPr/>
        </p:nvGrpSpPr>
        <p:grpSpPr>
          <a:xfrm>
            <a:off x="5353240" y="1980396"/>
            <a:ext cx="3694680" cy="3710393"/>
            <a:chOff x="4014930" y="1485296"/>
            <a:chExt cx="2771010" cy="2782795"/>
          </a:xfrm>
        </p:grpSpPr>
        <p:sp>
          <p:nvSpPr>
            <p:cNvPr id="585" name="Google Shape;585;g1d6f9a2ce53_0_1581"/>
            <p:cNvSpPr/>
            <p:nvPr/>
          </p:nvSpPr>
          <p:spPr>
            <a:xfrm rot="-2202803">
              <a:off x="5481065" y="1875936"/>
              <a:ext cx="856623" cy="42018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1d6f9a2ce53_0_1581"/>
            <p:cNvSpPr/>
            <p:nvPr/>
          </p:nvSpPr>
          <p:spPr>
            <a:xfrm rot="-1251">
              <a:off x="5661125" y="3279251"/>
              <a:ext cx="8241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g1d6f9a2ce53_0_1581"/>
            <p:cNvSpPr txBox="1"/>
            <p:nvPr/>
          </p:nvSpPr>
          <p:spPr>
            <a:xfrm>
              <a:off x="4839689" y="1485296"/>
              <a:ext cx="8802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ペット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ボトル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588" name="Google Shape;588;g1d6f9a2ce53_0_1581"/>
            <p:cNvPicPr preferRelativeResize="0"/>
            <p:nvPr/>
          </p:nvPicPr>
          <p:blipFill rotWithShape="1">
            <a:blip r:embed="rId3">
              <a:alphaModFix/>
            </a:blip>
            <a:srcRect l="59766"/>
            <a:stretch/>
          </p:blipFill>
          <p:spPr>
            <a:xfrm rot="434662" flipH="1">
              <a:off x="5616134" y="1508372"/>
              <a:ext cx="234154" cy="686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9" name="Google Shape;589;g1d6f9a2ce53_0_1581"/>
            <p:cNvSpPr txBox="1"/>
            <p:nvPr/>
          </p:nvSpPr>
          <p:spPr>
            <a:xfrm>
              <a:off x="5551659" y="3847791"/>
              <a:ext cx="8241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空き缶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590" name="Google Shape;590;g1d6f9a2ce53_0_1581"/>
            <p:cNvPicPr preferRelativeResize="0"/>
            <p:nvPr/>
          </p:nvPicPr>
          <p:blipFill rotWithShape="1">
            <a:blip r:embed="rId3">
              <a:alphaModFix/>
            </a:blip>
            <a:srcRect l="-1030" t="49390" r="38604"/>
            <a:stretch/>
          </p:blipFill>
          <p:spPr>
            <a:xfrm rot="434659" flipH="1">
              <a:off x="5732969" y="3440433"/>
              <a:ext cx="461479" cy="441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1" name="Google Shape;591;g1d6f9a2ce53_0_1581"/>
            <p:cNvSpPr/>
            <p:nvPr/>
          </p:nvSpPr>
          <p:spPr>
            <a:xfrm>
              <a:off x="5512188" y="2406712"/>
              <a:ext cx="1273752" cy="847800"/>
            </a:xfrm>
            <a:prstGeom prst="cloud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生まれ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変わる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pic>
          <p:nvPicPr>
            <p:cNvPr id="592" name="Google Shape;592;g1d6f9a2ce53_0_15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22408" y="2391419"/>
              <a:ext cx="1315947" cy="10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" name="Google Shape;593;g1d6f9a2ce53_0_1581"/>
            <p:cNvSpPr txBox="1"/>
            <p:nvPr/>
          </p:nvSpPr>
          <p:spPr>
            <a:xfrm>
              <a:off x="4014930" y="3494875"/>
              <a:ext cx="14700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リサイクル工場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594" name="Google Shape;594;g1d6f9a2ce53_0_1581"/>
          <p:cNvGrpSpPr/>
          <p:nvPr/>
        </p:nvGrpSpPr>
        <p:grpSpPr>
          <a:xfrm>
            <a:off x="3316616" y="3229300"/>
            <a:ext cx="2097251" cy="1454400"/>
            <a:chOff x="2487462" y="2421975"/>
            <a:chExt cx="1572938" cy="1090800"/>
          </a:xfrm>
        </p:grpSpPr>
        <p:sp>
          <p:nvSpPr>
            <p:cNvPr id="595" name="Google Shape;595;g1d6f9a2ce53_0_1581"/>
            <p:cNvSpPr/>
            <p:nvPr/>
          </p:nvSpPr>
          <p:spPr>
            <a:xfrm>
              <a:off x="2487462" y="2421975"/>
              <a:ext cx="975900" cy="1090800"/>
            </a:xfrm>
            <a:prstGeom prst="roundRect">
              <a:avLst>
                <a:gd name="adj" fmla="val 16667"/>
              </a:avLst>
            </a:prstGeom>
            <a:solidFill>
              <a:srgbClr val="FFE843"/>
            </a:solidFill>
            <a:ln>
              <a:noFill/>
            </a:ln>
          </p:spPr>
          <p:txBody>
            <a:bodyPr spcFirstLastPara="1" wrap="square" lIns="0" tIns="144000" rIns="0" bIns="0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資源化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処理施設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1d6f9a2ce53_0_1581"/>
            <p:cNvSpPr/>
            <p:nvPr/>
          </p:nvSpPr>
          <p:spPr>
            <a:xfrm>
              <a:off x="3547100" y="2757400"/>
              <a:ext cx="5133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g1d6f9a2ce53_0_1581"/>
          <p:cNvSpPr txBox="1"/>
          <p:nvPr/>
        </p:nvSpPr>
        <p:spPr>
          <a:xfrm>
            <a:off x="3379433" y="3446504"/>
            <a:ext cx="1282400" cy="10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    し  げん か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しょり　しせつ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598" name="Google Shape;598;g1d6f9a2ce53_0_1581">
            <a:hlinkClick r:id="rId6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599" name="Google Shape;599;g1d6f9a2ce53_0_1581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6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6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577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0385b65115_0_11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05" name="Google Shape;605;g20385b65115_0_11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606" name="Google Shape;606;g20385b65115_0_114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607" name="Google Shape;607;g20385b65115_0_114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8" name="Google Shape;608;g20385b65115_0_1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" name="Google Shape;609;g20385b65115_0_114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610" name="Google Shape;610;g20385b65115_0_114"/>
          <p:cNvGrpSpPr/>
          <p:nvPr/>
        </p:nvGrpSpPr>
        <p:grpSpPr>
          <a:xfrm>
            <a:off x="4879267" y="167467"/>
            <a:ext cx="3601200" cy="625200"/>
            <a:chOff x="3659450" y="125600"/>
            <a:chExt cx="2700900" cy="468900"/>
          </a:xfrm>
        </p:grpSpPr>
        <p:sp>
          <p:nvSpPr>
            <p:cNvPr id="611" name="Google Shape;611;g20385b65115_0_114"/>
            <p:cNvSpPr/>
            <p:nvPr/>
          </p:nvSpPr>
          <p:spPr>
            <a:xfrm>
              <a:off x="3659450" y="125600"/>
              <a:ext cx="2700900" cy="468900"/>
            </a:xfrm>
            <a:prstGeom prst="roundRect">
              <a:avLst>
                <a:gd name="adj" fmla="val 21625"/>
              </a:avLst>
            </a:prstGeom>
            <a:solidFill>
              <a:srgbClr val="FFE84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>
                <a:buClr>
                  <a:srgbClr val="000000"/>
                </a:buClr>
                <a:buSzPts val="2600"/>
              </a:pPr>
              <a:r>
                <a:rPr lang="ja" altLang="en-US" sz="1333">
                  <a:solidFill>
                    <a:schemeClr val="dk1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ごみの処理のながれ</a:t>
              </a:r>
              <a:endParaRPr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  <a:p>
              <a:pPr marL="95998">
                <a:buClr>
                  <a:srgbClr val="000000"/>
                </a:buClr>
                <a:buSzPts val="2600"/>
              </a:pPr>
              <a:r>
                <a:rPr lang="ja" altLang="en-US" sz="1867">
                  <a:solidFill>
                    <a:schemeClr val="dk1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②空き缶・ペットボトル</a:t>
              </a:r>
              <a:endParaRPr sz="17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  <p:pic>
          <p:nvPicPr>
            <p:cNvPr id="612" name="Google Shape;612;g20385b65115_0_1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17026" y="183500"/>
              <a:ext cx="318150" cy="375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3" name="Google Shape;613;g20385b65115_0_114"/>
          <p:cNvGrpSpPr/>
          <p:nvPr/>
        </p:nvGrpSpPr>
        <p:grpSpPr>
          <a:xfrm>
            <a:off x="7711134" y="1071167"/>
            <a:ext cx="4225167" cy="2239767"/>
            <a:chOff x="5783350" y="803375"/>
            <a:chExt cx="3168875" cy="1679825"/>
          </a:xfrm>
        </p:grpSpPr>
        <p:pic>
          <p:nvPicPr>
            <p:cNvPr id="614" name="Google Shape;614;g20385b65115_0_1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59800" y="1058925"/>
              <a:ext cx="2092425" cy="1424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5" name="Google Shape;615;g20385b65115_0_114"/>
            <p:cNvSpPr txBox="1"/>
            <p:nvPr/>
          </p:nvSpPr>
          <p:spPr>
            <a:xfrm>
              <a:off x="5783350" y="803375"/>
              <a:ext cx="1403100" cy="61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せんい製品やじむ用品など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616" name="Google Shape;616;g20385b65115_0_114"/>
          <p:cNvPicPr preferRelativeResize="0"/>
          <p:nvPr/>
        </p:nvPicPr>
        <p:blipFill rotWithShape="1">
          <a:blip r:embed="rId6">
            <a:alphaModFix/>
          </a:blip>
          <a:srcRect t="159" b="166"/>
          <a:stretch/>
        </p:blipFill>
        <p:spPr>
          <a:xfrm>
            <a:off x="120467" y="3446504"/>
            <a:ext cx="2455699" cy="1069529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g20385b65115_0_114"/>
          <p:cNvSpPr/>
          <p:nvPr/>
        </p:nvSpPr>
        <p:spPr>
          <a:xfrm>
            <a:off x="2697600" y="3676504"/>
            <a:ext cx="560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8" name="Google Shape;618;g20385b65115_0_114"/>
          <p:cNvGrpSpPr/>
          <p:nvPr/>
        </p:nvGrpSpPr>
        <p:grpSpPr>
          <a:xfrm>
            <a:off x="5353240" y="1980396"/>
            <a:ext cx="3694680" cy="3710393"/>
            <a:chOff x="4014930" y="1485296"/>
            <a:chExt cx="2771010" cy="2782795"/>
          </a:xfrm>
        </p:grpSpPr>
        <p:sp>
          <p:nvSpPr>
            <p:cNvPr id="619" name="Google Shape;619;g20385b65115_0_114"/>
            <p:cNvSpPr/>
            <p:nvPr/>
          </p:nvSpPr>
          <p:spPr>
            <a:xfrm rot="-2202803">
              <a:off x="5481065" y="1875936"/>
              <a:ext cx="856623" cy="42018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20385b65115_0_114"/>
            <p:cNvSpPr/>
            <p:nvPr/>
          </p:nvSpPr>
          <p:spPr>
            <a:xfrm rot="-1251">
              <a:off x="5661125" y="3279251"/>
              <a:ext cx="8241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20385b65115_0_114"/>
            <p:cNvSpPr txBox="1"/>
            <p:nvPr/>
          </p:nvSpPr>
          <p:spPr>
            <a:xfrm>
              <a:off x="4839689" y="1485296"/>
              <a:ext cx="8802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ペット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ボトル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622" name="Google Shape;622;g20385b65115_0_114"/>
            <p:cNvPicPr preferRelativeResize="0"/>
            <p:nvPr/>
          </p:nvPicPr>
          <p:blipFill rotWithShape="1">
            <a:blip r:embed="rId4">
              <a:alphaModFix/>
            </a:blip>
            <a:srcRect l="59766"/>
            <a:stretch/>
          </p:blipFill>
          <p:spPr>
            <a:xfrm rot="434662" flipH="1">
              <a:off x="5616134" y="1508372"/>
              <a:ext cx="234154" cy="686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3" name="Google Shape;623;g20385b65115_0_114"/>
            <p:cNvSpPr txBox="1"/>
            <p:nvPr/>
          </p:nvSpPr>
          <p:spPr>
            <a:xfrm>
              <a:off x="5551659" y="3847791"/>
              <a:ext cx="8241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空き缶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624" name="Google Shape;624;g20385b65115_0_114"/>
            <p:cNvPicPr preferRelativeResize="0"/>
            <p:nvPr/>
          </p:nvPicPr>
          <p:blipFill rotWithShape="1">
            <a:blip r:embed="rId4">
              <a:alphaModFix/>
            </a:blip>
            <a:srcRect l="-1030" t="49390" r="38604"/>
            <a:stretch/>
          </p:blipFill>
          <p:spPr>
            <a:xfrm rot="434659" flipH="1">
              <a:off x="5732969" y="3440433"/>
              <a:ext cx="461479" cy="441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5" name="Google Shape;625;g20385b65115_0_114"/>
            <p:cNvSpPr/>
            <p:nvPr/>
          </p:nvSpPr>
          <p:spPr>
            <a:xfrm>
              <a:off x="5512188" y="2406712"/>
              <a:ext cx="1273752" cy="847800"/>
            </a:xfrm>
            <a:prstGeom prst="cloud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生まれ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変わる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pic>
          <p:nvPicPr>
            <p:cNvPr id="626" name="Google Shape;626;g20385b65115_0_1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22408" y="2391419"/>
              <a:ext cx="1315947" cy="10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7" name="Google Shape;627;g20385b65115_0_114"/>
            <p:cNvSpPr txBox="1"/>
            <p:nvPr/>
          </p:nvSpPr>
          <p:spPr>
            <a:xfrm>
              <a:off x="4014930" y="3494875"/>
              <a:ext cx="14700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リサイクル工場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628" name="Google Shape;628;g20385b65115_0_114"/>
          <p:cNvGrpSpPr/>
          <p:nvPr/>
        </p:nvGrpSpPr>
        <p:grpSpPr>
          <a:xfrm>
            <a:off x="3316616" y="3229300"/>
            <a:ext cx="2097251" cy="1454400"/>
            <a:chOff x="2487462" y="2421975"/>
            <a:chExt cx="1572938" cy="1090800"/>
          </a:xfrm>
        </p:grpSpPr>
        <p:sp>
          <p:nvSpPr>
            <p:cNvPr id="629" name="Google Shape;629;g20385b65115_0_114"/>
            <p:cNvSpPr/>
            <p:nvPr/>
          </p:nvSpPr>
          <p:spPr>
            <a:xfrm>
              <a:off x="2487462" y="2421975"/>
              <a:ext cx="975900" cy="1090800"/>
            </a:xfrm>
            <a:prstGeom prst="roundRect">
              <a:avLst>
                <a:gd name="adj" fmla="val 16667"/>
              </a:avLst>
            </a:prstGeom>
            <a:solidFill>
              <a:srgbClr val="FFE843"/>
            </a:solidFill>
            <a:ln>
              <a:noFill/>
            </a:ln>
          </p:spPr>
          <p:txBody>
            <a:bodyPr spcFirstLastPara="1" wrap="square" lIns="0" tIns="144000" rIns="0" bIns="0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資源化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処理施設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g20385b65115_0_114"/>
            <p:cNvSpPr/>
            <p:nvPr/>
          </p:nvSpPr>
          <p:spPr>
            <a:xfrm>
              <a:off x="3547100" y="2757400"/>
              <a:ext cx="5133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g20385b65115_0_114"/>
          <p:cNvSpPr txBox="1"/>
          <p:nvPr/>
        </p:nvSpPr>
        <p:spPr>
          <a:xfrm>
            <a:off x="8042921" y="970800"/>
            <a:ext cx="15044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　　　  せいひん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632" name="Google Shape;632;g20385b65115_0_114"/>
          <p:cNvSpPr txBox="1"/>
          <p:nvPr/>
        </p:nvSpPr>
        <p:spPr>
          <a:xfrm>
            <a:off x="3379433" y="3446504"/>
            <a:ext cx="1282400" cy="10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    し  げん か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しょり　しせつ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633" name="Google Shape;633;g20385b65115_0_114">
            <a:hlinkClick r:id="rId8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634" name="Google Shape;634;g20385b65115_0_114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0240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0385b65115_0_150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40" name="Google Shape;640;g20385b65115_0_150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641" name="Google Shape;641;g20385b65115_0_150"/>
          <p:cNvGrpSpPr/>
          <p:nvPr/>
        </p:nvGrpSpPr>
        <p:grpSpPr>
          <a:xfrm>
            <a:off x="4879267" y="167467"/>
            <a:ext cx="3601200" cy="625200"/>
            <a:chOff x="3659450" y="125600"/>
            <a:chExt cx="2700900" cy="468900"/>
          </a:xfrm>
        </p:grpSpPr>
        <p:sp>
          <p:nvSpPr>
            <p:cNvPr id="642" name="Google Shape;642;g20385b65115_0_150"/>
            <p:cNvSpPr/>
            <p:nvPr/>
          </p:nvSpPr>
          <p:spPr>
            <a:xfrm>
              <a:off x="3659450" y="125600"/>
              <a:ext cx="2700900" cy="468900"/>
            </a:xfrm>
            <a:prstGeom prst="roundRect">
              <a:avLst>
                <a:gd name="adj" fmla="val 21625"/>
              </a:avLst>
            </a:prstGeom>
            <a:solidFill>
              <a:srgbClr val="FFE84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>
                <a:buClr>
                  <a:srgbClr val="000000"/>
                </a:buClr>
                <a:buSzPts val="2600"/>
              </a:pPr>
              <a:r>
                <a:rPr lang="ja" altLang="en-US" sz="1333">
                  <a:solidFill>
                    <a:schemeClr val="dk1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ごみの処理のながれ</a:t>
              </a:r>
              <a:endParaRPr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  <a:p>
              <a:pPr marL="95998">
                <a:buClr>
                  <a:srgbClr val="000000"/>
                </a:buClr>
                <a:buSzPts val="2600"/>
              </a:pPr>
              <a:r>
                <a:rPr lang="ja" altLang="en-US" sz="1867">
                  <a:solidFill>
                    <a:schemeClr val="dk1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②空き缶・ペットボトル</a:t>
              </a:r>
              <a:endParaRPr sz="17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  <p:pic>
          <p:nvPicPr>
            <p:cNvPr id="643" name="Google Shape;643;g20385b65115_0_1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17026" y="183500"/>
              <a:ext cx="318150" cy="375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4" name="Google Shape;644;g20385b65115_0_150"/>
          <p:cNvGrpSpPr/>
          <p:nvPr/>
        </p:nvGrpSpPr>
        <p:grpSpPr>
          <a:xfrm>
            <a:off x="7711134" y="1071167"/>
            <a:ext cx="4225167" cy="2239767"/>
            <a:chOff x="5783350" y="803375"/>
            <a:chExt cx="3168875" cy="1679825"/>
          </a:xfrm>
        </p:grpSpPr>
        <p:pic>
          <p:nvPicPr>
            <p:cNvPr id="645" name="Google Shape;645;g20385b65115_0_1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59800" y="1058925"/>
              <a:ext cx="2092425" cy="1424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6" name="Google Shape;646;g20385b65115_0_150"/>
            <p:cNvSpPr txBox="1"/>
            <p:nvPr/>
          </p:nvSpPr>
          <p:spPr>
            <a:xfrm>
              <a:off x="5783350" y="803375"/>
              <a:ext cx="1403100" cy="61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せんい製品やじむ用品など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647" name="Google Shape;647;g20385b65115_0_150"/>
          <p:cNvGrpSpPr/>
          <p:nvPr/>
        </p:nvGrpSpPr>
        <p:grpSpPr>
          <a:xfrm>
            <a:off x="8455234" y="3623385"/>
            <a:ext cx="3305583" cy="2845515"/>
            <a:chOff x="6341425" y="2717539"/>
            <a:chExt cx="2479187" cy="2134136"/>
          </a:xfrm>
        </p:grpSpPr>
        <p:pic>
          <p:nvPicPr>
            <p:cNvPr id="648" name="Google Shape;648;g20385b65115_0_15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59812" y="2717539"/>
              <a:ext cx="1960800" cy="1331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9" name="Google Shape;649;g20385b65115_0_150"/>
            <p:cNvSpPr txBox="1"/>
            <p:nvPr/>
          </p:nvSpPr>
          <p:spPr>
            <a:xfrm>
              <a:off x="6341425" y="4049475"/>
              <a:ext cx="1543800" cy="8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けんちく用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鉄製品や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アルミ材料など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650" name="Google Shape;650;g20385b65115_0_150"/>
          <p:cNvPicPr preferRelativeResize="0"/>
          <p:nvPr/>
        </p:nvPicPr>
        <p:blipFill rotWithShape="1">
          <a:blip r:embed="rId6">
            <a:alphaModFix/>
          </a:blip>
          <a:srcRect t="159" b="166"/>
          <a:stretch/>
        </p:blipFill>
        <p:spPr>
          <a:xfrm>
            <a:off x="120467" y="3446504"/>
            <a:ext cx="2455699" cy="1069529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g20385b65115_0_150"/>
          <p:cNvSpPr/>
          <p:nvPr/>
        </p:nvSpPr>
        <p:spPr>
          <a:xfrm>
            <a:off x="2697600" y="3676504"/>
            <a:ext cx="560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2" name="Google Shape;652;g20385b65115_0_150"/>
          <p:cNvGrpSpPr/>
          <p:nvPr/>
        </p:nvGrpSpPr>
        <p:grpSpPr>
          <a:xfrm>
            <a:off x="5353240" y="1980396"/>
            <a:ext cx="3694680" cy="3710393"/>
            <a:chOff x="4014930" y="1485296"/>
            <a:chExt cx="2771010" cy="2782795"/>
          </a:xfrm>
        </p:grpSpPr>
        <p:sp>
          <p:nvSpPr>
            <p:cNvPr id="653" name="Google Shape;653;g20385b65115_0_150"/>
            <p:cNvSpPr/>
            <p:nvPr/>
          </p:nvSpPr>
          <p:spPr>
            <a:xfrm rot="-2202803">
              <a:off x="5481065" y="1875936"/>
              <a:ext cx="856623" cy="42018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20385b65115_0_150"/>
            <p:cNvSpPr/>
            <p:nvPr/>
          </p:nvSpPr>
          <p:spPr>
            <a:xfrm rot="-1251">
              <a:off x="5661125" y="3279251"/>
              <a:ext cx="8241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g20385b65115_0_150"/>
            <p:cNvSpPr txBox="1"/>
            <p:nvPr/>
          </p:nvSpPr>
          <p:spPr>
            <a:xfrm>
              <a:off x="4839689" y="1485296"/>
              <a:ext cx="8802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ペット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ボトル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656" name="Google Shape;656;g20385b65115_0_150"/>
            <p:cNvPicPr preferRelativeResize="0"/>
            <p:nvPr/>
          </p:nvPicPr>
          <p:blipFill rotWithShape="1">
            <a:blip r:embed="rId3">
              <a:alphaModFix/>
            </a:blip>
            <a:srcRect l="59766"/>
            <a:stretch/>
          </p:blipFill>
          <p:spPr>
            <a:xfrm rot="434662" flipH="1">
              <a:off x="5616134" y="1508372"/>
              <a:ext cx="234154" cy="686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g20385b65115_0_150"/>
            <p:cNvSpPr txBox="1"/>
            <p:nvPr/>
          </p:nvSpPr>
          <p:spPr>
            <a:xfrm>
              <a:off x="5551659" y="3847791"/>
              <a:ext cx="8241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空き缶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658" name="Google Shape;658;g20385b65115_0_150"/>
            <p:cNvPicPr preferRelativeResize="0"/>
            <p:nvPr/>
          </p:nvPicPr>
          <p:blipFill rotWithShape="1">
            <a:blip r:embed="rId3">
              <a:alphaModFix/>
            </a:blip>
            <a:srcRect l="-1030" t="49390" r="38604"/>
            <a:stretch/>
          </p:blipFill>
          <p:spPr>
            <a:xfrm rot="434659" flipH="1">
              <a:off x="5732969" y="3440433"/>
              <a:ext cx="461479" cy="441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9" name="Google Shape;659;g20385b65115_0_150"/>
            <p:cNvSpPr/>
            <p:nvPr/>
          </p:nvSpPr>
          <p:spPr>
            <a:xfrm>
              <a:off x="5512188" y="2406712"/>
              <a:ext cx="1273752" cy="847800"/>
            </a:xfrm>
            <a:prstGeom prst="cloud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生まれ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変わる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pic>
          <p:nvPicPr>
            <p:cNvPr id="660" name="Google Shape;660;g20385b65115_0_15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22408" y="2391419"/>
              <a:ext cx="1315947" cy="10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1" name="Google Shape;661;g20385b65115_0_150"/>
            <p:cNvSpPr txBox="1"/>
            <p:nvPr/>
          </p:nvSpPr>
          <p:spPr>
            <a:xfrm>
              <a:off x="4014930" y="3494875"/>
              <a:ext cx="14700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リサイクル工場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662" name="Google Shape;662;g20385b65115_0_150"/>
          <p:cNvGrpSpPr/>
          <p:nvPr/>
        </p:nvGrpSpPr>
        <p:grpSpPr>
          <a:xfrm>
            <a:off x="3316616" y="3229300"/>
            <a:ext cx="2097251" cy="1454400"/>
            <a:chOff x="2487462" y="2421975"/>
            <a:chExt cx="1572938" cy="1090800"/>
          </a:xfrm>
        </p:grpSpPr>
        <p:sp>
          <p:nvSpPr>
            <p:cNvPr id="663" name="Google Shape;663;g20385b65115_0_150"/>
            <p:cNvSpPr/>
            <p:nvPr/>
          </p:nvSpPr>
          <p:spPr>
            <a:xfrm>
              <a:off x="2487462" y="2421975"/>
              <a:ext cx="975900" cy="1090800"/>
            </a:xfrm>
            <a:prstGeom prst="roundRect">
              <a:avLst>
                <a:gd name="adj" fmla="val 16667"/>
              </a:avLst>
            </a:prstGeom>
            <a:solidFill>
              <a:srgbClr val="FFE843"/>
            </a:solidFill>
            <a:ln>
              <a:noFill/>
            </a:ln>
          </p:spPr>
          <p:txBody>
            <a:bodyPr spcFirstLastPara="1" wrap="square" lIns="0" tIns="144000" rIns="0" bIns="0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資源化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処理施設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g20385b65115_0_150"/>
            <p:cNvSpPr/>
            <p:nvPr/>
          </p:nvSpPr>
          <p:spPr>
            <a:xfrm>
              <a:off x="3547100" y="2757400"/>
              <a:ext cx="5133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5" name="Google Shape;665;g20385b65115_0_150"/>
          <p:cNvSpPr txBox="1"/>
          <p:nvPr/>
        </p:nvSpPr>
        <p:spPr>
          <a:xfrm>
            <a:off x="8017163" y="970800"/>
            <a:ext cx="15044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　　　  せいひん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666" name="Google Shape;666;g20385b65115_0_150"/>
          <p:cNvSpPr txBox="1"/>
          <p:nvPr/>
        </p:nvSpPr>
        <p:spPr>
          <a:xfrm>
            <a:off x="8608983" y="5399300"/>
            <a:ext cx="1830400" cy="1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400"/>
            </a:pPr>
            <a:endParaRPr sz="533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endParaRPr sz="933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r>
              <a:rPr lang="ja" altLang="en-US" sz="933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   てつ</a:t>
            </a:r>
            <a:endParaRPr sz="933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endParaRPr sz="933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300"/>
            </a:pPr>
            <a:endParaRPr sz="400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r>
              <a:rPr lang="ja" altLang="en-US" sz="933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　　　</a:t>
            </a:r>
            <a:r>
              <a:rPr lang="ja-JP" altLang="en-US" sz="933" dirty="0" smtClean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　</a:t>
            </a:r>
            <a:r>
              <a:rPr lang="ja" altLang="en-US" sz="933" dirty="0" smtClean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</a:t>
            </a:r>
            <a:r>
              <a:rPr lang="ja" altLang="en-US" sz="933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ざいりょう</a:t>
            </a:r>
            <a:endParaRPr sz="933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endParaRPr sz="933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667" name="Google Shape;667;g20385b65115_0_150"/>
          <p:cNvSpPr txBox="1"/>
          <p:nvPr/>
        </p:nvSpPr>
        <p:spPr>
          <a:xfrm>
            <a:off x="3379433" y="3446504"/>
            <a:ext cx="1282400" cy="10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    し  げん か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しょり　しせつ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668" name="Google Shape;668;g20385b65115_0_150">
            <a:hlinkClick r:id="rId8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669" name="Google Shape;669;g20385b65115_0_150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81741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6f9a2ce53_0_1245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00" name="Google Shape;100;g1d6f9a2ce53_0_1245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01" name="Google Shape;101;g1d6f9a2ce53_0_1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184" y="1183467"/>
            <a:ext cx="7090763" cy="54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d6f9a2ce53_0_1245"/>
          <p:cNvSpPr/>
          <p:nvPr/>
        </p:nvSpPr>
        <p:spPr>
          <a:xfrm>
            <a:off x="5888400" y="1264500"/>
            <a:ext cx="5142800" cy="1934800"/>
          </a:xfrm>
          <a:prstGeom prst="wedgeEllipseCallout">
            <a:avLst>
              <a:gd name="adj1" fmla="val -40617"/>
              <a:gd name="adj2" fmla="val 5044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みなさん</a:t>
            </a:r>
            <a:endParaRPr sz="21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ごみをへらしてくださーい</a:t>
            </a:r>
            <a:endParaRPr sz="21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74229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d6f9a2ce53_0_1617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75" name="Google Shape;675;g1d6f9a2ce53_0_1617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676" name="Google Shape;676;g1d6f9a2ce53_0_1617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③空きびん</a:t>
            </a:r>
            <a:endParaRPr sz="17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677" name="Google Shape;677;g1d6f9a2ce53_0_1617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678" name="Google Shape;678;g1d6f9a2ce53_0_1617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9" name="Google Shape;679;g1d6f9a2ce53_0_16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0" name="Google Shape;680;g1d6f9a2ce53_0_1617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681" name="Google Shape;681;g1d6f9a2ce53_0_16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5459" y="224078"/>
            <a:ext cx="638368" cy="5186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2" name="Google Shape;682;g1d6f9a2ce53_0_1617"/>
          <p:cNvGrpSpPr/>
          <p:nvPr/>
        </p:nvGrpSpPr>
        <p:grpSpPr>
          <a:xfrm>
            <a:off x="7436433" y="1522503"/>
            <a:ext cx="3031200" cy="4158964"/>
            <a:chOff x="5577325" y="1141877"/>
            <a:chExt cx="2273400" cy="3119223"/>
          </a:xfrm>
        </p:grpSpPr>
        <p:grpSp>
          <p:nvGrpSpPr>
            <p:cNvPr id="683" name="Google Shape;683;g1d6f9a2ce53_0_1617"/>
            <p:cNvGrpSpPr/>
            <p:nvPr/>
          </p:nvGrpSpPr>
          <p:grpSpPr>
            <a:xfrm>
              <a:off x="5577325" y="1692200"/>
              <a:ext cx="2273400" cy="2568900"/>
              <a:chOff x="5577325" y="1692200"/>
              <a:chExt cx="2273400" cy="2568900"/>
            </a:xfrm>
          </p:grpSpPr>
          <p:sp>
            <p:nvSpPr>
              <p:cNvPr id="684" name="Google Shape;684;g1d6f9a2ce53_0_1617"/>
              <p:cNvSpPr/>
              <p:nvPr/>
            </p:nvSpPr>
            <p:spPr>
              <a:xfrm>
                <a:off x="5577325" y="1692200"/>
                <a:ext cx="2273400" cy="2568900"/>
              </a:xfrm>
              <a:prstGeom prst="roundRect">
                <a:avLst>
                  <a:gd name="adj" fmla="val 16667"/>
                </a:avLst>
              </a:prstGeom>
              <a:solidFill>
                <a:srgbClr val="D4EEF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g1d6f9a2ce53_0_1617"/>
              <p:cNvSpPr txBox="1"/>
              <p:nvPr/>
            </p:nvSpPr>
            <p:spPr>
              <a:xfrm>
                <a:off x="5953363" y="3525818"/>
                <a:ext cx="1521300" cy="42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5000"/>
                </a:pPr>
                <a:r>
                  <a:rPr lang="ja" altLang="en-US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週に</a:t>
                </a:r>
                <a:r>
                  <a:rPr lang="en-US" altLang="ja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1</a:t>
                </a:r>
                <a:r>
                  <a:rPr lang="ja" altLang="en-US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回</a:t>
                </a:r>
                <a:endParaRPr sz="2667" b="1">
                  <a:solidFill>
                    <a:schemeClr val="dk1"/>
                  </a:solidFill>
                  <a:highlight>
                    <a:srgbClr val="FFE843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pic>
          <p:nvPicPr>
            <p:cNvPr id="686" name="Google Shape;686;g1d6f9a2ce53_0_16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85824" y="1141877"/>
              <a:ext cx="1648264" cy="11100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7" name="Google Shape;687;g1d6f9a2ce53_0_1617"/>
          <p:cNvGrpSpPr/>
          <p:nvPr/>
        </p:nvGrpSpPr>
        <p:grpSpPr>
          <a:xfrm>
            <a:off x="4093285" y="2876123"/>
            <a:ext cx="3064516" cy="2447444"/>
            <a:chOff x="3069963" y="2157092"/>
            <a:chExt cx="2298387" cy="1835583"/>
          </a:xfrm>
        </p:grpSpPr>
        <p:pic>
          <p:nvPicPr>
            <p:cNvPr id="688" name="Google Shape;688;g1d6f9a2ce53_0_16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27787" y="2157092"/>
              <a:ext cx="1405650" cy="1142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9" name="Google Shape;689;g1d6f9a2ce53_0_1617"/>
            <p:cNvSpPr/>
            <p:nvPr/>
          </p:nvSpPr>
          <p:spPr>
            <a:xfrm>
              <a:off x="46429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g1d6f9a2ce53_0_1617"/>
            <p:cNvSpPr txBox="1"/>
            <p:nvPr/>
          </p:nvSpPr>
          <p:spPr>
            <a:xfrm>
              <a:off x="3069963" y="3572375"/>
              <a:ext cx="15213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空きびん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691" name="Google Shape;691;g1d6f9a2ce53_0_1617"/>
          <p:cNvGrpSpPr/>
          <p:nvPr/>
        </p:nvGrpSpPr>
        <p:grpSpPr>
          <a:xfrm>
            <a:off x="282501" y="2834908"/>
            <a:ext cx="3757567" cy="2488675"/>
            <a:chOff x="211875" y="2126181"/>
            <a:chExt cx="2818175" cy="1866506"/>
          </a:xfrm>
        </p:grpSpPr>
        <p:pic>
          <p:nvPicPr>
            <p:cNvPr id="692" name="Google Shape;692;g1d6f9a2ce53_0_16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1875" y="2126181"/>
              <a:ext cx="1890324" cy="1421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3" name="Google Shape;693;g1d6f9a2ce53_0_1617"/>
            <p:cNvSpPr txBox="1"/>
            <p:nvPr/>
          </p:nvSpPr>
          <p:spPr>
            <a:xfrm>
              <a:off x="794325" y="3572387"/>
              <a:ext cx="7254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家庭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694" name="Google Shape;694;g1d6f9a2ce53_0_1617"/>
            <p:cNvSpPr/>
            <p:nvPr/>
          </p:nvSpPr>
          <p:spPr>
            <a:xfrm>
              <a:off x="23046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" name="Google Shape;695;g1d6f9a2ce53_0_1617"/>
          <p:cNvGrpSpPr/>
          <p:nvPr/>
        </p:nvGrpSpPr>
        <p:grpSpPr>
          <a:xfrm>
            <a:off x="7784674" y="3403667"/>
            <a:ext cx="4103127" cy="1155200"/>
            <a:chOff x="5838505" y="2552750"/>
            <a:chExt cx="3077345" cy="866400"/>
          </a:xfrm>
        </p:grpSpPr>
        <p:pic>
          <p:nvPicPr>
            <p:cNvPr id="696" name="Google Shape;696;g1d6f9a2ce53_0_16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38505" y="2552750"/>
              <a:ext cx="1758265" cy="86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7" name="Google Shape;697;g1d6f9a2ce53_0_1617"/>
            <p:cNvSpPr/>
            <p:nvPr/>
          </p:nvSpPr>
          <p:spPr>
            <a:xfrm>
              <a:off x="81904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8" name="Google Shape;698;g1d6f9a2ce53_0_1617">
            <a:hlinkClick r:id="rId8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699" name="Google Shape;699;g1d6f9a2ce53_0_1617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5004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0385b65115_0_186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705" name="Google Shape;705;g20385b65115_0_186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706" name="Google Shape;706;g20385b65115_0_186"/>
          <p:cNvGrpSpPr/>
          <p:nvPr/>
        </p:nvGrpSpPr>
        <p:grpSpPr>
          <a:xfrm>
            <a:off x="5353240" y="2298599"/>
            <a:ext cx="3487880" cy="2921635"/>
            <a:chOff x="4014930" y="1723949"/>
            <a:chExt cx="2615910" cy="2191226"/>
          </a:xfrm>
        </p:grpSpPr>
        <p:pic>
          <p:nvPicPr>
            <p:cNvPr id="707" name="Google Shape;707;g20385b65115_0_18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22408" y="2391419"/>
              <a:ext cx="1315947" cy="10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8" name="Google Shape;708;g20385b65115_0_186"/>
            <p:cNvSpPr txBox="1"/>
            <p:nvPr/>
          </p:nvSpPr>
          <p:spPr>
            <a:xfrm>
              <a:off x="4014930" y="3494875"/>
              <a:ext cx="14700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リサイクル工場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709" name="Google Shape;709;g20385b65115_0_186"/>
            <p:cNvSpPr/>
            <p:nvPr/>
          </p:nvSpPr>
          <p:spPr>
            <a:xfrm rot="-1251">
              <a:off x="5661125" y="2726664"/>
              <a:ext cx="8241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20385b65115_0_186"/>
            <p:cNvSpPr/>
            <p:nvPr/>
          </p:nvSpPr>
          <p:spPr>
            <a:xfrm>
              <a:off x="5357088" y="1723949"/>
              <a:ext cx="1273752" cy="847800"/>
            </a:xfrm>
            <a:prstGeom prst="cloud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生まれ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変わる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711" name="Google Shape;711;g20385b65115_0_186"/>
          <p:cNvSpPr/>
          <p:nvPr/>
        </p:nvSpPr>
        <p:spPr>
          <a:xfrm>
            <a:off x="2697600" y="3676504"/>
            <a:ext cx="560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2" name="Google Shape;712;g20385b65115_0_186"/>
          <p:cNvGrpSpPr/>
          <p:nvPr/>
        </p:nvGrpSpPr>
        <p:grpSpPr>
          <a:xfrm>
            <a:off x="3316616" y="3229300"/>
            <a:ext cx="2097251" cy="1454400"/>
            <a:chOff x="2487462" y="2421975"/>
            <a:chExt cx="1572938" cy="1090800"/>
          </a:xfrm>
        </p:grpSpPr>
        <p:sp>
          <p:nvSpPr>
            <p:cNvPr id="713" name="Google Shape;713;g20385b65115_0_186"/>
            <p:cNvSpPr/>
            <p:nvPr/>
          </p:nvSpPr>
          <p:spPr>
            <a:xfrm>
              <a:off x="2487462" y="2421975"/>
              <a:ext cx="975900" cy="1090800"/>
            </a:xfrm>
            <a:prstGeom prst="roundRect">
              <a:avLst>
                <a:gd name="adj" fmla="val 16667"/>
              </a:avLst>
            </a:prstGeom>
            <a:solidFill>
              <a:srgbClr val="FFE843"/>
            </a:solidFill>
            <a:ln>
              <a:noFill/>
            </a:ln>
          </p:spPr>
          <p:txBody>
            <a:bodyPr spcFirstLastPara="1" wrap="square" lIns="0" tIns="144000" rIns="0" bIns="0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資源化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処理施設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g20385b65115_0_186"/>
            <p:cNvSpPr/>
            <p:nvPr/>
          </p:nvSpPr>
          <p:spPr>
            <a:xfrm>
              <a:off x="3547100" y="2757400"/>
              <a:ext cx="5133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5" name="Google Shape;715;g20385b65115_0_1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804" y="3403667"/>
            <a:ext cx="2344353" cy="11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g20385b65115_0_186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③空きびん</a:t>
            </a:r>
            <a:endParaRPr sz="17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717" name="Google Shape;717;g20385b65115_0_1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5459" y="224078"/>
            <a:ext cx="638368" cy="518633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g20385b65115_0_186">
            <a:hlinkClick r:id="rId6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719" name="Google Shape;719;g20385b65115_0_186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865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d6f9a2ce53_0_1646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725" name="Google Shape;725;g1d6f9a2ce53_0_1646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726" name="Google Shape;726;g1d6f9a2ce53_0_1646"/>
          <p:cNvGrpSpPr/>
          <p:nvPr/>
        </p:nvGrpSpPr>
        <p:grpSpPr>
          <a:xfrm>
            <a:off x="8841103" y="2612191"/>
            <a:ext cx="3030260" cy="2789109"/>
            <a:chOff x="6630827" y="1959143"/>
            <a:chExt cx="2272695" cy="2091832"/>
          </a:xfrm>
        </p:grpSpPr>
        <p:pic>
          <p:nvPicPr>
            <p:cNvPr id="727" name="Google Shape;727;g1d6f9a2ce53_0_16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0827" y="1959143"/>
              <a:ext cx="2272695" cy="15230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8" name="Google Shape;728;g1d6f9a2ce53_0_1646"/>
            <p:cNvSpPr txBox="1"/>
            <p:nvPr/>
          </p:nvSpPr>
          <p:spPr>
            <a:xfrm>
              <a:off x="6786775" y="3512775"/>
              <a:ext cx="1960800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新たなびん容器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729" name="Google Shape;729;g1d6f9a2ce53_0_1646"/>
          <p:cNvGrpSpPr/>
          <p:nvPr/>
        </p:nvGrpSpPr>
        <p:grpSpPr>
          <a:xfrm>
            <a:off x="5353240" y="2298599"/>
            <a:ext cx="3487880" cy="2921635"/>
            <a:chOff x="4014930" y="1723949"/>
            <a:chExt cx="2615910" cy="2191226"/>
          </a:xfrm>
        </p:grpSpPr>
        <p:pic>
          <p:nvPicPr>
            <p:cNvPr id="730" name="Google Shape;730;g1d6f9a2ce53_0_164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22408" y="2391419"/>
              <a:ext cx="1315947" cy="10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1" name="Google Shape;731;g1d6f9a2ce53_0_1646"/>
            <p:cNvSpPr txBox="1"/>
            <p:nvPr/>
          </p:nvSpPr>
          <p:spPr>
            <a:xfrm>
              <a:off x="4014930" y="3494875"/>
              <a:ext cx="14700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リサイクル工場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732" name="Google Shape;732;g1d6f9a2ce53_0_1646"/>
            <p:cNvSpPr/>
            <p:nvPr/>
          </p:nvSpPr>
          <p:spPr>
            <a:xfrm rot="-1251">
              <a:off x="5661125" y="2726664"/>
              <a:ext cx="8241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g1d6f9a2ce53_0_1646"/>
            <p:cNvSpPr/>
            <p:nvPr/>
          </p:nvSpPr>
          <p:spPr>
            <a:xfrm>
              <a:off x="5357088" y="1723949"/>
              <a:ext cx="1273752" cy="847800"/>
            </a:xfrm>
            <a:prstGeom prst="cloud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生まれ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変わる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734" name="Google Shape;734;g1d6f9a2ce53_0_1646"/>
          <p:cNvSpPr/>
          <p:nvPr/>
        </p:nvSpPr>
        <p:spPr>
          <a:xfrm>
            <a:off x="2697600" y="3676504"/>
            <a:ext cx="560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5" name="Google Shape;735;g1d6f9a2ce53_0_1646"/>
          <p:cNvGrpSpPr/>
          <p:nvPr/>
        </p:nvGrpSpPr>
        <p:grpSpPr>
          <a:xfrm>
            <a:off x="3316616" y="3229300"/>
            <a:ext cx="2097251" cy="1454400"/>
            <a:chOff x="2487462" y="2421975"/>
            <a:chExt cx="1572938" cy="1090800"/>
          </a:xfrm>
        </p:grpSpPr>
        <p:sp>
          <p:nvSpPr>
            <p:cNvPr id="736" name="Google Shape;736;g1d6f9a2ce53_0_1646"/>
            <p:cNvSpPr/>
            <p:nvPr/>
          </p:nvSpPr>
          <p:spPr>
            <a:xfrm>
              <a:off x="2487462" y="2421975"/>
              <a:ext cx="975900" cy="1090800"/>
            </a:xfrm>
            <a:prstGeom prst="roundRect">
              <a:avLst>
                <a:gd name="adj" fmla="val 16667"/>
              </a:avLst>
            </a:prstGeom>
            <a:solidFill>
              <a:srgbClr val="FFE843"/>
            </a:solidFill>
            <a:ln>
              <a:noFill/>
            </a:ln>
          </p:spPr>
          <p:txBody>
            <a:bodyPr spcFirstLastPara="1" wrap="square" lIns="0" tIns="144000" rIns="0" bIns="0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資源化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処理施設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g1d6f9a2ce53_0_1646"/>
            <p:cNvSpPr/>
            <p:nvPr/>
          </p:nvSpPr>
          <p:spPr>
            <a:xfrm>
              <a:off x="3547100" y="2757400"/>
              <a:ext cx="5133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38" name="Google Shape;738;g1d6f9a2ce53_0_16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804" y="3403667"/>
            <a:ext cx="2344353" cy="11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g1d6f9a2ce53_0_1646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③空きびん</a:t>
            </a:r>
            <a:endParaRPr sz="17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740" name="Google Shape;740;g1d6f9a2ce53_0_16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5459" y="224078"/>
            <a:ext cx="638368" cy="518633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g1d6f9a2ce53_0_1646"/>
          <p:cNvSpPr txBox="1"/>
          <p:nvPr/>
        </p:nvSpPr>
        <p:spPr>
          <a:xfrm>
            <a:off x="10616467" y="4557467"/>
            <a:ext cx="6856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ようき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742" name="Google Shape;742;g1d6f9a2ce53_0_1646">
            <a:hlinkClick r:id="rId7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743" name="Google Shape;743;g1d6f9a2ce53_0_1646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7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7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365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g1d6f9a2ce53_0_1671"/>
          <p:cNvGrpSpPr/>
          <p:nvPr/>
        </p:nvGrpSpPr>
        <p:grpSpPr>
          <a:xfrm>
            <a:off x="7436433" y="1522503"/>
            <a:ext cx="3031200" cy="4158964"/>
            <a:chOff x="5577325" y="1141877"/>
            <a:chExt cx="2273400" cy="3119223"/>
          </a:xfrm>
        </p:grpSpPr>
        <p:grpSp>
          <p:nvGrpSpPr>
            <p:cNvPr id="749" name="Google Shape;749;g1d6f9a2ce53_0_1671"/>
            <p:cNvGrpSpPr/>
            <p:nvPr/>
          </p:nvGrpSpPr>
          <p:grpSpPr>
            <a:xfrm>
              <a:off x="5577325" y="1692200"/>
              <a:ext cx="2273400" cy="2568900"/>
              <a:chOff x="5577325" y="1692200"/>
              <a:chExt cx="2273400" cy="2568900"/>
            </a:xfrm>
          </p:grpSpPr>
          <p:sp>
            <p:nvSpPr>
              <p:cNvPr id="750" name="Google Shape;750;g1d6f9a2ce53_0_1671"/>
              <p:cNvSpPr/>
              <p:nvPr/>
            </p:nvSpPr>
            <p:spPr>
              <a:xfrm>
                <a:off x="5577325" y="1692200"/>
                <a:ext cx="2273400" cy="2568900"/>
              </a:xfrm>
              <a:prstGeom prst="roundRect">
                <a:avLst>
                  <a:gd name="adj" fmla="val 16667"/>
                </a:avLst>
              </a:prstGeom>
              <a:solidFill>
                <a:srgbClr val="D4EEF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g1d6f9a2ce53_0_1671"/>
              <p:cNvSpPr txBox="1"/>
              <p:nvPr/>
            </p:nvSpPr>
            <p:spPr>
              <a:xfrm>
                <a:off x="5953363" y="3525818"/>
                <a:ext cx="1521300" cy="42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5000"/>
                </a:pPr>
                <a:r>
                  <a:rPr lang="ja" altLang="en-US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週に</a:t>
                </a:r>
                <a:r>
                  <a:rPr lang="en-US" altLang="ja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1</a:t>
                </a:r>
                <a:r>
                  <a:rPr lang="ja" altLang="en-US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回</a:t>
                </a:r>
                <a:endParaRPr sz="2667" b="1">
                  <a:solidFill>
                    <a:schemeClr val="dk1"/>
                  </a:solidFill>
                  <a:highlight>
                    <a:srgbClr val="FFE843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pic>
          <p:nvPicPr>
            <p:cNvPr id="752" name="Google Shape;752;g1d6f9a2ce53_0_167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85824" y="1141877"/>
              <a:ext cx="1648264" cy="11100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3" name="Google Shape;753;g1d6f9a2ce53_0_167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754" name="Google Shape;754;g1d6f9a2ce53_0_167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755" name="Google Shape;755;g1d6f9a2ce53_0_1671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756" name="Google Shape;756;g1d6f9a2ce53_0_1671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57" name="Google Shape;757;g1d6f9a2ce53_0_167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8" name="Google Shape;758;g1d6f9a2ce53_0_1671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759" name="Google Shape;759;g1d6f9a2ce53_0_1671"/>
          <p:cNvGrpSpPr/>
          <p:nvPr/>
        </p:nvGrpSpPr>
        <p:grpSpPr>
          <a:xfrm>
            <a:off x="3937467" y="2776915"/>
            <a:ext cx="3220333" cy="2957052"/>
            <a:chOff x="2953100" y="2082686"/>
            <a:chExt cx="2415250" cy="2217789"/>
          </a:xfrm>
        </p:grpSpPr>
        <p:pic>
          <p:nvPicPr>
            <p:cNvPr id="760" name="Google Shape;760;g1d6f9a2ce53_0_167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07277" y="2082686"/>
              <a:ext cx="1246672" cy="1290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1" name="Google Shape;761;g1d6f9a2ce53_0_1671"/>
            <p:cNvSpPr/>
            <p:nvPr/>
          </p:nvSpPr>
          <p:spPr>
            <a:xfrm>
              <a:off x="46429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1d6f9a2ce53_0_1671"/>
            <p:cNvSpPr txBox="1"/>
            <p:nvPr/>
          </p:nvSpPr>
          <p:spPr>
            <a:xfrm>
              <a:off x="2953100" y="3572375"/>
              <a:ext cx="17550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使用済み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乾電池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763" name="Google Shape;763;g1d6f9a2ce53_0_1671"/>
          <p:cNvGrpSpPr/>
          <p:nvPr/>
        </p:nvGrpSpPr>
        <p:grpSpPr>
          <a:xfrm>
            <a:off x="282501" y="2834908"/>
            <a:ext cx="3757567" cy="2488675"/>
            <a:chOff x="211875" y="2126181"/>
            <a:chExt cx="2818175" cy="1866506"/>
          </a:xfrm>
        </p:grpSpPr>
        <p:pic>
          <p:nvPicPr>
            <p:cNvPr id="764" name="Google Shape;764;g1d6f9a2ce53_0_167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1875" y="2126181"/>
              <a:ext cx="1890324" cy="1421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5" name="Google Shape;765;g1d6f9a2ce53_0_1671"/>
            <p:cNvSpPr txBox="1"/>
            <p:nvPr/>
          </p:nvSpPr>
          <p:spPr>
            <a:xfrm>
              <a:off x="794325" y="3572387"/>
              <a:ext cx="7254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家庭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766" name="Google Shape;766;g1d6f9a2ce53_0_1671"/>
            <p:cNvSpPr/>
            <p:nvPr/>
          </p:nvSpPr>
          <p:spPr>
            <a:xfrm>
              <a:off x="23046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g1d6f9a2ce53_0_1671"/>
          <p:cNvGrpSpPr/>
          <p:nvPr/>
        </p:nvGrpSpPr>
        <p:grpSpPr>
          <a:xfrm>
            <a:off x="7729000" y="3446504"/>
            <a:ext cx="4158800" cy="1069529"/>
            <a:chOff x="5796750" y="2584877"/>
            <a:chExt cx="3119100" cy="802147"/>
          </a:xfrm>
        </p:grpSpPr>
        <p:pic>
          <p:nvPicPr>
            <p:cNvPr id="768" name="Google Shape;768;g1d6f9a2ce53_0_1671"/>
            <p:cNvPicPr preferRelativeResize="0"/>
            <p:nvPr/>
          </p:nvPicPr>
          <p:blipFill rotWithShape="1">
            <a:blip r:embed="rId7">
              <a:alphaModFix/>
            </a:blip>
            <a:srcRect t="159" b="166"/>
            <a:stretch/>
          </p:blipFill>
          <p:spPr>
            <a:xfrm>
              <a:off x="5796750" y="2584877"/>
              <a:ext cx="1841774" cy="802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9" name="Google Shape;769;g1d6f9a2ce53_0_1671"/>
            <p:cNvSpPr/>
            <p:nvPr/>
          </p:nvSpPr>
          <p:spPr>
            <a:xfrm>
              <a:off x="81904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0" name="Google Shape;770;g1d6f9a2ce53_0_1671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④使用済み乾電池</a:t>
            </a:r>
            <a:endParaRPr sz="17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771" name="Google Shape;771;g1d6f9a2ce53_0_16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1800" y="235756"/>
            <a:ext cx="472099" cy="488784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g1d6f9a2ce53_0_1671">
            <a:hlinkClick r:id="rId8" action="ppaction://hlinksldjump"/>
          </p:cNvPr>
          <p:cNvSpPr/>
          <p:nvPr/>
        </p:nvSpPr>
        <p:spPr>
          <a:xfrm>
            <a:off x="10716833" y="56025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773" name="Google Shape;773;g1d6f9a2ce53_0_1671"/>
          <p:cNvSpPr txBox="1"/>
          <p:nvPr/>
        </p:nvSpPr>
        <p:spPr>
          <a:xfrm>
            <a:off x="11154371" y="57570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21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d6f9a2ce53_0_1699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779" name="Google Shape;779;g1d6f9a2ce53_0_1699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780" name="Google Shape;780;g1d6f9a2ce53_0_1699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781" name="Google Shape;781;g1d6f9a2ce53_0_1699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2" name="Google Shape;782;g1d6f9a2ce53_0_169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3" name="Google Shape;783;g1d6f9a2ce53_0_1699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784" name="Google Shape;784;g1d6f9a2ce53_0_1699"/>
          <p:cNvGrpSpPr/>
          <p:nvPr/>
        </p:nvGrpSpPr>
        <p:grpSpPr>
          <a:xfrm>
            <a:off x="5353240" y="2298599"/>
            <a:ext cx="3487880" cy="2921635"/>
            <a:chOff x="4014930" y="1723949"/>
            <a:chExt cx="2615910" cy="2191226"/>
          </a:xfrm>
        </p:grpSpPr>
        <p:pic>
          <p:nvPicPr>
            <p:cNvPr id="785" name="Google Shape;785;g1d6f9a2ce53_0_169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22408" y="2391419"/>
              <a:ext cx="1315947" cy="10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6" name="Google Shape;786;g1d6f9a2ce53_0_1699"/>
            <p:cNvSpPr txBox="1"/>
            <p:nvPr/>
          </p:nvSpPr>
          <p:spPr>
            <a:xfrm>
              <a:off x="4014930" y="3494875"/>
              <a:ext cx="14700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リサイクル工場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787" name="Google Shape;787;g1d6f9a2ce53_0_1699"/>
            <p:cNvSpPr/>
            <p:nvPr/>
          </p:nvSpPr>
          <p:spPr>
            <a:xfrm rot="-1251">
              <a:off x="5661125" y="2726664"/>
              <a:ext cx="8241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g1d6f9a2ce53_0_1699"/>
            <p:cNvSpPr/>
            <p:nvPr/>
          </p:nvSpPr>
          <p:spPr>
            <a:xfrm>
              <a:off x="5357088" y="1723949"/>
              <a:ext cx="1273752" cy="847800"/>
            </a:xfrm>
            <a:prstGeom prst="cloud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生まれ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変わる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789" name="Google Shape;789;g1d6f9a2ce53_0_1699"/>
          <p:cNvSpPr/>
          <p:nvPr/>
        </p:nvSpPr>
        <p:spPr>
          <a:xfrm>
            <a:off x="2697600" y="3676504"/>
            <a:ext cx="560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g1d6f9a2ce53_0_1699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④使用済み乾電池</a:t>
            </a:r>
            <a:endParaRPr sz="17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791" name="Google Shape;791;g1d6f9a2ce53_0_16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1800" y="235756"/>
            <a:ext cx="472099" cy="4887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2" name="Google Shape;792;g1d6f9a2ce53_0_1699"/>
          <p:cNvGrpSpPr/>
          <p:nvPr/>
        </p:nvGrpSpPr>
        <p:grpSpPr>
          <a:xfrm>
            <a:off x="2558901" y="3432313"/>
            <a:ext cx="2854967" cy="2458320"/>
            <a:chOff x="1919175" y="2574235"/>
            <a:chExt cx="2141225" cy="1843740"/>
          </a:xfrm>
        </p:grpSpPr>
        <p:sp>
          <p:nvSpPr>
            <p:cNvPr id="793" name="Google Shape;793;g1d6f9a2ce53_0_1699"/>
            <p:cNvSpPr/>
            <p:nvPr/>
          </p:nvSpPr>
          <p:spPr>
            <a:xfrm>
              <a:off x="3547100" y="2757400"/>
              <a:ext cx="5133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4" name="Google Shape;794;g1d6f9a2ce53_0_169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61925" y="2574235"/>
              <a:ext cx="1023175" cy="923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5" name="Google Shape;795;g1d6f9a2ce53_0_1699"/>
            <p:cNvSpPr txBox="1"/>
            <p:nvPr/>
          </p:nvSpPr>
          <p:spPr>
            <a:xfrm>
              <a:off x="1919175" y="3494875"/>
              <a:ext cx="2108700" cy="9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乾電池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ストックヤード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3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（南部リサイクルセンターなど）</a:t>
              </a:r>
              <a:endParaRPr sz="13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ドラム缶で保管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796" name="Google Shape;796;g1d6f9a2ce53_0_1699"/>
          <p:cNvPicPr preferRelativeResize="0"/>
          <p:nvPr/>
        </p:nvPicPr>
        <p:blipFill rotWithShape="1">
          <a:blip r:embed="rId7">
            <a:alphaModFix/>
          </a:blip>
          <a:srcRect t="159" b="166"/>
          <a:stretch/>
        </p:blipFill>
        <p:spPr>
          <a:xfrm>
            <a:off x="120467" y="3446504"/>
            <a:ext cx="2455699" cy="1069529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Google Shape;797;g1d6f9a2ce53_0_1699">
            <a:hlinkClick r:id="rId8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798" name="Google Shape;798;g1d6f9a2ce53_0_1699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878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20385b65115_0_21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804" name="Google Shape;804;g20385b65115_0_21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805" name="Google Shape;805;g20385b65115_0_211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806" name="Google Shape;806;g20385b65115_0_211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07" name="Google Shape;807;g20385b65115_0_2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8" name="Google Shape;808;g20385b65115_0_211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809" name="Google Shape;809;g20385b65115_0_211"/>
          <p:cNvGrpSpPr/>
          <p:nvPr/>
        </p:nvGrpSpPr>
        <p:grpSpPr>
          <a:xfrm>
            <a:off x="5353240" y="2298599"/>
            <a:ext cx="3487880" cy="2921635"/>
            <a:chOff x="4014930" y="1723949"/>
            <a:chExt cx="2615910" cy="2191226"/>
          </a:xfrm>
        </p:grpSpPr>
        <p:pic>
          <p:nvPicPr>
            <p:cNvPr id="810" name="Google Shape;810;g20385b65115_0_2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22408" y="2391419"/>
              <a:ext cx="1315947" cy="10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1" name="Google Shape;811;g20385b65115_0_211"/>
            <p:cNvSpPr txBox="1"/>
            <p:nvPr/>
          </p:nvSpPr>
          <p:spPr>
            <a:xfrm>
              <a:off x="4014930" y="3494875"/>
              <a:ext cx="14700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リサイクル工場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812" name="Google Shape;812;g20385b65115_0_211"/>
            <p:cNvSpPr/>
            <p:nvPr/>
          </p:nvSpPr>
          <p:spPr>
            <a:xfrm rot="-1251">
              <a:off x="5661125" y="2726664"/>
              <a:ext cx="8241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g20385b65115_0_211"/>
            <p:cNvSpPr/>
            <p:nvPr/>
          </p:nvSpPr>
          <p:spPr>
            <a:xfrm>
              <a:off x="5357088" y="1723949"/>
              <a:ext cx="1273752" cy="847800"/>
            </a:xfrm>
            <a:prstGeom prst="cloud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生まれ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変わる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814" name="Google Shape;814;g20385b65115_0_211"/>
          <p:cNvSpPr/>
          <p:nvPr/>
        </p:nvSpPr>
        <p:spPr>
          <a:xfrm>
            <a:off x="2697600" y="3676504"/>
            <a:ext cx="560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g20385b65115_0_211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④使用済み乾電池</a:t>
            </a:r>
            <a:endParaRPr sz="17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816" name="Google Shape;816;g20385b65115_0_2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1800" y="235756"/>
            <a:ext cx="472099" cy="4887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7" name="Google Shape;817;g20385b65115_0_211"/>
          <p:cNvGrpSpPr/>
          <p:nvPr/>
        </p:nvGrpSpPr>
        <p:grpSpPr>
          <a:xfrm>
            <a:off x="2558901" y="3432313"/>
            <a:ext cx="2854967" cy="2458320"/>
            <a:chOff x="1919175" y="2574235"/>
            <a:chExt cx="2141225" cy="1843740"/>
          </a:xfrm>
        </p:grpSpPr>
        <p:sp>
          <p:nvSpPr>
            <p:cNvPr id="818" name="Google Shape;818;g20385b65115_0_211"/>
            <p:cNvSpPr/>
            <p:nvPr/>
          </p:nvSpPr>
          <p:spPr>
            <a:xfrm>
              <a:off x="3547100" y="2757400"/>
              <a:ext cx="5133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9" name="Google Shape;819;g20385b65115_0_2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61925" y="2574235"/>
              <a:ext cx="1023175" cy="923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0" name="Google Shape;820;g20385b65115_0_211"/>
            <p:cNvSpPr txBox="1"/>
            <p:nvPr/>
          </p:nvSpPr>
          <p:spPr>
            <a:xfrm>
              <a:off x="1919175" y="3494875"/>
              <a:ext cx="2108700" cy="9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30000"/>
                </a:lnSpc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乾電池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ストックヤード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5000"/>
              </a:pPr>
              <a:r>
                <a:rPr lang="ja" altLang="en-US" sz="13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（南部リサイクルセンターなど）</a:t>
              </a:r>
              <a:endParaRPr sz="13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ドラム缶で保管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821" name="Google Shape;821;g20385b65115_0_2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86767" y="3004300"/>
            <a:ext cx="2210767" cy="195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g20385b65115_0_211"/>
          <p:cNvPicPr preferRelativeResize="0"/>
          <p:nvPr/>
        </p:nvPicPr>
        <p:blipFill rotWithShape="1">
          <a:blip r:embed="rId8">
            <a:alphaModFix/>
          </a:blip>
          <a:srcRect t="159" b="166"/>
          <a:stretch/>
        </p:blipFill>
        <p:spPr>
          <a:xfrm>
            <a:off x="120467" y="3446504"/>
            <a:ext cx="2455699" cy="1069529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g20385b65115_0_211"/>
          <p:cNvSpPr txBox="1"/>
          <p:nvPr/>
        </p:nvSpPr>
        <p:spPr>
          <a:xfrm>
            <a:off x="4241469" y="5554691"/>
            <a:ext cx="1282400" cy="10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ほかん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824" name="Google Shape;824;g20385b65115_0_211">
            <a:hlinkClick r:id="rId9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825" name="Google Shape;825;g20385b65115_0_211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9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9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194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g1d6f9a2ce53_0_1723"/>
          <p:cNvGrpSpPr/>
          <p:nvPr/>
        </p:nvGrpSpPr>
        <p:grpSpPr>
          <a:xfrm>
            <a:off x="7436433" y="1522503"/>
            <a:ext cx="3031200" cy="4158964"/>
            <a:chOff x="5577325" y="1141877"/>
            <a:chExt cx="2273400" cy="3119223"/>
          </a:xfrm>
        </p:grpSpPr>
        <p:grpSp>
          <p:nvGrpSpPr>
            <p:cNvPr id="831" name="Google Shape;831;g1d6f9a2ce53_0_1723"/>
            <p:cNvGrpSpPr/>
            <p:nvPr/>
          </p:nvGrpSpPr>
          <p:grpSpPr>
            <a:xfrm>
              <a:off x="5577325" y="1692200"/>
              <a:ext cx="2273400" cy="2568900"/>
              <a:chOff x="5577325" y="1692200"/>
              <a:chExt cx="2273400" cy="2568900"/>
            </a:xfrm>
          </p:grpSpPr>
          <p:sp>
            <p:nvSpPr>
              <p:cNvPr id="832" name="Google Shape;832;g1d6f9a2ce53_0_1723"/>
              <p:cNvSpPr/>
              <p:nvPr/>
            </p:nvSpPr>
            <p:spPr>
              <a:xfrm>
                <a:off x="5577325" y="1692200"/>
                <a:ext cx="2273400" cy="2568900"/>
              </a:xfrm>
              <a:prstGeom prst="roundRect">
                <a:avLst>
                  <a:gd name="adj" fmla="val 16667"/>
                </a:avLst>
              </a:prstGeom>
              <a:solidFill>
                <a:srgbClr val="D4EEF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g1d6f9a2ce53_0_1723"/>
              <p:cNvSpPr txBox="1"/>
              <p:nvPr/>
            </p:nvSpPr>
            <p:spPr>
              <a:xfrm>
                <a:off x="5953363" y="3525818"/>
                <a:ext cx="1521300" cy="42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5000"/>
                </a:pPr>
                <a:r>
                  <a:rPr lang="ja" altLang="en-US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週に</a:t>
                </a:r>
                <a:r>
                  <a:rPr lang="en-US" altLang="ja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1</a:t>
                </a:r>
                <a:r>
                  <a:rPr lang="ja" altLang="en-US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回</a:t>
                </a:r>
                <a:endParaRPr sz="2667" b="1">
                  <a:solidFill>
                    <a:schemeClr val="dk1"/>
                  </a:solidFill>
                  <a:highlight>
                    <a:srgbClr val="FFE843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pic>
          <p:nvPicPr>
            <p:cNvPr id="834" name="Google Shape;834;g1d6f9a2ce53_0_17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85824" y="1141877"/>
              <a:ext cx="1648264" cy="11100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5" name="Google Shape;835;g1d6f9a2ce53_0_172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836" name="Google Shape;836;g1d6f9a2ce53_0_172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837" name="Google Shape;837;g1d6f9a2ce53_0_1723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838" name="Google Shape;838;g1d6f9a2ce53_0_1723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9" name="Google Shape;839;g1d6f9a2ce53_0_17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0" name="Google Shape;840;g1d6f9a2ce53_0_1723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841" name="Google Shape;841;g1d6f9a2ce53_0_1723"/>
          <p:cNvGrpSpPr/>
          <p:nvPr/>
        </p:nvGrpSpPr>
        <p:grpSpPr>
          <a:xfrm>
            <a:off x="282501" y="2834908"/>
            <a:ext cx="3757567" cy="2488675"/>
            <a:chOff x="211875" y="2126181"/>
            <a:chExt cx="2818175" cy="1866506"/>
          </a:xfrm>
        </p:grpSpPr>
        <p:pic>
          <p:nvPicPr>
            <p:cNvPr id="842" name="Google Shape;842;g1d6f9a2ce53_0_17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1875" y="2126181"/>
              <a:ext cx="1890324" cy="1421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3" name="Google Shape;843;g1d6f9a2ce53_0_1723"/>
            <p:cNvSpPr txBox="1"/>
            <p:nvPr/>
          </p:nvSpPr>
          <p:spPr>
            <a:xfrm>
              <a:off x="794325" y="3572387"/>
              <a:ext cx="7254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家庭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844" name="Google Shape;844;g1d6f9a2ce53_0_1723"/>
            <p:cNvSpPr/>
            <p:nvPr/>
          </p:nvSpPr>
          <p:spPr>
            <a:xfrm>
              <a:off x="23046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5" name="Google Shape;845;g1d6f9a2ce53_0_1723"/>
          <p:cNvGrpSpPr/>
          <p:nvPr/>
        </p:nvGrpSpPr>
        <p:grpSpPr>
          <a:xfrm>
            <a:off x="7729000" y="3446504"/>
            <a:ext cx="4158800" cy="1069529"/>
            <a:chOff x="5796750" y="2584877"/>
            <a:chExt cx="3119100" cy="802147"/>
          </a:xfrm>
        </p:grpSpPr>
        <p:pic>
          <p:nvPicPr>
            <p:cNvPr id="846" name="Google Shape;846;g1d6f9a2ce53_0_1723"/>
            <p:cNvPicPr preferRelativeResize="0"/>
            <p:nvPr/>
          </p:nvPicPr>
          <p:blipFill rotWithShape="1">
            <a:blip r:embed="rId6">
              <a:alphaModFix/>
            </a:blip>
            <a:srcRect t="159" b="166"/>
            <a:stretch/>
          </p:blipFill>
          <p:spPr>
            <a:xfrm>
              <a:off x="5796750" y="2584877"/>
              <a:ext cx="1841774" cy="802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7" name="Google Shape;847;g1d6f9a2ce53_0_1723"/>
            <p:cNvSpPr/>
            <p:nvPr/>
          </p:nvSpPr>
          <p:spPr>
            <a:xfrm>
              <a:off x="81904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8" name="Google Shape;848;g1d6f9a2ce53_0_1723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⑤ミックスペーパー</a:t>
            </a:r>
            <a:endParaRPr sz="17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849" name="Google Shape;849;g1d6f9a2ce53_0_17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8899" y="235758"/>
            <a:ext cx="736300" cy="511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0" name="Google Shape;850;g1d6f9a2ce53_0_1723"/>
          <p:cNvGrpSpPr/>
          <p:nvPr/>
        </p:nvGrpSpPr>
        <p:grpSpPr>
          <a:xfrm>
            <a:off x="3937467" y="3143058"/>
            <a:ext cx="3220333" cy="2590909"/>
            <a:chOff x="2953100" y="2357293"/>
            <a:chExt cx="2415250" cy="1943182"/>
          </a:xfrm>
        </p:grpSpPr>
        <p:sp>
          <p:nvSpPr>
            <p:cNvPr id="851" name="Google Shape;851;g1d6f9a2ce53_0_1723"/>
            <p:cNvSpPr/>
            <p:nvPr/>
          </p:nvSpPr>
          <p:spPr>
            <a:xfrm>
              <a:off x="46429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g1d6f9a2ce53_0_1723"/>
            <p:cNvSpPr txBox="1"/>
            <p:nvPr/>
          </p:nvSpPr>
          <p:spPr>
            <a:xfrm>
              <a:off x="2953100" y="3572375"/>
              <a:ext cx="17550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50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ミックス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chemeClr val="dk1"/>
                </a:buClr>
                <a:buSzPts val="50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ペーパー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853" name="Google Shape;853;g1d6f9a2ce53_0_17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89225" y="2357293"/>
              <a:ext cx="1482775" cy="10297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4" name="Google Shape;854;g1d6f9a2ce53_0_1723">
            <a:hlinkClick r:id="rId8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855" name="Google Shape;855;g1d6f9a2ce53_0_1723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95415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d6f9a2ce53_0_175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861" name="Google Shape;861;g1d6f9a2ce53_0_175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862" name="Google Shape;862;g1d6f9a2ce53_0_1751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863" name="Google Shape;863;g1d6f9a2ce53_0_1751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4" name="Google Shape;864;g1d6f9a2ce53_0_17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5" name="Google Shape;865;g1d6f9a2ce53_0_1751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866" name="Google Shape;866;g1d6f9a2ce53_0_1751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⑤ミックスペーパー</a:t>
            </a:r>
            <a:endParaRPr sz="17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867" name="Google Shape;867;g1d6f9a2ce53_0_17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8899" y="235758"/>
            <a:ext cx="736300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g1d6f9a2ce53_0_1751"/>
          <p:cNvSpPr/>
          <p:nvPr/>
        </p:nvSpPr>
        <p:spPr>
          <a:xfrm>
            <a:off x="2782367" y="3653433"/>
            <a:ext cx="3084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1d6f9a2ce53_0_1751"/>
          <p:cNvSpPr/>
          <p:nvPr/>
        </p:nvSpPr>
        <p:spPr>
          <a:xfrm rot="1528681">
            <a:off x="2675825" y="4330979"/>
            <a:ext cx="537468" cy="56037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0" name="Google Shape;870;g1d6f9a2ce53_0_1751"/>
          <p:cNvGrpSpPr/>
          <p:nvPr/>
        </p:nvGrpSpPr>
        <p:grpSpPr>
          <a:xfrm>
            <a:off x="2501359" y="4234302"/>
            <a:ext cx="3536367" cy="1710999"/>
            <a:chOff x="1876019" y="3175726"/>
            <a:chExt cx="2652275" cy="1283249"/>
          </a:xfrm>
        </p:grpSpPr>
        <p:grpSp>
          <p:nvGrpSpPr>
            <p:cNvPr id="871" name="Google Shape;871;g1d6f9a2ce53_0_1751"/>
            <p:cNvGrpSpPr/>
            <p:nvPr/>
          </p:nvGrpSpPr>
          <p:grpSpPr>
            <a:xfrm>
              <a:off x="2568849" y="3692756"/>
              <a:ext cx="1162500" cy="25"/>
              <a:chOff x="2834288" y="3779150"/>
              <a:chExt cx="1162500" cy="25"/>
            </a:xfrm>
          </p:grpSpPr>
          <p:cxnSp>
            <p:nvCxnSpPr>
              <p:cNvPr id="872" name="Google Shape;872;g1d6f9a2ce53_0_1751"/>
              <p:cNvCxnSpPr>
                <a:endCxn id="873" idx="2"/>
              </p:cNvCxnSpPr>
              <p:nvPr/>
            </p:nvCxnSpPr>
            <p:spPr>
              <a:xfrm>
                <a:off x="2834288" y="3779175"/>
                <a:ext cx="1162500" cy="0"/>
              </a:xfrm>
              <a:prstGeom prst="straightConnector1">
                <a:avLst/>
              </a:prstGeom>
              <a:noFill/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4" name="Google Shape;874;g1d6f9a2ce53_0_1751"/>
              <p:cNvCxnSpPr/>
              <p:nvPr/>
            </p:nvCxnSpPr>
            <p:spPr>
              <a:xfrm>
                <a:off x="3001088" y="3779150"/>
                <a:ext cx="9957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lt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875" name="Google Shape;875;g1d6f9a2ce53_0_1751"/>
            <p:cNvSpPr/>
            <p:nvPr/>
          </p:nvSpPr>
          <p:spPr>
            <a:xfrm>
              <a:off x="2413787" y="3563181"/>
              <a:ext cx="259200" cy="259200"/>
            </a:xfrm>
            <a:prstGeom prst="ellipse">
              <a:avLst/>
            </a:prstGeom>
            <a:solidFill>
              <a:srgbClr val="D4EEF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1d6f9a2ce53_0_1751"/>
            <p:cNvSpPr/>
            <p:nvPr/>
          </p:nvSpPr>
          <p:spPr>
            <a:xfrm>
              <a:off x="3731349" y="3563181"/>
              <a:ext cx="259200" cy="259200"/>
            </a:xfrm>
            <a:prstGeom prst="ellipse">
              <a:avLst/>
            </a:prstGeom>
            <a:solidFill>
              <a:srgbClr val="D4EEF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1d6f9a2ce53_0_1751"/>
            <p:cNvSpPr txBox="1"/>
            <p:nvPr/>
          </p:nvSpPr>
          <p:spPr>
            <a:xfrm>
              <a:off x="2702031" y="3266825"/>
              <a:ext cx="9888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鉄道輸送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877" name="Google Shape;877;g1d6f9a2ce53_0_1751"/>
            <p:cNvSpPr txBox="1"/>
            <p:nvPr/>
          </p:nvSpPr>
          <p:spPr>
            <a:xfrm>
              <a:off x="1876019" y="3832575"/>
              <a:ext cx="13347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梶ヶ谷貨物ターミナル駅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878" name="Google Shape;878;g1d6f9a2ce53_0_1751"/>
            <p:cNvSpPr txBox="1"/>
            <p:nvPr/>
          </p:nvSpPr>
          <p:spPr>
            <a:xfrm>
              <a:off x="3193594" y="3832575"/>
              <a:ext cx="13347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末広町駅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879" name="Google Shape;879;g1d6f9a2ce53_0_1751"/>
            <p:cNvSpPr/>
            <p:nvPr/>
          </p:nvSpPr>
          <p:spPr>
            <a:xfrm rot="-1797705">
              <a:off x="3990242" y="3248302"/>
              <a:ext cx="403066" cy="42014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80" name="Google Shape;880;g1d6f9a2ce53_0_1751"/>
          <p:cNvPicPr preferRelativeResize="0"/>
          <p:nvPr/>
        </p:nvPicPr>
        <p:blipFill rotWithShape="1">
          <a:blip r:embed="rId5">
            <a:alphaModFix/>
          </a:blip>
          <a:srcRect t="159" b="166"/>
          <a:stretch/>
        </p:blipFill>
        <p:spPr>
          <a:xfrm>
            <a:off x="120467" y="3446504"/>
            <a:ext cx="2455699" cy="1069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1" name="Google Shape;881;g1d6f9a2ce53_0_1751"/>
          <p:cNvGrpSpPr/>
          <p:nvPr/>
        </p:nvGrpSpPr>
        <p:grpSpPr>
          <a:xfrm>
            <a:off x="5961850" y="2298599"/>
            <a:ext cx="2879271" cy="2385101"/>
            <a:chOff x="4471387" y="1723949"/>
            <a:chExt cx="2159453" cy="1788826"/>
          </a:xfrm>
        </p:grpSpPr>
        <p:sp>
          <p:nvSpPr>
            <p:cNvPr id="882" name="Google Shape;882;g1d6f9a2ce53_0_1751"/>
            <p:cNvSpPr/>
            <p:nvPr/>
          </p:nvSpPr>
          <p:spPr>
            <a:xfrm rot="-1251">
              <a:off x="5661125" y="2726664"/>
              <a:ext cx="8241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1d6f9a2ce53_0_1751"/>
            <p:cNvSpPr/>
            <p:nvPr/>
          </p:nvSpPr>
          <p:spPr>
            <a:xfrm>
              <a:off x="5357088" y="1723949"/>
              <a:ext cx="1273752" cy="847800"/>
            </a:xfrm>
            <a:prstGeom prst="cloud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生まれ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変わる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884" name="Google Shape;884;g1d6f9a2ce53_0_1751"/>
            <p:cNvSpPr/>
            <p:nvPr/>
          </p:nvSpPr>
          <p:spPr>
            <a:xfrm>
              <a:off x="4471387" y="2421975"/>
              <a:ext cx="975900" cy="1090800"/>
            </a:xfrm>
            <a:prstGeom prst="roundRect">
              <a:avLst>
                <a:gd name="adj" fmla="val 16667"/>
              </a:avLst>
            </a:prstGeom>
            <a:solidFill>
              <a:srgbClr val="FFE843"/>
            </a:solidFill>
            <a:ln>
              <a:noFill/>
            </a:ln>
          </p:spPr>
          <p:txBody>
            <a:bodyPr spcFirstLastPara="1" wrap="square" lIns="0" tIns="144000" rIns="0" bIns="0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資源化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処理施設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5" name="Google Shape;885;g1d6f9a2ce53_0_1751">
            <a:hlinkClick r:id="rId6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886" name="Google Shape;886;g1d6f9a2ce53_0_1751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6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6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28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0385b65115_0_235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892" name="Google Shape;892;g20385b65115_0_235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893" name="Google Shape;893;g20385b65115_0_235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894" name="Google Shape;894;g20385b65115_0_235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5" name="Google Shape;895;g20385b65115_0_2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6" name="Google Shape;896;g20385b65115_0_235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897" name="Google Shape;897;g20385b65115_0_235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⑤ミックスペーパー</a:t>
            </a:r>
            <a:endParaRPr sz="17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898" name="Google Shape;898;g20385b65115_0_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8899" y="235758"/>
            <a:ext cx="736300" cy="511333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g20385b65115_0_235"/>
          <p:cNvSpPr/>
          <p:nvPr/>
        </p:nvSpPr>
        <p:spPr>
          <a:xfrm>
            <a:off x="2782367" y="3653433"/>
            <a:ext cx="3084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g20385b65115_0_235"/>
          <p:cNvSpPr/>
          <p:nvPr/>
        </p:nvSpPr>
        <p:spPr>
          <a:xfrm rot="1528681">
            <a:off x="2675825" y="4330979"/>
            <a:ext cx="537468" cy="56037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1" name="Google Shape;901;g20385b65115_0_235"/>
          <p:cNvGrpSpPr/>
          <p:nvPr/>
        </p:nvGrpSpPr>
        <p:grpSpPr>
          <a:xfrm>
            <a:off x="2501359" y="4234302"/>
            <a:ext cx="3536367" cy="1710999"/>
            <a:chOff x="1876019" y="3175726"/>
            <a:chExt cx="2652275" cy="1283249"/>
          </a:xfrm>
        </p:grpSpPr>
        <p:grpSp>
          <p:nvGrpSpPr>
            <p:cNvPr id="902" name="Google Shape;902;g20385b65115_0_235"/>
            <p:cNvGrpSpPr/>
            <p:nvPr/>
          </p:nvGrpSpPr>
          <p:grpSpPr>
            <a:xfrm>
              <a:off x="2568849" y="3692756"/>
              <a:ext cx="1162500" cy="25"/>
              <a:chOff x="2834288" y="3779150"/>
              <a:chExt cx="1162500" cy="25"/>
            </a:xfrm>
          </p:grpSpPr>
          <p:cxnSp>
            <p:nvCxnSpPr>
              <p:cNvPr id="903" name="Google Shape;903;g20385b65115_0_235"/>
              <p:cNvCxnSpPr>
                <a:endCxn id="904" idx="2"/>
              </p:cNvCxnSpPr>
              <p:nvPr/>
            </p:nvCxnSpPr>
            <p:spPr>
              <a:xfrm>
                <a:off x="2834288" y="3779175"/>
                <a:ext cx="1162500" cy="0"/>
              </a:xfrm>
              <a:prstGeom prst="straightConnector1">
                <a:avLst/>
              </a:prstGeom>
              <a:noFill/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5" name="Google Shape;905;g20385b65115_0_235"/>
              <p:cNvCxnSpPr/>
              <p:nvPr/>
            </p:nvCxnSpPr>
            <p:spPr>
              <a:xfrm>
                <a:off x="3001088" y="3779150"/>
                <a:ext cx="9957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lt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06" name="Google Shape;906;g20385b65115_0_235"/>
            <p:cNvSpPr/>
            <p:nvPr/>
          </p:nvSpPr>
          <p:spPr>
            <a:xfrm>
              <a:off x="2413787" y="3563181"/>
              <a:ext cx="259200" cy="259200"/>
            </a:xfrm>
            <a:prstGeom prst="ellipse">
              <a:avLst/>
            </a:prstGeom>
            <a:solidFill>
              <a:srgbClr val="D4EEF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g20385b65115_0_235"/>
            <p:cNvSpPr/>
            <p:nvPr/>
          </p:nvSpPr>
          <p:spPr>
            <a:xfrm>
              <a:off x="3731349" y="3563181"/>
              <a:ext cx="259200" cy="259200"/>
            </a:xfrm>
            <a:prstGeom prst="ellipse">
              <a:avLst/>
            </a:prstGeom>
            <a:solidFill>
              <a:srgbClr val="D4EEF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g20385b65115_0_235"/>
            <p:cNvSpPr txBox="1"/>
            <p:nvPr/>
          </p:nvSpPr>
          <p:spPr>
            <a:xfrm>
              <a:off x="2702031" y="3266825"/>
              <a:ext cx="9888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鉄道輸送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908" name="Google Shape;908;g20385b65115_0_235"/>
            <p:cNvSpPr txBox="1"/>
            <p:nvPr/>
          </p:nvSpPr>
          <p:spPr>
            <a:xfrm>
              <a:off x="1876019" y="3832575"/>
              <a:ext cx="13347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梶ヶ谷貨物ターミナル駅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909" name="Google Shape;909;g20385b65115_0_235"/>
            <p:cNvSpPr txBox="1"/>
            <p:nvPr/>
          </p:nvSpPr>
          <p:spPr>
            <a:xfrm>
              <a:off x="3193594" y="3832575"/>
              <a:ext cx="13347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末広町駅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910" name="Google Shape;910;g20385b65115_0_235"/>
            <p:cNvSpPr/>
            <p:nvPr/>
          </p:nvSpPr>
          <p:spPr>
            <a:xfrm rot="-1797705">
              <a:off x="3990242" y="3248302"/>
              <a:ext cx="403066" cy="42014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1" name="Google Shape;911;g20385b65115_0_235"/>
          <p:cNvPicPr preferRelativeResize="0"/>
          <p:nvPr/>
        </p:nvPicPr>
        <p:blipFill rotWithShape="1">
          <a:blip r:embed="rId5">
            <a:alphaModFix/>
          </a:blip>
          <a:srcRect t="159" b="166"/>
          <a:stretch/>
        </p:blipFill>
        <p:spPr>
          <a:xfrm>
            <a:off x="120467" y="3446504"/>
            <a:ext cx="2455699" cy="1069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2" name="Google Shape;912;g20385b65115_0_235"/>
          <p:cNvGrpSpPr/>
          <p:nvPr/>
        </p:nvGrpSpPr>
        <p:grpSpPr>
          <a:xfrm>
            <a:off x="5961850" y="2298599"/>
            <a:ext cx="2879271" cy="2385101"/>
            <a:chOff x="4471387" y="1723949"/>
            <a:chExt cx="2159453" cy="1788826"/>
          </a:xfrm>
        </p:grpSpPr>
        <p:sp>
          <p:nvSpPr>
            <p:cNvPr id="913" name="Google Shape;913;g20385b65115_0_235"/>
            <p:cNvSpPr/>
            <p:nvPr/>
          </p:nvSpPr>
          <p:spPr>
            <a:xfrm rot="-1251">
              <a:off x="5661125" y="2726664"/>
              <a:ext cx="8241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g20385b65115_0_235"/>
            <p:cNvSpPr/>
            <p:nvPr/>
          </p:nvSpPr>
          <p:spPr>
            <a:xfrm>
              <a:off x="5357088" y="1723949"/>
              <a:ext cx="1273752" cy="847800"/>
            </a:xfrm>
            <a:prstGeom prst="cloud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生まれ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変わる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915" name="Google Shape;915;g20385b65115_0_235"/>
            <p:cNvSpPr/>
            <p:nvPr/>
          </p:nvSpPr>
          <p:spPr>
            <a:xfrm>
              <a:off x="4471387" y="2421975"/>
              <a:ext cx="975900" cy="1090800"/>
            </a:xfrm>
            <a:prstGeom prst="roundRect">
              <a:avLst>
                <a:gd name="adj" fmla="val 16667"/>
              </a:avLst>
            </a:prstGeom>
            <a:solidFill>
              <a:srgbClr val="FFE843"/>
            </a:solidFill>
            <a:ln>
              <a:noFill/>
            </a:ln>
          </p:spPr>
          <p:txBody>
            <a:bodyPr spcFirstLastPara="1" wrap="square" lIns="0" tIns="144000" rIns="0" bIns="0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資源化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処理施設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6" name="Google Shape;916;g20385b65115_0_235"/>
          <p:cNvGrpSpPr/>
          <p:nvPr/>
        </p:nvGrpSpPr>
        <p:grpSpPr>
          <a:xfrm>
            <a:off x="8847179" y="2689900"/>
            <a:ext cx="2889943" cy="2711400"/>
            <a:chOff x="6635384" y="2017425"/>
            <a:chExt cx="2167457" cy="2033550"/>
          </a:xfrm>
        </p:grpSpPr>
        <p:pic>
          <p:nvPicPr>
            <p:cNvPr id="917" name="Google Shape;917;g20385b65115_0_23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35384" y="2017425"/>
              <a:ext cx="2167457" cy="1465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8" name="Google Shape;918;g20385b65115_0_235"/>
            <p:cNvSpPr txBox="1"/>
            <p:nvPr/>
          </p:nvSpPr>
          <p:spPr>
            <a:xfrm>
              <a:off x="6786775" y="3512775"/>
              <a:ext cx="1960800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トイレットペーパー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919" name="Google Shape;919;g20385b65115_0_235">
            <a:hlinkClick r:id="rId7" action="ppaction://hlinksldjump"/>
          </p:cNvPr>
          <p:cNvSpPr/>
          <p:nvPr/>
        </p:nvSpPr>
        <p:spPr>
          <a:xfrm>
            <a:off x="10485933" y="5316167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920" name="Google Shape;920;g20385b65115_0_235"/>
          <p:cNvSpPr txBox="1"/>
          <p:nvPr/>
        </p:nvSpPr>
        <p:spPr>
          <a:xfrm>
            <a:off x="10923471" y="5470667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7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7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8972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g1d6f9a2ce53_0_1783"/>
          <p:cNvGrpSpPr/>
          <p:nvPr/>
        </p:nvGrpSpPr>
        <p:grpSpPr>
          <a:xfrm>
            <a:off x="7436433" y="1522503"/>
            <a:ext cx="3031200" cy="4158964"/>
            <a:chOff x="5577325" y="1141877"/>
            <a:chExt cx="2273400" cy="3119223"/>
          </a:xfrm>
        </p:grpSpPr>
        <p:grpSp>
          <p:nvGrpSpPr>
            <p:cNvPr id="926" name="Google Shape;926;g1d6f9a2ce53_0_1783"/>
            <p:cNvGrpSpPr/>
            <p:nvPr/>
          </p:nvGrpSpPr>
          <p:grpSpPr>
            <a:xfrm>
              <a:off x="5577325" y="1692200"/>
              <a:ext cx="2273400" cy="2568900"/>
              <a:chOff x="5577325" y="1692200"/>
              <a:chExt cx="2273400" cy="2568900"/>
            </a:xfrm>
          </p:grpSpPr>
          <p:sp>
            <p:nvSpPr>
              <p:cNvPr id="927" name="Google Shape;927;g1d6f9a2ce53_0_1783"/>
              <p:cNvSpPr/>
              <p:nvPr/>
            </p:nvSpPr>
            <p:spPr>
              <a:xfrm>
                <a:off x="5577325" y="1692200"/>
                <a:ext cx="2273400" cy="2568900"/>
              </a:xfrm>
              <a:prstGeom prst="roundRect">
                <a:avLst>
                  <a:gd name="adj" fmla="val 16667"/>
                </a:avLst>
              </a:prstGeom>
              <a:solidFill>
                <a:srgbClr val="D4EEF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g1d6f9a2ce53_0_1783"/>
              <p:cNvSpPr txBox="1"/>
              <p:nvPr/>
            </p:nvSpPr>
            <p:spPr>
              <a:xfrm>
                <a:off x="5953363" y="3525818"/>
                <a:ext cx="1521300" cy="42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5000"/>
                </a:pPr>
                <a:r>
                  <a:rPr lang="ja" altLang="en-US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週に</a:t>
                </a:r>
                <a:r>
                  <a:rPr lang="en-US" altLang="ja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1</a:t>
                </a:r>
                <a:r>
                  <a:rPr lang="ja" altLang="en-US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回</a:t>
                </a:r>
                <a:endParaRPr sz="2667" b="1">
                  <a:solidFill>
                    <a:schemeClr val="dk1"/>
                  </a:solidFill>
                  <a:highlight>
                    <a:srgbClr val="FFE843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pic>
          <p:nvPicPr>
            <p:cNvPr id="929" name="Google Shape;929;g1d6f9a2ce53_0_178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85824" y="1141877"/>
              <a:ext cx="1648264" cy="11100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0" name="Google Shape;930;g1d6f9a2ce53_0_178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931" name="Google Shape;931;g1d6f9a2ce53_0_178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932" name="Google Shape;932;g1d6f9a2ce53_0_1783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933" name="Google Shape;933;g1d6f9a2ce53_0_1783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4" name="Google Shape;934;g1d6f9a2ce53_0_178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5" name="Google Shape;935;g1d6f9a2ce53_0_1783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936" name="Google Shape;936;g1d6f9a2ce53_0_1783"/>
          <p:cNvGrpSpPr/>
          <p:nvPr/>
        </p:nvGrpSpPr>
        <p:grpSpPr>
          <a:xfrm>
            <a:off x="282501" y="2834908"/>
            <a:ext cx="3757567" cy="2488675"/>
            <a:chOff x="211875" y="2126181"/>
            <a:chExt cx="2818175" cy="1866506"/>
          </a:xfrm>
        </p:grpSpPr>
        <p:pic>
          <p:nvPicPr>
            <p:cNvPr id="937" name="Google Shape;937;g1d6f9a2ce53_0_178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1875" y="2126181"/>
              <a:ext cx="1890324" cy="1421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8" name="Google Shape;938;g1d6f9a2ce53_0_1783"/>
            <p:cNvSpPr txBox="1"/>
            <p:nvPr/>
          </p:nvSpPr>
          <p:spPr>
            <a:xfrm>
              <a:off x="794325" y="3572387"/>
              <a:ext cx="7254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家庭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939" name="Google Shape;939;g1d6f9a2ce53_0_1783"/>
            <p:cNvSpPr/>
            <p:nvPr/>
          </p:nvSpPr>
          <p:spPr>
            <a:xfrm>
              <a:off x="23046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0" name="Google Shape;940;g1d6f9a2ce53_0_1783"/>
          <p:cNvGrpSpPr/>
          <p:nvPr/>
        </p:nvGrpSpPr>
        <p:grpSpPr>
          <a:xfrm>
            <a:off x="7729000" y="3446504"/>
            <a:ext cx="4158800" cy="1069529"/>
            <a:chOff x="5796750" y="2584877"/>
            <a:chExt cx="3119100" cy="802147"/>
          </a:xfrm>
        </p:grpSpPr>
        <p:pic>
          <p:nvPicPr>
            <p:cNvPr id="941" name="Google Shape;941;g1d6f9a2ce53_0_1783"/>
            <p:cNvPicPr preferRelativeResize="0"/>
            <p:nvPr/>
          </p:nvPicPr>
          <p:blipFill rotWithShape="1">
            <a:blip r:embed="rId6">
              <a:alphaModFix/>
            </a:blip>
            <a:srcRect t="159" b="166"/>
            <a:stretch/>
          </p:blipFill>
          <p:spPr>
            <a:xfrm>
              <a:off x="5796750" y="2584877"/>
              <a:ext cx="1841774" cy="802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2" name="Google Shape;942;g1d6f9a2ce53_0_1783"/>
            <p:cNvSpPr/>
            <p:nvPr/>
          </p:nvSpPr>
          <p:spPr>
            <a:xfrm>
              <a:off x="81904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3" name="Google Shape;943;g1d6f9a2ce53_0_1783"/>
          <p:cNvGrpSpPr/>
          <p:nvPr/>
        </p:nvGrpSpPr>
        <p:grpSpPr>
          <a:xfrm>
            <a:off x="3655768" y="3321015"/>
            <a:ext cx="3502033" cy="2412952"/>
            <a:chOff x="2741825" y="2490761"/>
            <a:chExt cx="2626525" cy="1809714"/>
          </a:xfrm>
        </p:grpSpPr>
        <p:sp>
          <p:nvSpPr>
            <p:cNvPr id="944" name="Google Shape;944;g1d6f9a2ce53_0_1783"/>
            <p:cNvSpPr/>
            <p:nvPr/>
          </p:nvSpPr>
          <p:spPr>
            <a:xfrm>
              <a:off x="46429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5" name="Google Shape;945;g1d6f9a2ce53_0_1783"/>
            <p:cNvGrpSpPr/>
            <p:nvPr/>
          </p:nvGrpSpPr>
          <p:grpSpPr>
            <a:xfrm>
              <a:off x="2741825" y="2490761"/>
              <a:ext cx="2177700" cy="1809714"/>
              <a:chOff x="2741825" y="2490761"/>
              <a:chExt cx="2177700" cy="1809714"/>
            </a:xfrm>
          </p:grpSpPr>
          <p:sp>
            <p:nvSpPr>
              <p:cNvPr id="946" name="Google Shape;946;g1d6f9a2ce53_0_1783"/>
              <p:cNvSpPr txBox="1"/>
              <p:nvPr/>
            </p:nvSpPr>
            <p:spPr>
              <a:xfrm>
                <a:off x="2741825" y="3572375"/>
                <a:ext cx="2177700" cy="72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ja" altLang="en-US" sz="2667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プラスチック製容器包装</a:t>
                </a:r>
                <a:endParaRPr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pic>
            <p:nvPicPr>
              <p:cNvPr id="947" name="Google Shape;947;g1d6f9a2ce53_0_178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089225" y="2490761"/>
                <a:ext cx="1482775" cy="7628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48" name="Google Shape;948;g1d6f9a2ce53_0_1783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⑥</a:t>
            </a:r>
            <a:r>
              <a:rPr lang="ja" altLang="en-US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プラスチック製容器包装</a:t>
            </a:r>
            <a:endParaRPr sz="1467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949" name="Google Shape;949;g1d6f9a2ce53_0_178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79600" y="328115"/>
            <a:ext cx="685600" cy="352685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g1d6f9a2ce53_0_1783">
            <a:hlinkClick r:id="rId8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951" name="Google Shape;951;g1d6f9a2ce53_0_1783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1588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d6f9a2ce53_0_125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08" name="Google Shape;108;g1d6f9a2ce53_0_125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09" name="Google Shape;109;g1d6f9a2ce53_0_1253"/>
          <p:cNvGrpSpPr/>
          <p:nvPr/>
        </p:nvGrpSpPr>
        <p:grpSpPr>
          <a:xfrm>
            <a:off x="133" y="2090533"/>
            <a:ext cx="12192000" cy="4564267"/>
            <a:chOff x="100" y="1567900"/>
            <a:chExt cx="9144000" cy="3423200"/>
          </a:xfrm>
        </p:grpSpPr>
        <p:sp>
          <p:nvSpPr>
            <p:cNvPr id="110" name="Google Shape;110;g1d6f9a2ce53_0_1253"/>
            <p:cNvSpPr txBox="1"/>
            <p:nvPr/>
          </p:nvSpPr>
          <p:spPr>
            <a:xfrm>
              <a:off x="100" y="1567900"/>
              <a:ext cx="9144000" cy="28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66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どうして</a:t>
              </a:r>
              <a:endParaRPr sz="66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66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ごみをへらす必要が</a:t>
              </a:r>
              <a:endParaRPr sz="66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66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あるのでしょうか？</a:t>
              </a:r>
              <a:endParaRPr sz="66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11" name="Google Shape;111;g1d6f9a2ce53_0_12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3175" y="3376700"/>
              <a:ext cx="1410050" cy="159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g1d6f9a2ce53_0_12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60850" y="3140565"/>
              <a:ext cx="1592425" cy="185053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524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d6f9a2ce53_0_1812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957" name="Google Shape;957;g1d6f9a2ce53_0_1812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958" name="Google Shape;958;g1d6f9a2ce53_0_1812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959" name="Google Shape;959;g1d6f9a2ce53_0_1812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0" name="Google Shape;960;g1d6f9a2ce53_0_18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1" name="Google Shape;961;g1d6f9a2ce53_0_1812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962" name="Google Shape;962;g1d6f9a2ce53_0_1812"/>
          <p:cNvSpPr/>
          <p:nvPr/>
        </p:nvSpPr>
        <p:spPr>
          <a:xfrm>
            <a:off x="2782367" y="3653433"/>
            <a:ext cx="3084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g1d6f9a2ce53_0_1812"/>
          <p:cNvSpPr/>
          <p:nvPr/>
        </p:nvSpPr>
        <p:spPr>
          <a:xfrm rot="1528681">
            <a:off x="2675825" y="4330979"/>
            <a:ext cx="537468" cy="56037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4" name="Google Shape;964;g1d6f9a2ce53_0_1812"/>
          <p:cNvGrpSpPr/>
          <p:nvPr/>
        </p:nvGrpSpPr>
        <p:grpSpPr>
          <a:xfrm>
            <a:off x="2501359" y="4234302"/>
            <a:ext cx="3536367" cy="1710999"/>
            <a:chOff x="1876019" y="3175726"/>
            <a:chExt cx="2652275" cy="1283249"/>
          </a:xfrm>
        </p:grpSpPr>
        <p:grpSp>
          <p:nvGrpSpPr>
            <p:cNvPr id="965" name="Google Shape;965;g1d6f9a2ce53_0_1812"/>
            <p:cNvGrpSpPr/>
            <p:nvPr/>
          </p:nvGrpSpPr>
          <p:grpSpPr>
            <a:xfrm>
              <a:off x="2568849" y="3692756"/>
              <a:ext cx="1162500" cy="25"/>
              <a:chOff x="2834288" y="3779150"/>
              <a:chExt cx="1162500" cy="25"/>
            </a:xfrm>
          </p:grpSpPr>
          <p:cxnSp>
            <p:nvCxnSpPr>
              <p:cNvPr id="966" name="Google Shape;966;g1d6f9a2ce53_0_1812"/>
              <p:cNvCxnSpPr>
                <a:endCxn id="967" idx="2"/>
              </p:cNvCxnSpPr>
              <p:nvPr/>
            </p:nvCxnSpPr>
            <p:spPr>
              <a:xfrm>
                <a:off x="2834288" y="3779175"/>
                <a:ext cx="1162500" cy="0"/>
              </a:xfrm>
              <a:prstGeom prst="straightConnector1">
                <a:avLst/>
              </a:prstGeom>
              <a:noFill/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8" name="Google Shape;968;g1d6f9a2ce53_0_1812"/>
              <p:cNvCxnSpPr/>
              <p:nvPr/>
            </p:nvCxnSpPr>
            <p:spPr>
              <a:xfrm>
                <a:off x="3001088" y="3779150"/>
                <a:ext cx="9957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lt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969" name="Google Shape;969;g1d6f9a2ce53_0_1812"/>
            <p:cNvSpPr/>
            <p:nvPr/>
          </p:nvSpPr>
          <p:spPr>
            <a:xfrm>
              <a:off x="2413787" y="3563181"/>
              <a:ext cx="259200" cy="259200"/>
            </a:xfrm>
            <a:prstGeom prst="ellipse">
              <a:avLst/>
            </a:prstGeom>
            <a:solidFill>
              <a:srgbClr val="D4EEF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1d6f9a2ce53_0_1812"/>
            <p:cNvSpPr/>
            <p:nvPr/>
          </p:nvSpPr>
          <p:spPr>
            <a:xfrm>
              <a:off x="3731349" y="3563181"/>
              <a:ext cx="259200" cy="259200"/>
            </a:xfrm>
            <a:prstGeom prst="ellipse">
              <a:avLst/>
            </a:prstGeom>
            <a:solidFill>
              <a:srgbClr val="D4EEF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g1d6f9a2ce53_0_1812"/>
            <p:cNvSpPr txBox="1"/>
            <p:nvPr/>
          </p:nvSpPr>
          <p:spPr>
            <a:xfrm>
              <a:off x="2702031" y="3266825"/>
              <a:ext cx="9888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鉄道輸送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971" name="Google Shape;971;g1d6f9a2ce53_0_1812"/>
            <p:cNvSpPr txBox="1"/>
            <p:nvPr/>
          </p:nvSpPr>
          <p:spPr>
            <a:xfrm>
              <a:off x="1876019" y="3832575"/>
              <a:ext cx="13347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梶ヶ谷貨物ターミナル駅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972" name="Google Shape;972;g1d6f9a2ce53_0_1812"/>
            <p:cNvSpPr txBox="1"/>
            <p:nvPr/>
          </p:nvSpPr>
          <p:spPr>
            <a:xfrm>
              <a:off x="3193594" y="3832575"/>
              <a:ext cx="13347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末広町駅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973" name="Google Shape;973;g1d6f9a2ce53_0_1812"/>
            <p:cNvSpPr/>
            <p:nvPr/>
          </p:nvSpPr>
          <p:spPr>
            <a:xfrm rot="-1797705">
              <a:off x="3990242" y="3248302"/>
              <a:ext cx="403066" cy="42014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74" name="Google Shape;974;g1d6f9a2ce53_0_1812"/>
          <p:cNvPicPr preferRelativeResize="0"/>
          <p:nvPr/>
        </p:nvPicPr>
        <p:blipFill rotWithShape="1">
          <a:blip r:embed="rId4">
            <a:alphaModFix/>
          </a:blip>
          <a:srcRect t="159" b="166"/>
          <a:stretch/>
        </p:blipFill>
        <p:spPr>
          <a:xfrm>
            <a:off x="120467" y="3446504"/>
            <a:ext cx="2455699" cy="1069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5" name="Google Shape;975;g1d6f9a2ce53_0_1812"/>
          <p:cNvGrpSpPr/>
          <p:nvPr/>
        </p:nvGrpSpPr>
        <p:grpSpPr>
          <a:xfrm>
            <a:off x="5961850" y="2298599"/>
            <a:ext cx="2879271" cy="2385101"/>
            <a:chOff x="4471387" y="1723949"/>
            <a:chExt cx="2159453" cy="1788826"/>
          </a:xfrm>
        </p:grpSpPr>
        <p:sp>
          <p:nvSpPr>
            <p:cNvPr id="976" name="Google Shape;976;g1d6f9a2ce53_0_1812"/>
            <p:cNvSpPr/>
            <p:nvPr/>
          </p:nvSpPr>
          <p:spPr>
            <a:xfrm rot="-1251">
              <a:off x="5661125" y="2726664"/>
              <a:ext cx="8241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1d6f9a2ce53_0_1812"/>
            <p:cNvSpPr/>
            <p:nvPr/>
          </p:nvSpPr>
          <p:spPr>
            <a:xfrm>
              <a:off x="5357088" y="1723949"/>
              <a:ext cx="1273752" cy="847800"/>
            </a:xfrm>
            <a:prstGeom prst="cloud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生まれ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変わる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978" name="Google Shape;978;g1d6f9a2ce53_0_1812"/>
            <p:cNvSpPr/>
            <p:nvPr/>
          </p:nvSpPr>
          <p:spPr>
            <a:xfrm>
              <a:off x="4471387" y="2421975"/>
              <a:ext cx="975900" cy="1090800"/>
            </a:xfrm>
            <a:prstGeom prst="roundRect">
              <a:avLst>
                <a:gd name="adj" fmla="val 16667"/>
              </a:avLst>
            </a:prstGeom>
            <a:solidFill>
              <a:srgbClr val="FFE843"/>
            </a:solidFill>
            <a:ln>
              <a:noFill/>
            </a:ln>
          </p:spPr>
          <p:txBody>
            <a:bodyPr spcFirstLastPara="1" wrap="square" lIns="0" tIns="144000" rIns="0" bIns="0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資源化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処理施設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9" name="Google Shape;979;g1d6f9a2ce53_0_1812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⑥</a:t>
            </a:r>
            <a:r>
              <a:rPr lang="ja" altLang="en-US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プラスチック製容器包装</a:t>
            </a:r>
            <a:endParaRPr sz="1467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980" name="Google Shape;980;g1d6f9a2ce53_0_18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79600" y="328115"/>
            <a:ext cx="685600" cy="352685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g1d6f9a2ce53_0_1812">
            <a:hlinkClick r:id="rId6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982" name="Google Shape;982;g1d6f9a2ce53_0_1812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6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6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2344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20385b65115_0_267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988" name="Google Shape;988;g20385b65115_0_267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989" name="Google Shape;989;g20385b65115_0_267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990" name="Google Shape;990;g20385b65115_0_267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91" name="Google Shape;991;g20385b65115_0_26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2" name="Google Shape;992;g20385b65115_0_267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993" name="Google Shape;993;g20385b65115_0_267"/>
          <p:cNvSpPr/>
          <p:nvPr/>
        </p:nvSpPr>
        <p:spPr>
          <a:xfrm>
            <a:off x="2782367" y="3653433"/>
            <a:ext cx="3084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g20385b65115_0_267"/>
          <p:cNvSpPr/>
          <p:nvPr/>
        </p:nvSpPr>
        <p:spPr>
          <a:xfrm rot="1528681">
            <a:off x="2675825" y="4330979"/>
            <a:ext cx="537468" cy="56037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5" name="Google Shape;995;g20385b65115_0_267"/>
          <p:cNvGrpSpPr/>
          <p:nvPr/>
        </p:nvGrpSpPr>
        <p:grpSpPr>
          <a:xfrm>
            <a:off x="2501359" y="4234302"/>
            <a:ext cx="3536367" cy="1710999"/>
            <a:chOff x="1876019" y="3175726"/>
            <a:chExt cx="2652275" cy="1283249"/>
          </a:xfrm>
        </p:grpSpPr>
        <p:grpSp>
          <p:nvGrpSpPr>
            <p:cNvPr id="996" name="Google Shape;996;g20385b65115_0_267"/>
            <p:cNvGrpSpPr/>
            <p:nvPr/>
          </p:nvGrpSpPr>
          <p:grpSpPr>
            <a:xfrm>
              <a:off x="2568849" y="3692756"/>
              <a:ext cx="1162500" cy="25"/>
              <a:chOff x="2834288" y="3779150"/>
              <a:chExt cx="1162500" cy="25"/>
            </a:xfrm>
          </p:grpSpPr>
          <p:cxnSp>
            <p:nvCxnSpPr>
              <p:cNvPr id="997" name="Google Shape;997;g20385b65115_0_267"/>
              <p:cNvCxnSpPr>
                <a:endCxn id="998" idx="2"/>
              </p:cNvCxnSpPr>
              <p:nvPr/>
            </p:nvCxnSpPr>
            <p:spPr>
              <a:xfrm>
                <a:off x="2834288" y="3779175"/>
                <a:ext cx="1162500" cy="0"/>
              </a:xfrm>
              <a:prstGeom prst="straightConnector1">
                <a:avLst/>
              </a:prstGeom>
              <a:noFill/>
              <a:ln w="1143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9" name="Google Shape;999;g20385b65115_0_267"/>
              <p:cNvCxnSpPr/>
              <p:nvPr/>
            </p:nvCxnSpPr>
            <p:spPr>
              <a:xfrm>
                <a:off x="3001088" y="3779150"/>
                <a:ext cx="995700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lt1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000" name="Google Shape;1000;g20385b65115_0_267"/>
            <p:cNvSpPr/>
            <p:nvPr/>
          </p:nvSpPr>
          <p:spPr>
            <a:xfrm>
              <a:off x="2413787" y="3563181"/>
              <a:ext cx="259200" cy="259200"/>
            </a:xfrm>
            <a:prstGeom prst="ellipse">
              <a:avLst/>
            </a:prstGeom>
            <a:solidFill>
              <a:srgbClr val="D4EEF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g20385b65115_0_267"/>
            <p:cNvSpPr/>
            <p:nvPr/>
          </p:nvSpPr>
          <p:spPr>
            <a:xfrm>
              <a:off x="3731349" y="3563181"/>
              <a:ext cx="259200" cy="259200"/>
            </a:xfrm>
            <a:prstGeom prst="ellipse">
              <a:avLst/>
            </a:prstGeom>
            <a:solidFill>
              <a:srgbClr val="D4EEF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g20385b65115_0_267"/>
            <p:cNvSpPr txBox="1"/>
            <p:nvPr/>
          </p:nvSpPr>
          <p:spPr>
            <a:xfrm>
              <a:off x="2702031" y="3266825"/>
              <a:ext cx="9888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鉄道輸送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002" name="Google Shape;1002;g20385b65115_0_267"/>
            <p:cNvSpPr txBox="1"/>
            <p:nvPr/>
          </p:nvSpPr>
          <p:spPr>
            <a:xfrm>
              <a:off x="1876019" y="3832575"/>
              <a:ext cx="13347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梶ヶ谷貨物ターミナル駅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003" name="Google Shape;1003;g20385b65115_0_267"/>
            <p:cNvSpPr txBox="1"/>
            <p:nvPr/>
          </p:nvSpPr>
          <p:spPr>
            <a:xfrm>
              <a:off x="3193594" y="3832575"/>
              <a:ext cx="1334700" cy="6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末広町駅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004" name="Google Shape;1004;g20385b65115_0_267"/>
            <p:cNvSpPr/>
            <p:nvPr/>
          </p:nvSpPr>
          <p:spPr>
            <a:xfrm rot="-1797705">
              <a:off x="3990242" y="3248302"/>
              <a:ext cx="403066" cy="42014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5" name="Google Shape;1005;g20385b65115_0_267"/>
          <p:cNvPicPr preferRelativeResize="0"/>
          <p:nvPr/>
        </p:nvPicPr>
        <p:blipFill rotWithShape="1">
          <a:blip r:embed="rId4">
            <a:alphaModFix/>
          </a:blip>
          <a:srcRect t="159" b="166"/>
          <a:stretch/>
        </p:blipFill>
        <p:spPr>
          <a:xfrm>
            <a:off x="120467" y="3446504"/>
            <a:ext cx="2455699" cy="1069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6" name="Google Shape;1006;g20385b65115_0_267"/>
          <p:cNvGrpSpPr/>
          <p:nvPr/>
        </p:nvGrpSpPr>
        <p:grpSpPr>
          <a:xfrm>
            <a:off x="5961850" y="2298599"/>
            <a:ext cx="2879271" cy="2385101"/>
            <a:chOff x="4471387" y="1723949"/>
            <a:chExt cx="2159453" cy="1788826"/>
          </a:xfrm>
        </p:grpSpPr>
        <p:sp>
          <p:nvSpPr>
            <p:cNvPr id="1007" name="Google Shape;1007;g20385b65115_0_267"/>
            <p:cNvSpPr/>
            <p:nvPr/>
          </p:nvSpPr>
          <p:spPr>
            <a:xfrm rot="-1251">
              <a:off x="5661125" y="2726664"/>
              <a:ext cx="8241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g20385b65115_0_267"/>
            <p:cNvSpPr/>
            <p:nvPr/>
          </p:nvSpPr>
          <p:spPr>
            <a:xfrm>
              <a:off x="5357088" y="1723949"/>
              <a:ext cx="1273752" cy="847800"/>
            </a:xfrm>
            <a:prstGeom prst="cloud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生まれ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変わる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1009" name="Google Shape;1009;g20385b65115_0_267"/>
            <p:cNvSpPr/>
            <p:nvPr/>
          </p:nvSpPr>
          <p:spPr>
            <a:xfrm>
              <a:off x="4471387" y="2421975"/>
              <a:ext cx="975900" cy="1090800"/>
            </a:xfrm>
            <a:prstGeom prst="roundRect">
              <a:avLst>
                <a:gd name="adj" fmla="val 16667"/>
              </a:avLst>
            </a:prstGeom>
            <a:solidFill>
              <a:srgbClr val="FFE843"/>
            </a:solidFill>
            <a:ln>
              <a:noFill/>
            </a:ln>
          </p:spPr>
          <p:txBody>
            <a:bodyPr spcFirstLastPara="1" wrap="square" lIns="0" tIns="144000" rIns="0" bIns="0" anchor="ctr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資源化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処理施設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0" name="Google Shape;1010;g20385b65115_0_267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⑥</a:t>
            </a:r>
            <a:r>
              <a:rPr lang="ja" altLang="en-US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プラスチック製容器包装</a:t>
            </a:r>
            <a:endParaRPr sz="1467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011" name="Google Shape;1011;g20385b65115_0_2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79600" y="328115"/>
            <a:ext cx="685600" cy="352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2" name="Google Shape;1012;g20385b65115_0_267"/>
          <p:cNvGrpSpPr/>
          <p:nvPr/>
        </p:nvGrpSpPr>
        <p:grpSpPr>
          <a:xfrm>
            <a:off x="8789033" y="2617886"/>
            <a:ext cx="3084400" cy="2783415"/>
            <a:chOff x="6510113" y="1963414"/>
            <a:chExt cx="2313300" cy="2087561"/>
          </a:xfrm>
        </p:grpSpPr>
        <p:sp>
          <p:nvSpPr>
            <p:cNvPr id="1013" name="Google Shape;1013;g20385b65115_0_267"/>
            <p:cNvSpPr txBox="1"/>
            <p:nvPr/>
          </p:nvSpPr>
          <p:spPr>
            <a:xfrm>
              <a:off x="6786775" y="3512775"/>
              <a:ext cx="1960800" cy="5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プラスチック製品や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燃料など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014" name="Google Shape;1014;g20385b65115_0_26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10113" y="1963414"/>
              <a:ext cx="2313300" cy="15562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5" name="Google Shape;1015;g20385b65115_0_267"/>
          <p:cNvSpPr txBox="1"/>
          <p:nvPr/>
        </p:nvSpPr>
        <p:spPr>
          <a:xfrm>
            <a:off x="9864433" y="5044099"/>
            <a:ext cx="1282400" cy="10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ねんりょう</a:t>
            </a:r>
            <a:endParaRPr sz="933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016" name="Google Shape;1016;g20385b65115_0_267">
            <a:hlinkClick r:id="rId7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1017" name="Google Shape;1017;g20385b65115_0_267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7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7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74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g1d6f9a2ce53_0_1844"/>
          <p:cNvGrpSpPr/>
          <p:nvPr/>
        </p:nvGrpSpPr>
        <p:grpSpPr>
          <a:xfrm>
            <a:off x="7436433" y="1522503"/>
            <a:ext cx="3031200" cy="4158964"/>
            <a:chOff x="5577325" y="1141877"/>
            <a:chExt cx="2273400" cy="3119223"/>
          </a:xfrm>
        </p:grpSpPr>
        <p:grpSp>
          <p:nvGrpSpPr>
            <p:cNvPr id="1023" name="Google Shape;1023;g1d6f9a2ce53_0_1844"/>
            <p:cNvGrpSpPr/>
            <p:nvPr/>
          </p:nvGrpSpPr>
          <p:grpSpPr>
            <a:xfrm>
              <a:off x="5577325" y="1692200"/>
              <a:ext cx="2273400" cy="2568900"/>
              <a:chOff x="5577325" y="1692200"/>
              <a:chExt cx="2273400" cy="2568900"/>
            </a:xfrm>
          </p:grpSpPr>
          <p:sp>
            <p:nvSpPr>
              <p:cNvPr id="1024" name="Google Shape;1024;g1d6f9a2ce53_0_1844"/>
              <p:cNvSpPr/>
              <p:nvPr/>
            </p:nvSpPr>
            <p:spPr>
              <a:xfrm>
                <a:off x="5577325" y="1692200"/>
                <a:ext cx="2273400" cy="2568900"/>
              </a:xfrm>
              <a:prstGeom prst="roundRect">
                <a:avLst>
                  <a:gd name="adj" fmla="val 16667"/>
                </a:avLst>
              </a:prstGeom>
              <a:solidFill>
                <a:srgbClr val="D4EEF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g1d6f9a2ce53_0_1844"/>
              <p:cNvSpPr txBox="1"/>
              <p:nvPr/>
            </p:nvSpPr>
            <p:spPr>
              <a:xfrm>
                <a:off x="5953363" y="3525818"/>
                <a:ext cx="1521300" cy="42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5000"/>
                </a:pPr>
                <a:r>
                  <a:rPr lang="ja" altLang="en-US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月に</a:t>
                </a:r>
                <a:r>
                  <a:rPr lang="en-US" altLang="ja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2</a:t>
                </a:r>
                <a:r>
                  <a:rPr lang="ja" altLang="en-US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回</a:t>
                </a:r>
                <a:endParaRPr sz="2667" b="1">
                  <a:solidFill>
                    <a:schemeClr val="dk1"/>
                  </a:solidFill>
                  <a:highlight>
                    <a:srgbClr val="FFE843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pic>
          <p:nvPicPr>
            <p:cNvPr id="1026" name="Google Shape;1026;g1d6f9a2ce53_0_18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85824" y="1141877"/>
              <a:ext cx="1648264" cy="11100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7" name="Google Shape;1027;g1d6f9a2ce53_0_184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028" name="Google Shape;1028;g1d6f9a2ce53_0_184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029" name="Google Shape;1029;g1d6f9a2ce53_0_1844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1030" name="Google Shape;1030;g1d6f9a2ce53_0_1844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31" name="Google Shape;1031;g1d6f9a2ce53_0_18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2" name="Google Shape;1032;g1d6f9a2ce53_0_1844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033" name="Google Shape;1033;g1d6f9a2ce53_0_1844"/>
          <p:cNvGrpSpPr/>
          <p:nvPr/>
        </p:nvGrpSpPr>
        <p:grpSpPr>
          <a:xfrm>
            <a:off x="282501" y="2834908"/>
            <a:ext cx="3757567" cy="2488675"/>
            <a:chOff x="211875" y="2126181"/>
            <a:chExt cx="2818175" cy="1866506"/>
          </a:xfrm>
        </p:grpSpPr>
        <p:pic>
          <p:nvPicPr>
            <p:cNvPr id="1034" name="Google Shape;1034;g1d6f9a2ce53_0_18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1875" y="2126181"/>
              <a:ext cx="1890324" cy="1421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5" name="Google Shape;1035;g1d6f9a2ce53_0_1844"/>
            <p:cNvSpPr txBox="1"/>
            <p:nvPr/>
          </p:nvSpPr>
          <p:spPr>
            <a:xfrm>
              <a:off x="794325" y="3572387"/>
              <a:ext cx="7254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家庭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036" name="Google Shape;1036;g1d6f9a2ce53_0_1844"/>
            <p:cNvSpPr/>
            <p:nvPr/>
          </p:nvSpPr>
          <p:spPr>
            <a:xfrm>
              <a:off x="23046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7" name="Google Shape;1037;g1d6f9a2ce53_0_1844"/>
          <p:cNvGrpSpPr/>
          <p:nvPr/>
        </p:nvGrpSpPr>
        <p:grpSpPr>
          <a:xfrm>
            <a:off x="7729000" y="3446504"/>
            <a:ext cx="4158800" cy="1069529"/>
            <a:chOff x="5796750" y="2584877"/>
            <a:chExt cx="3119100" cy="802147"/>
          </a:xfrm>
        </p:grpSpPr>
        <p:pic>
          <p:nvPicPr>
            <p:cNvPr id="1038" name="Google Shape;1038;g1d6f9a2ce53_0_1844"/>
            <p:cNvPicPr preferRelativeResize="0"/>
            <p:nvPr/>
          </p:nvPicPr>
          <p:blipFill rotWithShape="1">
            <a:blip r:embed="rId6">
              <a:alphaModFix/>
            </a:blip>
            <a:srcRect t="159" b="166"/>
            <a:stretch/>
          </p:blipFill>
          <p:spPr>
            <a:xfrm>
              <a:off x="5796750" y="2584877"/>
              <a:ext cx="1841774" cy="802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9" name="Google Shape;1039;g1d6f9a2ce53_0_1844"/>
            <p:cNvSpPr/>
            <p:nvPr/>
          </p:nvSpPr>
          <p:spPr>
            <a:xfrm>
              <a:off x="81904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0" name="Google Shape;1040;g1d6f9a2ce53_0_1844"/>
          <p:cNvGrpSpPr/>
          <p:nvPr/>
        </p:nvGrpSpPr>
        <p:grpSpPr>
          <a:xfrm>
            <a:off x="3747168" y="3398039"/>
            <a:ext cx="3410633" cy="2335928"/>
            <a:chOff x="2810375" y="2548529"/>
            <a:chExt cx="2557975" cy="1751946"/>
          </a:xfrm>
        </p:grpSpPr>
        <p:sp>
          <p:nvSpPr>
            <p:cNvPr id="1041" name="Google Shape;1041;g1d6f9a2ce53_0_1844"/>
            <p:cNvSpPr/>
            <p:nvPr/>
          </p:nvSpPr>
          <p:spPr>
            <a:xfrm>
              <a:off x="46429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42" name="Google Shape;1042;g1d6f9a2ce53_0_184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58713" y="2548529"/>
              <a:ext cx="1543800" cy="8562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3" name="Google Shape;1043;g1d6f9a2ce53_0_1844"/>
            <p:cNvSpPr txBox="1"/>
            <p:nvPr/>
          </p:nvSpPr>
          <p:spPr>
            <a:xfrm>
              <a:off x="2810375" y="3572375"/>
              <a:ext cx="20406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小物金属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1044" name="Google Shape;1044;g1d6f9a2ce53_0_1844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⑦小物金属</a:t>
            </a:r>
            <a:endParaRPr sz="1467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045" name="Google Shape;1045;g1d6f9a2ce53_0_18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16867" y="252333"/>
            <a:ext cx="848335" cy="470467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g1d6f9a2ce53_0_1844">
            <a:hlinkClick r:id="rId8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1047" name="Google Shape;1047;g1d6f9a2ce53_0_1844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4809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1d6f9a2ce53_0_1872"/>
          <p:cNvSpPr/>
          <p:nvPr/>
        </p:nvSpPr>
        <p:spPr>
          <a:xfrm>
            <a:off x="2697600" y="3676504"/>
            <a:ext cx="560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g1d6f9a2ce53_0_1872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054" name="Google Shape;1054;g1d6f9a2ce53_0_1872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055" name="Google Shape;1055;g1d6f9a2ce53_0_1872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1056" name="Google Shape;1056;g1d6f9a2ce53_0_1872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57" name="Google Shape;1057;g1d6f9a2ce53_0_187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8" name="Google Shape;1058;g1d6f9a2ce53_0_1872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1059" name="Google Shape;1059;g1d6f9a2ce53_0_1872"/>
          <p:cNvPicPr preferRelativeResize="0"/>
          <p:nvPr/>
        </p:nvPicPr>
        <p:blipFill rotWithShape="1">
          <a:blip r:embed="rId4">
            <a:alphaModFix/>
          </a:blip>
          <a:srcRect t="159" b="166"/>
          <a:stretch/>
        </p:blipFill>
        <p:spPr>
          <a:xfrm>
            <a:off x="120467" y="3446504"/>
            <a:ext cx="2455699" cy="1069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0" name="Google Shape;1060;g1d6f9a2ce53_0_1872"/>
          <p:cNvGrpSpPr/>
          <p:nvPr/>
        </p:nvGrpSpPr>
        <p:grpSpPr>
          <a:xfrm>
            <a:off x="5640640" y="1182450"/>
            <a:ext cx="3575613" cy="2531868"/>
            <a:chOff x="4230480" y="886837"/>
            <a:chExt cx="2681710" cy="1898901"/>
          </a:xfrm>
        </p:grpSpPr>
        <p:grpSp>
          <p:nvGrpSpPr>
            <p:cNvPr id="1061" name="Google Shape;1061;g1d6f9a2ce53_0_1872"/>
            <p:cNvGrpSpPr/>
            <p:nvPr/>
          </p:nvGrpSpPr>
          <p:grpSpPr>
            <a:xfrm>
              <a:off x="4230480" y="1261981"/>
              <a:ext cx="1470000" cy="1523757"/>
              <a:chOff x="4230480" y="1261981"/>
              <a:chExt cx="1470000" cy="1523757"/>
            </a:xfrm>
          </p:grpSpPr>
          <p:pic>
            <p:nvPicPr>
              <p:cNvPr id="1062" name="Google Shape;1062;g1d6f9a2ce53_0_187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337958" y="1261981"/>
                <a:ext cx="1315947" cy="1090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3" name="Google Shape;1063;g1d6f9a2ce53_0_1872"/>
              <p:cNvSpPr txBox="1"/>
              <p:nvPr/>
            </p:nvSpPr>
            <p:spPr>
              <a:xfrm>
                <a:off x="4230480" y="2365438"/>
                <a:ext cx="1470000" cy="42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5000"/>
                </a:pPr>
                <a:r>
                  <a:rPr lang="ja" altLang="en-US" sz="1867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リサイクル工場</a:t>
                </a:r>
                <a:endParaRPr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sp>
          <p:nvSpPr>
            <p:cNvPr id="1064" name="Google Shape;1064;g1d6f9a2ce53_0_1872"/>
            <p:cNvSpPr/>
            <p:nvPr/>
          </p:nvSpPr>
          <p:spPr>
            <a:xfrm rot="-1251">
              <a:off x="5863275" y="1772976"/>
              <a:ext cx="8241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g1d6f9a2ce53_0_1872"/>
            <p:cNvSpPr/>
            <p:nvPr/>
          </p:nvSpPr>
          <p:spPr>
            <a:xfrm>
              <a:off x="5638438" y="886837"/>
              <a:ext cx="1273752" cy="847800"/>
            </a:xfrm>
            <a:prstGeom prst="cloud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生まれ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変わる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grpSp>
        <p:nvGrpSpPr>
          <p:cNvPr id="1066" name="Google Shape;1066;g1d6f9a2ce53_0_1872"/>
          <p:cNvGrpSpPr/>
          <p:nvPr/>
        </p:nvGrpSpPr>
        <p:grpSpPr>
          <a:xfrm>
            <a:off x="3083751" y="2418921"/>
            <a:ext cx="3474605" cy="3471712"/>
            <a:chOff x="2312813" y="1814191"/>
            <a:chExt cx="2605954" cy="2603784"/>
          </a:xfrm>
        </p:grpSpPr>
        <p:sp>
          <p:nvSpPr>
            <p:cNvPr id="1067" name="Google Shape;1067;g1d6f9a2ce53_0_1872"/>
            <p:cNvSpPr txBox="1"/>
            <p:nvPr/>
          </p:nvSpPr>
          <p:spPr>
            <a:xfrm>
              <a:off x="2312813" y="3494875"/>
              <a:ext cx="2108700" cy="9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粗大ごみ処理施設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grpSp>
          <p:nvGrpSpPr>
            <p:cNvPr id="1068" name="Google Shape;1068;g1d6f9a2ce53_0_1872"/>
            <p:cNvGrpSpPr/>
            <p:nvPr/>
          </p:nvGrpSpPr>
          <p:grpSpPr>
            <a:xfrm>
              <a:off x="2538125" y="1814191"/>
              <a:ext cx="2380642" cy="1860702"/>
              <a:chOff x="2538125" y="1814191"/>
              <a:chExt cx="2380642" cy="1860702"/>
            </a:xfrm>
          </p:grpSpPr>
          <p:pic>
            <p:nvPicPr>
              <p:cNvPr id="1069" name="Google Shape;1069;g1d6f9a2ce53_0_1872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538125" y="2369773"/>
                <a:ext cx="1658075" cy="9631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70" name="Google Shape;1070;g1d6f9a2ce53_0_1872"/>
              <p:cNvSpPr/>
              <p:nvPr/>
            </p:nvSpPr>
            <p:spPr>
              <a:xfrm rot="-2700000">
                <a:off x="3830430" y="1901268"/>
                <a:ext cx="420446" cy="42044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8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g1d6f9a2ce53_0_1872"/>
              <p:cNvSpPr/>
              <p:nvPr/>
            </p:nvSpPr>
            <p:spPr>
              <a:xfrm rot="1801433">
                <a:off x="4421556" y="3177784"/>
                <a:ext cx="420297" cy="42014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8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2" name="Google Shape;1072;g1d6f9a2ce53_0_1872"/>
          <p:cNvGrpSpPr/>
          <p:nvPr/>
        </p:nvGrpSpPr>
        <p:grpSpPr>
          <a:xfrm>
            <a:off x="6756202" y="4024367"/>
            <a:ext cx="4416565" cy="2405133"/>
            <a:chOff x="5067151" y="3018275"/>
            <a:chExt cx="3312424" cy="1803850"/>
          </a:xfrm>
        </p:grpSpPr>
        <p:sp>
          <p:nvSpPr>
            <p:cNvPr id="1073" name="Google Shape;1073;g1d6f9a2ce53_0_1872"/>
            <p:cNvSpPr/>
            <p:nvPr/>
          </p:nvSpPr>
          <p:spPr>
            <a:xfrm>
              <a:off x="7654175" y="3393900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4" name="Google Shape;1074;g1d6f9a2ce53_0_1872"/>
            <p:cNvGrpSpPr/>
            <p:nvPr/>
          </p:nvGrpSpPr>
          <p:grpSpPr>
            <a:xfrm>
              <a:off x="5067151" y="3018275"/>
              <a:ext cx="2416350" cy="1803850"/>
              <a:chOff x="5067151" y="3018275"/>
              <a:chExt cx="2416350" cy="1803850"/>
            </a:xfrm>
          </p:grpSpPr>
          <p:pic>
            <p:nvPicPr>
              <p:cNvPr id="1075" name="Google Shape;1075;g1d6f9a2ce53_0_1872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067151" y="3018275"/>
                <a:ext cx="2416350" cy="1418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76" name="Google Shape;1076;g1d6f9a2ce53_0_1872"/>
              <p:cNvSpPr txBox="1"/>
              <p:nvPr/>
            </p:nvSpPr>
            <p:spPr>
              <a:xfrm>
                <a:off x="5374800" y="4436925"/>
                <a:ext cx="21087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5000"/>
                </a:pPr>
                <a:r>
                  <a:rPr lang="ja" altLang="en-US" sz="1867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処理センター</a:t>
                </a:r>
                <a:endParaRPr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</p:grpSp>
      <p:sp>
        <p:nvSpPr>
          <p:cNvPr id="1077" name="Google Shape;1077;g1d6f9a2ce53_0_1872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⑦小物金属</a:t>
            </a:r>
            <a:endParaRPr sz="1467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078" name="Google Shape;1078;g1d6f9a2ce53_0_18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16867" y="252333"/>
            <a:ext cx="848335" cy="470467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g1d6f9a2ce53_0_1872">
            <a:hlinkClick r:id="rId9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1080" name="Google Shape;1080;g1d6f9a2ce53_0_1872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9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9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800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20385b65115_0_299"/>
          <p:cNvSpPr/>
          <p:nvPr/>
        </p:nvSpPr>
        <p:spPr>
          <a:xfrm>
            <a:off x="2697600" y="3676504"/>
            <a:ext cx="560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g20385b65115_0_299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087" name="Google Shape;1087;g20385b65115_0_299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088" name="Google Shape;1088;g20385b65115_0_299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1089" name="Google Shape;1089;g20385b65115_0_299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90" name="Google Shape;1090;g20385b65115_0_29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1" name="Google Shape;1091;g20385b65115_0_299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1092" name="Google Shape;1092;g20385b65115_0_299"/>
          <p:cNvPicPr preferRelativeResize="0"/>
          <p:nvPr/>
        </p:nvPicPr>
        <p:blipFill rotWithShape="1">
          <a:blip r:embed="rId4">
            <a:alphaModFix/>
          </a:blip>
          <a:srcRect t="159" b="166"/>
          <a:stretch/>
        </p:blipFill>
        <p:spPr>
          <a:xfrm>
            <a:off x="120467" y="3446504"/>
            <a:ext cx="2455699" cy="1069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3" name="Google Shape;1093;g20385b65115_0_299"/>
          <p:cNvGrpSpPr/>
          <p:nvPr/>
        </p:nvGrpSpPr>
        <p:grpSpPr>
          <a:xfrm>
            <a:off x="5640640" y="1182450"/>
            <a:ext cx="3575613" cy="2531868"/>
            <a:chOff x="4230480" y="886837"/>
            <a:chExt cx="2681710" cy="1898901"/>
          </a:xfrm>
        </p:grpSpPr>
        <p:grpSp>
          <p:nvGrpSpPr>
            <p:cNvPr id="1094" name="Google Shape;1094;g20385b65115_0_299"/>
            <p:cNvGrpSpPr/>
            <p:nvPr/>
          </p:nvGrpSpPr>
          <p:grpSpPr>
            <a:xfrm>
              <a:off x="4230480" y="1261981"/>
              <a:ext cx="1470000" cy="1523757"/>
              <a:chOff x="4230480" y="1261981"/>
              <a:chExt cx="1470000" cy="1523757"/>
            </a:xfrm>
          </p:grpSpPr>
          <p:pic>
            <p:nvPicPr>
              <p:cNvPr id="1095" name="Google Shape;1095;g20385b65115_0_29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337958" y="1261981"/>
                <a:ext cx="1315947" cy="1090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6" name="Google Shape;1096;g20385b65115_0_299"/>
              <p:cNvSpPr txBox="1"/>
              <p:nvPr/>
            </p:nvSpPr>
            <p:spPr>
              <a:xfrm>
                <a:off x="4230480" y="2365438"/>
                <a:ext cx="1470000" cy="42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5000"/>
                </a:pPr>
                <a:r>
                  <a:rPr lang="ja" altLang="en-US" sz="1867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リサイクル工場</a:t>
                </a:r>
                <a:endParaRPr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sp>
          <p:nvSpPr>
            <p:cNvPr id="1097" name="Google Shape;1097;g20385b65115_0_299"/>
            <p:cNvSpPr/>
            <p:nvPr/>
          </p:nvSpPr>
          <p:spPr>
            <a:xfrm rot="-1251">
              <a:off x="5863275" y="1772976"/>
              <a:ext cx="8241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g20385b65115_0_299"/>
            <p:cNvSpPr/>
            <p:nvPr/>
          </p:nvSpPr>
          <p:spPr>
            <a:xfrm>
              <a:off x="5638438" y="886837"/>
              <a:ext cx="1273752" cy="847800"/>
            </a:xfrm>
            <a:prstGeom prst="cloud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生まれ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変わる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grpSp>
        <p:nvGrpSpPr>
          <p:cNvPr id="1099" name="Google Shape;1099;g20385b65115_0_299"/>
          <p:cNvGrpSpPr/>
          <p:nvPr/>
        </p:nvGrpSpPr>
        <p:grpSpPr>
          <a:xfrm>
            <a:off x="3083751" y="2418921"/>
            <a:ext cx="3474605" cy="3471712"/>
            <a:chOff x="2312813" y="1814191"/>
            <a:chExt cx="2605954" cy="2603784"/>
          </a:xfrm>
        </p:grpSpPr>
        <p:sp>
          <p:nvSpPr>
            <p:cNvPr id="1100" name="Google Shape;1100;g20385b65115_0_299"/>
            <p:cNvSpPr txBox="1"/>
            <p:nvPr/>
          </p:nvSpPr>
          <p:spPr>
            <a:xfrm>
              <a:off x="2312813" y="3494875"/>
              <a:ext cx="2108700" cy="9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粗大ごみ処理施設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grpSp>
          <p:nvGrpSpPr>
            <p:cNvPr id="1101" name="Google Shape;1101;g20385b65115_0_299"/>
            <p:cNvGrpSpPr/>
            <p:nvPr/>
          </p:nvGrpSpPr>
          <p:grpSpPr>
            <a:xfrm>
              <a:off x="2538125" y="1814191"/>
              <a:ext cx="2380642" cy="1860702"/>
              <a:chOff x="2538125" y="1814191"/>
              <a:chExt cx="2380642" cy="1860702"/>
            </a:xfrm>
          </p:grpSpPr>
          <p:pic>
            <p:nvPicPr>
              <p:cNvPr id="1102" name="Google Shape;1102;g20385b65115_0_29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538125" y="2369773"/>
                <a:ext cx="1658075" cy="9631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03" name="Google Shape;1103;g20385b65115_0_299"/>
              <p:cNvSpPr/>
              <p:nvPr/>
            </p:nvSpPr>
            <p:spPr>
              <a:xfrm rot="-2700000">
                <a:off x="3830430" y="1901268"/>
                <a:ext cx="420446" cy="42044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8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g20385b65115_0_299"/>
              <p:cNvSpPr/>
              <p:nvPr/>
            </p:nvSpPr>
            <p:spPr>
              <a:xfrm rot="1801433">
                <a:off x="4421556" y="3177784"/>
                <a:ext cx="420297" cy="42014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8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5" name="Google Shape;1105;g20385b65115_0_299"/>
          <p:cNvGrpSpPr/>
          <p:nvPr/>
        </p:nvGrpSpPr>
        <p:grpSpPr>
          <a:xfrm>
            <a:off x="6756202" y="4024367"/>
            <a:ext cx="4416565" cy="2405133"/>
            <a:chOff x="5067151" y="3018275"/>
            <a:chExt cx="3312424" cy="1803850"/>
          </a:xfrm>
        </p:grpSpPr>
        <p:sp>
          <p:nvSpPr>
            <p:cNvPr id="1106" name="Google Shape;1106;g20385b65115_0_299"/>
            <p:cNvSpPr/>
            <p:nvPr/>
          </p:nvSpPr>
          <p:spPr>
            <a:xfrm>
              <a:off x="7654175" y="3393900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7" name="Google Shape;1107;g20385b65115_0_299"/>
            <p:cNvGrpSpPr/>
            <p:nvPr/>
          </p:nvGrpSpPr>
          <p:grpSpPr>
            <a:xfrm>
              <a:off x="5067151" y="3018275"/>
              <a:ext cx="2416350" cy="1803850"/>
              <a:chOff x="5067151" y="3018275"/>
              <a:chExt cx="2416350" cy="1803850"/>
            </a:xfrm>
          </p:grpSpPr>
          <p:pic>
            <p:nvPicPr>
              <p:cNvPr id="1108" name="Google Shape;1108;g20385b65115_0_29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067151" y="3018275"/>
                <a:ext cx="2416350" cy="1418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09" name="Google Shape;1109;g20385b65115_0_299"/>
              <p:cNvSpPr txBox="1"/>
              <p:nvPr/>
            </p:nvSpPr>
            <p:spPr>
              <a:xfrm>
                <a:off x="5374800" y="4436925"/>
                <a:ext cx="2108700" cy="38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5000"/>
                </a:pPr>
                <a:r>
                  <a:rPr lang="ja" altLang="en-US" sz="1867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処理センター</a:t>
                </a:r>
                <a:endParaRPr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</p:grpSp>
      <p:grpSp>
        <p:nvGrpSpPr>
          <p:cNvPr id="1110" name="Google Shape;1110;g20385b65115_0_299"/>
          <p:cNvGrpSpPr/>
          <p:nvPr/>
        </p:nvGrpSpPr>
        <p:grpSpPr>
          <a:xfrm>
            <a:off x="8916500" y="1307002"/>
            <a:ext cx="3256400" cy="2541865"/>
            <a:chOff x="6687375" y="980251"/>
            <a:chExt cx="2442300" cy="1906399"/>
          </a:xfrm>
        </p:grpSpPr>
        <p:pic>
          <p:nvPicPr>
            <p:cNvPr id="1111" name="Google Shape;1111;g20385b65115_0_29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28112" y="980251"/>
              <a:ext cx="1960800" cy="1331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2" name="Google Shape;1112;g20385b65115_0_299"/>
            <p:cNvSpPr txBox="1"/>
            <p:nvPr/>
          </p:nvSpPr>
          <p:spPr>
            <a:xfrm>
              <a:off x="6687375" y="2325050"/>
              <a:ext cx="2442300" cy="5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けんちく用鉄製品や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アルミ材料など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1113" name="Google Shape;1113;g20385b65115_0_299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⑦小物金属</a:t>
            </a:r>
            <a:endParaRPr sz="1467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114" name="Google Shape;1114;g20385b65115_0_29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16867" y="252333"/>
            <a:ext cx="848335" cy="470467"/>
          </a:xfrm>
          <a:prstGeom prst="rect">
            <a:avLst/>
          </a:prstGeom>
          <a:noFill/>
          <a:ln>
            <a:noFill/>
          </a:ln>
        </p:spPr>
      </p:pic>
      <p:sp>
        <p:nvSpPr>
          <p:cNvPr id="1115" name="Google Shape;1115;g20385b65115_0_299">
            <a:hlinkClick r:id="rId10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1116" name="Google Shape;1116;g20385b65115_0_299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10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10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7734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1d6f9a2ce53_0_1906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122" name="Google Shape;1122;g1d6f9a2ce53_0_1906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123" name="Google Shape;1123;g1d6f9a2ce53_0_1906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1124" name="Google Shape;1124;g1d6f9a2ce53_0_1906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5" name="Google Shape;1125;g1d6f9a2ce53_0_190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6" name="Google Shape;1126;g1d6f9a2ce53_0_1906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127" name="Google Shape;1127;g1d6f9a2ce53_0_1906"/>
          <p:cNvGrpSpPr/>
          <p:nvPr/>
        </p:nvGrpSpPr>
        <p:grpSpPr>
          <a:xfrm>
            <a:off x="2222633" y="2661001"/>
            <a:ext cx="1206284" cy="696233"/>
            <a:chOff x="1666974" y="1995750"/>
            <a:chExt cx="904713" cy="522175"/>
          </a:xfrm>
        </p:grpSpPr>
        <p:sp>
          <p:nvSpPr>
            <p:cNvPr id="1128" name="Google Shape;1128;g1d6f9a2ce53_0_1906"/>
            <p:cNvSpPr/>
            <p:nvPr/>
          </p:nvSpPr>
          <p:spPr>
            <a:xfrm>
              <a:off x="1666974" y="2028625"/>
              <a:ext cx="468925" cy="489300"/>
            </a:xfrm>
            <a:custGeom>
              <a:avLst/>
              <a:gdLst/>
              <a:ahLst/>
              <a:cxnLst/>
              <a:rect l="l" t="t" r="r" b="b"/>
              <a:pathLst>
                <a:path w="18757" h="19572" extrusionOk="0">
                  <a:moveTo>
                    <a:pt x="18757" y="19572"/>
                  </a:moveTo>
                  <a:cubicBezTo>
                    <a:pt x="15631" y="16310"/>
                    <a:pt x="3126" y="3262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g1d6f9a2ce53_0_1906"/>
            <p:cNvSpPr txBox="1"/>
            <p:nvPr/>
          </p:nvSpPr>
          <p:spPr>
            <a:xfrm>
              <a:off x="1856787" y="1995750"/>
              <a:ext cx="714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発電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130" name="Google Shape;1130;g1d6f9a2ce53_0_1906"/>
          <p:cNvGrpSpPr/>
          <p:nvPr/>
        </p:nvGrpSpPr>
        <p:grpSpPr>
          <a:xfrm>
            <a:off x="374500" y="1077325"/>
            <a:ext cx="3332800" cy="2069759"/>
            <a:chOff x="280875" y="807994"/>
            <a:chExt cx="2499600" cy="1552319"/>
          </a:xfrm>
        </p:grpSpPr>
        <p:pic>
          <p:nvPicPr>
            <p:cNvPr id="1131" name="Google Shape;1131;g1d6f9a2ce53_0_190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0875" y="1484613"/>
              <a:ext cx="1575896" cy="87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2" name="Google Shape;1132;g1d6f9a2ce53_0_1906"/>
            <p:cNvSpPr txBox="1"/>
            <p:nvPr/>
          </p:nvSpPr>
          <p:spPr>
            <a:xfrm>
              <a:off x="280875" y="807994"/>
              <a:ext cx="2499600" cy="1089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40000"/>
                </a:lnSpc>
                <a:buClr>
                  <a:schemeClr val="dk1"/>
                </a:buClr>
                <a:buSzPts val="11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センター内で利用のほか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40000"/>
                </a:lnSpc>
                <a:buClr>
                  <a:schemeClr val="dk1"/>
                </a:buClr>
                <a:buSzPts val="11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一部を電力会社に売っている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133" name="Google Shape;1133;g1d6f9a2ce53_0_1906"/>
          <p:cNvGrpSpPr/>
          <p:nvPr/>
        </p:nvGrpSpPr>
        <p:grpSpPr>
          <a:xfrm>
            <a:off x="7873550" y="3428992"/>
            <a:ext cx="3952817" cy="2399580"/>
            <a:chOff x="5905162" y="2571743"/>
            <a:chExt cx="2964613" cy="1799685"/>
          </a:xfrm>
        </p:grpSpPr>
        <p:sp>
          <p:nvSpPr>
            <p:cNvPr id="1134" name="Google Shape;1134;g1d6f9a2ce53_0_1906"/>
            <p:cNvSpPr/>
            <p:nvPr/>
          </p:nvSpPr>
          <p:spPr>
            <a:xfrm>
              <a:off x="5905162" y="3190850"/>
              <a:ext cx="4593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35" name="Google Shape;1135;g1d6f9a2ce53_0_190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53425" y="2571743"/>
              <a:ext cx="2416350" cy="1390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6" name="Google Shape;1136;g1d6f9a2ce53_0_1906"/>
            <p:cNvSpPr txBox="1"/>
            <p:nvPr/>
          </p:nvSpPr>
          <p:spPr>
            <a:xfrm>
              <a:off x="6406152" y="3971300"/>
              <a:ext cx="20046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埋め立て処分場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137" name="Google Shape;1137;g1d6f9a2ce53_0_1906"/>
          <p:cNvGrpSpPr/>
          <p:nvPr/>
        </p:nvGrpSpPr>
        <p:grpSpPr>
          <a:xfrm>
            <a:off x="3779883" y="2517134"/>
            <a:ext cx="1249117" cy="759785"/>
            <a:chOff x="2834912" y="1887850"/>
            <a:chExt cx="936838" cy="569839"/>
          </a:xfrm>
        </p:grpSpPr>
        <p:sp>
          <p:nvSpPr>
            <p:cNvPr id="1138" name="Google Shape;1138;g1d6f9a2ce53_0_1906"/>
            <p:cNvSpPr/>
            <p:nvPr/>
          </p:nvSpPr>
          <p:spPr>
            <a:xfrm>
              <a:off x="3027600" y="1933989"/>
              <a:ext cx="744150" cy="523700"/>
            </a:xfrm>
            <a:custGeom>
              <a:avLst/>
              <a:gdLst/>
              <a:ahLst/>
              <a:cxnLst/>
              <a:rect l="l" t="t" r="r" b="b"/>
              <a:pathLst>
                <a:path w="29766" h="20948" extrusionOk="0">
                  <a:moveTo>
                    <a:pt x="0" y="20948"/>
                  </a:moveTo>
                  <a:cubicBezTo>
                    <a:pt x="1631" y="20065"/>
                    <a:pt x="7272" y="18163"/>
                    <a:pt x="9786" y="15648"/>
                  </a:cubicBezTo>
                  <a:cubicBezTo>
                    <a:pt x="12301" y="13134"/>
                    <a:pt x="13048" y="8376"/>
                    <a:pt x="15087" y="5861"/>
                  </a:cubicBezTo>
                  <a:cubicBezTo>
                    <a:pt x="17126" y="3346"/>
                    <a:pt x="19573" y="1511"/>
                    <a:pt x="22019" y="560"/>
                  </a:cubicBezTo>
                  <a:cubicBezTo>
                    <a:pt x="24466" y="-391"/>
                    <a:pt x="28475" y="221"/>
                    <a:pt x="29766" y="153"/>
                  </a:cubicBezTo>
                </a:path>
              </a:pathLst>
            </a:custGeom>
            <a:noFill/>
            <a:ln w="38100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g1d6f9a2ce53_0_1906"/>
            <p:cNvSpPr txBox="1"/>
            <p:nvPr/>
          </p:nvSpPr>
          <p:spPr>
            <a:xfrm>
              <a:off x="2834912" y="1887850"/>
              <a:ext cx="7149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熱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140" name="Google Shape;1140;g1d6f9a2ce53_0_1906"/>
          <p:cNvGrpSpPr/>
          <p:nvPr/>
        </p:nvGrpSpPr>
        <p:grpSpPr>
          <a:xfrm>
            <a:off x="5192767" y="1633734"/>
            <a:ext cx="6839733" cy="1957801"/>
            <a:chOff x="3894575" y="1225300"/>
            <a:chExt cx="5129800" cy="1468351"/>
          </a:xfrm>
        </p:grpSpPr>
        <p:pic>
          <p:nvPicPr>
            <p:cNvPr id="1141" name="Google Shape;1141;g1d6f9a2ce53_0_190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94575" y="1225300"/>
              <a:ext cx="2558851" cy="14683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2" name="Google Shape;1142;g1d6f9a2ce53_0_1906"/>
            <p:cNvSpPr txBox="1"/>
            <p:nvPr/>
          </p:nvSpPr>
          <p:spPr>
            <a:xfrm>
              <a:off x="6524775" y="1340150"/>
              <a:ext cx="2499600" cy="831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余熱利用市民施設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温水プールなど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143" name="Google Shape;1143;g1d6f9a2ce53_0_1906"/>
          <p:cNvGrpSpPr/>
          <p:nvPr/>
        </p:nvGrpSpPr>
        <p:grpSpPr>
          <a:xfrm>
            <a:off x="4538834" y="3973913"/>
            <a:ext cx="3561869" cy="1854660"/>
            <a:chOff x="3404125" y="2980433"/>
            <a:chExt cx="2671402" cy="1390995"/>
          </a:xfrm>
        </p:grpSpPr>
        <p:sp>
          <p:nvSpPr>
            <p:cNvPr id="1144" name="Google Shape;1144;g1d6f9a2ce53_0_1906"/>
            <p:cNvSpPr txBox="1"/>
            <p:nvPr/>
          </p:nvSpPr>
          <p:spPr>
            <a:xfrm>
              <a:off x="4070927" y="3971300"/>
              <a:ext cx="20046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灰を運ぶ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grpSp>
          <p:nvGrpSpPr>
            <p:cNvPr id="1145" name="Google Shape;1145;g1d6f9a2ce53_0_1906"/>
            <p:cNvGrpSpPr/>
            <p:nvPr/>
          </p:nvGrpSpPr>
          <p:grpSpPr>
            <a:xfrm>
              <a:off x="3404125" y="2980433"/>
              <a:ext cx="2412062" cy="778737"/>
              <a:chOff x="3404125" y="2980433"/>
              <a:chExt cx="2412062" cy="778737"/>
            </a:xfrm>
          </p:grpSpPr>
          <p:pic>
            <p:nvPicPr>
              <p:cNvPr id="1146" name="Google Shape;1146;g1d6f9a2ce53_0_1906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974413" y="2980433"/>
                <a:ext cx="1841774" cy="7787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47" name="Google Shape;1147;g1d6f9a2ce53_0_1906"/>
              <p:cNvSpPr/>
              <p:nvPr/>
            </p:nvSpPr>
            <p:spPr>
              <a:xfrm>
                <a:off x="3404125" y="3190850"/>
                <a:ext cx="459300" cy="4203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8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48" name="Google Shape;1148;g1d6f9a2ce53_0_1906"/>
          <p:cNvGrpSpPr/>
          <p:nvPr/>
        </p:nvGrpSpPr>
        <p:grpSpPr>
          <a:xfrm>
            <a:off x="290201" y="3276933"/>
            <a:ext cx="4100601" cy="2551638"/>
            <a:chOff x="217650" y="2457700"/>
            <a:chExt cx="3075451" cy="1913728"/>
          </a:xfrm>
        </p:grpSpPr>
        <p:grpSp>
          <p:nvGrpSpPr>
            <p:cNvPr id="1149" name="Google Shape;1149;g1d6f9a2ce53_0_1906"/>
            <p:cNvGrpSpPr/>
            <p:nvPr/>
          </p:nvGrpSpPr>
          <p:grpSpPr>
            <a:xfrm>
              <a:off x="217650" y="2457700"/>
              <a:ext cx="3075451" cy="1418650"/>
              <a:chOff x="217650" y="2457700"/>
              <a:chExt cx="3075451" cy="1418650"/>
            </a:xfrm>
          </p:grpSpPr>
          <p:pic>
            <p:nvPicPr>
              <p:cNvPr id="1150" name="Google Shape;1150;g1d6f9a2ce53_0_1906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876751" y="2457700"/>
                <a:ext cx="2416350" cy="14186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51" name="Google Shape;1151;g1d6f9a2ce53_0_1906"/>
              <p:cNvSpPr/>
              <p:nvPr/>
            </p:nvSpPr>
            <p:spPr>
              <a:xfrm>
                <a:off x="217650" y="2812025"/>
                <a:ext cx="514200" cy="4203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83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2" name="Google Shape;1152;g1d6f9a2ce53_0_1906"/>
            <p:cNvSpPr txBox="1"/>
            <p:nvPr/>
          </p:nvSpPr>
          <p:spPr>
            <a:xfrm>
              <a:off x="1023002" y="3971300"/>
              <a:ext cx="2004600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処理センター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1153" name="Google Shape;1153;g1d6f9a2ce53_0_1906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⑦小物金属</a:t>
            </a:r>
            <a:endParaRPr sz="1467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154" name="Google Shape;1154;g1d6f9a2ce53_0_19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16867" y="252333"/>
            <a:ext cx="848335" cy="470467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g1d6f9a2ce53_0_1906">
            <a:hlinkClick r:id="rId10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1156" name="Google Shape;1156;g1d6f9a2ce53_0_1906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10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10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226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1" name="Google Shape;1161;g1d6f9a2ce53_0_1944"/>
          <p:cNvGrpSpPr/>
          <p:nvPr/>
        </p:nvGrpSpPr>
        <p:grpSpPr>
          <a:xfrm>
            <a:off x="7436433" y="1522503"/>
            <a:ext cx="3031200" cy="4158964"/>
            <a:chOff x="5577325" y="1141877"/>
            <a:chExt cx="2273400" cy="3119223"/>
          </a:xfrm>
        </p:grpSpPr>
        <p:grpSp>
          <p:nvGrpSpPr>
            <p:cNvPr id="1162" name="Google Shape;1162;g1d6f9a2ce53_0_1944"/>
            <p:cNvGrpSpPr/>
            <p:nvPr/>
          </p:nvGrpSpPr>
          <p:grpSpPr>
            <a:xfrm>
              <a:off x="5577325" y="1692200"/>
              <a:ext cx="2273400" cy="2568900"/>
              <a:chOff x="5577325" y="1692200"/>
              <a:chExt cx="2273400" cy="2568900"/>
            </a:xfrm>
          </p:grpSpPr>
          <p:sp>
            <p:nvSpPr>
              <p:cNvPr id="1163" name="Google Shape;1163;g1d6f9a2ce53_0_1944"/>
              <p:cNvSpPr/>
              <p:nvPr/>
            </p:nvSpPr>
            <p:spPr>
              <a:xfrm>
                <a:off x="5577325" y="1692200"/>
                <a:ext cx="2273400" cy="2568900"/>
              </a:xfrm>
              <a:prstGeom prst="roundRect">
                <a:avLst>
                  <a:gd name="adj" fmla="val 16667"/>
                </a:avLst>
              </a:prstGeom>
              <a:solidFill>
                <a:srgbClr val="D4EEF9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g1d6f9a2ce53_0_1944"/>
              <p:cNvSpPr txBox="1"/>
              <p:nvPr/>
            </p:nvSpPr>
            <p:spPr>
              <a:xfrm>
                <a:off x="5953363" y="3525818"/>
                <a:ext cx="1521300" cy="42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5000"/>
                </a:pPr>
                <a:r>
                  <a:rPr lang="ja" altLang="en-US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月に</a:t>
                </a:r>
                <a:r>
                  <a:rPr lang="en-US" altLang="ja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2</a:t>
                </a:r>
                <a:r>
                  <a:rPr lang="ja" altLang="en-US" sz="2667" b="1">
                    <a:solidFill>
                      <a:schemeClr val="dk1"/>
                    </a:solidFill>
                    <a:highlight>
                      <a:srgbClr val="FFE843"/>
                    </a:highlight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回</a:t>
                </a:r>
                <a:endParaRPr sz="2667" b="1">
                  <a:solidFill>
                    <a:schemeClr val="dk1"/>
                  </a:solidFill>
                  <a:highlight>
                    <a:srgbClr val="FFE843"/>
                  </a:highlight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pic>
          <p:nvPicPr>
            <p:cNvPr id="1165" name="Google Shape;1165;g1d6f9a2ce53_0_19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85824" y="1141877"/>
              <a:ext cx="1648264" cy="11100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6" name="Google Shape;1166;g1d6f9a2ce53_0_194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167" name="Google Shape;1167;g1d6f9a2ce53_0_194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168" name="Google Shape;1168;g1d6f9a2ce53_0_1944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1169" name="Google Shape;1169;g1d6f9a2ce53_0_1944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70" name="Google Shape;1170;g1d6f9a2ce53_0_19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1" name="Google Shape;1171;g1d6f9a2ce53_0_1944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172" name="Google Shape;1172;g1d6f9a2ce53_0_1944"/>
          <p:cNvGrpSpPr/>
          <p:nvPr/>
        </p:nvGrpSpPr>
        <p:grpSpPr>
          <a:xfrm>
            <a:off x="3747168" y="2731298"/>
            <a:ext cx="3410633" cy="3002669"/>
            <a:chOff x="2810375" y="2048473"/>
            <a:chExt cx="2557975" cy="2252002"/>
          </a:xfrm>
        </p:grpSpPr>
        <p:pic>
          <p:nvPicPr>
            <p:cNvPr id="1173" name="Google Shape;1173;g1d6f9a2ce53_0_19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89225" y="2048473"/>
              <a:ext cx="1482775" cy="14949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4" name="Google Shape;1174;g1d6f9a2ce53_0_1944"/>
            <p:cNvSpPr/>
            <p:nvPr/>
          </p:nvSpPr>
          <p:spPr>
            <a:xfrm>
              <a:off x="46429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g1d6f9a2ce53_0_1944"/>
            <p:cNvSpPr txBox="1"/>
            <p:nvPr/>
          </p:nvSpPr>
          <p:spPr>
            <a:xfrm>
              <a:off x="2810375" y="3572375"/>
              <a:ext cx="20406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粗大ごみ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176" name="Google Shape;1176;g1d6f9a2ce53_0_1944"/>
          <p:cNvGrpSpPr/>
          <p:nvPr/>
        </p:nvGrpSpPr>
        <p:grpSpPr>
          <a:xfrm>
            <a:off x="282501" y="2834908"/>
            <a:ext cx="3757567" cy="2488675"/>
            <a:chOff x="211875" y="2126181"/>
            <a:chExt cx="2818175" cy="1866506"/>
          </a:xfrm>
        </p:grpSpPr>
        <p:pic>
          <p:nvPicPr>
            <p:cNvPr id="1177" name="Google Shape;1177;g1d6f9a2ce53_0_19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11875" y="2126181"/>
              <a:ext cx="1890324" cy="1421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8" name="Google Shape;1178;g1d6f9a2ce53_0_1944"/>
            <p:cNvSpPr txBox="1"/>
            <p:nvPr/>
          </p:nvSpPr>
          <p:spPr>
            <a:xfrm>
              <a:off x="794325" y="3572387"/>
              <a:ext cx="7254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家庭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179" name="Google Shape;1179;g1d6f9a2ce53_0_1944"/>
            <p:cNvSpPr/>
            <p:nvPr/>
          </p:nvSpPr>
          <p:spPr>
            <a:xfrm>
              <a:off x="23046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0" name="Google Shape;1180;g1d6f9a2ce53_0_1944"/>
          <p:cNvGrpSpPr/>
          <p:nvPr/>
        </p:nvGrpSpPr>
        <p:grpSpPr>
          <a:xfrm>
            <a:off x="7729000" y="3389881"/>
            <a:ext cx="4158800" cy="1182775"/>
            <a:chOff x="5796750" y="2542410"/>
            <a:chExt cx="3119100" cy="887081"/>
          </a:xfrm>
        </p:grpSpPr>
        <p:pic>
          <p:nvPicPr>
            <p:cNvPr id="1181" name="Google Shape;1181;g1d6f9a2ce53_0_194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796750" y="2542410"/>
              <a:ext cx="1841775" cy="8870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2" name="Google Shape;1182;g1d6f9a2ce53_0_1944"/>
            <p:cNvSpPr/>
            <p:nvPr/>
          </p:nvSpPr>
          <p:spPr>
            <a:xfrm>
              <a:off x="8190450" y="2812025"/>
              <a:ext cx="7254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3" name="Google Shape;1183;g1d6f9a2ce53_0_1944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⑧粗大ごみ</a:t>
            </a:r>
            <a:endParaRPr sz="1467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184" name="Google Shape;1184;g1d6f9a2ce53_0_19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6767" y="231366"/>
            <a:ext cx="509667" cy="5138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5" name="Google Shape;1185;g1d6f9a2ce53_0_1944"/>
          <p:cNvGrpSpPr/>
          <p:nvPr/>
        </p:nvGrpSpPr>
        <p:grpSpPr>
          <a:xfrm>
            <a:off x="1524467" y="1175633"/>
            <a:ext cx="4064000" cy="1350800"/>
            <a:chOff x="1143350" y="881725"/>
            <a:chExt cx="3048000" cy="1013100"/>
          </a:xfrm>
        </p:grpSpPr>
        <p:sp>
          <p:nvSpPr>
            <p:cNvPr id="1186" name="Google Shape;1186;g1d6f9a2ce53_0_1944"/>
            <p:cNvSpPr/>
            <p:nvPr/>
          </p:nvSpPr>
          <p:spPr>
            <a:xfrm>
              <a:off x="1143350" y="881725"/>
              <a:ext cx="3048000" cy="1013100"/>
            </a:xfrm>
            <a:prstGeom prst="wedgeRoundRectCallout">
              <a:avLst>
                <a:gd name="adj1" fmla="val -1128"/>
                <a:gd name="adj2" fmla="val 132911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0000" rIns="121900" bIns="24000" anchor="ctr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①電話で申しこむ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4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②インターネットで申しこむ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187" name="Google Shape;1187;g1d6f9a2ce53_0_194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1123231">
              <a:off x="2767545" y="921840"/>
              <a:ext cx="322809" cy="441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8" name="Google Shape;1188;g1d6f9a2ce53_0_194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517806">
              <a:off x="3649311" y="1382249"/>
              <a:ext cx="397082" cy="3648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9" name="Google Shape;1189;g1d6f9a2ce53_0_1944"/>
          <p:cNvSpPr txBox="1"/>
          <p:nvPr/>
        </p:nvSpPr>
        <p:spPr>
          <a:xfrm>
            <a:off x="2532423" y="1309801"/>
            <a:ext cx="1282400" cy="10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もう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190" name="Google Shape;1190;g1d6f9a2ce53_0_1944">
            <a:hlinkClick r:id="rId10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1191" name="Google Shape;1191;g1d6f9a2ce53_0_1944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10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10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863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Google Shape;1196;g1d6f9a2ce53_0_19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34" y="3389881"/>
            <a:ext cx="2455700" cy="118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Google Shape;1197;g1d6f9a2ce53_0_1976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198" name="Google Shape;1198;g1d6f9a2ce53_0_1976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199" name="Google Shape;1199;g1d6f9a2ce53_0_1976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1200" name="Google Shape;1200;g1d6f9a2ce53_0_1976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01" name="Google Shape;1201;g1d6f9a2ce53_0_197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2" name="Google Shape;1202;g1d6f9a2ce53_0_1976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203" name="Google Shape;1203;g1d6f9a2ce53_0_1976"/>
          <p:cNvGrpSpPr/>
          <p:nvPr/>
        </p:nvGrpSpPr>
        <p:grpSpPr>
          <a:xfrm>
            <a:off x="5945553" y="2654877"/>
            <a:ext cx="3475801" cy="2331559"/>
            <a:chOff x="4459164" y="789037"/>
            <a:chExt cx="2606851" cy="1748669"/>
          </a:xfrm>
        </p:grpSpPr>
        <p:pic>
          <p:nvPicPr>
            <p:cNvPr id="1204" name="Google Shape;1204;g1d6f9a2ce53_0_197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66643" y="1013950"/>
              <a:ext cx="1315947" cy="10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5" name="Google Shape;1205;g1d6f9a2ce53_0_1976"/>
            <p:cNvSpPr txBox="1"/>
            <p:nvPr/>
          </p:nvSpPr>
          <p:spPr>
            <a:xfrm>
              <a:off x="4459164" y="2117406"/>
              <a:ext cx="14700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リサイクル工場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206" name="Google Shape;1206;g1d6f9a2ce53_0_1976"/>
            <p:cNvSpPr/>
            <p:nvPr/>
          </p:nvSpPr>
          <p:spPr>
            <a:xfrm rot="-1568">
              <a:off x="6029550" y="1620392"/>
              <a:ext cx="6579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g1d6f9a2ce53_0_1976"/>
            <p:cNvSpPr/>
            <p:nvPr/>
          </p:nvSpPr>
          <p:spPr>
            <a:xfrm>
              <a:off x="5792263" y="789037"/>
              <a:ext cx="1273752" cy="847800"/>
            </a:xfrm>
            <a:prstGeom prst="cloud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生まれ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変わる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1208" name="Google Shape;1208;g1d6f9a2ce53_0_1976"/>
          <p:cNvSpPr/>
          <p:nvPr/>
        </p:nvSpPr>
        <p:spPr>
          <a:xfrm>
            <a:off x="2649959" y="3701057"/>
            <a:ext cx="560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9" name="Google Shape;1209;g1d6f9a2ce53_0_1976"/>
          <p:cNvGrpSpPr/>
          <p:nvPr/>
        </p:nvGrpSpPr>
        <p:grpSpPr>
          <a:xfrm>
            <a:off x="2956042" y="3076793"/>
            <a:ext cx="3102303" cy="1810036"/>
            <a:chOff x="2217031" y="1105473"/>
            <a:chExt cx="2326727" cy="1357527"/>
          </a:xfrm>
        </p:grpSpPr>
        <p:pic>
          <p:nvPicPr>
            <p:cNvPr id="1210" name="Google Shape;1210;g1d6f9a2ce53_0_197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42344" y="1105473"/>
              <a:ext cx="1658075" cy="963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1" name="Google Shape;1211;g1d6f9a2ce53_0_1976"/>
            <p:cNvSpPr txBox="1"/>
            <p:nvPr/>
          </p:nvSpPr>
          <p:spPr>
            <a:xfrm>
              <a:off x="2217031" y="2110200"/>
              <a:ext cx="2108700" cy="35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粗大ごみ処理施設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212" name="Google Shape;1212;g1d6f9a2ce53_0_1976"/>
            <p:cNvSpPr/>
            <p:nvPr/>
          </p:nvSpPr>
          <p:spPr>
            <a:xfrm>
              <a:off x="4174458" y="1620288"/>
              <a:ext cx="3693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3" name="Google Shape;1213;g1d6f9a2ce53_0_1976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⑧粗大ごみ</a:t>
            </a:r>
            <a:endParaRPr sz="1467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214" name="Google Shape;1214;g1d6f9a2ce53_0_19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36767" y="231366"/>
            <a:ext cx="509667" cy="51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g1d6f9a2ce53_0_1976">
            <a:hlinkClick r:id="rId8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1216" name="Google Shape;1216;g1d6f9a2ce53_0_1976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8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177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1" name="Google Shape;1221;g20385b65115_0_3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734" y="3389881"/>
            <a:ext cx="2455700" cy="118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g20385b65115_0_33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223" name="Google Shape;1223;g20385b65115_0_33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224" name="Google Shape;1224;g20385b65115_0_333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1225" name="Google Shape;1225;g20385b65115_0_333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26" name="Google Shape;1226;g20385b65115_0_3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7" name="Google Shape;1227;g20385b65115_0_333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228" name="Google Shape;1228;g20385b65115_0_333"/>
          <p:cNvGrpSpPr/>
          <p:nvPr/>
        </p:nvGrpSpPr>
        <p:grpSpPr>
          <a:xfrm>
            <a:off x="5945553" y="2654877"/>
            <a:ext cx="3475801" cy="2331559"/>
            <a:chOff x="4459164" y="789037"/>
            <a:chExt cx="2606851" cy="1748669"/>
          </a:xfrm>
        </p:grpSpPr>
        <p:pic>
          <p:nvPicPr>
            <p:cNvPr id="1229" name="Google Shape;1229;g20385b65115_0_3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66643" y="1013950"/>
              <a:ext cx="1315947" cy="10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0" name="Google Shape;1230;g20385b65115_0_333"/>
            <p:cNvSpPr txBox="1"/>
            <p:nvPr/>
          </p:nvSpPr>
          <p:spPr>
            <a:xfrm>
              <a:off x="4459164" y="2117406"/>
              <a:ext cx="14700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リサイクル工場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231" name="Google Shape;1231;g20385b65115_0_333"/>
            <p:cNvSpPr/>
            <p:nvPr/>
          </p:nvSpPr>
          <p:spPr>
            <a:xfrm rot="-1568">
              <a:off x="6029550" y="1620392"/>
              <a:ext cx="6579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20385b65115_0_333"/>
            <p:cNvSpPr/>
            <p:nvPr/>
          </p:nvSpPr>
          <p:spPr>
            <a:xfrm>
              <a:off x="5792263" y="789037"/>
              <a:ext cx="1273752" cy="847800"/>
            </a:xfrm>
            <a:prstGeom prst="cloud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生まれ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marL="95998" algn="ctr"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83CA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変わる</a:t>
              </a:r>
              <a:endParaRPr sz="1867">
                <a:solidFill>
                  <a:srgbClr val="0083CA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1233" name="Google Shape;1233;g20385b65115_0_333"/>
          <p:cNvSpPr/>
          <p:nvPr/>
        </p:nvSpPr>
        <p:spPr>
          <a:xfrm>
            <a:off x="2649959" y="3701057"/>
            <a:ext cx="560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4" name="Google Shape;1234;g20385b65115_0_333"/>
          <p:cNvGrpSpPr/>
          <p:nvPr/>
        </p:nvGrpSpPr>
        <p:grpSpPr>
          <a:xfrm>
            <a:off x="8995333" y="2483984"/>
            <a:ext cx="3256400" cy="2541865"/>
            <a:chOff x="6687375" y="980251"/>
            <a:chExt cx="2442300" cy="1906399"/>
          </a:xfrm>
        </p:grpSpPr>
        <p:pic>
          <p:nvPicPr>
            <p:cNvPr id="1235" name="Google Shape;1235;g20385b65115_0_3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28112" y="980251"/>
              <a:ext cx="1960800" cy="13319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6" name="Google Shape;1236;g20385b65115_0_333"/>
            <p:cNvSpPr txBox="1"/>
            <p:nvPr/>
          </p:nvSpPr>
          <p:spPr>
            <a:xfrm>
              <a:off x="6687375" y="2325050"/>
              <a:ext cx="2442300" cy="5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けんちく用鉄製品や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アルミ材料など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237" name="Google Shape;1237;g20385b65115_0_333"/>
          <p:cNvGrpSpPr/>
          <p:nvPr/>
        </p:nvGrpSpPr>
        <p:grpSpPr>
          <a:xfrm>
            <a:off x="2956042" y="3076793"/>
            <a:ext cx="3102303" cy="1810036"/>
            <a:chOff x="2217031" y="1105473"/>
            <a:chExt cx="2326727" cy="1357527"/>
          </a:xfrm>
        </p:grpSpPr>
        <p:pic>
          <p:nvPicPr>
            <p:cNvPr id="1238" name="Google Shape;1238;g20385b65115_0_33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42344" y="1105473"/>
              <a:ext cx="1658075" cy="963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9" name="Google Shape;1239;g20385b65115_0_333"/>
            <p:cNvSpPr txBox="1"/>
            <p:nvPr/>
          </p:nvSpPr>
          <p:spPr>
            <a:xfrm>
              <a:off x="2217031" y="2110200"/>
              <a:ext cx="2108700" cy="35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粗大ごみ処理施設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240" name="Google Shape;1240;g20385b65115_0_333"/>
            <p:cNvSpPr/>
            <p:nvPr/>
          </p:nvSpPr>
          <p:spPr>
            <a:xfrm>
              <a:off x="4174458" y="1620288"/>
              <a:ext cx="3693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1" name="Google Shape;1241;g20385b65115_0_333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95998">
              <a:buClr>
                <a:srgbClr val="000000"/>
              </a:buClr>
              <a:buSzPts val="2600"/>
            </a:pPr>
            <a:r>
              <a:rPr lang="ja" altLang="en-US" sz="1333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ごみの処理のながれ</a:t>
            </a:r>
            <a:endParaRPr sz="1333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95998">
              <a:buClr>
                <a:srgbClr val="000000"/>
              </a:buClr>
              <a:buSzPts val="2600"/>
            </a:pPr>
            <a:r>
              <a:rPr lang="ja" altLang="en-US" sz="1867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⑧粗大ごみ</a:t>
            </a:r>
            <a:endParaRPr sz="1467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242" name="Google Shape;1242;g20385b65115_0_3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36767" y="231366"/>
            <a:ext cx="509667" cy="513833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g20385b65115_0_333">
            <a:hlinkClick r:id="rId9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1244" name="Google Shape;1244;g20385b65115_0_333"/>
          <p:cNvSpPr txBox="1"/>
          <p:nvPr/>
        </p:nvSpPr>
        <p:spPr>
          <a:xfrm>
            <a:off x="10951171" y="5553800"/>
            <a:ext cx="11952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いちらん</a:t>
            </a:r>
            <a:r>
              <a:rPr lang="ja" altLang="en-US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9" action="ppaction://hlinksldjump"/>
              </a:rPr>
              <a:t>スライド </a:t>
            </a:r>
            <a:r>
              <a:rPr lang="en-US" altLang="ja" sz="933" u="sng">
                <a:solidFill>
                  <a:schemeClr val="hlink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  <a:hlinkClick r:id="rId9" action="ppaction://hlinksldjump"/>
              </a:rPr>
              <a:t>9</a:t>
            </a:r>
            <a:endParaRPr sz="933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263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g1d6f9a2ce53_0_201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250" name="Google Shape;1250;g1d6f9a2ce53_0_201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251" name="Google Shape;1251;g1d6f9a2ce53_0_2011"/>
          <p:cNvGrpSpPr/>
          <p:nvPr/>
        </p:nvGrpSpPr>
        <p:grpSpPr>
          <a:xfrm>
            <a:off x="1804100" y="1315434"/>
            <a:ext cx="9379733" cy="5230884"/>
            <a:chOff x="1353075" y="986575"/>
            <a:chExt cx="7034800" cy="3923163"/>
          </a:xfrm>
        </p:grpSpPr>
        <p:sp>
          <p:nvSpPr>
            <p:cNvPr id="1252" name="Google Shape;1252;g1d6f9a2ce53_0_2011"/>
            <p:cNvSpPr/>
            <p:nvPr/>
          </p:nvSpPr>
          <p:spPr>
            <a:xfrm>
              <a:off x="4989475" y="986575"/>
              <a:ext cx="3398400" cy="2382300"/>
            </a:xfrm>
            <a:prstGeom prst="wedgeEllipseCallout">
              <a:avLst>
                <a:gd name="adj1" fmla="val -59699"/>
                <a:gd name="adj2" fmla="val 262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40000"/>
                </a:lnSpc>
                <a:buClr>
                  <a:srgbClr val="000000"/>
                </a:buClr>
                <a:buSzPts val="16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資源物・ごみの処理で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16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使われたお金は、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16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令和</a:t>
              </a:r>
              <a:r>
                <a:rPr lang="en-US" altLang="ja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3</a:t>
              </a: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年度は全体で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2300"/>
              </a:pPr>
              <a:r>
                <a:rPr lang="ja" altLang="en-US" sz="30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　　　　　</a:t>
              </a: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でした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253" name="Google Shape;1253;g1d6f9a2ce53_0_20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53075" y="1565263"/>
              <a:ext cx="3892849" cy="33444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210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1d6f9a2ce53_0_1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12" y="1226627"/>
            <a:ext cx="11785592" cy="540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d6f9a2ce53_0_126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19" name="Google Shape;119;g1d6f9a2ce53_0_126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20" name="Google Shape;120;g1d6f9a2ce53_0_1263"/>
          <p:cNvSpPr/>
          <p:nvPr/>
        </p:nvSpPr>
        <p:spPr>
          <a:xfrm>
            <a:off x="566200" y="1494200"/>
            <a:ext cx="3567200" cy="1934800"/>
          </a:xfrm>
          <a:prstGeom prst="wedgeEllipseCallout">
            <a:avLst>
              <a:gd name="adj1" fmla="val 46820"/>
              <a:gd name="adj2" fmla="val 5810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ごみがへると</a:t>
            </a:r>
            <a:endParaRPr sz="21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どうなるのかな？</a:t>
            </a:r>
            <a:endParaRPr sz="21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21" name="Google Shape;121;g1d6f9a2ce53_0_1263"/>
          <p:cNvSpPr/>
          <p:nvPr/>
        </p:nvSpPr>
        <p:spPr>
          <a:xfrm>
            <a:off x="7862833" y="1494200"/>
            <a:ext cx="3888000" cy="1934800"/>
          </a:xfrm>
          <a:prstGeom prst="wedgeEllipseCallout">
            <a:avLst>
              <a:gd name="adj1" fmla="val -33010"/>
              <a:gd name="adj2" fmla="val 67862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ja" altLang="en-US"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これまでのページをふりかえってみよう</a:t>
            </a:r>
            <a:endParaRPr sz="21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122" name="Google Shape;122;g1d6f9a2ce53_0_12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8451" y="2184813"/>
            <a:ext cx="7151903" cy="4445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6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20385b65115_0_359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259" name="Google Shape;1259;g20385b65115_0_359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260" name="Google Shape;1260;g20385b65115_0_359"/>
          <p:cNvGrpSpPr/>
          <p:nvPr/>
        </p:nvGrpSpPr>
        <p:grpSpPr>
          <a:xfrm>
            <a:off x="1804100" y="1315434"/>
            <a:ext cx="9379733" cy="5230884"/>
            <a:chOff x="1353075" y="986575"/>
            <a:chExt cx="7034800" cy="3923163"/>
          </a:xfrm>
        </p:grpSpPr>
        <p:sp>
          <p:nvSpPr>
            <p:cNvPr id="1261" name="Google Shape;1261;g20385b65115_0_359"/>
            <p:cNvSpPr/>
            <p:nvPr/>
          </p:nvSpPr>
          <p:spPr>
            <a:xfrm>
              <a:off x="4989475" y="986575"/>
              <a:ext cx="3398400" cy="2382300"/>
            </a:xfrm>
            <a:prstGeom prst="wedgeEllipseCallout">
              <a:avLst>
                <a:gd name="adj1" fmla="val -59699"/>
                <a:gd name="adj2" fmla="val 262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40000"/>
                </a:lnSpc>
                <a:buClr>
                  <a:srgbClr val="000000"/>
                </a:buClr>
                <a:buSzPts val="16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資源物・ごみの処理で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16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使われたお金は、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16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令和</a:t>
              </a:r>
              <a:r>
                <a:rPr lang="en-US" altLang="ja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3</a:t>
              </a: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年度は全体で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2300"/>
              </a:pPr>
              <a:r>
                <a:rPr lang="ja" altLang="en-US" sz="30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　　　　　</a:t>
              </a: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でした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262" name="Google Shape;1262;g20385b65115_0_35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53075" y="1565263"/>
              <a:ext cx="3892849" cy="3344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3" name="Google Shape;1263;g20385b65115_0_359"/>
          <p:cNvSpPr txBox="1"/>
          <p:nvPr/>
        </p:nvSpPr>
        <p:spPr>
          <a:xfrm>
            <a:off x="7717700" y="3249267"/>
            <a:ext cx="1913600" cy="7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40000"/>
              </a:lnSpc>
              <a:buClr>
                <a:srgbClr val="000000"/>
              </a:buClr>
              <a:buSzPts val="2300"/>
            </a:pPr>
            <a:r>
              <a:rPr lang="en-US" altLang="ja" sz="30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140</a:t>
            </a:r>
            <a:r>
              <a:rPr lang="ja" altLang="en-US" sz="30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億円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042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1d6f9a2ce53_0_2020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269" name="Google Shape;1269;g1d6f9a2ce53_0_2020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270" name="Google Shape;1270;g1d6f9a2ce53_0_2020"/>
          <p:cNvSpPr txBox="1"/>
          <p:nvPr/>
        </p:nvSpPr>
        <p:spPr>
          <a:xfrm>
            <a:off x="133" y="1740200"/>
            <a:ext cx="12192000" cy="4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00000"/>
              </a:buClr>
              <a:buSzPts val="5000"/>
            </a:pPr>
            <a:r>
              <a:rPr lang="en-US" altLang="ja" sz="6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【</a:t>
            </a:r>
            <a:r>
              <a:rPr lang="ja" altLang="en-US" sz="6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資料</a:t>
            </a:r>
            <a:r>
              <a:rPr lang="en-US" altLang="ja" sz="6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】</a:t>
            </a:r>
            <a:endParaRPr sz="6667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5000"/>
            </a:pPr>
            <a:r>
              <a:rPr lang="ja" altLang="en-US" sz="6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生活環境事業所ごとの</a:t>
            </a:r>
            <a:endParaRPr sz="6667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5000"/>
            </a:pPr>
            <a:r>
              <a:rPr lang="ja" altLang="en-US" sz="6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収集区域とごみ処理施設</a:t>
            </a:r>
            <a:endParaRPr sz="6667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271" name="Google Shape;1271;g1d6f9a2ce53_0_2020"/>
          <p:cNvSpPr txBox="1"/>
          <p:nvPr/>
        </p:nvSpPr>
        <p:spPr>
          <a:xfrm>
            <a:off x="516667" y="2769333"/>
            <a:ext cx="11158800" cy="2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5000"/>
            </a:pPr>
            <a:r>
              <a:rPr lang="ja" altLang="en-US" sz="26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　せい  かつ かん きょう じ  ぎょうしょ</a:t>
            </a:r>
            <a:endParaRPr sz="2667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5000"/>
            </a:pPr>
            <a:endParaRPr sz="2667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5000"/>
            </a:pPr>
            <a:endParaRPr sz="1333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5000"/>
            </a:pPr>
            <a:r>
              <a:rPr lang="ja" altLang="en-US" sz="26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しゅうしゅうく   いき　　　　　　　　  しょ  り　  し    せつ</a:t>
            </a:r>
            <a:endParaRPr sz="2667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23396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6" name="Google Shape;1276;g1d6f9a2ce53_0_2026"/>
          <p:cNvPicPr preferRelativeResize="0"/>
          <p:nvPr/>
        </p:nvPicPr>
        <p:blipFill rotWithShape="1">
          <a:blip r:embed="rId3">
            <a:alphaModFix/>
          </a:blip>
          <a:srcRect l="68" r="75"/>
          <a:stretch/>
        </p:blipFill>
        <p:spPr>
          <a:xfrm>
            <a:off x="203200" y="1780085"/>
            <a:ext cx="11785605" cy="3907433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g1d6f9a2ce53_0_2026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278" name="Google Shape;1278;g1d6f9a2ce53_0_2026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279" name="Google Shape;1279;g1d6f9a2ce53_0_2026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1280" name="Google Shape;1280;g1d6f9a2ce53_0_2026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1" name="Google Shape;1281;g1d6f9a2ce53_0_20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2" name="Google Shape;1282;g1d6f9a2ce53_0_2026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1283" name="Google Shape;1283;g1d6f9a2ce53_0_2026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5593" indent="-225593">
              <a:buClr>
                <a:srgbClr val="000000"/>
              </a:buClr>
              <a:buSzPts val="2600"/>
            </a:pPr>
            <a:r>
              <a:rPr lang="en-US" altLang="ja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【</a:t>
            </a:r>
            <a:r>
              <a:rPr lang="ja" altLang="en-US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資料</a:t>
            </a:r>
            <a:r>
              <a:rPr lang="en-US" altLang="ja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】</a:t>
            </a:r>
            <a:r>
              <a:rPr lang="ja" altLang="en-US"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生活環境事業所ごとの</a:t>
            </a:r>
            <a:endParaRPr sz="1733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835178" indent="-225593">
              <a:buClr>
                <a:schemeClr val="dk1"/>
              </a:buClr>
              <a:buSzPts val="1100"/>
            </a:pPr>
            <a:r>
              <a:rPr lang="ja" altLang="en-US"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収集区域とごみ処理施設</a:t>
            </a:r>
            <a:endParaRPr sz="1733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1284" name="Google Shape;1284;g1d6f9a2ce53_0_2026"/>
          <p:cNvGrpSpPr/>
          <p:nvPr/>
        </p:nvGrpSpPr>
        <p:grpSpPr>
          <a:xfrm>
            <a:off x="2850169" y="4689535"/>
            <a:ext cx="5824433" cy="1873200"/>
            <a:chOff x="2137626" y="3517151"/>
            <a:chExt cx="4368325" cy="1404900"/>
          </a:xfrm>
        </p:grpSpPr>
        <p:pic>
          <p:nvPicPr>
            <p:cNvPr id="1285" name="Google Shape;1285;g1d6f9a2ce53_0_20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37626" y="3704151"/>
              <a:ext cx="1054200" cy="1217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6" name="Google Shape;1286;g1d6f9a2ce53_0_2026"/>
            <p:cNvSpPr/>
            <p:nvPr/>
          </p:nvSpPr>
          <p:spPr>
            <a:xfrm>
              <a:off x="3576751" y="3517151"/>
              <a:ext cx="2929200" cy="1343700"/>
            </a:xfrm>
            <a:prstGeom prst="wedgeRoundRectCallout">
              <a:avLst>
                <a:gd name="adj1" fmla="val -69292"/>
                <a:gd name="adj2" fmla="val 13993"/>
                <a:gd name="adj3" fmla="val 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6000" rIns="0" bIns="0" anchor="ctr" anchorCtr="0">
              <a:noAutofit/>
            </a:bodyPr>
            <a:lstStyle/>
            <a:p>
              <a:pPr algn="ctr">
                <a:lnSpc>
                  <a:spcPct val="14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生活環境事業所ごとの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収集区域で色分けがされているよ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クリックして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4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詳しく見てみよう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1287" name="Google Shape;1287;g1d6f9a2ce53_0_2026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44635" y="2710749"/>
            <a:ext cx="3257733" cy="3010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g1d6f9a2ce53_0_2026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33139" y="2009972"/>
            <a:ext cx="3670767" cy="220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g1d6f9a2ce53_0_2026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611708" y="2242202"/>
            <a:ext cx="3010965" cy="199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g1d6f9a2ce53_0_2026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92797" y="2098683"/>
            <a:ext cx="4353268" cy="34441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1" name="Google Shape;1291;g1d6f9a2ce53_0_2026"/>
          <p:cNvGrpSpPr/>
          <p:nvPr/>
        </p:nvGrpSpPr>
        <p:grpSpPr>
          <a:xfrm>
            <a:off x="4870202" y="3343736"/>
            <a:ext cx="1568167" cy="908633"/>
            <a:chOff x="3652651" y="2507801"/>
            <a:chExt cx="1176125" cy="681475"/>
          </a:xfrm>
        </p:grpSpPr>
        <p:sp>
          <p:nvSpPr>
            <p:cNvPr id="1292" name="Google Shape;1292;g1d6f9a2ce53_0_2026"/>
            <p:cNvSpPr/>
            <p:nvPr/>
          </p:nvSpPr>
          <p:spPr>
            <a:xfrm>
              <a:off x="3652651" y="2507801"/>
              <a:ext cx="144600" cy="144600"/>
            </a:xfrm>
            <a:prstGeom prst="ellipse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>
              <a:solidFill>
                <a:srgbClr val="009B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g1d6f9a2ce53_0_2026"/>
            <p:cNvSpPr/>
            <p:nvPr/>
          </p:nvSpPr>
          <p:spPr>
            <a:xfrm>
              <a:off x="3779151" y="2629676"/>
              <a:ext cx="258700" cy="144275"/>
            </a:xfrm>
            <a:custGeom>
              <a:avLst/>
              <a:gdLst/>
              <a:ahLst/>
              <a:cxnLst/>
              <a:rect l="l" t="t" r="r" b="b"/>
              <a:pathLst>
                <a:path w="10348" h="5771" extrusionOk="0">
                  <a:moveTo>
                    <a:pt x="0" y="0"/>
                  </a:moveTo>
                  <a:lnTo>
                    <a:pt x="10348" y="577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94" name="Google Shape;1294;g1d6f9a2ce53_0_2026"/>
            <p:cNvSpPr/>
            <p:nvPr/>
          </p:nvSpPr>
          <p:spPr>
            <a:xfrm>
              <a:off x="3804276" y="2768976"/>
              <a:ext cx="1024500" cy="4203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0000" rIns="121900" bIns="720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1000"/>
              </a:pPr>
              <a:r>
                <a:rPr lang="en-US" altLang="ja" sz="13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JR</a:t>
              </a:r>
              <a:r>
                <a:rPr lang="ja" altLang="en-US" sz="13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梶ヶ谷貨物ターミナル駅</a:t>
              </a:r>
              <a:endParaRPr sz="1333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295" name="Google Shape;1295;g1d6f9a2ce53_0_2026"/>
          <p:cNvGrpSpPr/>
          <p:nvPr/>
        </p:nvGrpSpPr>
        <p:grpSpPr>
          <a:xfrm>
            <a:off x="10782367" y="2998102"/>
            <a:ext cx="941600" cy="730532"/>
            <a:chOff x="8086775" y="2248576"/>
            <a:chExt cx="706200" cy="547899"/>
          </a:xfrm>
        </p:grpSpPr>
        <p:sp>
          <p:nvSpPr>
            <p:cNvPr id="1296" name="Google Shape;1296;g1d6f9a2ce53_0_2026"/>
            <p:cNvSpPr/>
            <p:nvPr/>
          </p:nvSpPr>
          <p:spPr>
            <a:xfrm>
              <a:off x="8162101" y="2336176"/>
              <a:ext cx="149250" cy="254050"/>
            </a:xfrm>
            <a:custGeom>
              <a:avLst/>
              <a:gdLst/>
              <a:ahLst/>
              <a:cxnLst/>
              <a:rect l="l" t="t" r="r" b="b"/>
              <a:pathLst>
                <a:path w="5970" h="10162" extrusionOk="0">
                  <a:moveTo>
                    <a:pt x="0" y="0"/>
                  </a:moveTo>
                  <a:lnTo>
                    <a:pt x="5970" y="1016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97" name="Google Shape;1297;g1d6f9a2ce53_0_2026"/>
            <p:cNvSpPr/>
            <p:nvPr/>
          </p:nvSpPr>
          <p:spPr>
            <a:xfrm>
              <a:off x="8086775" y="2493775"/>
              <a:ext cx="706200" cy="3027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00"/>
              </a:pPr>
              <a:r>
                <a:rPr lang="ja" altLang="en-US" sz="13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末広町駅</a:t>
              </a:r>
              <a:endParaRPr sz="1333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298" name="Google Shape;1298;g1d6f9a2ce53_0_2026"/>
            <p:cNvSpPr/>
            <p:nvPr/>
          </p:nvSpPr>
          <p:spPr>
            <a:xfrm>
              <a:off x="8086776" y="2248576"/>
              <a:ext cx="144600" cy="144600"/>
            </a:xfrm>
            <a:prstGeom prst="ellipse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>
              <a:solidFill>
                <a:srgbClr val="009B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g1d6f9a2ce53_0_2026">
            <a:hlinkClick r:id="rId14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次に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すすむ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grpSp>
        <p:nvGrpSpPr>
          <p:cNvPr id="1300" name="Google Shape;1300;g1d6f9a2ce53_0_2026"/>
          <p:cNvGrpSpPr/>
          <p:nvPr/>
        </p:nvGrpSpPr>
        <p:grpSpPr>
          <a:xfrm>
            <a:off x="852700" y="1035967"/>
            <a:ext cx="2132400" cy="1522168"/>
            <a:chOff x="639525" y="776975"/>
            <a:chExt cx="1599300" cy="1141626"/>
          </a:xfrm>
        </p:grpSpPr>
        <p:grpSp>
          <p:nvGrpSpPr>
            <p:cNvPr id="1301" name="Google Shape;1301;g1d6f9a2ce53_0_2026"/>
            <p:cNvGrpSpPr/>
            <p:nvPr/>
          </p:nvGrpSpPr>
          <p:grpSpPr>
            <a:xfrm>
              <a:off x="639525" y="862250"/>
              <a:ext cx="1599300" cy="1056351"/>
              <a:chOff x="639525" y="862250"/>
              <a:chExt cx="1599300" cy="1056351"/>
            </a:xfrm>
          </p:grpSpPr>
          <p:sp>
            <p:nvSpPr>
              <p:cNvPr id="1302" name="Google Shape;1302;g1d6f9a2ce53_0_2026"/>
              <p:cNvSpPr/>
              <p:nvPr/>
            </p:nvSpPr>
            <p:spPr>
              <a:xfrm>
                <a:off x="639525" y="862250"/>
                <a:ext cx="1599300" cy="645000"/>
              </a:xfrm>
              <a:prstGeom prst="rect">
                <a:avLst/>
              </a:prstGeom>
              <a:solidFill>
                <a:srgbClr val="E58719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0000" anchor="ctr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buClr>
                    <a:srgbClr val="000000"/>
                  </a:buClr>
                  <a:buSzPts val="1400"/>
                </a:pPr>
                <a:r>
                  <a:rPr lang="ja" altLang="en-US" sz="1867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多摩</a:t>
                </a:r>
                <a:endParaRPr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algn="ctr">
                  <a:lnSpc>
                    <a:spcPct val="115000"/>
                  </a:lnSpc>
                  <a:buClr>
                    <a:srgbClr val="000000"/>
                  </a:buClr>
                  <a:buSzPts val="1400"/>
                </a:pPr>
                <a:r>
                  <a:rPr lang="ja" altLang="en-US" sz="1867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生活環境事業所</a:t>
                </a:r>
                <a:endParaRPr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cxnSp>
            <p:nvCxnSpPr>
              <p:cNvPr id="1303" name="Google Shape;1303;g1d6f9a2ce53_0_2026"/>
              <p:cNvCxnSpPr>
                <a:endCxn id="1302" idx="2"/>
              </p:cNvCxnSpPr>
              <p:nvPr/>
            </p:nvCxnSpPr>
            <p:spPr>
              <a:xfrm rot="10800000">
                <a:off x="1439175" y="1507250"/>
                <a:ext cx="640500" cy="341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04" name="Google Shape;1304;g1d6f9a2ce53_0_2026"/>
              <p:cNvSpPr/>
              <p:nvPr/>
            </p:nvSpPr>
            <p:spPr>
              <a:xfrm>
                <a:off x="2008076" y="1774001"/>
                <a:ext cx="144600" cy="144600"/>
              </a:xfrm>
              <a:prstGeom prst="ellipse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5" name="Google Shape;1305;g1d6f9a2ce53_0_2026"/>
            <p:cNvSpPr txBox="1"/>
            <p:nvPr/>
          </p:nvSpPr>
          <p:spPr>
            <a:xfrm>
              <a:off x="1204175" y="776975"/>
              <a:ext cx="5142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chemeClr val="lt1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 た   ま</a:t>
              </a:r>
              <a:endParaRPr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</p:grpSp>
      <p:grpSp>
        <p:nvGrpSpPr>
          <p:cNvPr id="1306" name="Google Shape;1306;g1d6f9a2ce53_0_2026"/>
          <p:cNvGrpSpPr/>
          <p:nvPr/>
        </p:nvGrpSpPr>
        <p:grpSpPr>
          <a:xfrm>
            <a:off x="3351167" y="1035967"/>
            <a:ext cx="2327200" cy="2225301"/>
            <a:chOff x="2513375" y="776975"/>
            <a:chExt cx="1745400" cy="1668976"/>
          </a:xfrm>
        </p:grpSpPr>
        <p:grpSp>
          <p:nvGrpSpPr>
            <p:cNvPr id="1307" name="Google Shape;1307;g1d6f9a2ce53_0_2026"/>
            <p:cNvGrpSpPr/>
            <p:nvPr/>
          </p:nvGrpSpPr>
          <p:grpSpPr>
            <a:xfrm>
              <a:off x="2513375" y="862375"/>
              <a:ext cx="1745400" cy="1583576"/>
              <a:chOff x="2513375" y="862375"/>
              <a:chExt cx="1745400" cy="1583576"/>
            </a:xfrm>
          </p:grpSpPr>
          <p:cxnSp>
            <p:nvCxnSpPr>
              <p:cNvPr id="1308" name="Google Shape;1308;g1d6f9a2ce53_0_2026"/>
              <p:cNvCxnSpPr>
                <a:endCxn id="1309" idx="2"/>
              </p:cNvCxnSpPr>
              <p:nvPr/>
            </p:nvCxnSpPr>
            <p:spPr>
              <a:xfrm rot="10800000" flipH="1">
                <a:off x="3303275" y="1507375"/>
                <a:ext cx="82800" cy="87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10" name="Google Shape;1310;g1d6f9a2ce53_0_2026"/>
              <p:cNvSpPr/>
              <p:nvPr/>
            </p:nvSpPr>
            <p:spPr>
              <a:xfrm>
                <a:off x="3226926" y="2301351"/>
                <a:ext cx="144600" cy="144600"/>
              </a:xfrm>
              <a:prstGeom prst="ellipse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g1d6f9a2ce53_0_2026"/>
              <p:cNvSpPr/>
              <p:nvPr/>
            </p:nvSpPr>
            <p:spPr>
              <a:xfrm>
                <a:off x="2513375" y="862375"/>
                <a:ext cx="1745400" cy="645000"/>
              </a:xfrm>
              <a:prstGeom prst="rect">
                <a:avLst/>
              </a:prstGeom>
              <a:solidFill>
                <a:srgbClr val="009EE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0000" anchor="ctr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buClr>
                    <a:srgbClr val="000000"/>
                  </a:buClr>
                  <a:buSzPts val="1400"/>
                </a:pPr>
                <a:r>
                  <a:rPr lang="ja" altLang="en-US" sz="1867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宮前</a:t>
                </a:r>
                <a:endParaRPr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algn="ctr">
                  <a:lnSpc>
                    <a:spcPct val="115000"/>
                  </a:lnSpc>
                  <a:buClr>
                    <a:srgbClr val="000000"/>
                  </a:buClr>
                  <a:buSzPts val="1400"/>
                </a:pPr>
                <a:r>
                  <a:rPr lang="ja" altLang="en-US" sz="1867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生活環境事業所</a:t>
                </a:r>
                <a:endParaRPr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sp>
          <p:nvSpPr>
            <p:cNvPr id="1311" name="Google Shape;1311;g1d6f9a2ce53_0_2026"/>
            <p:cNvSpPr txBox="1"/>
            <p:nvPr/>
          </p:nvSpPr>
          <p:spPr>
            <a:xfrm>
              <a:off x="3126150" y="776975"/>
              <a:ext cx="579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chemeClr val="lt1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みやまえ</a:t>
              </a:r>
              <a:endParaRPr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</p:grpSp>
      <p:grpSp>
        <p:nvGrpSpPr>
          <p:cNvPr id="1312" name="Google Shape;1312;g1d6f9a2ce53_0_2026"/>
          <p:cNvGrpSpPr/>
          <p:nvPr/>
        </p:nvGrpSpPr>
        <p:grpSpPr>
          <a:xfrm>
            <a:off x="6044433" y="1035967"/>
            <a:ext cx="2327200" cy="2289051"/>
            <a:chOff x="4533325" y="776975"/>
            <a:chExt cx="1745400" cy="1716788"/>
          </a:xfrm>
        </p:grpSpPr>
        <p:grpSp>
          <p:nvGrpSpPr>
            <p:cNvPr id="1313" name="Google Shape;1313;g1d6f9a2ce53_0_2026"/>
            <p:cNvGrpSpPr/>
            <p:nvPr/>
          </p:nvGrpSpPr>
          <p:grpSpPr>
            <a:xfrm>
              <a:off x="4533325" y="862375"/>
              <a:ext cx="1745400" cy="1631388"/>
              <a:chOff x="4533325" y="862375"/>
              <a:chExt cx="1745400" cy="1631388"/>
            </a:xfrm>
          </p:grpSpPr>
          <p:sp>
            <p:nvSpPr>
              <p:cNvPr id="1314" name="Google Shape;1314;g1d6f9a2ce53_0_2026"/>
              <p:cNvSpPr/>
              <p:nvPr/>
            </p:nvSpPr>
            <p:spPr>
              <a:xfrm>
                <a:off x="4533325" y="862375"/>
                <a:ext cx="1745400" cy="645000"/>
              </a:xfrm>
              <a:prstGeom prst="rect">
                <a:avLst/>
              </a:prstGeom>
              <a:solidFill>
                <a:srgbClr val="71519A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0000" anchor="ctr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buClr>
                    <a:srgbClr val="000000"/>
                  </a:buClr>
                  <a:buSzPts val="1400"/>
                </a:pPr>
                <a:r>
                  <a:rPr lang="ja" altLang="en-US" sz="1867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中原</a:t>
                </a:r>
                <a:endParaRPr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algn="ctr">
                  <a:lnSpc>
                    <a:spcPct val="115000"/>
                  </a:lnSpc>
                  <a:buClr>
                    <a:srgbClr val="000000"/>
                  </a:buClr>
                  <a:buSzPts val="1400"/>
                </a:pPr>
                <a:r>
                  <a:rPr lang="ja" altLang="en-US" sz="1867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生活環境事業所</a:t>
                </a:r>
                <a:endParaRPr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cxnSp>
            <p:nvCxnSpPr>
              <p:cNvPr id="1315" name="Google Shape;1315;g1d6f9a2ce53_0_2026"/>
              <p:cNvCxnSpPr>
                <a:endCxn id="1314" idx="2"/>
              </p:cNvCxnSpPr>
              <p:nvPr/>
            </p:nvCxnSpPr>
            <p:spPr>
              <a:xfrm rot="10800000" flipH="1">
                <a:off x="5273425" y="1507375"/>
                <a:ext cx="132600" cy="917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16" name="Google Shape;1316;g1d6f9a2ce53_0_2026"/>
              <p:cNvSpPr/>
              <p:nvPr/>
            </p:nvSpPr>
            <p:spPr>
              <a:xfrm>
                <a:off x="5202001" y="2349163"/>
                <a:ext cx="144600" cy="144600"/>
              </a:xfrm>
              <a:prstGeom prst="ellipse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17" name="Google Shape;1317;g1d6f9a2ce53_0_2026"/>
            <p:cNvSpPr txBox="1"/>
            <p:nvPr/>
          </p:nvSpPr>
          <p:spPr>
            <a:xfrm>
              <a:off x="5140498" y="776975"/>
              <a:ext cx="579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chemeClr val="lt1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なかはら</a:t>
              </a:r>
              <a:endParaRPr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</p:grpSp>
      <p:grpSp>
        <p:nvGrpSpPr>
          <p:cNvPr id="1318" name="Google Shape;1318;g1d6f9a2ce53_0_2026"/>
          <p:cNvGrpSpPr/>
          <p:nvPr/>
        </p:nvGrpSpPr>
        <p:grpSpPr>
          <a:xfrm>
            <a:off x="8737700" y="1035967"/>
            <a:ext cx="2327200" cy="2381917"/>
            <a:chOff x="6553275" y="776975"/>
            <a:chExt cx="1745400" cy="1786438"/>
          </a:xfrm>
        </p:grpSpPr>
        <p:grpSp>
          <p:nvGrpSpPr>
            <p:cNvPr id="1319" name="Google Shape;1319;g1d6f9a2ce53_0_2026"/>
            <p:cNvGrpSpPr/>
            <p:nvPr/>
          </p:nvGrpSpPr>
          <p:grpSpPr>
            <a:xfrm>
              <a:off x="6553275" y="862375"/>
              <a:ext cx="1745400" cy="1701038"/>
              <a:chOff x="6553275" y="862375"/>
              <a:chExt cx="1745400" cy="1701038"/>
            </a:xfrm>
          </p:grpSpPr>
          <p:sp>
            <p:nvSpPr>
              <p:cNvPr id="1320" name="Google Shape;1320;g1d6f9a2ce53_0_2026"/>
              <p:cNvSpPr/>
              <p:nvPr/>
            </p:nvSpPr>
            <p:spPr>
              <a:xfrm>
                <a:off x="6553275" y="862375"/>
                <a:ext cx="1745400" cy="645000"/>
              </a:xfrm>
              <a:prstGeom prst="rect">
                <a:avLst/>
              </a:prstGeom>
              <a:solidFill>
                <a:srgbClr val="009B6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0000" anchor="ctr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buClr>
                    <a:srgbClr val="000000"/>
                  </a:buClr>
                  <a:buSzPts val="1400"/>
                </a:pPr>
                <a:r>
                  <a:rPr lang="ja" altLang="en-US" sz="1867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川崎</a:t>
                </a:r>
                <a:endParaRPr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algn="ctr">
                  <a:lnSpc>
                    <a:spcPct val="115000"/>
                  </a:lnSpc>
                  <a:buClr>
                    <a:srgbClr val="000000"/>
                  </a:buClr>
                  <a:buSzPts val="1400"/>
                </a:pPr>
                <a:r>
                  <a:rPr lang="ja" altLang="en-US" sz="1867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生活環境事業所</a:t>
                </a:r>
                <a:endParaRPr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cxnSp>
            <p:nvCxnSpPr>
              <p:cNvPr id="1321" name="Google Shape;1321;g1d6f9a2ce53_0_2026"/>
              <p:cNvCxnSpPr>
                <a:endCxn id="1320" idx="2"/>
              </p:cNvCxnSpPr>
              <p:nvPr/>
            </p:nvCxnSpPr>
            <p:spPr>
              <a:xfrm rot="10800000">
                <a:off x="7425975" y="1507375"/>
                <a:ext cx="150900" cy="985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22" name="Google Shape;1322;g1d6f9a2ce53_0_2026"/>
              <p:cNvSpPr/>
              <p:nvPr/>
            </p:nvSpPr>
            <p:spPr>
              <a:xfrm>
                <a:off x="7505401" y="2418813"/>
                <a:ext cx="144600" cy="144600"/>
              </a:xfrm>
              <a:prstGeom prst="ellipse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3" name="Google Shape;1323;g1d6f9a2ce53_0_2026"/>
            <p:cNvSpPr txBox="1"/>
            <p:nvPr/>
          </p:nvSpPr>
          <p:spPr>
            <a:xfrm>
              <a:off x="7165750" y="776975"/>
              <a:ext cx="579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chemeClr val="lt1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かわさき</a:t>
              </a:r>
              <a:endParaRPr sz="933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</p:grpSp>
      <p:sp>
        <p:nvSpPr>
          <p:cNvPr id="1324" name="Google Shape;1324;g1d6f9a2ce53_0_2026"/>
          <p:cNvSpPr txBox="1"/>
          <p:nvPr/>
        </p:nvSpPr>
        <p:spPr>
          <a:xfrm>
            <a:off x="5330941" y="3577616"/>
            <a:ext cx="1206400" cy="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r>
              <a:rPr lang="ja" altLang="en-US" sz="800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かじがや    かもつ</a:t>
            </a:r>
            <a:endParaRPr sz="800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325" name="Google Shape;1325;g1d6f9a2ce53_0_2026"/>
          <p:cNvSpPr txBox="1"/>
          <p:nvPr/>
        </p:nvSpPr>
        <p:spPr>
          <a:xfrm>
            <a:off x="10749808" y="3212436"/>
            <a:ext cx="1206400" cy="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600"/>
            </a:pPr>
            <a:r>
              <a:rPr lang="ja" altLang="en-US" sz="800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すえひろちょう</a:t>
            </a:r>
            <a:endParaRPr sz="800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326" name="Google Shape;1326;g1d6f9a2ce53_0_2026"/>
          <p:cNvSpPr txBox="1"/>
          <p:nvPr/>
        </p:nvSpPr>
        <p:spPr>
          <a:xfrm>
            <a:off x="5678367" y="5847000"/>
            <a:ext cx="773200" cy="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くわ</a:t>
            </a: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327" name="Google Shape;1327;g1d6f9a2ce53_0_2026">
            <a:hlinkClick r:id="rId12" action="ppaction://hlinksldjump"/>
          </p:cNvPr>
          <p:cNvSpPr/>
          <p:nvPr/>
        </p:nvSpPr>
        <p:spPr>
          <a:xfrm>
            <a:off x="852700" y="1146745"/>
            <a:ext cx="2132400" cy="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24000" anchor="ctr" anchorCtr="0">
            <a:noAutofit/>
          </a:bodyPr>
          <a:lstStyle/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18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328" name="Google Shape;1328;g1d6f9a2ce53_0_2026">
            <a:hlinkClick r:id="rId8" action="ppaction://hlinksldjump"/>
          </p:cNvPr>
          <p:cNvSpPr/>
          <p:nvPr/>
        </p:nvSpPr>
        <p:spPr>
          <a:xfrm>
            <a:off x="3351167" y="1146745"/>
            <a:ext cx="2327200" cy="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24000" anchor="ctr" anchorCtr="0">
            <a:noAutofit/>
          </a:bodyPr>
          <a:lstStyle/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18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329" name="Google Shape;1329;g1d6f9a2ce53_0_2026">
            <a:hlinkClick r:id="rId10" action="ppaction://hlinksldjump"/>
          </p:cNvPr>
          <p:cNvSpPr/>
          <p:nvPr/>
        </p:nvSpPr>
        <p:spPr>
          <a:xfrm>
            <a:off x="6044433" y="1146745"/>
            <a:ext cx="2327200" cy="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24000" anchor="ctr" anchorCtr="0">
            <a:noAutofit/>
          </a:bodyPr>
          <a:lstStyle/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18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330" name="Google Shape;1330;g1d6f9a2ce53_0_2026">
            <a:hlinkClick r:id="rId6" action="ppaction://hlinksldjump"/>
          </p:cNvPr>
          <p:cNvSpPr/>
          <p:nvPr/>
        </p:nvSpPr>
        <p:spPr>
          <a:xfrm>
            <a:off x="8737700" y="1146745"/>
            <a:ext cx="2327200" cy="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24000" anchor="ctr" anchorCtr="0">
            <a:noAutofit/>
          </a:bodyPr>
          <a:lstStyle/>
          <a:p>
            <a:pPr>
              <a:lnSpc>
                <a:spcPct val="140000"/>
              </a:lnSpc>
              <a:buClr>
                <a:srgbClr val="000000"/>
              </a:buClr>
              <a:buSzPts val="1400"/>
            </a:pPr>
            <a:endParaRPr sz="18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841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oogle Shape;1335;g1d6f9a2ce53_0_2073"/>
          <p:cNvGrpSpPr/>
          <p:nvPr/>
        </p:nvGrpSpPr>
        <p:grpSpPr>
          <a:xfrm>
            <a:off x="682122" y="1109101"/>
            <a:ext cx="7026212" cy="5650031"/>
            <a:chOff x="511591" y="831825"/>
            <a:chExt cx="5269659" cy="4237523"/>
          </a:xfrm>
        </p:grpSpPr>
        <p:grpSp>
          <p:nvGrpSpPr>
            <p:cNvPr id="1336" name="Google Shape;1336;g1d6f9a2ce53_0_2073"/>
            <p:cNvGrpSpPr/>
            <p:nvPr/>
          </p:nvGrpSpPr>
          <p:grpSpPr>
            <a:xfrm>
              <a:off x="511591" y="831825"/>
              <a:ext cx="5269659" cy="4237523"/>
              <a:chOff x="511591" y="831825"/>
              <a:chExt cx="5269659" cy="4237523"/>
            </a:xfrm>
          </p:grpSpPr>
          <p:sp>
            <p:nvSpPr>
              <p:cNvPr id="1337" name="Google Shape;1337;g1d6f9a2ce53_0_2073"/>
              <p:cNvSpPr/>
              <p:nvPr/>
            </p:nvSpPr>
            <p:spPr>
              <a:xfrm>
                <a:off x="2287550" y="831825"/>
                <a:ext cx="3493700" cy="734800"/>
              </a:xfrm>
              <a:custGeom>
                <a:avLst/>
                <a:gdLst/>
                <a:ahLst/>
                <a:cxnLst/>
                <a:rect l="l" t="t" r="r" b="b"/>
                <a:pathLst>
                  <a:path w="139748" h="29392" extrusionOk="0">
                    <a:moveTo>
                      <a:pt x="131984" y="21073"/>
                    </a:moveTo>
                    <a:lnTo>
                      <a:pt x="139748" y="9982"/>
                    </a:lnTo>
                    <a:lnTo>
                      <a:pt x="115902" y="0"/>
                    </a:lnTo>
                    <a:lnTo>
                      <a:pt x="94829" y="2773"/>
                    </a:lnTo>
                    <a:lnTo>
                      <a:pt x="63219" y="1109"/>
                    </a:lnTo>
                    <a:lnTo>
                      <a:pt x="29391" y="2773"/>
                    </a:lnTo>
                    <a:lnTo>
                      <a:pt x="5545" y="4991"/>
                    </a:lnTo>
                    <a:lnTo>
                      <a:pt x="0" y="9982"/>
                    </a:lnTo>
                    <a:lnTo>
                      <a:pt x="7763" y="14973"/>
                    </a:lnTo>
                    <a:lnTo>
                      <a:pt x="51019" y="29392"/>
                    </a:lnTo>
                    <a:close/>
                  </a:path>
                </a:pathLst>
              </a:custGeom>
              <a:solidFill>
                <a:srgbClr val="D4EEF9"/>
              </a:solidFill>
              <a:ln>
                <a:noFill/>
              </a:ln>
            </p:spPr>
          </p:sp>
          <p:pic>
            <p:nvPicPr>
              <p:cNvPr id="1338" name="Google Shape;1338;g1d6f9a2ce53_0_207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11591" y="1048878"/>
                <a:ext cx="5086356" cy="40204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39" name="Google Shape;1339;g1d6f9a2ce53_0_2073"/>
            <p:cNvSpPr/>
            <p:nvPr/>
          </p:nvSpPr>
          <p:spPr>
            <a:xfrm>
              <a:off x="3437892" y="1400775"/>
              <a:ext cx="170100" cy="1701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g1d6f9a2ce53_0_2073"/>
            <p:cNvSpPr/>
            <p:nvPr/>
          </p:nvSpPr>
          <p:spPr>
            <a:xfrm>
              <a:off x="3006987" y="3202587"/>
              <a:ext cx="160500" cy="1605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1d6f9a2ce53_0_2073"/>
            <p:cNvSpPr/>
            <p:nvPr/>
          </p:nvSpPr>
          <p:spPr>
            <a:xfrm>
              <a:off x="3275313" y="3292437"/>
              <a:ext cx="160500" cy="160500"/>
            </a:xfrm>
            <a:prstGeom prst="ellipse">
              <a:avLst/>
            </a:prstGeom>
            <a:solidFill>
              <a:srgbClr val="009EE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2" name="Google Shape;1342;g1d6f9a2ce53_0_207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343" name="Google Shape;1343;g1d6f9a2ce53_0_207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344" name="Google Shape;1344;g1d6f9a2ce53_0_2073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1345" name="Google Shape;1345;g1d6f9a2ce53_0_2073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46" name="Google Shape;1346;g1d6f9a2ce53_0_207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7" name="Google Shape;1347;g1d6f9a2ce53_0_2073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1348" name="Google Shape;1348;g1d6f9a2ce53_0_2073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5593" indent="-225593">
              <a:buClr>
                <a:srgbClr val="000000"/>
              </a:buClr>
              <a:buSzPts val="2600"/>
            </a:pPr>
            <a:r>
              <a:rPr lang="en-US" altLang="ja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【</a:t>
            </a:r>
            <a:r>
              <a:rPr lang="ja" altLang="en-US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資料</a:t>
            </a:r>
            <a:r>
              <a:rPr lang="en-US" altLang="ja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】</a:t>
            </a:r>
            <a:r>
              <a:rPr lang="ja" altLang="en-US"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生活環境事業所ごとの</a:t>
            </a:r>
            <a:endParaRPr sz="1733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835178" indent="-225593">
              <a:buClr>
                <a:schemeClr val="dk1"/>
              </a:buClr>
              <a:buSzPts val="1100"/>
            </a:pPr>
            <a:r>
              <a:rPr lang="ja" altLang="en-US"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収集区域とごみ処理施設</a:t>
            </a:r>
            <a:endParaRPr sz="1733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1349" name="Google Shape;1349;g1d6f9a2ce53_0_2073"/>
          <p:cNvGrpSpPr/>
          <p:nvPr/>
        </p:nvGrpSpPr>
        <p:grpSpPr>
          <a:xfrm>
            <a:off x="252267" y="1114400"/>
            <a:ext cx="4452155" cy="1762067"/>
            <a:chOff x="189200" y="835800"/>
            <a:chExt cx="3339116" cy="1321550"/>
          </a:xfrm>
        </p:grpSpPr>
        <p:sp>
          <p:nvSpPr>
            <p:cNvPr id="1350" name="Google Shape;1350;g1d6f9a2ce53_0_2073"/>
            <p:cNvSpPr/>
            <p:nvPr/>
          </p:nvSpPr>
          <p:spPr>
            <a:xfrm>
              <a:off x="2153000" y="1059075"/>
              <a:ext cx="1375316" cy="335223"/>
            </a:xfrm>
            <a:custGeom>
              <a:avLst/>
              <a:gdLst/>
              <a:ahLst/>
              <a:cxnLst/>
              <a:rect l="l" t="t" r="r" b="b"/>
              <a:pathLst>
                <a:path w="105469" h="20696" extrusionOk="0">
                  <a:moveTo>
                    <a:pt x="105469" y="20696"/>
                  </a:moveTo>
                  <a:lnTo>
                    <a:pt x="105469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51" name="Google Shape;1351;g1d6f9a2ce53_0_2073"/>
            <p:cNvSpPr/>
            <p:nvPr/>
          </p:nvSpPr>
          <p:spPr>
            <a:xfrm>
              <a:off x="189200" y="835800"/>
              <a:ext cx="2178900" cy="467700"/>
            </a:xfrm>
            <a:prstGeom prst="rect">
              <a:avLst/>
            </a:prstGeom>
            <a:solidFill>
              <a:srgbClr val="E587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240000" rIns="121900" bIns="2304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500"/>
              </a:pPr>
              <a:r>
                <a:rPr lang="ja" altLang="en-US" sz="20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多摩生活環境事業所</a:t>
              </a:r>
              <a:endParaRPr sz="2000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1352" name="Google Shape;1352;g1d6f9a2ce53_0_2073"/>
            <p:cNvSpPr/>
            <p:nvPr/>
          </p:nvSpPr>
          <p:spPr>
            <a:xfrm>
              <a:off x="189200" y="1303550"/>
              <a:ext cx="2178900" cy="8538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44000" rIns="121900" bIns="0" anchor="ctr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SzPts val="1300"/>
              </a:pPr>
              <a:r>
                <a:rPr lang="ja" altLang="en-US" sz="17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ごみ収集の管轄：</a:t>
              </a:r>
              <a:endParaRPr sz="17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300"/>
              </a:pPr>
              <a:r>
                <a:rPr lang="ja" altLang="en-US" sz="1733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多摩区・麻生区</a:t>
              </a:r>
              <a:endParaRPr sz="17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353" name="Google Shape;1353;g1d6f9a2ce53_0_2073"/>
          <p:cNvGrpSpPr/>
          <p:nvPr/>
        </p:nvGrpSpPr>
        <p:grpSpPr>
          <a:xfrm>
            <a:off x="4220734" y="1133650"/>
            <a:ext cx="7611233" cy="3782901"/>
            <a:chOff x="3165550" y="850237"/>
            <a:chExt cx="5708425" cy="2837176"/>
          </a:xfrm>
        </p:grpSpPr>
        <p:sp>
          <p:nvSpPr>
            <p:cNvPr id="1354" name="Google Shape;1354;g1d6f9a2ce53_0_2073"/>
            <p:cNvSpPr/>
            <p:nvPr/>
          </p:nvSpPr>
          <p:spPr>
            <a:xfrm>
              <a:off x="3165550" y="1104450"/>
              <a:ext cx="2605425" cy="2105675"/>
            </a:xfrm>
            <a:custGeom>
              <a:avLst/>
              <a:gdLst/>
              <a:ahLst/>
              <a:cxnLst/>
              <a:rect l="l" t="t" r="r" b="b"/>
              <a:pathLst>
                <a:path w="104217" h="84227" extrusionOk="0">
                  <a:moveTo>
                    <a:pt x="0" y="84227"/>
                  </a:moveTo>
                  <a:lnTo>
                    <a:pt x="77153" y="0"/>
                  </a:lnTo>
                  <a:lnTo>
                    <a:pt x="104217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grpSp>
          <p:nvGrpSpPr>
            <p:cNvPr id="1355" name="Google Shape;1355;g1d6f9a2ce53_0_2073"/>
            <p:cNvGrpSpPr/>
            <p:nvPr/>
          </p:nvGrpSpPr>
          <p:grpSpPr>
            <a:xfrm>
              <a:off x="5721125" y="850237"/>
              <a:ext cx="3152850" cy="2837176"/>
              <a:chOff x="5223717" y="1672523"/>
              <a:chExt cx="3650400" cy="2837176"/>
            </a:xfrm>
          </p:grpSpPr>
          <p:sp>
            <p:nvSpPr>
              <p:cNvPr id="1356" name="Google Shape;1356;g1d6f9a2ce53_0_2073"/>
              <p:cNvSpPr/>
              <p:nvPr/>
            </p:nvSpPr>
            <p:spPr>
              <a:xfrm>
                <a:off x="5223717" y="1672523"/>
                <a:ext cx="3650400" cy="517500"/>
              </a:xfrm>
              <a:prstGeom prst="rect">
                <a:avLst/>
              </a:prstGeom>
              <a:solidFill>
                <a:srgbClr val="FCE5CD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240000" rIns="121900" bIns="2400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200"/>
                </a:pPr>
                <a:r>
                  <a:rPr lang="ja" altLang="en-US" sz="160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王禅寺処理センター </a:t>
                </a:r>
                <a:r>
                  <a:rPr lang="ja" altLang="en-US" sz="200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資源化処理施設</a:t>
                </a:r>
                <a:endParaRPr sz="200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1357" name="Google Shape;1357;g1d6f9a2ce53_0_2073"/>
              <p:cNvSpPr/>
              <p:nvPr/>
            </p:nvSpPr>
            <p:spPr>
              <a:xfrm>
                <a:off x="5223717" y="2189799"/>
                <a:ext cx="3650400" cy="23199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44000" tIns="144000" rIns="0" bIns="0" anchor="t" anchorCtr="0">
                <a:noAutofit/>
              </a:bodyPr>
              <a:lstStyle/>
              <a:p>
                <a:pPr marR="119996">
                  <a:lnSpc>
                    <a:spcPct val="140000"/>
                  </a:lnSpc>
                  <a:buClr>
                    <a:srgbClr val="000000"/>
                  </a:buClr>
                  <a:buSzPts val="1300"/>
                </a:pPr>
                <a:r>
                  <a:rPr lang="ja" altLang="en-US" sz="1733" b="1">
                    <a:solidFill>
                      <a:srgbClr val="00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空き缶を１日に処理できる量</a:t>
                </a:r>
                <a:endParaRPr sz="17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R="119996">
                  <a:lnSpc>
                    <a:spcPct val="140000"/>
                  </a:lnSpc>
                  <a:buClr>
                    <a:srgbClr val="000000"/>
                  </a:buClr>
                  <a:buSzPts val="1300"/>
                </a:pPr>
                <a:r>
                  <a:rPr lang="en-US" altLang="ja" sz="1733">
                    <a:solidFill>
                      <a:srgbClr val="00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…</a:t>
                </a:r>
                <a:r>
                  <a:rPr lang="en-US" altLang="ja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…………………5</a:t>
                </a:r>
                <a:r>
                  <a:rPr lang="ja" altLang="en-US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時間で</a:t>
                </a:r>
                <a:r>
                  <a:rPr lang="en-US" altLang="ja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20</a:t>
                </a:r>
                <a:r>
                  <a:rPr lang="ja" altLang="en-US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トン</a:t>
                </a:r>
                <a:endParaRPr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R="119996">
                  <a:lnSpc>
                    <a:spcPct val="140000"/>
                  </a:lnSpc>
                  <a:buClr>
                    <a:srgbClr val="000000"/>
                  </a:buClr>
                  <a:buSzPts val="1300"/>
                </a:pPr>
                <a:r>
                  <a:rPr lang="ja" altLang="en-US" sz="1733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空きびんを１日に処理できる量</a:t>
                </a:r>
                <a:endParaRPr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R="119996">
                  <a:lnSpc>
                    <a:spcPct val="140000"/>
                  </a:lnSpc>
                  <a:buClr>
                    <a:srgbClr val="000000"/>
                  </a:buClr>
                  <a:buSzPts val="1300"/>
                </a:pPr>
                <a:r>
                  <a:rPr lang="en-US" altLang="ja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……………………5</a:t>
                </a:r>
                <a:r>
                  <a:rPr lang="ja" altLang="en-US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時間で</a:t>
                </a:r>
                <a:r>
                  <a:rPr lang="en-US" altLang="ja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25</a:t>
                </a:r>
                <a:r>
                  <a:rPr lang="ja" altLang="en-US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トン</a:t>
                </a:r>
                <a:endParaRPr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R="119996">
                  <a:lnSpc>
                    <a:spcPct val="140000"/>
                  </a:lnSpc>
                  <a:buClr>
                    <a:srgbClr val="000000"/>
                  </a:buClr>
                  <a:buSzPts val="1300"/>
                </a:pPr>
                <a:r>
                  <a:rPr lang="ja" altLang="en-US" sz="1733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ペットボトルを１日に処理できる量</a:t>
                </a:r>
                <a:endParaRPr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R="119996">
                  <a:lnSpc>
                    <a:spcPct val="140000"/>
                  </a:lnSpc>
                  <a:buClr>
                    <a:srgbClr val="000000"/>
                  </a:buClr>
                  <a:buSzPts val="1300"/>
                </a:pPr>
                <a:r>
                  <a:rPr lang="en-US" altLang="ja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……………………5</a:t>
                </a:r>
                <a:r>
                  <a:rPr lang="ja" altLang="en-US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時間で</a:t>
                </a:r>
                <a:r>
                  <a:rPr lang="en-US" altLang="ja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12.5</a:t>
                </a:r>
                <a:r>
                  <a:rPr lang="ja" altLang="en-US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トン</a:t>
                </a:r>
                <a:endParaRPr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R="119996">
                  <a:lnSpc>
                    <a:spcPct val="140000"/>
                  </a:lnSpc>
                  <a:buClr>
                    <a:srgbClr val="000000"/>
                  </a:buClr>
                  <a:buSzPts val="1300"/>
                </a:pPr>
                <a:r>
                  <a:rPr lang="ja" altLang="en-US" sz="1733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粗大ごみを１日に処理できる量</a:t>
                </a:r>
                <a:endParaRPr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 marR="119996">
                  <a:lnSpc>
                    <a:spcPct val="140000"/>
                  </a:lnSpc>
                  <a:buClr>
                    <a:schemeClr val="dk1"/>
                  </a:buClr>
                  <a:buSzPts val="1100"/>
                </a:pPr>
                <a:r>
                  <a:rPr lang="en-US" altLang="ja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……………………5</a:t>
                </a:r>
                <a:r>
                  <a:rPr lang="ja" altLang="en-US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時間で</a:t>
                </a:r>
                <a:r>
                  <a:rPr lang="en-US" altLang="ja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40</a:t>
                </a:r>
                <a:r>
                  <a:rPr lang="ja" altLang="en-US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トン</a:t>
                </a:r>
                <a:endParaRPr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</p:grpSp>
      <p:grpSp>
        <p:nvGrpSpPr>
          <p:cNvPr id="1358" name="Google Shape;1358;g1d6f9a2ce53_0_2073"/>
          <p:cNvGrpSpPr/>
          <p:nvPr/>
        </p:nvGrpSpPr>
        <p:grpSpPr>
          <a:xfrm>
            <a:off x="4570779" y="4540800"/>
            <a:ext cx="5732400" cy="2046200"/>
            <a:chOff x="3428084" y="3405600"/>
            <a:chExt cx="4299300" cy="1534650"/>
          </a:xfrm>
        </p:grpSpPr>
        <p:grpSp>
          <p:nvGrpSpPr>
            <p:cNvPr id="1359" name="Google Shape;1359;g1d6f9a2ce53_0_2073"/>
            <p:cNvGrpSpPr/>
            <p:nvPr/>
          </p:nvGrpSpPr>
          <p:grpSpPr>
            <a:xfrm>
              <a:off x="4574550" y="3809550"/>
              <a:ext cx="3152834" cy="1130700"/>
              <a:chOff x="4574638" y="996675"/>
              <a:chExt cx="3152834" cy="1130700"/>
            </a:xfrm>
          </p:grpSpPr>
          <p:sp>
            <p:nvSpPr>
              <p:cNvPr id="1360" name="Google Shape;1360;g1d6f9a2ce53_0_2073"/>
              <p:cNvSpPr/>
              <p:nvPr/>
            </p:nvSpPr>
            <p:spPr>
              <a:xfrm>
                <a:off x="4574772" y="996675"/>
                <a:ext cx="3152700" cy="467700"/>
              </a:xfrm>
              <a:prstGeom prst="rect">
                <a:avLst/>
              </a:prstGeom>
              <a:solidFill>
                <a:srgbClr val="FCE5CD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240000" rIns="121900" bIns="2304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500"/>
                </a:pPr>
                <a:r>
                  <a:rPr lang="ja" altLang="en-US" sz="200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王禅寺処理センター</a:t>
                </a:r>
                <a:endParaRPr sz="200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1361" name="Google Shape;1361;g1d6f9a2ce53_0_2073"/>
              <p:cNvSpPr/>
              <p:nvPr/>
            </p:nvSpPr>
            <p:spPr>
              <a:xfrm>
                <a:off x="4574638" y="1464375"/>
                <a:ext cx="3152700" cy="6630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92000" tIns="144000" rIns="240000" bIns="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SzPts val="1300"/>
                </a:pPr>
                <a:r>
                  <a:rPr lang="ja" altLang="en-US" sz="1733" b="1">
                    <a:solidFill>
                      <a:srgbClr val="00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ごみを１日に焼きゃくできる量</a:t>
                </a:r>
                <a:endParaRPr sz="17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SzPts val="1300"/>
                </a:pPr>
                <a:r>
                  <a:rPr lang="en-US" altLang="ja" sz="1733">
                    <a:solidFill>
                      <a:srgbClr val="00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…</a:t>
                </a:r>
                <a:r>
                  <a:rPr lang="en-US" altLang="ja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…………………24</a:t>
                </a:r>
                <a:r>
                  <a:rPr lang="ja" altLang="en-US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時間で</a:t>
                </a:r>
                <a:r>
                  <a:rPr lang="en-US" altLang="ja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450</a:t>
                </a:r>
                <a:r>
                  <a:rPr lang="ja" altLang="en-US" sz="1733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トン</a:t>
                </a:r>
                <a:endParaRPr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cxnSp>
          <p:nvCxnSpPr>
            <p:cNvPr id="1362" name="Google Shape;1362;g1d6f9a2ce53_0_2073"/>
            <p:cNvCxnSpPr>
              <a:endCxn id="1360" idx="1"/>
            </p:cNvCxnSpPr>
            <p:nvPr/>
          </p:nvCxnSpPr>
          <p:spPr>
            <a:xfrm>
              <a:off x="3428084" y="3405600"/>
              <a:ext cx="1146600" cy="637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63" name="Google Shape;1363;g1d6f9a2ce53_0_2073">
            <a:hlinkClick r:id="rId5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1364" name="Google Shape;1364;g1d6f9a2ce53_0_2073"/>
          <p:cNvSpPr txBox="1"/>
          <p:nvPr/>
        </p:nvSpPr>
        <p:spPr>
          <a:xfrm>
            <a:off x="1351400" y="1801233"/>
            <a:ext cx="773200" cy="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かんかつ</a:t>
            </a: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365" name="Google Shape;1365;g1d6f9a2ce53_0_2073"/>
          <p:cNvSpPr txBox="1"/>
          <p:nvPr/>
        </p:nvSpPr>
        <p:spPr>
          <a:xfrm>
            <a:off x="7807239" y="1133633"/>
            <a:ext cx="1896800" cy="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おうぜんじしょり</a:t>
            </a: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366" name="Google Shape;1366;g1d6f9a2ce53_0_2073"/>
          <p:cNvSpPr txBox="1"/>
          <p:nvPr/>
        </p:nvSpPr>
        <p:spPr>
          <a:xfrm>
            <a:off x="9679599" y="1092933"/>
            <a:ext cx="2058400" cy="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し   げん  か　しょり　し   せつ</a:t>
            </a: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367" name="Google Shape;1367;g1d6f9a2ce53_0_2073"/>
          <p:cNvSpPr txBox="1"/>
          <p:nvPr/>
        </p:nvSpPr>
        <p:spPr>
          <a:xfrm>
            <a:off x="7399869" y="5602741"/>
            <a:ext cx="1896800" cy="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しょう</a:t>
            </a: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400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g1d6f9a2ce53_0_2105"/>
          <p:cNvGrpSpPr/>
          <p:nvPr/>
        </p:nvGrpSpPr>
        <p:grpSpPr>
          <a:xfrm>
            <a:off x="894008" y="1848534"/>
            <a:ext cx="5704811" cy="3696940"/>
            <a:chOff x="670506" y="1386400"/>
            <a:chExt cx="4278608" cy="2772705"/>
          </a:xfrm>
        </p:grpSpPr>
        <p:sp>
          <p:nvSpPr>
            <p:cNvPr id="1373" name="Google Shape;1373;g1d6f9a2ce53_0_2105"/>
            <p:cNvSpPr/>
            <p:nvPr/>
          </p:nvSpPr>
          <p:spPr>
            <a:xfrm>
              <a:off x="2398450" y="1386400"/>
              <a:ext cx="2343000" cy="540675"/>
            </a:xfrm>
            <a:custGeom>
              <a:avLst/>
              <a:gdLst/>
              <a:ahLst/>
              <a:cxnLst/>
              <a:rect l="l" t="t" r="r" b="b"/>
              <a:pathLst>
                <a:path w="93720" h="21627" extrusionOk="0">
                  <a:moveTo>
                    <a:pt x="7209" y="13309"/>
                  </a:moveTo>
                  <a:lnTo>
                    <a:pt x="0" y="4991"/>
                  </a:lnTo>
                  <a:lnTo>
                    <a:pt x="22737" y="2218"/>
                  </a:lnTo>
                  <a:lnTo>
                    <a:pt x="54346" y="0"/>
                  </a:lnTo>
                  <a:lnTo>
                    <a:pt x="72647" y="8872"/>
                  </a:lnTo>
                  <a:lnTo>
                    <a:pt x="93720" y="14418"/>
                  </a:lnTo>
                  <a:lnTo>
                    <a:pt x="85402" y="19964"/>
                  </a:lnTo>
                  <a:lnTo>
                    <a:pt x="79301" y="21627"/>
                  </a:lnTo>
                  <a:close/>
                </a:path>
              </a:pathLst>
            </a:custGeom>
            <a:solidFill>
              <a:srgbClr val="D4EEF9"/>
            </a:solidFill>
            <a:ln>
              <a:noFill/>
            </a:ln>
          </p:spPr>
        </p:sp>
        <p:pic>
          <p:nvPicPr>
            <p:cNvPr id="1374" name="Google Shape;1374;g1d6f9a2ce53_0_2105"/>
            <p:cNvPicPr preferRelativeResize="0"/>
            <p:nvPr/>
          </p:nvPicPr>
          <p:blipFill rotWithShape="1">
            <a:blip r:embed="rId3">
              <a:alphaModFix/>
            </a:blip>
            <a:srcRect t="287" b="296"/>
            <a:stretch/>
          </p:blipFill>
          <p:spPr>
            <a:xfrm>
              <a:off x="670506" y="1594771"/>
              <a:ext cx="4278608" cy="25643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5" name="Google Shape;1375;g1d6f9a2ce53_0_2105"/>
            <p:cNvSpPr/>
            <p:nvPr/>
          </p:nvSpPr>
          <p:spPr>
            <a:xfrm>
              <a:off x="2667974" y="2841843"/>
              <a:ext cx="160500" cy="160500"/>
            </a:xfrm>
            <a:prstGeom prst="ellipse">
              <a:avLst/>
            </a:prstGeom>
            <a:solidFill>
              <a:srgbClr val="71519A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g1d6f9a2ce53_0_2105"/>
            <p:cNvSpPr/>
            <p:nvPr/>
          </p:nvSpPr>
          <p:spPr>
            <a:xfrm>
              <a:off x="3319350" y="2806238"/>
              <a:ext cx="160500" cy="160500"/>
            </a:xfrm>
            <a:prstGeom prst="ellipse">
              <a:avLst/>
            </a:prstGeom>
            <a:solidFill>
              <a:srgbClr val="009EE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g1d6f9a2ce53_0_2105"/>
            <p:cNvSpPr/>
            <p:nvPr/>
          </p:nvSpPr>
          <p:spPr>
            <a:xfrm>
              <a:off x="2511899" y="2809343"/>
              <a:ext cx="160500" cy="160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g1d6f9a2ce53_0_2105"/>
            <p:cNvSpPr/>
            <p:nvPr/>
          </p:nvSpPr>
          <p:spPr>
            <a:xfrm>
              <a:off x="3239876" y="3188249"/>
              <a:ext cx="144600" cy="144600"/>
            </a:xfrm>
            <a:prstGeom prst="ellipse">
              <a:avLst/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>
              <a:solidFill>
                <a:srgbClr val="009B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9" name="Google Shape;1379;g1d6f9a2ce53_0_2105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380" name="Google Shape;1380;g1d6f9a2ce53_0_2105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381" name="Google Shape;1381;g1d6f9a2ce53_0_2105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1382" name="Google Shape;1382;g1d6f9a2ce53_0_2105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83" name="Google Shape;1383;g1d6f9a2ce53_0_210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4" name="Google Shape;1384;g1d6f9a2ce53_0_2105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1385" name="Google Shape;1385;g1d6f9a2ce53_0_2105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5593" indent="-225593">
              <a:buClr>
                <a:srgbClr val="000000"/>
              </a:buClr>
              <a:buSzPts val="2600"/>
            </a:pPr>
            <a:r>
              <a:rPr lang="en-US" altLang="ja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【</a:t>
            </a:r>
            <a:r>
              <a:rPr lang="ja" altLang="en-US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資料</a:t>
            </a:r>
            <a:r>
              <a:rPr lang="en-US" altLang="ja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】</a:t>
            </a:r>
            <a:r>
              <a:rPr lang="ja" altLang="en-US"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生活環境事業所ごとの</a:t>
            </a:r>
            <a:endParaRPr sz="1733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835178" indent="-225593">
              <a:buClr>
                <a:schemeClr val="dk1"/>
              </a:buClr>
              <a:buSzPts val="1100"/>
            </a:pPr>
            <a:r>
              <a:rPr lang="ja" altLang="en-US"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収集区域とごみ処理施設</a:t>
            </a:r>
            <a:endParaRPr sz="1733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1386" name="Google Shape;1386;g1d6f9a2ce53_0_2105"/>
          <p:cNvGrpSpPr/>
          <p:nvPr/>
        </p:nvGrpSpPr>
        <p:grpSpPr>
          <a:xfrm>
            <a:off x="3756000" y="4445366"/>
            <a:ext cx="2035200" cy="1832567"/>
            <a:chOff x="2817000" y="3334024"/>
            <a:chExt cx="1526400" cy="1374425"/>
          </a:xfrm>
        </p:grpSpPr>
        <p:sp>
          <p:nvSpPr>
            <p:cNvPr id="1387" name="Google Shape;1387;g1d6f9a2ce53_0_2105"/>
            <p:cNvSpPr/>
            <p:nvPr/>
          </p:nvSpPr>
          <p:spPr>
            <a:xfrm>
              <a:off x="2817000" y="4045449"/>
              <a:ext cx="1526400" cy="6630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0000" rIns="121900" bIns="720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1400"/>
              </a:pPr>
              <a:r>
                <a:rPr lang="en-US" altLang="ja" sz="1867" b="1">
                  <a:solidFill>
                    <a:schemeClr val="dk1"/>
                  </a:solidFill>
                  <a:latin typeface="M PLUS 1p"/>
                  <a:ea typeface="M PLUS 1p"/>
                  <a:cs typeface="M PLUS 1p"/>
                  <a:sym typeface="M PLUS 1p"/>
                </a:rPr>
                <a:t>JR</a:t>
              </a:r>
              <a:r>
                <a:rPr lang="ja" altLang="en-US" sz="1867" b="1">
                  <a:solidFill>
                    <a:schemeClr val="dk1"/>
                  </a:solidFill>
                  <a:latin typeface="M PLUS 1p"/>
                  <a:ea typeface="M PLUS 1p"/>
                  <a:cs typeface="M PLUS 1p"/>
                  <a:sym typeface="M PLUS 1p"/>
                </a:rPr>
                <a:t>梶ヶ谷貨物ターミナル駅</a:t>
              </a:r>
              <a:endParaRPr sz="1867" b="1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1388" name="Google Shape;1388;g1d6f9a2ce53_0_2105"/>
            <p:cNvSpPr/>
            <p:nvPr/>
          </p:nvSpPr>
          <p:spPr>
            <a:xfrm>
              <a:off x="3318675" y="3334024"/>
              <a:ext cx="119400" cy="716400"/>
            </a:xfrm>
            <a:custGeom>
              <a:avLst/>
              <a:gdLst/>
              <a:ahLst/>
              <a:cxnLst/>
              <a:rect l="l" t="t" r="r" b="b"/>
              <a:pathLst>
                <a:path w="4776" h="28656" extrusionOk="0">
                  <a:moveTo>
                    <a:pt x="0" y="0"/>
                  </a:moveTo>
                  <a:lnTo>
                    <a:pt x="4776" y="286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grpSp>
        <p:nvGrpSpPr>
          <p:cNvPr id="1389" name="Google Shape;1389;g1d6f9a2ce53_0_2105"/>
          <p:cNvGrpSpPr/>
          <p:nvPr/>
        </p:nvGrpSpPr>
        <p:grpSpPr>
          <a:xfrm>
            <a:off x="4603834" y="3926901"/>
            <a:ext cx="5506500" cy="2632281"/>
            <a:chOff x="3452875" y="2945175"/>
            <a:chExt cx="4129875" cy="1974211"/>
          </a:xfrm>
        </p:grpSpPr>
        <p:sp>
          <p:nvSpPr>
            <p:cNvPr id="1390" name="Google Shape;1390;g1d6f9a2ce53_0_2105"/>
            <p:cNvSpPr/>
            <p:nvPr/>
          </p:nvSpPr>
          <p:spPr>
            <a:xfrm>
              <a:off x="3452875" y="2945175"/>
              <a:ext cx="2357887" cy="1034800"/>
            </a:xfrm>
            <a:custGeom>
              <a:avLst/>
              <a:gdLst/>
              <a:ahLst/>
              <a:cxnLst/>
              <a:rect l="l" t="t" r="r" b="b"/>
              <a:pathLst>
                <a:path w="85968" h="41392" extrusionOk="0">
                  <a:moveTo>
                    <a:pt x="0" y="0"/>
                  </a:moveTo>
                  <a:lnTo>
                    <a:pt x="66864" y="41392"/>
                  </a:lnTo>
                  <a:lnTo>
                    <a:pt x="85968" y="4139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91" name="Google Shape;1391;g1d6f9a2ce53_0_2105"/>
            <p:cNvSpPr/>
            <p:nvPr/>
          </p:nvSpPr>
          <p:spPr>
            <a:xfrm>
              <a:off x="5374750" y="3745700"/>
              <a:ext cx="2208000" cy="459000"/>
            </a:xfrm>
            <a:prstGeom prst="rect">
              <a:avLst/>
            </a:prstGeom>
            <a:solidFill>
              <a:srgbClr val="D4EEF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240000" rIns="121900" bIns="1440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500"/>
              </a:pPr>
              <a:r>
                <a:rPr lang="ja" altLang="en-US" sz="200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橘処理センター</a:t>
              </a:r>
              <a:endParaRPr sz="2000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1392" name="Google Shape;1392;g1d6f9a2ce53_0_2105"/>
            <p:cNvSpPr/>
            <p:nvPr/>
          </p:nvSpPr>
          <p:spPr>
            <a:xfrm>
              <a:off x="5374750" y="4204786"/>
              <a:ext cx="2208000" cy="7146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44000" rIns="121900" bIns="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SzPts val="1300"/>
              </a:pPr>
              <a:r>
                <a:rPr lang="en-US" altLang="ja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※</a:t>
              </a:r>
              <a:r>
                <a:rPr lang="ja" altLang="en-US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休止中、令和</a:t>
              </a:r>
              <a:r>
                <a:rPr lang="en-US" altLang="ja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6</a:t>
              </a:r>
              <a:r>
                <a:rPr lang="ja" altLang="en-US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（</a:t>
              </a:r>
              <a:r>
                <a:rPr lang="en-US" altLang="ja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2024</a:t>
              </a:r>
              <a:r>
                <a:rPr lang="ja" altLang="en-US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）年</a:t>
              </a:r>
              <a:r>
                <a:rPr lang="en-US" altLang="ja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4</a:t>
              </a:r>
              <a:r>
                <a:rPr lang="ja" altLang="en-US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月から稼働開始</a:t>
              </a:r>
              <a:endParaRPr sz="17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393" name="Google Shape;1393;g1d6f9a2ce53_0_2105"/>
          <p:cNvGrpSpPr/>
          <p:nvPr/>
        </p:nvGrpSpPr>
        <p:grpSpPr>
          <a:xfrm>
            <a:off x="3456434" y="1114400"/>
            <a:ext cx="8403767" cy="3558133"/>
            <a:chOff x="2592325" y="835800"/>
            <a:chExt cx="6302825" cy="2668600"/>
          </a:xfrm>
        </p:grpSpPr>
        <p:sp>
          <p:nvSpPr>
            <p:cNvPr id="1394" name="Google Shape;1394;g1d6f9a2ce53_0_2105"/>
            <p:cNvSpPr/>
            <p:nvPr/>
          </p:nvSpPr>
          <p:spPr>
            <a:xfrm>
              <a:off x="5810850" y="2308550"/>
              <a:ext cx="3084300" cy="467700"/>
            </a:xfrm>
            <a:prstGeom prst="rect">
              <a:avLst/>
            </a:prstGeom>
            <a:solidFill>
              <a:srgbClr val="D4EEF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240000" rIns="121900" bIns="1440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500"/>
              </a:pPr>
              <a:r>
                <a:rPr lang="ja" altLang="en-US" sz="200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し尿中継輸送・下水投入施設</a:t>
              </a:r>
              <a:endParaRPr sz="2000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1395" name="Google Shape;1395;g1d6f9a2ce53_0_2105"/>
            <p:cNvSpPr/>
            <p:nvPr/>
          </p:nvSpPr>
          <p:spPr>
            <a:xfrm>
              <a:off x="5810850" y="2776300"/>
              <a:ext cx="3084300" cy="728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44000" rIns="121900" bIns="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SzPts val="1300"/>
              </a:pPr>
              <a:r>
                <a:rPr lang="ja" altLang="en-US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１日にためられるし尿の量 </a:t>
              </a:r>
              <a:endParaRPr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300"/>
              </a:pPr>
              <a:r>
                <a:rPr lang="en-US" altLang="ja"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……………………100</a:t>
              </a:r>
              <a:r>
                <a:rPr lang="ja" altLang="en-US"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キロリットル</a:t>
              </a:r>
              <a:endParaRPr sz="17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396" name="Google Shape;1396;g1d6f9a2ce53_0_2105"/>
            <p:cNvSpPr/>
            <p:nvPr/>
          </p:nvSpPr>
          <p:spPr>
            <a:xfrm>
              <a:off x="2592325" y="1074600"/>
              <a:ext cx="3218409" cy="1741664"/>
            </a:xfrm>
            <a:custGeom>
              <a:avLst/>
              <a:gdLst/>
              <a:ahLst/>
              <a:cxnLst/>
              <a:rect l="l" t="t" r="r" b="b"/>
              <a:pathLst>
                <a:path w="119002" h="71241" extrusionOk="0">
                  <a:moveTo>
                    <a:pt x="119002" y="0"/>
                  </a:moveTo>
                  <a:lnTo>
                    <a:pt x="0" y="0"/>
                  </a:lnTo>
                  <a:lnTo>
                    <a:pt x="0" y="7124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97" name="Google Shape;1397;g1d6f9a2ce53_0_2105"/>
            <p:cNvSpPr/>
            <p:nvPr/>
          </p:nvSpPr>
          <p:spPr>
            <a:xfrm>
              <a:off x="5810850" y="835800"/>
              <a:ext cx="3084300" cy="467700"/>
            </a:xfrm>
            <a:prstGeom prst="rect">
              <a:avLst/>
            </a:prstGeom>
            <a:solidFill>
              <a:srgbClr val="00A4D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240000" rIns="121900" bIns="1440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500"/>
              </a:pPr>
              <a:r>
                <a:rPr lang="ja" altLang="en-US" sz="20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宮前生活環境事業所</a:t>
              </a:r>
              <a:endParaRPr sz="2000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1398" name="Google Shape;1398;g1d6f9a2ce53_0_2105"/>
            <p:cNvSpPr/>
            <p:nvPr/>
          </p:nvSpPr>
          <p:spPr>
            <a:xfrm>
              <a:off x="5810850" y="1303550"/>
              <a:ext cx="3084300" cy="10050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44000" rIns="121900" bIns="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ごみ収集の管轄：</a:t>
              </a:r>
              <a:r>
                <a:rPr lang="ja" altLang="en-US" sz="1733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高津区・宮前区</a:t>
              </a:r>
              <a:endParaRPr sz="17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300"/>
              </a:pPr>
              <a:r>
                <a:rPr lang="ja" altLang="en-US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し尿・浄化槽の管轄：</a:t>
              </a:r>
              <a:endParaRPr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300"/>
              </a:pPr>
              <a:r>
                <a:rPr lang="ja" altLang="en-US" sz="1733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高津区・宮前区・多摩区・麻生区</a:t>
              </a:r>
              <a:endParaRPr sz="17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1399" name="Google Shape;1399;g1d6f9a2ce53_0_2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65754" y="-6974984"/>
            <a:ext cx="4619945" cy="4268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g1d6f9a2ce53_0_21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8997" y="-7785733"/>
            <a:ext cx="4539200" cy="3014160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g1d6f9a2ce53_0_2105">
            <a:hlinkClick r:id="rId7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1402" name="Google Shape;1402;g1d6f9a2ce53_0_2105"/>
          <p:cNvSpPr txBox="1"/>
          <p:nvPr/>
        </p:nvSpPr>
        <p:spPr>
          <a:xfrm>
            <a:off x="7807239" y="3044484"/>
            <a:ext cx="1896800" cy="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 にょうちゅうけいゆそう</a:t>
            </a: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403" name="Google Shape;1403;g1d6f9a2ce53_0_2105"/>
          <p:cNvSpPr txBox="1"/>
          <p:nvPr/>
        </p:nvSpPr>
        <p:spPr>
          <a:xfrm>
            <a:off x="7807239" y="2032384"/>
            <a:ext cx="1896800" cy="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 にょう  じょうかそう</a:t>
            </a: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404" name="Google Shape;1404;g1d6f9a2ce53_0_2105"/>
          <p:cNvSpPr txBox="1"/>
          <p:nvPr/>
        </p:nvSpPr>
        <p:spPr>
          <a:xfrm>
            <a:off x="7329500" y="5545467"/>
            <a:ext cx="27808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きゅうしちゅう</a:t>
            </a: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400"/>
            </a:pPr>
            <a:endParaRPr sz="5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　　　　　   か</a:t>
            </a: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58972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9" name="Google Shape;1409;g1d6f9a2ce53_0_2138"/>
          <p:cNvGrpSpPr/>
          <p:nvPr/>
        </p:nvGrpSpPr>
        <p:grpSpPr>
          <a:xfrm>
            <a:off x="591533" y="1893134"/>
            <a:ext cx="5637760" cy="3829761"/>
            <a:chOff x="443650" y="1419850"/>
            <a:chExt cx="4228320" cy="2872321"/>
          </a:xfrm>
        </p:grpSpPr>
        <p:sp>
          <p:nvSpPr>
            <p:cNvPr id="1410" name="Google Shape;1410;g1d6f9a2ce53_0_2138"/>
            <p:cNvSpPr/>
            <p:nvPr/>
          </p:nvSpPr>
          <p:spPr>
            <a:xfrm>
              <a:off x="443650" y="1419850"/>
              <a:ext cx="4228320" cy="2872321"/>
            </a:xfrm>
            <a:custGeom>
              <a:avLst/>
              <a:gdLst/>
              <a:ahLst/>
              <a:cxnLst/>
              <a:rect l="l" t="t" r="r" b="b"/>
              <a:pathLst>
                <a:path w="146957" h="99820" extrusionOk="0">
                  <a:moveTo>
                    <a:pt x="0" y="15528"/>
                  </a:moveTo>
                  <a:lnTo>
                    <a:pt x="9982" y="12201"/>
                  </a:lnTo>
                  <a:lnTo>
                    <a:pt x="16082" y="0"/>
                  </a:lnTo>
                  <a:lnTo>
                    <a:pt x="38819" y="3882"/>
                  </a:lnTo>
                  <a:lnTo>
                    <a:pt x="58228" y="3882"/>
                  </a:lnTo>
                  <a:lnTo>
                    <a:pt x="74310" y="14973"/>
                  </a:lnTo>
                  <a:lnTo>
                    <a:pt x="87620" y="32165"/>
                  </a:lnTo>
                  <a:lnTo>
                    <a:pt x="109802" y="36047"/>
                  </a:lnTo>
                  <a:lnTo>
                    <a:pt x="123111" y="35492"/>
                  </a:lnTo>
                  <a:lnTo>
                    <a:pt x="135311" y="39928"/>
                  </a:lnTo>
                  <a:lnTo>
                    <a:pt x="138639" y="51019"/>
                  </a:lnTo>
                  <a:lnTo>
                    <a:pt x="138084" y="59892"/>
                  </a:lnTo>
                  <a:lnTo>
                    <a:pt x="146402" y="69874"/>
                  </a:lnTo>
                  <a:lnTo>
                    <a:pt x="146957" y="83738"/>
                  </a:lnTo>
                  <a:lnTo>
                    <a:pt x="141411" y="99820"/>
                  </a:lnTo>
                  <a:lnTo>
                    <a:pt x="126993" y="95384"/>
                  </a:lnTo>
                  <a:lnTo>
                    <a:pt x="111465" y="67102"/>
                  </a:lnTo>
                  <a:lnTo>
                    <a:pt x="37710" y="39374"/>
                  </a:lnTo>
                  <a:close/>
                </a:path>
              </a:pathLst>
            </a:custGeom>
            <a:solidFill>
              <a:srgbClr val="D4EEF9"/>
            </a:solidFill>
            <a:ln>
              <a:noFill/>
            </a:ln>
          </p:spPr>
        </p:sp>
        <p:pic>
          <p:nvPicPr>
            <p:cNvPr id="1411" name="Google Shape;1411;g1d6f9a2ce53_0_21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7322" y="1590176"/>
              <a:ext cx="3918267" cy="26018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2" name="Google Shape;1412;g1d6f9a2ce53_0_2138"/>
            <p:cNvSpPr/>
            <p:nvPr/>
          </p:nvSpPr>
          <p:spPr>
            <a:xfrm>
              <a:off x="2366324" y="2806243"/>
              <a:ext cx="160500" cy="1605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g1d6f9a2ce53_0_2138"/>
            <p:cNvSpPr/>
            <p:nvPr/>
          </p:nvSpPr>
          <p:spPr>
            <a:xfrm>
              <a:off x="4019699" y="3974156"/>
              <a:ext cx="160500" cy="160500"/>
            </a:xfrm>
            <a:prstGeom prst="ellipse">
              <a:avLst/>
            </a:prstGeom>
            <a:solidFill>
              <a:srgbClr val="00A4D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g1d6f9a2ce53_0_2138"/>
            <p:cNvSpPr/>
            <p:nvPr/>
          </p:nvSpPr>
          <p:spPr>
            <a:xfrm>
              <a:off x="2998075" y="3937338"/>
              <a:ext cx="160500" cy="160500"/>
            </a:xfrm>
            <a:prstGeom prst="rect">
              <a:avLst/>
            </a:prstGeom>
            <a:solidFill>
              <a:srgbClr val="009EE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5" name="Google Shape;1415;g1d6f9a2ce53_0_2138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416" name="Google Shape;1416;g1d6f9a2ce53_0_2138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417" name="Google Shape;1417;g1d6f9a2ce53_0_2138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1418" name="Google Shape;1418;g1d6f9a2ce53_0_2138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19" name="Google Shape;1419;g1d6f9a2ce53_0_21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0" name="Google Shape;1420;g1d6f9a2ce53_0_2138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1421" name="Google Shape;1421;g1d6f9a2ce53_0_2138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5593" indent="-225593">
              <a:buClr>
                <a:srgbClr val="000000"/>
              </a:buClr>
              <a:buSzPts val="2600"/>
            </a:pPr>
            <a:r>
              <a:rPr lang="en-US" altLang="ja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【</a:t>
            </a:r>
            <a:r>
              <a:rPr lang="ja" altLang="en-US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資料</a:t>
            </a:r>
            <a:r>
              <a:rPr lang="en-US" altLang="ja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】</a:t>
            </a:r>
            <a:r>
              <a:rPr lang="ja" altLang="en-US"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生活環境事業所ごとの</a:t>
            </a:r>
            <a:endParaRPr sz="1733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835178" indent="-225593">
              <a:buClr>
                <a:schemeClr val="dk1"/>
              </a:buClr>
              <a:buSzPts val="1100"/>
            </a:pPr>
            <a:r>
              <a:rPr lang="ja" altLang="en-US"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収集区域とごみ処理施設</a:t>
            </a:r>
            <a:endParaRPr sz="1733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1422" name="Google Shape;1422;g1d6f9a2ce53_0_2138"/>
          <p:cNvGrpSpPr/>
          <p:nvPr/>
        </p:nvGrpSpPr>
        <p:grpSpPr>
          <a:xfrm>
            <a:off x="3271868" y="1114401"/>
            <a:ext cx="8588433" cy="2631828"/>
            <a:chOff x="2453900" y="835800"/>
            <a:chExt cx="6441325" cy="1973871"/>
          </a:xfrm>
        </p:grpSpPr>
        <p:sp>
          <p:nvSpPr>
            <p:cNvPr id="1423" name="Google Shape;1423;g1d6f9a2ce53_0_2138"/>
            <p:cNvSpPr/>
            <p:nvPr/>
          </p:nvSpPr>
          <p:spPr>
            <a:xfrm>
              <a:off x="2453900" y="1074450"/>
              <a:ext cx="3050050" cy="1735221"/>
            </a:xfrm>
            <a:custGeom>
              <a:avLst/>
              <a:gdLst/>
              <a:ahLst/>
              <a:cxnLst/>
              <a:rect l="l" t="t" r="r" b="b"/>
              <a:pathLst>
                <a:path w="122002" h="71247" extrusionOk="0">
                  <a:moveTo>
                    <a:pt x="122002" y="0"/>
                  </a:moveTo>
                  <a:lnTo>
                    <a:pt x="0" y="6"/>
                  </a:lnTo>
                  <a:lnTo>
                    <a:pt x="0" y="7124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24" name="Google Shape;1424;g1d6f9a2ce53_0_2138"/>
            <p:cNvSpPr/>
            <p:nvPr/>
          </p:nvSpPr>
          <p:spPr>
            <a:xfrm>
              <a:off x="5430225" y="835800"/>
              <a:ext cx="3465000" cy="467700"/>
            </a:xfrm>
            <a:prstGeom prst="rect">
              <a:avLst/>
            </a:prstGeom>
            <a:solidFill>
              <a:srgbClr val="71519A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240000" rIns="121900" bIns="1920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500"/>
              </a:pPr>
              <a:r>
                <a:rPr lang="ja" altLang="en-US" sz="20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中原生活環境事業所</a:t>
              </a:r>
              <a:endParaRPr sz="2000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1425" name="Google Shape;1425;g1d6f9a2ce53_0_2138"/>
            <p:cNvSpPr/>
            <p:nvPr/>
          </p:nvSpPr>
          <p:spPr>
            <a:xfrm>
              <a:off x="5430225" y="1303550"/>
              <a:ext cx="3465000" cy="5190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44000" rIns="121900" bIns="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ごみ収集の管轄：</a:t>
              </a:r>
              <a:r>
                <a:rPr lang="ja" altLang="en-US" sz="1733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幸区・中原区</a:t>
              </a:r>
              <a:endParaRPr sz="17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pic>
        <p:nvPicPr>
          <p:cNvPr id="1426" name="Google Shape;1426;g1d6f9a2ce53_0_21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65754" y="-6974984"/>
            <a:ext cx="4619945" cy="42689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7" name="Google Shape;1427;g1d6f9a2ce53_0_2138"/>
          <p:cNvGrpSpPr/>
          <p:nvPr/>
        </p:nvGrpSpPr>
        <p:grpSpPr>
          <a:xfrm>
            <a:off x="5457967" y="4769067"/>
            <a:ext cx="4829119" cy="1864000"/>
            <a:chOff x="4093293" y="3576800"/>
            <a:chExt cx="4250984" cy="1398000"/>
          </a:xfrm>
        </p:grpSpPr>
        <p:sp>
          <p:nvSpPr>
            <p:cNvPr id="1428" name="Google Shape;1428;g1d6f9a2ce53_0_2138"/>
            <p:cNvSpPr/>
            <p:nvPr/>
          </p:nvSpPr>
          <p:spPr>
            <a:xfrm>
              <a:off x="4879267" y="3576800"/>
              <a:ext cx="3465000" cy="669900"/>
            </a:xfrm>
            <a:prstGeom prst="rect">
              <a:avLst/>
            </a:prstGeom>
            <a:solidFill>
              <a:srgbClr val="D9D2E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240000" rIns="121900" bIns="192000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1500"/>
              </a:pPr>
              <a:r>
                <a:rPr lang="ja" altLang="en-US" sz="200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堤根処理センター</a:t>
              </a:r>
              <a:endParaRPr sz="2000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>
                <a:lnSpc>
                  <a:spcPct val="115000"/>
                </a:lnSpc>
                <a:buClr>
                  <a:srgbClr val="000000"/>
                </a:buClr>
                <a:buSzPts val="1300"/>
              </a:pPr>
              <a:r>
                <a:rPr lang="ja" altLang="en-US" sz="1733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（令和</a:t>
              </a:r>
              <a:r>
                <a:rPr lang="en-US" altLang="ja" sz="1733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5</a:t>
              </a:r>
              <a:r>
                <a:rPr lang="ja" altLang="en-US" sz="1733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年度中に休止予定）</a:t>
              </a:r>
              <a:endParaRPr sz="2000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1429" name="Google Shape;1429;g1d6f9a2ce53_0_2138"/>
            <p:cNvSpPr/>
            <p:nvPr/>
          </p:nvSpPr>
          <p:spPr>
            <a:xfrm>
              <a:off x="4879277" y="4246700"/>
              <a:ext cx="3465000" cy="728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44000" rIns="121900" bIns="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ごみを１日に焼きゃくできる量 </a:t>
              </a:r>
              <a:endParaRPr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300"/>
              </a:pPr>
              <a:r>
                <a:rPr lang="en-US" altLang="ja"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…………………24</a:t>
              </a:r>
              <a:r>
                <a:rPr lang="ja" altLang="en-US"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時間で</a:t>
              </a:r>
              <a:r>
                <a:rPr lang="en-US" altLang="ja"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600</a:t>
              </a:r>
              <a:r>
                <a:rPr lang="ja" altLang="en-US"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トン</a:t>
              </a:r>
              <a:endParaRPr sz="1733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430" name="Google Shape;1430;g1d6f9a2ce53_0_2138"/>
            <p:cNvSpPr/>
            <p:nvPr/>
          </p:nvSpPr>
          <p:spPr>
            <a:xfrm>
              <a:off x="4093293" y="4137650"/>
              <a:ext cx="776300" cy="267100"/>
            </a:xfrm>
            <a:custGeom>
              <a:avLst/>
              <a:gdLst/>
              <a:ahLst/>
              <a:cxnLst/>
              <a:rect l="l" t="t" r="r" b="b"/>
              <a:pathLst>
                <a:path w="31052" h="10684" extrusionOk="0">
                  <a:moveTo>
                    <a:pt x="0" y="0"/>
                  </a:moveTo>
                  <a:lnTo>
                    <a:pt x="0" y="10684"/>
                  </a:lnTo>
                  <a:lnTo>
                    <a:pt x="31052" y="1062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  <p:grpSp>
        <p:nvGrpSpPr>
          <p:cNvPr id="1431" name="Google Shape;1431;g1d6f9a2ce53_0_2138"/>
          <p:cNvGrpSpPr/>
          <p:nvPr/>
        </p:nvGrpSpPr>
        <p:grpSpPr>
          <a:xfrm>
            <a:off x="4212334" y="3020967"/>
            <a:ext cx="7647967" cy="2233800"/>
            <a:chOff x="3159250" y="2265725"/>
            <a:chExt cx="5735975" cy="1675350"/>
          </a:xfrm>
        </p:grpSpPr>
        <p:sp>
          <p:nvSpPr>
            <p:cNvPr id="1432" name="Google Shape;1432;g1d6f9a2ce53_0_2138"/>
            <p:cNvSpPr/>
            <p:nvPr/>
          </p:nvSpPr>
          <p:spPr>
            <a:xfrm>
              <a:off x="3159250" y="2495500"/>
              <a:ext cx="2324000" cy="1445575"/>
            </a:xfrm>
            <a:custGeom>
              <a:avLst/>
              <a:gdLst/>
              <a:ahLst/>
              <a:cxnLst/>
              <a:rect l="l" t="t" r="r" b="b"/>
              <a:pathLst>
                <a:path w="92960" h="57823" extrusionOk="0">
                  <a:moveTo>
                    <a:pt x="0" y="57823"/>
                  </a:moveTo>
                  <a:lnTo>
                    <a:pt x="54415" y="277"/>
                  </a:lnTo>
                  <a:lnTo>
                    <a:pt x="9296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33" name="Google Shape;1433;g1d6f9a2ce53_0_2138"/>
            <p:cNvSpPr/>
            <p:nvPr/>
          </p:nvSpPr>
          <p:spPr>
            <a:xfrm>
              <a:off x="5430225" y="2265725"/>
              <a:ext cx="3465000" cy="467700"/>
            </a:xfrm>
            <a:prstGeom prst="rect">
              <a:avLst/>
            </a:prstGeom>
            <a:solidFill>
              <a:srgbClr val="D9D2E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240000" rIns="121900" bIns="2304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500"/>
              </a:pPr>
              <a:r>
                <a:rPr lang="ja" altLang="en-US" sz="200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加瀬クリーンセンター</a:t>
              </a:r>
              <a:r>
                <a:rPr lang="ja" altLang="en-US" sz="1733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（ごみ中継施設）</a:t>
              </a:r>
              <a:endParaRPr sz="1733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1434" name="Google Shape;1434;g1d6f9a2ce53_0_2138"/>
            <p:cNvSpPr/>
            <p:nvPr/>
          </p:nvSpPr>
          <p:spPr>
            <a:xfrm>
              <a:off x="5430225" y="2733475"/>
              <a:ext cx="3465000" cy="7281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44000" rIns="121900" bIns="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SzPts val="1300"/>
              </a:pPr>
              <a:r>
                <a:rPr lang="ja" altLang="en-US" sz="17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ごみを１日に処理できる量 </a:t>
              </a:r>
              <a:endParaRPr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1300"/>
              </a:pPr>
              <a:r>
                <a:rPr lang="en-US" altLang="ja"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………………………………5</a:t>
              </a:r>
              <a:r>
                <a:rPr lang="ja" altLang="en-US"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時間で</a:t>
              </a:r>
              <a:r>
                <a:rPr lang="en-US" altLang="ja"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300</a:t>
              </a:r>
              <a:r>
                <a:rPr lang="ja" altLang="en-US"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トン</a:t>
              </a:r>
              <a:endParaRPr sz="1733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1435" name="Google Shape;1435;g1d6f9a2ce53_0_2138">
            <a:hlinkClick r:id="rId6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1436" name="Google Shape;1436;g1d6f9a2ce53_0_2138"/>
          <p:cNvSpPr txBox="1"/>
          <p:nvPr/>
        </p:nvSpPr>
        <p:spPr>
          <a:xfrm>
            <a:off x="7264772" y="2955413"/>
            <a:ext cx="1896800" cy="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か    せ</a:t>
            </a: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437" name="Google Shape;1437;g1d6f9a2ce53_0_2138"/>
          <p:cNvSpPr txBox="1"/>
          <p:nvPr/>
        </p:nvSpPr>
        <p:spPr>
          <a:xfrm>
            <a:off x="6350605" y="4703592"/>
            <a:ext cx="1896800" cy="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つつみね</a:t>
            </a: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8146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2" name="Google Shape;1442;g1d6f9a2ce53_0_2168"/>
          <p:cNvGrpSpPr/>
          <p:nvPr/>
        </p:nvGrpSpPr>
        <p:grpSpPr>
          <a:xfrm>
            <a:off x="3390800" y="970801"/>
            <a:ext cx="8801496" cy="5887353"/>
            <a:chOff x="2543100" y="728100"/>
            <a:chExt cx="6601122" cy="4415515"/>
          </a:xfrm>
        </p:grpSpPr>
        <p:grpSp>
          <p:nvGrpSpPr>
            <p:cNvPr id="1443" name="Google Shape;1443;g1d6f9a2ce53_0_2168"/>
            <p:cNvGrpSpPr/>
            <p:nvPr/>
          </p:nvGrpSpPr>
          <p:grpSpPr>
            <a:xfrm>
              <a:off x="2543100" y="728100"/>
              <a:ext cx="6601122" cy="4415515"/>
              <a:chOff x="2543100" y="728100"/>
              <a:chExt cx="6601122" cy="4415515"/>
            </a:xfrm>
          </p:grpSpPr>
          <p:sp>
            <p:nvSpPr>
              <p:cNvPr id="1444" name="Google Shape;1444;g1d6f9a2ce53_0_2168"/>
              <p:cNvSpPr/>
              <p:nvPr/>
            </p:nvSpPr>
            <p:spPr>
              <a:xfrm>
                <a:off x="2543100" y="728100"/>
                <a:ext cx="6601122" cy="4415515"/>
              </a:xfrm>
              <a:custGeom>
                <a:avLst/>
                <a:gdLst/>
                <a:ahLst/>
                <a:cxnLst/>
                <a:rect l="l" t="t" r="r" b="b"/>
                <a:pathLst>
                  <a:path w="273395" h="178567" extrusionOk="0">
                    <a:moveTo>
                      <a:pt x="0" y="77638"/>
                    </a:moveTo>
                    <a:lnTo>
                      <a:pt x="14418" y="45474"/>
                    </a:lnTo>
                    <a:lnTo>
                      <a:pt x="48800" y="22183"/>
                    </a:lnTo>
                    <a:lnTo>
                      <a:pt x="81519" y="8319"/>
                    </a:lnTo>
                    <a:lnTo>
                      <a:pt x="127547" y="6655"/>
                    </a:lnTo>
                    <a:lnTo>
                      <a:pt x="128102" y="0"/>
                    </a:lnTo>
                    <a:lnTo>
                      <a:pt x="273395" y="0"/>
                    </a:lnTo>
                    <a:lnTo>
                      <a:pt x="273395" y="178567"/>
                    </a:lnTo>
                    <a:lnTo>
                      <a:pt x="123665" y="178567"/>
                    </a:lnTo>
                    <a:lnTo>
                      <a:pt x="69873" y="124221"/>
                    </a:lnTo>
                    <a:lnTo>
                      <a:pt x="43255" y="102593"/>
                    </a:lnTo>
                    <a:lnTo>
                      <a:pt x="27727" y="82075"/>
                    </a:lnTo>
                    <a:close/>
                  </a:path>
                </a:pathLst>
              </a:custGeom>
              <a:solidFill>
                <a:srgbClr val="D4EEF9"/>
              </a:solidFill>
              <a:ln>
                <a:noFill/>
              </a:ln>
            </p:spPr>
          </p:sp>
          <p:pic>
            <p:nvPicPr>
              <p:cNvPr id="1445" name="Google Shape;1445;g1d6f9a2ce53_0_216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718551" y="1204241"/>
                <a:ext cx="3228197" cy="29829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46" name="Google Shape;1446;g1d6f9a2ce53_0_2168"/>
              <p:cNvSpPr/>
              <p:nvPr/>
            </p:nvSpPr>
            <p:spPr>
              <a:xfrm>
                <a:off x="4376385" y="1738824"/>
                <a:ext cx="149400" cy="1494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g1d6f9a2ce53_0_2168"/>
              <p:cNvSpPr/>
              <p:nvPr/>
            </p:nvSpPr>
            <p:spPr>
              <a:xfrm>
                <a:off x="4089005" y="2281324"/>
                <a:ext cx="149400" cy="149400"/>
              </a:xfrm>
              <a:prstGeom prst="ellipse">
                <a:avLst/>
              </a:prstGeom>
              <a:solidFill>
                <a:srgbClr val="71519A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g1d6f9a2ce53_0_2168"/>
              <p:cNvSpPr/>
              <p:nvPr/>
            </p:nvSpPr>
            <p:spPr>
              <a:xfrm>
                <a:off x="5705996" y="1532875"/>
                <a:ext cx="149400" cy="149400"/>
              </a:xfrm>
              <a:prstGeom prst="triangle">
                <a:avLst>
                  <a:gd name="adj" fmla="val 50000"/>
                </a:avLst>
              </a:pr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g1d6f9a2ce53_0_2168"/>
              <p:cNvSpPr/>
              <p:nvPr/>
            </p:nvSpPr>
            <p:spPr>
              <a:xfrm>
                <a:off x="4244983" y="2184570"/>
                <a:ext cx="149400" cy="1494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g1d6f9a2ce53_0_2168"/>
              <p:cNvSpPr/>
              <p:nvPr/>
            </p:nvSpPr>
            <p:spPr>
              <a:xfrm>
                <a:off x="5509375" y="1654661"/>
                <a:ext cx="149400" cy="1494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g1d6f9a2ce53_0_2168"/>
              <p:cNvSpPr/>
              <p:nvPr/>
            </p:nvSpPr>
            <p:spPr>
              <a:xfrm>
                <a:off x="5926069" y="1813714"/>
                <a:ext cx="149400" cy="1494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g1d6f9a2ce53_0_2168"/>
              <p:cNvSpPr/>
              <p:nvPr/>
            </p:nvSpPr>
            <p:spPr>
              <a:xfrm>
                <a:off x="5687430" y="1738824"/>
                <a:ext cx="149400" cy="149400"/>
              </a:xfrm>
              <a:prstGeom prst="ellipse">
                <a:avLst/>
              </a:prstGeom>
              <a:solidFill>
                <a:srgbClr val="009EE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g1d6f9a2ce53_0_2168"/>
              <p:cNvSpPr/>
              <p:nvPr/>
            </p:nvSpPr>
            <p:spPr>
              <a:xfrm>
                <a:off x="5165438" y="1519948"/>
                <a:ext cx="134700" cy="134700"/>
              </a:xfrm>
              <a:prstGeom prst="ellipse">
                <a:avLst/>
              </a:prstGeom>
              <a:gradFill>
                <a:gsLst>
                  <a:gs pos="0">
                    <a:srgbClr val="DCECD5"/>
                  </a:gs>
                  <a:gs pos="100000">
                    <a:srgbClr val="93BC81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 cap="flat" cmpd="sng">
                <a:solidFill>
                  <a:srgbClr val="009B6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54" name="Google Shape;1454;g1d6f9a2ce53_0_2168"/>
            <p:cNvSpPr/>
            <p:nvPr/>
          </p:nvSpPr>
          <p:spPr>
            <a:xfrm>
              <a:off x="5868442" y="1772244"/>
              <a:ext cx="277716" cy="245410"/>
            </a:xfrm>
            <a:custGeom>
              <a:avLst/>
              <a:gdLst/>
              <a:ahLst/>
              <a:cxnLst/>
              <a:rect l="l" t="t" r="r" b="b"/>
              <a:pathLst>
                <a:path w="11923" h="10536" extrusionOk="0">
                  <a:moveTo>
                    <a:pt x="1386" y="0"/>
                  </a:moveTo>
                  <a:lnTo>
                    <a:pt x="11923" y="554"/>
                  </a:lnTo>
                  <a:lnTo>
                    <a:pt x="10259" y="10536"/>
                  </a:lnTo>
                  <a:lnTo>
                    <a:pt x="0" y="8595"/>
                  </a:lnTo>
                </a:path>
              </a:pathLst>
            </a:custGeom>
            <a:noFill/>
            <a:ln w="9525" cap="flat" cmpd="sng">
              <a:solidFill>
                <a:srgbClr val="00A4DC"/>
              </a:solidFill>
              <a:prstDash val="dash"/>
              <a:round/>
              <a:headEnd type="none" w="sm" len="sm"/>
              <a:tailEnd type="none" w="sm" len="sm"/>
            </a:ln>
          </p:spPr>
        </p:sp>
      </p:grpSp>
      <p:sp>
        <p:nvSpPr>
          <p:cNvPr id="1455" name="Google Shape;1455;g1d6f9a2ce53_0_2168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456" name="Google Shape;1456;g1d6f9a2ce53_0_2168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457" name="Google Shape;1457;g1d6f9a2ce53_0_2168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1458" name="Google Shape;1458;g1d6f9a2ce53_0_2168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59" name="Google Shape;1459;g1d6f9a2ce53_0_216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0" name="Google Shape;1460;g1d6f9a2ce53_0_2168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1461" name="Google Shape;1461;g1d6f9a2ce53_0_2168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25593" indent="-225593">
              <a:buClr>
                <a:srgbClr val="000000"/>
              </a:buClr>
              <a:buSzPts val="2600"/>
            </a:pPr>
            <a:r>
              <a:rPr lang="en-US" altLang="ja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【</a:t>
            </a:r>
            <a:r>
              <a:rPr lang="ja" altLang="en-US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資料</a:t>
            </a:r>
            <a:r>
              <a:rPr lang="en-US" altLang="ja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】</a:t>
            </a:r>
            <a:r>
              <a:rPr lang="ja" altLang="en-US"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生活環境事業所ごとの</a:t>
            </a:r>
            <a:endParaRPr sz="1733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835178" indent="-225593">
              <a:buClr>
                <a:schemeClr val="dk1"/>
              </a:buClr>
              <a:buSzPts val="1100"/>
            </a:pPr>
            <a:r>
              <a:rPr lang="ja" altLang="en-US"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収集区域とごみ処理施設</a:t>
            </a:r>
            <a:endParaRPr sz="1733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1462" name="Google Shape;1462;g1d6f9a2ce53_0_2168"/>
          <p:cNvGrpSpPr/>
          <p:nvPr/>
        </p:nvGrpSpPr>
        <p:grpSpPr>
          <a:xfrm>
            <a:off x="252166" y="1072975"/>
            <a:ext cx="5600001" cy="1698295"/>
            <a:chOff x="189124" y="804731"/>
            <a:chExt cx="4200001" cy="1273721"/>
          </a:xfrm>
        </p:grpSpPr>
        <p:sp>
          <p:nvSpPr>
            <p:cNvPr id="1463" name="Google Shape;1463;g1d6f9a2ce53_0_2168"/>
            <p:cNvSpPr/>
            <p:nvPr/>
          </p:nvSpPr>
          <p:spPr>
            <a:xfrm>
              <a:off x="2203625" y="1106900"/>
              <a:ext cx="2185500" cy="669325"/>
            </a:xfrm>
            <a:custGeom>
              <a:avLst/>
              <a:gdLst/>
              <a:ahLst/>
              <a:cxnLst/>
              <a:rect l="l" t="t" r="r" b="b"/>
              <a:pathLst>
                <a:path w="87420" h="26773" extrusionOk="0">
                  <a:moveTo>
                    <a:pt x="87420" y="26773"/>
                  </a:moveTo>
                  <a:lnTo>
                    <a:pt x="23651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grpSp>
          <p:nvGrpSpPr>
            <p:cNvPr id="1464" name="Google Shape;1464;g1d6f9a2ce53_0_2168"/>
            <p:cNvGrpSpPr/>
            <p:nvPr/>
          </p:nvGrpSpPr>
          <p:grpSpPr>
            <a:xfrm>
              <a:off x="189124" y="804731"/>
              <a:ext cx="2110964" cy="1273721"/>
              <a:chOff x="189125" y="708818"/>
              <a:chExt cx="2063100" cy="1355743"/>
            </a:xfrm>
          </p:grpSpPr>
          <p:sp>
            <p:nvSpPr>
              <p:cNvPr id="1465" name="Google Shape;1465;g1d6f9a2ce53_0_2168"/>
              <p:cNvSpPr/>
              <p:nvPr/>
            </p:nvSpPr>
            <p:spPr>
              <a:xfrm>
                <a:off x="189125" y="708818"/>
                <a:ext cx="2063100" cy="467700"/>
              </a:xfrm>
              <a:prstGeom prst="rect">
                <a:avLst/>
              </a:prstGeom>
              <a:solidFill>
                <a:srgbClr val="009B6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240000" rIns="121900" bIns="1920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500"/>
                </a:pPr>
                <a:r>
                  <a:rPr lang="ja" altLang="en-US" sz="2000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川崎生活環境事業所</a:t>
                </a:r>
                <a:endParaRPr sz="20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1466" name="Google Shape;1466;g1d6f9a2ce53_0_2168"/>
              <p:cNvSpPr/>
              <p:nvPr/>
            </p:nvSpPr>
            <p:spPr>
              <a:xfrm>
                <a:off x="189125" y="1176561"/>
                <a:ext cx="2063100" cy="8880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44000" rIns="121900" bIns="0" anchor="t" anchorCtr="0">
                <a:noAutofit/>
              </a:bodyPr>
              <a:lstStyle/>
              <a:p>
                <a:pPr>
                  <a:lnSpc>
                    <a:spcPct val="14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467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ごみ収集の管轄：</a:t>
                </a:r>
                <a:r>
                  <a:rPr lang="ja" altLang="en-US" sz="1467">
                    <a:solidFill>
                      <a:srgbClr val="00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川崎区</a:t>
                </a:r>
                <a:endParaRPr sz="14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>
                  <a:lnSpc>
                    <a:spcPct val="14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467" b="1">
                    <a:solidFill>
                      <a:srgbClr val="00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し尿・浄化槽の管轄：</a:t>
                </a:r>
                <a:endParaRPr sz="14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>
                  <a:lnSpc>
                    <a:spcPct val="14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467">
                    <a:solidFill>
                      <a:srgbClr val="00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川崎区・幸区・中原区</a:t>
                </a:r>
                <a:endParaRPr sz="14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</p:grpSp>
      <p:sp>
        <p:nvSpPr>
          <p:cNvPr id="1467" name="Google Shape;1467;g1d6f9a2ce53_0_2168"/>
          <p:cNvSpPr/>
          <p:nvPr/>
        </p:nvSpPr>
        <p:spPr>
          <a:xfrm>
            <a:off x="8405999" y="-828992"/>
            <a:ext cx="214000" cy="214000"/>
          </a:xfrm>
          <a:prstGeom prst="ellipse">
            <a:avLst/>
          </a:prstGeom>
          <a:solidFill>
            <a:srgbClr val="00A4D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g1d6f9a2ce53_0_2168"/>
          <p:cNvSpPr/>
          <p:nvPr/>
        </p:nvSpPr>
        <p:spPr>
          <a:xfrm>
            <a:off x="7206600" y="-961816"/>
            <a:ext cx="214000" cy="214000"/>
          </a:xfrm>
          <a:prstGeom prst="rect">
            <a:avLst/>
          </a:prstGeom>
          <a:solidFill>
            <a:srgbClr val="009EE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9" name="Google Shape;1469;g1d6f9a2ce53_0_2168"/>
          <p:cNvGrpSpPr/>
          <p:nvPr/>
        </p:nvGrpSpPr>
        <p:grpSpPr>
          <a:xfrm>
            <a:off x="252167" y="3218701"/>
            <a:ext cx="5252533" cy="3503964"/>
            <a:chOff x="189125" y="2414025"/>
            <a:chExt cx="3939400" cy="2627973"/>
          </a:xfrm>
        </p:grpSpPr>
        <p:sp>
          <p:nvSpPr>
            <p:cNvPr id="1470" name="Google Shape;1470;g1d6f9a2ce53_0_2168"/>
            <p:cNvSpPr/>
            <p:nvPr/>
          </p:nvSpPr>
          <p:spPr>
            <a:xfrm>
              <a:off x="2973800" y="2414025"/>
              <a:ext cx="1154725" cy="1903100"/>
            </a:xfrm>
            <a:custGeom>
              <a:avLst/>
              <a:gdLst/>
              <a:ahLst/>
              <a:cxnLst/>
              <a:rect l="l" t="t" r="r" b="b"/>
              <a:pathLst>
                <a:path w="46189" h="76124" extrusionOk="0">
                  <a:moveTo>
                    <a:pt x="46189" y="0"/>
                  </a:moveTo>
                  <a:lnTo>
                    <a:pt x="0" y="7612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grpSp>
          <p:nvGrpSpPr>
            <p:cNvPr id="1471" name="Google Shape;1471;g1d6f9a2ce53_0_2168"/>
            <p:cNvGrpSpPr/>
            <p:nvPr/>
          </p:nvGrpSpPr>
          <p:grpSpPr>
            <a:xfrm>
              <a:off x="189125" y="4214551"/>
              <a:ext cx="3302582" cy="827447"/>
              <a:chOff x="189125" y="4142343"/>
              <a:chExt cx="3227700" cy="888104"/>
            </a:xfrm>
          </p:grpSpPr>
          <p:sp>
            <p:nvSpPr>
              <p:cNvPr id="1472" name="Google Shape;1472;g1d6f9a2ce53_0_2168"/>
              <p:cNvSpPr/>
              <p:nvPr/>
            </p:nvSpPr>
            <p:spPr>
              <a:xfrm>
                <a:off x="189125" y="4142343"/>
                <a:ext cx="3227700" cy="467700"/>
              </a:xfrm>
              <a:prstGeom prst="rect">
                <a:avLst/>
              </a:prstGeom>
              <a:solidFill>
                <a:srgbClr val="D9EAD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240000" rIns="121900" bIns="1872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500"/>
                </a:pPr>
                <a:r>
                  <a:rPr lang="ja" altLang="en-US" sz="200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入江崎クリーンセンター</a:t>
                </a:r>
                <a:endParaRPr sz="200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1473" name="Google Shape;1473;g1d6f9a2ce53_0_2168"/>
              <p:cNvSpPr/>
              <p:nvPr/>
            </p:nvSpPr>
            <p:spPr>
              <a:xfrm>
                <a:off x="189125" y="4610147"/>
                <a:ext cx="3227700" cy="420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44000" rIns="121900" bIns="0" anchor="t" anchorCtr="0">
                <a:noAutofit/>
              </a:bodyPr>
              <a:lstStyle/>
              <a:p>
                <a:pPr>
                  <a:lnSpc>
                    <a:spcPct val="14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467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１日に処理できるし尿の量</a:t>
                </a:r>
                <a:r>
                  <a:rPr lang="en-US" altLang="ja" sz="1467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……500</a:t>
                </a:r>
                <a:r>
                  <a:rPr lang="ja" altLang="en-US" sz="1467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キロリットル</a:t>
                </a:r>
                <a:endParaRPr sz="14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</p:grpSp>
      <p:grpSp>
        <p:nvGrpSpPr>
          <p:cNvPr id="1474" name="Google Shape;1474;g1d6f9a2ce53_0_2168"/>
          <p:cNvGrpSpPr/>
          <p:nvPr/>
        </p:nvGrpSpPr>
        <p:grpSpPr>
          <a:xfrm>
            <a:off x="252167" y="2875965"/>
            <a:ext cx="5407967" cy="2641655"/>
            <a:chOff x="189125" y="2156973"/>
            <a:chExt cx="4055975" cy="1981241"/>
          </a:xfrm>
        </p:grpSpPr>
        <p:cxnSp>
          <p:nvCxnSpPr>
            <p:cNvPr id="1475" name="Google Shape;1475;g1d6f9a2ce53_0_2168"/>
            <p:cNvCxnSpPr/>
            <p:nvPr/>
          </p:nvCxnSpPr>
          <p:spPr>
            <a:xfrm flipH="1">
              <a:off x="2509600" y="2212850"/>
              <a:ext cx="1735500" cy="185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476" name="Google Shape;1476;g1d6f9a2ce53_0_2168"/>
            <p:cNvGrpSpPr/>
            <p:nvPr/>
          </p:nvGrpSpPr>
          <p:grpSpPr>
            <a:xfrm>
              <a:off x="189125" y="2156973"/>
              <a:ext cx="2486683" cy="1981241"/>
              <a:chOff x="189125" y="2047778"/>
              <a:chExt cx="2430300" cy="2126479"/>
            </a:xfrm>
          </p:grpSpPr>
          <p:sp>
            <p:nvSpPr>
              <p:cNvPr id="1477" name="Google Shape;1477;g1d6f9a2ce53_0_2168"/>
              <p:cNvSpPr/>
              <p:nvPr/>
            </p:nvSpPr>
            <p:spPr>
              <a:xfrm>
                <a:off x="189125" y="2047778"/>
                <a:ext cx="2430300" cy="451200"/>
              </a:xfrm>
              <a:prstGeom prst="rect">
                <a:avLst/>
              </a:prstGeom>
              <a:solidFill>
                <a:srgbClr val="D9EAD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240000" rIns="121900" bIns="1680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500"/>
                </a:pPr>
                <a:r>
                  <a:rPr lang="ja" altLang="en-US" sz="200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南部リサイクルセンター</a:t>
                </a:r>
                <a:endParaRPr sz="200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1478" name="Google Shape;1478;g1d6f9a2ce53_0_2168"/>
              <p:cNvSpPr/>
              <p:nvPr/>
            </p:nvSpPr>
            <p:spPr>
              <a:xfrm>
                <a:off x="189125" y="2498757"/>
                <a:ext cx="2430300" cy="16755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44000" rIns="121900" bIns="0" anchor="t" anchorCtr="0">
                <a:noAutofit/>
              </a:bodyPr>
              <a:lstStyle/>
              <a:p>
                <a:pPr>
                  <a:lnSpc>
                    <a:spcPct val="14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467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空き缶を１日に処理できる量</a:t>
                </a:r>
                <a:endParaRPr sz="14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>
                  <a:lnSpc>
                    <a:spcPct val="140000"/>
                  </a:lnSpc>
                  <a:buClr>
                    <a:schemeClr val="dk1"/>
                  </a:buClr>
                  <a:buSzPts val="1100"/>
                </a:pPr>
                <a:r>
                  <a:rPr lang="en-US" altLang="ja" sz="1467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………………………7</a:t>
                </a:r>
                <a:r>
                  <a:rPr lang="ja" altLang="en-US" sz="1467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時間で</a:t>
                </a:r>
                <a:r>
                  <a:rPr lang="en-US" altLang="ja" sz="1467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28</a:t>
                </a:r>
                <a:r>
                  <a:rPr lang="ja" altLang="en-US" sz="1467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トン</a:t>
                </a:r>
                <a:endParaRPr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>
                  <a:lnSpc>
                    <a:spcPct val="14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467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空きびんを１日に処理できる量</a:t>
                </a:r>
                <a:endParaRPr sz="14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>
                  <a:lnSpc>
                    <a:spcPct val="140000"/>
                  </a:lnSpc>
                  <a:buClr>
                    <a:schemeClr val="dk1"/>
                  </a:buClr>
                  <a:buSzPts val="1100"/>
                </a:pPr>
                <a:r>
                  <a:rPr lang="en-US" altLang="ja" sz="1467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………………………5</a:t>
                </a:r>
                <a:r>
                  <a:rPr lang="ja" altLang="en-US" sz="1467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時間で</a:t>
                </a:r>
                <a:r>
                  <a:rPr lang="en-US" altLang="ja" sz="1467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20</a:t>
                </a:r>
                <a:r>
                  <a:rPr lang="ja" altLang="en-US" sz="1467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トン</a:t>
                </a:r>
                <a:endParaRPr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>
                  <a:lnSpc>
                    <a:spcPct val="14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467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ペットボトルを１日に処理できる量</a:t>
                </a:r>
                <a:r>
                  <a:rPr lang="en-US" altLang="ja" sz="1467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………………………7</a:t>
                </a:r>
                <a:r>
                  <a:rPr lang="ja" altLang="en-US" sz="1467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時間で</a:t>
                </a:r>
                <a:r>
                  <a:rPr lang="en-US" altLang="ja" sz="1467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7</a:t>
                </a:r>
                <a:r>
                  <a:rPr lang="ja" altLang="en-US" sz="1467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トン</a:t>
                </a:r>
                <a:endParaRPr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</p:grpSp>
      <p:grpSp>
        <p:nvGrpSpPr>
          <p:cNvPr id="1479" name="Google Shape;1479;g1d6f9a2ce53_0_2168"/>
          <p:cNvGrpSpPr/>
          <p:nvPr/>
        </p:nvGrpSpPr>
        <p:grpSpPr>
          <a:xfrm>
            <a:off x="7739377" y="1072967"/>
            <a:ext cx="4135959" cy="1595720"/>
            <a:chOff x="5804532" y="804725"/>
            <a:chExt cx="3101969" cy="1196790"/>
          </a:xfrm>
        </p:grpSpPr>
        <p:grpSp>
          <p:nvGrpSpPr>
            <p:cNvPr id="1480" name="Google Shape;1480;g1d6f9a2ce53_0_2168"/>
            <p:cNvGrpSpPr/>
            <p:nvPr/>
          </p:nvGrpSpPr>
          <p:grpSpPr>
            <a:xfrm>
              <a:off x="5804532" y="804725"/>
              <a:ext cx="3101968" cy="793006"/>
              <a:chOff x="5804532" y="804725"/>
              <a:chExt cx="3101968" cy="793006"/>
            </a:xfrm>
          </p:grpSpPr>
          <p:sp>
            <p:nvSpPr>
              <p:cNvPr id="1481" name="Google Shape;1481;g1d6f9a2ce53_0_2168"/>
              <p:cNvSpPr/>
              <p:nvPr/>
            </p:nvSpPr>
            <p:spPr>
              <a:xfrm>
                <a:off x="5804532" y="1261900"/>
                <a:ext cx="548958" cy="335831"/>
              </a:xfrm>
              <a:custGeom>
                <a:avLst/>
                <a:gdLst/>
                <a:ahLst/>
                <a:cxnLst/>
                <a:rect l="l" t="t" r="r" b="b"/>
                <a:pathLst>
                  <a:path w="23568" h="14418" extrusionOk="0">
                    <a:moveTo>
                      <a:pt x="0" y="14418"/>
                    </a:moveTo>
                    <a:lnTo>
                      <a:pt x="14695" y="0"/>
                    </a:lnTo>
                    <a:lnTo>
                      <a:pt x="23568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482" name="Google Shape;1482;g1d6f9a2ce53_0_2168"/>
              <p:cNvSpPr/>
              <p:nvPr/>
            </p:nvSpPr>
            <p:spPr>
              <a:xfrm>
                <a:off x="6353500" y="804725"/>
                <a:ext cx="2553000" cy="626400"/>
              </a:xfrm>
              <a:prstGeom prst="rect">
                <a:avLst/>
              </a:prstGeom>
              <a:solidFill>
                <a:srgbClr val="D9EAD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92000" rIns="121900" bIns="48000" anchor="ctr" anchorCtr="0">
                <a:noAutofit/>
              </a:bodyPr>
              <a:lstStyle/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200"/>
                </a:pPr>
                <a:r>
                  <a:rPr lang="ja" altLang="en-US" sz="160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浮島処理センター</a:t>
                </a:r>
                <a:endParaRPr sz="160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  <a:p>
                <a:pPr>
                  <a:lnSpc>
                    <a:spcPct val="115000"/>
                  </a:lnSpc>
                  <a:buClr>
                    <a:srgbClr val="000000"/>
                  </a:buClr>
                  <a:buSzPts val="1500"/>
                </a:pPr>
                <a:r>
                  <a:rPr lang="ja" altLang="en-US" sz="200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粗大ごみ処理施設</a:t>
                </a:r>
                <a:endParaRPr sz="1733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</p:grpSp>
        <p:sp>
          <p:nvSpPr>
            <p:cNvPr id="1483" name="Google Shape;1483;g1d6f9a2ce53_0_2168"/>
            <p:cNvSpPr/>
            <p:nvPr/>
          </p:nvSpPr>
          <p:spPr>
            <a:xfrm>
              <a:off x="6353501" y="1430915"/>
              <a:ext cx="2553000" cy="5706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000" tIns="144000" rIns="72000" bIns="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1100"/>
              </a:pPr>
              <a:r>
                <a:rPr lang="ja" altLang="en-US" sz="14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粗大ごみを１日に処理できる量</a:t>
              </a:r>
              <a:r>
                <a:rPr lang="en-US" altLang="ja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………5</a:t>
              </a:r>
              <a:r>
                <a:rPr lang="ja" altLang="en-US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時間で</a:t>
              </a:r>
              <a:r>
                <a:rPr lang="en-US" altLang="ja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50</a:t>
              </a:r>
              <a:r>
                <a:rPr lang="ja" altLang="en-US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トン</a:t>
              </a:r>
              <a:endParaRPr sz="1467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484" name="Google Shape;1484;g1d6f9a2ce53_0_2168"/>
          <p:cNvGrpSpPr/>
          <p:nvPr/>
        </p:nvGrpSpPr>
        <p:grpSpPr>
          <a:xfrm>
            <a:off x="8007100" y="2621267"/>
            <a:ext cx="3868235" cy="1455896"/>
            <a:chOff x="6005325" y="1965950"/>
            <a:chExt cx="2901176" cy="1091922"/>
          </a:xfrm>
        </p:grpSpPr>
        <p:grpSp>
          <p:nvGrpSpPr>
            <p:cNvPr id="1485" name="Google Shape;1485;g1d6f9a2ce53_0_2168"/>
            <p:cNvGrpSpPr/>
            <p:nvPr/>
          </p:nvGrpSpPr>
          <p:grpSpPr>
            <a:xfrm>
              <a:off x="6005325" y="1965950"/>
              <a:ext cx="2901176" cy="521180"/>
              <a:chOff x="6005325" y="1965950"/>
              <a:chExt cx="2901176" cy="521180"/>
            </a:xfrm>
          </p:grpSpPr>
          <p:sp>
            <p:nvSpPr>
              <p:cNvPr id="1486" name="Google Shape;1486;g1d6f9a2ce53_0_2168"/>
              <p:cNvSpPr/>
              <p:nvPr/>
            </p:nvSpPr>
            <p:spPr>
              <a:xfrm>
                <a:off x="6005325" y="1965950"/>
                <a:ext cx="386925" cy="490750"/>
              </a:xfrm>
              <a:custGeom>
                <a:avLst/>
                <a:gdLst/>
                <a:ahLst/>
                <a:cxnLst/>
                <a:rect l="l" t="t" r="r" b="b"/>
                <a:pathLst>
                  <a:path w="15477" h="19630" extrusionOk="0">
                    <a:moveTo>
                      <a:pt x="0" y="0"/>
                    </a:moveTo>
                    <a:lnTo>
                      <a:pt x="7210" y="19630"/>
                    </a:lnTo>
                    <a:lnTo>
                      <a:pt x="15477" y="1963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1487" name="Google Shape;1487;g1d6f9a2ce53_0_2168"/>
              <p:cNvSpPr/>
              <p:nvPr/>
            </p:nvSpPr>
            <p:spPr>
              <a:xfrm>
                <a:off x="6353501" y="2051530"/>
                <a:ext cx="2553000" cy="435600"/>
              </a:xfrm>
              <a:prstGeom prst="rect">
                <a:avLst/>
              </a:prstGeom>
              <a:solidFill>
                <a:srgbClr val="D9EAD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240000" rIns="121900" bIns="1440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500"/>
                </a:pPr>
                <a:r>
                  <a:rPr lang="ja" altLang="en-US" sz="200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浮島埋立事業所</a:t>
                </a:r>
                <a:endParaRPr sz="200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</p:grpSp>
        <p:sp>
          <p:nvSpPr>
            <p:cNvPr id="1488" name="Google Shape;1488;g1d6f9a2ce53_0_2168"/>
            <p:cNvSpPr/>
            <p:nvPr/>
          </p:nvSpPr>
          <p:spPr>
            <a:xfrm>
              <a:off x="6353501" y="2487272"/>
              <a:ext cx="2553000" cy="5706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000" tIns="144000" rIns="72000" bIns="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1100"/>
              </a:pPr>
              <a:r>
                <a:rPr lang="ja" altLang="en-US" sz="14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１日に埋め立てられる灰の量</a:t>
              </a:r>
              <a:endParaRPr sz="14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40000"/>
                </a:lnSpc>
                <a:buClr>
                  <a:srgbClr val="000000"/>
                </a:buClr>
                <a:buSzPts val="1100"/>
              </a:pPr>
              <a:r>
                <a:rPr lang="en-US" altLang="ja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……5</a:t>
              </a:r>
              <a:r>
                <a:rPr lang="ja" altLang="en-US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時間で</a:t>
              </a:r>
              <a:r>
                <a:rPr lang="en-US" altLang="ja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1,000</a:t>
              </a:r>
              <a:r>
                <a:rPr lang="ja" altLang="en-US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リッポウメートル</a:t>
              </a:r>
              <a:endParaRPr sz="14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489" name="Google Shape;1489;g1d6f9a2ce53_0_2168"/>
          <p:cNvGrpSpPr/>
          <p:nvPr/>
        </p:nvGrpSpPr>
        <p:grpSpPr>
          <a:xfrm>
            <a:off x="7699233" y="2520701"/>
            <a:ext cx="4176099" cy="2983313"/>
            <a:chOff x="5774425" y="1890525"/>
            <a:chExt cx="3132074" cy="2237485"/>
          </a:xfrm>
        </p:grpSpPr>
        <p:sp>
          <p:nvSpPr>
            <p:cNvPr id="1490" name="Google Shape;1490;g1d6f9a2ce53_0_2168"/>
            <p:cNvSpPr/>
            <p:nvPr/>
          </p:nvSpPr>
          <p:spPr>
            <a:xfrm>
              <a:off x="5774425" y="1890525"/>
              <a:ext cx="598450" cy="1696400"/>
            </a:xfrm>
            <a:custGeom>
              <a:avLst/>
              <a:gdLst/>
              <a:ahLst/>
              <a:cxnLst/>
              <a:rect l="l" t="t" r="r" b="b"/>
              <a:pathLst>
                <a:path w="23938" h="67856" extrusionOk="0">
                  <a:moveTo>
                    <a:pt x="0" y="0"/>
                  </a:moveTo>
                  <a:lnTo>
                    <a:pt x="13862" y="67598"/>
                  </a:lnTo>
                  <a:lnTo>
                    <a:pt x="23938" y="678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91" name="Google Shape;1491;g1d6f9a2ce53_0_2168"/>
            <p:cNvSpPr/>
            <p:nvPr/>
          </p:nvSpPr>
          <p:spPr>
            <a:xfrm>
              <a:off x="6353499" y="3121618"/>
              <a:ext cx="2553000" cy="435600"/>
            </a:xfrm>
            <a:prstGeom prst="rect">
              <a:avLst/>
            </a:prstGeom>
            <a:solidFill>
              <a:srgbClr val="D9EAD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240000" rIns="121900" bIns="1440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500"/>
              </a:pPr>
              <a:r>
                <a:rPr lang="ja" altLang="en-US" sz="200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浮島処理センター</a:t>
              </a:r>
              <a:endParaRPr sz="2000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1492" name="Google Shape;1492;g1d6f9a2ce53_0_2168"/>
            <p:cNvSpPr/>
            <p:nvPr/>
          </p:nvSpPr>
          <p:spPr>
            <a:xfrm>
              <a:off x="6353499" y="3557410"/>
              <a:ext cx="2553000" cy="5706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000" tIns="144000" rIns="72000" bIns="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1100"/>
              </a:pPr>
              <a:r>
                <a:rPr lang="ja" altLang="en-US" sz="14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ごみを１日に焼きゃくできる量 </a:t>
              </a:r>
              <a:endParaRPr sz="14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40000"/>
                </a:lnSpc>
                <a:buClr>
                  <a:srgbClr val="000000"/>
                </a:buClr>
                <a:buSzPts val="1100"/>
              </a:pPr>
              <a:r>
                <a:rPr lang="en-US" altLang="ja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………………24</a:t>
              </a:r>
              <a:r>
                <a:rPr lang="ja" altLang="en-US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時間で</a:t>
              </a:r>
              <a:r>
                <a:rPr lang="en-US" altLang="ja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900</a:t>
              </a:r>
              <a:r>
                <a:rPr lang="ja" altLang="en-US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トン</a:t>
              </a:r>
              <a:endParaRPr sz="14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493" name="Google Shape;1493;g1d6f9a2ce53_0_2168"/>
          <p:cNvGrpSpPr/>
          <p:nvPr/>
        </p:nvGrpSpPr>
        <p:grpSpPr>
          <a:xfrm>
            <a:off x="6236000" y="1260565"/>
            <a:ext cx="1482000" cy="766032"/>
            <a:chOff x="4677000" y="945424"/>
            <a:chExt cx="1111500" cy="574524"/>
          </a:xfrm>
        </p:grpSpPr>
        <p:sp>
          <p:nvSpPr>
            <p:cNvPr id="1494" name="Google Shape;1494;g1d6f9a2ce53_0_2168"/>
            <p:cNvSpPr/>
            <p:nvPr/>
          </p:nvSpPr>
          <p:spPr>
            <a:xfrm>
              <a:off x="4677000" y="945424"/>
              <a:ext cx="1111500" cy="391500"/>
            </a:xfrm>
            <a:prstGeom prst="rect">
              <a:avLst/>
            </a:prstGeom>
            <a:solidFill>
              <a:srgbClr val="F4CCC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0000" rIns="121900" bIns="720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1p"/>
                  <a:ea typeface="M PLUS 1p"/>
                  <a:cs typeface="M PLUS 1p"/>
                  <a:sym typeface="M PLUS 1p"/>
                </a:rPr>
                <a:t>末広町駅</a:t>
              </a:r>
              <a:endParaRPr sz="1867" b="1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cxnSp>
          <p:nvCxnSpPr>
            <p:cNvPr id="1495" name="Google Shape;1495;g1d6f9a2ce53_0_2168"/>
            <p:cNvCxnSpPr>
              <a:stCxn id="1453" idx="0"/>
              <a:endCxn id="1494" idx="2"/>
            </p:cNvCxnSpPr>
            <p:nvPr/>
          </p:nvCxnSpPr>
          <p:spPr>
            <a:xfrm rot="10800000">
              <a:off x="5232788" y="1336948"/>
              <a:ext cx="0" cy="183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96" name="Google Shape;1496;g1d6f9a2ce53_0_2168"/>
          <p:cNvGrpSpPr/>
          <p:nvPr/>
        </p:nvGrpSpPr>
        <p:grpSpPr>
          <a:xfrm>
            <a:off x="4831767" y="2405415"/>
            <a:ext cx="3178400" cy="4317152"/>
            <a:chOff x="3623825" y="1804061"/>
            <a:chExt cx="2383800" cy="3237864"/>
          </a:xfrm>
        </p:grpSpPr>
        <p:sp>
          <p:nvSpPr>
            <p:cNvPr id="1497" name="Google Shape;1497;g1d6f9a2ce53_0_2168"/>
            <p:cNvSpPr/>
            <p:nvPr/>
          </p:nvSpPr>
          <p:spPr>
            <a:xfrm>
              <a:off x="3623825" y="3920525"/>
              <a:ext cx="2383800" cy="11214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000" tIns="96000" rIns="72000" bIns="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chemeClr val="dk1"/>
                </a:buClr>
                <a:buSzPts val="1100"/>
              </a:pPr>
              <a:r>
                <a:rPr lang="ja" altLang="en-US" sz="14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プラスチック製容器包装を１日に</a:t>
              </a:r>
              <a:endParaRPr sz="14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40000"/>
                </a:lnSpc>
                <a:buClr>
                  <a:srgbClr val="000000"/>
                </a:buClr>
                <a:buSzPts val="1100"/>
              </a:pPr>
              <a:r>
                <a:rPr lang="ja" altLang="en-US" sz="14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処理できる量</a:t>
              </a:r>
              <a:r>
                <a:rPr lang="en-US" altLang="ja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……10</a:t>
              </a:r>
              <a:r>
                <a:rPr lang="ja" altLang="en-US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時間で</a:t>
              </a:r>
              <a:r>
                <a:rPr lang="en-US" altLang="ja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55</a:t>
              </a:r>
              <a:r>
                <a:rPr lang="ja" altLang="en-US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トン</a:t>
              </a:r>
              <a:endParaRPr sz="14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40000"/>
                </a:lnSpc>
                <a:buClr>
                  <a:schemeClr val="dk1"/>
                </a:buClr>
                <a:buSzPts val="1100"/>
              </a:pPr>
              <a:r>
                <a:rPr lang="ja" altLang="en-US" sz="14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ミックスペーパーを１日に</a:t>
              </a:r>
              <a:endParaRPr sz="14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40000"/>
                </a:lnSpc>
                <a:buClr>
                  <a:schemeClr val="dk1"/>
                </a:buClr>
                <a:buSzPts val="1100"/>
              </a:pPr>
              <a:r>
                <a:rPr lang="ja" altLang="en-US" sz="14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処理できる量</a:t>
              </a:r>
              <a:r>
                <a:rPr lang="en-US" altLang="ja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……10</a:t>
              </a:r>
              <a:r>
                <a:rPr lang="ja" altLang="en-US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時間で</a:t>
              </a:r>
              <a:r>
                <a:rPr lang="en-US" altLang="ja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70</a:t>
              </a:r>
              <a:r>
                <a:rPr lang="ja" altLang="en-US" sz="1467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トン</a:t>
              </a:r>
              <a:endParaRPr sz="14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grpSp>
          <p:nvGrpSpPr>
            <p:cNvPr id="1498" name="Google Shape;1498;g1d6f9a2ce53_0_2168"/>
            <p:cNvGrpSpPr/>
            <p:nvPr/>
          </p:nvGrpSpPr>
          <p:grpSpPr>
            <a:xfrm>
              <a:off x="3623825" y="1804061"/>
              <a:ext cx="2383800" cy="2120414"/>
              <a:chOff x="3623825" y="1804061"/>
              <a:chExt cx="2383800" cy="2120414"/>
            </a:xfrm>
          </p:grpSpPr>
          <p:cxnSp>
            <p:nvCxnSpPr>
              <p:cNvPr id="1499" name="Google Shape;1499;g1d6f9a2ce53_0_2168"/>
              <p:cNvCxnSpPr>
                <a:stCxn id="1450" idx="2"/>
              </p:cNvCxnSpPr>
              <p:nvPr/>
            </p:nvCxnSpPr>
            <p:spPr>
              <a:xfrm flipH="1">
                <a:off x="5369575" y="1804061"/>
                <a:ext cx="214500" cy="1551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500" name="Google Shape;1500;g1d6f9a2ce53_0_2168"/>
              <p:cNvSpPr/>
              <p:nvPr/>
            </p:nvSpPr>
            <p:spPr>
              <a:xfrm>
                <a:off x="3623825" y="3272875"/>
                <a:ext cx="2383800" cy="651600"/>
              </a:xfrm>
              <a:prstGeom prst="rect">
                <a:avLst/>
              </a:prstGeom>
              <a:solidFill>
                <a:srgbClr val="D9EAD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240000" rIns="121900" bIns="144000" anchor="ctr" anchorCtr="0">
                <a:noAutofit/>
              </a:bodyPr>
              <a:lstStyle/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200"/>
                </a:pPr>
                <a:r>
                  <a:rPr lang="ja" altLang="en-US" sz="160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浮島処理センター</a:t>
                </a:r>
                <a:endParaRPr sz="160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500"/>
                </a:pPr>
                <a:r>
                  <a:rPr lang="ja" altLang="en-US" sz="200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資源化処理施設</a:t>
                </a:r>
                <a:endParaRPr sz="1733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</p:grpSp>
      </p:grpSp>
      <p:sp>
        <p:nvSpPr>
          <p:cNvPr id="1501" name="Google Shape;1501;g1d6f9a2ce53_0_2168">
            <a:hlinkClick r:id="rId5" action="ppaction://hlinksldjump"/>
          </p:cNvPr>
          <p:cNvSpPr/>
          <p:nvPr/>
        </p:nvSpPr>
        <p:spPr>
          <a:xfrm>
            <a:off x="10513633" y="5399300"/>
            <a:ext cx="2058400" cy="2058400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168000" tIns="0" rIns="121900" bIns="4560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一覧に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>
              <a:buClr>
                <a:srgbClr val="000000"/>
              </a:buClr>
              <a:buSzPts val="2000"/>
            </a:pPr>
            <a:r>
              <a:rPr lang="ja" altLang="en-US" sz="2667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戻る</a:t>
            </a:r>
            <a:endParaRPr sz="2667">
              <a:solidFill>
                <a:srgbClr val="FFFFFF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1502" name="Google Shape;1502;g1d6f9a2ce53_0_2168"/>
          <p:cNvSpPr txBox="1"/>
          <p:nvPr/>
        </p:nvSpPr>
        <p:spPr>
          <a:xfrm>
            <a:off x="4831267" y="4296231"/>
            <a:ext cx="18968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うきしま</a:t>
            </a: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1000"/>
            </a:pPr>
            <a:endParaRPr sz="13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 し  げん  か</a:t>
            </a: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503" name="Google Shape;1503;g1d6f9a2ce53_0_2168"/>
          <p:cNvSpPr txBox="1"/>
          <p:nvPr/>
        </p:nvSpPr>
        <p:spPr>
          <a:xfrm>
            <a:off x="268360" y="5549459"/>
            <a:ext cx="18968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いり  え   ざき</a:t>
            </a: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504" name="Google Shape;1504;g1d6f9a2ce53_0_2168"/>
          <p:cNvSpPr txBox="1"/>
          <p:nvPr/>
        </p:nvSpPr>
        <p:spPr>
          <a:xfrm>
            <a:off x="268367" y="2796107"/>
            <a:ext cx="18968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なん  ぶ</a:t>
            </a:r>
            <a:endParaRPr sz="933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505" name="Google Shape;1505;g1d6f9a2ce53_0_2168"/>
          <p:cNvSpPr txBox="1"/>
          <p:nvPr/>
        </p:nvSpPr>
        <p:spPr>
          <a:xfrm>
            <a:off x="8567600" y="2692997"/>
            <a:ext cx="18968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 dirty="0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　 </a:t>
            </a:r>
            <a:r>
              <a:rPr lang="ja-JP" altLang="en-US" sz="933" dirty="0" smtClean="0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</a:t>
            </a:r>
            <a:r>
              <a:rPr lang="ja" altLang="en-US" sz="933" dirty="0" smtClean="0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</a:t>
            </a:r>
            <a:r>
              <a:rPr lang="ja" altLang="en-US" sz="933" dirty="0">
                <a:solidFill>
                  <a:schemeClr val="dk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うめたて</a:t>
            </a:r>
            <a:endParaRPr sz="933" dirty="0">
              <a:solidFill>
                <a:schemeClr val="dk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9265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1d6f9a2ce53_0_223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511" name="Google Shape;1511;g1d6f9a2ce53_0_223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512" name="Google Shape;1512;g1d6f9a2ce53_0_2231"/>
          <p:cNvGrpSpPr/>
          <p:nvPr/>
        </p:nvGrpSpPr>
        <p:grpSpPr>
          <a:xfrm>
            <a:off x="1188001" y="2613201"/>
            <a:ext cx="10428868" cy="3738868"/>
            <a:chOff x="891000" y="1959900"/>
            <a:chExt cx="7821651" cy="2804151"/>
          </a:xfrm>
        </p:grpSpPr>
        <p:sp>
          <p:nvSpPr>
            <p:cNvPr id="1513" name="Google Shape;1513;g1d6f9a2ce53_0_2231"/>
            <p:cNvSpPr txBox="1"/>
            <p:nvPr/>
          </p:nvSpPr>
          <p:spPr>
            <a:xfrm>
              <a:off x="891000" y="1959900"/>
              <a:ext cx="5574000" cy="1431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SzPts val="3100"/>
              </a:pPr>
              <a:r>
                <a:rPr lang="ja" altLang="en-US" sz="3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みなさんの家から出るごみは</a:t>
              </a:r>
              <a:endParaRPr sz="3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rgbClr val="000000"/>
                </a:buClr>
                <a:buSzPts val="3100"/>
              </a:pPr>
              <a:r>
                <a:rPr lang="ja" altLang="en-US" sz="3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きちんと分別されていましたか</a:t>
              </a:r>
              <a:endParaRPr sz="3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514" name="Google Shape;1514;g1d6f9a2ce53_0_22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40025" y="2385900"/>
              <a:ext cx="3772626" cy="23781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6761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1d6f9a2ce53_0_2240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520" name="Google Shape;1520;g1d6f9a2ce53_0_2240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521" name="Google Shape;1521;g1d6f9a2ce53_0_2240"/>
          <p:cNvSpPr txBox="1"/>
          <p:nvPr/>
        </p:nvSpPr>
        <p:spPr>
          <a:xfrm>
            <a:off x="1188000" y="2613201"/>
            <a:ext cx="7432000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3100"/>
            </a:pPr>
            <a:r>
              <a:rPr lang="ja" altLang="en-US" sz="3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もっと少なくすることは</a:t>
            </a:r>
            <a:endParaRPr sz="3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3100"/>
            </a:pPr>
            <a:r>
              <a:rPr lang="ja" altLang="en-US" sz="3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できますか</a:t>
            </a:r>
            <a:endParaRPr sz="3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1522" name="Google Shape;1522;g1d6f9a2ce53_0_2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6700" y="3181201"/>
            <a:ext cx="5030168" cy="3170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45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1d6f9a2ce53_0_2248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528" name="Google Shape;1528;g1d6f9a2ce53_0_2248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529" name="Google Shape;1529;g1d6f9a2ce53_0_2248"/>
          <p:cNvSpPr txBox="1"/>
          <p:nvPr/>
        </p:nvSpPr>
        <p:spPr>
          <a:xfrm>
            <a:off x="1188000" y="2613200"/>
            <a:ext cx="7432000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3100"/>
            </a:pPr>
            <a:r>
              <a:rPr lang="ja" altLang="en-US" sz="3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今日　あなたが出したごみは</a:t>
            </a:r>
            <a:endParaRPr sz="3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3100"/>
            </a:pPr>
            <a:r>
              <a:rPr lang="ja" altLang="en-US" sz="3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どこへいくのでしょう</a:t>
            </a:r>
            <a:endParaRPr sz="3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1530" name="Google Shape;1530;g1d6f9a2ce53_0_2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6700" y="3181201"/>
            <a:ext cx="5030168" cy="3170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9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6f9a2ce53_0_1272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28" name="Google Shape;128;g1d6f9a2ce53_0_1272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29" name="Google Shape;129;g1d6f9a2ce53_0_1272"/>
          <p:cNvGrpSpPr/>
          <p:nvPr/>
        </p:nvGrpSpPr>
        <p:grpSpPr>
          <a:xfrm>
            <a:off x="514401" y="1904801"/>
            <a:ext cx="10909700" cy="3624900"/>
            <a:chOff x="385800" y="1428600"/>
            <a:chExt cx="8182275" cy="2718675"/>
          </a:xfrm>
        </p:grpSpPr>
        <p:pic>
          <p:nvPicPr>
            <p:cNvPr id="130" name="Google Shape;130;g1d6f9a2ce53_0_127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5800" y="1428600"/>
              <a:ext cx="2831400" cy="2718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g1d6f9a2ce53_0_1272"/>
            <p:cNvSpPr/>
            <p:nvPr/>
          </p:nvSpPr>
          <p:spPr>
            <a:xfrm>
              <a:off x="3506775" y="2419437"/>
              <a:ext cx="5061300" cy="1333800"/>
            </a:xfrm>
            <a:prstGeom prst="wedgeRoundRectCallout">
              <a:avLst>
                <a:gd name="adj1" fmla="val -64774"/>
                <a:gd name="adj2" fmla="val 1962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小学生のみなさんが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できることは何がありますか？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32" name="Google Shape;132;g1d6f9a2ce53_0_127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477172">
              <a:off x="2360655" y="1602064"/>
              <a:ext cx="491666" cy="91997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137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1d6f9a2ce53_0_2256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536" name="Google Shape;1536;g1d6f9a2ce53_0_2256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537" name="Google Shape;1537;g1d6f9a2ce53_0_2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3221" y="3604761"/>
            <a:ext cx="1485500" cy="1715368"/>
          </a:xfrm>
          <a:prstGeom prst="rect">
            <a:avLst/>
          </a:prstGeom>
          <a:noFill/>
          <a:ln>
            <a:noFill/>
          </a:ln>
        </p:spPr>
      </p:pic>
      <p:sp>
        <p:nvSpPr>
          <p:cNvPr id="1538" name="Google Shape;1538;g1d6f9a2ce53_0_2256"/>
          <p:cNvSpPr txBox="1"/>
          <p:nvPr/>
        </p:nvSpPr>
        <p:spPr>
          <a:xfrm>
            <a:off x="1188000" y="2613200"/>
            <a:ext cx="7432000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3100"/>
            </a:pPr>
            <a:r>
              <a:rPr lang="ja" altLang="en-US" sz="3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「環境」にやさしいくらしを</a:t>
            </a:r>
            <a:endParaRPr sz="3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3100"/>
            </a:pPr>
            <a:r>
              <a:rPr lang="ja" altLang="en-US" sz="3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考えてみてください。</a:t>
            </a:r>
            <a:endParaRPr sz="3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1539" name="Google Shape;1539;g1d6f9a2ce53_0_2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6700" y="3181201"/>
            <a:ext cx="5030168" cy="3170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4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d6f9a2ce53_0_2325"/>
          <p:cNvSpPr txBox="1"/>
          <p:nvPr/>
        </p:nvSpPr>
        <p:spPr>
          <a:xfrm>
            <a:off x="13512933" y="20533880"/>
            <a:ext cx="112484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ja" altLang="en-US" sz="2533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川崎市環境局</a:t>
            </a:r>
            <a:endParaRPr sz="2533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545" name="Google Shape;1545;g1d6f9a2ce53_0_2325"/>
          <p:cNvSpPr txBox="1"/>
          <p:nvPr/>
        </p:nvSpPr>
        <p:spPr>
          <a:xfrm>
            <a:off x="1589267" y="5016400"/>
            <a:ext cx="2084400" cy="4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5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編集協力者</a:t>
            </a:r>
            <a:endParaRPr sz="2533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1546" name="Google Shape;1546;g1d6f9a2ce53_0_2325"/>
          <p:cNvGrpSpPr/>
          <p:nvPr/>
        </p:nvGrpSpPr>
        <p:grpSpPr>
          <a:xfrm>
            <a:off x="3805234" y="5076578"/>
            <a:ext cx="6823167" cy="1338869"/>
            <a:chOff x="3065950" y="3524675"/>
            <a:chExt cx="5117375" cy="1349123"/>
          </a:xfrm>
        </p:grpSpPr>
        <p:sp>
          <p:nvSpPr>
            <p:cNvPr id="1547" name="Google Shape;1547;g1d6f9a2ce53_0_2325"/>
            <p:cNvSpPr txBox="1"/>
            <p:nvPr/>
          </p:nvSpPr>
          <p:spPr>
            <a:xfrm>
              <a:off x="3065950" y="3524698"/>
              <a:ext cx="3814800" cy="13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just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600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総合教育センター カリキュラムセンター 指導主事</a:t>
              </a:r>
              <a:endPara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just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600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西御幸小学校教頭</a:t>
              </a:r>
              <a:endPara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just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600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住吉小学校教諭</a:t>
              </a:r>
              <a:endPara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548" name="Google Shape;1548;g1d6f9a2ce53_0_2325"/>
            <p:cNvSpPr txBox="1"/>
            <p:nvPr/>
          </p:nvSpPr>
          <p:spPr>
            <a:xfrm>
              <a:off x="6965925" y="3524675"/>
              <a:ext cx="1217400" cy="13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just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600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鈴木正博</a:t>
              </a:r>
              <a:endPara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just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600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潮　龍馬</a:t>
              </a:r>
              <a:endPara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just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600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川田照子</a:t>
              </a:r>
              <a:endParaRPr sz="16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549" name="Google Shape;1549;g1d6f9a2ce53_0_2325"/>
          <p:cNvGrpSpPr/>
          <p:nvPr/>
        </p:nvGrpSpPr>
        <p:grpSpPr>
          <a:xfrm>
            <a:off x="519600" y="1136067"/>
            <a:ext cx="11152800" cy="3685200"/>
            <a:chOff x="389700" y="852050"/>
            <a:chExt cx="8364600" cy="2763900"/>
          </a:xfrm>
        </p:grpSpPr>
        <p:sp>
          <p:nvSpPr>
            <p:cNvPr id="1550" name="Google Shape;1550;g1d6f9a2ce53_0_2325"/>
            <p:cNvSpPr/>
            <p:nvPr/>
          </p:nvSpPr>
          <p:spPr>
            <a:xfrm>
              <a:off x="389700" y="852050"/>
              <a:ext cx="8364600" cy="2763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g1d6f9a2ce53_0_2325"/>
            <p:cNvSpPr txBox="1"/>
            <p:nvPr/>
          </p:nvSpPr>
          <p:spPr>
            <a:xfrm>
              <a:off x="506250" y="896985"/>
              <a:ext cx="8238900" cy="164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216000" rIns="121900" bIns="264000" anchor="t" anchorCtr="0">
              <a:noAutofit/>
            </a:bodyPr>
            <a:lstStyle/>
            <a:p>
              <a:pPr algn="ctr">
                <a:lnSpc>
                  <a:spcPct val="120000"/>
                </a:lnSpc>
                <a:buClr>
                  <a:schemeClr val="dk1"/>
                </a:buClr>
                <a:buSzPts val="1100"/>
              </a:pPr>
              <a:r>
                <a:rPr lang="ja" altLang="en-US" sz="5733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くらしとごみ</a:t>
              </a:r>
              <a:endParaRPr sz="20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1552" name="Google Shape;1552;g1d6f9a2ce53_0_2325"/>
            <p:cNvSpPr txBox="1"/>
            <p:nvPr/>
          </p:nvSpPr>
          <p:spPr>
            <a:xfrm>
              <a:off x="2864975" y="1763238"/>
              <a:ext cx="4579200" cy="10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2000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昭和５２年９月　初版発行</a:t>
              </a:r>
              <a:endParaRPr sz="20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2000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令和　５年４月　改定電子教材発行</a:t>
              </a:r>
              <a:endParaRPr sz="2000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企画　川崎市環境局</a:t>
              </a:r>
              <a:endParaRPr sz="1733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発行　川崎市</a:t>
              </a:r>
              <a:endParaRPr sz="1733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制作　株式会社押田印刷</a:t>
              </a:r>
              <a:endParaRPr sz="1733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grpSp>
          <p:nvGrpSpPr>
            <p:cNvPr id="1553" name="Google Shape;1553;g1d6f9a2ce53_0_2325"/>
            <p:cNvGrpSpPr/>
            <p:nvPr/>
          </p:nvGrpSpPr>
          <p:grpSpPr>
            <a:xfrm>
              <a:off x="506239" y="1166482"/>
              <a:ext cx="1857300" cy="1812115"/>
              <a:chOff x="477939" y="3265407"/>
              <a:chExt cx="1857300" cy="1812115"/>
            </a:xfrm>
          </p:grpSpPr>
          <p:pic>
            <p:nvPicPr>
              <p:cNvPr id="1554" name="Google Shape;1554;g1d6f9a2ce53_0_232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796624" y="3265407"/>
                <a:ext cx="1220021" cy="152701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55" name="Google Shape;1555;g1d6f9a2ce53_0_2325"/>
              <p:cNvSpPr txBox="1"/>
              <p:nvPr/>
            </p:nvSpPr>
            <p:spPr>
              <a:xfrm>
                <a:off x="477939" y="4836922"/>
                <a:ext cx="1857300" cy="24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lnSpc>
                    <a:spcPct val="14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600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（市民の木 つばき）</a:t>
                </a:r>
                <a:endParaRPr sz="160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</p:grpSp>
        <p:grpSp>
          <p:nvGrpSpPr>
            <p:cNvPr id="1556" name="Google Shape;1556;g1d6f9a2ce53_0_2325"/>
            <p:cNvGrpSpPr/>
            <p:nvPr/>
          </p:nvGrpSpPr>
          <p:grpSpPr>
            <a:xfrm>
              <a:off x="6725011" y="1383300"/>
              <a:ext cx="1857300" cy="1595297"/>
              <a:chOff x="2229877" y="3482225"/>
              <a:chExt cx="1857300" cy="1595297"/>
            </a:xfrm>
          </p:grpSpPr>
          <p:pic>
            <p:nvPicPr>
              <p:cNvPr id="1557" name="Google Shape;1557;g1d6f9a2ce53_0_232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538338" y="3482225"/>
                <a:ext cx="1240477" cy="12681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58" name="Google Shape;1558;g1d6f9a2ce53_0_2325"/>
              <p:cNvSpPr txBox="1"/>
              <p:nvPr/>
            </p:nvSpPr>
            <p:spPr>
              <a:xfrm>
                <a:off x="2229877" y="4836922"/>
                <a:ext cx="1857300" cy="24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lnSpc>
                    <a:spcPct val="14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600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（市民の花 つつじ）</a:t>
                </a:r>
                <a:endParaRPr sz="160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30592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1d6f9a2ce53_0_2343"/>
          <p:cNvSpPr txBox="1"/>
          <p:nvPr/>
        </p:nvSpPr>
        <p:spPr>
          <a:xfrm>
            <a:off x="13512933" y="20533880"/>
            <a:ext cx="112484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200000"/>
              </a:lnSpc>
              <a:buClr>
                <a:schemeClr val="dk1"/>
              </a:buClr>
              <a:buSzPts val="1100"/>
            </a:pPr>
            <a:r>
              <a:rPr lang="ja" altLang="en-US" sz="2533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川崎市環境局</a:t>
            </a:r>
            <a:endParaRPr sz="2533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1564" name="Google Shape;1564;g1d6f9a2ce53_0_2343"/>
          <p:cNvGrpSpPr/>
          <p:nvPr/>
        </p:nvGrpSpPr>
        <p:grpSpPr>
          <a:xfrm>
            <a:off x="4536087" y="4595435"/>
            <a:ext cx="3065476" cy="1852167"/>
            <a:chOff x="3402065" y="3446576"/>
            <a:chExt cx="2299107" cy="1389125"/>
          </a:xfrm>
        </p:grpSpPr>
        <p:pic>
          <p:nvPicPr>
            <p:cNvPr id="1565" name="Google Shape;1565;g1d6f9a2ce53_0_23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02065" y="3446576"/>
              <a:ext cx="1195384" cy="138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6" name="Google Shape;1566;g1d6f9a2ce53_0_23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97457" y="3594246"/>
              <a:ext cx="1103715" cy="11867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67" name="Google Shape;1567;g1d6f9a2ce53_0_23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5818" y="2561565"/>
            <a:ext cx="2060365" cy="1206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8" name="Google Shape;1568;g1d6f9a2ce53_0_23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859" y="4300601"/>
            <a:ext cx="3693847" cy="204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g1d6f9a2ce53_0_23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66999" y="4053300"/>
            <a:ext cx="3355984" cy="2394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0" name="Google Shape;1570;g1d6f9a2ce53_0_2343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g1d6f9a2ce53_0_2343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572" name="Google Shape;1572;g1d6f9a2ce53_0_2343">
            <a:hlinkClick r:id="" action="ppaction://hlinkshowjump?jump=previousslide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2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d6f9a2ce53_0_128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38" name="Google Shape;138;g1d6f9a2ce53_0_128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39" name="Google Shape;139;g1d6f9a2ce53_0_1281"/>
          <p:cNvGrpSpPr/>
          <p:nvPr/>
        </p:nvGrpSpPr>
        <p:grpSpPr>
          <a:xfrm>
            <a:off x="4616282" y="43523"/>
            <a:ext cx="3952052" cy="883751"/>
            <a:chOff x="2623691" y="32642"/>
            <a:chExt cx="2964039" cy="662813"/>
          </a:xfrm>
        </p:grpSpPr>
        <p:pic>
          <p:nvPicPr>
            <p:cNvPr id="140" name="Google Shape;140;g1d6f9a2ce53_0_128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23691" y="32642"/>
              <a:ext cx="690295" cy="6628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g1d6f9a2ce53_0_1281"/>
            <p:cNvSpPr/>
            <p:nvPr/>
          </p:nvSpPr>
          <p:spPr>
            <a:xfrm>
              <a:off x="3384530" y="80700"/>
              <a:ext cx="2203200" cy="566700"/>
            </a:xfrm>
            <a:prstGeom prst="wedgeRoundRectCallout">
              <a:avLst>
                <a:gd name="adj1" fmla="val -58148"/>
                <a:gd name="adj2" fmla="val 16667"/>
                <a:gd name="adj3" fmla="val 0"/>
              </a:avLst>
            </a:prstGeom>
            <a:solidFill>
              <a:srgbClr val="ADCC26"/>
            </a:solidFill>
            <a:ln w="9525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47997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小学生のみなさんができることは何がありますか？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42" name="Google Shape;142;g1d6f9a2ce53_0_128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477166">
              <a:off x="3105161" y="74933"/>
              <a:ext cx="119868" cy="2242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g1d6f9a2ce53_0_1281"/>
          <p:cNvSpPr txBox="1"/>
          <p:nvPr/>
        </p:nvSpPr>
        <p:spPr>
          <a:xfrm>
            <a:off x="133" y="1177387"/>
            <a:ext cx="12192000" cy="1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40000"/>
              </a:lnSpc>
              <a:buClr>
                <a:srgbClr val="000000"/>
              </a:buClr>
              <a:buSzPts val="2400"/>
            </a:pPr>
            <a:r>
              <a:rPr lang="ja" altLang="en-US" sz="32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それぞれの場面でできる</a:t>
            </a:r>
            <a:endParaRPr sz="32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40000"/>
              </a:lnSpc>
              <a:buClr>
                <a:srgbClr val="000000"/>
              </a:buClr>
              <a:buSzPts val="2400"/>
            </a:pPr>
            <a:r>
              <a:rPr lang="ja" altLang="en-US" sz="3200" b="1">
                <a:solidFill>
                  <a:schemeClr val="dk1"/>
                </a:solidFill>
                <a:highlight>
                  <a:srgbClr val="FFF000"/>
                </a:highlight>
                <a:latin typeface="M PLUS Rounded 1c"/>
                <a:ea typeface="M PLUS Rounded 1c"/>
                <a:cs typeface="M PLUS Rounded 1c"/>
                <a:sym typeface="M PLUS Rounded 1c"/>
              </a:rPr>
              <a:t>「ごみ減量」のアイデア</a:t>
            </a:r>
            <a:r>
              <a:rPr lang="ja" altLang="en-US" sz="32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について話し合ってみましょう！</a:t>
            </a:r>
            <a:endParaRPr sz="32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144" name="Google Shape;144;g1d6f9a2ce53_0_1281"/>
          <p:cNvGrpSpPr/>
          <p:nvPr/>
        </p:nvGrpSpPr>
        <p:grpSpPr>
          <a:xfrm>
            <a:off x="415200" y="2797867"/>
            <a:ext cx="2756435" cy="3732400"/>
            <a:chOff x="311400" y="2098400"/>
            <a:chExt cx="2067326" cy="2799300"/>
          </a:xfrm>
        </p:grpSpPr>
        <p:pic>
          <p:nvPicPr>
            <p:cNvPr id="145" name="Google Shape;145;g1d6f9a2ce53_0_12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1425" y="2424167"/>
              <a:ext cx="2067301" cy="24735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g1d6f9a2ce53_0_1281"/>
            <p:cNvSpPr/>
            <p:nvPr/>
          </p:nvSpPr>
          <p:spPr>
            <a:xfrm>
              <a:off x="311400" y="2098400"/>
              <a:ext cx="2067300" cy="27993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1d6f9a2ce53_0_1281"/>
            <p:cNvSpPr txBox="1"/>
            <p:nvPr/>
          </p:nvSpPr>
          <p:spPr>
            <a:xfrm>
              <a:off x="496150" y="2221700"/>
              <a:ext cx="16977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給食を食べるとき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48" name="Google Shape;148;g1d6f9a2ce53_0_1281"/>
          <p:cNvGrpSpPr/>
          <p:nvPr/>
        </p:nvGrpSpPr>
        <p:grpSpPr>
          <a:xfrm>
            <a:off x="3308734" y="2797868"/>
            <a:ext cx="2756421" cy="3732401"/>
            <a:chOff x="2481550" y="2098400"/>
            <a:chExt cx="2067316" cy="2799301"/>
          </a:xfrm>
        </p:grpSpPr>
        <p:pic>
          <p:nvPicPr>
            <p:cNvPr id="149" name="Google Shape;149;g1d6f9a2ce53_0_128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81550" y="2386457"/>
              <a:ext cx="2067301" cy="2511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g1d6f9a2ce53_0_1281"/>
            <p:cNvSpPr/>
            <p:nvPr/>
          </p:nvSpPr>
          <p:spPr>
            <a:xfrm>
              <a:off x="2481566" y="2098400"/>
              <a:ext cx="2067300" cy="27993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1d6f9a2ce53_0_1281"/>
            <p:cNvSpPr txBox="1"/>
            <p:nvPr/>
          </p:nvSpPr>
          <p:spPr>
            <a:xfrm>
              <a:off x="2666363" y="2221700"/>
              <a:ext cx="16977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レストランで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52" name="Google Shape;152;g1d6f9a2ce53_0_1281"/>
          <p:cNvGrpSpPr/>
          <p:nvPr/>
        </p:nvGrpSpPr>
        <p:grpSpPr>
          <a:xfrm>
            <a:off x="6202310" y="2797867"/>
            <a:ext cx="2766759" cy="3732400"/>
            <a:chOff x="4651732" y="2098400"/>
            <a:chExt cx="2075069" cy="2799300"/>
          </a:xfrm>
        </p:grpSpPr>
        <p:pic>
          <p:nvPicPr>
            <p:cNvPr id="153" name="Google Shape;153;g1d6f9a2ce53_0_128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59500" y="2424167"/>
              <a:ext cx="2067301" cy="24735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g1d6f9a2ce53_0_1281"/>
            <p:cNvSpPr/>
            <p:nvPr/>
          </p:nvSpPr>
          <p:spPr>
            <a:xfrm>
              <a:off x="4651732" y="2098400"/>
              <a:ext cx="2067300" cy="27993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1d6f9a2ce53_0_1281"/>
            <p:cNvSpPr txBox="1"/>
            <p:nvPr/>
          </p:nvSpPr>
          <p:spPr>
            <a:xfrm>
              <a:off x="4836525" y="2221700"/>
              <a:ext cx="16977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お店で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56" name="Google Shape;156;g1d6f9a2ce53_0_1281"/>
          <p:cNvGrpSpPr/>
          <p:nvPr/>
        </p:nvGrpSpPr>
        <p:grpSpPr>
          <a:xfrm>
            <a:off x="9095865" y="2797868"/>
            <a:ext cx="2756404" cy="3732401"/>
            <a:chOff x="6821898" y="2098400"/>
            <a:chExt cx="2067303" cy="2799301"/>
          </a:xfrm>
        </p:grpSpPr>
        <p:pic>
          <p:nvPicPr>
            <p:cNvPr id="157" name="Google Shape;157;g1d6f9a2ce53_0_128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821900" y="2386490"/>
              <a:ext cx="2067301" cy="2511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g1d6f9a2ce53_0_1281"/>
            <p:cNvSpPr/>
            <p:nvPr/>
          </p:nvSpPr>
          <p:spPr>
            <a:xfrm>
              <a:off x="6821898" y="2098400"/>
              <a:ext cx="2067300" cy="27993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1d6f9a2ce53_0_1281"/>
            <p:cNvSpPr txBox="1"/>
            <p:nvPr/>
          </p:nvSpPr>
          <p:spPr>
            <a:xfrm>
              <a:off x="7022225" y="2221700"/>
              <a:ext cx="16977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4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家で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160" name="Google Shape;160;g1d6f9a2ce53_0_1281"/>
          <p:cNvSpPr txBox="1"/>
          <p:nvPr/>
        </p:nvSpPr>
        <p:spPr>
          <a:xfrm>
            <a:off x="876758" y="1695045"/>
            <a:ext cx="5856800" cy="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ja" altLang="en-US" sz="1600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　　  </a:t>
            </a:r>
            <a:r>
              <a:rPr lang="ja-JP" altLang="en-US" sz="1600" dirty="0" smtClean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　</a:t>
            </a:r>
            <a:r>
              <a:rPr lang="ja" altLang="en-US" sz="1600" dirty="0" smtClean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げんりょう</a:t>
            </a:r>
            <a:endParaRPr sz="1600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0931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d6f9a2ce53_0_1307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66" name="Google Shape;166;g1d6f9a2ce53_0_1307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67" name="Google Shape;167;g1d6f9a2ce53_0_1307"/>
          <p:cNvSpPr txBox="1"/>
          <p:nvPr/>
        </p:nvSpPr>
        <p:spPr>
          <a:xfrm>
            <a:off x="133" y="2521500"/>
            <a:ext cx="12192000" cy="2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00000"/>
              </a:buClr>
              <a:buSzPts val="5000"/>
            </a:pPr>
            <a:r>
              <a:rPr lang="en-US" altLang="ja" sz="6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【</a:t>
            </a:r>
            <a:r>
              <a:rPr lang="ja" altLang="en-US" sz="6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資料</a:t>
            </a:r>
            <a:r>
              <a:rPr lang="en-US" altLang="ja" sz="6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】</a:t>
            </a:r>
            <a:endParaRPr sz="6667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5000"/>
            </a:pPr>
            <a:r>
              <a:rPr lang="ja" altLang="en-US" sz="6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川崎市のごみの処理のながれ</a:t>
            </a:r>
            <a:endParaRPr sz="6667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68" name="Google Shape;168;g1d6f9a2ce53_0_1307"/>
          <p:cNvSpPr txBox="1"/>
          <p:nvPr/>
        </p:nvSpPr>
        <p:spPr>
          <a:xfrm>
            <a:off x="516667" y="3505933"/>
            <a:ext cx="11158800" cy="12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5000"/>
            </a:pPr>
            <a:r>
              <a:rPr lang="ja" altLang="en-US" sz="2667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　　　　　　　　　　　 　　　　 しょり</a:t>
            </a:r>
            <a:endParaRPr sz="2667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14086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g1d6f9a2ce53_0_1313"/>
          <p:cNvGrpSpPr/>
          <p:nvPr/>
        </p:nvGrpSpPr>
        <p:grpSpPr>
          <a:xfrm>
            <a:off x="3513867" y="1801277"/>
            <a:ext cx="8082700" cy="4769004"/>
            <a:chOff x="2635400" y="1350957"/>
            <a:chExt cx="6062025" cy="3576753"/>
          </a:xfrm>
        </p:grpSpPr>
        <p:grpSp>
          <p:nvGrpSpPr>
            <p:cNvPr id="174" name="Google Shape;174;g1d6f9a2ce53_0_1313"/>
            <p:cNvGrpSpPr/>
            <p:nvPr/>
          </p:nvGrpSpPr>
          <p:grpSpPr>
            <a:xfrm>
              <a:off x="2635400" y="1350957"/>
              <a:ext cx="6062025" cy="3576753"/>
              <a:chOff x="2711600" y="1350957"/>
              <a:chExt cx="6062025" cy="3576753"/>
            </a:xfrm>
          </p:grpSpPr>
          <p:grpSp>
            <p:nvGrpSpPr>
              <p:cNvPr id="175" name="Google Shape;175;g1d6f9a2ce53_0_1313"/>
              <p:cNvGrpSpPr/>
              <p:nvPr/>
            </p:nvGrpSpPr>
            <p:grpSpPr>
              <a:xfrm>
                <a:off x="2711600" y="1350957"/>
                <a:ext cx="1468350" cy="1771265"/>
                <a:chOff x="2711600" y="1350957"/>
                <a:chExt cx="1468350" cy="1771265"/>
              </a:xfrm>
            </p:grpSpPr>
            <p:sp>
              <p:nvSpPr>
                <p:cNvPr id="176" name="Google Shape;176;g1d6f9a2ce53_0_1313"/>
                <p:cNvSpPr/>
                <p:nvPr/>
              </p:nvSpPr>
              <p:spPr>
                <a:xfrm>
                  <a:off x="2834450" y="1473282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77" name="Google Shape;177;g1d6f9a2ce53_0_13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3139268" y="1655539"/>
                  <a:ext cx="824813" cy="7281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8" name="Google Shape;178;g1d6f9a2ce53_0_1313"/>
                <p:cNvSpPr txBox="1"/>
                <p:nvPr/>
              </p:nvSpPr>
              <p:spPr>
                <a:xfrm>
                  <a:off x="2870300" y="2653322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普通のごみ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179" name="Google Shape;179;g1d6f9a2ce53_0_1313"/>
                <p:cNvSpPr/>
                <p:nvPr/>
              </p:nvSpPr>
              <p:spPr>
                <a:xfrm>
                  <a:off x="2711600" y="1350957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１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  <p:grpSp>
            <p:nvGrpSpPr>
              <p:cNvPr id="180" name="Google Shape;180;g1d6f9a2ce53_0_1313"/>
              <p:cNvGrpSpPr/>
              <p:nvPr/>
            </p:nvGrpSpPr>
            <p:grpSpPr>
              <a:xfrm>
                <a:off x="4223700" y="1350957"/>
                <a:ext cx="1487475" cy="1715325"/>
                <a:chOff x="4223700" y="1350957"/>
                <a:chExt cx="1487475" cy="1715325"/>
              </a:xfrm>
            </p:grpSpPr>
            <p:sp>
              <p:nvSpPr>
                <p:cNvPr id="181" name="Google Shape;181;g1d6f9a2ce53_0_1313"/>
                <p:cNvSpPr/>
                <p:nvPr/>
              </p:nvSpPr>
              <p:spPr>
                <a:xfrm>
                  <a:off x="4365675" y="1473282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82" name="Google Shape;182;g1d6f9a2ce53_0_131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4720200" y="1560160"/>
                  <a:ext cx="725400" cy="8553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3" name="Google Shape;183;g1d6f9a2ce53_0_1313"/>
                <p:cNvSpPr txBox="1"/>
                <p:nvPr/>
              </p:nvSpPr>
              <p:spPr>
                <a:xfrm>
                  <a:off x="4401525" y="2480517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空き缶・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ペットボトル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184" name="Google Shape;184;g1d6f9a2ce53_0_1313"/>
                <p:cNvSpPr/>
                <p:nvPr/>
              </p:nvSpPr>
              <p:spPr>
                <a:xfrm>
                  <a:off x="4223700" y="1350957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２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  <p:grpSp>
            <p:nvGrpSpPr>
              <p:cNvPr id="185" name="Google Shape;185;g1d6f9a2ce53_0_1313"/>
              <p:cNvGrpSpPr/>
              <p:nvPr/>
            </p:nvGrpSpPr>
            <p:grpSpPr>
              <a:xfrm>
                <a:off x="5816713" y="1350957"/>
                <a:ext cx="1425687" cy="1750860"/>
                <a:chOff x="5816713" y="1350957"/>
                <a:chExt cx="1425687" cy="1750860"/>
              </a:xfrm>
            </p:grpSpPr>
            <p:sp>
              <p:nvSpPr>
                <p:cNvPr id="186" name="Google Shape;186;g1d6f9a2ce53_0_1313"/>
                <p:cNvSpPr/>
                <p:nvPr/>
              </p:nvSpPr>
              <p:spPr>
                <a:xfrm>
                  <a:off x="5896900" y="1473282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87" name="Google Shape;187;g1d6f9a2ce53_0_131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167495" y="1655527"/>
                  <a:ext cx="893259" cy="725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8" name="Google Shape;188;g1d6f9a2ce53_0_1313"/>
                <p:cNvSpPr txBox="1"/>
                <p:nvPr/>
              </p:nvSpPr>
              <p:spPr>
                <a:xfrm>
                  <a:off x="5932750" y="2632917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空きびん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189" name="Google Shape;189;g1d6f9a2ce53_0_1313"/>
                <p:cNvSpPr/>
                <p:nvPr/>
              </p:nvSpPr>
              <p:spPr>
                <a:xfrm>
                  <a:off x="5816713" y="1350957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３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  <p:grpSp>
            <p:nvGrpSpPr>
              <p:cNvPr id="190" name="Google Shape;190;g1d6f9a2ce53_0_1313"/>
              <p:cNvGrpSpPr/>
              <p:nvPr/>
            </p:nvGrpSpPr>
            <p:grpSpPr>
              <a:xfrm>
                <a:off x="7328813" y="1350957"/>
                <a:ext cx="1444812" cy="1715325"/>
                <a:chOff x="7328813" y="1350957"/>
                <a:chExt cx="1444812" cy="1715325"/>
              </a:xfrm>
            </p:grpSpPr>
            <p:sp>
              <p:nvSpPr>
                <p:cNvPr id="191" name="Google Shape;191;g1d6f9a2ce53_0_1313"/>
                <p:cNvSpPr/>
                <p:nvPr/>
              </p:nvSpPr>
              <p:spPr>
                <a:xfrm>
                  <a:off x="7428125" y="1473282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92" name="Google Shape;192;g1d6f9a2ce53_0_1313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7782650" y="1622474"/>
                  <a:ext cx="725400" cy="75113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3" name="Google Shape;193;g1d6f9a2ce53_0_1313"/>
                <p:cNvSpPr txBox="1"/>
                <p:nvPr/>
              </p:nvSpPr>
              <p:spPr>
                <a:xfrm>
                  <a:off x="7463975" y="2480517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使用済み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乾電池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194" name="Google Shape;194;g1d6f9a2ce53_0_1313"/>
                <p:cNvSpPr/>
                <p:nvPr/>
              </p:nvSpPr>
              <p:spPr>
                <a:xfrm>
                  <a:off x="7328813" y="1350957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４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  <p:grpSp>
            <p:nvGrpSpPr>
              <p:cNvPr id="195" name="Google Shape;195;g1d6f9a2ce53_0_1313"/>
              <p:cNvGrpSpPr/>
              <p:nvPr/>
            </p:nvGrpSpPr>
            <p:grpSpPr>
              <a:xfrm>
                <a:off x="2711600" y="3129300"/>
                <a:ext cx="1468350" cy="1762875"/>
                <a:chOff x="2711600" y="3129300"/>
                <a:chExt cx="1468350" cy="1762875"/>
              </a:xfrm>
            </p:grpSpPr>
            <p:sp>
              <p:nvSpPr>
                <p:cNvPr id="196" name="Google Shape;196;g1d6f9a2ce53_0_1313"/>
                <p:cNvSpPr/>
                <p:nvPr/>
              </p:nvSpPr>
              <p:spPr>
                <a:xfrm>
                  <a:off x="2834450" y="3299175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97" name="Google Shape;197;g1d6f9a2ce53_0_1313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2939263" y="3443377"/>
                  <a:ext cx="1113200" cy="7731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98" name="Google Shape;198;g1d6f9a2ce53_0_1313"/>
                <p:cNvSpPr txBox="1"/>
                <p:nvPr/>
              </p:nvSpPr>
              <p:spPr>
                <a:xfrm>
                  <a:off x="2870300" y="4326815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ミックス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ペーパー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199" name="Google Shape;199;g1d6f9a2ce53_0_1313"/>
                <p:cNvSpPr/>
                <p:nvPr/>
              </p:nvSpPr>
              <p:spPr>
                <a:xfrm>
                  <a:off x="2711600" y="3129300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５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  <p:grpSp>
            <p:nvGrpSpPr>
              <p:cNvPr id="200" name="Google Shape;200;g1d6f9a2ce53_0_1313"/>
              <p:cNvGrpSpPr/>
              <p:nvPr/>
            </p:nvGrpSpPr>
            <p:grpSpPr>
              <a:xfrm>
                <a:off x="4223700" y="3129300"/>
                <a:ext cx="1487475" cy="1762875"/>
                <a:chOff x="4223700" y="3129300"/>
                <a:chExt cx="1487475" cy="1762875"/>
              </a:xfrm>
            </p:grpSpPr>
            <p:sp>
              <p:nvSpPr>
                <p:cNvPr id="201" name="Google Shape;201;g1d6f9a2ce53_0_1313"/>
                <p:cNvSpPr/>
                <p:nvPr/>
              </p:nvSpPr>
              <p:spPr>
                <a:xfrm>
                  <a:off x="4365675" y="3299175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02" name="Google Shape;202;g1d6f9a2ce53_0_1313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4446000" y="3570845"/>
                  <a:ext cx="1177862" cy="6059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03" name="Google Shape;203;g1d6f9a2ce53_0_1313"/>
                <p:cNvSpPr txBox="1"/>
                <p:nvPr/>
              </p:nvSpPr>
              <p:spPr>
                <a:xfrm>
                  <a:off x="4401525" y="4306410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プラスチック製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容器包装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204" name="Google Shape;204;g1d6f9a2ce53_0_1313"/>
                <p:cNvSpPr/>
                <p:nvPr/>
              </p:nvSpPr>
              <p:spPr>
                <a:xfrm>
                  <a:off x="4223700" y="3129300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６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  <p:grpSp>
            <p:nvGrpSpPr>
              <p:cNvPr id="205" name="Google Shape;205;g1d6f9a2ce53_0_1313"/>
              <p:cNvGrpSpPr/>
              <p:nvPr/>
            </p:nvGrpSpPr>
            <p:grpSpPr>
              <a:xfrm>
                <a:off x="5816713" y="3129300"/>
                <a:ext cx="1425687" cy="1798410"/>
                <a:chOff x="5816713" y="3129300"/>
                <a:chExt cx="1425687" cy="1798410"/>
              </a:xfrm>
            </p:grpSpPr>
            <p:sp>
              <p:nvSpPr>
                <p:cNvPr id="206" name="Google Shape;206;g1d6f9a2ce53_0_1313"/>
                <p:cNvSpPr/>
                <p:nvPr/>
              </p:nvSpPr>
              <p:spPr>
                <a:xfrm>
                  <a:off x="5896900" y="3299175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07" name="Google Shape;207;g1d6f9a2ce53_0_1313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6011907" y="3591439"/>
                  <a:ext cx="1113199" cy="6173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08" name="Google Shape;208;g1d6f9a2ce53_0_1313"/>
                <p:cNvSpPr txBox="1"/>
                <p:nvPr/>
              </p:nvSpPr>
              <p:spPr>
                <a:xfrm>
                  <a:off x="5932750" y="4458810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小物金属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209" name="Google Shape;209;g1d6f9a2ce53_0_1313"/>
                <p:cNvSpPr/>
                <p:nvPr/>
              </p:nvSpPr>
              <p:spPr>
                <a:xfrm>
                  <a:off x="5816713" y="3129300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７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  <p:grpSp>
            <p:nvGrpSpPr>
              <p:cNvPr id="210" name="Google Shape;210;g1d6f9a2ce53_0_1313"/>
              <p:cNvGrpSpPr/>
              <p:nvPr/>
            </p:nvGrpSpPr>
            <p:grpSpPr>
              <a:xfrm>
                <a:off x="7328813" y="3129300"/>
                <a:ext cx="1444812" cy="1798410"/>
                <a:chOff x="7328813" y="3129300"/>
                <a:chExt cx="1444812" cy="1798410"/>
              </a:xfrm>
            </p:grpSpPr>
            <p:sp>
              <p:nvSpPr>
                <p:cNvPr id="211" name="Google Shape;211;g1d6f9a2ce53_0_1313"/>
                <p:cNvSpPr/>
                <p:nvPr/>
              </p:nvSpPr>
              <p:spPr>
                <a:xfrm>
                  <a:off x="7428125" y="3299175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12" name="Google Shape;212;g1d6f9a2ce53_0_1313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7732332" y="3483715"/>
                  <a:ext cx="826036" cy="8328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13" name="Google Shape;213;g1d6f9a2ce53_0_1313"/>
                <p:cNvSpPr txBox="1"/>
                <p:nvPr/>
              </p:nvSpPr>
              <p:spPr>
                <a:xfrm>
                  <a:off x="7463975" y="4458810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粗大ごみ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214" name="Google Shape;214;g1d6f9a2ce53_0_1313"/>
                <p:cNvSpPr/>
                <p:nvPr/>
              </p:nvSpPr>
              <p:spPr>
                <a:xfrm>
                  <a:off x="7328813" y="3129300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８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</p:grpSp>
        <p:sp>
          <p:nvSpPr>
            <p:cNvPr id="215" name="Google Shape;215;g1d6f9a2ce53_0_1313"/>
            <p:cNvSpPr txBox="1"/>
            <p:nvPr/>
          </p:nvSpPr>
          <p:spPr>
            <a:xfrm>
              <a:off x="2962914" y="2468152"/>
              <a:ext cx="961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ふつう</a:t>
              </a:r>
              <a:endParaRPr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  <p:sp>
          <p:nvSpPr>
            <p:cNvPr id="216" name="Google Shape;216;g1d6f9a2ce53_0_1313"/>
            <p:cNvSpPr txBox="1"/>
            <p:nvPr/>
          </p:nvSpPr>
          <p:spPr>
            <a:xfrm>
              <a:off x="4571989" y="2310152"/>
              <a:ext cx="961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 あ　   かん</a:t>
              </a:r>
              <a:endParaRPr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  <p:sp>
          <p:nvSpPr>
            <p:cNvPr id="217" name="Google Shape;217;g1d6f9a2ce53_0_1313"/>
            <p:cNvSpPr txBox="1"/>
            <p:nvPr/>
          </p:nvSpPr>
          <p:spPr>
            <a:xfrm>
              <a:off x="7693295" y="2607905"/>
              <a:ext cx="961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 dirty="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かんでんち</a:t>
              </a:r>
              <a:endParaRPr sz="933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  <p:sp>
          <p:nvSpPr>
            <p:cNvPr id="218" name="Google Shape;218;g1d6f9a2ce53_0_1313"/>
            <p:cNvSpPr txBox="1"/>
            <p:nvPr/>
          </p:nvSpPr>
          <p:spPr>
            <a:xfrm>
              <a:off x="4299675" y="4129682"/>
              <a:ext cx="1345500" cy="6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 dirty="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　　　　　　　　　　  </a:t>
              </a:r>
              <a:r>
                <a:rPr lang="ja-JP" altLang="en-US" sz="933" dirty="0" smtClean="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　　　　　</a:t>
              </a:r>
              <a:r>
                <a:rPr lang="ja" altLang="en-US" sz="933" dirty="0" smtClean="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せい</a:t>
              </a:r>
              <a:endParaRPr sz="933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buClr>
                  <a:srgbClr val="000000"/>
                </a:buClr>
                <a:buSzPts val="1000"/>
              </a:pPr>
              <a:r>
                <a:rPr lang="ja" altLang="en-US" sz="1333" dirty="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　</a:t>
              </a:r>
              <a:endParaRPr sz="1333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buClr>
                  <a:srgbClr val="000000"/>
                </a:buClr>
                <a:buSzPts val="700"/>
              </a:pPr>
              <a:r>
                <a:rPr lang="ja" altLang="en-US" sz="933" dirty="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　　　</a:t>
              </a:r>
              <a:r>
                <a:rPr lang="ja-JP" altLang="en-US" sz="933" dirty="0" smtClean="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　　</a:t>
              </a:r>
              <a:r>
                <a:rPr lang="ja" altLang="en-US" sz="933" dirty="0" smtClean="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よう</a:t>
              </a:r>
              <a:r>
                <a:rPr lang="ja" altLang="en-US" sz="933" dirty="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きほうそう</a:t>
              </a:r>
              <a:endParaRPr sz="933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  <p:sp>
          <p:nvSpPr>
            <p:cNvPr id="219" name="Google Shape;219;g1d6f9a2ce53_0_1313"/>
            <p:cNvSpPr txBox="1"/>
            <p:nvPr/>
          </p:nvSpPr>
          <p:spPr>
            <a:xfrm>
              <a:off x="6151454" y="4266638"/>
              <a:ext cx="8331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 dirty="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こものきんぞく</a:t>
              </a:r>
              <a:endParaRPr sz="933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  <p:sp>
          <p:nvSpPr>
            <p:cNvPr id="220" name="Google Shape;220;g1d6f9a2ce53_0_1313"/>
            <p:cNvSpPr txBox="1"/>
            <p:nvPr/>
          </p:nvSpPr>
          <p:spPr>
            <a:xfrm>
              <a:off x="7621113" y="4259493"/>
              <a:ext cx="8331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そだい</a:t>
              </a:r>
              <a:endParaRPr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</p:grpSp>
      <p:sp>
        <p:nvSpPr>
          <p:cNvPr id="221" name="Google Shape;221;g1d6f9a2ce53_0_131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22" name="Google Shape;222;g1d6f9a2ce53_0_131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23" name="Google Shape;223;g1d6f9a2ce53_0_1313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31988">
              <a:buClr>
                <a:srgbClr val="000000"/>
              </a:buClr>
              <a:buSzPts val="2600"/>
            </a:pPr>
            <a:r>
              <a:rPr lang="en-US" altLang="ja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【</a:t>
            </a:r>
            <a:r>
              <a:rPr lang="ja" altLang="en-US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資料</a:t>
            </a:r>
            <a:r>
              <a:rPr lang="en-US" altLang="ja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】</a:t>
            </a:r>
            <a:endParaRPr sz="1600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431988">
              <a:buClr>
                <a:srgbClr val="000000"/>
              </a:buClr>
              <a:buSzPts val="2600"/>
            </a:pPr>
            <a:r>
              <a:rPr lang="ja" altLang="en-US"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川崎市のごみの処理の流れ</a:t>
            </a:r>
            <a:endParaRPr sz="1467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24" name="Google Shape;224;g1d6f9a2ce53_0_1313"/>
          <p:cNvSpPr txBox="1"/>
          <p:nvPr/>
        </p:nvSpPr>
        <p:spPr>
          <a:xfrm>
            <a:off x="275267" y="1153400"/>
            <a:ext cx="116416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5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●川崎市のごみの処理の流れをクリックして見てみよう！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25" name="Google Shape;225;g1d6f9a2ce53_0_1313"/>
          <p:cNvSpPr/>
          <p:nvPr/>
        </p:nvSpPr>
        <p:spPr>
          <a:xfrm>
            <a:off x="2919300" y="3749367"/>
            <a:ext cx="518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g1d6f9a2ce53_0_1313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227" name="Google Shape;227;g1d6f9a2ce53_0_1313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8" name="Google Shape;228;g1d6f9a2ce53_0_13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g1d6f9a2ce53_0_1313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230" name="Google Shape;230;g1d6f9a2ce53_0_1313"/>
          <p:cNvGrpSpPr/>
          <p:nvPr/>
        </p:nvGrpSpPr>
        <p:grpSpPr>
          <a:xfrm>
            <a:off x="282500" y="2834908"/>
            <a:ext cx="2520432" cy="2488675"/>
            <a:chOff x="211875" y="2126181"/>
            <a:chExt cx="1890324" cy="1866506"/>
          </a:xfrm>
        </p:grpSpPr>
        <p:pic>
          <p:nvPicPr>
            <p:cNvPr id="231" name="Google Shape;231;g1d6f9a2ce53_0_13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11875" y="2126181"/>
              <a:ext cx="1890324" cy="1421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g1d6f9a2ce53_0_1313"/>
            <p:cNvSpPr txBox="1"/>
            <p:nvPr/>
          </p:nvSpPr>
          <p:spPr>
            <a:xfrm>
              <a:off x="794325" y="3572387"/>
              <a:ext cx="7254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家庭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buClr>
                  <a:schemeClr val="dk1"/>
                </a:buClr>
                <a:buSzPts val="1100"/>
              </a:pP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buClr>
                  <a:srgbClr val="000000"/>
                </a:buClr>
                <a:buSzPts val="5000"/>
              </a:pP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233" name="Google Shape;233;g1d6f9a2ce53_0_1313"/>
          <p:cNvGrpSpPr/>
          <p:nvPr/>
        </p:nvGrpSpPr>
        <p:grpSpPr>
          <a:xfrm>
            <a:off x="233467" y="5477133"/>
            <a:ext cx="3358533" cy="1741867"/>
            <a:chOff x="251300" y="4107850"/>
            <a:chExt cx="2518900" cy="1306400"/>
          </a:xfrm>
        </p:grpSpPr>
        <p:pic>
          <p:nvPicPr>
            <p:cNvPr id="234" name="Google Shape;234;g1d6f9a2ce53_0_1313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39400" y="4107850"/>
              <a:ext cx="1130800" cy="130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g1d6f9a2ce53_0_1313"/>
            <p:cNvSpPr/>
            <p:nvPr/>
          </p:nvSpPr>
          <p:spPr>
            <a:xfrm>
              <a:off x="251300" y="4107850"/>
              <a:ext cx="1388100" cy="894900"/>
            </a:xfrm>
            <a:prstGeom prst="wedgeEllipseCallout">
              <a:avLst>
                <a:gd name="adj1" fmla="val 59207"/>
                <a:gd name="adj2" fmla="val 23606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家庭から出た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ごみはどこに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いくのかな？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236" name="Google Shape;236;g1d6f9a2ce53_0_1313">
            <a:hlinkClick r:id="rId13" action="ppaction://hlinksldjump"/>
          </p:cNvPr>
          <p:cNvSpPr/>
          <p:nvPr/>
        </p:nvSpPr>
        <p:spPr>
          <a:xfrm>
            <a:off x="3683700" y="1910060"/>
            <a:ext cx="1794000" cy="212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1d6f9a2ce53_0_1313">
            <a:hlinkClick r:id="rId14" action="ppaction://hlinksldjump"/>
          </p:cNvPr>
          <p:cNvSpPr/>
          <p:nvPr/>
        </p:nvSpPr>
        <p:spPr>
          <a:xfrm>
            <a:off x="5723700" y="1910060"/>
            <a:ext cx="1794000" cy="212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1d6f9a2ce53_0_1313">
            <a:hlinkClick r:id="rId15" action="ppaction://hlinksldjump"/>
          </p:cNvPr>
          <p:cNvSpPr/>
          <p:nvPr/>
        </p:nvSpPr>
        <p:spPr>
          <a:xfrm>
            <a:off x="7763700" y="1910060"/>
            <a:ext cx="1794000" cy="212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d6f9a2ce53_0_1313">
            <a:hlinkClick r:id="rId16" action="ppaction://hlinksldjump"/>
          </p:cNvPr>
          <p:cNvSpPr/>
          <p:nvPr/>
        </p:nvSpPr>
        <p:spPr>
          <a:xfrm>
            <a:off x="3683700" y="4337493"/>
            <a:ext cx="1794000" cy="212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1d6f9a2ce53_0_1313">
            <a:hlinkClick r:id="rId17" action="ppaction://hlinksldjump"/>
          </p:cNvPr>
          <p:cNvSpPr/>
          <p:nvPr/>
        </p:nvSpPr>
        <p:spPr>
          <a:xfrm>
            <a:off x="9803700" y="4337493"/>
            <a:ext cx="1794000" cy="212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1d6f9a2ce53_0_1313"/>
          <p:cNvSpPr txBox="1"/>
          <p:nvPr/>
        </p:nvSpPr>
        <p:spPr>
          <a:xfrm>
            <a:off x="1068285" y="4650103"/>
            <a:ext cx="12824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  か　  てい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53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g1d6f9a2ce53_0_1380"/>
          <p:cNvGrpSpPr/>
          <p:nvPr/>
        </p:nvGrpSpPr>
        <p:grpSpPr>
          <a:xfrm>
            <a:off x="3513867" y="1801277"/>
            <a:ext cx="8082700" cy="4769004"/>
            <a:chOff x="2635400" y="1350957"/>
            <a:chExt cx="6062025" cy="3576753"/>
          </a:xfrm>
        </p:grpSpPr>
        <p:grpSp>
          <p:nvGrpSpPr>
            <p:cNvPr id="250" name="Google Shape;250;g1d6f9a2ce53_0_1380"/>
            <p:cNvGrpSpPr/>
            <p:nvPr/>
          </p:nvGrpSpPr>
          <p:grpSpPr>
            <a:xfrm>
              <a:off x="2635400" y="1350957"/>
              <a:ext cx="6062025" cy="3576753"/>
              <a:chOff x="2711600" y="1350957"/>
              <a:chExt cx="6062025" cy="3576753"/>
            </a:xfrm>
          </p:grpSpPr>
          <p:grpSp>
            <p:nvGrpSpPr>
              <p:cNvPr id="251" name="Google Shape;251;g1d6f9a2ce53_0_1380"/>
              <p:cNvGrpSpPr/>
              <p:nvPr/>
            </p:nvGrpSpPr>
            <p:grpSpPr>
              <a:xfrm>
                <a:off x="2711600" y="1350957"/>
                <a:ext cx="1468350" cy="1771265"/>
                <a:chOff x="2711600" y="1350957"/>
                <a:chExt cx="1468350" cy="1771265"/>
              </a:xfrm>
            </p:grpSpPr>
            <p:sp>
              <p:nvSpPr>
                <p:cNvPr id="252" name="Google Shape;252;g1d6f9a2ce53_0_1380"/>
                <p:cNvSpPr/>
                <p:nvPr/>
              </p:nvSpPr>
              <p:spPr>
                <a:xfrm>
                  <a:off x="2834450" y="1473282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53" name="Google Shape;253;g1d6f9a2ce53_0_1380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3139268" y="1655539"/>
                  <a:ext cx="824813" cy="7281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54" name="Google Shape;254;g1d6f9a2ce53_0_1380"/>
                <p:cNvSpPr txBox="1"/>
                <p:nvPr/>
              </p:nvSpPr>
              <p:spPr>
                <a:xfrm>
                  <a:off x="2870300" y="2653322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普通のごみ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255" name="Google Shape;255;g1d6f9a2ce53_0_1380"/>
                <p:cNvSpPr/>
                <p:nvPr/>
              </p:nvSpPr>
              <p:spPr>
                <a:xfrm>
                  <a:off x="2711600" y="1350957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１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  <p:grpSp>
            <p:nvGrpSpPr>
              <p:cNvPr id="256" name="Google Shape;256;g1d6f9a2ce53_0_1380"/>
              <p:cNvGrpSpPr/>
              <p:nvPr/>
            </p:nvGrpSpPr>
            <p:grpSpPr>
              <a:xfrm>
                <a:off x="4223700" y="1350957"/>
                <a:ext cx="1487475" cy="1715325"/>
                <a:chOff x="4223700" y="1350957"/>
                <a:chExt cx="1487475" cy="1715325"/>
              </a:xfrm>
            </p:grpSpPr>
            <p:sp>
              <p:nvSpPr>
                <p:cNvPr id="257" name="Google Shape;257;g1d6f9a2ce53_0_1380"/>
                <p:cNvSpPr/>
                <p:nvPr/>
              </p:nvSpPr>
              <p:spPr>
                <a:xfrm>
                  <a:off x="4365675" y="1473282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58" name="Google Shape;258;g1d6f9a2ce53_0_138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4720200" y="1560160"/>
                  <a:ext cx="725400" cy="85537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59" name="Google Shape;259;g1d6f9a2ce53_0_1380"/>
                <p:cNvSpPr txBox="1"/>
                <p:nvPr/>
              </p:nvSpPr>
              <p:spPr>
                <a:xfrm>
                  <a:off x="4401525" y="2480517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空き缶・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ペットボトル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260" name="Google Shape;260;g1d6f9a2ce53_0_1380"/>
                <p:cNvSpPr/>
                <p:nvPr/>
              </p:nvSpPr>
              <p:spPr>
                <a:xfrm>
                  <a:off x="4223700" y="1350957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２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  <p:grpSp>
            <p:nvGrpSpPr>
              <p:cNvPr id="261" name="Google Shape;261;g1d6f9a2ce53_0_1380"/>
              <p:cNvGrpSpPr/>
              <p:nvPr/>
            </p:nvGrpSpPr>
            <p:grpSpPr>
              <a:xfrm>
                <a:off x="5816713" y="1350957"/>
                <a:ext cx="1425687" cy="1750860"/>
                <a:chOff x="5816713" y="1350957"/>
                <a:chExt cx="1425687" cy="1750860"/>
              </a:xfrm>
            </p:grpSpPr>
            <p:sp>
              <p:nvSpPr>
                <p:cNvPr id="262" name="Google Shape;262;g1d6f9a2ce53_0_1380"/>
                <p:cNvSpPr/>
                <p:nvPr/>
              </p:nvSpPr>
              <p:spPr>
                <a:xfrm>
                  <a:off x="5896900" y="1473282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63" name="Google Shape;263;g1d6f9a2ce53_0_138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167495" y="1655527"/>
                  <a:ext cx="893259" cy="725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64" name="Google Shape;264;g1d6f9a2ce53_0_1380"/>
                <p:cNvSpPr txBox="1"/>
                <p:nvPr/>
              </p:nvSpPr>
              <p:spPr>
                <a:xfrm>
                  <a:off x="5932750" y="2632917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空きびん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265" name="Google Shape;265;g1d6f9a2ce53_0_1380"/>
                <p:cNvSpPr/>
                <p:nvPr/>
              </p:nvSpPr>
              <p:spPr>
                <a:xfrm>
                  <a:off x="5816713" y="1350957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３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  <p:grpSp>
            <p:nvGrpSpPr>
              <p:cNvPr id="266" name="Google Shape;266;g1d6f9a2ce53_0_1380"/>
              <p:cNvGrpSpPr/>
              <p:nvPr/>
            </p:nvGrpSpPr>
            <p:grpSpPr>
              <a:xfrm>
                <a:off x="7328813" y="1350957"/>
                <a:ext cx="1444812" cy="1715325"/>
                <a:chOff x="7328813" y="1350957"/>
                <a:chExt cx="1444812" cy="1715325"/>
              </a:xfrm>
            </p:grpSpPr>
            <p:sp>
              <p:nvSpPr>
                <p:cNvPr id="267" name="Google Shape;267;g1d6f9a2ce53_0_1380"/>
                <p:cNvSpPr/>
                <p:nvPr/>
              </p:nvSpPr>
              <p:spPr>
                <a:xfrm>
                  <a:off x="7428125" y="1473282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68" name="Google Shape;268;g1d6f9a2ce53_0_1380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7782650" y="1622474"/>
                  <a:ext cx="725400" cy="75113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69" name="Google Shape;269;g1d6f9a2ce53_0_1380"/>
                <p:cNvSpPr txBox="1"/>
                <p:nvPr/>
              </p:nvSpPr>
              <p:spPr>
                <a:xfrm>
                  <a:off x="7463975" y="2480517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使用済み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乾電池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270" name="Google Shape;270;g1d6f9a2ce53_0_1380"/>
                <p:cNvSpPr/>
                <p:nvPr/>
              </p:nvSpPr>
              <p:spPr>
                <a:xfrm>
                  <a:off x="7328813" y="1350957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４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  <p:grpSp>
            <p:nvGrpSpPr>
              <p:cNvPr id="271" name="Google Shape;271;g1d6f9a2ce53_0_1380"/>
              <p:cNvGrpSpPr/>
              <p:nvPr/>
            </p:nvGrpSpPr>
            <p:grpSpPr>
              <a:xfrm>
                <a:off x="2711600" y="3129300"/>
                <a:ext cx="1468350" cy="1762875"/>
                <a:chOff x="2711600" y="3129300"/>
                <a:chExt cx="1468350" cy="1762875"/>
              </a:xfrm>
            </p:grpSpPr>
            <p:sp>
              <p:nvSpPr>
                <p:cNvPr id="272" name="Google Shape;272;g1d6f9a2ce53_0_1380"/>
                <p:cNvSpPr/>
                <p:nvPr/>
              </p:nvSpPr>
              <p:spPr>
                <a:xfrm>
                  <a:off x="2834450" y="3299175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73" name="Google Shape;273;g1d6f9a2ce53_0_1380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2939263" y="3443377"/>
                  <a:ext cx="1113200" cy="7731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74" name="Google Shape;274;g1d6f9a2ce53_0_1380"/>
                <p:cNvSpPr txBox="1"/>
                <p:nvPr/>
              </p:nvSpPr>
              <p:spPr>
                <a:xfrm>
                  <a:off x="2870300" y="4326815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ミックス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ペーパー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275" name="Google Shape;275;g1d6f9a2ce53_0_1380"/>
                <p:cNvSpPr/>
                <p:nvPr/>
              </p:nvSpPr>
              <p:spPr>
                <a:xfrm>
                  <a:off x="2711600" y="3129300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５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  <p:grpSp>
            <p:nvGrpSpPr>
              <p:cNvPr id="276" name="Google Shape;276;g1d6f9a2ce53_0_1380"/>
              <p:cNvGrpSpPr/>
              <p:nvPr/>
            </p:nvGrpSpPr>
            <p:grpSpPr>
              <a:xfrm>
                <a:off x="4223700" y="3129300"/>
                <a:ext cx="1487475" cy="1762875"/>
                <a:chOff x="4223700" y="3129300"/>
                <a:chExt cx="1487475" cy="1762875"/>
              </a:xfrm>
            </p:grpSpPr>
            <p:sp>
              <p:nvSpPr>
                <p:cNvPr id="277" name="Google Shape;277;g1d6f9a2ce53_0_1380"/>
                <p:cNvSpPr/>
                <p:nvPr/>
              </p:nvSpPr>
              <p:spPr>
                <a:xfrm>
                  <a:off x="4365675" y="3299175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78" name="Google Shape;278;g1d6f9a2ce53_0_1380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4446000" y="3570845"/>
                  <a:ext cx="1177862" cy="60599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79" name="Google Shape;279;g1d6f9a2ce53_0_1380"/>
                <p:cNvSpPr txBox="1"/>
                <p:nvPr/>
              </p:nvSpPr>
              <p:spPr>
                <a:xfrm>
                  <a:off x="4401525" y="4306410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プラスチック製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容器包装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280" name="Google Shape;280;g1d6f9a2ce53_0_1380"/>
                <p:cNvSpPr/>
                <p:nvPr/>
              </p:nvSpPr>
              <p:spPr>
                <a:xfrm>
                  <a:off x="4223700" y="3129300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６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  <p:grpSp>
            <p:nvGrpSpPr>
              <p:cNvPr id="281" name="Google Shape;281;g1d6f9a2ce53_0_1380"/>
              <p:cNvGrpSpPr/>
              <p:nvPr/>
            </p:nvGrpSpPr>
            <p:grpSpPr>
              <a:xfrm>
                <a:off x="5816713" y="3129300"/>
                <a:ext cx="1425687" cy="1798410"/>
                <a:chOff x="5816713" y="3129300"/>
                <a:chExt cx="1425687" cy="1798410"/>
              </a:xfrm>
            </p:grpSpPr>
            <p:sp>
              <p:nvSpPr>
                <p:cNvPr id="282" name="Google Shape;282;g1d6f9a2ce53_0_1380"/>
                <p:cNvSpPr/>
                <p:nvPr/>
              </p:nvSpPr>
              <p:spPr>
                <a:xfrm>
                  <a:off x="5896900" y="3299175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83" name="Google Shape;283;g1d6f9a2ce53_0_1380"/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6011907" y="3591439"/>
                  <a:ext cx="1113199" cy="61738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84" name="Google Shape;284;g1d6f9a2ce53_0_1380"/>
                <p:cNvSpPr txBox="1"/>
                <p:nvPr/>
              </p:nvSpPr>
              <p:spPr>
                <a:xfrm>
                  <a:off x="5932750" y="4458810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小物金属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285" name="Google Shape;285;g1d6f9a2ce53_0_1380"/>
                <p:cNvSpPr/>
                <p:nvPr/>
              </p:nvSpPr>
              <p:spPr>
                <a:xfrm>
                  <a:off x="5816713" y="3129300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７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  <p:grpSp>
            <p:nvGrpSpPr>
              <p:cNvPr id="286" name="Google Shape;286;g1d6f9a2ce53_0_1380"/>
              <p:cNvGrpSpPr/>
              <p:nvPr/>
            </p:nvGrpSpPr>
            <p:grpSpPr>
              <a:xfrm>
                <a:off x="7328813" y="3129300"/>
                <a:ext cx="1444812" cy="1798410"/>
                <a:chOff x="7328813" y="3129300"/>
                <a:chExt cx="1444812" cy="1798410"/>
              </a:xfrm>
            </p:grpSpPr>
            <p:sp>
              <p:nvSpPr>
                <p:cNvPr id="287" name="Google Shape;287;g1d6f9a2ce53_0_1380"/>
                <p:cNvSpPr/>
                <p:nvPr/>
              </p:nvSpPr>
              <p:spPr>
                <a:xfrm>
                  <a:off x="7428125" y="3299175"/>
                  <a:ext cx="1345500" cy="15930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4EEF9"/>
                </a:solidFill>
                <a:ln w="2857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71438" dist="57150" dir="3000000" algn="bl" rotWithShape="0">
                    <a:srgbClr val="000000">
                      <a:alpha val="28235"/>
                    </a:srgbClr>
                  </a:outerShdw>
                </a:effectLst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endParaRPr sz="1867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288" name="Google Shape;288;g1d6f9a2ce53_0_1380"/>
                <p:cNvPicPr preferRelativeResize="0"/>
                <p:nvPr/>
              </p:nvPicPr>
              <p:blipFill rotWithShape="1">
                <a:blip r:embed="rId10">
                  <a:alphaModFix/>
                </a:blip>
                <a:srcRect/>
                <a:stretch/>
              </p:blipFill>
              <p:spPr>
                <a:xfrm>
                  <a:off x="7732332" y="3483715"/>
                  <a:ext cx="826036" cy="83283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89" name="Google Shape;289;g1d6f9a2ce53_0_1380"/>
                <p:cNvSpPr txBox="1"/>
                <p:nvPr/>
              </p:nvSpPr>
              <p:spPr>
                <a:xfrm>
                  <a:off x="7463975" y="4458810"/>
                  <a:ext cx="1273800" cy="46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algn="ctr">
                    <a:lnSpc>
                      <a:spcPct val="140000"/>
                    </a:lnSpc>
                    <a:buClr>
                      <a:srgbClr val="000000"/>
                    </a:buClr>
                    <a:buSzPts val="5000"/>
                  </a:pPr>
                  <a:r>
                    <a:rPr lang="ja" altLang="en-US" sz="1600" b="1">
                      <a:solidFill>
                        <a:schemeClr val="dk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粗大ごみ</a:t>
                  </a:r>
                  <a:endParaRPr sz="1600" b="1">
                    <a:solidFill>
                      <a:schemeClr val="dk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290" name="Google Shape;290;g1d6f9a2ce53_0_1380"/>
                <p:cNvSpPr/>
                <p:nvPr/>
              </p:nvSpPr>
              <p:spPr>
                <a:xfrm>
                  <a:off x="7328813" y="3129300"/>
                  <a:ext cx="348300" cy="348300"/>
                </a:xfrm>
                <a:prstGeom prst="ellipse">
                  <a:avLst/>
                </a:prstGeom>
                <a:solidFill>
                  <a:srgbClr val="0083CA"/>
                </a:solidFill>
                <a:ln w="9525" cap="flat" cmpd="sng">
                  <a:solidFill>
                    <a:srgbClr val="0083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80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400"/>
                  </a:pPr>
                  <a:r>
                    <a:rPr lang="ja" altLang="en-US" sz="1867">
                      <a:solidFill>
                        <a:schemeClr val="lt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８</a:t>
                  </a:r>
                  <a:endParaRPr sz="1867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</p:grpSp>
        </p:grpSp>
        <p:sp>
          <p:nvSpPr>
            <p:cNvPr id="291" name="Google Shape;291;g1d6f9a2ce53_0_1380"/>
            <p:cNvSpPr txBox="1"/>
            <p:nvPr/>
          </p:nvSpPr>
          <p:spPr>
            <a:xfrm>
              <a:off x="2962914" y="2468152"/>
              <a:ext cx="961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ふつう</a:t>
              </a:r>
              <a:endParaRPr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  <p:sp>
          <p:nvSpPr>
            <p:cNvPr id="292" name="Google Shape;292;g1d6f9a2ce53_0_1380"/>
            <p:cNvSpPr txBox="1"/>
            <p:nvPr/>
          </p:nvSpPr>
          <p:spPr>
            <a:xfrm>
              <a:off x="4571989" y="2310152"/>
              <a:ext cx="961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 あ　   かん</a:t>
              </a:r>
              <a:endParaRPr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  <p:sp>
          <p:nvSpPr>
            <p:cNvPr id="293" name="Google Shape;293;g1d6f9a2ce53_0_1380"/>
            <p:cNvSpPr txBox="1"/>
            <p:nvPr/>
          </p:nvSpPr>
          <p:spPr>
            <a:xfrm>
              <a:off x="7693295" y="2559607"/>
              <a:ext cx="9618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かんでんち</a:t>
              </a:r>
              <a:endParaRPr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  <p:sp>
          <p:nvSpPr>
            <p:cNvPr id="294" name="Google Shape;294;g1d6f9a2ce53_0_1380"/>
            <p:cNvSpPr txBox="1"/>
            <p:nvPr/>
          </p:nvSpPr>
          <p:spPr>
            <a:xfrm>
              <a:off x="4299675" y="4129682"/>
              <a:ext cx="1345500" cy="69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　　　　　　　　　　  せい</a:t>
              </a:r>
              <a:endParaRPr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buClr>
                  <a:srgbClr val="000000"/>
                </a:buClr>
                <a:buSzPts val="1000"/>
              </a:pPr>
              <a:r>
                <a:rPr lang="ja" altLang="en-US" sz="13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　</a:t>
              </a:r>
              <a:endParaRPr sz="13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　　　ようきほうそう</a:t>
              </a:r>
              <a:endParaRPr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  <p:sp>
          <p:nvSpPr>
            <p:cNvPr id="295" name="Google Shape;295;g1d6f9a2ce53_0_1380"/>
            <p:cNvSpPr txBox="1"/>
            <p:nvPr/>
          </p:nvSpPr>
          <p:spPr>
            <a:xfrm>
              <a:off x="6094693" y="4259493"/>
              <a:ext cx="8331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こものきんぞく</a:t>
              </a:r>
              <a:endParaRPr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  <p:sp>
          <p:nvSpPr>
            <p:cNvPr id="296" name="Google Shape;296;g1d6f9a2ce53_0_1380"/>
            <p:cNvSpPr txBox="1"/>
            <p:nvPr/>
          </p:nvSpPr>
          <p:spPr>
            <a:xfrm>
              <a:off x="7621113" y="4259493"/>
              <a:ext cx="833100" cy="46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700"/>
              </a:pPr>
              <a:r>
                <a:rPr lang="ja" altLang="en-US" sz="9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そだい</a:t>
              </a:r>
              <a:endParaRPr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</p:grpSp>
      <p:sp>
        <p:nvSpPr>
          <p:cNvPr id="297" name="Google Shape;297;g1d6f9a2ce53_0_1380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出来ることを考えよう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98" name="Google Shape;298;g1d6f9a2ce53_0_1380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6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99" name="Google Shape;299;g1d6f9a2ce53_0_1380"/>
          <p:cNvSpPr/>
          <p:nvPr/>
        </p:nvSpPr>
        <p:spPr>
          <a:xfrm>
            <a:off x="4879267" y="167467"/>
            <a:ext cx="3601200" cy="625200"/>
          </a:xfrm>
          <a:prstGeom prst="roundRect">
            <a:avLst>
              <a:gd name="adj" fmla="val 21625"/>
            </a:avLst>
          </a:prstGeom>
          <a:solidFill>
            <a:srgbClr val="FFE8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31988">
              <a:buClr>
                <a:srgbClr val="000000"/>
              </a:buClr>
              <a:buSzPts val="2600"/>
            </a:pPr>
            <a:r>
              <a:rPr lang="en-US" altLang="ja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【</a:t>
            </a:r>
            <a:r>
              <a:rPr lang="ja" altLang="en-US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資料</a:t>
            </a:r>
            <a:r>
              <a:rPr lang="en-US" altLang="ja" sz="1600">
                <a:solidFill>
                  <a:schemeClr val="dk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】</a:t>
            </a:r>
            <a:endParaRPr sz="1600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  <a:p>
            <a:pPr marL="431988">
              <a:buClr>
                <a:srgbClr val="000000"/>
              </a:buClr>
              <a:buSzPts val="2600"/>
            </a:pPr>
            <a:r>
              <a:rPr lang="ja" altLang="en-US" sz="1733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川崎市のごみの処理の流れ</a:t>
            </a:r>
            <a:endParaRPr sz="1467">
              <a:solidFill>
                <a:schemeClr val="dk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300" name="Google Shape;300;g1d6f9a2ce53_0_1380"/>
          <p:cNvSpPr txBox="1"/>
          <p:nvPr/>
        </p:nvSpPr>
        <p:spPr>
          <a:xfrm>
            <a:off x="275267" y="1153400"/>
            <a:ext cx="116416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5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●川崎市のごみの処理の流れをクリックして見てみよう！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01" name="Google Shape;301;g1d6f9a2ce53_0_1380"/>
          <p:cNvSpPr/>
          <p:nvPr/>
        </p:nvSpPr>
        <p:spPr>
          <a:xfrm>
            <a:off x="2919300" y="3749367"/>
            <a:ext cx="518400" cy="56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3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" name="Google Shape;302;g1d6f9a2ce53_0_1380"/>
          <p:cNvGrpSpPr/>
          <p:nvPr/>
        </p:nvGrpSpPr>
        <p:grpSpPr>
          <a:xfrm>
            <a:off x="3779281" y="-2126061"/>
            <a:ext cx="1698431" cy="1698365"/>
            <a:chOff x="3858140" y="1382750"/>
            <a:chExt cx="1554960" cy="1554900"/>
          </a:xfrm>
        </p:grpSpPr>
        <p:sp>
          <p:nvSpPr>
            <p:cNvPr id="303" name="Google Shape;303;g1d6f9a2ce53_0_1380"/>
            <p:cNvSpPr/>
            <p:nvPr/>
          </p:nvSpPr>
          <p:spPr>
            <a:xfrm>
              <a:off x="3858200" y="1382750"/>
              <a:ext cx="1554900" cy="1554900"/>
            </a:xfrm>
            <a:prstGeom prst="ellipse">
              <a:avLst/>
            </a:prstGeom>
            <a:solidFill>
              <a:srgbClr val="D4EEF9"/>
            </a:solidFill>
            <a:ln w="28575" cap="flat" cmpd="sng">
              <a:solidFill>
                <a:srgbClr val="0083C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38100" dir="3000000" algn="bl" rotWithShape="0">
                <a:srgbClr val="000000">
                  <a:alpha val="27058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4" name="Google Shape;304;g1d6f9a2ce53_0_138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59650" y="1610268"/>
              <a:ext cx="824824" cy="728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g1d6f9a2ce53_0_1380"/>
            <p:cNvSpPr txBox="1"/>
            <p:nvPr/>
          </p:nvSpPr>
          <p:spPr>
            <a:xfrm>
              <a:off x="3858140" y="2390345"/>
              <a:ext cx="1554900" cy="225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buClr>
                  <a:srgbClr val="000000"/>
                </a:buClr>
                <a:buSzPts val="50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普通のごみ</a:t>
              </a:r>
              <a:endParaRPr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306" name="Google Shape;306;g1d6f9a2ce53_0_1380"/>
          <p:cNvGrpSpPr/>
          <p:nvPr/>
        </p:nvGrpSpPr>
        <p:grpSpPr>
          <a:xfrm>
            <a:off x="282500" y="2834908"/>
            <a:ext cx="2520432" cy="2488675"/>
            <a:chOff x="211875" y="2126181"/>
            <a:chExt cx="1890324" cy="1866506"/>
          </a:xfrm>
        </p:grpSpPr>
        <p:pic>
          <p:nvPicPr>
            <p:cNvPr id="307" name="Google Shape;307;g1d6f9a2ce53_0_138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11875" y="2126181"/>
              <a:ext cx="1890324" cy="1421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" name="Google Shape;308;g1d6f9a2ce53_0_1380"/>
            <p:cNvSpPr txBox="1"/>
            <p:nvPr/>
          </p:nvSpPr>
          <p:spPr>
            <a:xfrm>
              <a:off x="794325" y="3572387"/>
              <a:ext cx="7254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5000"/>
              </a:pPr>
              <a:r>
                <a:rPr lang="ja" altLang="en-US" sz="26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家庭</a:t>
              </a:r>
              <a:endParaRPr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309" name="Google Shape;309;g1d6f9a2ce53_0_1380"/>
          <p:cNvGrpSpPr/>
          <p:nvPr/>
        </p:nvGrpSpPr>
        <p:grpSpPr>
          <a:xfrm>
            <a:off x="233467" y="5477133"/>
            <a:ext cx="3358533" cy="1741867"/>
            <a:chOff x="251300" y="4107850"/>
            <a:chExt cx="2518900" cy="1306400"/>
          </a:xfrm>
        </p:grpSpPr>
        <p:pic>
          <p:nvPicPr>
            <p:cNvPr id="310" name="Google Shape;310;g1d6f9a2ce53_0_138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39400" y="4107850"/>
              <a:ext cx="1130800" cy="130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g1d6f9a2ce53_0_1380"/>
            <p:cNvSpPr/>
            <p:nvPr/>
          </p:nvSpPr>
          <p:spPr>
            <a:xfrm>
              <a:off x="251300" y="4107850"/>
              <a:ext cx="1388100" cy="894900"/>
            </a:xfrm>
            <a:prstGeom prst="wedgeEllipseCallout">
              <a:avLst>
                <a:gd name="adj1" fmla="val 59207"/>
                <a:gd name="adj2" fmla="val 23606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家庭から出た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ごみはどこに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いくのかな？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312" name="Google Shape;312;g1d6f9a2ce53_0_1380">
            <a:hlinkClick r:id="rId13" action="ppaction://hlinksldjump"/>
          </p:cNvPr>
          <p:cNvSpPr/>
          <p:nvPr/>
        </p:nvSpPr>
        <p:spPr>
          <a:xfrm>
            <a:off x="3683700" y="1961537"/>
            <a:ext cx="1794000" cy="212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1d6f9a2ce53_0_1380">
            <a:hlinkClick r:id="rId14" action="ppaction://hlinksldjump"/>
          </p:cNvPr>
          <p:cNvSpPr/>
          <p:nvPr/>
        </p:nvSpPr>
        <p:spPr>
          <a:xfrm>
            <a:off x="5723700" y="1961537"/>
            <a:ext cx="1794000" cy="212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1d6f9a2ce53_0_1380">
            <a:hlinkClick r:id="rId15" action="ppaction://hlinksldjump"/>
          </p:cNvPr>
          <p:cNvSpPr/>
          <p:nvPr/>
        </p:nvSpPr>
        <p:spPr>
          <a:xfrm>
            <a:off x="7763700" y="1961537"/>
            <a:ext cx="1794000" cy="212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1d6f9a2ce53_0_1380">
            <a:hlinkClick r:id="rId16" action="ppaction://hlinksldjump"/>
          </p:cNvPr>
          <p:cNvSpPr/>
          <p:nvPr/>
        </p:nvSpPr>
        <p:spPr>
          <a:xfrm>
            <a:off x="9803700" y="1961537"/>
            <a:ext cx="1794000" cy="212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1d6f9a2ce53_0_1380">
            <a:hlinkClick r:id="rId17" action="ppaction://hlinksldjump"/>
          </p:cNvPr>
          <p:cNvSpPr/>
          <p:nvPr/>
        </p:nvSpPr>
        <p:spPr>
          <a:xfrm>
            <a:off x="3683700" y="4388971"/>
            <a:ext cx="1794000" cy="212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1d6f9a2ce53_0_1380">
            <a:hlinkClick r:id="rId18" action="ppaction://hlinksldjump"/>
          </p:cNvPr>
          <p:cNvSpPr/>
          <p:nvPr/>
        </p:nvSpPr>
        <p:spPr>
          <a:xfrm>
            <a:off x="5723700" y="4388971"/>
            <a:ext cx="1794000" cy="212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1d6f9a2ce53_0_1380">
            <a:hlinkClick r:id="rId19" action="ppaction://hlinksldjump"/>
          </p:cNvPr>
          <p:cNvSpPr/>
          <p:nvPr/>
        </p:nvSpPr>
        <p:spPr>
          <a:xfrm>
            <a:off x="7763700" y="4388971"/>
            <a:ext cx="1794000" cy="212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1d6f9a2ce53_0_1380">
            <a:hlinkClick r:id="rId20" action="ppaction://hlinksldjump"/>
          </p:cNvPr>
          <p:cNvSpPr/>
          <p:nvPr/>
        </p:nvSpPr>
        <p:spPr>
          <a:xfrm>
            <a:off x="9803700" y="4388971"/>
            <a:ext cx="1794000" cy="212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1d6f9a2ce53_0_1380"/>
          <p:cNvSpPr txBox="1"/>
          <p:nvPr/>
        </p:nvSpPr>
        <p:spPr>
          <a:xfrm>
            <a:off x="1068285" y="4650103"/>
            <a:ext cx="1282400" cy="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  か　  てい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66959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2536</Words>
  <Application>Microsoft Office PowerPoint</Application>
  <PresentationFormat>ワイド画面</PresentationFormat>
  <Paragraphs>753</Paragraphs>
  <Slides>52</Slides>
  <Notes>52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61" baseType="lpstr">
      <vt:lpstr>M PLUS 1p</vt:lpstr>
      <vt:lpstr>M PLUS 1p ExtraBold</vt:lpstr>
      <vt:lpstr>M PLUS Rounded 1c</vt:lpstr>
      <vt:lpstr>M PLUS Rounded 1c ExtraBold</vt:lpstr>
      <vt:lpstr>M PLUS Rounded 1c Medium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川崎市</dc:creator>
  <cp:lastModifiedBy>川崎市</cp:lastModifiedBy>
  <cp:revision>3</cp:revision>
  <dcterms:created xsi:type="dcterms:W3CDTF">2023-03-29T02:57:41Z</dcterms:created>
  <dcterms:modified xsi:type="dcterms:W3CDTF">2023-03-30T10:01:34Z</dcterms:modified>
</cp:coreProperties>
</file>