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8"/>
  </p:notesMasterIdLst>
  <p:handoutMasterIdLst>
    <p:handoutMasterId r:id="rId29"/>
  </p:handoutMasterIdLst>
  <p:sldIdLst>
    <p:sldId id="258" r:id="rId2"/>
    <p:sldId id="293" r:id="rId3"/>
    <p:sldId id="292" r:id="rId4"/>
    <p:sldId id="294" r:id="rId5"/>
    <p:sldId id="266" r:id="rId6"/>
    <p:sldId id="295" r:id="rId7"/>
    <p:sldId id="296" r:id="rId8"/>
    <p:sldId id="297" r:id="rId9"/>
    <p:sldId id="264" r:id="rId10"/>
    <p:sldId id="263" r:id="rId11"/>
    <p:sldId id="298" r:id="rId12"/>
    <p:sldId id="262" r:id="rId13"/>
    <p:sldId id="261" r:id="rId14"/>
    <p:sldId id="260" r:id="rId15"/>
    <p:sldId id="268" r:id="rId16"/>
    <p:sldId id="267" r:id="rId17"/>
    <p:sldId id="269" r:id="rId18"/>
    <p:sldId id="270" r:id="rId19"/>
    <p:sldId id="271" r:id="rId20"/>
    <p:sldId id="259" r:id="rId21"/>
    <p:sldId id="290" r:id="rId22"/>
    <p:sldId id="291" r:id="rId23"/>
    <p:sldId id="275" r:id="rId24"/>
    <p:sldId id="276" r:id="rId25"/>
    <p:sldId id="274" r:id="rId26"/>
    <p:sldId id="286" r:id="rId27"/>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5238C"/>
    <a:srgbClr val="00ADEA"/>
    <a:srgbClr val="FF99CC"/>
    <a:srgbClr val="00FF00"/>
    <a:srgbClr val="116F1C"/>
    <a:srgbClr val="6CFB65"/>
    <a:srgbClr val="FCBADB"/>
    <a:srgbClr val="06F873"/>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588" autoAdjust="0"/>
    <p:restoredTop sz="50180" autoAdjust="0"/>
  </p:normalViewPr>
  <p:slideViewPr>
    <p:cSldViewPr>
      <p:cViewPr varScale="1">
        <p:scale>
          <a:sx n="37" d="100"/>
          <a:sy n="37" d="100"/>
        </p:scale>
        <p:origin x="234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946" y="72"/>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4"/>
            <a:ext cx="2919624" cy="493395"/>
          </a:xfrm>
          <a:prstGeom prst="rect">
            <a:avLst/>
          </a:prstGeom>
        </p:spPr>
        <p:txBody>
          <a:bodyPr vert="horz" lIns="91344" tIns="45673" rIns="91344" bIns="45673"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16141" y="4"/>
            <a:ext cx="2918037" cy="493395"/>
          </a:xfrm>
          <a:prstGeom prst="rect">
            <a:avLst/>
          </a:prstGeom>
        </p:spPr>
        <p:txBody>
          <a:bodyPr vert="horz" lIns="91344" tIns="45673" rIns="91344" bIns="45673" rtlCol="0"/>
          <a:lstStyle>
            <a:lvl1pPr algn="r">
              <a:defRPr sz="1300"/>
            </a:lvl1pPr>
          </a:lstStyle>
          <a:p>
            <a:r>
              <a:rPr kumimoji="1" lang="en-US" altLang="ja-JP" smtClean="0"/>
              <a:t>2016/7/8</a:t>
            </a:r>
            <a:endParaRPr kumimoji="1" lang="ja-JP" altLang="en-US"/>
          </a:p>
        </p:txBody>
      </p:sp>
      <p:sp>
        <p:nvSpPr>
          <p:cNvPr id="4" name="フッター プレースホルダー 3"/>
          <p:cNvSpPr>
            <a:spLocks noGrp="1"/>
          </p:cNvSpPr>
          <p:nvPr>
            <p:ph type="ftr" sz="quarter" idx="2"/>
          </p:nvPr>
        </p:nvSpPr>
        <p:spPr>
          <a:xfrm>
            <a:off x="0" y="9371332"/>
            <a:ext cx="2919624" cy="493394"/>
          </a:xfrm>
          <a:prstGeom prst="rect">
            <a:avLst/>
          </a:prstGeom>
        </p:spPr>
        <p:txBody>
          <a:bodyPr vert="horz" lIns="91344" tIns="45673" rIns="91344" bIns="45673"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16141" y="9371332"/>
            <a:ext cx="2918037" cy="493394"/>
          </a:xfrm>
          <a:prstGeom prst="rect">
            <a:avLst/>
          </a:prstGeom>
        </p:spPr>
        <p:txBody>
          <a:bodyPr vert="horz" lIns="91344" tIns="45673" rIns="91344" bIns="45673" rtlCol="0" anchor="b"/>
          <a:lstStyle>
            <a:lvl1pPr algn="r">
              <a:defRPr sz="1300"/>
            </a:lvl1pPr>
          </a:lstStyle>
          <a:p>
            <a:fld id="{5C4914BC-04F7-4791-907D-80352D8554BD}" type="slidenum">
              <a:rPr kumimoji="1" lang="ja-JP" altLang="en-US" smtClean="0"/>
              <a:t>‹#›</a:t>
            </a:fld>
            <a:endParaRPr kumimoji="1" lang="ja-JP" altLang="en-US"/>
          </a:p>
        </p:txBody>
      </p:sp>
    </p:spTree>
    <p:extLst>
      <p:ext uri="{BB962C8B-B14F-4D97-AF65-F5344CB8AC3E}">
        <p14:creationId xmlns:p14="http://schemas.microsoft.com/office/powerpoint/2010/main" val="29596828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918831" cy="493316"/>
          </a:xfrm>
          <a:prstGeom prst="rect">
            <a:avLst/>
          </a:prstGeom>
        </p:spPr>
        <p:txBody>
          <a:bodyPr vert="horz" lIns="91344" tIns="45673" rIns="91344" bIns="45673" rtlCol="0"/>
          <a:lstStyle>
            <a:lvl1pPr algn="l">
              <a:defRPr sz="1300"/>
            </a:lvl1pPr>
          </a:lstStyle>
          <a:p>
            <a:endParaRPr kumimoji="1" lang="ja-JP" altLang="en-US"/>
          </a:p>
        </p:txBody>
      </p:sp>
      <p:sp>
        <p:nvSpPr>
          <p:cNvPr id="3" name="日付プレースホルダー 2"/>
          <p:cNvSpPr>
            <a:spLocks noGrp="1"/>
          </p:cNvSpPr>
          <p:nvPr>
            <p:ph type="dt" idx="1"/>
          </p:nvPr>
        </p:nvSpPr>
        <p:spPr>
          <a:xfrm>
            <a:off x="3815376" y="3"/>
            <a:ext cx="2918831" cy="493316"/>
          </a:xfrm>
          <a:prstGeom prst="rect">
            <a:avLst/>
          </a:prstGeom>
        </p:spPr>
        <p:txBody>
          <a:bodyPr vert="horz" lIns="91344" tIns="45673" rIns="91344" bIns="45673" rtlCol="0"/>
          <a:lstStyle>
            <a:lvl1pPr algn="r">
              <a:defRPr sz="1300"/>
            </a:lvl1pPr>
          </a:lstStyle>
          <a:p>
            <a:r>
              <a:rPr kumimoji="1" lang="en-US" altLang="ja-JP" smtClean="0"/>
              <a:t>2016/7/8</a:t>
            </a:r>
            <a:endParaRPr kumimoji="1" lang="ja-JP" altLang="en-US"/>
          </a:p>
        </p:txBody>
      </p:sp>
      <p:sp>
        <p:nvSpPr>
          <p:cNvPr id="4" name="スライド イメージ プレースホルダー 3"/>
          <p:cNvSpPr>
            <a:spLocks noGrp="1" noRot="1" noChangeAspect="1"/>
          </p:cNvSpPr>
          <p:nvPr>
            <p:ph type="sldImg" idx="2"/>
          </p:nvPr>
        </p:nvSpPr>
        <p:spPr>
          <a:xfrm>
            <a:off x="901700" y="739775"/>
            <a:ext cx="4933950" cy="3700463"/>
          </a:xfrm>
          <a:prstGeom prst="rect">
            <a:avLst/>
          </a:prstGeom>
          <a:noFill/>
          <a:ln w="12700">
            <a:solidFill>
              <a:prstClr val="black"/>
            </a:solidFill>
          </a:ln>
        </p:spPr>
        <p:txBody>
          <a:bodyPr vert="horz" lIns="91344" tIns="45673" rIns="91344" bIns="45673" rtlCol="0" anchor="ctr"/>
          <a:lstStyle/>
          <a:p>
            <a:endParaRPr lang="ja-JP" altLang="en-US"/>
          </a:p>
        </p:txBody>
      </p:sp>
      <p:sp>
        <p:nvSpPr>
          <p:cNvPr id="5" name="ノート プレースホルダー 4"/>
          <p:cNvSpPr>
            <a:spLocks noGrp="1"/>
          </p:cNvSpPr>
          <p:nvPr>
            <p:ph type="body" sz="quarter" idx="3"/>
          </p:nvPr>
        </p:nvSpPr>
        <p:spPr>
          <a:xfrm>
            <a:off x="673577" y="4686501"/>
            <a:ext cx="5388610" cy="4439840"/>
          </a:xfrm>
          <a:prstGeom prst="rect">
            <a:avLst/>
          </a:prstGeom>
        </p:spPr>
        <p:txBody>
          <a:bodyPr vert="horz" lIns="91344" tIns="45673" rIns="91344" bIns="4567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371287"/>
            <a:ext cx="2918831" cy="493316"/>
          </a:xfrm>
          <a:prstGeom prst="rect">
            <a:avLst/>
          </a:prstGeom>
        </p:spPr>
        <p:txBody>
          <a:bodyPr vert="horz" lIns="91344" tIns="45673" rIns="91344" bIns="4567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15376" y="9371287"/>
            <a:ext cx="2918831" cy="493316"/>
          </a:xfrm>
          <a:prstGeom prst="rect">
            <a:avLst/>
          </a:prstGeom>
        </p:spPr>
        <p:txBody>
          <a:bodyPr vert="horz" lIns="91344" tIns="45673" rIns="91344" bIns="45673" rtlCol="0" anchor="b"/>
          <a:lstStyle>
            <a:lvl1pPr algn="r">
              <a:defRPr sz="1300"/>
            </a:lvl1pPr>
          </a:lstStyle>
          <a:p>
            <a:fld id="{35A7938A-6F83-4400-927F-F399F6637649}" type="slidenum">
              <a:rPr kumimoji="1" lang="ja-JP" altLang="en-US" smtClean="0"/>
              <a:t>‹#›</a:t>
            </a:fld>
            <a:endParaRPr kumimoji="1" lang="ja-JP" altLang="en-US"/>
          </a:p>
        </p:txBody>
      </p:sp>
    </p:spTree>
    <p:extLst>
      <p:ext uri="{BB962C8B-B14F-4D97-AF65-F5344CB8AC3E}">
        <p14:creationId xmlns:p14="http://schemas.microsoft.com/office/powerpoint/2010/main" val="20426969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60892" y="4645310"/>
            <a:ext cx="5685952" cy="4781670"/>
          </a:xfrm>
        </p:spPr>
        <p:txBody>
          <a:bodyPr/>
          <a:lstStyle/>
          <a:p>
            <a:r>
              <a:rPr lang="ja-JP" altLang="en-US" sz="1400" dirty="0" smtClean="0">
                <a:latin typeface="ＭＳ Ｐ明朝" panose="02020600040205080304" pitchFamily="18" charset="-128"/>
                <a:ea typeface="ＭＳ Ｐ明朝" panose="02020600040205080304" pitchFamily="18" charset="-128"/>
              </a:rPr>
              <a:t>　皆さん、こんにちは！</a:t>
            </a:r>
            <a:endParaRPr lang="en-US" altLang="ja-JP" sz="1400" dirty="0" smtClean="0">
              <a:latin typeface="ＭＳ Ｐ明朝" panose="02020600040205080304" pitchFamily="18" charset="-128"/>
              <a:ea typeface="ＭＳ Ｐ明朝" panose="02020600040205080304" pitchFamily="18" charset="-128"/>
            </a:endParaRPr>
          </a:p>
          <a:p>
            <a:r>
              <a:rPr lang="ja-JP" altLang="en-US" sz="1400" dirty="0" smtClean="0">
                <a:latin typeface="ＭＳ Ｐ明朝" panose="02020600040205080304" pitchFamily="18" charset="-128"/>
                <a:ea typeface="ＭＳ Ｐ明朝" panose="02020600040205080304" pitchFamily="18" charset="-128"/>
              </a:rPr>
              <a:t>　私</a:t>
            </a:r>
            <a:r>
              <a:rPr lang="ja-JP" altLang="en-US" sz="1400" dirty="0">
                <a:latin typeface="ＭＳ Ｐ明朝" panose="02020600040205080304" pitchFamily="18" charset="-128"/>
                <a:ea typeface="ＭＳ Ｐ明朝" panose="02020600040205080304" pitchFamily="18" charset="-128"/>
              </a:rPr>
              <a:t>は、川崎市役所健康福祉局高齢者事業推進課</a:t>
            </a:r>
            <a:r>
              <a:rPr lang="ja-JP" altLang="en-US" sz="1400" dirty="0" smtClean="0">
                <a:latin typeface="ＭＳ Ｐ明朝" panose="02020600040205080304" pitchFamily="18" charset="-128"/>
                <a:ea typeface="ＭＳ Ｐ明朝" panose="02020600040205080304" pitchFamily="18" charset="-128"/>
              </a:rPr>
              <a:t>の鈴木と</a:t>
            </a:r>
            <a:r>
              <a:rPr lang="ja-JP" altLang="en-US" sz="1400" dirty="0">
                <a:latin typeface="ＭＳ Ｐ明朝" panose="02020600040205080304" pitchFamily="18" charset="-128"/>
                <a:ea typeface="ＭＳ Ｐ明朝" panose="02020600040205080304" pitchFamily="18" charset="-128"/>
              </a:rPr>
              <a:t>申します。</a:t>
            </a:r>
          </a:p>
          <a:p>
            <a:r>
              <a:rPr lang="ja-JP" altLang="en-US" sz="1400" dirty="0">
                <a:latin typeface="ＭＳ Ｐ明朝" panose="02020600040205080304" pitchFamily="18" charset="-128"/>
                <a:ea typeface="ＭＳ Ｐ明朝" panose="02020600040205080304" pitchFamily="18" charset="-128"/>
              </a:rPr>
              <a:t>　私からは</a:t>
            </a:r>
            <a:r>
              <a:rPr lang="ja-JP" altLang="en-US" sz="1400" dirty="0" smtClean="0">
                <a:latin typeface="ＭＳ Ｐ明朝" panose="02020600040205080304" pitchFamily="18" charset="-128"/>
                <a:ea typeface="ＭＳ Ｐ明朝" panose="02020600040205080304" pitchFamily="18" charset="-128"/>
              </a:rPr>
              <a:t>、資料の５６ページ～８５ページの通所</a:t>
            </a:r>
            <a:r>
              <a:rPr lang="ja-JP" altLang="en-US" sz="1400" dirty="0">
                <a:latin typeface="ＭＳ Ｐ明朝" panose="02020600040205080304" pitchFamily="18" charset="-128"/>
                <a:ea typeface="ＭＳ Ｐ明朝" panose="02020600040205080304" pitchFamily="18" charset="-128"/>
              </a:rPr>
              <a:t>系サービスに</a:t>
            </a:r>
            <a:r>
              <a:rPr lang="ja-JP" altLang="en-US" sz="1400" dirty="0" smtClean="0">
                <a:latin typeface="ＭＳ Ｐ明朝" panose="02020600040205080304" pitchFamily="18" charset="-128"/>
                <a:ea typeface="ＭＳ Ｐ明朝" panose="02020600040205080304" pitchFamily="18" charset="-128"/>
              </a:rPr>
              <a:t>ついてご説明</a:t>
            </a:r>
            <a:r>
              <a:rPr lang="ja-JP" altLang="en-US" sz="1400" dirty="0">
                <a:latin typeface="ＭＳ Ｐ明朝" panose="02020600040205080304" pitchFamily="18" charset="-128"/>
                <a:ea typeface="ＭＳ Ｐ明朝" panose="02020600040205080304" pitchFamily="18" charset="-128"/>
              </a:rPr>
              <a:t>いたします。途中、時間の都合で説明を割愛、省略する部分がいくつかありますが、それらについては、後ほど各自で御確認をお願いいたします。</a:t>
            </a:r>
          </a:p>
          <a:p>
            <a:r>
              <a:rPr lang="ja-JP" altLang="en-US" sz="1400" dirty="0">
                <a:latin typeface="ＭＳ Ｐ明朝" panose="02020600040205080304" pitchFamily="18" charset="-128"/>
                <a:ea typeface="ＭＳ Ｐ明朝" panose="02020600040205080304" pitchFamily="18" charset="-128"/>
              </a:rPr>
              <a:t>　それでは、早速ですが、説明に移ります。</a:t>
            </a:r>
            <a:endParaRPr lang="en-US" altLang="ja-JP" sz="1400" dirty="0">
              <a:latin typeface="ＭＳ Ｐ明朝" panose="02020600040205080304" pitchFamily="18" charset="-128"/>
              <a:ea typeface="ＭＳ Ｐ明朝" panose="02020600040205080304" pitchFamily="18" charset="-128"/>
            </a:endParaRPr>
          </a:p>
          <a:p>
            <a:r>
              <a:rPr lang="ja-JP" altLang="en-US" sz="1400" dirty="0" smtClean="0">
                <a:latin typeface="ＭＳ Ｐ明朝" panose="02020600040205080304" pitchFamily="18" charset="-128"/>
                <a:ea typeface="ＭＳ Ｐ明朝" panose="02020600040205080304" pitchFamily="18" charset="-128"/>
              </a:rPr>
              <a:t>・</a:t>
            </a:r>
            <a:r>
              <a:rPr lang="ja-JP" altLang="en-US" sz="1400" dirty="0">
                <a:latin typeface="ＭＳ Ｐ明朝" panose="02020600040205080304" pitchFamily="18" charset="-128"/>
                <a:ea typeface="ＭＳ Ｐ明朝" panose="02020600040205080304" pitchFamily="18" charset="-128"/>
              </a:rPr>
              <a:t>・・・次ページ切り替え　■</a:t>
            </a:r>
            <a:r>
              <a:rPr lang="ja-JP" altLang="en-US" sz="1400" dirty="0" smtClean="0">
                <a:latin typeface="ＭＳ Ｐ明朝" panose="02020600040205080304" pitchFamily="18" charset="-128"/>
                <a:ea typeface="ＭＳ Ｐ明朝" panose="02020600040205080304" pitchFamily="18" charset="-128"/>
              </a:rPr>
              <a:t>スライド</a:t>
            </a:r>
            <a:endParaRPr lang="ja-JP" altLang="en-US" sz="1400" dirty="0">
              <a:latin typeface="ＭＳ Ｐ明朝" panose="02020600040205080304" pitchFamily="18" charset="-128"/>
              <a:ea typeface="ＭＳ Ｐ明朝" panose="02020600040205080304" pitchFamily="18" charset="-128"/>
            </a:endParaRPr>
          </a:p>
          <a:p>
            <a:endParaRPr lang="ja-JP" altLang="en-US" sz="1400" dirty="0">
              <a:latin typeface="ＭＳ Ｐ明朝" panose="02020600040205080304" pitchFamily="18" charset="-128"/>
              <a:ea typeface="ＭＳ Ｐ明朝" panose="02020600040205080304" pitchFamily="18" charset="-128"/>
            </a:endParaRPr>
          </a:p>
          <a:p>
            <a:endParaRPr lang="en-US" altLang="ja-JP" sz="1400" dirty="0">
              <a:latin typeface="ＭＳ Ｐ明朝" panose="02020600040205080304" pitchFamily="18" charset="-128"/>
              <a:ea typeface="ＭＳ Ｐ明朝" panose="02020600040205080304" pitchFamily="18" charset="-128"/>
            </a:endParaRPr>
          </a:p>
        </p:txBody>
      </p:sp>
      <p:sp>
        <p:nvSpPr>
          <p:cNvPr id="5" name="スライド番号プレースホルダー 4"/>
          <p:cNvSpPr>
            <a:spLocks noGrp="1"/>
          </p:cNvSpPr>
          <p:nvPr>
            <p:ph type="sldNum" sz="quarter" idx="10"/>
          </p:nvPr>
        </p:nvSpPr>
        <p:spPr/>
        <p:txBody>
          <a:bodyPr/>
          <a:lstStyle/>
          <a:p>
            <a:fld id="{35A7938A-6F83-4400-927F-F399F6637649}" type="slidenum">
              <a:rPr kumimoji="1" lang="ja-JP" altLang="en-US" smtClean="0"/>
              <a:t>1</a:t>
            </a:fld>
            <a:endParaRPr kumimoji="1" lang="ja-JP" altLang="en-US"/>
          </a:p>
        </p:txBody>
      </p:sp>
    </p:spTree>
    <p:extLst>
      <p:ext uri="{BB962C8B-B14F-4D97-AF65-F5344CB8AC3E}">
        <p14:creationId xmlns:p14="http://schemas.microsoft.com/office/powerpoint/2010/main" val="117325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686501"/>
            <a:ext cx="5388610" cy="3991071"/>
          </a:xfrm>
        </p:spPr>
        <p:txBody>
          <a:bodyPr/>
          <a:lstStyle/>
          <a:p>
            <a:r>
              <a:rPr lang="ja-JP" altLang="en-US" sz="1400" b="1" dirty="0">
                <a:latin typeface="ＭＳ Ｐ明朝" panose="02020600040205080304" pitchFamily="18" charset="-128"/>
                <a:ea typeface="ＭＳ Ｐ明朝" panose="02020600040205080304" pitchFamily="18" charset="-128"/>
              </a:rPr>
              <a:t>次に、６１ページ「プログラムについて」を御覧ください。</a:t>
            </a:r>
          </a:p>
          <a:p>
            <a:r>
              <a:rPr lang="ja-JP" altLang="en-US" sz="1400" dirty="0" smtClean="0">
                <a:latin typeface="ＭＳ Ｐ明朝" panose="02020600040205080304" pitchFamily="18" charset="-128"/>
                <a:ea typeface="ＭＳ Ｐ明朝" panose="02020600040205080304" pitchFamily="18" charset="-128"/>
              </a:rPr>
              <a:t>　ここ</a:t>
            </a:r>
            <a:r>
              <a:rPr lang="ja-JP" altLang="en-US" sz="1400" dirty="0">
                <a:latin typeface="ＭＳ Ｐ明朝" panose="02020600040205080304" pitchFamily="18" charset="-128"/>
                <a:ea typeface="ＭＳ Ｐ明朝" panose="02020600040205080304" pitchFamily="18" charset="-128"/>
              </a:rPr>
              <a:t>では、実地指導の際にも御質問をいただきます「屋外でのサービス提供」について、いくつか御注意いただきたい点を説明します。</a:t>
            </a:r>
          </a:p>
          <a:p>
            <a:r>
              <a:rPr lang="ja-JP" altLang="en-US" sz="1400" dirty="0" smtClean="0">
                <a:latin typeface="ＭＳ Ｐ明朝" panose="02020600040205080304" pitchFamily="18" charset="-128"/>
                <a:ea typeface="ＭＳ Ｐ明朝" panose="02020600040205080304" pitchFamily="18" charset="-128"/>
              </a:rPr>
              <a:t>　まず</a:t>
            </a:r>
            <a:r>
              <a:rPr lang="ja-JP" altLang="en-US" sz="1400" dirty="0">
                <a:latin typeface="ＭＳ Ｐ明朝" panose="02020600040205080304" pitchFamily="18" charset="-128"/>
                <a:ea typeface="ＭＳ Ｐ明朝" panose="02020600040205080304" pitchFamily="18" charset="-128"/>
              </a:rPr>
              <a:t>、通所系サービスについては、施設又はデイサービスセンター等に通わせ、機能訓練等を行うこととされていますので、通所系サービスは、事業所内での提供が原則です。</a:t>
            </a:r>
          </a:p>
          <a:p>
            <a:r>
              <a:rPr lang="ja-JP" altLang="en-US" sz="1400" dirty="0">
                <a:latin typeface="ＭＳ Ｐ明朝" panose="02020600040205080304" pitchFamily="18" charset="-128"/>
                <a:ea typeface="ＭＳ Ｐ明朝" panose="02020600040205080304" pitchFamily="18" charset="-128"/>
              </a:rPr>
              <a:t>　</a:t>
            </a:r>
            <a:r>
              <a:rPr lang="ja-JP" altLang="en-US" sz="1400" dirty="0" smtClean="0">
                <a:latin typeface="ＭＳ Ｐ明朝" panose="02020600040205080304" pitchFamily="18" charset="-128"/>
                <a:ea typeface="ＭＳ Ｐ明朝" panose="02020600040205080304" pitchFamily="18" charset="-128"/>
              </a:rPr>
              <a:t>ただし、「</a:t>
            </a:r>
            <a:r>
              <a:rPr lang="ja-JP" altLang="en-US" sz="1400" dirty="0">
                <a:latin typeface="ＭＳ Ｐ明朝" panose="02020600040205080304" pitchFamily="18" charset="-128"/>
                <a:ea typeface="ＭＳ Ｐ明朝" panose="02020600040205080304" pitchFamily="18" charset="-128"/>
              </a:rPr>
              <a:t>あらかじめ個別サービス計画に位置づけられていること」、「効果的な機能訓練等のサービスが提供できること」の２つの要件を満たす場合に限り、屋外でのサービス提供について介護報酬の算定が可能となります</a:t>
            </a:r>
            <a:r>
              <a:rPr lang="ja-JP" altLang="en-US" sz="1400" dirty="0" smtClean="0">
                <a:latin typeface="ＭＳ Ｐ明朝" panose="02020600040205080304" pitchFamily="18" charset="-128"/>
                <a:ea typeface="ＭＳ Ｐ明朝" panose="02020600040205080304" pitchFamily="18" charset="-128"/>
              </a:rPr>
              <a:t>。（クリック）その</a:t>
            </a:r>
            <a:r>
              <a:rPr lang="ja-JP" altLang="en-US" sz="1400" dirty="0">
                <a:latin typeface="ＭＳ Ｐ明朝" panose="02020600040205080304" pitchFamily="18" charset="-128"/>
                <a:ea typeface="ＭＳ Ｐ明朝" panose="02020600040205080304" pitchFamily="18" charset="-128"/>
              </a:rPr>
              <a:t>具体的なプロセスの例を、６１ページから６２ページにＡからＥの手順で掲載しています。このプロセスはあくまでも１つの例ですので、このすべてのプロセスを網羅しなければいけない訳ではありませんが、屋外でのサービス提供を行うにあたっては、６２ページの</a:t>
            </a:r>
            <a:r>
              <a:rPr lang="ja-JP" altLang="en-US" sz="1400" dirty="0" smtClean="0">
                <a:latin typeface="ＭＳ Ｐ明朝" panose="02020600040205080304" pitchFamily="18" charset="-128"/>
                <a:ea typeface="ＭＳ Ｐ明朝" panose="02020600040205080304" pitchFamily="18" charset="-128"/>
              </a:rPr>
              <a:t>一番下から６３ページ上段に記載している「</a:t>
            </a:r>
            <a:r>
              <a:rPr lang="ja-JP" altLang="en-US" sz="1400" dirty="0">
                <a:latin typeface="ＭＳ Ｐ明朝" panose="02020600040205080304" pitchFamily="18" charset="-128"/>
                <a:ea typeface="ＭＳ Ｐ明朝" panose="02020600040205080304" pitchFamily="18" charset="-128"/>
              </a:rPr>
              <a:t>リハビリテーションマネジメントの考え方」を参考にして位置づけるようにしてください。</a:t>
            </a:r>
          </a:p>
          <a:p>
            <a:r>
              <a:rPr lang="ja-JP" altLang="en-US" sz="1400" dirty="0" smtClean="0">
                <a:latin typeface="ＭＳ Ｐ明朝" panose="02020600040205080304" pitchFamily="18" charset="-128"/>
                <a:ea typeface="ＭＳ Ｐ明朝" panose="02020600040205080304" pitchFamily="18" charset="-128"/>
              </a:rPr>
              <a:t>・</a:t>
            </a:r>
            <a:r>
              <a:rPr lang="ja-JP" altLang="en-US" sz="1400" dirty="0">
                <a:latin typeface="ＭＳ Ｐ明朝" panose="02020600040205080304" pitchFamily="18" charset="-128"/>
                <a:ea typeface="ＭＳ Ｐ明朝" panose="02020600040205080304" pitchFamily="18" charset="-128"/>
              </a:rPr>
              <a:t>・・・次ページ切り替え　■</a:t>
            </a:r>
            <a:r>
              <a:rPr lang="ja-JP" altLang="en-US" sz="1400" dirty="0" smtClean="0">
                <a:latin typeface="ＭＳ Ｐ明朝" panose="02020600040205080304" pitchFamily="18" charset="-128"/>
                <a:ea typeface="ＭＳ Ｐ明朝" panose="02020600040205080304" pitchFamily="18" charset="-128"/>
              </a:rPr>
              <a:t>スライド</a:t>
            </a:r>
            <a:endParaRPr lang="ja-JP" altLang="en-US" sz="1400" dirty="0">
              <a:latin typeface="ＭＳ Ｐ明朝" panose="02020600040205080304" pitchFamily="18" charset="-128"/>
              <a:ea typeface="ＭＳ Ｐ明朝" panose="02020600040205080304" pitchFamily="18" charset="-128"/>
            </a:endParaRPr>
          </a:p>
        </p:txBody>
      </p:sp>
      <p:sp>
        <p:nvSpPr>
          <p:cNvPr id="5" name="スライド番号プレースホルダー 4"/>
          <p:cNvSpPr>
            <a:spLocks noGrp="1"/>
          </p:cNvSpPr>
          <p:nvPr>
            <p:ph type="sldNum" sz="quarter" idx="10"/>
          </p:nvPr>
        </p:nvSpPr>
        <p:spPr/>
        <p:txBody>
          <a:bodyPr/>
          <a:lstStyle/>
          <a:p>
            <a:fld id="{35A7938A-6F83-4400-927F-F399F6637649}" type="slidenum">
              <a:rPr kumimoji="1" lang="ja-JP" altLang="en-US" smtClean="0"/>
              <a:t>10</a:t>
            </a:fld>
            <a:endParaRPr kumimoji="1" lang="ja-JP" altLang="en-US"/>
          </a:p>
        </p:txBody>
      </p:sp>
    </p:spTree>
    <p:extLst>
      <p:ext uri="{BB962C8B-B14F-4D97-AF65-F5344CB8AC3E}">
        <p14:creationId xmlns:p14="http://schemas.microsoft.com/office/powerpoint/2010/main" val="2417126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latin typeface="ＭＳ Ｐ明朝" panose="02020600040205080304" pitchFamily="18" charset="-128"/>
                <a:ea typeface="ＭＳ Ｐ明朝" panose="02020600040205080304" pitchFamily="18" charset="-128"/>
              </a:rPr>
              <a:t>　また、実際に指導した事例となりますが、外出先がレストランでの外食、ショッピングセンター、遠方の公園や観光地などで、単なる気分転換や娯楽を目的とした屋外でのサービス提供・レクリエーションが介護保険サービスとして行われている事例が確認されています。</a:t>
            </a:r>
          </a:p>
          <a:p>
            <a:r>
              <a:rPr lang="ja-JP" altLang="en-US" sz="1400" dirty="0">
                <a:latin typeface="ＭＳ Ｐ明朝" panose="02020600040205080304" pitchFamily="18" charset="-128"/>
                <a:ea typeface="ＭＳ Ｐ明朝" panose="02020600040205080304" pitchFamily="18" charset="-128"/>
              </a:rPr>
              <a:t>　屋外でのサービス提供を行う場合は、リハビリテーションと同様に、利用者ごとに、解決すべき課題の把握を適切に行い、改善に係る目標を設定し、計画を作成した上で、必要な時期に必要な期間を定めて行うことが重要</a:t>
            </a:r>
            <a:r>
              <a:rPr lang="ja-JP" altLang="en-US" sz="1400" dirty="0" smtClean="0">
                <a:latin typeface="ＭＳ Ｐ明朝" panose="02020600040205080304" pitchFamily="18" charset="-128"/>
                <a:ea typeface="ＭＳ Ｐ明朝" panose="02020600040205080304" pitchFamily="18" charset="-128"/>
              </a:rPr>
              <a:t>です。対象者</a:t>
            </a:r>
            <a:r>
              <a:rPr lang="ja-JP" altLang="en-US" sz="1400" dirty="0">
                <a:latin typeface="ＭＳ Ｐ明朝" panose="02020600040205080304" pitchFamily="18" charset="-128"/>
                <a:ea typeface="ＭＳ Ｐ明朝" panose="02020600040205080304" pitchFamily="18" charset="-128"/>
              </a:rPr>
              <a:t>一人ひとりについて、「どのような効果を期待して行うのか」「どのような内容で行うのか」「なぜ屋外でなければならないか」「どうしてその場所を選んだのか」、そして「屋外でのサービス提供により得られた効果」を明確にする必要があります</a:t>
            </a:r>
            <a:r>
              <a:rPr lang="ja-JP" altLang="en-US" sz="1400" dirty="0" smtClean="0">
                <a:latin typeface="ＭＳ Ｐ明朝" panose="02020600040205080304" pitchFamily="18" charset="-128"/>
                <a:ea typeface="ＭＳ Ｐ明朝" panose="02020600040205080304" pitchFamily="18" charset="-128"/>
              </a:rPr>
              <a:t>。（クリック）</a:t>
            </a:r>
            <a:endParaRPr lang="ja-JP" altLang="en-US" sz="1400" dirty="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　なお、居宅サービス計画に「自宅からの外出」と位置づけられている場合は、自宅から通所サービス事業所に行くことを目的として位置づけられていると考えられ、通所サービス事業所における屋外でのサービス提供の要件を満たすものではありませんので</a:t>
            </a:r>
            <a:r>
              <a:rPr lang="ja-JP" altLang="en-US" sz="1400" dirty="0" smtClean="0">
                <a:latin typeface="ＭＳ Ｐ明朝" panose="02020600040205080304" pitchFamily="18" charset="-128"/>
                <a:ea typeface="ＭＳ Ｐ明朝" panose="02020600040205080304" pitchFamily="18" charset="-128"/>
              </a:rPr>
              <a:t>、ご注意ください。</a:t>
            </a:r>
            <a:endParaRPr lang="ja-JP" altLang="en-US" sz="1400" dirty="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　さらに、屋外でのサービス提供を行う場合、介護職員の人員配置についても注意が必要です。屋外はもちろん、事業所内に残る利用者に対しても、人員基準を満たす必要があります。</a:t>
            </a:r>
            <a:r>
              <a:rPr lang="ja-JP" altLang="en-US" sz="1400" dirty="0" smtClean="0">
                <a:latin typeface="ＭＳ Ｐ明朝" panose="02020600040205080304" pitchFamily="18" charset="-128"/>
                <a:ea typeface="ＭＳ Ｐ明朝" panose="02020600040205080304" pitchFamily="18" charset="-128"/>
              </a:rPr>
              <a:t>６３ページ中段に</a:t>
            </a:r>
            <a:r>
              <a:rPr lang="ja-JP" altLang="en-US" sz="1400" dirty="0">
                <a:latin typeface="ＭＳ Ｐ明朝" panose="02020600040205080304" pitchFamily="18" charset="-128"/>
                <a:ea typeface="ＭＳ Ｐ明朝" panose="02020600040205080304" pitchFamily="18" charset="-128"/>
              </a:rPr>
              <a:t>参考例を載せておりますので、後ほど御確認をおねがいします。</a:t>
            </a:r>
          </a:p>
          <a:p>
            <a:r>
              <a:rPr lang="ja-JP" altLang="en-US" sz="1400" dirty="0">
                <a:latin typeface="ＭＳ Ｐ明朝" panose="02020600040205080304" pitchFamily="18" charset="-128"/>
                <a:ea typeface="ＭＳ Ｐ明朝" panose="02020600040205080304" pitchFamily="18" charset="-128"/>
              </a:rPr>
              <a:t>・・・・次ページ切り替え　■</a:t>
            </a:r>
            <a:r>
              <a:rPr lang="ja-JP" altLang="en-US" sz="1400" dirty="0" smtClean="0">
                <a:latin typeface="ＭＳ Ｐ明朝" panose="02020600040205080304" pitchFamily="18" charset="-128"/>
                <a:ea typeface="ＭＳ Ｐ明朝" panose="02020600040205080304" pitchFamily="18" charset="-128"/>
              </a:rPr>
              <a:t>スライド</a:t>
            </a:r>
            <a:endParaRPr lang="ja-JP" altLang="en-US" sz="1400" dirty="0">
              <a:latin typeface="ＭＳ Ｐ明朝" panose="02020600040205080304" pitchFamily="18" charset="-128"/>
              <a:ea typeface="ＭＳ Ｐ明朝" panose="02020600040205080304" pitchFamily="18" charset="-128"/>
            </a:endParaRPr>
          </a:p>
        </p:txBody>
      </p:sp>
      <p:sp>
        <p:nvSpPr>
          <p:cNvPr id="5" name="スライド番号プレースホルダー 4"/>
          <p:cNvSpPr>
            <a:spLocks noGrp="1"/>
          </p:cNvSpPr>
          <p:nvPr>
            <p:ph type="sldNum" sz="quarter" idx="10"/>
          </p:nvPr>
        </p:nvSpPr>
        <p:spPr/>
        <p:txBody>
          <a:bodyPr/>
          <a:lstStyle/>
          <a:p>
            <a:fld id="{35A7938A-6F83-4400-927F-F399F6637649}" type="slidenum">
              <a:rPr kumimoji="1" lang="ja-JP" altLang="en-US" smtClean="0"/>
              <a:t>11</a:t>
            </a:fld>
            <a:endParaRPr kumimoji="1" lang="ja-JP" altLang="en-US"/>
          </a:p>
        </p:txBody>
      </p:sp>
    </p:spTree>
    <p:extLst>
      <p:ext uri="{BB962C8B-B14F-4D97-AF65-F5344CB8AC3E}">
        <p14:creationId xmlns:p14="http://schemas.microsoft.com/office/powerpoint/2010/main" val="1051439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686500"/>
            <a:ext cx="5388610" cy="4855167"/>
          </a:xfrm>
        </p:spPr>
        <p:txBody>
          <a:bodyPr/>
          <a:lstStyle/>
          <a:p>
            <a:r>
              <a:rPr lang="ja-JP" altLang="en-US" sz="1000" b="1" dirty="0">
                <a:latin typeface="ＭＳ Ｐ明朝" panose="02020600040205080304" pitchFamily="18" charset="-128"/>
                <a:ea typeface="ＭＳ Ｐ明朝" panose="02020600040205080304" pitchFamily="18" charset="-128"/>
              </a:rPr>
              <a:t>次に</a:t>
            </a:r>
            <a:r>
              <a:rPr lang="ja-JP" altLang="en-US" sz="1000" b="1" dirty="0" smtClean="0">
                <a:latin typeface="ＭＳ Ｐ明朝" panose="02020600040205080304" pitchFamily="18" charset="-128"/>
                <a:ea typeface="ＭＳ Ｐ明朝" panose="02020600040205080304" pitchFamily="18" charset="-128"/>
              </a:rPr>
              <a:t>６３ページ中下段の「通所</a:t>
            </a:r>
            <a:r>
              <a:rPr lang="ja-JP" altLang="en-US" sz="1000" b="1" dirty="0">
                <a:latin typeface="ＭＳ Ｐ明朝" panose="02020600040205080304" pitchFamily="18" charset="-128"/>
                <a:ea typeface="ＭＳ Ｐ明朝" panose="02020600040205080304" pitchFamily="18" charset="-128"/>
              </a:rPr>
              <a:t>系サービス以外のサービスに</a:t>
            </a:r>
            <a:r>
              <a:rPr lang="ja-JP" altLang="en-US" sz="1000" b="1" dirty="0" smtClean="0">
                <a:latin typeface="ＭＳ Ｐ明朝" panose="02020600040205080304" pitchFamily="18" charset="-128"/>
                <a:ea typeface="ＭＳ Ｐ明朝" panose="02020600040205080304" pitchFamily="18" charset="-128"/>
              </a:rPr>
              <a:t>ついて」です</a:t>
            </a:r>
            <a:r>
              <a:rPr lang="ja-JP" altLang="en-US" sz="1000" b="1" dirty="0">
                <a:latin typeface="ＭＳ Ｐ明朝" panose="02020600040205080304" pitchFamily="18" charset="-128"/>
                <a:ea typeface="ＭＳ Ｐ明朝" panose="02020600040205080304" pitchFamily="18" charset="-128"/>
              </a:rPr>
              <a:t>が</a:t>
            </a:r>
            <a:r>
              <a:rPr lang="ja-JP" altLang="en-US" sz="1000" b="1" dirty="0" smtClean="0">
                <a:latin typeface="ＭＳ Ｐ明朝" panose="02020600040205080304" pitchFamily="18" charset="-128"/>
                <a:ea typeface="ＭＳ Ｐ明朝" panose="02020600040205080304" pitchFamily="18" charset="-128"/>
              </a:rPr>
              <a:t>、</a:t>
            </a:r>
            <a:endParaRPr lang="en-US" altLang="ja-JP" sz="1000" b="1" dirty="0" smtClean="0">
              <a:latin typeface="ＭＳ Ｐ明朝" panose="02020600040205080304" pitchFamily="18" charset="-128"/>
              <a:ea typeface="ＭＳ Ｐ明朝" panose="02020600040205080304" pitchFamily="18" charset="-128"/>
            </a:endParaRPr>
          </a:p>
          <a:p>
            <a:r>
              <a:rPr lang="ja-JP" altLang="en-US" sz="1000" dirty="0" smtClean="0">
                <a:latin typeface="ＭＳ Ｐ明朝" panose="02020600040205080304" pitchFamily="18" charset="-128"/>
                <a:ea typeface="ＭＳ Ｐ明朝" panose="02020600040205080304" pitchFamily="18" charset="-128"/>
              </a:rPr>
              <a:t>　指定通所</a:t>
            </a:r>
            <a:r>
              <a:rPr lang="ja-JP" altLang="en-US" sz="1000" dirty="0">
                <a:latin typeface="ＭＳ Ｐ明朝" panose="02020600040205080304" pitchFamily="18" charset="-128"/>
                <a:ea typeface="ＭＳ Ｐ明朝" panose="02020600040205080304" pitchFamily="18" charset="-128"/>
              </a:rPr>
              <a:t>介護を例としますと、指定通所介護は、施設又は事業所において、入浴、食事等の介護その他の日常生活上の世話であって厚生労働省令で定めるもの及び機能訓練とされています。</a:t>
            </a:r>
          </a:p>
          <a:p>
            <a:r>
              <a:rPr lang="ja-JP" altLang="en-US" sz="1000" dirty="0">
                <a:latin typeface="ＭＳ Ｐ明朝" panose="02020600040205080304" pitchFamily="18" charset="-128"/>
                <a:ea typeface="ＭＳ Ｐ明朝" panose="02020600040205080304" pitchFamily="18" charset="-128"/>
              </a:rPr>
              <a:t>　従いしまして、事業所が定めたサービス提供時間中に、サービス担当者会議や理美容サービスを行った場合は、その内容は、指定通所介護で提供するサービス内容ではありませんので、その時間をサービス提供時間に含めることはできません</a:t>
            </a:r>
            <a:r>
              <a:rPr lang="ja-JP" altLang="en-US" sz="1000" dirty="0" smtClean="0">
                <a:latin typeface="ＭＳ Ｐ明朝" panose="02020600040205080304" pitchFamily="18" charset="-128"/>
                <a:ea typeface="ＭＳ Ｐ明朝" panose="02020600040205080304" pitchFamily="18" charset="-128"/>
              </a:rPr>
              <a:t>。（クリック）実地</a:t>
            </a:r>
            <a:r>
              <a:rPr lang="ja-JP" altLang="en-US" sz="1000" dirty="0">
                <a:latin typeface="ＭＳ Ｐ明朝" panose="02020600040205080304" pitchFamily="18" charset="-128"/>
                <a:ea typeface="ＭＳ Ｐ明朝" panose="02020600040205080304" pitchFamily="18" charset="-128"/>
              </a:rPr>
              <a:t>指導において、サービス提供時間中にサービス担当者会議を開催し、利用者が参加しているという事例が確認されています。サービス担当者会議は利用者の居宅で行うことが望ましいことはもちろんですが、最初にお伝えしたとおり、通所系サービスの介護報酬は、通所サービス計画に位置づけられた内容のサービス提供を行うために必要な、標準的な時間に応じて報酬算定を行うものであり、サービス担当者会議を行った時間は、サービス提供時間に含むことはできませんので、御注意ください。</a:t>
            </a:r>
          </a:p>
          <a:p>
            <a:r>
              <a:rPr lang="ja-JP" altLang="en-US" sz="1000" dirty="0">
                <a:latin typeface="ＭＳ Ｐ明朝" panose="02020600040205080304" pitchFamily="18" charset="-128"/>
                <a:ea typeface="ＭＳ Ｐ明朝" panose="02020600040205080304" pitchFamily="18" charset="-128"/>
              </a:rPr>
              <a:t>　なお、理美容サービスなどは、通所系サービスとは別に、利用者の自己負担により提供することは可能ですが、利用者に必要なものとして当初から予定されている通所系サービスの提供プログラムに影響がないよう</a:t>
            </a:r>
            <a:r>
              <a:rPr lang="ja-JP" altLang="en-US" sz="1000" dirty="0" smtClean="0">
                <a:latin typeface="ＭＳ Ｐ明朝" panose="02020600040205080304" pitchFamily="18" charset="-128"/>
                <a:ea typeface="ＭＳ Ｐ明朝" panose="02020600040205080304" pitchFamily="18" charset="-128"/>
              </a:rPr>
              <a:t>にご配慮ください</a:t>
            </a:r>
            <a:r>
              <a:rPr lang="ja-JP" altLang="en-US" sz="1000" dirty="0">
                <a:latin typeface="ＭＳ Ｐ明朝" panose="02020600040205080304" pitchFamily="18" charset="-128"/>
                <a:ea typeface="ＭＳ Ｐ明朝" panose="02020600040205080304" pitchFamily="18" charset="-128"/>
              </a:rPr>
              <a:t>。</a:t>
            </a:r>
          </a:p>
          <a:p>
            <a:r>
              <a:rPr lang="ja-JP" altLang="en-US" sz="1000" dirty="0">
                <a:latin typeface="ＭＳ Ｐ明朝" panose="02020600040205080304" pitchFamily="18" charset="-128"/>
                <a:ea typeface="ＭＳ Ｐ明朝" panose="02020600040205080304" pitchFamily="18" charset="-128"/>
              </a:rPr>
              <a:t>　また、四角の枠に「サービス提供時間中に行うことができないサービス例」を掲載しています。通所介護の事業は、利用者が可能な限りその居宅において、その有する能力に応じ自立した日常生活を営むことができるよう、必要な日常生活上の世話及び機能訓練を行うこととされていますので、治療や慰安を目的としたマッサージは、サービス提供時間に含めることはできません。</a:t>
            </a:r>
          </a:p>
          <a:p>
            <a:r>
              <a:rPr lang="ja-JP" altLang="en-US" sz="1000" dirty="0">
                <a:latin typeface="ＭＳ Ｐ明朝" panose="02020600040205080304" pitchFamily="18" charset="-128"/>
                <a:ea typeface="ＭＳ Ｐ明朝" panose="02020600040205080304" pitchFamily="18" charset="-128"/>
              </a:rPr>
              <a:t>　</a:t>
            </a:r>
            <a:r>
              <a:rPr lang="ja-JP" altLang="en-US" sz="1000" b="1" dirty="0">
                <a:latin typeface="ＭＳ Ｐ明朝" panose="02020600040205080304" pitchFamily="18" charset="-128"/>
                <a:ea typeface="ＭＳ Ｐ明朝" panose="02020600040205080304" pitchFamily="18" charset="-128"/>
              </a:rPr>
              <a:t>次に６４ページ「給食提供」についてですが</a:t>
            </a:r>
            <a:r>
              <a:rPr lang="ja-JP" altLang="en-US" sz="1000" dirty="0">
                <a:latin typeface="ＭＳ Ｐ明朝" panose="02020600040205080304" pitchFamily="18" charset="-128"/>
                <a:ea typeface="ＭＳ Ｐ明朝" panose="02020600040205080304" pitchFamily="18" charset="-128"/>
              </a:rPr>
              <a:t>、給食提供を行う事業所においては、食数を問わず、区役所保健福祉センターに報告書の提出を行う必要があります。詳しくは、川崎市のホームページに通知を掲載していますので、御確認ください。</a:t>
            </a:r>
          </a:p>
          <a:p>
            <a:r>
              <a:rPr lang="ja-JP" altLang="en-US" sz="1000" dirty="0">
                <a:latin typeface="ＭＳ Ｐ明朝" panose="02020600040205080304" pitchFamily="18" charset="-128"/>
                <a:ea typeface="ＭＳ Ｐ明朝" panose="02020600040205080304" pitchFamily="18" charset="-128"/>
              </a:rPr>
              <a:t>　</a:t>
            </a:r>
            <a:r>
              <a:rPr lang="ja-JP" altLang="en-US" sz="1000" b="1" dirty="0">
                <a:latin typeface="ＭＳ Ｐ明朝" panose="02020600040205080304" pitchFamily="18" charset="-128"/>
                <a:ea typeface="ＭＳ Ｐ明朝" panose="02020600040205080304" pitchFamily="18" charset="-128"/>
              </a:rPr>
              <a:t>続いて「プライバシーの確保」についてですが、</a:t>
            </a:r>
          </a:p>
          <a:p>
            <a:r>
              <a:rPr lang="ja-JP" altLang="en-US" sz="1000" dirty="0">
                <a:latin typeface="ＭＳ Ｐ明朝" panose="02020600040205080304" pitchFamily="18" charset="-128"/>
                <a:ea typeface="ＭＳ Ｐ明朝" panose="02020600040205080304" pitchFamily="18" charset="-128"/>
              </a:rPr>
              <a:t>　実地指導で</a:t>
            </a:r>
            <a:r>
              <a:rPr lang="ja-JP" altLang="en-US" sz="1000" dirty="0" smtClean="0">
                <a:latin typeface="ＭＳ Ｐ明朝" panose="02020600040205080304" pitchFamily="18" charset="-128"/>
                <a:ea typeface="ＭＳ Ｐ明朝" panose="02020600040205080304" pitchFamily="18" charset="-128"/>
              </a:rPr>
              <a:t>、「入浴</a:t>
            </a:r>
            <a:r>
              <a:rPr lang="ja-JP" altLang="en-US" sz="1000" dirty="0">
                <a:latin typeface="ＭＳ Ｐ明朝" panose="02020600040205080304" pitchFamily="18" charset="-128"/>
                <a:ea typeface="ＭＳ Ｐ明朝" panose="02020600040205080304" pitchFamily="18" charset="-128"/>
              </a:rPr>
              <a:t>の</a:t>
            </a:r>
            <a:r>
              <a:rPr lang="ja-JP" altLang="en-US" sz="1000" dirty="0" smtClean="0">
                <a:latin typeface="ＭＳ Ｐ明朝" panose="02020600040205080304" pitchFamily="18" charset="-128"/>
                <a:ea typeface="ＭＳ Ｐ明朝" panose="02020600040205080304" pitchFamily="18" charset="-128"/>
              </a:rPr>
              <a:t>効率化」と</a:t>
            </a:r>
            <a:r>
              <a:rPr lang="ja-JP" altLang="en-US" sz="1000" dirty="0">
                <a:latin typeface="ＭＳ Ｐ明朝" panose="02020600040205080304" pitchFamily="18" charset="-128"/>
                <a:ea typeface="ＭＳ Ｐ明朝" panose="02020600040205080304" pitchFamily="18" charset="-128"/>
              </a:rPr>
              <a:t>いう事業所の都合で、入浴する前にあらかじめ利用者を裸の状態で脱衣所に待たせていたり、排せつ介助の際に、目隠しのカーテンがきちんと閉められていないなどの事例が確認されています。プライバシーの確保は、利用者の基本的な人権にかかわる部分であり、場合によっては</a:t>
            </a:r>
            <a:r>
              <a:rPr lang="ja-JP" altLang="en-US" sz="1000" dirty="0" smtClean="0">
                <a:latin typeface="ＭＳ Ｐ明朝" panose="02020600040205080304" pitchFamily="18" charset="-128"/>
                <a:ea typeface="ＭＳ Ｐ明朝" panose="02020600040205080304" pitchFamily="18" charset="-128"/>
              </a:rPr>
              <a:t>、「共通部分」で</a:t>
            </a:r>
            <a:r>
              <a:rPr lang="ja-JP" altLang="en-US" sz="1000" dirty="0">
                <a:latin typeface="ＭＳ Ｐ明朝" panose="02020600040205080304" pitchFamily="18" charset="-128"/>
                <a:ea typeface="ＭＳ Ｐ明朝" panose="02020600040205080304" pitchFamily="18" charset="-128"/>
              </a:rPr>
              <a:t>説明した高齢者虐待にも該当しうることを御認識いただき、十分な配慮をお願いいたします。</a:t>
            </a:r>
          </a:p>
          <a:p>
            <a:r>
              <a:rPr lang="ja-JP" altLang="en-US" sz="1000" dirty="0">
                <a:latin typeface="ＭＳ Ｐ明朝" panose="02020600040205080304" pitchFamily="18" charset="-128"/>
                <a:ea typeface="ＭＳ Ｐ明朝" panose="02020600040205080304" pitchFamily="18" charset="-128"/>
              </a:rPr>
              <a:t>　通所系サービス共通の説明は以上となります。</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latin typeface="ＭＳ Ｐ明朝" panose="02020600040205080304" pitchFamily="18" charset="-128"/>
                <a:ea typeface="ＭＳ Ｐ明朝" panose="02020600040205080304" pitchFamily="18" charset="-128"/>
              </a:rPr>
              <a:t>・・・・次ページ切り替え　■スライド</a:t>
            </a:r>
          </a:p>
          <a:p>
            <a:endParaRPr kumimoji="1" lang="ja-JP" altLang="en-US" sz="1000" dirty="0"/>
          </a:p>
        </p:txBody>
      </p:sp>
      <p:sp>
        <p:nvSpPr>
          <p:cNvPr id="5" name="スライド番号プレースホルダー 4"/>
          <p:cNvSpPr>
            <a:spLocks noGrp="1"/>
          </p:cNvSpPr>
          <p:nvPr>
            <p:ph type="sldNum" sz="quarter" idx="10"/>
          </p:nvPr>
        </p:nvSpPr>
        <p:spPr/>
        <p:txBody>
          <a:bodyPr/>
          <a:lstStyle/>
          <a:p>
            <a:fld id="{35A7938A-6F83-4400-927F-F399F6637649}" type="slidenum">
              <a:rPr kumimoji="1" lang="ja-JP" altLang="en-US" smtClean="0"/>
              <a:t>12</a:t>
            </a:fld>
            <a:endParaRPr kumimoji="1" lang="ja-JP" altLang="en-US"/>
          </a:p>
        </p:txBody>
      </p:sp>
    </p:spTree>
    <p:extLst>
      <p:ext uri="{BB962C8B-B14F-4D97-AF65-F5344CB8AC3E}">
        <p14:creationId xmlns:p14="http://schemas.microsoft.com/office/powerpoint/2010/main" val="1646437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686501"/>
            <a:ext cx="5388610" cy="3991071"/>
          </a:xfrm>
        </p:spPr>
        <p:txBody>
          <a:bodyPr/>
          <a:lstStyle/>
          <a:p>
            <a:r>
              <a:rPr lang="en-US" altLang="ja-JP" dirty="0" smtClean="0">
                <a:latin typeface="ＭＳ Ｐ明朝" panose="02020600040205080304" pitchFamily="18" charset="-128"/>
                <a:ea typeface="ＭＳ Ｐ明朝" panose="02020600040205080304" pitchFamily="18" charset="-128"/>
              </a:rPr>
              <a:t>【</a:t>
            </a:r>
            <a:r>
              <a:rPr lang="ja-JP" altLang="en-US" dirty="0" smtClean="0">
                <a:latin typeface="ＭＳ Ｐ明朝" panose="02020600040205080304" pitchFamily="18" charset="-128"/>
                <a:ea typeface="ＭＳ Ｐ明朝" panose="02020600040205080304" pitchFamily="18" charset="-128"/>
              </a:rPr>
              <a:t>通所介護</a:t>
            </a:r>
            <a:r>
              <a:rPr lang="en-US" altLang="ja-JP" dirty="0" smtClean="0">
                <a:latin typeface="ＭＳ Ｐ明朝" panose="02020600040205080304" pitchFamily="18" charset="-128"/>
                <a:ea typeface="ＭＳ Ｐ明朝" panose="02020600040205080304" pitchFamily="18" charset="-128"/>
              </a:rPr>
              <a:t>】</a:t>
            </a:r>
          </a:p>
          <a:p>
            <a:r>
              <a:rPr lang="ja-JP" altLang="en-US" b="1" dirty="0" smtClean="0">
                <a:latin typeface="ＭＳ Ｐ明朝" panose="02020600040205080304" pitchFamily="18" charset="-128"/>
                <a:ea typeface="ＭＳ Ｐ明朝" panose="02020600040205080304" pitchFamily="18" charset="-128"/>
              </a:rPr>
              <a:t>続きまして、通所介護、地域密着型通所介護の説明に移らせていただきます。６５ページを御覧ください。</a:t>
            </a:r>
          </a:p>
          <a:p>
            <a:r>
              <a:rPr lang="ja-JP" altLang="en-US" dirty="0" smtClean="0">
                <a:latin typeface="ＭＳ Ｐ明朝" panose="02020600040205080304" pitchFamily="18" charset="-128"/>
                <a:ea typeface="ＭＳ Ｐ明朝" panose="02020600040205080304" pitchFamily="18" charset="-128"/>
              </a:rPr>
              <a:t>　資料は「通所介護・地域密着型通所介護」となっていますが、ここで説明する内容は、認知症対応型通所介護に共通する部分も多数ありますので、認知症対応型通所介護事業者の皆様もお聞きいただければと思います。</a:t>
            </a:r>
          </a:p>
          <a:p>
            <a:r>
              <a:rPr lang="ja-JP" altLang="en-US" dirty="0" smtClean="0">
                <a:latin typeface="ＭＳ Ｐ明朝" panose="02020600040205080304" pitchFamily="18" charset="-128"/>
                <a:ea typeface="ＭＳ Ｐ明朝" panose="02020600040205080304" pitchFamily="18" charset="-128"/>
              </a:rPr>
              <a:t>　まず</a:t>
            </a:r>
            <a:r>
              <a:rPr lang="ja-JP" altLang="en-US" dirty="0">
                <a:latin typeface="ＭＳ Ｐ明朝" panose="02020600040205080304" pitchFamily="18" charset="-128"/>
                <a:ea typeface="ＭＳ Ｐ明朝" panose="02020600040205080304" pitchFamily="18" charset="-128"/>
              </a:rPr>
              <a:t>、生活相談員の配置についてです。指定通所介護事業所は、サービス提供日ごとに、指定通所介護事業所におけるサービス提供時間数に応じた生活相談員の配置が必要とされており、具体的には、提供日ごとに確保すべき勤務延時間数とサービス提供時間数がイコールである必要があります</a:t>
            </a:r>
            <a:r>
              <a:rPr lang="ja-JP" altLang="en-US" dirty="0" smtClean="0">
                <a:latin typeface="ＭＳ Ｐ明朝" panose="02020600040205080304" pitchFamily="18" charset="-128"/>
                <a:ea typeface="ＭＳ Ｐ明朝" panose="02020600040205080304" pitchFamily="18" charset="-128"/>
              </a:rPr>
              <a:t>。</a:t>
            </a:r>
            <a:r>
              <a:rPr lang="ja-JP" altLang="en-US" b="1" dirty="0" smtClean="0">
                <a:latin typeface="ＭＳ Ｐ明朝" panose="02020600040205080304" pitchFamily="18" charset="-128"/>
                <a:ea typeface="ＭＳ Ｐ明朝" panose="02020600040205080304" pitchFamily="18" charset="-128"/>
              </a:rPr>
              <a:t>ただし、（クリック）</a:t>
            </a:r>
            <a:r>
              <a:rPr lang="ja-JP" altLang="en-US" dirty="0" smtClean="0">
                <a:latin typeface="ＭＳ Ｐ明朝" panose="02020600040205080304" pitchFamily="18" charset="-128"/>
                <a:ea typeface="ＭＳ Ｐ明朝" panose="02020600040205080304" pitchFamily="18" charset="-128"/>
              </a:rPr>
              <a:t>平成</a:t>
            </a:r>
            <a:r>
              <a:rPr lang="ja-JP" altLang="en-US" dirty="0">
                <a:latin typeface="ＭＳ Ｐ明朝" panose="02020600040205080304" pitchFamily="18" charset="-128"/>
                <a:ea typeface="ＭＳ Ｐ明朝" panose="02020600040205080304" pitchFamily="18" charset="-128"/>
              </a:rPr>
              <a:t>２７年の省令改正に基づく条例の改正により、生活相談員の専従要件が緩和され、事業所内に限った利用者との対話を主体とした相談業務のみならず、利用者の生活の向上を図るため適切な相談援助等を行うのに支障がない範囲に限り</a:t>
            </a:r>
            <a:r>
              <a:rPr lang="ja-JP" altLang="en-US" dirty="0" smtClean="0">
                <a:latin typeface="ＭＳ Ｐ明朝" panose="02020600040205080304" pitchFamily="18" charset="-128"/>
                <a:ea typeface="ＭＳ Ｐ明朝" panose="02020600040205080304" pitchFamily="18" charset="-128"/>
              </a:rPr>
              <a:t>、「利用者</a:t>
            </a:r>
            <a:r>
              <a:rPr lang="ja-JP" altLang="en-US" dirty="0">
                <a:latin typeface="ＭＳ Ｐ明朝" panose="02020600040205080304" pitchFamily="18" charset="-128"/>
                <a:ea typeface="ＭＳ Ｐ明朝" panose="02020600040205080304" pitchFamily="18" charset="-128"/>
              </a:rPr>
              <a:t>の地域生活を支える取組のために必要な</a:t>
            </a:r>
            <a:r>
              <a:rPr lang="ja-JP" altLang="en-US" dirty="0" smtClean="0">
                <a:latin typeface="ＭＳ Ｐ明朝" panose="02020600040205080304" pitchFamily="18" charset="-128"/>
                <a:ea typeface="ＭＳ Ｐ明朝" panose="02020600040205080304" pitchFamily="18" charset="-128"/>
              </a:rPr>
              <a:t>時間」を</a:t>
            </a:r>
            <a:r>
              <a:rPr lang="ja-JP" altLang="en-US" dirty="0">
                <a:latin typeface="ＭＳ Ｐ明朝" panose="02020600040205080304" pitchFamily="18" charset="-128"/>
                <a:ea typeface="ＭＳ Ｐ明朝" panose="02020600040205080304" pitchFamily="18" charset="-128"/>
              </a:rPr>
              <a:t>「提供日ごとに確保すべき勤務延時間数」に含むことができることとなりました。この利用者の地域生活を支える取組につきましては</a:t>
            </a:r>
            <a:r>
              <a:rPr lang="ja-JP" altLang="en-US" dirty="0" smtClean="0">
                <a:latin typeface="ＭＳ Ｐ明朝" panose="02020600040205080304" pitchFamily="18" charset="-128"/>
                <a:ea typeface="ＭＳ Ｐ明朝" panose="02020600040205080304" pitchFamily="18" charset="-128"/>
              </a:rPr>
              <a:t>、ページ中段に例示を</a:t>
            </a:r>
            <a:r>
              <a:rPr lang="ja-JP" altLang="en-US" dirty="0" err="1" smtClean="0">
                <a:latin typeface="ＭＳ Ｐ明朝" panose="02020600040205080304" pitchFamily="18" charset="-128"/>
                <a:ea typeface="ＭＳ Ｐ明朝" panose="02020600040205080304" pitchFamily="18" charset="-128"/>
              </a:rPr>
              <a:t>挙て</a:t>
            </a:r>
            <a:r>
              <a:rPr lang="ja-JP" altLang="en-US" dirty="0">
                <a:latin typeface="ＭＳ Ｐ明朝" panose="02020600040205080304" pitchFamily="18" charset="-128"/>
                <a:ea typeface="ＭＳ Ｐ明朝" panose="02020600040205080304" pitchFamily="18" charset="-128"/>
              </a:rPr>
              <a:t>おりますが、いずれも、利用者の地域生活を支えるための取組である必要があることから、必ず事業所において、その活動や取組の内容を</a:t>
            </a:r>
            <a:r>
              <a:rPr lang="ja-JP" altLang="en-US" b="1" dirty="0">
                <a:latin typeface="ＭＳ Ｐ明朝" panose="02020600040205080304" pitchFamily="18" charset="-128"/>
                <a:ea typeface="ＭＳ Ｐ明朝" panose="02020600040205080304" pitchFamily="18" charset="-128"/>
              </a:rPr>
              <a:t>記録</a:t>
            </a:r>
            <a:r>
              <a:rPr lang="ja-JP" altLang="en-US" dirty="0">
                <a:latin typeface="ＭＳ Ｐ明朝" panose="02020600040205080304" pitchFamily="18" charset="-128"/>
                <a:ea typeface="ＭＳ Ｐ明朝" panose="02020600040205080304" pitchFamily="18" charset="-128"/>
              </a:rPr>
              <a:t>してください。</a:t>
            </a:r>
          </a:p>
          <a:p>
            <a:r>
              <a:rPr lang="ja-JP" altLang="en-US" dirty="0" smtClean="0">
                <a:latin typeface="ＭＳ Ｐ明朝" panose="02020600040205080304" pitchFamily="18" charset="-128"/>
                <a:ea typeface="ＭＳ Ｐ明朝" panose="02020600040205080304" pitchFamily="18" charset="-128"/>
              </a:rPr>
              <a:t>・</a:t>
            </a:r>
            <a:r>
              <a:rPr lang="ja-JP" altLang="en-US" dirty="0">
                <a:latin typeface="ＭＳ Ｐ明朝" panose="02020600040205080304" pitchFamily="18" charset="-128"/>
                <a:ea typeface="ＭＳ Ｐ明朝" panose="02020600040205080304" pitchFamily="18" charset="-128"/>
              </a:rPr>
              <a:t>・・・次ページ切り替え　■</a:t>
            </a:r>
            <a:r>
              <a:rPr lang="ja-JP" altLang="en-US" dirty="0" smtClean="0">
                <a:latin typeface="ＭＳ Ｐ明朝" panose="02020600040205080304" pitchFamily="18" charset="-128"/>
                <a:ea typeface="ＭＳ Ｐ明朝" panose="02020600040205080304" pitchFamily="18" charset="-128"/>
              </a:rPr>
              <a:t>スライド</a:t>
            </a:r>
            <a:endParaRPr lang="ja-JP" altLang="en-US" dirty="0">
              <a:latin typeface="ＭＳ Ｐ明朝" panose="02020600040205080304" pitchFamily="18" charset="-128"/>
              <a:ea typeface="ＭＳ Ｐ明朝" panose="02020600040205080304" pitchFamily="18" charset="-128"/>
            </a:endParaRPr>
          </a:p>
          <a:p>
            <a:endParaRPr lang="ja-JP" altLang="en-US" dirty="0">
              <a:latin typeface="ＭＳ Ｐ明朝" panose="02020600040205080304" pitchFamily="18" charset="-128"/>
              <a:ea typeface="ＭＳ Ｐ明朝" panose="02020600040205080304" pitchFamily="18" charset="-128"/>
            </a:endParaRPr>
          </a:p>
        </p:txBody>
      </p:sp>
      <p:sp>
        <p:nvSpPr>
          <p:cNvPr id="5" name="スライド番号プレースホルダー 4"/>
          <p:cNvSpPr>
            <a:spLocks noGrp="1"/>
          </p:cNvSpPr>
          <p:nvPr>
            <p:ph type="sldNum" sz="quarter" idx="10"/>
          </p:nvPr>
        </p:nvSpPr>
        <p:spPr/>
        <p:txBody>
          <a:bodyPr/>
          <a:lstStyle/>
          <a:p>
            <a:fld id="{35A7938A-6F83-4400-927F-F399F6637649}" type="slidenum">
              <a:rPr kumimoji="1" lang="ja-JP" altLang="en-US" smtClean="0"/>
              <a:t>13</a:t>
            </a:fld>
            <a:endParaRPr kumimoji="1" lang="ja-JP" altLang="en-US"/>
          </a:p>
        </p:txBody>
      </p:sp>
    </p:spTree>
    <p:extLst>
      <p:ext uri="{BB962C8B-B14F-4D97-AF65-F5344CB8AC3E}">
        <p14:creationId xmlns:p14="http://schemas.microsoft.com/office/powerpoint/2010/main" val="3572934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smtClean="0">
                <a:latin typeface="ＭＳ Ｐ明朝" panose="02020600040205080304" pitchFamily="18" charset="-128"/>
                <a:ea typeface="ＭＳ Ｐ明朝" panose="02020600040205080304" pitchFamily="18" charset="-128"/>
              </a:rPr>
              <a:t>次に、６６ページをご覧ください。</a:t>
            </a:r>
          </a:p>
          <a:p>
            <a:r>
              <a:rPr lang="ja-JP" altLang="en-US" sz="1400" dirty="0" smtClean="0">
                <a:latin typeface="ＭＳ Ｐ明朝" panose="02020600040205080304" pitchFamily="18" charset="-128"/>
                <a:ea typeface="ＭＳ Ｐ明朝" panose="02020600040205080304" pitchFamily="18" charset="-128"/>
              </a:rPr>
              <a:t>　初め</a:t>
            </a:r>
            <a:r>
              <a:rPr lang="ja-JP" altLang="en-US" sz="1400" dirty="0">
                <a:latin typeface="ＭＳ Ｐ明朝" panose="02020600040205080304" pitchFamily="18" charset="-128"/>
                <a:ea typeface="ＭＳ Ｐ明朝" panose="02020600040205080304" pitchFamily="18" charset="-128"/>
              </a:rPr>
              <a:t>に、指導事例の①についてですが、</a:t>
            </a:r>
          </a:p>
          <a:p>
            <a:r>
              <a:rPr lang="ja-JP" altLang="en-US" sz="1400" dirty="0">
                <a:latin typeface="ＭＳ Ｐ明朝" panose="02020600040205080304" pitchFamily="18" charset="-128"/>
                <a:ea typeface="ＭＳ Ｐ明朝" panose="02020600040205080304" pitchFamily="18" charset="-128"/>
              </a:rPr>
              <a:t>　この事例は、特養などの併設する施設の看護職員が、指定通所介護の看護職員を兼務していましたが、施設に勤務する時間と指定通所介護に勤務する時間を明確に分けていなかったため、指導した事例です</a:t>
            </a:r>
            <a:r>
              <a:rPr lang="ja-JP" altLang="en-US" sz="1400" dirty="0" smtClean="0">
                <a:latin typeface="ＭＳ Ｐ明朝" panose="02020600040205080304" pitchFamily="18" charset="-128"/>
                <a:ea typeface="ＭＳ Ｐ明朝" panose="02020600040205080304" pitchFamily="18" charset="-128"/>
              </a:rPr>
              <a:t>。（クリック）</a:t>
            </a:r>
            <a:endParaRPr lang="ja-JP" altLang="en-US" sz="1400" dirty="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　指定通所介護の看護職員は、常勤専従の要件はありませんので、併設する施設の看護職員と兼務することはできますが、常勤換算方法に算入できる時間数は、あくまで勤務した時間数となりますので、それぞれの勤務時間を明確に区分しておく必要があります。</a:t>
            </a:r>
          </a:p>
          <a:p>
            <a:r>
              <a:rPr lang="ja-JP" altLang="en-US" sz="1400" dirty="0">
                <a:latin typeface="ＭＳ Ｐ明朝" panose="02020600040205080304" pitchFamily="18" charset="-128"/>
                <a:ea typeface="ＭＳ Ｐ明朝" panose="02020600040205080304" pitchFamily="18" charset="-128"/>
              </a:rPr>
              <a:t>　</a:t>
            </a:r>
            <a:r>
              <a:rPr lang="ja-JP" altLang="en-US" sz="1400" dirty="0" smtClean="0">
                <a:latin typeface="ＭＳ Ｐ明朝" panose="02020600040205080304" pitchFamily="18" charset="-128"/>
                <a:ea typeface="ＭＳ Ｐ明朝" panose="02020600040205080304" pitchFamily="18" charset="-128"/>
              </a:rPr>
              <a:t>・</a:t>
            </a:r>
            <a:r>
              <a:rPr lang="ja-JP" altLang="en-US" sz="1400" dirty="0">
                <a:latin typeface="ＭＳ Ｐ明朝" panose="02020600040205080304" pitchFamily="18" charset="-128"/>
                <a:ea typeface="ＭＳ Ｐ明朝" panose="02020600040205080304" pitchFamily="18" charset="-128"/>
              </a:rPr>
              <a:t>・・・次ページ切り替え　■</a:t>
            </a:r>
            <a:r>
              <a:rPr lang="ja-JP" altLang="en-US" sz="1400" dirty="0" smtClean="0">
                <a:latin typeface="ＭＳ Ｐ明朝" panose="02020600040205080304" pitchFamily="18" charset="-128"/>
                <a:ea typeface="ＭＳ Ｐ明朝" panose="02020600040205080304" pitchFamily="18" charset="-128"/>
              </a:rPr>
              <a:t>スライド</a:t>
            </a:r>
            <a:endParaRPr lang="ja-JP" altLang="en-US" sz="1400" dirty="0">
              <a:latin typeface="ＭＳ Ｐ明朝" panose="02020600040205080304" pitchFamily="18" charset="-128"/>
              <a:ea typeface="ＭＳ Ｐ明朝" panose="02020600040205080304" pitchFamily="18" charset="-128"/>
            </a:endParaRPr>
          </a:p>
          <a:p>
            <a:endParaRPr lang="ja-JP" altLang="en-US" sz="1400" dirty="0">
              <a:latin typeface="ＭＳ Ｐ明朝" panose="02020600040205080304" pitchFamily="18" charset="-128"/>
              <a:ea typeface="ＭＳ Ｐ明朝" panose="02020600040205080304" pitchFamily="18" charset="-128"/>
            </a:endParaRPr>
          </a:p>
          <a:p>
            <a:endParaRPr kumimoji="1" lang="ja-JP" altLang="en-US" sz="1400" dirty="0"/>
          </a:p>
        </p:txBody>
      </p:sp>
      <p:sp>
        <p:nvSpPr>
          <p:cNvPr id="5" name="スライド番号プレースホルダー 4"/>
          <p:cNvSpPr>
            <a:spLocks noGrp="1"/>
          </p:cNvSpPr>
          <p:nvPr>
            <p:ph type="sldNum" sz="quarter" idx="10"/>
          </p:nvPr>
        </p:nvSpPr>
        <p:spPr/>
        <p:txBody>
          <a:bodyPr/>
          <a:lstStyle/>
          <a:p>
            <a:fld id="{35A7938A-6F83-4400-927F-F399F6637649}" type="slidenum">
              <a:rPr kumimoji="1" lang="ja-JP" altLang="en-US" smtClean="0"/>
              <a:t>14</a:t>
            </a:fld>
            <a:endParaRPr kumimoji="1" lang="ja-JP" altLang="en-US"/>
          </a:p>
        </p:txBody>
      </p:sp>
    </p:spTree>
    <p:extLst>
      <p:ext uri="{BB962C8B-B14F-4D97-AF65-F5344CB8AC3E}">
        <p14:creationId xmlns:p14="http://schemas.microsoft.com/office/powerpoint/2010/main" val="771568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686500"/>
            <a:ext cx="5388610" cy="4999183"/>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1" dirty="0" smtClean="0">
                <a:latin typeface="ＭＳ Ｐ明朝" panose="02020600040205080304" pitchFamily="18" charset="-128"/>
                <a:ea typeface="ＭＳ Ｐ明朝" panose="02020600040205080304" pitchFamily="18" charset="-128"/>
              </a:rPr>
              <a:t>次に、指導事例の②についてですが、</a:t>
            </a:r>
          </a:p>
          <a:p>
            <a:r>
              <a:rPr lang="ja-JP" altLang="en-US" sz="900" dirty="0" smtClean="0">
                <a:latin typeface="ＭＳ Ｐ明朝" panose="02020600040205080304" pitchFamily="18" charset="-128"/>
                <a:ea typeface="ＭＳ Ｐ明朝" panose="02020600040205080304" pitchFamily="18" charset="-128"/>
              </a:rPr>
              <a:t>　この</a:t>
            </a:r>
            <a:r>
              <a:rPr lang="ja-JP" altLang="en-US" sz="900" dirty="0">
                <a:latin typeface="ＭＳ Ｐ明朝" panose="02020600040205080304" pitchFamily="18" charset="-128"/>
                <a:ea typeface="ＭＳ Ｐ明朝" panose="02020600040205080304" pitchFamily="18" charset="-128"/>
              </a:rPr>
              <a:t>事例は、同時に指定通所介護の提供を受けることができる利用者の数、いわゆる利用定員が１０名を超える場合は、単位ごとに、専ら指定通所介護の提供に当たる看護職員を１名以上確保する必要がありますが、利用定員が１０名以上であるにもかかわらず実利用者数が１０名未満として看護職員を配置していなかったため指導した事例です。</a:t>
            </a:r>
          </a:p>
          <a:p>
            <a:r>
              <a:rPr lang="ja-JP" altLang="en-US" sz="900" dirty="0">
                <a:latin typeface="ＭＳ Ｐ明朝" panose="02020600040205080304" pitchFamily="18" charset="-128"/>
                <a:ea typeface="ＭＳ Ｐ明朝" panose="02020600040205080304" pitchFamily="18" charset="-128"/>
              </a:rPr>
              <a:t>　看護職員は、利用定員が１０名を超える指定通所介護事業所においては、その単位ごとに、専らその指定通所介護の提供に当たる看護職員が１人以上確保されるために必要と認められる員数を配置しなければなりません。</a:t>
            </a:r>
          </a:p>
          <a:p>
            <a:r>
              <a:rPr lang="ja-JP" altLang="en-US" sz="900" dirty="0" smtClean="0">
                <a:latin typeface="ＭＳ Ｐ明朝" panose="02020600040205080304" pitchFamily="18" charset="-128"/>
                <a:ea typeface="ＭＳ Ｐ明朝" panose="02020600040205080304" pitchFamily="18" charset="-128"/>
              </a:rPr>
              <a:t>　ただし</a:t>
            </a:r>
            <a:r>
              <a:rPr lang="ja-JP" altLang="en-US" sz="900" dirty="0">
                <a:latin typeface="ＭＳ Ｐ明朝" panose="02020600040205080304" pitchFamily="18" charset="-128"/>
                <a:ea typeface="ＭＳ Ｐ明朝" panose="02020600040205080304" pitchFamily="18" charset="-128"/>
              </a:rPr>
              <a:t>、この看護職員は、提供時間帯を通じて指定通所介護事業所と密接かつ適切な連携が図られている場合は、提供時間帯を通じて専従する必要はありません。</a:t>
            </a:r>
          </a:p>
          <a:p>
            <a:r>
              <a:rPr lang="ja-JP" altLang="en-US" sz="900" dirty="0">
                <a:latin typeface="ＭＳ Ｐ明朝" panose="02020600040205080304" pitchFamily="18" charset="-128"/>
                <a:ea typeface="ＭＳ Ｐ明朝" panose="02020600040205080304" pitchFamily="18" charset="-128"/>
              </a:rPr>
              <a:t>　さらに、平成２７年の省令改正に基づく条例の改正により、病院、診療所、訪問看護ステーションとの契約で、当該病院等の看護職員が、指定通所介護事業所の営業日ごとに利用者の健康状態の確認、提供時間帯を通じて指定通所介護事業所へ駆けつけることができる体制、適切な指示ができる連絡体制などが確保されていれば、指定通所介護事業所において看護職員を配置していなくとも、人員配置基準を満たすものと改められました。</a:t>
            </a:r>
          </a:p>
          <a:p>
            <a:r>
              <a:rPr lang="ja-JP" altLang="en-US" sz="900" dirty="0">
                <a:latin typeface="ＭＳ Ｐ明朝" panose="02020600040205080304" pitchFamily="18" charset="-128"/>
                <a:ea typeface="ＭＳ Ｐ明朝" panose="02020600040205080304" pitchFamily="18" charset="-128"/>
              </a:rPr>
              <a:t>　なお、病院等との</a:t>
            </a:r>
            <a:r>
              <a:rPr lang="ja-JP" altLang="en-US" sz="900" dirty="0" smtClean="0">
                <a:latin typeface="ＭＳ Ｐ明朝" panose="02020600040205080304" pitchFamily="18" charset="-128"/>
                <a:ea typeface="ＭＳ Ｐ明朝" panose="02020600040205080304" pitchFamily="18" charset="-128"/>
              </a:rPr>
              <a:t>契約で看護</a:t>
            </a:r>
            <a:r>
              <a:rPr lang="ja-JP" altLang="en-US" sz="900" dirty="0">
                <a:latin typeface="ＭＳ Ｐ明朝" panose="02020600040205080304" pitchFamily="18" charset="-128"/>
                <a:ea typeface="ＭＳ Ｐ明朝" panose="02020600040205080304" pitchFamily="18" charset="-128"/>
              </a:rPr>
              <a:t>職員を確保した</a:t>
            </a:r>
            <a:r>
              <a:rPr lang="ja-JP" altLang="en-US" sz="900" dirty="0" smtClean="0">
                <a:latin typeface="ＭＳ Ｐ明朝" panose="02020600040205080304" pitchFamily="18" charset="-128"/>
                <a:ea typeface="ＭＳ Ｐ明朝" panose="02020600040205080304" pitchFamily="18" charset="-128"/>
              </a:rPr>
              <a:t>場合、当該</a:t>
            </a:r>
            <a:r>
              <a:rPr lang="ja-JP" altLang="en-US" sz="900" dirty="0">
                <a:latin typeface="ＭＳ Ｐ明朝" panose="02020600040205080304" pitchFamily="18" charset="-128"/>
                <a:ea typeface="ＭＳ Ｐ明朝" panose="02020600040205080304" pitchFamily="18" charset="-128"/>
              </a:rPr>
              <a:t>看護職員の勤務時間について</a:t>
            </a:r>
            <a:r>
              <a:rPr lang="ja-JP" altLang="en-US" sz="900" dirty="0" smtClean="0">
                <a:latin typeface="ＭＳ Ｐ明朝" panose="02020600040205080304" pitchFamily="18" charset="-128"/>
                <a:ea typeface="ＭＳ Ｐ明朝" panose="02020600040205080304" pitchFamily="18" charset="-128"/>
              </a:rPr>
              <a:t>は特段</a:t>
            </a:r>
            <a:r>
              <a:rPr lang="ja-JP" altLang="en-US" sz="900" dirty="0">
                <a:latin typeface="ＭＳ Ｐ明朝" panose="02020600040205080304" pitchFamily="18" charset="-128"/>
                <a:ea typeface="ＭＳ Ｐ明朝" panose="02020600040205080304" pitchFamily="18" charset="-128"/>
              </a:rPr>
              <a:t>の定めはありませんが、少なくとも、指定通所介護の営業日ごとに、利用者の健康</a:t>
            </a:r>
            <a:r>
              <a:rPr lang="ja-JP" altLang="en-US" sz="900" dirty="0" smtClean="0">
                <a:latin typeface="ＭＳ Ｐ明朝" panose="02020600040205080304" pitchFamily="18" charset="-128"/>
                <a:ea typeface="ＭＳ Ｐ明朝" panose="02020600040205080304" pitchFamily="18" charset="-128"/>
              </a:rPr>
              <a:t>状態の確認</a:t>
            </a:r>
            <a:r>
              <a:rPr lang="ja-JP" altLang="en-US" sz="900" dirty="0">
                <a:latin typeface="ＭＳ Ｐ明朝" panose="02020600040205080304" pitchFamily="18" charset="-128"/>
                <a:ea typeface="ＭＳ Ｐ明朝" panose="02020600040205080304" pitchFamily="18" charset="-128"/>
              </a:rPr>
              <a:t>を行い得る必要な時間数は</a:t>
            </a:r>
            <a:r>
              <a:rPr lang="ja-JP" altLang="en-US" sz="900" dirty="0" smtClean="0">
                <a:latin typeface="ＭＳ Ｐ明朝" panose="02020600040205080304" pitchFamily="18" charset="-128"/>
                <a:ea typeface="ＭＳ Ｐ明朝" panose="02020600040205080304" pitchFamily="18" charset="-128"/>
              </a:rPr>
              <a:t>確保するようお願いします。</a:t>
            </a:r>
            <a:endParaRPr lang="ja-JP" altLang="en-US" sz="900" dirty="0">
              <a:latin typeface="ＭＳ Ｐ明朝" panose="02020600040205080304" pitchFamily="18" charset="-128"/>
              <a:ea typeface="ＭＳ Ｐ明朝" panose="02020600040205080304" pitchFamily="18" charset="-128"/>
            </a:endParaRPr>
          </a:p>
          <a:p>
            <a:r>
              <a:rPr lang="ja-JP" altLang="en-US" sz="900" dirty="0">
                <a:latin typeface="ＭＳ Ｐ明朝" panose="02020600040205080304" pitchFamily="18" charset="-128"/>
                <a:ea typeface="ＭＳ Ｐ明朝" panose="02020600040205080304" pitchFamily="18" charset="-128"/>
              </a:rPr>
              <a:t>　</a:t>
            </a:r>
          </a:p>
          <a:p>
            <a:r>
              <a:rPr lang="ja-JP" altLang="en-US" sz="900" b="1" dirty="0" smtClean="0">
                <a:latin typeface="ＭＳ Ｐ明朝" panose="02020600040205080304" pitchFamily="18" charset="-128"/>
                <a:ea typeface="ＭＳ Ｐ明朝" panose="02020600040205080304" pitchFamily="18" charset="-128"/>
              </a:rPr>
              <a:t>続きまして、６７ページ</a:t>
            </a:r>
            <a:r>
              <a:rPr lang="ja-JP" altLang="en-US" sz="900" b="1" dirty="0">
                <a:latin typeface="ＭＳ Ｐ明朝" panose="02020600040205080304" pitchFamily="18" charset="-128"/>
                <a:ea typeface="ＭＳ Ｐ明朝" panose="02020600040205080304" pitchFamily="18" charset="-128"/>
              </a:rPr>
              <a:t>をご覧ください。</a:t>
            </a:r>
          </a:p>
          <a:p>
            <a:r>
              <a:rPr lang="ja-JP" altLang="en-US" sz="900" dirty="0" smtClean="0">
                <a:latin typeface="ＭＳ Ｐ明朝" panose="02020600040205080304" pitchFamily="18" charset="-128"/>
                <a:ea typeface="ＭＳ Ｐ明朝" panose="02020600040205080304" pitchFamily="18" charset="-128"/>
              </a:rPr>
              <a:t>　指導</a:t>
            </a:r>
            <a:r>
              <a:rPr lang="ja-JP" altLang="en-US" sz="900" dirty="0">
                <a:latin typeface="ＭＳ Ｐ明朝" panose="02020600040205080304" pitchFamily="18" charset="-128"/>
                <a:ea typeface="ＭＳ Ｐ明朝" panose="02020600040205080304" pitchFamily="18" charset="-128"/>
              </a:rPr>
              <a:t>事例の①についてですが、</a:t>
            </a:r>
          </a:p>
          <a:p>
            <a:r>
              <a:rPr lang="ja-JP" altLang="en-US" sz="900" dirty="0" smtClean="0">
                <a:latin typeface="ＭＳ Ｐ明朝" panose="02020600040205080304" pitchFamily="18" charset="-128"/>
                <a:ea typeface="ＭＳ Ｐ明朝" panose="02020600040205080304" pitchFamily="18" charset="-128"/>
              </a:rPr>
              <a:t>　この</a:t>
            </a:r>
            <a:r>
              <a:rPr lang="ja-JP" altLang="en-US" sz="900" dirty="0">
                <a:latin typeface="ＭＳ Ｐ明朝" panose="02020600040205080304" pitchFamily="18" charset="-128"/>
                <a:ea typeface="ＭＳ Ｐ明朝" panose="02020600040205080304" pitchFamily="18" charset="-128"/>
              </a:rPr>
              <a:t>事例は、利用定員が</a:t>
            </a:r>
            <a:r>
              <a:rPr lang="ja-JP" altLang="en-US" sz="900" dirty="0" smtClean="0">
                <a:latin typeface="ＭＳ Ｐ明朝" panose="02020600040205080304" pitchFamily="18" charset="-128"/>
                <a:ea typeface="ＭＳ Ｐ明朝" panose="02020600040205080304" pitchFamily="18" charset="-128"/>
              </a:rPr>
              <a:t>１０名を超える指定通所</a:t>
            </a:r>
            <a:r>
              <a:rPr lang="ja-JP" altLang="en-US" sz="900" dirty="0">
                <a:latin typeface="ＭＳ Ｐ明朝" panose="02020600040205080304" pitchFamily="18" charset="-128"/>
                <a:ea typeface="ＭＳ Ｐ明朝" panose="02020600040205080304" pitchFamily="18" charset="-128"/>
              </a:rPr>
              <a:t>介護事業所で、その日の利用者数が１０名以下であったため</a:t>
            </a:r>
            <a:r>
              <a:rPr lang="ja-JP" altLang="en-US" sz="900" dirty="0" smtClean="0">
                <a:latin typeface="ＭＳ Ｐ明朝" panose="02020600040205080304" pitchFamily="18" charset="-128"/>
                <a:ea typeface="ＭＳ Ｐ明朝" panose="02020600040205080304" pitchFamily="18" charset="-128"/>
              </a:rPr>
              <a:t>、本来看護職員及び介護職員を置かなければならないところを、利用</a:t>
            </a:r>
            <a:r>
              <a:rPr lang="ja-JP" altLang="en-US" sz="900" dirty="0">
                <a:latin typeface="ＭＳ Ｐ明朝" panose="02020600040205080304" pitchFamily="18" charset="-128"/>
                <a:ea typeface="ＭＳ Ｐ明朝" panose="02020600040205080304" pitchFamily="18" charset="-128"/>
              </a:rPr>
              <a:t>定員が１０名以下の指定通所介護事業所においてのみ適用</a:t>
            </a:r>
            <a:r>
              <a:rPr lang="ja-JP" altLang="en-US" sz="900" dirty="0" smtClean="0">
                <a:latin typeface="ＭＳ Ｐ明朝" panose="02020600040205080304" pitchFamily="18" charset="-128"/>
                <a:ea typeface="ＭＳ Ｐ明朝" panose="02020600040205080304" pitchFamily="18" charset="-128"/>
              </a:rPr>
              <a:t>される「看護</a:t>
            </a:r>
            <a:r>
              <a:rPr lang="ja-JP" altLang="en-US" sz="900" dirty="0">
                <a:latin typeface="ＭＳ Ｐ明朝" panose="02020600040205080304" pitchFamily="18" charset="-128"/>
                <a:ea typeface="ＭＳ Ｐ明朝" panose="02020600040205080304" pitchFamily="18" charset="-128"/>
              </a:rPr>
              <a:t>職員又は介護</a:t>
            </a:r>
            <a:r>
              <a:rPr lang="ja-JP" altLang="en-US" sz="900" dirty="0" smtClean="0">
                <a:latin typeface="ＭＳ Ｐ明朝" panose="02020600040205080304" pitchFamily="18" charset="-128"/>
                <a:ea typeface="ＭＳ Ｐ明朝" panose="02020600040205080304" pitchFamily="18" charset="-128"/>
              </a:rPr>
              <a:t>職員」と</a:t>
            </a:r>
            <a:r>
              <a:rPr lang="ja-JP" altLang="en-US" sz="900" dirty="0">
                <a:latin typeface="ＭＳ Ｐ明朝" panose="02020600040205080304" pitchFamily="18" charset="-128"/>
                <a:ea typeface="ＭＳ Ｐ明朝" panose="02020600040205080304" pitchFamily="18" charset="-128"/>
              </a:rPr>
              <a:t>読み替え、介護職員を置かずに、生活相談員と看護職員のみで、指定通所介護の提供を行っていたため指導した事例です。</a:t>
            </a:r>
          </a:p>
          <a:p>
            <a:r>
              <a:rPr lang="ja-JP" altLang="en-US" sz="900" dirty="0" smtClean="0">
                <a:latin typeface="ＭＳ Ｐ明朝" panose="02020600040205080304" pitchFamily="18" charset="-128"/>
                <a:ea typeface="ＭＳ Ｐ明朝" panose="02020600040205080304" pitchFamily="18" charset="-128"/>
              </a:rPr>
              <a:t>　さき</a:t>
            </a:r>
            <a:r>
              <a:rPr lang="ja-JP" altLang="en-US" sz="900" dirty="0">
                <a:latin typeface="ＭＳ Ｐ明朝" panose="02020600040205080304" pitchFamily="18" charset="-128"/>
                <a:ea typeface="ＭＳ Ｐ明朝" panose="02020600040205080304" pitchFamily="18" charset="-128"/>
              </a:rPr>
              <a:t>ほどの看護職員の指導事例でもお話ししましたが、</a:t>
            </a:r>
            <a:r>
              <a:rPr lang="ja-JP" altLang="en-US" sz="900" b="1" dirty="0">
                <a:latin typeface="ＭＳ Ｐ明朝" panose="02020600040205080304" pitchFamily="18" charset="-128"/>
                <a:ea typeface="ＭＳ Ｐ明朝" panose="02020600040205080304" pitchFamily="18" charset="-128"/>
              </a:rPr>
              <a:t>介護職員の配置</a:t>
            </a:r>
            <a:r>
              <a:rPr lang="ja-JP" altLang="en-US" sz="900" dirty="0">
                <a:latin typeface="ＭＳ Ｐ明朝" panose="02020600040205080304" pitchFamily="18" charset="-128"/>
                <a:ea typeface="ＭＳ Ｐ明朝" panose="02020600040205080304" pitchFamily="18" charset="-128"/>
              </a:rPr>
              <a:t>も看護職員と同様に、利用定員に対して、基準条例に定める員数を確保する必要がありますので、その日の利用者数が１０名</a:t>
            </a:r>
            <a:r>
              <a:rPr lang="ja-JP" altLang="en-US" sz="900" dirty="0" smtClean="0">
                <a:latin typeface="ＭＳ Ｐ明朝" panose="02020600040205080304" pitchFamily="18" charset="-128"/>
                <a:ea typeface="ＭＳ Ｐ明朝" panose="02020600040205080304" pitchFamily="18" charset="-128"/>
              </a:rPr>
              <a:t>以下の場合</a:t>
            </a:r>
            <a:r>
              <a:rPr lang="ja-JP" altLang="en-US" sz="900" dirty="0">
                <a:latin typeface="ＭＳ Ｐ明朝" panose="02020600040205080304" pitchFamily="18" charset="-128"/>
                <a:ea typeface="ＭＳ Ｐ明朝" panose="02020600040205080304" pitchFamily="18" charset="-128"/>
              </a:rPr>
              <a:t>でも、１０名を超える利用定員として届け出ている事業所は、利用定員が１０名以上の事業所に適用される基準をもとに、利用者の数に応じた必要な員数を確保してください</a:t>
            </a:r>
            <a:r>
              <a:rPr lang="ja-JP" altLang="en-US" sz="900" dirty="0" smtClean="0">
                <a:latin typeface="ＭＳ Ｐ明朝" panose="02020600040205080304" pitchFamily="18" charset="-128"/>
                <a:ea typeface="ＭＳ Ｐ明朝" panose="02020600040205080304" pitchFamily="18" charset="-128"/>
              </a:rPr>
              <a:t>。（クリック）</a:t>
            </a:r>
            <a:endParaRPr lang="ja-JP" altLang="en-US" sz="900" dirty="0">
              <a:latin typeface="ＭＳ Ｐ明朝" panose="02020600040205080304" pitchFamily="18" charset="-128"/>
              <a:ea typeface="ＭＳ Ｐ明朝" panose="02020600040205080304" pitchFamily="18" charset="-128"/>
            </a:endParaRPr>
          </a:p>
          <a:p>
            <a:r>
              <a:rPr lang="ja-JP" altLang="en-US" sz="900" dirty="0" smtClean="0">
                <a:latin typeface="ＭＳ Ｐ明朝" panose="02020600040205080304" pitchFamily="18" charset="-128"/>
                <a:ea typeface="ＭＳ Ｐ明朝" panose="02020600040205080304" pitchFamily="18" charset="-128"/>
              </a:rPr>
              <a:t>　なお、①看護</a:t>
            </a:r>
            <a:r>
              <a:rPr lang="ja-JP" altLang="en-US" sz="900" dirty="0">
                <a:latin typeface="ＭＳ Ｐ明朝" panose="02020600040205080304" pitchFamily="18" charset="-128"/>
                <a:ea typeface="ＭＳ Ｐ明朝" panose="02020600040205080304" pitchFamily="18" charset="-128"/>
              </a:rPr>
              <a:t>職員については、１月間のサービス提供日に配置された延人数をその月のサービス提供日数で除して得た</a:t>
            </a:r>
            <a:r>
              <a:rPr lang="ja-JP" altLang="en-US" sz="900" dirty="0" smtClean="0">
                <a:latin typeface="ＭＳ Ｐ明朝" panose="02020600040205080304" pitchFamily="18" charset="-128"/>
                <a:ea typeface="ＭＳ Ｐ明朝" panose="02020600040205080304" pitchFamily="18" charset="-128"/>
              </a:rPr>
              <a:t>数、②介護</a:t>
            </a:r>
            <a:r>
              <a:rPr lang="ja-JP" altLang="en-US" sz="900" dirty="0">
                <a:latin typeface="ＭＳ Ｐ明朝" panose="02020600040205080304" pitchFamily="18" charset="-128"/>
                <a:ea typeface="ＭＳ Ｐ明朝" panose="02020600040205080304" pitchFamily="18" charset="-128"/>
              </a:rPr>
              <a:t>職員については、１月間に配置された勤務延時間数をその月に配置すべき勤務延時間数で除して得た数が１割を超えて減少した場合はその翌月から、１割未満</a:t>
            </a:r>
            <a:r>
              <a:rPr lang="ja-JP" altLang="en-US" sz="900" dirty="0" smtClean="0">
                <a:latin typeface="ＭＳ Ｐ明朝" panose="02020600040205080304" pitchFamily="18" charset="-128"/>
                <a:ea typeface="ＭＳ Ｐ明朝" panose="02020600040205080304" pitchFamily="18" charset="-128"/>
              </a:rPr>
              <a:t>の減少であった場合</a:t>
            </a:r>
            <a:r>
              <a:rPr lang="ja-JP" altLang="en-US" sz="900" dirty="0">
                <a:latin typeface="ＭＳ Ｐ明朝" panose="02020600040205080304" pitchFamily="18" charset="-128"/>
                <a:ea typeface="ＭＳ Ｐ明朝" panose="02020600040205080304" pitchFamily="18" charset="-128"/>
              </a:rPr>
              <a:t>はその翌々月から人員基準欠如に該当する場合の所定単位数を算定することになり、また、その欠如が継続し、市の指導によっても解消されない場合は、指定の取消等もあり得ますのでご注意ください。</a:t>
            </a:r>
          </a:p>
          <a:p>
            <a:r>
              <a:rPr lang="ja-JP" altLang="en-US" sz="900" dirty="0" smtClean="0">
                <a:latin typeface="ＭＳ Ｐ明朝" panose="02020600040205080304" pitchFamily="18" charset="-128"/>
                <a:ea typeface="ＭＳ Ｐ明朝" panose="02020600040205080304" pitchFamily="18" charset="-128"/>
              </a:rPr>
              <a:t>・</a:t>
            </a:r>
            <a:r>
              <a:rPr lang="ja-JP" altLang="en-US" sz="900" dirty="0">
                <a:latin typeface="ＭＳ Ｐ明朝" panose="02020600040205080304" pitchFamily="18" charset="-128"/>
                <a:ea typeface="ＭＳ Ｐ明朝" panose="02020600040205080304" pitchFamily="18" charset="-128"/>
              </a:rPr>
              <a:t>・・・次ページ切り替え　■</a:t>
            </a:r>
            <a:r>
              <a:rPr lang="ja-JP" altLang="en-US" sz="900" dirty="0" smtClean="0">
                <a:latin typeface="ＭＳ Ｐ明朝" panose="02020600040205080304" pitchFamily="18" charset="-128"/>
                <a:ea typeface="ＭＳ Ｐ明朝" panose="02020600040205080304" pitchFamily="18" charset="-128"/>
              </a:rPr>
              <a:t>スライド</a:t>
            </a:r>
            <a:endParaRPr lang="ja-JP" altLang="en-US" sz="900" dirty="0">
              <a:latin typeface="ＭＳ Ｐ明朝" panose="02020600040205080304" pitchFamily="18" charset="-128"/>
              <a:ea typeface="ＭＳ Ｐ明朝" panose="02020600040205080304" pitchFamily="18" charset="-128"/>
            </a:endParaRPr>
          </a:p>
        </p:txBody>
      </p:sp>
      <p:sp>
        <p:nvSpPr>
          <p:cNvPr id="5" name="スライド番号プレースホルダー 4"/>
          <p:cNvSpPr>
            <a:spLocks noGrp="1"/>
          </p:cNvSpPr>
          <p:nvPr>
            <p:ph type="sldNum" sz="quarter" idx="10"/>
          </p:nvPr>
        </p:nvSpPr>
        <p:spPr/>
        <p:txBody>
          <a:bodyPr/>
          <a:lstStyle/>
          <a:p>
            <a:fld id="{35A7938A-6F83-4400-927F-F399F6637649}" type="slidenum">
              <a:rPr kumimoji="1" lang="ja-JP" altLang="en-US" smtClean="0"/>
              <a:t>15</a:t>
            </a:fld>
            <a:endParaRPr kumimoji="1" lang="ja-JP" altLang="en-US"/>
          </a:p>
        </p:txBody>
      </p:sp>
    </p:spTree>
    <p:extLst>
      <p:ext uri="{BB962C8B-B14F-4D97-AF65-F5344CB8AC3E}">
        <p14:creationId xmlns:p14="http://schemas.microsoft.com/office/powerpoint/2010/main" val="2981900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3449" rtl="0" eaLnBrk="1" fontAlgn="auto" latinLnBrk="0" hangingPunct="1">
              <a:lnSpc>
                <a:spcPct val="100000"/>
              </a:lnSpc>
              <a:spcBef>
                <a:spcPts val="0"/>
              </a:spcBef>
              <a:spcAft>
                <a:spcPts val="0"/>
              </a:spcAft>
              <a:buClrTx/>
              <a:buSzTx/>
              <a:buFontTx/>
              <a:buNone/>
              <a:tabLst/>
              <a:defRPr/>
            </a:pPr>
            <a:r>
              <a:rPr lang="ja-JP" altLang="en-US" sz="1400" b="1" dirty="0" smtClean="0">
                <a:latin typeface="ＭＳ Ｐ明朝" panose="02020600040205080304" pitchFamily="18" charset="-128"/>
                <a:ea typeface="ＭＳ Ｐ明朝" panose="02020600040205080304" pitchFamily="18" charset="-128"/>
              </a:rPr>
              <a:t>次に資料の６８ページをご覧ください。</a:t>
            </a:r>
          </a:p>
          <a:p>
            <a:pPr defTabSz="913449">
              <a:defRPr/>
            </a:pPr>
            <a:r>
              <a:rPr lang="ja-JP" altLang="en-US" sz="1400" dirty="0" smtClean="0">
                <a:latin typeface="ＭＳ Ｐ明朝" panose="02020600040205080304" pitchFamily="18" charset="-128"/>
                <a:ea typeface="ＭＳ Ｐ明朝" panose="02020600040205080304" pitchFamily="18" charset="-128"/>
              </a:rPr>
              <a:t>　指導</a:t>
            </a:r>
            <a:r>
              <a:rPr lang="ja-JP" altLang="en-US" sz="1400" dirty="0">
                <a:latin typeface="ＭＳ Ｐ明朝" panose="02020600040205080304" pitchFamily="18" charset="-128"/>
                <a:ea typeface="ＭＳ Ｐ明朝" panose="02020600040205080304" pitchFamily="18" charset="-128"/>
              </a:rPr>
              <a:t>事例の①、②についてですが、</a:t>
            </a:r>
          </a:p>
          <a:p>
            <a:pPr defTabSz="913449">
              <a:defRPr/>
            </a:pPr>
            <a:r>
              <a:rPr lang="ja-JP" altLang="en-US" sz="1400" dirty="0" smtClean="0">
                <a:latin typeface="ＭＳ Ｐ明朝" panose="02020600040205080304" pitchFamily="18" charset="-128"/>
                <a:ea typeface="ＭＳ Ｐ明朝" panose="02020600040205080304" pitchFamily="18" charset="-128"/>
              </a:rPr>
              <a:t>　この</a:t>
            </a:r>
            <a:r>
              <a:rPr lang="ja-JP" altLang="en-US" sz="1400" dirty="0">
                <a:latin typeface="ＭＳ Ｐ明朝" panose="02020600040205080304" pitchFamily="18" charset="-128"/>
                <a:ea typeface="ＭＳ Ｐ明朝" panose="02020600040205080304" pitchFamily="18" charset="-128"/>
              </a:rPr>
              <a:t>事例は、指定通所介護で提供することとされている機能訓練を行うための機能訓練指導員を１名以上確保していなかったため指導した事例です。</a:t>
            </a:r>
          </a:p>
          <a:p>
            <a:pPr defTabSz="913449">
              <a:defRPr/>
            </a:pPr>
            <a:r>
              <a:rPr lang="ja-JP" altLang="en-US" sz="1400" dirty="0" smtClean="0">
                <a:latin typeface="ＭＳ Ｐ明朝" panose="02020600040205080304" pitchFamily="18" charset="-128"/>
                <a:ea typeface="ＭＳ Ｐ明朝" panose="02020600040205080304" pitchFamily="18" charset="-128"/>
              </a:rPr>
              <a:t>　中段「配置</a:t>
            </a:r>
            <a:r>
              <a:rPr lang="ja-JP" altLang="en-US" sz="1400" dirty="0">
                <a:latin typeface="ＭＳ Ｐ明朝" panose="02020600040205080304" pitchFamily="18" charset="-128"/>
                <a:ea typeface="ＭＳ Ｐ明朝" panose="02020600040205080304" pitchFamily="18" charset="-128"/>
              </a:rPr>
              <a:t>の</a:t>
            </a:r>
            <a:r>
              <a:rPr lang="ja-JP" altLang="en-US" sz="1400" dirty="0" smtClean="0">
                <a:latin typeface="ＭＳ Ｐ明朝" panose="02020600040205080304" pitchFamily="18" charset="-128"/>
                <a:ea typeface="ＭＳ Ｐ明朝" panose="02020600040205080304" pitchFamily="18" charset="-128"/>
              </a:rPr>
              <a:t>考え方のポイント」に</a:t>
            </a:r>
            <a:r>
              <a:rPr lang="ja-JP" altLang="en-US" sz="1400" dirty="0">
                <a:latin typeface="ＭＳ Ｐ明朝" panose="02020600040205080304" pitchFamily="18" charset="-128"/>
                <a:ea typeface="ＭＳ Ｐ明朝" panose="02020600040205080304" pitchFamily="18" charset="-128"/>
              </a:rPr>
              <a:t>載せておりますとおり、訓練を行う能力を有する者を提供日ごとに配置する必要はありませんが、指定通所介護のサービスの１つで</a:t>
            </a:r>
            <a:r>
              <a:rPr lang="ja-JP" altLang="en-US" sz="1400" dirty="0" smtClean="0">
                <a:latin typeface="ＭＳ Ｐ明朝" panose="02020600040205080304" pitchFamily="18" charset="-128"/>
                <a:ea typeface="ＭＳ Ｐ明朝" panose="02020600040205080304" pitchFamily="18" charset="-128"/>
              </a:rPr>
              <a:t>あるレクリエーションや行事を通した機能</a:t>
            </a:r>
            <a:r>
              <a:rPr lang="ja-JP" altLang="en-US" sz="1400" dirty="0">
                <a:latin typeface="ＭＳ Ｐ明朝" panose="02020600040205080304" pitchFamily="18" charset="-128"/>
                <a:ea typeface="ＭＳ Ｐ明朝" panose="02020600040205080304" pitchFamily="18" charset="-128"/>
              </a:rPr>
              <a:t>訓練を行うために必要な機能訓練指導員は提供日ごとに確保する必要があります</a:t>
            </a:r>
            <a:r>
              <a:rPr lang="ja-JP" altLang="en-US" sz="1400" dirty="0" smtClean="0">
                <a:latin typeface="ＭＳ Ｐ明朝" panose="02020600040205080304" pitchFamily="18" charset="-128"/>
                <a:ea typeface="ＭＳ Ｐ明朝" panose="02020600040205080304" pitchFamily="18" charset="-128"/>
              </a:rPr>
              <a:t>。（クリック）</a:t>
            </a:r>
            <a:endParaRPr lang="ja-JP" altLang="en-US" sz="1400" dirty="0">
              <a:latin typeface="ＭＳ Ｐ明朝" panose="02020600040205080304" pitchFamily="18" charset="-128"/>
              <a:ea typeface="ＭＳ Ｐ明朝" panose="02020600040205080304" pitchFamily="18" charset="-128"/>
            </a:endParaRPr>
          </a:p>
          <a:p>
            <a:pPr defTabSz="913449">
              <a:defRPr/>
            </a:pPr>
            <a:r>
              <a:rPr lang="ja-JP" altLang="en-US" sz="1400" dirty="0" smtClean="0">
                <a:latin typeface="ＭＳ Ｐ明朝" panose="02020600040205080304" pitchFamily="18" charset="-128"/>
                <a:ea typeface="ＭＳ Ｐ明朝" panose="02020600040205080304" pitchFamily="18" charset="-128"/>
              </a:rPr>
              <a:t>　なお</a:t>
            </a:r>
            <a:r>
              <a:rPr lang="ja-JP" altLang="en-US" sz="1400" dirty="0">
                <a:latin typeface="ＭＳ Ｐ明朝" panose="02020600040205080304" pitchFamily="18" charset="-128"/>
                <a:ea typeface="ＭＳ Ｐ明朝" panose="02020600040205080304" pitchFamily="18" charset="-128"/>
              </a:rPr>
              <a:t>、生活相談員や介護職員を機能訓練指導員とした場合は、その機能訓練指導員として従事した時間は、生活相談員や介護職員に従事した時間に含めることはできませんので、その時間を除いて、生活相談員等として従事する必要な時間数を確保してください</a:t>
            </a:r>
            <a:r>
              <a:rPr lang="ja-JP" altLang="en-US" sz="1400" dirty="0" smtClean="0">
                <a:latin typeface="ＭＳ Ｐ明朝" panose="02020600040205080304" pitchFamily="18" charset="-128"/>
                <a:ea typeface="ＭＳ Ｐ明朝" panose="02020600040205080304" pitchFamily="18" charset="-128"/>
              </a:rPr>
              <a:t>。</a:t>
            </a:r>
            <a:endParaRPr lang="en-US" altLang="ja-JP" sz="1400" dirty="0">
              <a:latin typeface="ＭＳ Ｐ明朝" panose="02020600040205080304" pitchFamily="18" charset="-128"/>
              <a:ea typeface="ＭＳ Ｐ明朝" panose="02020600040205080304" pitchFamily="18" charset="-128"/>
            </a:endParaRPr>
          </a:p>
          <a:p>
            <a:pPr defTabSz="913449">
              <a:defRPr/>
            </a:pPr>
            <a:r>
              <a:rPr lang="ja-JP" altLang="en-US" sz="1400" dirty="0">
                <a:latin typeface="ＭＳ Ｐ明朝" panose="02020600040205080304" pitchFamily="18" charset="-128"/>
                <a:ea typeface="ＭＳ Ｐ明朝" panose="02020600040205080304" pitchFamily="18" charset="-128"/>
              </a:rPr>
              <a:t>・・・・次ページ切り替え　■</a:t>
            </a:r>
            <a:r>
              <a:rPr lang="ja-JP" altLang="en-US" sz="1400" dirty="0" smtClean="0">
                <a:latin typeface="ＭＳ Ｐ明朝" panose="02020600040205080304" pitchFamily="18" charset="-128"/>
                <a:ea typeface="ＭＳ Ｐ明朝" panose="02020600040205080304" pitchFamily="18" charset="-128"/>
              </a:rPr>
              <a:t>スライド</a:t>
            </a:r>
            <a:endParaRPr lang="ja-JP" altLang="en-US" sz="1400" dirty="0">
              <a:latin typeface="ＭＳ Ｐ明朝" panose="02020600040205080304" pitchFamily="18" charset="-128"/>
              <a:ea typeface="ＭＳ Ｐ明朝" panose="02020600040205080304" pitchFamily="18" charset="-128"/>
            </a:endParaRPr>
          </a:p>
        </p:txBody>
      </p:sp>
      <p:sp>
        <p:nvSpPr>
          <p:cNvPr id="5" name="スライド番号プレースホルダー 4"/>
          <p:cNvSpPr>
            <a:spLocks noGrp="1"/>
          </p:cNvSpPr>
          <p:nvPr>
            <p:ph type="sldNum" sz="quarter" idx="10"/>
          </p:nvPr>
        </p:nvSpPr>
        <p:spPr/>
        <p:txBody>
          <a:bodyPr/>
          <a:lstStyle/>
          <a:p>
            <a:fld id="{35A7938A-6F83-4400-927F-F399F6637649}" type="slidenum">
              <a:rPr kumimoji="1" lang="ja-JP" altLang="en-US" smtClean="0"/>
              <a:t>16</a:t>
            </a:fld>
            <a:endParaRPr kumimoji="1" lang="ja-JP" altLang="en-US"/>
          </a:p>
        </p:txBody>
      </p:sp>
    </p:spTree>
    <p:extLst>
      <p:ext uri="{BB962C8B-B14F-4D97-AF65-F5344CB8AC3E}">
        <p14:creationId xmlns:p14="http://schemas.microsoft.com/office/powerpoint/2010/main" val="1782466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3449" rtl="0" eaLnBrk="1" fontAlgn="auto" latinLnBrk="0" hangingPunct="1">
              <a:lnSpc>
                <a:spcPct val="100000"/>
              </a:lnSpc>
              <a:spcBef>
                <a:spcPts val="0"/>
              </a:spcBef>
              <a:spcAft>
                <a:spcPts val="0"/>
              </a:spcAft>
              <a:buClrTx/>
              <a:buSzTx/>
              <a:buFontTx/>
              <a:buNone/>
              <a:tabLst/>
              <a:defRPr/>
            </a:pPr>
            <a:r>
              <a:rPr lang="ja-JP" altLang="en-US" sz="1400" b="1" dirty="0" smtClean="0">
                <a:latin typeface="ＭＳ Ｐ明朝" panose="02020600040205080304" pitchFamily="18" charset="-128"/>
                <a:ea typeface="ＭＳ Ｐ明朝" panose="02020600040205080304" pitchFamily="18" charset="-128"/>
              </a:rPr>
              <a:t>次に資料の６９ページをご覧ください。</a:t>
            </a:r>
          </a:p>
          <a:p>
            <a:pPr defTabSz="913449">
              <a:defRPr/>
            </a:pPr>
            <a:r>
              <a:rPr lang="ja-JP" altLang="en-US" sz="1400" dirty="0" smtClean="0">
                <a:latin typeface="ＭＳ Ｐ明朝" panose="02020600040205080304" pitchFamily="18" charset="-128"/>
                <a:ea typeface="ＭＳ Ｐ明朝" panose="02020600040205080304" pitchFamily="18" charset="-128"/>
              </a:rPr>
              <a:t>　指導</a:t>
            </a:r>
            <a:r>
              <a:rPr lang="ja-JP" altLang="en-US" sz="1400" dirty="0">
                <a:latin typeface="ＭＳ Ｐ明朝" panose="02020600040205080304" pitchFamily="18" charset="-128"/>
                <a:ea typeface="ＭＳ Ｐ明朝" panose="02020600040205080304" pitchFamily="18" charset="-128"/>
              </a:rPr>
              <a:t>事例の⑤についてですが、</a:t>
            </a:r>
          </a:p>
          <a:p>
            <a:pPr defTabSz="913449">
              <a:defRPr/>
            </a:pPr>
            <a:r>
              <a:rPr lang="ja-JP" altLang="en-US" sz="1400" dirty="0">
                <a:latin typeface="ＭＳ Ｐ明朝" panose="02020600040205080304" pitchFamily="18" charset="-128"/>
                <a:ea typeface="ＭＳ Ｐ明朝" panose="02020600040205080304" pitchFamily="18" charset="-128"/>
              </a:rPr>
              <a:t>　この事例は、管理者が行う</a:t>
            </a:r>
            <a:r>
              <a:rPr lang="ja-JP" altLang="en-US" sz="1400" dirty="0" smtClean="0">
                <a:latin typeface="ＭＳ Ｐ明朝" panose="02020600040205080304" pitchFamily="18" charset="-128"/>
                <a:ea typeface="ＭＳ Ｐ明朝" panose="02020600040205080304" pitchFamily="18" charset="-128"/>
              </a:rPr>
              <a:t>べき通所</a:t>
            </a:r>
            <a:r>
              <a:rPr lang="ja-JP" altLang="en-US" sz="1400" dirty="0">
                <a:latin typeface="ＭＳ Ｐ明朝" panose="02020600040205080304" pitchFamily="18" charset="-128"/>
                <a:ea typeface="ＭＳ Ｐ明朝" panose="02020600040205080304" pitchFamily="18" charset="-128"/>
              </a:rPr>
              <a:t>介護計画の作成、利用者又はその家族への説明、交付について、生活相談員が行っていたため、指導したものです。</a:t>
            </a:r>
          </a:p>
          <a:p>
            <a:pPr defTabSz="913449">
              <a:defRPr/>
            </a:pPr>
            <a:r>
              <a:rPr lang="ja-JP" altLang="en-US" sz="1400" dirty="0">
                <a:latin typeface="ＭＳ Ｐ明朝" panose="02020600040205080304" pitchFamily="18" charset="-128"/>
                <a:ea typeface="ＭＳ Ｐ明朝" panose="02020600040205080304" pitchFamily="18" charset="-128"/>
              </a:rPr>
              <a:t>　通所介護計画については、介護の提供に係る計画等の作成に関し経験のある方や豊富な知識及び経験を有する方</a:t>
            </a:r>
            <a:r>
              <a:rPr lang="ja-JP" altLang="en-US" sz="1400" dirty="0" smtClean="0">
                <a:latin typeface="ＭＳ Ｐ明朝" panose="02020600040205080304" pitchFamily="18" charset="-128"/>
                <a:ea typeface="ＭＳ Ｐ明朝" panose="02020600040205080304" pitchFamily="18" charset="-128"/>
              </a:rPr>
              <a:t>に取りまとめを</a:t>
            </a:r>
            <a:r>
              <a:rPr lang="ja-JP" altLang="en-US" sz="1400" dirty="0">
                <a:latin typeface="ＭＳ Ｐ明朝" panose="02020600040205080304" pitchFamily="18" charset="-128"/>
                <a:ea typeface="ＭＳ Ｐ明朝" panose="02020600040205080304" pitchFamily="18" charset="-128"/>
              </a:rPr>
              <a:t>させることは差し支えありませんが、この場合も計画等の作成に関する最終的な責任者は管理者である</a:t>
            </a:r>
            <a:r>
              <a:rPr lang="ja-JP" altLang="en-US" sz="1400" dirty="0" smtClean="0">
                <a:latin typeface="ＭＳ Ｐ明朝" panose="02020600040205080304" pitchFamily="18" charset="-128"/>
                <a:ea typeface="ＭＳ Ｐ明朝" panose="02020600040205080304" pitchFamily="18" charset="-128"/>
              </a:rPr>
              <a:t>ことに変わりはありません。（クリック）そのため、他</a:t>
            </a:r>
            <a:r>
              <a:rPr lang="ja-JP" altLang="en-US" sz="1400" dirty="0">
                <a:latin typeface="ＭＳ Ｐ明朝" panose="02020600040205080304" pitchFamily="18" charset="-128"/>
                <a:ea typeface="ＭＳ Ｐ明朝" panose="02020600040205080304" pitchFamily="18" charset="-128"/>
              </a:rPr>
              <a:t>の者</a:t>
            </a:r>
            <a:r>
              <a:rPr lang="ja-JP" altLang="en-US" sz="1400" dirty="0" smtClean="0">
                <a:latin typeface="ＭＳ Ｐ明朝" panose="02020600040205080304" pitchFamily="18" charset="-128"/>
                <a:ea typeface="ＭＳ Ｐ明朝" panose="02020600040205080304" pitchFamily="18" charset="-128"/>
              </a:rPr>
              <a:t>に取りまとめを</a:t>
            </a:r>
            <a:r>
              <a:rPr lang="ja-JP" altLang="en-US" sz="1400" dirty="0">
                <a:latin typeface="ＭＳ Ｐ明朝" panose="02020600040205080304" pitchFamily="18" charset="-128"/>
                <a:ea typeface="ＭＳ Ｐ明朝" panose="02020600040205080304" pitchFamily="18" charset="-128"/>
              </a:rPr>
              <a:t>委任した場合でも、計画の作成、交付に関して管理者が係りを持っていることを解るようにしてください</a:t>
            </a:r>
            <a:r>
              <a:rPr lang="ja-JP" altLang="en-US" sz="1400" dirty="0" smtClean="0">
                <a:latin typeface="ＭＳ Ｐ明朝" panose="02020600040205080304" pitchFamily="18" charset="-128"/>
                <a:ea typeface="ＭＳ Ｐ明朝" panose="02020600040205080304" pitchFamily="18" charset="-128"/>
              </a:rPr>
              <a:t>。</a:t>
            </a:r>
          </a:p>
          <a:p>
            <a:r>
              <a:rPr lang="ja-JP" altLang="en-US" sz="1400" dirty="0" smtClean="0"/>
              <a:t>・・・・次ページ切り替え　■スライド</a:t>
            </a:r>
            <a:endParaRPr kumimoji="1" lang="ja-JP" altLang="en-US" sz="1400" dirty="0"/>
          </a:p>
        </p:txBody>
      </p:sp>
      <p:sp>
        <p:nvSpPr>
          <p:cNvPr id="5" name="スライド番号プレースホルダー 4"/>
          <p:cNvSpPr>
            <a:spLocks noGrp="1"/>
          </p:cNvSpPr>
          <p:nvPr>
            <p:ph type="sldNum" sz="quarter" idx="10"/>
          </p:nvPr>
        </p:nvSpPr>
        <p:spPr/>
        <p:txBody>
          <a:bodyPr/>
          <a:lstStyle/>
          <a:p>
            <a:fld id="{35A7938A-6F83-4400-927F-F399F6637649}" type="slidenum">
              <a:rPr kumimoji="1" lang="ja-JP" altLang="en-US" smtClean="0"/>
              <a:t>17</a:t>
            </a:fld>
            <a:endParaRPr kumimoji="1" lang="ja-JP" altLang="en-US"/>
          </a:p>
        </p:txBody>
      </p:sp>
    </p:spTree>
    <p:extLst>
      <p:ext uri="{BB962C8B-B14F-4D97-AF65-F5344CB8AC3E}">
        <p14:creationId xmlns:p14="http://schemas.microsoft.com/office/powerpoint/2010/main" val="3693311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b="1" dirty="0" smtClean="0">
                <a:latin typeface="ＭＳ Ｐ明朝" panose="02020600040205080304" pitchFamily="18" charset="-128"/>
                <a:ea typeface="ＭＳ Ｐ明朝" panose="02020600040205080304" pitchFamily="18" charset="-128"/>
              </a:rPr>
              <a:t>次に、７０ページをご覧ください。</a:t>
            </a:r>
          </a:p>
          <a:p>
            <a:r>
              <a:rPr lang="ja-JP" altLang="en-US" sz="1400" dirty="0" smtClean="0">
                <a:latin typeface="ＭＳ Ｐ明朝" panose="02020600040205080304" pitchFamily="18" charset="-128"/>
                <a:ea typeface="ＭＳ Ｐ明朝" panose="02020600040205080304" pitchFamily="18" charset="-128"/>
              </a:rPr>
              <a:t>　指導事例の②については、指定通所介護事業所の設備として有するべき療養室を有していなかったため指導した事例です。</a:t>
            </a:r>
          </a:p>
          <a:p>
            <a:r>
              <a:rPr lang="ja-JP" altLang="en-US" sz="1400" dirty="0" smtClean="0">
                <a:latin typeface="ＭＳ Ｐ明朝" panose="02020600040205080304" pitchFamily="18" charset="-128"/>
                <a:ea typeface="ＭＳ Ｐ明朝" panose="02020600040205080304" pitchFamily="18" charset="-128"/>
              </a:rPr>
              <a:t>　指導事例の①と③については、法施行規則において、変更があった際に市に届出ることとされているレイアウト変更について、市に届出をしていなかったため指導した事例です。（クリック）</a:t>
            </a:r>
          </a:p>
          <a:p>
            <a:r>
              <a:rPr lang="ja-JP" altLang="en-US" sz="1400" dirty="0" smtClean="0">
                <a:latin typeface="ＭＳ Ｐ明朝" panose="02020600040205080304" pitchFamily="18" charset="-128"/>
                <a:ea typeface="ＭＳ Ｐ明朝" panose="02020600040205080304" pitchFamily="18" charset="-128"/>
              </a:rPr>
              <a:t>　特に、レイアウト変更については、ポイントの中段に載せておりますが、機能訓練室に棚、ロッカー、冷蔵庫等が固定して置かれている事例を多く見られます。指定通所介護を提供する上で必要であり、設置することを否定するものではありませんが、これらの設備は機能訓練に資すると認められる設備ではありませんので、このような設備を開設後に設置した場合は、速やかに届出をしていただきますようお願いします。</a:t>
            </a:r>
          </a:p>
          <a:p>
            <a:r>
              <a:rPr lang="ja-JP" altLang="en-US" sz="1400" dirty="0" smtClean="0">
                <a:latin typeface="ＭＳ Ｐ明朝" panose="02020600040205080304" pitchFamily="18" charset="-128"/>
                <a:ea typeface="ＭＳ Ｐ明朝" panose="02020600040205080304" pitchFamily="18" charset="-128"/>
              </a:rPr>
              <a:t>・</a:t>
            </a:r>
            <a:r>
              <a:rPr lang="ja-JP" altLang="en-US" sz="1400" dirty="0">
                <a:latin typeface="ＭＳ Ｐ明朝" panose="02020600040205080304" pitchFamily="18" charset="-128"/>
                <a:ea typeface="ＭＳ Ｐ明朝" panose="02020600040205080304" pitchFamily="18" charset="-128"/>
              </a:rPr>
              <a:t>・・・次ページ切り替え　■</a:t>
            </a:r>
            <a:r>
              <a:rPr lang="ja-JP" altLang="en-US" sz="1400" dirty="0" smtClean="0">
                <a:latin typeface="ＭＳ Ｐ明朝" panose="02020600040205080304" pitchFamily="18" charset="-128"/>
                <a:ea typeface="ＭＳ Ｐ明朝" panose="02020600040205080304" pitchFamily="18" charset="-128"/>
              </a:rPr>
              <a:t>スライド</a:t>
            </a:r>
            <a:endParaRPr lang="ja-JP" altLang="en-US" sz="1400" dirty="0">
              <a:latin typeface="ＭＳ Ｐ明朝" panose="02020600040205080304" pitchFamily="18" charset="-128"/>
              <a:ea typeface="ＭＳ Ｐ明朝" panose="02020600040205080304" pitchFamily="18" charset="-128"/>
            </a:endParaRPr>
          </a:p>
          <a:p>
            <a:endParaRPr kumimoji="1" lang="ja-JP" altLang="en-US" sz="1400" dirty="0"/>
          </a:p>
        </p:txBody>
      </p:sp>
      <p:sp>
        <p:nvSpPr>
          <p:cNvPr id="5" name="スライド番号プレースホルダー 4"/>
          <p:cNvSpPr>
            <a:spLocks noGrp="1"/>
          </p:cNvSpPr>
          <p:nvPr>
            <p:ph type="sldNum" sz="quarter" idx="10"/>
          </p:nvPr>
        </p:nvSpPr>
        <p:spPr/>
        <p:txBody>
          <a:bodyPr/>
          <a:lstStyle/>
          <a:p>
            <a:fld id="{35A7938A-6F83-4400-927F-F399F6637649}" type="slidenum">
              <a:rPr kumimoji="1" lang="ja-JP" altLang="en-US" smtClean="0"/>
              <a:t>18</a:t>
            </a:fld>
            <a:endParaRPr kumimoji="1" lang="ja-JP" altLang="en-US"/>
          </a:p>
        </p:txBody>
      </p:sp>
    </p:spTree>
    <p:extLst>
      <p:ext uri="{BB962C8B-B14F-4D97-AF65-F5344CB8AC3E}">
        <p14:creationId xmlns:p14="http://schemas.microsoft.com/office/powerpoint/2010/main" val="2779917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smtClean="0">
                <a:latin typeface="ＭＳ Ｐ明朝" panose="02020600040205080304" pitchFamily="18" charset="-128"/>
                <a:ea typeface="ＭＳ Ｐ明朝" panose="02020600040205080304" pitchFamily="18" charset="-128"/>
              </a:rPr>
              <a:t>次に、資料の７１ページをご覧ください。</a:t>
            </a:r>
          </a:p>
          <a:p>
            <a:r>
              <a:rPr lang="ja-JP" altLang="en-US" sz="1400" dirty="0" smtClean="0">
                <a:latin typeface="ＭＳ Ｐ明朝" panose="02020600040205080304" pitchFamily="18" charset="-128"/>
                <a:ea typeface="ＭＳ Ｐ明朝" panose="02020600040205080304" pitchFamily="18" charset="-128"/>
              </a:rPr>
              <a:t>　介護</a:t>
            </a:r>
            <a:r>
              <a:rPr lang="ja-JP" altLang="en-US" sz="1400" dirty="0">
                <a:latin typeface="ＭＳ Ｐ明朝" panose="02020600040205080304" pitchFamily="18" charset="-128"/>
                <a:ea typeface="ＭＳ Ｐ明朝" panose="02020600040205080304" pitchFamily="18" charset="-128"/>
              </a:rPr>
              <a:t>保険外での宿泊サービスについてですが</a:t>
            </a:r>
            <a:r>
              <a:rPr lang="ja-JP" altLang="en-US" sz="1400" dirty="0" smtClean="0">
                <a:latin typeface="ＭＳ Ｐ明朝" panose="02020600040205080304" pitchFamily="18" charset="-128"/>
                <a:ea typeface="ＭＳ Ｐ明朝" panose="02020600040205080304" pitchFamily="18" charset="-128"/>
              </a:rPr>
              <a:t>、昨年度</a:t>
            </a:r>
            <a:r>
              <a:rPr lang="ja-JP" altLang="en-US" sz="1400" dirty="0">
                <a:latin typeface="ＭＳ Ｐ明朝" panose="02020600040205080304" pitchFamily="18" charset="-128"/>
                <a:ea typeface="ＭＳ Ｐ明朝" panose="02020600040205080304" pitchFamily="18" charset="-128"/>
              </a:rPr>
              <a:t>初めに、本市内で宿泊サービスを提供している事業所で火災があり、消防局と合同で実地による調査を行った</a:t>
            </a:r>
            <a:r>
              <a:rPr lang="ja-JP" altLang="en-US" sz="1400" dirty="0" smtClean="0">
                <a:latin typeface="ＭＳ Ｐ明朝" panose="02020600040205080304" pitchFamily="18" charset="-128"/>
                <a:ea typeface="ＭＳ Ｐ明朝" panose="02020600040205080304" pitchFamily="18" charset="-128"/>
              </a:rPr>
              <a:t>ところ、</a:t>
            </a:r>
            <a:r>
              <a:rPr lang="ja-JP" altLang="en-US" sz="1400" dirty="0">
                <a:latin typeface="ＭＳ Ｐ明朝" panose="02020600040205080304" pitchFamily="18" charset="-128"/>
                <a:ea typeface="ＭＳ Ｐ明朝" panose="02020600040205080304" pitchFamily="18" charset="-128"/>
              </a:rPr>
              <a:t>届出をしていない事業所が数か所あることが判明しました。</a:t>
            </a:r>
          </a:p>
          <a:p>
            <a:r>
              <a:rPr lang="ja-JP" altLang="en-US" sz="1400" dirty="0">
                <a:latin typeface="ＭＳ Ｐ明朝" panose="02020600040205080304" pitchFamily="18" charset="-128"/>
                <a:ea typeface="ＭＳ Ｐ明朝" panose="02020600040205080304" pitchFamily="18" charset="-128"/>
              </a:rPr>
              <a:t>　既に、届出をしていなかった事業所には届出に関する指導を</a:t>
            </a:r>
            <a:r>
              <a:rPr lang="ja-JP" altLang="en-US" sz="1400" dirty="0" smtClean="0">
                <a:latin typeface="ＭＳ Ｐ明朝" panose="02020600040205080304" pitchFamily="18" charset="-128"/>
                <a:ea typeface="ＭＳ Ｐ明朝" panose="02020600040205080304" pitchFamily="18" charset="-128"/>
              </a:rPr>
              <a:t>行っておりますが</a:t>
            </a:r>
            <a:r>
              <a:rPr lang="ja-JP" altLang="en-US" sz="1400" dirty="0">
                <a:latin typeface="ＭＳ Ｐ明朝" panose="02020600040205080304" pitchFamily="18" charset="-128"/>
                <a:ea typeface="ＭＳ Ｐ明朝" panose="02020600040205080304" pitchFamily="18" charset="-128"/>
              </a:rPr>
              <a:t>、届出について</a:t>
            </a:r>
            <a:r>
              <a:rPr lang="ja-JP" altLang="en-US" sz="1400" dirty="0" smtClean="0">
                <a:latin typeface="ＭＳ Ｐ明朝" panose="02020600040205080304" pitchFamily="18" charset="-128"/>
                <a:ea typeface="ＭＳ Ｐ明朝" panose="02020600040205080304" pitchFamily="18" charset="-128"/>
              </a:rPr>
              <a:t>は義務</a:t>
            </a:r>
            <a:r>
              <a:rPr lang="ja-JP" altLang="en-US" sz="1400" dirty="0">
                <a:latin typeface="ＭＳ Ｐ明朝" panose="02020600040205080304" pitchFamily="18" charset="-128"/>
                <a:ea typeface="ＭＳ Ｐ明朝" panose="02020600040205080304" pitchFamily="18" charset="-128"/>
              </a:rPr>
              <a:t>となって</a:t>
            </a:r>
            <a:r>
              <a:rPr lang="ja-JP" altLang="en-US" sz="1400" dirty="0" smtClean="0">
                <a:latin typeface="ＭＳ Ｐ明朝" panose="02020600040205080304" pitchFamily="18" charset="-128"/>
                <a:ea typeface="ＭＳ Ｐ明朝" panose="02020600040205080304" pitchFamily="18" charset="-128"/>
              </a:rPr>
              <a:t>おります。（クリック）今後</a:t>
            </a:r>
            <a:r>
              <a:rPr lang="ja-JP" altLang="en-US" sz="1400" dirty="0">
                <a:latin typeface="ＭＳ Ｐ明朝" panose="02020600040205080304" pitchFamily="18" charset="-128"/>
                <a:ea typeface="ＭＳ Ｐ明朝" panose="02020600040205080304" pitchFamily="18" charset="-128"/>
              </a:rPr>
              <a:t>、宿泊サービスの提供をお考えの事業所においては、速やかに届出をしていだきますようお願いします</a:t>
            </a:r>
            <a:r>
              <a:rPr lang="ja-JP" altLang="en-US" sz="1400" dirty="0" smtClean="0">
                <a:latin typeface="ＭＳ Ｐ明朝" panose="02020600040205080304" pitchFamily="18" charset="-128"/>
                <a:ea typeface="ＭＳ Ｐ明朝" panose="02020600040205080304" pitchFamily="18" charset="-128"/>
              </a:rPr>
              <a:t>。なお、届出方法については、</a:t>
            </a:r>
            <a:r>
              <a:rPr lang="en-US" altLang="ja-JP" sz="1400" dirty="0" smtClean="0">
                <a:latin typeface="ＭＳ Ｐ明朝" panose="02020600040205080304" pitchFamily="18" charset="-128"/>
                <a:ea typeface="ＭＳ Ｐ明朝" panose="02020600040205080304" pitchFamily="18" charset="-128"/>
              </a:rPr>
              <a:t>71</a:t>
            </a:r>
            <a:r>
              <a:rPr lang="ja-JP" altLang="en-US" sz="1400" dirty="0" smtClean="0">
                <a:latin typeface="ＭＳ Ｐ明朝" panose="02020600040205080304" pitchFamily="18" charset="-128"/>
                <a:ea typeface="ＭＳ Ｐ明朝" panose="02020600040205080304" pitchFamily="18" charset="-128"/>
              </a:rPr>
              <a:t>ページ上段に掲載しているとおりですが、詳細につきましては市ホームページをご確認ください。</a:t>
            </a:r>
            <a:endParaRPr lang="ja-JP" altLang="en-US" sz="1400" dirty="0">
              <a:latin typeface="ＭＳ Ｐ明朝" panose="02020600040205080304" pitchFamily="18" charset="-128"/>
              <a:ea typeface="ＭＳ Ｐ明朝" panose="02020600040205080304" pitchFamily="18" charset="-128"/>
            </a:endParaRPr>
          </a:p>
          <a:p>
            <a:r>
              <a:rPr lang="ja-JP" altLang="en-US" sz="1400" dirty="0" smtClean="0">
                <a:latin typeface="ＭＳ Ｐ明朝" panose="02020600040205080304" pitchFamily="18" charset="-128"/>
                <a:ea typeface="ＭＳ Ｐ明朝" panose="02020600040205080304" pitchFamily="18" charset="-128"/>
              </a:rPr>
              <a:t>・</a:t>
            </a:r>
            <a:r>
              <a:rPr lang="ja-JP" altLang="en-US" sz="1400" dirty="0">
                <a:latin typeface="ＭＳ Ｐ明朝" panose="02020600040205080304" pitchFamily="18" charset="-128"/>
                <a:ea typeface="ＭＳ Ｐ明朝" panose="02020600040205080304" pitchFamily="18" charset="-128"/>
              </a:rPr>
              <a:t>・・・次ページ切り替え　■</a:t>
            </a:r>
            <a:r>
              <a:rPr lang="ja-JP" altLang="en-US" sz="1400" dirty="0" smtClean="0">
                <a:latin typeface="ＭＳ Ｐ明朝" panose="02020600040205080304" pitchFamily="18" charset="-128"/>
                <a:ea typeface="ＭＳ Ｐ明朝" panose="02020600040205080304" pitchFamily="18" charset="-128"/>
              </a:rPr>
              <a:t>スライド</a:t>
            </a:r>
            <a:endParaRPr lang="ja-JP" altLang="en-US" sz="1400" dirty="0">
              <a:latin typeface="ＭＳ Ｐ明朝" panose="02020600040205080304" pitchFamily="18" charset="-128"/>
              <a:ea typeface="ＭＳ Ｐ明朝" panose="02020600040205080304" pitchFamily="18" charset="-128"/>
            </a:endParaRPr>
          </a:p>
          <a:p>
            <a:endParaRPr lang="ja-JP" altLang="en-US" sz="1400" dirty="0">
              <a:latin typeface="ＭＳ Ｐ明朝" panose="02020600040205080304" pitchFamily="18" charset="-128"/>
              <a:ea typeface="ＭＳ Ｐ明朝" panose="02020600040205080304" pitchFamily="18" charset="-128"/>
            </a:endParaRPr>
          </a:p>
        </p:txBody>
      </p:sp>
      <p:sp>
        <p:nvSpPr>
          <p:cNvPr id="5" name="スライド番号プレースホルダー 4"/>
          <p:cNvSpPr>
            <a:spLocks noGrp="1"/>
          </p:cNvSpPr>
          <p:nvPr>
            <p:ph type="sldNum" sz="quarter" idx="10"/>
          </p:nvPr>
        </p:nvSpPr>
        <p:spPr/>
        <p:txBody>
          <a:bodyPr/>
          <a:lstStyle/>
          <a:p>
            <a:fld id="{35A7938A-6F83-4400-927F-F399F6637649}" type="slidenum">
              <a:rPr kumimoji="1" lang="ja-JP" altLang="en-US" smtClean="0"/>
              <a:t>19</a:t>
            </a:fld>
            <a:endParaRPr kumimoji="1" lang="ja-JP" altLang="en-US"/>
          </a:p>
        </p:txBody>
      </p:sp>
    </p:spTree>
    <p:extLst>
      <p:ext uri="{BB962C8B-B14F-4D97-AF65-F5344CB8AC3E}">
        <p14:creationId xmlns:p14="http://schemas.microsoft.com/office/powerpoint/2010/main" val="3922553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392113"/>
            <a:ext cx="4933950" cy="3700462"/>
          </a:xfrm>
        </p:spPr>
      </p:sp>
      <p:sp>
        <p:nvSpPr>
          <p:cNvPr id="3" name="ノート プレースホルダー 2"/>
          <p:cNvSpPr>
            <a:spLocks noGrp="1"/>
          </p:cNvSpPr>
          <p:nvPr>
            <p:ph type="body" idx="1"/>
          </p:nvPr>
        </p:nvSpPr>
        <p:spPr>
          <a:xfrm>
            <a:off x="542668" y="4333969"/>
            <a:ext cx="5652014" cy="5037318"/>
          </a:xfrm>
        </p:spPr>
        <p:txBody>
          <a:bodyPr/>
          <a:lstStyle/>
          <a:p>
            <a:r>
              <a:rPr lang="ja-JP" altLang="en-US" sz="1300" b="1" dirty="0" smtClean="0">
                <a:latin typeface="ＭＳ Ｐ明朝" panose="02020600040205080304" pitchFamily="18" charset="-128"/>
                <a:ea typeface="ＭＳ Ｐ明朝" panose="02020600040205080304" pitchFamily="18" charset="-128"/>
              </a:rPr>
              <a:t>資料の５６ページをご覧ください</a:t>
            </a:r>
            <a:r>
              <a:rPr lang="ja-JP" altLang="en-US" sz="1300" dirty="0" smtClean="0">
                <a:latin typeface="ＭＳ Ｐ明朝" panose="02020600040205080304" pitchFamily="18" charset="-128"/>
                <a:ea typeface="ＭＳ Ｐ明朝" panose="02020600040205080304" pitchFamily="18" charset="-128"/>
              </a:rPr>
              <a:t>。</a:t>
            </a:r>
          </a:p>
          <a:p>
            <a:r>
              <a:rPr lang="ja-JP" altLang="en-US" sz="1300" dirty="0" smtClean="0">
                <a:latin typeface="ＭＳ Ｐ明朝" panose="02020600040205080304" pitchFamily="18" charset="-128"/>
                <a:ea typeface="ＭＳ Ｐ明朝" panose="02020600040205080304" pitchFamily="18" charset="-128"/>
              </a:rPr>
              <a:t>　まず、通所介護、通所リハビリテーション、地域密着型通所介護及び認知症対応型通所介護を対象に、通所系サービスの共通部分についてご説明いたします。</a:t>
            </a:r>
          </a:p>
          <a:p>
            <a:r>
              <a:rPr lang="ja-JP" altLang="en-US" sz="1300" dirty="0" smtClean="0">
                <a:latin typeface="ＭＳ Ｐ明朝" panose="02020600040205080304" pitchFamily="18" charset="-128"/>
                <a:ea typeface="ＭＳ Ｐ明朝" panose="02020600040205080304" pitchFamily="18" charset="-128"/>
              </a:rPr>
              <a:t>　初めに、「サービス提供時間」についてです。</a:t>
            </a:r>
          </a:p>
          <a:p>
            <a:r>
              <a:rPr lang="ja-JP" altLang="en-US" sz="1300" dirty="0" smtClean="0">
                <a:latin typeface="ＭＳ Ｐ明朝" panose="02020600040205080304" pitchFamily="18" charset="-128"/>
                <a:ea typeface="ＭＳ Ｐ明朝" panose="02020600040205080304" pitchFamily="18" charset="-128"/>
              </a:rPr>
              <a:t>通所</a:t>
            </a:r>
            <a:r>
              <a:rPr lang="ja-JP" altLang="en-US" sz="1300" dirty="0">
                <a:latin typeface="ＭＳ Ｐ明朝" panose="02020600040205080304" pitchFamily="18" charset="-128"/>
                <a:ea typeface="ＭＳ Ｐ明朝" panose="02020600040205080304" pitchFamily="18" charset="-128"/>
              </a:rPr>
              <a:t>系サービスの介護報酬については、「所要時間による区分」により報酬算定を行うことは御承知のとおりと思いますが、この「所要時間による区分」は、現に要した時間ではなく、通所サービス計画に位置づけられた内容、すなわち、サービス提供を行うために必要な、標準的な時間によることとされています</a:t>
            </a:r>
            <a:r>
              <a:rPr lang="ja-JP" altLang="en-US" sz="1300" dirty="0" smtClean="0">
                <a:latin typeface="ＭＳ Ｐ明朝" panose="02020600040205080304" pitchFamily="18" charset="-128"/>
                <a:ea typeface="ＭＳ Ｐ明朝" panose="02020600040205080304" pitchFamily="18" charset="-128"/>
              </a:rPr>
              <a:t>。（クリック）</a:t>
            </a:r>
            <a:endParaRPr lang="ja-JP" altLang="en-US" sz="1300" dirty="0">
              <a:latin typeface="ＭＳ Ｐ明朝" panose="02020600040205080304" pitchFamily="18" charset="-128"/>
              <a:ea typeface="ＭＳ Ｐ明朝" panose="02020600040205080304" pitchFamily="18" charset="-128"/>
            </a:endParaRPr>
          </a:p>
          <a:p>
            <a:r>
              <a:rPr lang="ja-JP" altLang="en-US" sz="1300" dirty="0">
                <a:latin typeface="ＭＳ Ｐ明朝" panose="02020600040205080304" pitchFamily="18" charset="-128"/>
                <a:ea typeface="ＭＳ Ｐ明朝" panose="02020600040205080304" pitchFamily="18" charset="-128"/>
              </a:rPr>
              <a:t>　そのため、老企第３６号第２の７（１）</a:t>
            </a:r>
            <a:r>
              <a:rPr lang="ja-JP" altLang="en-US" sz="1300" dirty="0" smtClean="0">
                <a:latin typeface="ＭＳ Ｐ明朝" panose="02020600040205080304" pitchFamily="18" charset="-128"/>
                <a:ea typeface="ＭＳ Ｐ明朝" panose="02020600040205080304" pitchFamily="18" charset="-128"/>
              </a:rPr>
              <a:t>の「所要時間」に</a:t>
            </a:r>
            <a:r>
              <a:rPr lang="ja-JP" altLang="en-US" sz="1300" dirty="0">
                <a:latin typeface="ＭＳ Ｐ明朝" panose="02020600040205080304" pitchFamily="18" charset="-128"/>
                <a:ea typeface="ＭＳ Ｐ明朝" panose="02020600040205080304" pitchFamily="18" charset="-128"/>
              </a:rPr>
              <a:t>よる区分の取扱において説明がありますとおり、</a:t>
            </a:r>
            <a:r>
              <a:rPr lang="ja-JP" altLang="en-US" sz="1300" u="sng" dirty="0">
                <a:latin typeface="ＭＳ Ｐ明朝" panose="02020600040205080304" pitchFamily="18" charset="-128"/>
                <a:ea typeface="ＭＳ Ｐ明朝" panose="02020600040205080304" pitchFamily="18" charset="-128"/>
              </a:rPr>
              <a:t>単に当日のサービスの進行状況や家族の出迎えなどの都合で、通常のサービス提供時間を超えて事業所にいる場合であっても、当初の計画に位置づけられた所要時間に応じた介護報酬の算定をしなければなりません</a:t>
            </a:r>
            <a:r>
              <a:rPr lang="ja-JP" altLang="en-US" sz="1300" dirty="0">
                <a:latin typeface="ＭＳ Ｐ明朝" panose="02020600040205080304" pitchFamily="18" charset="-128"/>
                <a:ea typeface="ＭＳ Ｐ明朝" panose="02020600040205080304" pitchFamily="18" charset="-128"/>
              </a:rPr>
              <a:t>。</a:t>
            </a:r>
            <a:endParaRPr lang="en-US" altLang="ja-JP" sz="1300" dirty="0">
              <a:latin typeface="ＭＳ Ｐ明朝" panose="02020600040205080304" pitchFamily="18" charset="-128"/>
              <a:ea typeface="ＭＳ Ｐ明朝" panose="02020600040205080304" pitchFamily="18" charset="-128"/>
            </a:endParaRPr>
          </a:p>
          <a:p>
            <a:r>
              <a:rPr lang="ja-JP" altLang="en-US" sz="1300" dirty="0" smtClean="0">
                <a:latin typeface="ＭＳ Ｐ明朝" panose="02020600040205080304" pitchFamily="18" charset="-128"/>
                <a:ea typeface="ＭＳ Ｐ明朝" panose="02020600040205080304" pitchFamily="18" charset="-128"/>
              </a:rPr>
              <a:t>　なお</a:t>
            </a:r>
            <a:r>
              <a:rPr lang="ja-JP" altLang="en-US" sz="1300" dirty="0">
                <a:latin typeface="ＭＳ Ｐ明朝" panose="02020600040205080304" pitchFamily="18" charset="-128"/>
                <a:ea typeface="ＭＳ Ｐ明朝" panose="02020600040205080304" pitchFamily="18" charset="-128"/>
              </a:rPr>
              <a:t>、このサービスの提供時間には、療養型通所介護を除いて、送迎に要する時間は含まないとされておりますが</a:t>
            </a:r>
            <a:r>
              <a:rPr lang="ja-JP" altLang="en-US" sz="1300" dirty="0" smtClean="0">
                <a:latin typeface="ＭＳ Ｐ明朝" panose="02020600040205080304" pitchFamily="18" charset="-128"/>
                <a:ea typeface="ＭＳ Ｐ明朝" panose="02020600040205080304" pitchFamily="18" charset="-128"/>
              </a:rPr>
              <a:t>、２７年</a:t>
            </a:r>
            <a:r>
              <a:rPr lang="ja-JP" altLang="en-US" sz="1300" dirty="0">
                <a:latin typeface="ＭＳ Ｐ明朝" panose="02020600040205080304" pitchFamily="18" charset="-128"/>
                <a:ea typeface="ＭＳ Ｐ明朝" panose="02020600040205080304" pitchFamily="18" charset="-128"/>
              </a:rPr>
              <a:t>４月にその内容が一部見直され、資料の下段にありますとおり、送迎時に電気の消灯・点灯や着替え、ベッドへの移乗、窓の施錠等の居宅内介助を実施した場合は、１日３０分以内を限度として所要時間に含むことができることと</a:t>
            </a:r>
            <a:r>
              <a:rPr lang="ja-JP" altLang="en-US" sz="1300" dirty="0" smtClean="0">
                <a:latin typeface="ＭＳ Ｐ明朝" panose="02020600040205080304" pitchFamily="18" charset="-128"/>
                <a:ea typeface="ＭＳ Ｐ明朝" panose="02020600040205080304" pitchFamily="18" charset="-128"/>
              </a:rPr>
              <a:t>されています。</a:t>
            </a:r>
            <a:endParaRPr lang="ja-JP" altLang="en-US" sz="1300" dirty="0">
              <a:latin typeface="ＭＳ Ｐ明朝" panose="02020600040205080304" pitchFamily="18" charset="-128"/>
              <a:ea typeface="ＭＳ Ｐ明朝" panose="02020600040205080304" pitchFamily="18" charset="-128"/>
            </a:endParaRPr>
          </a:p>
          <a:p>
            <a:r>
              <a:rPr lang="ja-JP" altLang="en-US" sz="1300" dirty="0">
                <a:latin typeface="ＭＳ Ｐ明朝" panose="02020600040205080304" pitchFamily="18" charset="-128"/>
                <a:ea typeface="ＭＳ Ｐ明朝" panose="02020600040205080304" pitchFamily="18" charset="-128"/>
              </a:rPr>
              <a:t>詳しい説明は、後ほど「３　送迎について」で御説明いたします。</a:t>
            </a:r>
            <a:endParaRPr lang="en-US" altLang="ja-JP" sz="1300" dirty="0">
              <a:latin typeface="ＭＳ Ｐ明朝" panose="02020600040205080304" pitchFamily="18" charset="-128"/>
              <a:ea typeface="ＭＳ Ｐ明朝" panose="02020600040205080304" pitchFamily="18" charset="-128"/>
            </a:endParaRPr>
          </a:p>
          <a:p>
            <a:r>
              <a:rPr lang="ja-JP" altLang="en-US" sz="1300" dirty="0" smtClean="0">
                <a:latin typeface="ＭＳ Ｐ明朝" panose="02020600040205080304" pitchFamily="18" charset="-128"/>
                <a:ea typeface="ＭＳ Ｐ明朝" panose="02020600040205080304" pitchFamily="18" charset="-128"/>
              </a:rPr>
              <a:t>・・・・次ページ切り替え　■スライド</a:t>
            </a:r>
            <a:endParaRPr lang="en-US" altLang="ja-JP" sz="1300" dirty="0">
              <a:latin typeface="ＭＳ Ｐ明朝" panose="02020600040205080304" pitchFamily="18" charset="-128"/>
              <a:ea typeface="ＭＳ Ｐ明朝" panose="02020600040205080304" pitchFamily="18" charset="-128"/>
            </a:endParaRPr>
          </a:p>
          <a:p>
            <a:endParaRPr lang="ja-JP" altLang="en-US" sz="1300" dirty="0">
              <a:latin typeface="ＭＳ Ｐ明朝" panose="02020600040205080304" pitchFamily="18" charset="-128"/>
              <a:ea typeface="ＭＳ Ｐ明朝" panose="02020600040205080304" pitchFamily="18" charset="-128"/>
            </a:endParaRPr>
          </a:p>
          <a:p>
            <a:r>
              <a:rPr lang="ja-JP" altLang="en-US" sz="1300" dirty="0">
                <a:latin typeface="ＭＳ Ｐ明朝" panose="02020600040205080304" pitchFamily="18" charset="-128"/>
                <a:ea typeface="ＭＳ Ｐ明朝" panose="02020600040205080304" pitchFamily="18" charset="-128"/>
              </a:rPr>
              <a:t>　</a:t>
            </a:r>
          </a:p>
        </p:txBody>
      </p:sp>
      <p:sp>
        <p:nvSpPr>
          <p:cNvPr id="5" name="スライド番号プレースホルダー 4"/>
          <p:cNvSpPr>
            <a:spLocks noGrp="1"/>
          </p:cNvSpPr>
          <p:nvPr>
            <p:ph type="sldNum" sz="quarter" idx="10"/>
          </p:nvPr>
        </p:nvSpPr>
        <p:spPr/>
        <p:txBody>
          <a:bodyPr/>
          <a:lstStyle/>
          <a:p>
            <a:fld id="{35A7938A-6F83-4400-927F-F399F6637649}" type="slidenum">
              <a:rPr kumimoji="1" lang="ja-JP" altLang="en-US" smtClean="0"/>
              <a:t>2</a:t>
            </a:fld>
            <a:endParaRPr kumimoji="1" lang="ja-JP" altLang="en-US"/>
          </a:p>
        </p:txBody>
      </p:sp>
    </p:spTree>
    <p:extLst>
      <p:ext uri="{BB962C8B-B14F-4D97-AF65-F5344CB8AC3E}">
        <p14:creationId xmlns:p14="http://schemas.microsoft.com/office/powerpoint/2010/main" val="3873745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300" b="1" dirty="0" smtClean="0">
                <a:latin typeface="ＭＳ Ｐ明朝" panose="02020600040205080304" pitchFamily="18" charset="-128"/>
                <a:ea typeface="ＭＳ Ｐ明朝" panose="02020600040205080304" pitchFamily="18" charset="-128"/>
              </a:rPr>
              <a:t>次に、資料の７２ページ「加算関係」をご覧ください。</a:t>
            </a:r>
          </a:p>
          <a:p>
            <a:pPr>
              <a:defRPr/>
            </a:pPr>
            <a:r>
              <a:rPr lang="ja-JP" altLang="en-US" sz="1300" dirty="0" smtClean="0">
                <a:latin typeface="ＭＳ Ｐ明朝" panose="02020600040205080304" pitchFamily="18" charset="-128"/>
                <a:ea typeface="ＭＳ Ｐ明朝" panose="02020600040205080304" pitchFamily="18" charset="-128"/>
              </a:rPr>
              <a:t>　指導</a:t>
            </a:r>
            <a:r>
              <a:rPr lang="ja-JP" altLang="en-US" sz="1300" dirty="0">
                <a:latin typeface="ＭＳ Ｐ明朝" panose="02020600040205080304" pitchFamily="18" charset="-128"/>
                <a:ea typeface="ＭＳ Ｐ明朝" panose="02020600040205080304" pitchFamily="18" charset="-128"/>
              </a:rPr>
              <a:t>事例の①についてですが、個別機能訓練加算</a:t>
            </a:r>
            <a:r>
              <a:rPr lang="en-US" altLang="ja-JP" sz="1300" dirty="0">
                <a:latin typeface="ＭＳ Ｐ明朝" panose="02020600040205080304" pitchFamily="18" charset="-128"/>
                <a:ea typeface="ＭＳ Ｐ明朝" panose="02020600040205080304" pitchFamily="18" charset="-128"/>
              </a:rPr>
              <a:t>Ⅱ</a:t>
            </a:r>
            <a:r>
              <a:rPr lang="ja-JP" altLang="en-US" sz="1300" dirty="0">
                <a:latin typeface="ＭＳ Ｐ明朝" panose="02020600040205080304" pitchFamily="18" charset="-128"/>
                <a:ea typeface="ＭＳ Ｐ明朝" panose="02020600040205080304" pitchFamily="18" charset="-128"/>
              </a:rPr>
              <a:t>を算定した利用者に対して、理学療法士等が機能訓練を</a:t>
            </a:r>
            <a:r>
              <a:rPr lang="ja-JP" altLang="en-US" sz="1300" b="1" dirty="0">
                <a:latin typeface="ＭＳ Ｐ明朝" panose="02020600040205080304" pitchFamily="18" charset="-128"/>
                <a:ea typeface="ＭＳ Ｐ明朝" panose="02020600040205080304" pitchFamily="18" charset="-128"/>
              </a:rPr>
              <a:t>直接</a:t>
            </a:r>
            <a:r>
              <a:rPr lang="ja-JP" altLang="en-US" sz="1300" dirty="0">
                <a:latin typeface="ＭＳ Ｐ明朝" panose="02020600040205080304" pitchFamily="18" charset="-128"/>
                <a:ea typeface="ＭＳ Ｐ明朝" panose="02020600040205080304" pitchFamily="18" charset="-128"/>
              </a:rPr>
              <a:t>提供していることが確認できなかったため、当該加算について過誤調整を行うよう指導した事例です</a:t>
            </a:r>
            <a:r>
              <a:rPr lang="ja-JP" altLang="en-US" sz="1300" dirty="0" smtClean="0">
                <a:latin typeface="ＭＳ Ｐ明朝" panose="02020600040205080304" pitchFamily="18" charset="-128"/>
                <a:ea typeface="ＭＳ Ｐ明朝" panose="02020600040205080304" pitchFamily="18" charset="-128"/>
              </a:rPr>
              <a:t>。（クリック）</a:t>
            </a:r>
            <a:endParaRPr lang="ja-JP" altLang="en-US" sz="1300" dirty="0">
              <a:latin typeface="ＭＳ Ｐ明朝" panose="02020600040205080304" pitchFamily="18" charset="-128"/>
              <a:ea typeface="ＭＳ Ｐ明朝" panose="02020600040205080304" pitchFamily="18" charset="-128"/>
            </a:endParaRPr>
          </a:p>
          <a:p>
            <a:pPr>
              <a:defRPr/>
            </a:pPr>
            <a:r>
              <a:rPr lang="ja-JP" altLang="en-US" sz="1300" dirty="0">
                <a:latin typeface="ＭＳ Ｐ明朝" panose="02020600040205080304" pitchFamily="18" charset="-128"/>
                <a:ea typeface="ＭＳ Ｐ明朝" panose="02020600040205080304" pitchFamily="18" charset="-128"/>
              </a:rPr>
              <a:t>　この加算は、専ら機能訓練指導員に従事する理学療法士等の配置、多職種協同による個別機能訓練計画の作成、月１回の利用者の居宅への訪問のほか、当該理学療法士等が概ね週１回以上、直接機能訓練を提供した利用者のみ算定することができることとされていますので、個別機能訓練計画には、理学療法士等が直接提供する機能訓練のプログラムを位置づけるとともに、理学療法士等が提供した訓練内容、実施時間、当該理学療法士等の氏名を個別機能訓練に関する記録として利用者ごとに保管してください。</a:t>
            </a:r>
          </a:p>
          <a:p>
            <a:pPr>
              <a:defRPr/>
            </a:pPr>
            <a:r>
              <a:rPr lang="ja-JP" altLang="en-US" sz="1300" dirty="0">
                <a:latin typeface="ＭＳ Ｐ明朝" panose="02020600040205080304" pitchFamily="18" charset="-128"/>
                <a:ea typeface="ＭＳ Ｐ明朝" panose="02020600040205080304" pitchFamily="18" charset="-128"/>
              </a:rPr>
              <a:t>　次に、この資料に</a:t>
            </a:r>
            <a:r>
              <a:rPr lang="ja-JP" altLang="en-US" sz="1300" dirty="0" smtClean="0">
                <a:latin typeface="ＭＳ Ｐ明朝" panose="02020600040205080304" pitchFamily="18" charset="-128"/>
                <a:ea typeface="ＭＳ Ｐ明朝" panose="02020600040205080304" pitchFamily="18" charset="-128"/>
              </a:rPr>
              <a:t>は掲載しておりません</a:t>
            </a:r>
            <a:r>
              <a:rPr lang="ja-JP" altLang="en-US" sz="1300" dirty="0">
                <a:latin typeface="ＭＳ Ｐ明朝" panose="02020600040205080304" pitchFamily="18" charset="-128"/>
                <a:ea typeface="ＭＳ Ｐ明朝" panose="02020600040205080304" pitchFamily="18" charset="-128"/>
              </a:rPr>
              <a:t>が、個別機能訓練加算</a:t>
            </a:r>
            <a:r>
              <a:rPr lang="en-US" altLang="ja-JP" sz="1300" dirty="0">
                <a:latin typeface="ＭＳ Ｐ明朝" panose="02020600040205080304" pitchFamily="18" charset="-128"/>
                <a:ea typeface="ＭＳ Ｐ明朝" panose="02020600040205080304" pitchFamily="18" charset="-128"/>
              </a:rPr>
              <a:t>Ⅰ</a:t>
            </a:r>
            <a:r>
              <a:rPr lang="ja-JP" altLang="en-US" sz="1300" dirty="0">
                <a:latin typeface="ＭＳ Ｐ明朝" panose="02020600040205080304" pitchFamily="18" charset="-128"/>
                <a:ea typeface="ＭＳ Ｐ明朝" panose="02020600040205080304" pitchFamily="18" charset="-128"/>
              </a:rPr>
              <a:t>と個別機能訓練加算</a:t>
            </a:r>
            <a:r>
              <a:rPr lang="en-US" altLang="ja-JP" sz="1300" dirty="0">
                <a:latin typeface="ＭＳ Ｐ明朝" panose="02020600040205080304" pitchFamily="18" charset="-128"/>
                <a:ea typeface="ＭＳ Ｐ明朝" panose="02020600040205080304" pitchFamily="18" charset="-128"/>
              </a:rPr>
              <a:t>Ⅱ</a:t>
            </a:r>
            <a:r>
              <a:rPr lang="ja-JP" altLang="en-US" sz="1300" dirty="0">
                <a:latin typeface="ＭＳ Ｐ明朝" panose="02020600040205080304" pitchFamily="18" charset="-128"/>
                <a:ea typeface="ＭＳ Ｐ明朝" panose="02020600040205080304" pitchFamily="18" charset="-128"/>
              </a:rPr>
              <a:t>は、それぞれの加算の目的、趣旨が異なるため、個別機能訓練計画における目標は、当該加算の目的、趣旨に沿った目標を別に定める必要があるとされて</a:t>
            </a:r>
            <a:r>
              <a:rPr lang="ja-JP" altLang="en-US" sz="1300" dirty="0" smtClean="0">
                <a:latin typeface="ＭＳ Ｐ明朝" panose="02020600040205080304" pitchFamily="18" charset="-128"/>
                <a:ea typeface="ＭＳ Ｐ明朝" panose="02020600040205080304" pitchFamily="18" charset="-128"/>
              </a:rPr>
              <a:t>おりますが、実地</a:t>
            </a:r>
            <a:r>
              <a:rPr lang="ja-JP" altLang="en-US" sz="1300" dirty="0">
                <a:latin typeface="ＭＳ Ｐ明朝" panose="02020600040205080304" pitchFamily="18" charset="-128"/>
                <a:ea typeface="ＭＳ Ｐ明朝" panose="02020600040205080304" pitchFamily="18" charset="-128"/>
              </a:rPr>
              <a:t>指導では、それぞれの加算の目的、趣旨に沿った目標を定めていないところが散見されています。</a:t>
            </a:r>
          </a:p>
          <a:p>
            <a:pPr>
              <a:defRPr/>
            </a:pPr>
            <a:r>
              <a:rPr lang="ja-JP" altLang="en-US" sz="1300" dirty="0">
                <a:latin typeface="ＭＳ Ｐ明朝" panose="02020600040205080304" pitchFamily="18" charset="-128"/>
                <a:ea typeface="ＭＳ Ｐ明朝" panose="02020600040205080304" pitchFamily="18" charset="-128"/>
              </a:rPr>
              <a:t>　</a:t>
            </a:r>
            <a:r>
              <a:rPr lang="ja-JP" altLang="en-US" sz="1300" dirty="0" smtClean="0">
                <a:latin typeface="ＭＳ Ｐ明朝" panose="02020600040205080304" pitchFamily="18" charset="-128"/>
                <a:ea typeface="ＭＳ Ｐ明朝" panose="02020600040205080304" pitchFamily="18" charset="-128"/>
              </a:rPr>
              <a:t>個別機能</a:t>
            </a:r>
            <a:r>
              <a:rPr lang="ja-JP" altLang="en-US" sz="1300" dirty="0">
                <a:latin typeface="ＭＳ Ｐ明朝" panose="02020600040205080304" pitchFamily="18" charset="-128"/>
                <a:ea typeface="ＭＳ Ｐ明朝" panose="02020600040205080304" pitchFamily="18" charset="-128"/>
              </a:rPr>
              <a:t>訓練加算</a:t>
            </a:r>
            <a:r>
              <a:rPr lang="en-US" altLang="ja-JP" sz="1300" dirty="0">
                <a:latin typeface="ＭＳ Ｐ明朝" panose="02020600040205080304" pitchFamily="18" charset="-128"/>
                <a:ea typeface="ＭＳ Ｐ明朝" panose="02020600040205080304" pitchFamily="18" charset="-128"/>
              </a:rPr>
              <a:t>Ⅰ</a:t>
            </a:r>
            <a:r>
              <a:rPr lang="ja-JP" altLang="en-US" sz="1300" dirty="0">
                <a:latin typeface="ＭＳ Ｐ明朝" panose="02020600040205080304" pitchFamily="18" charset="-128"/>
                <a:ea typeface="ＭＳ Ｐ明朝" panose="02020600040205080304" pitchFamily="18" charset="-128"/>
              </a:rPr>
              <a:t>は身体機能の向上を目的とした目標を</a:t>
            </a:r>
            <a:r>
              <a:rPr lang="ja-JP" altLang="en-US" sz="1300" dirty="0" smtClean="0">
                <a:latin typeface="ＭＳ Ｐ明朝" panose="02020600040205080304" pitchFamily="18" charset="-128"/>
                <a:ea typeface="ＭＳ Ｐ明朝" panose="02020600040205080304" pitchFamily="18" charset="-128"/>
              </a:rPr>
              <a:t>、個別機能</a:t>
            </a:r>
            <a:r>
              <a:rPr lang="ja-JP" altLang="en-US" sz="1300" dirty="0">
                <a:latin typeface="ＭＳ Ｐ明朝" panose="02020600040205080304" pitchFamily="18" charset="-128"/>
                <a:ea typeface="ＭＳ Ｐ明朝" panose="02020600040205080304" pitchFamily="18" charset="-128"/>
              </a:rPr>
              <a:t>訓練加算</a:t>
            </a:r>
            <a:r>
              <a:rPr lang="en-US" altLang="ja-JP" sz="1300" dirty="0">
                <a:latin typeface="ＭＳ Ｐ明朝" panose="02020600040205080304" pitchFamily="18" charset="-128"/>
                <a:ea typeface="ＭＳ Ｐ明朝" panose="02020600040205080304" pitchFamily="18" charset="-128"/>
              </a:rPr>
              <a:t>Ⅱ</a:t>
            </a:r>
            <a:r>
              <a:rPr lang="ja-JP" altLang="en-US" sz="1300" dirty="0">
                <a:latin typeface="ＭＳ Ｐ明朝" panose="02020600040205080304" pitchFamily="18" charset="-128"/>
                <a:ea typeface="ＭＳ Ｐ明朝" panose="02020600040205080304" pitchFamily="18" charset="-128"/>
              </a:rPr>
              <a:t>については、生活機能の向上を目的とした目標を設定してください。</a:t>
            </a:r>
          </a:p>
          <a:p>
            <a:pPr>
              <a:defRPr/>
            </a:pPr>
            <a:r>
              <a:rPr lang="ja-JP" altLang="en-US" sz="1300" dirty="0" smtClean="0">
                <a:latin typeface="ＭＳ Ｐ明朝" panose="02020600040205080304" pitchFamily="18" charset="-128"/>
                <a:ea typeface="ＭＳ Ｐ明朝" panose="02020600040205080304" pitchFamily="18" charset="-128"/>
              </a:rPr>
              <a:t>・</a:t>
            </a:r>
            <a:r>
              <a:rPr lang="ja-JP" altLang="en-US" sz="1300" dirty="0">
                <a:latin typeface="ＭＳ Ｐ明朝" panose="02020600040205080304" pitchFamily="18" charset="-128"/>
                <a:ea typeface="ＭＳ Ｐ明朝" panose="02020600040205080304" pitchFamily="18" charset="-128"/>
              </a:rPr>
              <a:t>・・・次ページ切り替え　■</a:t>
            </a:r>
            <a:r>
              <a:rPr lang="ja-JP" altLang="en-US" sz="1300" dirty="0" smtClean="0">
                <a:latin typeface="ＭＳ Ｐ明朝" panose="02020600040205080304" pitchFamily="18" charset="-128"/>
                <a:ea typeface="ＭＳ Ｐ明朝" panose="02020600040205080304" pitchFamily="18" charset="-128"/>
              </a:rPr>
              <a:t>スライド</a:t>
            </a:r>
            <a:endParaRPr lang="ja-JP" altLang="en-US" sz="1300" dirty="0">
              <a:latin typeface="ＭＳ Ｐ明朝" panose="02020600040205080304" pitchFamily="18" charset="-128"/>
              <a:ea typeface="ＭＳ Ｐ明朝" panose="02020600040205080304" pitchFamily="18" charset="-128"/>
            </a:endParaRPr>
          </a:p>
          <a:p>
            <a:pPr defTabSz="913449">
              <a:defRPr/>
            </a:pPr>
            <a:endParaRPr lang="ja-JP" altLang="en-US" sz="1300" dirty="0">
              <a:latin typeface="ＭＳ Ｐ明朝" panose="02020600040205080304" pitchFamily="18" charset="-128"/>
              <a:ea typeface="ＭＳ Ｐ明朝" panose="02020600040205080304" pitchFamily="18" charset="-128"/>
            </a:endParaRPr>
          </a:p>
          <a:p>
            <a:endParaRPr kumimoji="1" lang="ja-JP" altLang="en-US" sz="1300" dirty="0"/>
          </a:p>
        </p:txBody>
      </p:sp>
      <p:sp>
        <p:nvSpPr>
          <p:cNvPr id="5" name="スライド番号プレースホルダー 4"/>
          <p:cNvSpPr>
            <a:spLocks noGrp="1"/>
          </p:cNvSpPr>
          <p:nvPr>
            <p:ph type="sldNum" sz="quarter" idx="10"/>
          </p:nvPr>
        </p:nvSpPr>
        <p:spPr/>
        <p:txBody>
          <a:bodyPr/>
          <a:lstStyle/>
          <a:p>
            <a:fld id="{35A7938A-6F83-4400-927F-F399F6637649}" type="slidenum">
              <a:rPr kumimoji="1" lang="ja-JP" altLang="en-US" smtClean="0"/>
              <a:t>20</a:t>
            </a:fld>
            <a:endParaRPr kumimoji="1" lang="ja-JP" altLang="en-US"/>
          </a:p>
        </p:txBody>
      </p:sp>
    </p:spTree>
    <p:extLst>
      <p:ext uri="{BB962C8B-B14F-4D97-AF65-F5344CB8AC3E}">
        <p14:creationId xmlns:p14="http://schemas.microsoft.com/office/powerpoint/2010/main" val="1274413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lang="ja-JP" altLang="en-US" sz="1400" b="1" dirty="0" smtClean="0">
                <a:latin typeface="ＭＳ Ｐ明朝" panose="02020600040205080304" pitchFamily="18" charset="-128"/>
                <a:ea typeface="ＭＳ Ｐ明朝" panose="02020600040205080304" pitchFamily="18" charset="-128"/>
              </a:rPr>
              <a:t>次に、７４ページ「療養通所介護」を御覧ください。</a:t>
            </a:r>
          </a:p>
          <a:p>
            <a:pPr>
              <a:defRPr/>
            </a:pPr>
            <a:r>
              <a:rPr lang="ja-JP" altLang="en-US" sz="1400" dirty="0" smtClean="0">
                <a:latin typeface="ＭＳ Ｐ明朝" panose="02020600040205080304" pitchFamily="18" charset="-128"/>
                <a:ea typeface="ＭＳ Ｐ明朝" panose="02020600040205080304" pitchFamily="18" charset="-128"/>
              </a:rPr>
              <a:t>　療養通所介護における、看護職員又は介護職員の員数は、利用者の数が１．５に対し、１以上確保し、かつ、提供時間を通じて、常時１以上の従業員を配置する必要があります。</a:t>
            </a:r>
          </a:p>
          <a:p>
            <a:pPr>
              <a:defRPr/>
            </a:pPr>
            <a:r>
              <a:rPr lang="ja-JP" altLang="en-US" sz="1400" dirty="0" smtClean="0">
                <a:latin typeface="ＭＳ Ｐ明朝" panose="02020600040205080304" pitchFamily="18" charset="-128"/>
                <a:ea typeface="ＭＳ Ｐ明朝" panose="02020600040205080304" pitchFamily="18" charset="-128"/>
              </a:rPr>
              <a:t>　また、従業員のうち、専ら専従の常勤の看護師を１以上確保する必要がありますが、複数の看護師が交代で従事することで必要数を確保することも認められています。ただし、できる限り、同一の看護師が、長時間継続して利用者の状態を観察するように配慮してください。</a:t>
            </a:r>
          </a:p>
          <a:p>
            <a:r>
              <a:rPr lang="ja-JP" altLang="en-US" sz="1400" dirty="0" smtClean="0">
                <a:latin typeface="ＭＳ Ｐ明朝" panose="02020600040205080304" pitchFamily="18" charset="-128"/>
                <a:ea typeface="ＭＳ Ｐ明朝" panose="02020600040205080304" pitchFamily="18" charset="-128"/>
              </a:rPr>
              <a:t>　次</a:t>
            </a:r>
            <a:r>
              <a:rPr lang="ja-JP" altLang="en-US" sz="1400" dirty="0">
                <a:latin typeface="ＭＳ Ｐ明朝" panose="02020600040205080304" pitchFamily="18" charset="-128"/>
                <a:ea typeface="ＭＳ Ｐ明朝" panose="02020600040205080304" pitchFamily="18" charset="-128"/>
              </a:rPr>
              <a:t>に、療養通所介護の管理者は、常勤専従の看護師であるものとされています。</a:t>
            </a:r>
          </a:p>
          <a:p>
            <a:r>
              <a:rPr lang="ja-JP" altLang="en-US" sz="1400" dirty="0" smtClean="0">
                <a:latin typeface="ＭＳ Ｐ明朝" panose="02020600040205080304" pitchFamily="18" charset="-128"/>
                <a:ea typeface="ＭＳ Ｐ明朝" panose="02020600040205080304" pitchFamily="18" charset="-128"/>
              </a:rPr>
              <a:t>　ただし</a:t>
            </a:r>
            <a:r>
              <a:rPr lang="ja-JP" altLang="en-US" sz="1400" dirty="0">
                <a:latin typeface="ＭＳ Ｐ明朝" panose="02020600040205080304" pitchFamily="18" charset="-128"/>
                <a:ea typeface="ＭＳ Ｐ明朝" panose="02020600040205080304" pitchFamily="18" charset="-128"/>
              </a:rPr>
              <a:t>、業務上支障がない場合は、療養通所介護事業所の他の業務に従事すること、又は、同一敷地内にある他の事業所・施設などの職務に従事することができるとされています</a:t>
            </a:r>
            <a:r>
              <a:rPr lang="ja-JP" altLang="en-US" sz="1400" dirty="0" smtClean="0">
                <a:latin typeface="ＭＳ Ｐ明朝" panose="02020600040205080304" pitchFamily="18" charset="-128"/>
                <a:ea typeface="ＭＳ Ｐ明朝" panose="02020600040205080304" pitchFamily="18" charset="-128"/>
              </a:rPr>
              <a:t>。（クリック）</a:t>
            </a:r>
            <a:endParaRPr lang="ja-JP" altLang="en-US" sz="1400" dirty="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・・・・次ページ切り替え　■</a:t>
            </a:r>
            <a:r>
              <a:rPr lang="ja-JP" altLang="en-US" sz="1400" dirty="0" smtClean="0">
                <a:latin typeface="ＭＳ Ｐ明朝" panose="02020600040205080304" pitchFamily="18" charset="-128"/>
                <a:ea typeface="ＭＳ Ｐ明朝" panose="02020600040205080304" pitchFamily="18" charset="-128"/>
              </a:rPr>
              <a:t>スライド</a:t>
            </a:r>
            <a:endParaRPr lang="ja-JP" altLang="en-US" sz="1400" dirty="0">
              <a:latin typeface="ＭＳ Ｐ明朝" panose="02020600040205080304" pitchFamily="18" charset="-128"/>
              <a:ea typeface="ＭＳ Ｐ明朝" panose="02020600040205080304" pitchFamily="18" charset="-128"/>
            </a:endParaRPr>
          </a:p>
        </p:txBody>
      </p:sp>
      <p:sp>
        <p:nvSpPr>
          <p:cNvPr id="5" name="スライド番号プレースホルダー 4"/>
          <p:cNvSpPr>
            <a:spLocks noGrp="1"/>
          </p:cNvSpPr>
          <p:nvPr>
            <p:ph type="sldNum" sz="quarter" idx="10"/>
          </p:nvPr>
        </p:nvSpPr>
        <p:spPr/>
        <p:txBody>
          <a:bodyPr/>
          <a:lstStyle/>
          <a:p>
            <a:fld id="{35A7938A-6F83-4400-927F-F399F6637649}" type="slidenum">
              <a:rPr kumimoji="1" lang="ja-JP" altLang="en-US" smtClean="0"/>
              <a:t>21</a:t>
            </a:fld>
            <a:endParaRPr kumimoji="1" lang="ja-JP" altLang="en-US"/>
          </a:p>
        </p:txBody>
      </p:sp>
    </p:spTree>
    <p:extLst>
      <p:ext uri="{BB962C8B-B14F-4D97-AF65-F5344CB8AC3E}">
        <p14:creationId xmlns:p14="http://schemas.microsoft.com/office/powerpoint/2010/main" val="1274413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b="1" dirty="0" smtClean="0">
                <a:latin typeface="ＭＳ Ｐ明朝" panose="02020600040205080304" pitchFamily="18" charset="-128"/>
                <a:ea typeface="ＭＳ Ｐ明朝" panose="02020600040205080304" pitchFamily="18" charset="-128"/>
              </a:rPr>
              <a:t>続いて、７５ページをご覧ください。</a:t>
            </a:r>
            <a:endParaRPr lang="en-US" altLang="ja-JP" sz="1400" b="1" dirty="0" smtClean="0">
              <a:latin typeface="ＭＳ Ｐ明朝" panose="02020600040205080304" pitchFamily="18" charset="-128"/>
              <a:ea typeface="ＭＳ Ｐ明朝" panose="02020600040205080304" pitchFamily="18" charset="-128"/>
            </a:endParaRPr>
          </a:p>
          <a:p>
            <a:r>
              <a:rPr lang="ja-JP" altLang="en-US" sz="1400" b="0" dirty="0" smtClean="0">
                <a:latin typeface="ＭＳ Ｐ明朝" panose="02020600040205080304" pitchFamily="18" charset="-128"/>
                <a:ea typeface="ＭＳ Ｐ明朝" panose="02020600040205080304" pitchFamily="18" charset="-128"/>
              </a:rPr>
              <a:t>　下段の「</a:t>
            </a:r>
            <a:r>
              <a:rPr lang="ja-JP" altLang="en-US" sz="1400" b="0" dirty="0">
                <a:latin typeface="ＭＳ Ｐ明朝" panose="02020600040205080304" pitchFamily="18" charset="-128"/>
                <a:ea typeface="ＭＳ Ｐ明朝" panose="02020600040205080304" pitchFamily="18" charset="-128"/>
              </a:rPr>
              <a:t>サービス提供時間」についてですが</a:t>
            </a:r>
            <a:r>
              <a:rPr lang="ja-JP" altLang="en-US" sz="1400" b="0" dirty="0" smtClean="0">
                <a:latin typeface="ＭＳ Ｐ明朝" panose="02020600040205080304" pitchFamily="18" charset="-128"/>
                <a:ea typeface="ＭＳ Ｐ明朝" panose="02020600040205080304" pitchFamily="18" charset="-128"/>
              </a:rPr>
              <a:t>、</a:t>
            </a:r>
            <a:r>
              <a:rPr lang="ja-JP" altLang="en-US" sz="1400" dirty="0" smtClean="0">
                <a:latin typeface="ＭＳ Ｐ明朝" panose="02020600040205080304" pitchFamily="18" charset="-128"/>
                <a:ea typeface="ＭＳ Ｐ明朝" panose="02020600040205080304" pitchFamily="18" charset="-128"/>
              </a:rPr>
              <a:t>指定</a:t>
            </a:r>
            <a:r>
              <a:rPr lang="ja-JP" altLang="en-US" sz="1400" dirty="0">
                <a:latin typeface="ＭＳ Ｐ明朝" panose="02020600040205080304" pitchFamily="18" charset="-128"/>
                <a:ea typeface="ＭＳ Ｐ明朝" panose="02020600040205080304" pitchFamily="18" charset="-128"/>
              </a:rPr>
              <a:t>療養型通所介護においては、迎えの際の居宅での通所できる状態であることの状態観察、居宅に送り届けた後の状態の安定等の確認までがサービス提供時間となります</a:t>
            </a:r>
            <a:r>
              <a:rPr lang="ja-JP" altLang="en-US" sz="1400" dirty="0" smtClean="0">
                <a:latin typeface="ＭＳ Ｐ明朝" panose="02020600040205080304" pitchFamily="18" charset="-128"/>
                <a:ea typeface="ＭＳ Ｐ明朝" panose="02020600040205080304" pitchFamily="18" charset="-128"/>
              </a:rPr>
              <a:t>。（クリック）なお</a:t>
            </a:r>
            <a:r>
              <a:rPr lang="ja-JP" altLang="en-US" sz="1400" dirty="0">
                <a:latin typeface="ＭＳ Ｐ明朝" panose="02020600040205080304" pitchFamily="18" charset="-128"/>
                <a:ea typeface="ＭＳ Ｐ明朝" panose="02020600040205080304" pitchFamily="18" charset="-128"/>
              </a:rPr>
              <a:t>、この</a:t>
            </a:r>
            <a:r>
              <a:rPr lang="ja-JP" altLang="en-US" sz="1400" dirty="0" smtClean="0">
                <a:latin typeface="ＭＳ Ｐ明朝" panose="02020600040205080304" pitchFamily="18" charset="-128"/>
                <a:ea typeface="ＭＳ Ｐ明朝" panose="02020600040205080304" pitchFamily="18" charset="-128"/>
              </a:rPr>
              <a:t>送迎の際</a:t>
            </a:r>
            <a:r>
              <a:rPr lang="ja-JP" altLang="en-US" sz="1400" dirty="0">
                <a:latin typeface="ＭＳ Ｐ明朝" panose="02020600040205080304" pitchFamily="18" charset="-128"/>
                <a:ea typeface="ＭＳ Ｐ明朝" panose="02020600040205080304" pitchFamily="18" charset="-128"/>
              </a:rPr>
              <a:t>の状態観察、状態の安定等の確認は看護職員が行うこととされ、介護職員が行うことはできず、また、この状態の観察等に関する内容は記録に残してください。</a:t>
            </a:r>
          </a:p>
          <a:p>
            <a:r>
              <a:rPr lang="ja-JP" altLang="en-US" sz="1400" dirty="0" smtClean="0">
                <a:latin typeface="ＭＳ Ｐ明朝" panose="02020600040205080304" pitchFamily="18" charset="-128"/>
                <a:ea typeface="ＭＳ Ｐ明朝" panose="02020600040205080304" pitchFamily="18" charset="-128"/>
              </a:rPr>
              <a:t>・</a:t>
            </a:r>
            <a:r>
              <a:rPr lang="ja-JP" altLang="en-US" sz="1400" dirty="0">
                <a:latin typeface="ＭＳ Ｐ明朝" panose="02020600040205080304" pitchFamily="18" charset="-128"/>
                <a:ea typeface="ＭＳ Ｐ明朝" panose="02020600040205080304" pitchFamily="18" charset="-128"/>
              </a:rPr>
              <a:t>・・・次ページ切り替え　■</a:t>
            </a:r>
            <a:r>
              <a:rPr lang="ja-JP" altLang="en-US" sz="1400" dirty="0" smtClean="0">
                <a:latin typeface="ＭＳ Ｐ明朝" panose="02020600040205080304" pitchFamily="18" charset="-128"/>
                <a:ea typeface="ＭＳ Ｐ明朝" panose="02020600040205080304" pitchFamily="18" charset="-128"/>
              </a:rPr>
              <a:t>スライド</a:t>
            </a:r>
            <a:endParaRPr lang="ja-JP" altLang="en-US" sz="1400" dirty="0">
              <a:latin typeface="ＭＳ Ｐ明朝" panose="02020600040205080304" pitchFamily="18" charset="-128"/>
              <a:ea typeface="ＭＳ Ｐ明朝" panose="02020600040205080304" pitchFamily="18" charset="-128"/>
            </a:endParaRPr>
          </a:p>
          <a:p>
            <a:endParaRPr lang="ja-JP" altLang="en-US" sz="1400" dirty="0">
              <a:latin typeface="ＭＳ Ｐ明朝" panose="02020600040205080304" pitchFamily="18" charset="-128"/>
              <a:ea typeface="ＭＳ Ｐ明朝" panose="02020600040205080304" pitchFamily="18" charset="-128"/>
            </a:endParaRPr>
          </a:p>
        </p:txBody>
      </p:sp>
      <p:sp>
        <p:nvSpPr>
          <p:cNvPr id="5" name="スライド番号プレースホルダー 4"/>
          <p:cNvSpPr>
            <a:spLocks noGrp="1"/>
          </p:cNvSpPr>
          <p:nvPr>
            <p:ph type="sldNum" sz="quarter" idx="10"/>
          </p:nvPr>
        </p:nvSpPr>
        <p:spPr/>
        <p:txBody>
          <a:bodyPr/>
          <a:lstStyle/>
          <a:p>
            <a:fld id="{35A7938A-6F83-4400-927F-F399F6637649}" type="slidenum">
              <a:rPr kumimoji="1" lang="ja-JP" altLang="en-US" smtClean="0"/>
              <a:t>22</a:t>
            </a:fld>
            <a:endParaRPr kumimoji="1" lang="ja-JP" altLang="en-US"/>
          </a:p>
        </p:txBody>
      </p:sp>
    </p:spTree>
    <p:extLst>
      <p:ext uri="{BB962C8B-B14F-4D97-AF65-F5344CB8AC3E}">
        <p14:creationId xmlns:p14="http://schemas.microsoft.com/office/powerpoint/2010/main" val="1274413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686500"/>
            <a:ext cx="5388610" cy="4855167"/>
          </a:xfrm>
        </p:spPr>
        <p:txBody>
          <a:bodyPr/>
          <a:lstStyle/>
          <a:p>
            <a:r>
              <a:rPr lang="en-US" altLang="ja-JP" sz="1400" dirty="0" smtClean="0">
                <a:latin typeface="ＭＳ Ｐ明朝" panose="02020600040205080304" pitchFamily="18" charset="-128"/>
                <a:ea typeface="ＭＳ Ｐ明朝" panose="02020600040205080304" pitchFamily="18" charset="-128"/>
              </a:rPr>
              <a:t>【</a:t>
            </a:r>
            <a:r>
              <a:rPr lang="ja-JP" altLang="en-US" sz="1400" dirty="0" smtClean="0">
                <a:latin typeface="ＭＳ Ｐ明朝" panose="02020600040205080304" pitchFamily="18" charset="-128"/>
                <a:ea typeface="ＭＳ Ｐ明朝" panose="02020600040205080304" pitchFamily="18" charset="-128"/>
              </a:rPr>
              <a:t>認知症対応型通所介護</a:t>
            </a:r>
            <a:r>
              <a:rPr lang="en-US" altLang="ja-JP" sz="1400" dirty="0" smtClean="0">
                <a:latin typeface="ＭＳ Ｐ明朝" panose="02020600040205080304" pitchFamily="18" charset="-128"/>
                <a:ea typeface="ＭＳ Ｐ明朝" panose="02020600040205080304" pitchFamily="18" charset="-128"/>
              </a:rPr>
              <a:t>】</a:t>
            </a:r>
          </a:p>
          <a:p>
            <a:r>
              <a:rPr lang="ja-JP" altLang="en-US" sz="1400" b="1" dirty="0" smtClean="0">
                <a:latin typeface="ＭＳ Ｐ明朝" panose="02020600040205080304" pitchFamily="18" charset="-128"/>
                <a:ea typeface="ＭＳ Ｐ明朝" panose="02020600040205080304" pitchFamily="18" charset="-128"/>
              </a:rPr>
              <a:t>次に認知症対応型通所介護の説明に移ります。７７ページを御覧ください。</a:t>
            </a:r>
          </a:p>
          <a:p>
            <a:r>
              <a:rPr lang="ja-JP" altLang="en-US" sz="1400" dirty="0" smtClean="0">
                <a:latin typeface="ＭＳ Ｐ明朝" panose="02020600040205080304" pitchFamily="18" charset="-128"/>
                <a:ea typeface="ＭＳ Ｐ明朝" panose="02020600040205080304" pitchFamily="18" charset="-128"/>
              </a:rPr>
              <a:t>　認知症対応型通所介護における機能訓練指導員の資格要件と配置の取扱いについては、先ほど６８ページで説明した通所介護と同じ内容となります。　</a:t>
            </a:r>
          </a:p>
          <a:p>
            <a:r>
              <a:rPr lang="ja-JP" altLang="en-US" sz="1400" dirty="0" smtClean="0">
                <a:latin typeface="ＭＳ Ｐ明朝" panose="02020600040205080304" pitchFamily="18" charset="-128"/>
                <a:ea typeface="ＭＳ Ｐ明朝" panose="02020600040205080304" pitchFamily="18" charset="-128"/>
              </a:rPr>
              <a:t>　また、７８ページの「認知症対応型通所介護計画の作成及び説明・同意・交付」についても、計画の最終責任者は管理者であること、計画を作成した際は、同意のサインをもらうだけではなく、説明日と交付日を記録に残していただく必要がある点は、通所介護と同様です。</a:t>
            </a:r>
          </a:p>
          <a:p>
            <a:endParaRPr lang="en-US" altLang="ja-JP" sz="1400" b="1" dirty="0" smtClean="0">
              <a:latin typeface="ＭＳ Ｐ明朝" panose="02020600040205080304" pitchFamily="18" charset="-128"/>
              <a:ea typeface="ＭＳ Ｐ明朝" panose="02020600040205080304" pitchFamily="18" charset="-128"/>
            </a:endParaRPr>
          </a:p>
          <a:p>
            <a:r>
              <a:rPr lang="ja-JP" altLang="en-US" sz="1400" b="1" dirty="0" smtClean="0">
                <a:latin typeface="ＭＳ Ｐ明朝" panose="02020600040205080304" pitchFamily="18" charset="-128"/>
                <a:ea typeface="ＭＳ Ｐ明朝" panose="02020600040205080304" pitchFamily="18" charset="-128"/>
              </a:rPr>
              <a:t>続きまして７９ページ下段「運営推進会議の設置」を御覧ください。（クリック）</a:t>
            </a:r>
            <a:r>
              <a:rPr lang="ja-JP" altLang="en-US" sz="1400" dirty="0" smtClean="0">
                <a:latin typeface="ＭＳ Ｐ明朝" panose="02020600040205080304" pitchFamily="18" charset="-128"/>
                <a:ea typeface="ＭＳ Ｐ明朝" panose="02020600040205080304" pitchFamily="18" charset="-128"/>
              </a:rPr>
              <a:t>　</a:t>
            </a:r>
            <a:endParaRPr lang="en-US" altLang="ja-JP" sz="1400" dirty="0" smtClean="0">
              <a:latin typeface="ＭＳ Ｐ明朝" panose="02020600040205080304" pitchFamily="18" charset="-128"/>
              <a:ea typeface="ＭＳ Ｐ明朝" panose="02020600040205080304" pitchFamily="18" charset="-128"/>
            </a:endParaRPr>
          </a:p>
          <a:p>
            <a:r>
              <a:rPr lang="ja-JP" altLang="en-US" sz="1400" dirty="0" smtClean="0">
                <a:latin typeface="ＭＳ Ｐ明朝" panose="02020600040205080304" pitchFamily="18" charset="-128"/>
                <a:ea typeface="ＭＳ Ｐ明朝" panose="02020600040205080304" pitchFamily="18" charset="-128"/>
              </a:rPr>
              <a:t>　２８年４月に「</a:t>
            </a:r>
            <a:r>
              <a:rPr lang="ja-JP" altLang="en-US" sz="1400" dirty="0" smtClean="0">
                <a:solidFill>
                  <a:prstClr val="black"/>
                </a:solidFill>
                <a:latin typeface="Century Gothic" panose="020B0502020202020204"/>
                <a:ea typeface="メイリオ" panose="020B0604030504040204" pitchFamily="50" charset="-128"/>
              </a:rPr>
              <a:t>本市指定地域密着型サービスの事業の人員、設備及び運営の基準等に関する条例」の一部</a:t>
            </a:r>
            <a:r>
              <a:rPr lang="ja-JP" altLang="en-US" sz="1400" dirty="0" smtClean="0">
                <a:latin typeface="ＭＳ Ｐ明朝" panose="02020600040205080304" pitchFamily="18" charset="-128"/>
                <a:ea typeface="ＭＳ Ｐ明朝" panose="02020600040205080304" pitchFamily="18" charset="-128"/>
              </a:rPr>
              <a:t>を</a:t>
            </a:r>
            <a:r>
              <a:rPr lang="ja-JP" altLang="en-US" sz="1400" dirty="0">
                <a:latin typeface="ＭＳ Ｐ明朝" panose="02020600040205080304" pitchFamily="18" charset="-128"/>
                <a:ea typeface="ＭＳ Ｐ明朝" panose="02020600040205080304" pitchFamily="18" charset="-128"/>
              </a:rPr>
              <a:t>改正し、運営</a:t>
            </a:r>
            <a:r>
              <a:rPr lang="ja-JP" altLang="en-US" sz="1400" dirty="0" smtClean="0">
                <a:latin typeface="ＭＳ Ｐ明朝" panose="02020600040205080304" pitchFamily="18" charset="-128"/>
                <a:ea typeface="ＭＳ Ｐ明朝" panose="02020600040205080304" pitchFamily="18" charset="-128"/>
              </a:rPr>
              <a:t>推進会議の</a:t>
            </a:r>
            <a:r>
              <a:rPr lang="ja-JP" altLang="en-US" sz="1400" dirty="0">
                <a:latin typeface="ＭＳ Ｐ明朝" panose="02020600040205080304" pitchFamily="18" charset="-128"/>
                <a:ea typeface="ＭＳ Ｐ明朝" panose="02020600040205080304" pitchFamily="18" charset="-128"/>
              </a:rPr>
              <a:t>設置</a:t>
            </a:r>
            <a:r>
              <a:rPr lang="ja-JP" altLang="en-US" sz="1400" dirty="0" smtClean="0">
                <a:latin typeface="ＭＳ Ｐ明朝" panose="02020600040205080304" pitchFamily="18" charset="-128"/>
                <a:ea typeface="ＭＳ Ｐ明朝" panose="02020600040205080304" pitchFamily="18" charset="-128"/>
              </a:rPr>
              <a:t>が義務付けられました。つきましては、設置</a:t>
            </a:r>
            <a:r>
              <a:rPr lang="ja-JP" altLang="en-US" sz="1400" dirty="0">
                <a:latin typeface="ＭＳ Ｐ明朝" panose="02020600040205080304" pitchFamily="18" charset="-128"/>
                <a:ea typeface="ＭＳ Ｐ明朝" panose="02020600040205080304" pitchFamily="18" charset="-128"/>
              </a:rPr>
              <a:t>をしていない事業所がありましたら、速やかな設置を</a:t>
            </a:r>
            <a:r>
              <a:rPr lang="ja-JP" altLang="en-US" sz="1400" dirty="0" smtClean="0">
                <a:latin typeface="ＭＳ Ｐ明朝" panose="02020600040205080304" pitchFamily="18" charset="-128"/>
                <a:ea typeface="ＭＳ Ｐ明朝" panose="02020600040205080304" pitchFamily="18" charset="-128"/>
              </a:rPr>
              <a:t>お願いします</a:t>
            </a:r>
            <a:r>
              <a:rPr lang="ja-JP" altLang="en-US" sz="1400" dirty="0">
                <a:latin typeface="ＭＳ Ｐ明朝" panose="02020600040205080304" pitchFamily="18" charset="-128"/>
                <a:ea typeface="ＭＳ Ｐ明朝" panose="02020600040205080304" pitchFamily="18" charset="-128"/>
              </a:rPr>
              <a:t>。</a:t>
            </a:r>
          </a:p>
          <a:p>
            <a:r>
              <a:rPr lang="ja-JP" altLang="en-US" sz="1400" dirty="0">
                <a:latin typeface="ＭＳ Ｐ明朝" panose="02020600040205080304" pitchFamily="18" charset="-128"/>
                <a:ea typeface="ＭＳ Ｐ明朝" panose="02020600040205080304" pitchFamily="18" charset="-128"/>
              </a:rPr>
              <a:t>　なお、運営</a:t>
            </a:r>
            <a:r>
              <a:rPr lang="ja-JP" altLang="en-US" sz="1400" dirty="0" smtClean="0">
                <a:latin typeface="ＭＳ Ｐ明朝" panose="02020600040205080304" pitchFamily="18" charset="-128"/>
                <a:ea typeface="ＭＳ Ｐ明朝" panose="02020600040205080304" pitchFamily="18" charset="-128"/>
              </a:rPr>
              <a:t>推進会議の</a:t>
            </a:r>
            <a:r>
              <a:rPr lang="ja-JP" altLang="en-US" sz="1400" dirty="0">
                <a:latin typeface="ＭＳ Ｐ明朝" panose="02020600040205080304" pitchFamily="18" charset="-128"/>
                <a:ea typeface="ＭＳ Ｐ明朝" panose="02020600040205080304" pitchFamily="18" charset="-128"/>
              </a:rPr>
              <a:t>開催は、概ね６か月に１回以上</a:t>
            </a:r>
            <a:r>
              <a:rPr lang="ja-JP" altLang="en-US" sz="1400" dirty="0" smtClean="0">
                <a:latin typeface="ＭＳ Ｐ明朝" panose="02020600040205080304" pitchFamily="18" charset="-128"/>
                <a:ea typeface="ＭＳ Ｐ明朝" panose="02020600040205080304" pitchFamily="18" charset="-128"/>
              </a:rPr>
              <a:t>としており、</a:t>
            </a:r>
            <a:r>
              <a:rPr lang="ja-JP" altLang="en-US" sz="1400" dirty="0">
                <a:latin typeface="ＭＳ Ｐ明朝" panose="02020600040205080304" pitchFamily="18" charset="-128"/>
                <a:ea typeface="ＭＳ Ｐ明朝" panose="02020600040205080304" pitchFamily="18" charset="-128"/>
              </a:rPr>
              <a:t>この会議の報告、評価、要望、助言等は記録し、保存することとされておりますので、適切な記録の保存も併せてお願いします</a:t>
            </a:r>
            <a:r>
              <a:rPr lang="ja-JP" altLang="en-US" sz="1400" dirty="0" smtClean="0">
                <a:latin typeface="ＭＳ Ｐ明朝" panose="02020600040205080304" pitchFamily="18" charset="-128"/>
                <a:ea typeface="ＭＳ Ｐ明朝" panose="02020600040205080304" pitchFamily="18" charset="-128"/>
              </a:rPr>
              <a:t>。</a:t>
            </a:r>
            <a:endParaRPr lang="en-US" altLang="ja-JP" sz="1400" dirty="0" smtClean="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・・・・次ページ切り替え　■</a:t>
            </a:r>
            <a:r>
              <a:rPr lang="ja-JP" altLang="en-US" sz="1400" dirty="0" smtClean="0">
                <a:latin typeface="ＭＳ Ｐ明朝" panose="02020600040205080304" pitchFamily="18" charset="-128"/>
                <a:ea typeface="ＭＳ Ｐ明朝" panose="02020600040205080304" pitchFamily="18" charset="-128"/>
              </a:rPr>
              <a:t>スライド</a:t>
            </a:r>
            <a:endParaRPr lang="ja-JP" altLang="en-US" sz="1400" dirty="0">
              <a:latin typeface="ＭＳ Ｐ明朝" panose="02020600040205080304" pitchFamily="18" charset="-128"/>
              <a:ea typeface="ＭＳ Ｐ明朝" panose="02020600040205080304" pitchFamily="18" charset="-128"/>
            </a:endParaRPr>
          </a:p>
          <a:p>
            <a:endParaRPr kumimoji="1" lang="ja-JP" altLang="en-US" sz="1400" dirty="0"/>
          </a:p>
        </p:txBody>
      </p:sp>
      <p:sp>
        <p:nvSpPr>
          <p:cNvPr id="5" name="スライド番号プレースホルダー 4"/>
          <p:cNvSpPr>
            <a:spLocks noGrp="1"/>
          </p:cNvSpPr>
          <p:nvPr>
            <p:ph type="sldNum" sz="quarter" idx="10"/>
          </p:nvPr>
        </p:nvSpPr>
        <p:spPr/>
        <p:txBody>
          <a:bodyPr/>
          <a:lstStyle/>
          <a:p>
            <a:fld id="{35A7938A-6F83-4400-927F-F399F6637649}" type="slidenum">
              <a:rPr kumimoji="1" lang="ja-JP" altLang="en-US" smtClean="0"/>
              <a:t>23</a:t>
            </a:fld>
            <a:endParaRPr kumimoji="1" lang="ja-JP" altLang="en-US"/>
          </a:p>
        </p:txBody>
      </p:sp>
    </p:spTree>
    <p:extLst>
      <p:ext uri="{BB962C8B-B14F-4D97-AF65-F5344CB8AC3E}">
        <p14:creationId xmlns:p14="http://schemas.microsoft.com/office/powerpoint/2010/main" val="4215472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686501"/>
            <a:ext cx="5388610" cy="4684786"/>
          </a:xfrm>
        </p:spPr>
        <p:txBody>
          <a:bodyPr/>
          <a:lstStyle/>
          <a:p>
            <a:r>
              <a:rPr lang="ja-JP" altLang="en-US" sz="1100" b="1" dirty="0">
                <a:latin typeface="ＭＳ Ｐ明朝" panose="02020600040205080304" pitchFamily="18" charset="-128"/>
                <a:ea typeface="ＭＳ Ｐ明朝" panose="02020600040205080304" pitchFamily="18" charset="-128"/>
              </a:rPr>
              <a:t>次に通所リハビリテーションの説明に移ります</a:t>
            </a:r>
            <a:r>
              <a:rPr lang="ja-JP" altLang="en-US" sz="1100" b="1" dirty="0" smtClean="0">
                <a:latin typeface="ＭＳ Ｐ明朝" panose="02020600040205080304" pitchFamily="18" charset="-128"/>
                <a:ea typeface="ＭＳ Ｐ明朝" panose="02020600040205080304" pitchFamily="18" charset="-128"/>
              </a:rPr>
              <a:t>。８０ページ</a:t>
            </a:r>
            <a:r>
              <a:rPr lang="ja-JP" altLang="en-US" sz="1100" b="1" dirty="0">
                <a:latin typeface="ＭＳ Ｐ明朝" panose="02020600040205080304" pitchFamily="18" charset="-128"/>
                <a:ea typeface="ＭＳ Ｐ明朝" panose="02020600040205080304" pitchFamily="18" charset="-128"/>
              </a:rPr>
              <a:t>を御覧ください。</a:t>
            </a:r>
          </a:p>
          <a:p>
            <a:r>
              <a:rPr lang="ja-JP" altLang="en-US" sz="1100" dirty="0" smtClean="0">
                <a:latin typeface="ＭＳ Ｐ明朝" panose="02020600040205080304" pitchFamily="18" charset="-128"/>
                <a:ea typeface="ＭＳ Ｐ明朝" panose="02020600040205080304" pitchFamily="18" charset="-128"/>
              </a:rPr>
              <a:t>指導</a:t>
            </a:r>
            <a:r>
              <a:rPr lang="ja-JP" altLang="en-US" sz="1100" dirty="0">
                <a:latin typeface="ＭＳ Ｐ明朝" panose="02020600040205080304" pitchFamily="18" charset="-128"/>
                <a:ea typeface="ＭＳ Ｐ明朝" panose="02020600040205080304" pitchFamily="18" charset="-128"/>
              </a:rPr>
              <a:t>事例の①についてですが、</a:t>
            </a:r>
          </a:p>
          <a:p>
            <a:r>
              <a:rPr lang="ja-JP" altLang="en-US" sz="1100" dirty="0">
                <a:latin typeface="ＭＳ Ｐ明朝" panose="02020600040205080304" pitchFamily="18" charset="-128"/>
                <a:ea typeface="ＭＳ Ｐ明朝" panose="02020600040205080304" pitchFamily="18" charset="-128"/>
              </a:rPr>
              <a:t>　この事例は、個別リハビリテーションを提供していなかったことで指導した事例です。</a:t>
            </a:r>
          </a:p>
          <a:p>
            <a:r>
              <a:rPr lang="ja-JP" altLang="en-US" sz="1100" dirty="0" smtClean="0">
                <a:latin typeface="ＭＳ Ｐ明朝" panose="02020600040205080304" pitchFamily="18" charset="-128"/>
                <a:ea typeface="ＭＳ Ｐ明朝" panose="02020600040205080304" pitchFamily="18" charset="-128"/>
              </a:rPr>
              <a:t>　通所</a:t>
            </a:r>
            <a:r>
              <a:rPr lang="ja-JP" altLang="en-US" sz="1100" dirty="0">
                <a:latin typeface="ＭＳ Ｐ明朝" panose="02020600040205080304" pitchFamily="18" charset="-128"/>
                <a:ea typeface="ＭＳ Ｐ明朝" panose="02020600040205080304" pitchFamily="18" charset="-128"/>
              </a:rPr>
              <a:t>リハビリテーションとは、病状が安定期にあり、施設等において、心身の機能の維持回復及び日常生活上の自立を図るために、診療に基づき実施される計画的な医学的管理の下に</a:t>
            </a:r>
            <a:r>
              <a:rPr lang="ja-JP" altLang="en-US" sz="1100" dirty="0" smtClean="0">
                <a:latin typeface="ＭＳ Ｐ明朝" panose="02020600040205080304" pitchFamily="18" charset="-128"/>
                <a:ea typeface="ＭＳ Ｐ明朝" panose="02020600040205080304" pitchFamily="18" charset="-128"/>
              </a:rPr>
              <a:t>おける理学</a:t>
            </a:r>
            <a:r>
              <a:rPr lang="ja-JP" altLang="en-US" sz="1100" dirty="0">
                <a:latin typeface="ＭＳ Ｐ明朝" panose="02020600040205080304" pitchFamily="18" charset="-128"/>
                <a:ea typeface="ＭＳ Ｐ明朝" panose="02020600040205080304" pitchFamily="18" charset="-128"/>
              </a:rPr>
              <a:t>療法等その他必要なリハビリを要する利用者に対して行うものとされております</a:t>
            </a:r>
            <a:r>
              <a:rPr lang="ja-JP" altLang="en-US" sz="1100" dirty="0" smtClean="0">
                <a:latin typeface="ＭＳ Ｐ明朝" panose="02020600040205080304" pitchFamily="18" charset="-128"/>
                <a:ea typeface="ＭＳ Ｐ明朝" panose="02020600040205080304" pitchFamily="18" charset="-128"/>
              </a:rPr>
              <a:t>。</a:t>
            </a:r>
            <a:endParaRPr lang="en-US" altLang="ja-JP" sz="1100" dirty="0" smtClean="0">
              <a:latin typeface="ＭＳ Ｐ明朝" panose="02020600040205080304" pitchFamily="18" charset="-128"/>
              <a:ea typeface="ＭＳ Ｐ明朝" panose="02020600040205080304" pitchFamily="18" charset="-128"/>
            </a:endParaRPr>
          </a:p>
          <a:p>
            <a:r>
              <a:rPr lang="ja-JP" altLang="en-US" sz="1100" dirty="0" smtClean="0">
                <a:latin typeface="ＭＳ Ｐ明朝" panose="02020600040205080304" pitchFamily="18" charset="-128"/>
                <a:ea typeface="ＭＳ Ｐ明朝" panose="02020600040205080304" pitchFamily="18" charset="-128"/>
              </a:rPr>
              <a:t>　また</a:t>
            </a:r>
            <a:r>
              <a:rPr lang="ja-JP" altLang="en-US" sz="1100" dirty="0">
                <a:latin typeface="ＭＳ Ｐ明朝" panose="02020600040205080304" pitchFamily="18" charset="-128"/>
                <a:ea typeface="ＭＳ Ｐ明朝" panose="02020600040205080304" pitchFamily="18" charset="-128"/>
              </a:rPr>
              <a:t>、平成２７年の報酬改定で個別リハビリテーション実施加算が本体報酬に包括化され、加算の算定の有無にかかわらず利用者の状態に応じ、個別リハビリテーションを実施することが望ましいとされて</a:t>
            </a:r>
            <a:r>
              <a:rPr lang="ja-JP" altLang="en-US" sz="1100" dirty="0" smtClean="0">
                <a:latin typeface="ＭＳ Ｐ明朝" panose="02020600040205080304" pitchFamily="18" charset="-128"/>
                <a:ea typeface="ＭＳ Ｐ明朝" panose="02020600040205080304" pitchFamily="18" charset="-128"/>
              </a:rPr>
              <a:t>おります。そのため、アクティビティ</a:t>
            </a:r>
            <a:r>
              <a:rPr lang="ja-JP" altLang="en-US" sz="1100" dirty="0">
                <a:latin typeface="ＭＳ Ｐ明朝" panose="02020600040205080304" pitchFamily="18" charset="-128"/>
                <a:ea typeface="ＭＳ Ｐ明朝" panose="02020600040205080304" pitchFamily="18" charset="-128"/>
              </a:rPr>
              <a:t>や趣味活動のみを提供し、個別リハビリテーションを全く行っていない場合</a:t>
            </a:r>
            <a:r>
              <a:rPr lang="ja-JP" altLang="en-US" sz="1100" dirty="0" smtClean="0">
                <a:latin typeface="ＭＳ Ｐ明朝" panose="02020600040205080304" pitchFamily="18" charset="-128"/>
                <a:ea typeface="ＭＳ Ｐ明朝" panose="02020600040205080304" pitchFamily="18" charset="-128"/>
              </a:rPr>
              <a:t>は指導</a:t>
            </a:r>
            <a:r>
              <a:rPr lang="ja-JP" altLang="en-US" sz="1100" dirty="0">
                <a:latin typeface="ＭＳ Ｐ明朝" panose="02020600040205080304" pitchFamily="18" charset="-128"/>
                <a:ea typeface="ＭＳ Ｐ明朝" panose="02020600040205080304" pitchFamily="18" charset="-128"/>
              </a:rPr>
              <a:t>の対象と</a:t>
            </a:r>
            <a:r>
              <a:rPr lang="ja-JP" altLang="en-US" sz="1100" dirty="0" smtClean="0">
                <a:latin typeface="ＭＳ Ｐ明朝" panose="02020600040205080304" pitchFamily="18" charset="-128"/>
                <a:ea typeface="ＭＳ Ｐ明朝" panose="02020600040205080304" pitchFamily="18" charset="-128"/>
              </a:rPr>
              <a:t>なります。</a:t>
            </a:r>
            <a:endParaRPr lang="ja-JP" altLang="en-US" sz="1100" dirty="0">
              <a:latin typeface="ＭＳ Ｐ明朝" panose="02020600040205080304" pitchFamily="18" charset="-128"/>
              <a:ea typeface="ＭＳ Ｐ明朝" panose="02020600040205080304" pitchFamily="18" charset="-128"/>
            </a:endParaRPr>
          </a:p>
          <a:p>
            <a:r>
              <a:rPr lang="ja-JP" altLang="en-US" sz="1100" dirty="0" smtClean="0">
                <a:latin typeface="ＭＳ Ｐ明朝" panose="02020600040205080304" pitchFamily="18" charset="-128"/>
                <a:ea typeface="ＭＳ Ｐ明朝" panose="02020600040205080304" pitchFamily="18" charset="-128"/>
              </a:rPr>
              <a:t>　次</a:t>
            </a:r>
            <a:r>
              <a:rPr lang="ja-JP" altLang="en-US" sz="1100" dirty="0">
                <a:latin typeface="ＭＳ Ｐ明朝" panose="02020600040205080304" pitchFamily="18" charset="-128"/>
                <a:ea typeface="ＭＳ Ｐ明朝" panose="02020600040205080304" pitchFamily="18" charset="-128"/>
              </a:rPr>
              <a:t>に指導事例の②についてですが、先ほどと同様の理由から、「すべての利用者に対し、一律の頻度でサービス提供している場合」</a:t>
            </a:r>
            <a:r>
              <a:rPr lang="ja-JP" altLang="en-US" sz="1100" dirty="0" smtClean="0">
                <a:latin typeface="ＭＳ Ｐ明朝" panose="02020600040205080304" pitchFamily="18" charset="-128"/>
                <a:ea typeface="ＭＳ Ｐ明朝" panose="02020600040205080304" pitchFamily="18" charset="-128"/>
              </a:rPr>
              <a:t>は、個別</a:t>
            </a:r>
            <a:r>
              <a:rPr lang="ja-JP" altLang="en-US" sz="1100" dirty="0">
                <a:latin typeface="ＭＳ Ｐ明朝" panose="02020600040205080304" pitchFamily="18" charset="-128"/>
                <a:ea typeface="ＭＳ Ｐ明朝" panose="02020600040205080304" pitchFamily="18" charset="-128"/>
              </a:rPr>
              <a:t>リハビリテーションを実施しているとは言えないため、指導の対象と</a:t>
            </a:r>
            <a:r>
              <a:rPr lang="ja-JP" altLang="en-US" sz="1100" dirty="0" smtClean="0">
                <a:latin typeface="ＭＳ Ｐ明朝" panose="02020600040205080304" pitchFamily="18" charset="-128"/>
                <a:ea typeface="ＭＳ Ｐ明朝" panose="02020600040205080304" pitchFamily="18" charset="-128"/>
              </a:rPr>
              <a:t>なりますので御留意ください。</a:t>
            </a:r>
            <a:endParaRPr lang="ja-JP" altLang="en-US" sz="1100" dirty="0">
              <a:latin typeface="ＭＳ Ｐ明朝" panose="02020600040205080304" pitchFamily="18" charset="-128"/>
              <a:ea typeface="ＭＳ Ｐ明朝" panose="02020600040205080304" pitchFamily="18" charset="-128"/>
            </a:endParaRPr>
          </a:p>
          <a:p>
            <a:endParaRPr lang="ja-JP" altLang="en-US" sz="1100" dirty="0">
              <a:latin typeface="ＭＳ Ｐ明朝" panose="02020600040205080304" pitchFamily="18" charset="-128"/>
              <a:ea typeface="ＭＳ Ｐ明朝" panose="02020600040205080304" pitchFamily="18" charset="-128"/>
            </a:endParaRPr>
          </a:p>
          <a:p>
            <a:r>
              <a:rPr lang="ja-JP" altLang="en-US" sz="1100" b="1" dirty="0" smtClean="0">
                <a:latin typeface="ＭＳ Ｐ明朝" panose="02020600040205080304" pitchFamily="18" charset="-128"/>
                <a:ea typeface="ＭＳ Ｐ明朝" panose="02020600040205080304" pitchFamily="18" charset="-128"/>
              </a:rPr>
              <a:t>次</a:t>
            </a:r>
            <a:r>
              <a:rPr lang="ja-JP" altLang="en-US" sz="1100" b="1" dirty="0">
                <a:latin typeface="ＭＳ Ｐ明朝" panose="02020600040205080304" pitchFamily="18" charset="-128"/>
                <a:ea typeface="ＭＳ Ｐ明朝" panose="02020600040205080304" pitchFamily="18" charset="-128"/>
              </a:rPr>
              <a:t>に</a:t>
            </a:r>
            <a:r>
              <a:rPr lang="ja-JP" altLang="en-US" sz="1100" b="1" dirty="0" smtClean="0">
                <a:latin typeface="ＭＳ Ｐ明朝" panose="02020600040205080304" pitchFamily="18" charset="-128"/>
                <a:ea typeface="ＭＳ Ｐ明朝" panose="02020600040205080304" pitchFamily="18" charset="-128"/>
              </a:rPr>
              <a:t>８３ページ</a:t>
            </a:r>
            <a:r>
              <a:rPr lang="ja-JP" altLang="en-US" sz="1100" b="1" dirty="0">
                <a:latin typeface="ＭＳ Ｐ明朝" panose="02020600040205080304" pitchFamily="18" charset="-128"/>
                <a:ea typeface="ＭＳ Ｐ明朝" panose="02020600040205080304" pitchFamily="18" charset="-128"/>
              </a:rPr>
              <a:t>を御覧ください。</a:t>
            </a:r>
          </a:p>
          <a:p>
            <a:r>
              <a:rPr lang="ja-JP" altLang="en-US" sz="1100" dirty="0">
                <a:latin typeface="ＭＳ Ｐ明朝" panose="02020600040205080304" pitchFamily="18" charset="-128"/>
                <a:ea typeface="ＭＳ Ｐ明朝" panose="02020600040205080304" pitchFamily="18" charset="-128"/>
              </a:rPr>
              <a:t>　「リハビリテーション会議」は、リハビリテーションマネジメントの強化対策として、医師、理学療法士、作業療法士、言語聴覚士、介護支援専門員や居宅サービス計画に位置づけられている他のサービス提供事業所の担当者等を交えて開催することが義務付けられています。</a:t>
            </a:r>
          </a:p>
          <a:p>
            <a:r>
              <a:rPr lang="ja-JP" altLang="en-US" sz="1100" dirty="0">
                <a:latin typeface="ＭＳ Ｐ明朝" panose="02020600040205080304" pitchFamily="18" charset="-128"/>
                <a:ea typeface="ＭＳ Ｐ明朝" panose="02020600040205080304" pitchFamily="18" charset="-128"/>
              </a:rPr>
              <a:t>　この会議に</a:t>
            </a:r>
            <a:r>
              <a:rPr lang="ja-JP" altLang="en-US" sz="1100" dirty="0" smtClean="0">
                <a:latin typeface="ＭＳ Ｐ明朝" panose="02020600040205080304" pitchFamily="18" charset="-128"/>
                <a:ea typeface="ＭＳ Ｐ明朝" panose="02020600040205080304" pitchFamily="18" charset="-128"/>
              </a:rPr>
              <a:t>おいて情報</a:t>
            </a:r>
            <a:r>
              <a:rPr lang="ja-JP" altLang="en-US" sz="1100" dirty="0">
                <a:latin typeface="ＭＳ Ｐ明朝" panose="02020600040205080304" pitchFamily="18" charset="-128"/>
                <a:ea typeface="ＭＳ Ｐ明朝" panose="02020600040205080304" pitchFamily="18" charset="-128"/>
              </a:rPr>
              <a:t>の共有を図り、利用者に対して「心身機能」、「活動」、「参加」の要素にバランスよく働きかける効果的なリハビリテーションの提供が行われることが求められています</a:t>
            </a:r>
            <a:r>
              <a:rPr lang="ja-JP" altLang="en-US" sz="1100" dirty="0" smtClean="0">
                <a:latin typeface="ＭＳ Ｐ明朝" panose="02020600040205080304" pitchFamily="18" charset="-128"/>
                <a:ea typeface="ＭＳ Ｐ明朝" panose="02020600040205080304" pitchFamily="18" charset="-128"/>
              </a:rPr>
              <a:t>。（クリック）</a:t>
            </a:r>
            <a:endParaRPr lang="ja-JP" altLang="en-US" sz="1100" dirty="0">
              <a:latin typeface="ＭＳ Ｐ明朝" panose="02020600040205080304" pitchFamily="18" charset="-128"/>
              <a:ea typeface="ＭＳ Ｐ明朝" panose="02020600040205080304" pitchFamily="18" charset="-128"/>
            </a:endParaRPr>
          </a:p>
          <a:p>
            <a:r>
              <a:rPr lang="ja-JP" altLang="en-US" sz="1100" dirty="0" smtClean="0">
                <a:latin typeface="ＭＳ Ｐ明朝" panose="02020600040205080304" pitchFamily="18" charset="-128"/>
                <a:ea typeface="ＭＳ Ｐ明朝" panose="02020600040205080304" pitchFamily="18" charset="-128"/>
              </a:rPr>
              <a:t>　ケアマネジャー</a:t>
            </a:r>
            <a:r>
              <a:rPr lang="ja-JP" altLang="en-US" sz="1100" dirty="0">
                <a:latin typeface="ＭＳ Ｐ明朝" panose="02020600040205080304" pitchFamily="18" charset="-128"/>
                <a:ea typeface="ＭＳ Ｐ明朝" panose="02020600040205080304" pitchFamily="18" charset="-128"/>
              </a:rPr>
              <a:t>が主体となって開催するサービス担当者</a:t>
            </a:r>
            <a:r>
              <a:rPr lang="ja-JP" altLang="en-US" sz="1100" dirty="0" smtClean="0">
                <a:latin typeface="ＭＳ Ｐ明朝" panose="02020600040205080304" pitchFamily="18" charset="-128"/>
                <a:ea typeface="ＭＳ Ｐ明朝" panose="02020600040205080304" pitchFamily="18" charset="-128"/>
              </a:rPr>
              <a:t>会議で</a:t>
            </a:r>
            <a:r>
              <a:rPr lang="ja-JP" altLang="en-US" sz="1100" dirty="0">
                <a:latin typeface="ＭＳ Ｐ明朝" panose="02020600040205080304" pitchFamily="18" charset="-128"/>
                <a:ea typeface="ＭＳ Ｐ明朝" panose="02020600040205080304" pitchFamily="18" charset="-128"/>
              </a:rPr>
              <a:t>は、医師や理学療法士等からの貴重な意見が聴くことができたとの意見が聞かれていますので、今後もこの会議等を通じて、情報の発信等をしていただきますようお願いします。</a:t>
            </a:r>
          </a:p>
          <a:p>
            <a:r>
              <a:rPr lang="ja-JP" altLang="en-US" sz="1100" dirty="0">
                <a:latin typeface="ＭＳ Ｐ明朝" panose="02020600040205080304" pitchFamily="18" charset="-128"/>
                <a:ea typeface="ＭＳ Ｐ明朝" panose="02020600040205080304" pitchFamily="18" charset="-128"/>
              </a:rPr>
              <a:t>　</a:t>
            </a:r>
            <a:r>
              <a:rPr lang="ja-JP" altLang="en-US" sz="1100" dirty="0" smtClean="0">
                <a:latin typeface="ＭＳ Ｐ明朝" panose="02020600040205080304" pitchFamily="18" charset="-128"/>
                <a:ea typeface="ＭＳ Ｐ明朝" panose="02020600040205080304" pitchFamily="18" charset="-128"/>
              </a:rPr>
              <a:t>・</a:t>
            </a:r>
            <a:r>
              <a:rPr lang="ja-JP" altLang="en-US" sz="1100" dirty="0">
                <a:latin typeface="ＭＳ Ｐ明朝" panose="02020600040205080304" pitchFamily="18" charset="-128"/>
                <a:ea typeface="ＭＳ Ｐ明朝" panose="02020600040205080304" pitchFamily="18" charset="-128"/>
              </a:rPr>
              <a:t>・・・次ページ切り替え　■</a:t>
            </a:r>
            <a:r>
              <a:rPr lang="ja-JP" altLang="en-US" sz="1100" dirty="0" smtClean="0">
                <a:latin typeface="ＭＳ Ｐ明朝" panose="02020600040205080304" pitchFamily="18" charset="-128"/>
                <a:ea typeface="ＭＳ Ｐ明朝" panose="02020600040205080304" pitchFamily="18" charset="-128"/>
              </a:rPr>
              <a:t>スライド</a:t>
            </a:r>
            <a:endParaRPr lang="ja-JP" altLang="en-US" sz="1100" dirty="0">
              <a:latin typeface="ＭＳ Ｐ明朝" panose="02020600040205080304" pitchFamily="18" charset="-128"/>
              <a:ea typeface="ＭＳ Ｐ明朝" panose="02020600040205080304" pitchFamily="18" charset="-128"/>
            </a:endParaRPr>
          </a:p>
        </p:txBody>
      </p:sp>
      <p:sp>
        <p:nvSpPr>
          <p:cNvPr id="5" name="スライド番号プレースホルダー 4"/>
          <p:cNvSpPr>
            <a:spLocks noGrp="1"/>
          </p:cNvSpPr>
          <p:nvPr>
            <p:ph type="sldNum" sz="quarter" idx="10"/>
          </p:nvPr>
        </p:nvSpPr>
        <p:spPr/>
        <p:txBody>
          <a:bodyPr/>
          <a:lstStyle/>
          <a:p>
            <a:fld id="{35A7938A-6F83-4400-927F-F399F6637649}" type="slidenum">
              <a:rPr kumimoji="1" lang="ja-JP" altLang="en-US" smtClean="0"/>
              <a:t>24</a:t>
            </a:fld>
            <a:endParaRPr kumimoji="1" lang="ja-JP" altLang="en-US"/>
          </a:p>
        </p:txBody>
      </p:sp>
    </p:spTree>
    <p:extLst>
      <p:ext uri="{BB962C8B-B14F-4D97-AF65-F5344CB8AC3E}">
        <p14:creationId xmlns:p14="http://schemas.microsoft.com/office/powerpoint/2010/main" val="548122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b="1" dirty="0" smtClean="0">
                <a:latin typeface="ＭＳ Ｐ明朝" panose="02020600040205080304" pitchFamily="18" charset="-128"/>
                <a:ea typeface="ＭＳ Ｐ明朝" panose="02020600040205080304" pitchFamily="18" charset="-128"/>
              </a:rPr>
              <a:t>次に、８４ページをご覧ください。</a:t>
            </a:r>
          </a:p>
          <a:p>
            <a:r>
              <a:rPr lang="ja-JP" altLang="en-US" sz="1400" dirty="0">
                <a:latin typeface="ＭＳ Ｐ明朝" panose="02020600040205080304" pitchFamily="18" charset="-128"/>
                <a:ea typeface="ＭＳ Ｐ明朝" panose="02020600040205080304" pitchFamily="18" charset="-128"/>
              </a:rPr>
              <a:t>　</a:t>
            </a:r>
            <a:r>
              <a:rPr lang="ja-JP" altLang="en-US" sz="1400" dirty="0" smtClean="0">
                <a:latin typeface="ＭＳ Ｐ明朝" panose="02020600040205080304" pitchFamily="18" charset="-128"/>
                <a:ea typeface="ＭＳ Ｐ明朝" panose="02020600040205080304" pitchFamily="18" charset="-128"/>
              </a:rPr>
              <a:t>リハビリテーションマネジメント</a:t>
            </a:r>
            <a:r>
              <a:rPr lang="ja-JP" altLang="en-US" sz="1400" dirty="0">
                <a:latin typeface="ＭＳ Ｐ明朝" panose="02020600040205080304" pitchFamily="18" charset="-128"/>
                <a:ea typeface="ＭＳ Ｐ明朝" panose="02020600040205080304" pitchFamily="18" charset="-128"/>
              </a:rPr>
              <a:t>加算は、適宜適切でより効果の高いリハビリテーションを実現するために、リハビリテーション計画書の充実や計画の策定と活用等のプロセス管理の充実、介護支援専門員や他のサービス事業所との情報共有の仕組みの充実を評価したものです</a:t>
            </a:r>
            <a:r>
              <a:rPr lang="ja-JP" altLang="en-US" sz="1400" dirty="0" smtClean="0">
                <a:latin typeface="ＭＳ Ｐ明朝" panose="02020600040205080304" pitchFamily="18" charset="-128"/>
                <a:ea typeface="ＭＳ Ｐ明朝" panose="02020600040205080304" pitchFamily="18" charset="-128"/>
              </a:rPr>
              <a:t>。（クリック）</a:t>
            </a:r>
            <a:endParaRPr lang="ja-JP" altLang="en-US" sz="1400" dirty="0">
              <a:latin typeface="ＭＳ Ｐ明朝" panose="02020600040205080304" pitchFamily="18" charset="-128"/>
              <a:ea typeface="ＭＳ Ｐ明朝" panose="02020600040205080304" pitchFamily="18" charset="-128"/>
            </a:endParaRPr>
          </a:p>
          <a:p>
            <a:r>
              <a:rPr lang="ja-JP" altLang="en-US" sz="1400" dirty="0" smtClean="0">
                <a:latin typeface="ＭＳ Ｐ明朝" panose="02020600040205080304" pitchFamily="18" charset="-128"/>
                <a:ea typeface="ＭＳ Ｐ明朝" panose="02020600040205080304" pitchFamily="18" charset="-128"/>
              </a:rPr>
              <a:t>　この</a:t>
            </a:r>
            <a:r>
              <a:rPr lang="ja-JP" altLang="en-US" sz="1400" dirty="0">
                <a:latin typeface="ＭＳ Ｐ明朝" panose="02020600040205080304" pitchFamily="18" charset="-128"/>
                <a:ea typeface="ＭＳ Ｐ明朝" panose="02020600040205080304" pitchFamily="18" charset="-128"/>
              </a:rPr>
              <a:t>加算は、サービス提供開始時に、利用者又はその家族に同意を得ることとされておりますので</a:t>
            </a:r>
            <a:r>
              <a:rPr lang="ja-JP" altLang="en-US" sz="1400" dirty="0" smtClean="0">
                <a:latin typeface="ＭＳ Ｐ明朝" panose="02020600040205080304" pitchFamily="18" charset="-128"/>
                <a:ea typeface="ＭＳ Ｐ明朝" panose="02020600040205080304" pitchFamily="18" charset="-128"/>
              </a:rPr>
              <a:t>、ご注意ください</a:t>
            </a:r>
            <a:r>
              <a:rPr lang="ja-JP" altLang="en-US" sz="1400" dirty="0">
                <a:latin typeface="ＭＳ Ｐ明朝" panose="02020600040205080304" pitchFamily="18" charset="-128"/>
                <a:ea typeface="ＭＳ Ｐ明朝" panose="02020600040205080304" pitchFamily="18" charset="-128"/>
              </a:rPr>
              <a:t>。</a:t>
            </a:r>
          </a:p>
          <a:p>
            <a:r>
              <a:rPr lang="ja-JP" altLang="en-US" sz="1400" dirty="0" smtClean="0">
                <a:latin typeface="ＭＳ Ｐ明朝" panose="02020600040205080304" pitchFamily="18" charset="-128"/>
                <a:ea typeface="ＭＳ Ｐ明朝" panose="02020600040205080304" pitchFamily="18" charset="-128"/>
              </a:rPr>
              <a:t>　なお</a:t>
            </a:r>
            <a:r>
              <a:rPr lang="ja-JP" altLang="en-US" sz="1400" dirty="0">
                <a:latin typeface="ＭＳ Ｐ明朝" panose="02020600040205080304" pitchFamily="18" charset="-128"/>
                <a:ea typeface="ＭＳ Ｐ明朝" panose="02020600040205080304" pitchFamily="18" charset="-128"/>
              </a:rPr>
              <a:t>、実施時間、訓練内容、担当者、加算の算定に当たって根拠となった書類等は、利用者ごとに保管し、常に事業所のリハビリテーション従業者により閲覧できるようにしてください。</a:t>
            </a:r>
          </a:p>
          <a:p>
            <a:r>
              <a:rPr lang="ja-JP" altLang="en-US" sz="1400" dirty="0" smtClean="0">
                <a:latin typeface="ＭＳ Ｐ明朝" panose="02020600040205080304" pitchFamily="18" charset="-128"/>
                <a:ea typeface="ＭＳ Ｐ明朝" panose="02020600040205080304" pitchFamily="18" charset="-128"/>
              </a:rPr>
              <a:t>・・・・次ページ切り替え　■スライド２６</a:t>
            </a:r>
            <a:endParaRPr lang="ja-JP" altLang="en-US" sz="1400" dirty="0">
              <a:latin typeface="ＭＳ Ｐ明朝" panose="02020600040205080304" pitchFamily="18" charset="-128"/>
              <a:ea typeface="ＭＳ Ｐ明朝" panose="02020600040205080304" pitchFamily="18" charset="-128"/>
            </a:endParaRPr>
          </a:p>
        </p:txBody>
      </p:sp>
      <p:sp>
        <p:nvSpPr>
          <p:cNvPr id="5" name="スライド番号プレースホルダー 4"/>
          <p:cNvSpPr>
            <a:spLocks noGrp="1"/>
          </p:cNvSpPr>
          <p:nvPr>
            <p:ph type="sldNum" sz="quarter" idx="10"/>
          </p:nvPr>
        </p:nvSpPr>
        <p:spPr/>
        <p:txBody>
          <a:bodyPr/>
          <a:lstStyle/>
          <a:p>
            <a:fld id="{35A7938A-6F83-4400-927F-F399F6637649}" type="slidenum">
              <a:rPr kumimoji="1" lang="ja-JP" altLang="en-US" smtClean="0"/>
              <a:t>25</a:t>
            </a:fld>
            <a:endParaRPr kumimoji="1" lang="ja-JP" altLang="en-US"/>
          </a:p>
        </p:txBody>
      </p:sp>
    </p:spTree>
    <p:extLst>
      <p:ext uri="{BB962C8B-B14F-4D97-AF65-F5344CB8AC3E}">
        <p14:creationId xmlns:p14="http://schemas.microsoft.com/office/powerpoint/2010/main" val="2821406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600" dirty="0" smtClean="0">
                <a:latin typeface="ＭＳ Ｐ明朝" panose="02020600040205080304" pitchFamily="18" charset="-128"/>
                <a:ea typeface="ＭＳ Ｐ明朝" panose="02020600040205080304" pitchFamily="18" charset="-128"/>
              </a:rPr>
              <a:t>　私からの説明は以上となります。</a:t>
            </a:r>
          </a:p>
          <a:p>
            <a:r>
              <a:rPr lang="ja-JP" altLang="en-US" sz="1600" dirty="0" smtClean="0">
                <a:latin typeface="ＭＳ Ｐ明朝" panose="02020600040205080304" pitchFamily="18" charset="-128"/>
                <a:ea typeface="ＭＳ Ｐ明朝" panose="02020600040205080304" pitchFamily="18" charset="-128"/>
              </a:rPr>
              <a:t>　ありがとうございました。</a:t>
            </a:r>
            <a:endParaRPr lang="ja-JP" altLang="en-US" sz="1600" dirty="0">
              <a:latin typeface="ＭＳ Ｐ明朝" panose="02020600040205080304" pitchFamily="18" charset="-128"/>
              <a:ea typeface="ＭＳ Ｐ明朝" panose="02020600040205080304" pitchFamily="18" charset="-128"/>
            </a:endParaRPr>
          </a:p>
        </p:txBody>
      </p:sp>
      <p:sp>
        <p:nvSpPr>
          <p:cNvPr id="5" name="スライド番号プレースホルダー 4"/>
          <p:cNvSpPr>
            <a:spLocks noGrp="1"/>
          </p:cNvSpPr>
          <p:nvPr>
            <p:ph type="sldNum" sz="quarter" idx="10"/>
          </p:nvPr>
        </p:nvSpPr>
        <p:spPr/>
        <p:txBody>
          <a:bodyPr/>
          <a:lstStyle/>
          <a:p>
            <a:fld id="{35A7938A-6F83-4400-927F-F399F6637649}" type="slidenum">
              <a:rPr kumimoji="1" lang="ja-JP" altLang="en-US" smtClean="0"/>
              <a:t>26</a:t>
            </a:fld>
            <a:endParaRPr kumimoji="1" lang="ja-JP" altLang="en-US"/>
          </a:p>
        </p:txBody>
      </p:sp>
    </p:spTree>
    <p:extLst>
      <p:ext uri="{BB962C8B-B14F-4D97-AF65-F5344CB8AC3E}">
        <p14:creationId xmlns:p14="http://schemas.microsoft.com/office/powerpoint/2010/main" val="2821406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392113"/>
            <a:ext cx="4933950" cy="3700462"/>
          </a:xfrm>
        </p:spPr>
      </p:sp>
      <p:sp>
        <p:nvSpPr>
          <p:cNvPr id="3" name="ノート プレースホルダー 2"/>
          <p:cNvSpPr>
            <a:spLocks noGrp="1"/>
          </p:cNvSpPr>
          <p:nvPr>
            <p:ph type="body" idx="1"/>
          </p:nvPr>
        </p:nvSpPr>
        <p:spPr>
          <a:xfrm>
            <a:off x="775593" y="4429100"/>
            <a:ext cx="5060057" cy="5112568"/>
          </a:xfrm>
        </p:spPr>
        <p:txBody>
          <a:bodyPr/>
          <a:lstStyle/>
          <a:p>
            <a:r>
              <a:rPr lang="ja-JP" altLang="en-US" sz="1300" b="1" dirty="0" smtClean="0">
                <a:latin typeface="ＭＳ Ｐ明朝" panose="02020600040205080304" pitchFamily="18" charset="-128"/>
                <a:ea typeface="ＭＳ Ｐ明朝" panose="02020600040205080304" pitchFamily="18" charset="-128"/>
              </a:rPr>
              <a:t>次に、資料の５７ページをご覧ください。</a:t>
            </a:r>
            <a:endParaRPr lang="en-US" altLang="ja-JP" sz="1300" b="1" dirty="0" smtClean="0">
              <a:latin typeface="ＭＳ Ｐ明朝" panose="02020600040205080304" pitchFamily="18" charset="-128"/>
              <a:ea typeface="ＭＳ Ｐ明朝" panose="02020600040205080304" pitchFamily="18" charset="-128"/>
            </a:endParaRPr>
          </a:p>
          <a:p>
            <a:r>
              <a:rPr lang="ja-JP" altLang="en-US" sz="1300" dirty="0">
                <a:latin typeface="ＭＳ Ｐ明朝" panose="02020600040205080304" pitchFamily="18" charset="-128"/>
                <a:ea typeface="ＭＳ Ｐ明朝" panose="02020600040205080304" pitchFamily="18" charset="-128"/>
              </a:rPr>
              <a:t>　　通常のサービス提供時間を超えて事業所にいる場合の取扱いは、先ほど説明したとおりですが、反対に、当日の利用者の心身の状況から、実際のサービス提供時間が、通所サービス計画上の所要時間よりも、やむを得ず短くなった場合は</a:t>
            </a:r>
            <a:r>
              <a:rPr lang="ja-JP" altLang="en-US" sz="1300" dirty="0" smtClean="0">
                <a:latin typeface="ＭＳ Ｐ明朝" panose="02020600040205080304" pitchFamily="18" charset="-128"/>
                <a:ea typeface="ＭＳ Ｐ明朝" panose="02020600040205080304" pitchFamily="18" charset="-128"/>
              </a:rPr>
              <a:t>、当初</a:t>
            </a:r>
            <a:r>
              <a:rPr lang="ja-JP" altLang="en-US" sz="1300" dirty="0">
                <a:latin typeface="ＭＳ Ｐ明朝" panose="02020600040205080304" pitchFamily="18" charset="-128"/>
                <a:ea typeface="ＭＳ Ｐ明朝" panose="02020600040205080304" pitchFamily="18" charset="-128"/>
              </a:rPr>
              <a:t>予定していた通所サービス計画上の単位数を算定しても差し支えありません。</a:t>
            </a:r>
          </a:p>
          <a:p>
            <a:r>
              <a:rPr lang="ja-JP" altLang="en-US" sz="1300" dirty="0">
                <a:latin typeface="ＭＳ Ｐ明朝" panose="02020600040205080304" pitchFamily="18" charset="-128"/>
                <a:ea typeface="ＭＳ Ｐ明朝" panose="02020600040205080304" pitchFamily="18" charset="-128"/>
              </a:rPr>
              <a:t>　ただし、この取扱は、四角の枠内</a:t>
            </a:r>
            <a:r>
              <a:rPr lang="ja-JP" altLang="en-US" sz="1300" dirty="0" smtClean="0">
                <a:latin typeface="ＭＳ Ｐ明朝" panose="02020600040205080304" pitchFamily="18" charset="-128"/>
                <a:ea typeface="ＭＳ Ｐ明朝" panose="02020600040205080304" pitchFamily="18" charset="-128"/>
              </a:rPr>
              <a:t>に掲載しております</a:t>
            </a:r>
            <a:r>
              <a:rPr lang="ja-JP" altLang="en-US" sz="1300" dirty="0">
                <a:latin typeface="ＭＳ Ｐ明朝" panose="02020600040205080304" pitchFamily="18" charset="-128"/>
                <a:ea typeface="ＭＳ Ｐ明朝" panose="02020600040205080304" pitchFamily="18" charset="-128"/>
              </a:rPr>
              <a:t>とおり、サービスのプログラムが個々の利用者に応じて作成され、当該プログラムに従って、単位ごとに効果的に実施されたことが前提となります。したがって、プログラムの一部のみ提供した場合や短縮したプログラムに従ってサービスを提供したときは、通所介護計画の内容とは異なるサービスを提供したことになりますので、通所サービス計画を変更の上、変更後の所要時間に応じた単位数を算定してください。</a:t>
            </a:r>
          </a:p>
          <a:p>
            <a:r>
              <a:rPr lang="ja-JP" altLang="en-US" sz="1300" dirty="0">
                <a:latin typeface="ＭＳ Ｐ明朝" panose="02020600040205080304" pitchFamily="18" charset="-128"/>
                <a:ea typeface="ＭＳ Ｐ明朝" panose="02020600040205080304" pitchFamily="18" charset="-128"/>
              </a:rPr>
              <a:t>　なお、過去にあった事例となりますが、所要時間３時間以上５時間未満として届け出た指定通所介護事業所で、ほとんどの日で３時間未満のサービス提供となっていたため、介護報酬について過誤調整をお願いしたものがあります</a:t>
            </a:r>
            <a:r>
              <a:rPr lang="ja-JP" altLang="en-US" sz="1300" dirty="0" smtClean="0">
                <a:latin typeface="ＭＳ Ｐ明朝" panose="02020600040205080304" pitchFamily="18" charset="-128"/>
                <a:ea typeface="ＭＳ Ｐ明朝" panose="02020600040205080304" pitchFamily="18" charset="-128"/>
              </a:rPr>
              <a:t>。（クリック）プログラム</a:t>
            </a:r>
            <a:r>
              <a:rPr lang="ja-JP" altLang="en-US" sz="1300" dirty="0">
                <a:latin typeface="ＭＳ Ｐ明朝" panose="02020600040205080304" pitchFamily="18" charset="-128"/>
                <a:ea typeface="ＭＳ Ｐ明朝" panose="02020600040205080304" pitchFamily="18" charset="-128"/>
              </a:rPr>
              <a:t>と所要時間にギャップが生じ、それが所要時間の区分に影響が出る場合は、早い段階で原因について分析を行い、必要な改善を講じていただきますようお願いします。</a:t>
            </a:r>
            <a:endParaRPr lang="en-US" altLang="ja-JP" sz="1300" dirty="0">
              <a:latin typeface="ＭＳ Ｐ明朝" panose="02020600040205080304" pitchFamily="18" charset="-128"/>
              <a:ea typeface="ＭＳ Ｐ明朝" panose="02020600040205080304" pitchFamily="18" charset="-128"/>
            </a:endParaRPr>
          </a:p>
          <a:p>
            <a:r>
              <a:rPr lang="ja-JP" altLang="en-US" sz="1300" dirty="0" smtClean="0">
                <a:latin typeface="ＭＳ Ｐ明朝" panose="02020600040205080304" pitchFamily="18" charset="-128"/>
                <a:ea typeface="ＭＳ Ｐ明朝" panose="02020600040205080304" pitchFamily="18" charset="-128"/>
              </a:rPr>
              <a:t>・</a:t>
            </a:r>
            <a:r>
              <a:rPr lang="ja-JP" altLang="en-US" sz="1300" dirty="0">
                <a:latin typeface="ＭＳ Ｐ明朝" panose="02020600040205080304" pitchFamily="18" charset="-128"/>
                <a:ea typeface="ＭＳ Ｐ明朝" panose="02020600040205080304" pitchFamily="18" charset="-128"/>
              </a:rPr>
              <a:t>・・・次ページ切り替え　■</a:t>
            </a:r>
            <a:r>
              <a:rPr lang="ja-JP" altLang="en-US" sz="1300" dirty="0" smtClean="0">
                <a:latin typeface="ＭＳ Ｐ明朝" panose="02020600040205080304" pitchFamily="18" charset="-128"/>
                <a:ea typeface="ＭＳ Ｐ明朝" panose="02020600040205080304" pitchFamily="18" charset="-128"/>
              </a:rPr>
              <a:t>スライド</a:t>
            </a:r>
            <a:endParaRPr lang="ja-JP" altLang="en-US" sz="1300" dirty="0">
              <a:latin typeface="ＭＳ Ｐ明朝" panose="02020600040205080304" pitchFamily="18" charset="-128"/>
              <a:ea typeface="ＭＳ Ｐ明朝" panose="02020600040205080304" pitchFamily="18" charset="-128"/>
            </a:endParaRPr>
          </a:p>
          <a:p>
            <a:endParaRPr lang="en-US" altLang="ja-JP" sz="1300" dirty="0">
              <a:latin typeface="ＭＳ Ｐ明朝" panose="02020600040205080304" pitchFamily="18" charset="-128"/>
              <a:ea typeface="ＭＳ Ｐ明朝" panose="02020600040205080304" pitchFamily="18" charset="-128"/>
            </a:endParaRPr>
          </a:p>
          <a:p>
            <a:endParaRPr lang="en-US" altLang="ja-JP" sz="1300" dirty="0">
              <a:latin typeface="ＭＳ Ｐ明朝" panose="02020600040205080304" pitchFamily="18" charset="-128"/>
              <a:ea typeface="ＭＳ Ｐ明朝" panose="02020600040205080304" pitchFamily="18" charset="-128"/>
            </a:endParaRPr>
          </a:p>
          <a:p>
            <a:endParaRPr lang="ja-JP" altLang="en-US" sz="1300" dirty="0">
              <a:latin typeface="ＭＳ Ｐ明朝" panose="02020600040205080304" pitchFamily="18" charset="-128"/>
              <a:ea typeface="ＭＳ Ｐ明朝" panose="02020600040205080304" pitchFamily="18" charset="-128"/>
            </a:endParaRPr>
          </a:p>
          <a:p>
            <a:r>
              <a:rPr lang="ja-JP" altLang="en-US" sz="1300" dirty="0">
                <a:latin typeface="ＭＳ Ｐ明朝" panose="02020600040205080304" pitchFamily="18" charset="-128"/>
                <a:ea typeface="ＭＳ Ｐ明朝" panose="02020600040205080304" pitchFamily="18" charset="-128"/>
              </a:rPr>
              <a:t>　</a:t>
            </a:r>
          </a:p>
        </p:txBody>
      </p:sp>
      <p:sp>
        <p:nvSpPr>
          <p:cNvPr id="5" name="スライド番号プレースホルダー 4"/>
          <p:cNvSpPr>
            <a:spLocks noGrp="1"/>
          </p:cNvSpPr>
          <p:nvPr>
            <p:ph type="sldNum" sz="quarter" idx="10"/>
          </p:nvPr>
        </p:nvSpPr>
        <p:spPr/>
        <p:txBody>
          <a:bodyPr/>
          <a:lstStyle/>
          <a:p>
            <a:fld id="{35A7938A-6F83-4400-927F-F399F6637649}" type="slidenum">
              <a:rPr kumimoji="1" lang="ja-JP" altLang="en-US" smtClean="0"/>
              <a:t>3</a:t>
            </a:fld>
            <a:endParaRPr kumimoji="1" lang="ja-JP" altLang="en-US" dirty="0"/>
          </a:p>
        </p:txBody>
      </p:sp>
    </p:spTree>
    <p:extLst>
      <p:ext uri="{BB962C8B-B14F-4D97-AF65-F5344CB8AC3E}">
        <p14:creationId xmlns:p14="http://schemas.microsoft.com/office/powerpoint/2010/main" val="117325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8950" y="306388"/>
            <a:ext cx="5686425" cy="4264025"/>
          </a:xfrm>
        </p:spPr>
      </p:sp>
      <p:sp>
        <p:nvSpPr>
          <p:cNvPr id="3" name="ノート プレースホルダー 2"/>
          <p:cNvSpPr>
            <a:spLocks noGrp="1"/>
          </p:cNvSpPr>
          <p:nvPr>
            <p:ph type="body" idx="1"/>
          </p:nvPr>
        </p:nvSpPr>
        <p:spPr>
          <a:xfrm>
            <a:off x="488950" y="4821341"/>
            <a:ext cx="5470847" cy="3712216"/>
          </a:xfrm>
        </p:spPr>
        <p:txBody>
          <a:bodyPr/>
          <a:lstStyle/>
          <a:p>
            <a:r>
              <a:rPr lang="ja-JP" altLang="en-US" sz="1400" b="1" dirty="0" smtClean="0">
                <a:latin typeface="ＭＳ Ｐ明朝" panose="02020600040205080304" pitchFamily="18" charset="-128"/>
                <a:ea typeface="ＭＳ Ｐ明朝" panose="02020600040205080304" pitchFamily="18" charset="-128"/>
              </a:rPr>
              <a:t>続きまして、</a:t>
            </a:r>
            <a:r>
              <a:rPr lang="en-US" altLang="ja-JP" sz="1400" b="1" dirty="0" smtClean="0">
                <a:latin typeface="ＭＳ Ｐ明朝" panose="02020600040205080304" pitchFamily="18" charset="-128"/>
                <a:ea typeface="ＭＳ Ｐ明朝" panose="02020600040205080304" pitchFamily="18" charset="-128"/>
              </a:rPr>
              <a:t>58</a:t>
            </a:r>
            <a:r>
              <a:rPr lang="ja-JP" altLang="en-US" sz="1400" b="1" dirty="0" smtClean="0">
                <a:latin typeface="ＭＳ Ｐ明朝" panose="02020600040205080304" pitchFamily="18" charset="-128"/>
                <a:ea typeface="ＭＳ Ｐ明朝" panose="02020600040205080304" pitchFamily="18" charset="-128"/>
              </a:rPr>
              <a:t>ページ「３　送迎について」をご覧ください。</a:t>
            </a:r>
            <a:endParaRPr lang="en-US" altLang="ja-JP" sz="1400" b="1" dirty="0" smtClean="0">
              <a:latin typeface="ＭＳ Ｐ明朝" panose="02020600040205080304" pitchFamily="18" charset="-128"/>
              <a:ea typeface="ＭＳ Ｐ明朝" panose="02020600040205080304" pitchFamily="18" charset="-128"/>
            </a:endParaRPr>
          </a:p>
          <a:p>
            <a:r>
              <a:rPr lang="ja-JP" altLang="en-US" sz="1400" b="1" dirty="0" smtClean="0">
                <a:latin typeface="ＭＳ Ｐ明朝" panose="02020600040205080304" pitchFamily="18" charset="-128"/>
                <a:ea typeface="ＭＳ Ｐ明朝" panose="02020600040205080304" pitchFamily="18" charset="-128"/>
              </a:rPr>
              <a:t>初め</a:t>
            </a:r>
            <a:r>
              <a:rPr lang="ja-JP" altLang="en-US" sz="1400" b="1" dirty="0">
                <a:latin typeface="ＭＳ Ｐ明朝" panose="02020600040205080304" pitchFamily="18" charset="-128"/>
                <a:ea typeface="ＭＳ Ｐ明朝" panose="02020600040205080304" pitchFamily="18" charset="-128"/>
              </a:rPr>
              <a:t>に、指導事例の①についてですが、</a:t>
            </a:r>
          </a:p>
          <a:p>
            <a:r>
              <a:rPr lang="ja-JP" altLang="en-US" sz="1400" dirty="0">
                <a:latin typeface="ＭＳ Ｐ明朝" panose="02020600040205080304" pitchFamily="18" charset="-128"/>
                <a:ea typeface="ＭＳ Ｐ明朝" panose="02020600040205080304" pitchFamily="18" charset="-128"/>
              </a:rPr>
              <a:t>　この事例は、居宅と事業所間の送迎はしていましたが、居宅内まで送迎を行っていなかったため指導した事例です。</a:t>
            </a:r>
          </a:p>
          <a:p>
            <a:r>
              <a:rPr lang="ja-JP" altLang="en-US" sz="1400" dirty="0">
                <a:latin typeface="ＭＳ Ｐ明朝" panose="02020600040205080304" pitchFamily="18" charset="-128"/>
                <a:ea typeface="ＭＳ Ｐ明朝" panose="02020600040205080304" pitchFamily="18" charset="-128"/>
              </a:rPr>
              <a:t>　通所系サービスは、法において</a:t>
            </a:r>
            <a:r>
              <a:rPr lang="ja-JP" altLang="en-US" sz="1400" dirty="0" smtClean="0">
                <a:latin typeface="ＭＳ Ｐ明朝" panose="02020600040205080304" pitchFamily="18" charset="-128"/>
                <a:ea typeface="ＭＳ Ｐ明朝" panose="02020600040205080304" pitchFamily="18" charset="-128"/>
              </a:rPr>
              <a:t>、「老人</a:t>
            </a:r>
            <a:r>
              <a:rPr lang="ja-JP" altLang="en-US" sz="1400" dirty="0">
                <a:latin typeface="ＭＳ Ｐ明朝" panose="02020600040205080304" pitchFamily="18" charset="-128"/>
                <a:ea typeface="ＭＳ Ｐ明朝" panose="02020600040205080304" pitchFamily="18" charset="-128"/>
              </a:rPr>
              <a:t>デイサービスセンター等に</a:t>
            </a:r>
            <a:r>
              <a:rPr lang="ja-JP" altLang="en-US" sz="1400" dirty="0" smtClean="0">
                <a:latin typeface="ＭＳ Ｐ明朝" panose="02020600040205080304" pitchFamily="18" charset="-128"/>
                <a:ea typeface="ＭＳ Ｐ明朝" panose="02020600040205080304" pitchFamily="18" charset="-128"/>
              </a:rPr>
              <a:t>通わせ・・・」と</a:t>
            </a:r>
            <a:r>
              <a:rPr lang="ja-JP" altLang="en-US" sz="1400" dirty="0">
                <a:latin typeface="ＭＳ Ｐ明朝" panose="02020600040205080304" pitchFamily="18" charset="-128"/>
                <a:ea typeface="ＭＳ Ｐ明朝" panose="02020600040205080304" pitchFamily="18" charset="-128"/>
              </a:rPr>
              <a:t>ありますとおり、利用者の居宅から事業所まで、その事業所内での機能訓練、事業所から利用者の居宅までの送迎を含めたサービスとなります</a:t>
            </a:r>
            <a:r>
              <a:rPr lang="ja-JP" altLang="en-US" sz="1400" dirty="0" smtClean="0">
                <a:latin typeface="ＭＳ Ｐ明朝" panose="02020600040205080304" pitchFamily="18" charset="-128"/>
                <a:ea typeface="ＭＳ Ｐ明朝" panose="02020600040205080304" pitchFamily="18" charset="-128"/>
              </a:rPr>
              <a:t>。（クリック）</a:t>
            </a:r>
            <a:endParaRPr lang="ja-JP" altLang="en-US" sz="1400" dirty="0">
              <a:latin typeface="ＭＳ Ｐ明朝" panose="02020600040205080304" pitchFamily="18" charset="-128"/>
              <a:ea typeface="ＭＳ Ｐ明朝" panose="02020600040205080304" pitchFamily="18" charset="-128"/>
            </a:endParaRPr>
          </a:p>
          <a:p>
            <a:r>
              <a:rPr lang="ja-JP" altLang="en-US" sz="1400" dirty="0" smtClean="0">
                <a:latin typeface="ＭＳ Ｐ明朝" panose="02020600040205080304" pitchFamily="18" charset="-128"/>
                <a:ea typeface="ＭＳ Ｐ明朝" panose="02020600040205080304" pitchFamily="18" charset="-128"/>
              </a:rPr>
              <a:t>　その</a:t>
            </a:r>
            <a:r>
              <a:rPr lang="ja-JP" altLang="en-US" sz="1400" dirty="0">
                <a:latin typeface="ＭＳ Ｐ明朝" panose="02020600040205080304" pitchFamily="18" charset="-128"/>
                <a:ea typeface="ＭＳ Ｐ明朝" panose="02020600040205080304" pitchFamily="18" charset="-128"/>
              </a:rPr>
              <a:t>ため、地理的要因などの理由から、利用者及びその家族と出迎え方法等をあらかじめ定めている場合を除いて、利用者の居宅まで迎えに行き、居宅まで送ることが原則となりますので、このような要因などがないにもかかわらず利用者宅の</a:t>
            </a:r>
            <a:r>
              <a:rPr lang="ja-JP" altLang="en-US" sz="1400" dirty="0" smtClean="0">
                <a:latin typeface="ＭＳ Ｐ明朝" panose="02020600040205080304" pitchFamily="18" charset="-128"/>
                <a:ea typeface="ＭＳ Ｐ明朝" panose="02020600040205080304" pitchFamily="18" charset="-128"/>
              </a:rPr>
              <a:t>玄関の外</a:t>
            </a:r>
            <a:r>
              <a:rPr lang="ja-JP" altLang="en-US" sz="1400" dirty="0">
                <a:latin typeface="ＭＳ Ｐ明朝" panose="02020600040205080304" pitchFamily="18" charset="-128"/>
                <a:ea typeface="ＭＳ Ｐ明朝" panose="02020600040205080304" pitchFamily="18" charset="-128"/>
              </a:rPr>
              <a:t>までを送迎とすることは認められませんので、送迎の方法については、これらの内容を利用者とその家族に説明し、適切な方法により送迎をしてください。</a:t>
            </a:r>
          </a:p>
          <a:p>
            <a:r>
              <a:rPr lang="ja-JP" altLang="en-US" sz="1400" dirty="0">
                <a:latin typeface="ＭＳ Ｐ明朝" panose="02020600040205080304" pitchFamily="18" charset="-128"/>
                <a:ea typeface="ＭＳ Ｐ明朝" panose="02020600040205080304" pitchFamily="18" charset="-128"/>
              </a:rPr>
              <a:t>・・・・次ページ切り替え　■</a:t>
            </a:r>
            <a:r>
              <a:rPr lang="ja-JP" altLang="en-US" sz="1400" dirty="0" smtClean="0">
                <a:latin typeface="ＭＳ Ｐ明朝" panose="02020600040205080304" pitchFamily="18" charset="-128"/>
                <a:ea typeface="ＭＳ Ｐ明朝" panose="02020600040205080304" pitchFamily="18" charset="-128"/>
              </a:rPr>
              <a:t>スライド</a:t>
            </a:r>
            <a:endParaRPr lang="ja-JP" altLang="en-US" sz="1400" dirty="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　</a:t>
            </a:r>
          </a:p>
          <a:p>
            <a:endParaRPr lang="ja-JP" altLang="en-US" sz="1400" dirty="0">
              <a:latin typeface="ＭＳ Ｐ明朝" panose="02020600040205080304" pitchFamily="18" charset="-128"/>
              <a:ea typeface="ＭＳ Ｐ明朝" panose="02020600040205080304" pitchFamily="18" charset="-128"/>
            </a:endParaRPr>
          </a:p>
        </p:txBody>
      </p:sp>
      <p:sp>
        <p:nvSpPr>
          <p:cNvPr id="5" name="スライド番号プレースホルダー 4"/>
          <p:cNvSpPr>
            <a:spLocks noGrp="1"/>
          </p:cNvSpPr>
          <p:nvPr>
            <p:ph type="sldNum" sz="quarter" idx="10"/>
          </p:nvPr>
        </p:nvSpPr>
        <p:spPr/>
        <p:txBody>
          <a:bodyPr/>
          <a:lstStyle/>
          <a:p>
            <a:fld id="{35A7938A-6F83-4400-927F-F399F6637649}" type="slidenum">
              <a:rPr kumimoji="1" lang="ja-JP" altLang="en-US" smtClean="0"/>
              <a:t>4</a:t>
            </a:fld>
            <a:endParaRPr kumimoji="1" lang="ja-JP" altLang="en-US"/>
          </a:p>
        </p:txBody>
      </p:sp>
    </p:spTree>
    <p:extLst>
      <p:ext uri="{BB962C8B-B14F-4D97-AF65-F5344CB8AC3E}">
        <p14:creationId xmlns:p14="http://schemas.microsoft.com/office/powerpoint/2010/main" val="928311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4370" y="4440237"/>
            <a:ext cx="5388610" cy="5424365"/>
          </a:xfrm>
        </p:spPr>
        <p:txBody>
          <a:bodyPr/>
          <a:lstStyle/>
          <a:p>
            <a:r>
              <a:rPr lang="ja-JP" altLang="en-US" sz="1400" b="1" dirty="0">
                <a:latin typeface="ＭＳ Ｐ明朝" panose="02020600040205080304" pitchFamily="18" charset="-128"/>
                <a:ea typeface="ＭＳ Ｐ明朝" panose="02020600040205080304" pitchFamily="18" charset="-128"/>
              </a:rPr>
              <a:t>次に、　指導事例の②についてですが、</a:t>
            </a:r>
          </a:p>
          <a:p>
            <a:r>
              <a:rPr lang="ja-JP" altLang="en-US" sz="1400" dirty="0">
                <a:latin typeface="ＭＳ Ｐ明朝" panose="02020600040205080304" pitchFamily="18" charset="-128"/>
                <a:ea typeface="ＭＳ Ｐ明朝" panose="02020600040205080304" pitchFamily="18" charset="-128"/>
              </a:rPr>
              <a:t>　この事例は、事業所で送迎ルートを決めており、サービス提供地域内であってもその送迎ルートから外れた利用者について、すべて家族送迎を依頼していたため指導した事例です。</a:t>
            </a:r>
          </a:p>
          <a:p>
            <a:r>
              <a:rPr lang="ja-JP" altLang="en-US" sz="1400" dirty="0">
                <a:latin typeface="ＭＳ Ｐ明朝" panose="02020600040205080304" pitchFamily="18" charset="-128"/>
                <a:ea typeface="ＭＳ Ｐ明朝" panose="02020600040205080304" pitchFamily="18" charset="-128"/>
              </a:rPr>
              <a:t>　資料の</a:t>
            </a:r>
            <a:r>
              <a:rPr lang="ja-JP" altLang="en-US" sz="1400" dirty="0" smtClean="0">
                <a:latin typeface="ＭＳ Ｐ明朝" panose="02020600040205080304" pitchFamily="18" charset="-128"/>
                <a:ea typeface="ＭＳ Ｐ明朝" panose="02020600040205080304" pitchFamily="18" charset="-128"/>
              </a:rPr>
              <a:t>５９ページ中段、「送迎が実施</a:t>
            </a:r>
            <a:r>
              <a:rPr lang="ja-JP" altLang="en-US" sz="1400" dirty="0">
                <a:latin typeface="ＭＳ Ｐ明朝" panose="02020600040205080304" pitchFamily="18" charset="-128"/>
                <a:ea typeface="ＭＳ Ｐ明朝" panose="02020600040205080304" pitchFamily="18" charset="-128"/>
              </a:rPr>
              <a:t>されない場合の評価の</a:t>
            </a:r>
            <a:r>
              <a:rPr lang="ja-JP" altLang="en-US" sz="1400" dirty="0" smtClean="0">
                <a:latin typeface="ＭＳ Ｐ明朝" panose="02020600040205080304" pitchFamily="18" charset="-128"/>
                <a:ea typeface="ＭＳ Ｐ明朝" panose="02020600040205080304" pitchFamily="18" charset="-128"/>
              </a:rPr>
              <a:t>見直し」に</a:t>
            </a:r>
            <a:r>
              <a:rPr lang="ja-JP" altLang="en-US" sz="1400" dirty="0">
                <a:latin typeface="ＭＳ Ｐ明朝" panose="02020600040205080304" pitchFamily="18" charset="-128"/>
                <a:ea typeface="ＭＳ Ｐ明朝" panose="02020600040205080304" pitchFamily="18" charset="-128"/>
              </a:rPr>
              <a:t>ありますとおり、</a:t>
            </a:r>
            <a:r>
              <a:rPr lang="ja-JP" altLang="en-US" sz="1400" u="sng" dirty="0">
                <a:latin typeface="ＭＳ Ｐ明朝" panose="02020600040205080304" pitchFamily="18" charset="-128"/>
                <a:ea typeface="ＭＳ Ｐ明朝" panose="02020600040205080304" pitchFamily="18" charset="-128"/>
              </a:rPr>
              <a:t>送迎は、適切なケアマネジメントの結果、利用者の意向を踏まえて送迎を実施しないことは認めていますが、送迎が必要な利用者に対して、事業所の都合で送迎を行わないとすることはできません</a:t>
            </a:r>
            <a:r>
              <a:rPr lang="ja-JP" altLang="en-US" sz="1400" dirty="0" smtClean="0">
                <a:latin typeface="ＭＳ Ｐ明朝" panose="02020600040205080304" pitchFamily="18" charset="-128"/>
                <a:ea typeface="ＭＳ Ｐ明朝" panose="02020600040205080304" pitchFamily="18" charset="-128"/>
              </a:rPr>
              <a:t>。（クリック）</a:t>
            </a:r>
            <a:endParaRPr lang="ja-JP" altLang="en-US" sz="1400" dirty="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　送迎の必要性やその方法については、利用者やその家族が参加するサービス担当者会議等で検討を行い、３者が合意した結論をサービス担当者会議の要点に記録した上で、居宅サービス計画及び通所サービス計画にその結論を反映し、その内容に沿って、適切に実施してください。</a:t>
            </a:r>
          </a:p>
          <a:p>
            <a:r>
              <a:rPr lang="ja-JP" altLang="en-US" sz="1400" b="1" dirty="0" smtClean="0">
                <a:latin typeface="ＭＳ Ｐ明朝" panose="02020600040205080304" pitchFamily="18" charset="-128"/>
                <a:ea typeface="ＭＳ Ｐ明朝" panose="02020600040205080304" pitchFamily="18" charset="-128"/>
              </a:rPr>
              <a:t>次</a:t>
            </a:r>
            <a:r>
              <a:rPr lang="ja-JP" altLang="en-US" sz="1400" b="1" dirty="0">
                <a:latin typeface="ＭＳ Ｐ明朝" panose="02020600040205080304" pitchFamily="18" charset="-128"/>
                <a:ea typeface="ＭＳ Ｐ明朝" panose="02020600040205080304" pitchFamily="18" charset="-128"/>
              </a:rPr>
              <a:t>に、　指導事例の③についてですが、</a:t>
            </a:r>
          </a:p>
          <a:p>
            <a:r>
              <a:rPr lang="ja-JP" altLang="en-US" sz="1400" dirty="0">
                <a:latin typeface="ＭＳ Ｐ明朝" panose="02020600040205080304" pitchFamily="18" charset="-128"/>
                <a:ea typeface="ＭＳ Ｐ明朝" panose="02020600040205080304" pitchFamily="18" charset="-128"/>
              </a:rPr>
              <a:t>　送迎の必要性の</a:t>
            </a:r>
            <a:r>
              <a:rPr lang="ja-JP" altLang="en-US" sz="1400" dirty="0" smtClean="0">
                <a:latin typeface="ＭＳ Ｐ明朝" panose="02020600040205080304" pitchFamily="18" charset="-128"/>
                <a:ea typeface="ＭＳ Ｐ明朝" panose="02020600040205080304" pitchFamily="18" charset="-128"/>
              </a:rPr>
              <a:t>如何を問わず</a:t>
            </a:r>
            <a:r>
              <a:rPr lang="ja-JP" altLang="en-US" sz="1400" dirty="0">
                <a:latin typeface="ＭＳ Ｐ明朝" panose="02020600040205080304" pitchFamily="18" charset="-128"/>
                <a:ea typeface="ＭＳ Ｐ明朝" panose="02020600040205080304" pitchFamily="18" charset="-128"/>
              </a:rPr>
              <a:t>、送迎減算することを理由に、送迎を行っていなかったため、指導した事例です。</a:t>
            </a:r>
          </a:p>
          <a:p>
            <a:r>
              <a:rPr lang="ja-JP" altLang="en-US" sz="1400" dirty="0">
                <a:latin typeface="ＭＳ Ｐ明朝" panose="02020600040205080304" pitchFamily="18" charset="-128"/>
                <a:ea typeface="ＭＳ Ｐ明朝" panose="02020600040205080304" pitchFamily="18" charset="-128"/>
              </a:rPr>
              <a:t>　通所系サービスは、老人デイサービスセンター等に通わせ、必要な機能訓練などを行うサービスとなりますので、減算を前提として送迎体制を確保しないとすることはできません。</a:t>
            </a:r>
          </a:p>
          <a:p>
            <a:r>
              <a:rPr lang="ja-JP" altLang="en-US" sz="1400" dirty="0" smtClean="0">
                <a:latin typeface="ＭＳ Ｐ明朝" panose="02020600040205080304" pitchFamily="18" charset="-128"/>
                <a:ea typeface="ＭＳ Ｐ明朝" panose="02020600040205080304" pitchFamily="18" charset="-128"/>
              </a:rPr>
              <a:t>　送迎</a:t>
            </a:r>
            <a:r>
              <a:rPr lang="ja-JP" altLang="en-US" sz="1400" dirty="0">
                <a:latin typeface="ＭＳ Ｐ明朝" panose="02020600040205080304" pitchFamily="18" charset="-128"/>
                <a:ea typeface="ＭＳ Ｐ明朝" panose="02020600040205080304" pitchFamily="18" charset="-128"/>
              </a:rPr>
              <a:t>に必要な人員、車両及び備品について、体制を整備するとともに、送迎が必要な利用者に対しては、適切な方法により送迎を実施してください。</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ＭＳ Ｐ明朝" panose="02020600040205080304" pitchFamily="18" charset="-128"/>
                <a:ea typeface="ＭＳ Ｐ明朝" panose="02020600040205080304" pitchFamily="18" charset="-128"/>
              </a:rPr>
              <a:t>・・・・次ページ切り替え　■スライド</a:t>
            </a:r>
          </a:p>
          <a:p>
            <a:endParaRPr lang="ja-JP" altLang="en-US" sz="1400" b="1" dirty="0">
              <a:latin typeface="ＭＳ Ｐ明朝" panose="02020600040205080304" pitchFamily="18" charset="-128"/>
              <a:ea typeface="ＭＳ Ｐ明朝" panose="02020600040205080304" pitchFamily="18" charset="-128"/>
            </a:endParaRPr>
          </a:p>
          <a:p>
            <a:endParaRPr lang="ja-JP" altLang="en-US" sz="1400" dirty="0">
              <a:latin typeface="ＭＳ Ｐ明朝" panose="02020600040205080304" pitchFamily="18" charset="-128"/>
              <a:ea typeface="ＭＳ Ｐ明朝" panose="02020600040205080304" pitchFamily="18" charset="-128"/>
            </a:endParaRPr>
          </a:p>
          <a:p>
            <a:endParaRPr lang="ja-JP" altLang="en-US" sz="1400" dirty="0">
              <a:latin typeface="ＭＳ Ｐ明朝" panose="02020600040205080304" pitchFamily="18" charset="-128"/>
              <a:ea typeface="ＭＳ Ｐ明朝" panose="02020600040205080304" pitchFamily="18" charset="-128"/>
            </a:endParaRPr>
          </a:p>
        </p:txBody>
      </p:sp>
      <p:sp>
        <p:nvSpPr>
          <p:cNvPr id="5" name="スライド番号プレースホルダー 4"/>
          <p:cNvSpPr>
            <a:spLocks noGrp="1"/>
          </p:cNvSpPr>
          <p:nvPr>
            <p:ph type="sldNum" sz="quarter" idx="10"/>
          </p:nvPr>
        </p:nvSpPr>
        <p:spPr/>
        <p:txBody>
          <a:bodyPr/>
          <a:lstStyle/>
          <a:p>
            <a:fld id="{35A7938A-6F83-4400-927F-F399F6637649}" type="slidenum">
              <a:rPr kumimoji="1" lang="ja-JP" altLang="en-US" smtClean="0"/>
              <a:t>5</a:t>
            </a:fld>
            <a:endParaRPr kumimoji="1" lang="ja-JP" altLang="en-US"/>
          </a:p>
        </p:txBody>
      </p:sp>
    </p:spTree>
    <p:extLst>
      <p:ext uri="{BB962C8B-B14F-4D97-AF65-F5344CB8AC3E}">
        <p14:creationId xmlns:p14="http://schemas.microsoft.com/office/powerpoint/2010/main" val="2562489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8950" y="306388"/>
            <a:ext cx="5686425" cy="4264025"/>
          </a:xfrm>
        </p:spPr>
      </p:sp>
      <p:sp>
        <p:nvSpPr>
          <p:cNvPr id="3" name="ノート プレースホルダー 2"/>
          <p:cNvSpPr>
            <a:spLocks noGrp="1"/>
          </p:cNvSpPr>
          <p:nvPr>
            <p:ph type="body" idx="1"/>
          </p:nvPr>
        </p:nvSpPr>
        <p:spPr>
          <a:xfrm>
            <a:off x="488950" y="4821340"/>
            <a:ext cx="5470847" cy="5043263"/>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smtClean="0">
                <a:latin typeface="ＭＳ Ｐ明朝" panose="02020600040205080304" pitchFamily="18" charset="-128"/>
                <a:ea typeface="ＭＳ Ｐ明朝" panose="02020600040205080304" pitchFamily="18" charset="-128"/>
              </a:rPr>
              <a:t>次に、資料５８ページの中段なお書きをご覧ください。</a:t>
            </a:r>
            <a:endParaRPr lang="en-US" altLang="ja-JP" sz="1400" b="1" dirty="0" smtClean="0">
              <a:latin typeface="ＭＳ Ｐ明朝" panose="02020600040205080304" pitchFamily="18" charset="-128"/>
              <a:ea typeface="ＭＳ Ｐ明朝" panose="02020600040205080304" pitchFamily="18" charset="-128"/>
            </a:endParaRPr>
          </a:p>
          <a:p>
            <a:r>
              <a:rPr lang="ja-JP" altLang="en-US" sz="1400" dirty="0" smtClean="0">
                <a:latin typeface="ＭＳ Ｐ明朝" panose="02020600040205080304" pitchFamily="18" charset="-128"/>
                <a:ea typeface="ＭＳ Ｐ明朝" panose="02020600040205080304" pitchFamily="18" charset="-128"/>
              </a:rPr>
              <a:t>　先ほども触れさせていただきましたが、平成２７年度の改正前までは、療養型通所介護にのみ認められていた送迎時における居宅内介護に要した時間について、療養型通所介護以外の通所系サービスについても、送迎時に、電気の消灯や点灯、着替え、ベッドへの移乗、窓の施錠などの居宅内介助等を実施した場合、次の２つの要件（クリック）を満たせば、１日３０分を限度として、所要時間に含めることができることとなりました。</a:t>
            </a:r>
            <a:endParaRPr lang="en-US" altLang="ja-JP" sz="1400" dirty="0" smtClean="0">
              <a:latin typeface="ＭＳ Ｐ明朝" panose="02020600040205080304" pitchFamily="18" charset="-128"/>
              <a:ea typeface="ＭＳ Ｐ明朝" panose="02020600040205080304"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ＭＳ Ｐ明朝" panose="02020600040205080304" pitchFamily="18" charset="-128"/>
                <a:ea typeface="ＭＳ Ｐ明朝" panose="02020600040205080304" pitchFamily="18" charset="-128"/>
              </a:rPr>
              <a:t>・・・・次ページ切り替え　■スライド</a:t>
            </a:r>
          </a:p>
          <a:p>
            <a:endParaRPr lang="en-US" altLang="ja-JP" sz="1400" dirty="0" smtClean="0">
              <a:latin typeface="ＭＳ Ｐ明朝" panose="02020600040205080304" pitchFamily="18" charset="-128"/>
              <a:ea typeface="ＭＳ Ｐ明朝" panose="02020600040205080304" pitchFamily="18" charset="-128"/>
            </a:endParaRPr>
          </a:p>
          <a:p>
            <a:endParaRPr lang="ja-JP" altLang="en-US" sz="1400" dirty="0">
              <a:latin typeface="ＭＳ Ｐ明朝" panose="02020600040205080304" pitchFamily="18" charset="-128"/>
              <a:ea typeface="ＭＳ Ｐ明朝" panose="02020600040205080304" pitchFamily="18" charset="-128"/>
            </a:endParaRPr>
          </a:p>
        </p:txBody>
      </p:sp>
      <p:sp>
        <p:nvSpPr>
          <p:cNvPr id="5" name="スライド番号プレースホルダー 4"/>
          <p:cNvSpPr>
            <a:spLocks noGrp="1"/>
          </p:cNvSpPr>
          <p:nvPr>
            <p:ph type="sldNum" sz="quarter" idx="10"/>
          </p:nvPr>
        </p:nvSpPr>
        <p:spPr/>
        <p:txBody>
          <a:bodyPr/>
          <a:lstStyle/>
          <a:p>
            <a:fld id="{35A7938A-6F83-4400-927F-F399F6637649}" type="slidenum">
              <a:rPr kumimoji="1" lang="ja-JP" altLang="en-US" smtClean="0"/>
              <a:t>6</a:t>
            </a:fld>
            <a:endParaRPr kumimoji="1" lang="ja-JP" altLang="en-US"/>
          </a:p>
        </p:txBody>
      </p:sp>
    </p:spTree>
    <p:extLst>
      <p:ext uri="{BB962C8B-B14F-4D97-AF65-F5344CB8AC3E}">
        <p14:creationId xmlns:p14="http://schemas.microsoft.com/office/powerpoint/2010/main" val="168875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8950" y="306388"/>
            <a:ext cx="5686425" cy="4264025"/>
          </a:xfrm>
        </p:spPr>
      </p:sp>
      <p:sp>
        <p:nvSpPr>
          <p:cNvPr id="3" name="ノート プレースホルダー 2"/>
          <p:cNvSpPr>
            <a:spLocks noGrp="1"/>
          </p:cNvSpPr>
          <p:nvPr>
            <p:ph type="body" idx="1"/>
          </p:nvPr>
        </p:nvSpPr>
        <p:spPr>
          <a:xfrm>
            <a:off x="488950" y="4821340"/>
            <a:ext cx="5470847" cy="5043263"/>
          </a:xfrm>
        </p:spPr>
        <p:txBody>
          <a:bodyPr/>
          <a:lstStyle/>
          <a:p>
            <a:r>
              <a:rPr lang="ja-JP" altLang="en-US" sz="1400" dirty="0" smtClean="0">
                <a:latin typeface="ＭＳ Ｐ明朝" panose="02020600040205080304" pitchFamily="18" charset="-128"/>
                <a:ea typeface="ＭＳ Ｐ明朝" panose="02020600040205080304" pitchFamily="18" charset="-128"/>
              </a:rPr>
              <a:t>この２つの要件とは、</a:t>
            </a:r>
          </a:p>
          <a:p>
            <a:r>
              <a:rPr lang="ja-JP" altLang="en-US" sz="1400" dirty="0" smtClean="0">
                <a:latin typeface="ＭＳ Ｐ明朝" panose="02020600040205080304" pitchFamily="18" charset="-128"/>
                <a:ea typeface="ＭＳ Ｐ明朝" panose="02020600040205080304" pitchFamily="18" charset="-128"/>
              </a:rPr>
              <a:t>（１）個別に必要性を判断の上、居宅サービス計画及び通所サービス計画に位置づけた上で実施すること、</a:t>
            </a:r>
          </a:p>
          <a:p>
            <a:r>
              <a:rPr lang="ja-JP" altLang="en-US" sz="1400" dirty="0" smtClean="0">
                <a:latin typeface="ＭＳ Ｐ明朝" panose="02020600040205080304" pitchFamily="18" charset="-128"/>
                <a:ea typeface="ＭＳ Ｐ明朝" panose="02020600040205080304" pitchFamily="18" charset="-128"/>
              </a:rPr>
              <a:t>（２）居宅内介助等を行う者が、介護福祉士、実務者研修修了者、介護職員基礎研修課程修了者、一級課程修了者、介護職員初任者研修修了者、看護職員、機能訓練指導員等であること</a:t>
            </a:r>
          </a:p>
          <a:p>
            <a:r>
              <a:rPr lang="ja-JP" altLang="en-US" sz="1400" dirty="0" smtClean="0">
                <a:latin typeface="ＭＳ Ｐ明朝" panose="02020600040205080304" pitchFamily="18" charset="-128"/>
                <a:ea typeface="ＭＳ Ｐ明朝" panose="02020600040205080304" pitchFamily="18" charset="-128"/>
              </a:rPr>
              <a:t>の２点です。２つ目の資格要件については、老企第３６号第２の７（１）の②に詳細が記載されていますので、そちらを御確認ください。</a:t>
            </a:r>
          </a:p>
          <a:p>
            <a:r>
              <a:rPr lang="ja-JP" altLang="en-US" sz="1400" dirty="0" smtClean="0">
                <a:latin typeface="ＭＳ Ｐ明朝" panose="02020600040205080304" pitchFamily="18" charset="-128"/>
                <a:ea typeface="ＭＳ Ｐ明朝" panose="02020600040205080304" pitchFamily="18" charset="-128"/>
              </a:rPr>
              <a:t>　この居宅内介助等の評価は、個別に送迎する場合のみに限定するものではありませんが、居宅内介助等に要する時間をサービス提供時間に含めることを認めるものであることから、他の利用者を送迎車内に待たせたまま行うことは認められませんので、（クリック）御注意ください。</a:t>
            </a:r>
          </a:p>
          <a:p>
            <a:r>
              <a:rPr lang="ja-JP" altLang="en-US" sz="1400" dirty="0" smtClean="0">
                <a:latin typeface="ＭＳ Ｐ明朝" panose="02020600040205080304" pitchFamily="18" charset="-128"/>
                <a:ea typeface="ＭＳ Ｐ明朝" panose="02020600040205080304" pitchFamily="18" charset="-128"/>
              </a:rPr>
              <a:t>・・・・次ページ切り替え　■スライド</a:t>
            </a:r>
          </a:p>
        </p:txBody>
      </p:sp>
      <p:sp>
        <p:nvSpPr>
          <p:cNvPr id="5" name="スライド番号プレースホルダー 4"/>
          <p:cNvSpPr>
            <a:spLocks noGrp="1"/>
          </p:cNvSpPr>
          <p:nvPr>
            <p:ph type="sldNum" sz="quarter" idx="10"/>
          </p:nvPr>
        </p:nvSpPr>
        <p:spPr/>
        <p:txBody>
          <a:bodyPr/>
          <a:lstStyle/>
          <a:p>
            <a:fld id="{35A7938A-6F83-4400-927F-F399F6637649}" type="slidenum">
              <a:rPr kumimoji="1" lang="ja-JP" altLang="en-US" smtClean="0"/>
              <a:t>7</a:t>
            </a:fld>
            <a:endParaRPr kumimoji="1" lang="ja-JP" altLang="en-US"/>
          </a:p>
        </p:txBody>
      </p:sp>
    </p:spTree>
    <p:extLst>
      <p:ext uri="{BB962C8B-B14F-4D97-AF65-F5344CB8AC3E}">
        <p14:creationId xmlns:p14="http://schemas.microsoft.com/office/powerpoint/2010/main" val="1549767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8950" y="306388"/>
            <a:ext cx="5686425" cy="4264025"/>
          </a:xfrm>
        </p:spPr>
      </p:sp>
      <p:sp>
        <p:nvSpPr>
          <p:cNvPr id="3" name="ノート プレースホルダー 2"/>
          <p:cNvSpPr>
            <a:spLocks noGrp="1"/>
          </p:cNvSpPr>
          <p:nvPr>
            <p:ph type="body" idx="1"/>
          </p:nvPr>
        </p:nvSpPr>
        <p:spPr>
          <a:xfrm>
            <a:off x="488950" y="4821340"/>
            <a:ext cx="5470847" cy="5043263"/>
          </a:xfrm>
        </p:spPr>
        <p:txBody>
          <a:bodyPr/>
          <a:lstStyle/>
          <a:p>
            <a:r>
              <a:rPr lang="ja-JP" altLang="en-US" sz="1400" b="1" dirty="0" smtClean="0">
                <a:latin typeface="ＭＳ Ｐ明朝" panose="02020600040205080304" pitchFamily="18" charset="-128"/>
                <a:ea typeface="ＭＳ Ｐ明朝" panose="02020600040205080304" pitchFamily="18" charset="-128"/>
              </a:rPr>
              <a:t>次に、資料の５９ページ中段をご覧ください。</a:t>
            </a:r>
            <a:endParaRPr lang="en-US" altLang="ja-JP" sz="1400" b="1" dirty="0" smtClean="0">
              <a:latin typeface="ＭＳ Ｐ明朝" panose="02020600040205080304" pitchFamily="18" charset="-128"/>
              <a:ea typeface="ＭＳ Ｐ明朝" panose="02020600040205080304" pitchFamily="18" charset="-128"/>
            </a:endParaRPr>
          </a:p>
          <a:p>
            <a:r>
              <a:rPr lang="ja-JP" altLang="en-US" sz="1400" dirty="0" smtClean="0">
                <a:latin typeface="ＭＳ Ｐ明朝" panose="02020600040205080304" pitchFamily="18" charset="-128"/>
                <a:ea typeface="ＭＳ Ｐ明朝" panose="02020600040205080304" pitchFamily="18" charset="-128"/>
              </a:rPr>
              <a:t>　</a:t>
            </a:r>
            <a:r>
              <a:rPr lang="en-US" altLang="ja-JP" sz="1400" dirty="0" smtClean="0">
                <a:latin typeface="ＭＳ Ｐ明朝" panose="02020600040205080304" pitchFamily="18" charset="-128"/>
                <a:ea typeface="ＭＳ Ｐ明朝" panose="02020600040205080304" pitchFamily="18" charset="-128"/>
              </a:rPr>
              <a:t>27</a:t>
            </a:r>
            <a:r>
              <a:rPr lang="ja-JP" altLang="en-US" sz="1400" dirty="0" smtClean="0">
                <a:latin typeface="ＭＳ Ｐ明朝" panose="02020600040205080304" pitchFamily="18" charset="-128"/>
                <a:ea typeface="ＭＳ Ｐ明朝" panose="02020600040205080304" pitchFamily="18" charset="-128"/>
              </a:rPr>
              <a:t>年度の報酬改定で事業所が送迎を実施しない場合についての減算が新たに追加されました。利用者が自ら通う場合や家族が送迎を行う場合など、事業所が送迎を実施しない場合は、片道につき４７単位を所定単位数から減ずることとなりました。（クリック）</a:t>
            </a:r>
          </a:p>
          <a:p>
            <a:r>
              <a:rPr lang="ja-JP" altLang="en-US" sz="1400" dirty="0" smtClean="0">
                <a:latin typeface="ＭＳ Ｐ明朝" panose="02020600040205080304" pitchFamily="18" charset="-128"/>
                <a:ea typeface="ＭＳ Ｐ明朝" panose="02020600040205080304" pitchFamily="18" charset="-128"/>
              </a:rPr>
              <a:t>　この減算については、指導事例の③での説明でも触れましたが、送迎の必要性は、介護支援専門員が行うケアマネジメント及び利用者等の意向を踏まえて、送迎の必要性やその方法について、サービス担当者会議等で検討し、３者で合意した結果に基づくものとなりますので、この合意に基づかず、減算するので送迎を行わないとする取り扱いはできません。</a:t>
            </a:r>
          </a:p>
          <a:p>
            <a:r>
              <a:rPr lang="ja-JP" altLang="en-US" sz="1400" dirty="0" smtClean="0">
                <a:latin typeface="ＭＳ Ｐ明朝" panose="02020600040205080304" pitchFamily="18" charset="-128"/>
                <a:ea typeface="ＭＳ Ｐ明朝" panose="02020600040205080304" pitchFamily="18" charset="-128"/>
              </a:rPr>
              <a:t>　また、送迎減算に係る取扱いについては、平成２７年３月２３日付けで文書を発出しております。川崎市ホームページに掲載していますので、お戻りになりましたら御確認をお願いいたします。</a:t>
            </a:r>
            <a:endParaRPr lang="en-US" altLang="ja-JP" sz="1400" dirty="0" smtClean="0">
              <a:latin typeface="ＭＳ Ｐ明朝" panose="02020600040205080304" pitchFamily="18" charset="-128"/>
              <a:ea typeface="ＭＳ Ｐ明朝" panose="02020600040205080304" pitchFamily="18" charset="-128"/>
            </a:endParaRPr>
          </a:p>
          <a:p>
            <a:r>
              <a:rPr lang="ja-JP" altLang="en-US" sz="1400" dirty="0" smtClean="0">
                <a:latin typeface="ＭＳ Ｐ明朝" panose="02020600040205080304" pitchFamily="18" charset="-128"/>
                <a:ea typeface="ＭＳ Ｐ明朝" panose="02020600040205080304" pitchFamily="18" charset="-128"/>
              </a:rPr>
              <a:t>・・・・次ページ切り替え　■スライド</a:t>
            </a:r>
          </a:p>
          <a:p>
            <a:endParaRPr lang="ja-JP" altLang="en-US" sz="1400" dirty="0">
              <a:latin typeface="ＭＳ Ｐ明朝" panose="02020600040205080304" pitchFamily="18" charset="-128"/>
              <a:ea typeface="ＭＳ Ｐ明朝" panose="02020600040205080304" pitchFamily="18" charset="-128"/>
            </a:endParaRPr>
          </a:p>
        </p:txBody>
      </p:sp>
      <p:sp>
        <p:nvSpPr>
          <p:cNvPr id="5" name="スライド番号プレースホルダー 4"/>
          <p:cNvSpPr>
            <a:spLocks noGrp="1"/>
          </p:cNvSpPr>
          <p:nvPr>
            <p:ph type="sldNum" sz="quarter" idx="10"/>
          </p:nvPr>
        </p:nvSpPr>
        <p:spPr/>
        <p:txBody>
          <a:bodyPr/>
          <a:lstStyle/>
          <a:p>
            <a:fld id="{35A7938A-6F83-4400-927F-F399F6637649}" type="slidenum">
              <a:rPr kumimoji="1" lang="ja-JP" altLang="en-US" smtClean="0"/>
              <a:t>8</a:t>
            </a:fld>
            <a:endParaRPr kumimoji="1" lang="ja-JP" altLang="en-US"/>
          </a:p>
        </p:txBody>
      </p:sp>
    </p:spTree>
    <p:extLst>
      <p:ext uri="{BB962C8B-B14F-4D97-AF65-F5344CB8AC3E}">
        <p14:creationId xmlns:p14="http://schemas.microsoft.com/office/powerpoint/2010/main" val="1354080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686501"/>
            <a:ext cx="5388610" cy="4684786"/>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300" b="1" dirty="0" smtClean="0">
                <a:latin typeface="ＭＳ Ｐ明朝" panose="02020600040205080304" pitchFamily="18" charset="-128"/>
                <a:ea typeface="ＭＳ Ｐ明朝" panose="02020600040205080304" pitchFamily="18" charset="-128"/>
              </a:rPr>
              <a:t>次に、６０ページ「定員の遵守」を御覧ください。</a:t>
            </a:r>
          </a:p>
          <a:p>
            <a:r>
              <a:rPr lang="ja-JP" altLang="en-US" sz="1300" dirty="0" smtClean="0">
                <a:latin typeface="ＭＳ Ｐ明朝" panose="02020600040205080304" pitchFamily="18" charset="-128"/>
                <a:ea typeface="ＭＳ Ｐ明朝" panose="02020600040205080304" pitchFamily="18" charset="-128"/>
              </a:rPr>
              <a:t>指導</a:t>
            </a:r>
            <a:r>
              <a:rPr lang="ja-JP" altLang="en-US" sz="1300" dirty="0">
                <a:latin typeface="ＭＳ Ｐ明朝" panose="02020600040205080304" pitchFamily="18" charset="-128"/>
                <a:ea typeface="ＭＳ Ｐ明朝" panose="02020600040205080304" pitchFamily="18" charset="-128"/>
              </a:rPr>
              <a:t>事例の①についてですが、</a:t>
            </a:r>
          </a:p>
          <a:p>
            <a:r>
              <a:rPr lang="ja-JP" altLang="en-US" sz="1300" dirty="0">
                <a:latin typeface="ＭＳ Ｐ明朝" panose="02020600040205080304" pitchFamily="18" charset="-128"/>
                <a:ea typeface="ＭＳ Ｐ明朝" panose="02020600040205080304" pitchFamily="18" charset="-128"/>
              </a:rPr>
              <a:t>　この事例は、定員超過利用の対象となる１月間の利用者の数の平均は利用定員を超えていませんでしたので、定員超過利用による減算には該当しておりませんでしたが、運営規程に定める単位ごとの利用定員を超えていたため指導したものです。</a:t>
            </a:r>
          </a:p>
          <a:p>
            <a:r>
              <a:rPr lang="ja-JP" altLang="en-US" sz="1300" dirty="0">
                <a:latin typeface="ＭＳ Ｐ明朝" panose="02020600040205080304" pitchFamily="18" charset="-128"/>
                <a:ea typeface="ＭＳ Ｐ明朝" panose="02020600040205080304" pitchFamily="18" charset="-128"/>
              </a:rPr>
              <a:t>　定員については、基準条例で定める「定員の遵守」と介護報酬上で定める「定員超過減算」とを分けて考える必要があります。</a:t>
            </a:r>
          </a:p>
          <a:p>
            <a:r>
              <a:rPr lang="ja-JP" altLang="en-US" sz="1300" dirty="0">
                <a:latin typeface="ＭＳ Ｐ明朝" panose="02020600040205080304" pitchFamily="18" charset="-128"/>
                <a:ea typeface="ＭＳ Ｐ明朝" panose="02020600040205080304" pitchFamily="18" charset="-128"/>
              </a:rPr>
              <a:t>　まず、基準条例で定める「定員の遵守」ですが、指定通所介護等の事業者は、事業所ごとに定める利用定員を超えてサービス提供を行うことはできません。１日でも利用定員を超過すると、基準違反になります。なお、この利用定員には、指定介護サービスとしての利用者の数だけでなく、自費で利用している利用者がいる場合は、その利用者の数も含みます。</a:t>
            </a:r>
          </a:p>
          <a:p>
            <a:r>
              <a:rPr lang="ja-JP" altLang="en-US" sz="1300" dirty="0">
                <a:latin typeface="ＭＳ Ｐ明朝" panose="02020600040205080304" pitchFamily="18" charset="-128"/>
                <a:ea typeface="ＭＳ Ｐ明朝" panose="02020600040205080304" pitchFamily="18" charset="-128"/>
              </a:rPr>
              <a:t>　一方で、介護報酬上で定める「定員超過減算」では、月平均の利用者数が定員を超過した場合に、介護報酬が所定単位数の７０％に減算されるというものです。</a:t>
            </a:r>
          </a:p>
          <a:p>
            <a:r>
              <a:rPr lang="ja-JP" altLang="en-US" sz="1300" dirty="0">
                <a:latin typeface="ＭＳ Ｐ明朝" panose="02020600040205080304" pitchFamily="18" charset="-128"/>
                <a:ea typeface="ＭＳ Ｐ明朝" panose="02020600040205080304" pitchFamily="18" charset="-128"/>
              </a:rPr>
              <a:t>　基準条例と介護報酬上の利用定員を混同されることが多いですが、介護報酬上の定員超過の減算規定に該当しなくても、１日でも定員を超過していれば基準違反となります</a:t>
            </a:r>
            <a:r>
              <a:rPr lang="ja-JP" altLang="en-US" sz="1300" dirty="0" smtClean="0">
                <a:latin typeface="ＭＳ Ｐ明朝" panose="02020600040205080304" pitchFamily="18" charset="-128"/>
                <a:ea typeface="ＭＳ Ｐ明朝" panose="02020600040205080304" pitchFamily="18" charset="-128"/>
              </a:rPr>
              <a:t>。（クリック）</a:t>
            </a:r>
            <a:endParaRPr lang="ja-JP" altLang="en-US" sz="1300" dirty="0">
              <a:latin typeface="ＭＳ Ｐ明朝" panose="02020600040205080304" pitchFamily="18" charset="-128"/>
              <a:ea typeface="ＭＳ Ｐ明朝" panose="02020600040205080304" pitchFamily="18" charset="-128"/>
            </a:endParaRPr>
          </a:p>
          <a:p>
            <a:r>
              <a:rPr lang="ja-JP" altLang="en-US" sz="1300" dirty="0">
                <a:latin typeface="ＭＳ Ｐ明朝" panose="02020600040205080304" pitchFamily="18" charset="-128"/>
                <a:ea typeface="ＭＳ Ｐ明朝" panose="02020600040205080304" pitchFamily="18" charset="-128"/>
              </a:rPr>
              <a:t>　また、留意事項通知において、定員超過</a:t>
            </a:r>
            <a:r>
              <a:rPr lang="ja-JP" altLang="en-US" sz="1300" dirty="0" smtClean="0">
                <a:latin typeface="ＭＳ Ｐ明朝" panose="02020600040205080304" pitchFamily="18" charset="-128"/>
                <a:ea typeface="ＭＳ Ｐ明朝" panose="02020600040205080304" pitchFamily="18" charset="-128"/>
              </a:rPr>
              <a:t>が</a:t>
            </a:r>
            <a:r>
              <a:rPr lang="en-US" altLang="ja-JP" sz="1300" dirty="0" smtClean="0">
                <a:latin typeface="ＭＳ Ｐ明朝" panose="02020600040205080304" pitchFamily="18" charset="-128"/>
                <a:ea typeface="ＭＳ Ｐ明朝" panose="02020600040205080304" pitchFamily="18" charset="-128"/>
              </a:rPr>
              <a:t>2</a:t>
            </a:r>
            <a:r>
              <a:rPr lang="ja-JP" altLang="en-US" sz="1300" dirty="0" smtClean="0">
                <a:latin typeface="ＭＳ Ｐ明朝" panose="02020600040205080304" pitchFamily="18" charset="-128"/>
                <a:ea typeface="ＭＳ Ｐ明朝" panose="02020600040205080304" pitchFamily="18" charset="-128"/>
              </a:rPr>
              <a:t>カ月以上</a:t>
            </a:r>
            <a:r>
              <a:rPr lang="ja-JP" altLang="en-US" sz="1300" dirty="0">
                <a:latin typeface="ＭＳ Ｐ明朝" panose="02020600040205080304" pitchFamily="18" charset="-128"/>
                <a:ea typeface="ＭＳ Ｐ明朝" panose="02020600040205080304" pitchFamily="18" charset="-128"/>
              </a:rPr>
              <a:t>継続する場合は、「指定の取消しを検討するもの」とされていることにも併せて御注意ください</a:t>
            </a:r>
            <a:r>
              <a:rPr lang="ja-JP" altLang="en-US" sz="1300" dirty="0" smtClean="0">
                <a:latin typeface="ＭＳ Ｐ明朝" panose="02020600040205080304" pitchFamily="18" charset="-128"/>
                <a:ea typeface="ＭＳ Ｐ明朝" panose="02020600040205080304" pitchFamily="18" charset="-128"/>
              </a:rPr>
              <a:t>。</a:t>
            </a:r>
            <a:endParaRPr lang="en-US" altLang="ja-JP" sz="1300" dirty="0" smtClean="0">
              <a:latin typeface="ＭＳ Ｐ明朝" panose="02020600040205080304" pitchFamily="18" charset="-128"/>
              <a:ea typeface="ＭＳ Ｐ明朝" panose="02020600040205080304" pitchFamily="18" charset="-128"/>
            </a:endParaRPr>
          </a:p>
          <a:p>
            <a:r>
              <a:rPr lang="ja-JP" altLang="ja-JP" sz="1300" b="1" u="dbl" dirty="0"/>
              <a:t>・・・・次ページ切り替え　■</a:t>
            </a:r>
            <a:r>
              <a:rPr lang="ja-JP" altLang="ja-JP" sz="1300" b="1" u="dbl" dirty="0" smtClean="0"/>
              <a:t>スライド</a:t>
            </a:r>
            <a:endParaRPr lang="ja-JP" altLang="en-US" sz="1300" dirty="0">
              <a:latin typeface="ＭＳ Ｐ明朝" panose="02020600040205080304" pitchFamily="18" charset="-128"/>
              <a:ea typeface="ＭＳ Ｐ明朝" panose="02020600040205080304" pitchFamily="18" charset="-128"/>
            </a:endParaRPr>
          </a:p>
        </p:txBody>
      </p:sp>
      <p:sp>
        <p:nvSpPr>
          <p:cNvPr id="5" name="スライド番号プレースホルダー 4"/>
          <p:cNvSpPr>
            <a:spLocks noGrp="1"/>
          </p:cNvSpPr>
          <p:nvPr>
            <p:ph type="sldNum" sz="quarter" idx="10"/>
          </p:nvPr>
        </p:nvSpPr>
        <p:spPr/>
        <p:txBody>
          <a:bodyPr/>
          <a:lstStyle/>
          <a:p>
            <a:fld id="{35A7938A-6F83-4400-927F-F399F6637649}" type="slidenum">
              <a:rPr kumimoji="1" lang="ja-JP" altLang="en-US" smtClean="0"/>
              <a:t>9</a:t>
            </a:fld>
            <a:endParaRPr kumimoji="1" lang="ja-JP" altLang="en-US"/>
          </a:p>
        </p:txBody>
      </p:sp>
    </p:spTree>
    <p:extLst>
      <p:ext uri="{BB962C8B-B14F-4D97-AF65-F5344CB8AC3E}">
        <p14:creationId xmlns:p14="http://schemas.microsoft.com/office/powerpoint/2010/main" val="4224218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2"/>
      </p:bgRef>
    </p:bg>
    <p:spTree>
      <p:nvGrpSpPr>
        <p:cNvPr id="1" name=""/>
        <p:cNvGrpSpPr/>
        <p:nvPr/>
      </p:nvGrpSpPr>
      <p:grpSpPr>
        <a:xfrm>
          <a:off x="0" y="0"/>
          <a:ext cx="0" cy="0"/>
          <a:chOff x="0" y="0"/>
          <a:chExt cx="0" cy="0"/>
        </a:xfrm>
      </p:grpSpPr>
      <p:sp>
        <p:nvSpPr>
          <p:cNvPr id="7" name="正方形/長方形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2362200" y="4038600"/>
            <a:ext cx="6477000" cy="1828800"/>
          </a:xfrm>
        </p:spPr>
        <p:txBody>
          <a:bodyPr anchor="b"/>
          <a:lstStyle>
            <a:lvl1pPr>
              <a:defRPr cap="all" baseline="0"/>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4016DE8-F5A2-4FE3-A5D0-9B2C407C3CBE}" type="datetime1">
              <a:rPr kumimoji="1" lang="ja-JP" altLang="en-US" smtClean="0"/>
              <a:t>2017/6/12</a:t>
            </a:fld>
            <a:endParaRPr kumimoji="1" lang="ja-JP" altLang="en-US"/>
          </a:p>
        </p:txBody>
      </p:sp>
      <p:sp>
        <p:nvSpPr>
          <p:cNvPr id="17" name="フッター プレースホルダー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kumimoji="1" lang="ja-JP" altLang="en-US"/>
          </a:p>
        </p:txBody>
      </p:sp>
      <p:sp>
        <p:nvSpPr>
          <p:cNvPr id="29" name="スライド番号プレースホルダー 28"/>
          <p:cNvSpPr>
            <a:spLocks noGrp="1"/>
          </p:cNvSpPr>
          <p:nvPr>
            <p:ph type="sldNum" sz="quarter" idx="12"/>
          </p:nvPr>
        </p:nvSpPr>
        <p:spPr>
          <a:xfrm>
            <a:off x="8001000" y="228600"/>
            <a:ext cx="838200" cy="381000"/>
          </a:xfrm>
        </p:spPr>
        <p:txBody>
          <a:bodyPr/>
          <a:lstStyle>
            <a:lvl1pPr>
              <a:defRPr>
                <a:solidFill>
                  <a:schemeClr val="tx2"/>
                </a:solidFill>
              </a:defRPr>
            </a:lvl1pPr>
          </a:lstStyle>
          <a:p>
            <a:fld id="{7A0ABC23-C9F2-4F6F-809D-3196A8A2BC1B}"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89B2A20B-0A6B-46B9-86C1-A4316E73A86C}" type="datetime1">
              <a:rPr kumimoji="1" lang="ja-JP" altLang="en-US" smtClean="0"/>
              <a:t>2017/6/12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A0ABC23-C9F2-4F6F-809D-3196A8A2BC1B}"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bg>
      <p:bgRef idx="1001">
        <a:schemeClr val="bg1"/>
      </p:bgRef>
    </p:bg>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53200" y="609600"/>
            <a:ext cx="2057400" cy="5516563"/>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609600"/>
            <a:ext cx="5562600" cy="5516564"/>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a:xfrm>
            <a:off x="6553200" y="6248402"/>
            <a:ext cx="2209800" cy="365125"/>
          </a:xfrm>
        </p:spPr>
        <p:txBody>
          <a:bodyPr/>
          <a:lstStyle/>
          <a:p>
            <a:fld id="{485F7260-78E9-4638-B916-5343878BB084}" type="datetime1">
              <a:rPr kumimoji="1" lang="ja-JP" altLang="en-US" smtClean="0"/>
              <a:t>2017/6/12</a:t>
            </a:fld>
            <a:endParaRPr kumimoji="1" lang="ja-JP" altLang="en-US"/>
          </a:p>
        </p:txBody>
      </p:sp>
      <p:sp>
        <p:nvSpPr>
          <p:cNvPr id="5" name="フッター プレースホルダー 4"/>
          <p:cNvSpPr>
            <a:spLocks noGrp="1"/>
          </p:cNvSpPr>
          <p:nvPr>
            <p:ph type="ftr" sz="quarter" idx="11"/>
          </p:nvPr>
        </p:nvSpPr>
        <p:spPr>
          <a:xfrm>
            <a:off x="457201" y="6248207"/>
            <a:ext cx="5573483" cy="365125"/>
          </a:xfrm>
        </p:spPr>
        <p:txBody>
          <a:bodyPr/>
          <a:lstStyle/>
          <a:p>
            <a:endParaRPr kumimoji="1" lang="ja-JP" altLang="en-US"/>
          </a:p>
        </p:txBody>
      </p:sp>
      <p:sp>
        <p:nvSpPr>
          <p:cNvPr id="7" name="正方形/長方形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正方形/長方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正方形/長方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スライド番号プレースホルダー 5"/>
          <p:cNvSpPr>
            <a:spLocks noGrp="1"/>
          </p:cNvSpPr>
          <p:nvPr>
            <p:ph type="sldNum" sz="quarter" idx="12"/>
          </p:nvPr>
        </p:nvSpPr>
        <p:spPr>
          <a:xfrm rot="5400000">
            <a:off x="5989638" y="144462"/>
            <a:ext cx="533400" cy="244476"/>
          </a:xfrm>
        </p:spPr>
        <p:txBody>
          <a:bodyPr/>
          <a:lstStyle/>
          <a:p>
            <a:fld id="{7A0ABC23-C9F2-4F6F-809D-3196A8A2BC1B}"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12648" y="228600"/>
            <a:ext cx="8153400" cy="990600"/>
          </a:xfrm>
        </p:spPr>
        <p:txBody>
          <a:body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fld id="{88245DD0-C263-416B-B62B-2B0DB355A798}" type="datetime1">
              <a:rPr kumimoji="1" lang="ja-JP" altLang="en-US" smtClean="0"/>
              <a:t>2017/6/12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solidFill>
                  <a:srgbClr val="FFFFFF"/>
                </a:solidFill>
              </a:defRPr>
            </a:lvl1pPr>
          </a:lstStyle>
          <a:p>
            <a:fld id="{7A0ABC23-C9F2-4F6F-809D-3196A8A2BC1B}" type="slidenum">
              <a:rPr kumimoji="1" lang="ja-JP" altLang="en-US" smtClean="0"/>
              <a:t>‹#›</a:t>
            </a:fld>
            <a:endParaRPr kumimoji="1" lang="ja-JP" altLang="en-US"/>
          </a:p>
        </p:txBody>
      </p:sp>
      <p:sp>
        <p:nvSpPr>
          <p:cNvPr id="8" name="コンテンツ プレースホルダー 7"/>
          <p:cNvSpPr>
            <a:spLocks noGrp="1"/>
          </p:cNvSpPr>
          <p:nvPr>
            <p:ph sz="quarter" idx="1"/>
          </p:nvPr>
        </p:nvSpPr>
        <p:spPr>
          <a:xfrm>
            <a:off x="612648" y="1600200"/>
            <a:ext cx="8153400" cy="44958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7" name="正方形/長方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ja-JP" altLang="en-US" smtClean="0"/>
              <a:t>マスター タイトルの書式設定</a:t>
            </a:r>
            <a:endParaRPr kumimoji="0" lang="en-US"/>
          </a:p>
        </p:txBody>
      </p:sp>
      <p:sp>
        <p:nvSpPr>
          <p:cNvPr id="12" name="日付プレースホルダー 11"/>
          <p:cNvSpPr>
            <a:spLocks noGrp="1"/>
          </p:cNvSpPr>
          <p:nvPr>
            <p:ph type="dt" sz="half" idx="10"/>
          </p:nvPr>
        </p:nvSpPr>
        <p:spPr/>
        <p:txBody>
          <a:bodyPr/>
          <a:lstStyle/>
          <a:p>
            <a:fld id="{F14C65BB-7EC1-4E13-92D3-41A37BC781D9}" type="datetime1">
              <a:rPr kumimoji="1" lang="ja-JP" altLang="en-US" smtClean="0"/>
              <a:t>2017/6/12</a:t>
            </a:fld>
            <a:endParaRPr kumimoji="1" lang="ja-JP" altLang="en-US"/>
          </a:p>
        </p:txBody>
      </p:sp>
      <p:sp>
        <p:nvSpPr>
          <p:cNvPr id="13" name="スライド番号プレースホルダー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A0ABC23-C9F2-4F6F-809D-3196A8A2BC1B}" type="slidenum">
              <a:rPr kumimoji="1" lang="ja-JP" altLang="en-US" smtClean="0"/>
              <a:t>‹#›</a:t>
            </a:fld>
            <a:endParaRPr kumimoji="1" lang="ja-JP" altLang="en-US"/>
          </a:p>
        </p:txBody>
      </p:sp>
      <p:sp>
        <p:nvSpPr>
          <p:cNvPr id="14" name="フッター プレースホルダー 13"/>
          <p:cNvSpPr>
            <a:spLocks noGrp="1"/>
          </p:cNvSpPr>
          <p:nvPr>
            <p:ph type="ftr" sz="quarter" idx="12"/>
          </p:nvPr>
        </p:nvSpPr>
        <p:spPr/>
        <p:txBody>
          <a:bodyPr/>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9" name="コンテンツ プレースホルダー 8"/>
          <p:cNvSpPr>
            <a:spLocks noGrp="1"/>
          </p:cNvSpPr>
          <p:nvPr>
            <p:ph sz="quarter" idx="1"/>
          </p:nvPr>
        </p:nvSpPr>
        <p:spPr>
          <a:xfrm>
            <a:off x="609600" y="1589567"/>
            <a:ext cx="38862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844901" y="1589567"/>
            <a:ext cx="38862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8" name="日付プレースホルダー 7"/>
          <p:cNvSpPr>
            <a:spLocks noGrp="1"/>
          </p:cNvSpPr>
          <p:nvPr>
            <p:ph type="dt" sz="half" idx="15"/>
          </p:nvPr>
        </p:nvSpPr>
        <p:spPr/>
        <p:txBody>
          <a:bodyPr rtlCol="0"/>
          <a:lstStyle/>
          <a:p>
            <a:fld id="{DE628CE4-BD37-4A72-A78A-5F9D0BB1EDCF}" type="datetime1">
              <a:rPr kumimoji="1" lang="ja-JP" altLang="en-US" smtClean="0"/>
              <a:t>2017/6/12</a:t>
            </a:fld>
            <a:endParaRPr kumimoji="1" lang="ja-JP" altLang="en-US"/>
          </a:p>
        </p:txBody>
      </p:sp>
      <p:sp>
        <p:nvSpPr>
          <p:cNvPr id="10" name="スライド番号プレースホルダー 9"/>
          <p:cNvSpPr>
            <a:spLocks noGrp="1"/>
          </p:cNvSpPr>
          <p:nvPr>
            <p:ph type="sldNum" sz="quarter" idx="16"/>
          </p:nvPr>
        </p:nvSpPr>
        <p:spPr/>
        <p:txBody>
          <a:bodyPr rtlCol="0"/>
          <a:lstStyle/>
          <a:p>
            <a:fld id="{7A0ABC23-C9F2-4F6F-809D-3196A8A2BC1B}" type="slidenum">
              <a:rPr kumimoji="1" lang="ja-JP" altLang="en-US" smtClean="0"/>
              <a:t>‹#›</a:t>
            </a:fld>
            <a:endParaRPr kumimoji="1" lang="ja-JP" altLang="en-US"/>
          </a:p>
        </p:txBody>
      </p:sp>
      <p:sp>
        <p:nvSpPr>
          <p:cNvPr id="12" name="フッター プレースホルダー 11"/>
          <p:cNvSpPr>
            <a:spLocks noGrp="1"/>
          </p:cNvSpPr>
          <p:nvPr>
            <p:ph type="ftr" sz="quarter" idx="17"/>
          </p:nvPr>
        </p:nvSpPr>
        <p:spPr/>
        <p:txBody>
          <a:bodyPr rtlCol="0"/>
          <a:lstStyle/>
          <a:p>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0" y="273050"/>
            <a:ext cx="8153400" cy="869950"/>
          </a:xfrm>
        </p:spPr>
        <p:txBody>
          <a:bodyPr anchor="ctr"/>
          <a:lstStyle>
            <a:lvl1pPr>
              <a:defRPr/>
            </a:lvl1pPr>
          </a:lstStyle>
          <a:p>
            <a:r>
              <a:rPr kumimoji="0" lang="ja-JP" altLang="en-US" smtClean="0"/>
              <a:t>マスター タイトルの書式設定</a:t>
            </a:r>
            <a:endParaRPr kumimoji="0" lang="en-US"/>
          </a:p>
        </p:txBody>
      </p:sp>
      <p:sp>
        <p:nvSpPr>
          <p:cNvPr id="11" name="コンテンツ プレースホルダー 10"/>
          <p:cNvSpPr>
            <a:spLocks noGrp="1"/>
          </p:cNvSpPr>
          <p:nvPr>
            <p:ph sz="quarter" idx="2"/>
          </p:nvPr>
        </p:nvSpPr>
        <p:spPr>
          <a:xfrm>
            <a:off x="609600" y="2438400"/>
            <a:ext cx="3886200" cy="35814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800600" y="2438400"/>
            <a:ext cx="3886200" cy="35814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0" name="日付プレースホルダー 9"/>
          <p:cNvSpPr>
            <a:spLocks noGrp="1"/>
          </p:cNvSpPr>
          <p:nvPr>
            <p:ph type="dt" sz="half" idx="15"/>
          </p:nvPr>
        </p:nvSpPr>
        <p:spPr/>
        <p:txBody>
          <a:bodyPr rtlCol="0"/>
          <a:lstStyle/>
          <a:p>
            <a:fld id="{9F16CF5F-180E-4726-A21C-FFC03C26D93F}" type="datetime1">
              <a:rPr kumimoji="1" lang="ja-JP" altLang="en-US" smtClean="0"/>
              <a:t>2017/6/12</a:t>
            </a:fld>
            <a:endParaRPr kumimoji="1" lang="ja-JP" altLang="en-US"/>
          </a:p>
        </p:txBody>
      </p:sp>
      <p:sp>
        <p:nvSpPr>
          <p:cNvPr id="12" name="スライド番号プレースホルダー 11"/>
          <p:cNvSpPr>
            <a:spLocks noGrp="1"/>
          </p:cNvSpPr>
          <p:nvPr>
            <p:ph type="sldNum" sz="quarter" idx="16"/>
          </p:nvPr>
        </p:nvSpPr>
        <p:spPr/>
        <p:txBody>
          <a:bodyPr rtlCol="0"/>
          <a:lstStyle/>
          <a:p>
            <a:fld id="{7A0ABC23-C9F2-4F6F-809D-3196A8A2BC1B}" type="slidenum">
              <a:rPr kumimoji="1" lang="ja-JP" altLang="en-US" smtClean="0"/>
              <a:t>‹#›</a:t>
            </a:fld>
            <a:endParaRPr kumimoji="1" lang="ja-JP" altLang="en-US"/>
          </a:p>
        </p:txBody>
      </p:sp>
      <p:sp>
        <p:nvSpPr>
          <p:cNvPr id="14" name="フッター プレースホルダー 13"/>
          <p:cNvSpPr>
            <a:spLocks noGrp="1"/>
          </p:cNvSpPr>
          <p:nvPr>
            <p:ph type="ftr" sz="quarter" idx="17"/>
          </p:nvPr>
        </p:nvSpPr>
        <p:spPr/>
        <p:txBody>
          <a:bodyPr rtlCol="0"/>
          <a:lstStyle/>
          <a:p>
            <a:endParaRPr kumimoji="1" lang="ja-JP" altLang="en-US"/>
          </a:p>
        </p:txBody>
      </p:sp>
      <p:sp>
        <p:nvSpPr>
          <p:cNvPr id="16" name="テキスト プレースホルダー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
        <p:nvSpPr>
          <p:cNvPr id="15" name="テキスト プレースホルダー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FAB883F1-C638-43A7-A6BA-C7A37D95E772}" type="datetime1">
              <a:rPr kumimoji="1" lang="ja-JP" altLang="en-US" smtClean="0"/>
              <a:t>2017/6/12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lvl1pPr>
              <a:defRPr>
                <a:solidFill>
                  <a:srgbClr val="FFFFFF"/>
                </a:solidFill>
              </a:defRPr>
            </a:lvl1pPr>
          </a:lstStyle>
          <a:p>
            <a:fld id="{7A0ABC23-C9F2-4F6F-809D-3196A8A2BC1B}"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E1170CB-3AF0-4A5C-AF33-5087AAC95BD7}" type="datetime1">
              <a:rPr kumimoji="1" lang="ja-JP" altLang="en-US" smtClean="0"/>
              <a:t>2017/6/12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0" y="6248400"/>
            <a:ext cx="533400" cy="381000"/>
          </a:xfrm>
        </p:spPr>
        <p:txBody>
          <a:bodyPr/>
          <a:lstStyle>
            <a:lvl1pPr>
              <a:defRPr>
                <a:solidFill>
                  <a:schemeClr val="tx2"/>
                </a:solidFill>
              </a:defRPr>
            </a:lvl1pPr>
          </a:lstStyle>
          <a:p>
            <a:fld id="{7A0ABC23-C9F2-4F6F-809D-3196A8A2BC1B}"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3050"/>
            <a:ext cx="8077200" cy="869950"/>
          </a:xfrm>
        </p:spPr>
        <p:txBody>
          <a:bodyPr anchor="ctr"/>
          <a:lstStyle>
            <a:lvl1pPr algn="l">
              <a:buNone/>
              <a:defRPr sz="4400" b="0"/>
            </a:lvl1p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F200D600-216C-4A78-BB5B-C7492E8D9BCF}" type="datetime1">
              <a:rPr kumimoji="1" lang="ja-JP" altLang="en-US" smtClean="0"/>
              <a:t>2017/6/12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solidFill>
                  <a:srgbClr val="FFFFFF"/>
                </a:solidFill>
              </a:defRPr>
            </a:lvl1pPr>
          </a:lstStyle>
          <a:p>
            <a:fld id="{7A0ABC23-C9F2-4F6F-809D-3196A8A2BC1B}" type="slidenum">
              <a:rPr kumimoji="1" lang="ja-JP" altLang="en-US" smtClean="0"/>
              <a:t>‹#›</a:t>
            </a:fld>
            <a:endParaRPr kumimoji="1" lang="ja-JP" altLang="en-US"/>
          </a:p>
        </p:txBody>
      </p:sp>
      <p:sp>
        <p:nvSpPr>
          <p:cNvPr id="3" name="テキスト プレースホルダー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9" name="コンテンツ プレースホルダー 8"/>
          <p:cNvSpPr>
            <a:spLocks noGrp="1"/>
          </p:cNvSpPr>
          <p:nvPr>
            <p:ph sz="quarter" idx="1"/>
          </p:nvPr>
        </p:nvSpPr>
        <p:spPr>
          <a:xfrm>
            <a:off x="2362200" y="1752600"/>
            <a:ext cx="6400800" cy="4419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3">
        <a:schemeClr val="bg2"/>
      </p:bgRef>
    </p:bg>
    <p:spTree>
      <p:nvGrpSpPr>
        <p:cNvPr id="1" name=""/>
        <p:cNvGrpSpPr/>
        <p:nvPr/>
      </p:nvGrpSpPr>
      <p:grpSpPr>
        <a:xfrm>
          <a:off x="0" y="0"/>
          <a:ext cx="0" cy="0"/>
          <a:chOff x="0" y="0"/>
          <a:chExt cx="0" cy="0"/>
        </a:xfrm>
      </p:grpSpPr>
      <p:sp>
        <p:nvSpPr>
          <p:cNvPr id="4" name="テキスト プレースホルダー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smtClean="0"/>
              <a:t>マスター テキストの書式設定</a:t>
            </a:r>
          </a:p>
        </p:txBody>
      </p:sp>
      <p:sp>
        <p:nvSpPr>
          <p:cNvPr id="8" name="正方形/長方形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ja-JP" altLang="en-US" smtClean="0"/>
              <a:t>マスター タイトルの書式設定</a:t>
            </a:r>
            <a:endParaRPr kumimoji="0" lang="en-US"/>
          </a:p>
        </p:txBody>
      </p:sp>
      <p:sp>
        <p:nvSpPr>
          <p:cNvPr id="11" name="正方形/長方形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付プレースホルダー 11"/>
          <p:cNvSpPr>
            <a:spLocks noGrp="1"/>
          </p:cNvSpPr>
          <p:nvPr>
            <p:ph type="dt" sz="half" idx="10"/>
          </p:nvPr>
        </p:nvSpPr>
        <p:spPr>
          <a:xfrm>
            <a:off x="6248400" y="6248400"/>
            <a:ext cx="2667000" cy="365125"/>
          </a:xfrm>
        </p:spPr>
        <p:txBody>
          <a:bodyPr rtlCol="0"/>
          <a:lstStyle/>
          <a:p>
            <a:fld id="{CEED5C3B-F63E-4060-9063-B2DB56DD7B1E}" type="datetime1">
              <a:rPr kumimoji="1" lang="ja-JP" altLang="en-US" smtClean="0"/>
              <a:t>2017/6/12</a:t>
            </a:fld>
            <a:endParaRPr kumimoji="1" lang="ja-JP" altLang="en-US"/>
          </a:p>
        </p:txBody>
      </p:sp>
      <p:sp>
        <p:nvSpPr>
          <p:cNvPr id="13" name="スライド番号プレースホルダー 12"/>
          <p:cNvSpPr>
            <a:spLocks noGrp="1"/>
          </p:cNvSpPr>
          <p:nvPr>
            <p:ph type="sldNum" sz="quarter" idx="11"/>
          </p:nvPr>
        </p:nvSpPr>
        <p:spPr>
          <a:xfrm>
            <a:off x="0" y="4667249"/>
            <a:ext cx="1447800" cy="663578"/>
          </a:xfrm>
        </p:spPr>
        <p:txBody>
          <a:bodyPr rtlCol="0"/>
          <a:lstStyle>
            <a:lvl1pPr>
              <a:defRPr sz="2800"/>
            </a:lvl1pPr>
          </a:lstStyle>
          <a:p>
            <a:fld id="{7A0ABC23-C9F2-4F6F-809D-3196A8A2BC1B}" type="slidenum">
              <a:rPr kumimoji="1" lang="ja-JP" altLang="en-US" smtClean="0"/>
              <a:t>‹#›</a:t>
            </a:fld>
            <a:endParaRPr kumimoji="1" lang="ja-JP" altLang="en-US"/>
          </a:p>
        </p:txBody>
      </p:sp>
      <p:sp>
        <p:nvSpPr>
          <p:cNvPr id="14" name="フッター プレースホルダー 13"/>
          <p:cNvSpPr>
            <a:spLocks noGrp="1"/>
          </p:cNvSpPr>
          <p:nvPr>
            <p:ph type="ftr" sz="quarter" idx="12"/>
          </p:nvPr>
        </p:nvSpPr>
        <p:spPr>
          <a:xfrm>
            <a:off x="1600200" y="6248206"/>
            <a:ext cx="4572000" cy="365125"/>
          </a:xfrm>
        </p:spPr>
        <p:txBody>
          <a:bodyPr rtlCol="0"/>
          <a:lstStyle/>
          <a:p>
            <a:endParaRPr kumimoji="1" lang="ja-JP" altLang="en-US"/>
          </a:p>
        </p:txBody>
      </p:sp>
      <p:sp>
        <p:nvSpPr>
          <p:cNvPr id="3" name="図プレースホルダー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ja-JP" altLang="en-US" smtClean="0"/>
              <a:t>アイコンをクリックして図を追加</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ー 21"/>
          <p:cNvSpPr>
            <a:spLocks noGrp="1"/>
          </p:cNvSpPr>
          <p:nvPr>
            <p:ph type="title"/>
          </p:nvPr>
        </p:nvSpPr>
        <p:spPr>
          <a:xfrm>
            <a:off x="609600" y="228600"/>
            <a:ext cx="8153400" cy="990600"/>
          </a:xfrm>
          <a:prstGeom prst="rect">
            <a:avLst/>
          </a:prstGeom>
        </p:spPr>
        <p:txBody>
          <a:bodyPr vert="horz" anchor="ctr">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CF33038-2113-444D-A22A-A7463FB46042}" type="datetime1">
              <a:rPr kumimoji="1" lang="ja-JP" altLang="en-US" smtClean="0"/>
              <a:t>2017/6/12</a:t>
            </a:fld>
            <a:endParaRPr kumimoji="1" lang="ja-JP" altLang="en-US"/>
          </a:p>
        </p:txBody>
      </p:sp>
      <p:sp>
        <p:nvSpPr>
          <p:cNvPr id="3" name="フッター プレースホルダー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kumimoji="1" lang="ja-JP" altLang="en-US"/>
          </a:p>
        </p:txBody>
      </p:sp>
      <p:sp>
        <p:nvSpPr>
          <p:cNvPr id="7" name="正方形/長方形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スライド番号プレースホルダー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A0ABC23-C9F2-4F6F-809D-3196A8A2BC1B}"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l" rtl="0" eaLnBrk="1" latinLnBrk="0" hangingPunct="1">
        <a:spcBef>
          <a:spcPct val="0"/>
        </a:spcBef>
        <a:buNone/>
        <a:defRPr kumimoji="1"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1"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1"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1"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1"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1"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g"/><Relationship Id="rId7"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g"/><Relationship Id="rId10" Type="http://schemas.openxmlformats.org/officeDocument/2006/relationships/image" Target="../media/image38.png"/><Relationship Id="rId4" Type="http://schemas.openxmlformats.org/officeDocument/2006/relationships/image" Target="../media/image32.jpeg"/><Relationship Id="rId9"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836712"/>
            <a:ext cx="7128792" cy="4392488"/>
          </a:xfrm>
        </p:spPr>
        <p:txBody>
          <a:bodyPr>
            <a:noAutofit/>
          </a:bodyPr>
          <a:lstStyle/>
          <a:p>
            <a:r>
              <a:rPr lang="ja-JP" altLang="en-US" sz="6600" b="1" dirty="0">
                <a:latin typeface="MS UI Gothic" panose="020B0600070205080204" pitchFamily="50" charset="-128"/>
                <a:ea typeface="MS UI Gothic" panose="020B0600070205080204" pitchFamily="50" charset="-128"/>
              </a:rPr>
              <a:t>通所系サービス</a:t>
            </a:r>
            <a:r>
              <a:rPr lang="ja-JP" altLang="en-US" sz="6600" b="1" dirty="0" smtClean="0">
                <a:latin typeface="MS UI Gothic" panose="020B0600070205080204" pitchFamily="50" charset="-128"/>
                <a:ea typeface="MS UI Gothic" panose="020B0600070205080204" pitchFamily="50" charset="-128"/>
              </a:rPr>
              <a:t>共通</a:t>
            </a:r>
            <a:r>
              <a:rPr kumimoji="1" lang="en-US" altLang="ja-JP" sz="6600" b="1" dirty="0" smtClean="0">
                <a:latin typeface="MS UI Gothic" panose="020B0600070205080204" pitchFamily="50" charset="-128"/>
                <a:ea typeface="MS UI Gothic" panose="020B0600070205080204" pitchFamily="50" charset="-128"/>
              </a:rPr>
              <a:t/>
            </a:r>
            <a:br>
              <a:rPr kumimoji="1" lang="en-US" altLang="ja-JP" sz="6600" b="1" dirty="0" smtClean="0">
                <a:latin typeface="MS UI Gothic" panose="020B0600070205080204" pitchFamily="50" charset="-128"/>
                <a:ea typeface="MS UI Gothic" panose="020B0600070205080204" pitchFamily="50" charset="-128"/>
              </a:rPr>
            </a:br>
            <a:r>
              <a:rPr kumimoji="1" lang="ja-JP" altLang="en-US" sz="6600" b="1" dirty="0" smtClean="0">
                <a:latin typeface="MS UI Gothic" panose="020B0600070205080204" pitchFamily="50" charset="-128"/>
                <a:ea typeface="MS UI Gothic" panose="020B0600070205080204" pitchFamily="50" charset="-128"/>
              </a:rPr>
              <a:t>　　</a:t>
            </a:r>
            <a:r>
              <a:rPr kumimoji="1" lang="ja-JP" altLang="en-US" sz="5000" b="1" dirty="0" smtClean="0">
                <a:latin typeface="MS UI Gothic" panose="020B0600070205080204" pitchFamily="50" charset="-128"/>
                <a:ea typeface="MS UI Gothic" panose="020B0600070205080204" pitchFamily="50" charset="-128"/>
              </a:rPr>
              <a:t>Ｈ</a:t>
            </a:r>
            <a:r>
              <a:rPr lang="ja-JP" altLang="en-US" sz="5000" b="1" dirty="0" smtClean="0">
                <a:latin typeface="MS UI Gothic" panose="020B0600070205080204" pitchFamily="50" charset="-128"/>
                <a:ea typeface="MS UI Gothic" panose="020B0600070205080204" pitchFamily="50" charset="-128"/>
              </a:rPr>
              <a:t>２９</a:t>
            </a:r>
            <a:r>
              <a:rPr lang="en-US" altLang="ja-JP" sz="5000" b="1" dirty="0" smtClean="0">
                <a:latin typeface="MS UI Gothic" panose="020B0600070205080204" pitchFamily="50" charset="-128"/>
                <a:ea typeface="MS UI Gothic" panose="020B0600070205080204" pitchFamily="50" charset="-128"/>
              </a:rPr>
              <a:t>.</a:t>
            </a:r>
            <a:r>
              <a:rPr lang="ja-JP" altLang="en-US" sz="5000" b="1" dirty="0" smtClean="0">
                <a:latin typeface="MS UI Gothic" panose="020B0600070205080204" pitchFamily="50" charset="-128"/>
                <a:ea typeface="MS UI Gothic" panose="020B0600070205080204" pitchFamily="50" charset="-128"/>
              </a:rPr>
              <a:t>６</a:t>
            </a:r>
            <a:r>
              <a:rPr lang="en-US" altLang="ja-JP" sz="5000" b="1" dirty="0" smtClean="0">
                <a:latin typeface="MS UI Gothic" panose="020B0600070205080204" pitchFamily="50" charset="-128"/>
                <a:ea typeface="MS UI Gothic" panose="020B0600070205080204" pitchFamily="50" charset="-128"/>
              </a:rPr>
              <a:t>.</a:t>
            </a:r>
            <a:r>
              <a:rPr lang="ja-JP" altLang="en-US" sz="5000" b="1" dirty="0" smtClean="0">
                <a:latin typeface="MS UI Gothic" panose="020B0600070205080204" pitchFamily="50" charset="-128"/>
                <a:ea typeface="MS UI Gothic" panose="020B0600070205080204" pitchFamily="50" charset="-128"/>
              </a:rPr>
              <a:t>１３（</a:t>
            </a:r>
            <a:r>
              <a:rPr lang="en-US" altLang="ja-JP" sz="5000" b="1" dirty="0" smtClean="0">
                <a:latin typeface="MS UI Gothic" panose="020B0600070205080204" pitchFamily="50" charset="-128"/>
                <a:ea typeface="MS UI Gothic" panose="020B0600070205080204" pitchFamily="50" charset="-128"/>
              </a:rPr>
              <a:t>TUE</a:t>
            </a:r>
            <a:r>
              <a:rPr lang="ja-JP" altLang="en-US" sz="5000" b="1" dirty="0" smtClean="0">
                <a:latin typeface="MS UI Gothic" panose="020B0600070205080204" pitchFamily="50" charset="-128"/>
                <a:ea typeface="MS UI Gothic" panose="020B0600070205080204" pitchFamily="50" charset="-128"/>
              </a:rPr>
              <a:t>）</a:t>
            </a:r>
            <a:r>
              <a:rPr kumimoji="1" lang="ja-JP" altLang="en-US" sz="6600" b="1" dirty="0" smtClean="0">
                <a:latin typeface="MS UI Gothic" panose="020B0600070205080204" pitchFamily="50" charset="-128"/>
                <a:ea typeface="MS UI Gothic" panose="020B0600070205080204" pitchFamily="50" charset="-128"/>
              </a:rPr>
              <a:t>　　　</a:t>
            </a:r>
            <a:endParaRPr kumimoji="1" lang="ja-JP" altLang="en-US" sz="6600" b="1" dirty="0">
              <a:latin typeface="MS UI Gothic" panose="020B0600070205080204" pitchFamily="50" charset="-128"/>
              <a:ea typeface="MS UI Gothic" panose="020B0600070205080204"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6805" y="4725144"/>
            <a:ext cx="2338381" cy="1909962"/>
          </a:xfrm>
          <a:prstGeom prst="rect">
            <a:avLst/>
          </a:prstGeom>
        </p:spPr>
      </p:pic>
    </p:spTree>
    <p:extLst>
      <p:ext uri="{BB962C8B-B14F-4D97-AF65-F5344CB8AC3E}">
        <p14:creationId xmlns:p14="http://schemas.microsoft.com/office/powerpoint/2010/main" val="3983790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p:cNvSpPr txBox="1">
            <a:spLocks/>
          </p:cNvSpPr>
          <p:nvPr/>
        </p:nvSpPr>
        <p:spPr>
          <a:xfrm>
            <a:off x="0" y="116632"/>
            <a:ext cx="8133220" cy="1224136"/>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kumimoji="1" sz="3200" b="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600" b="1" i="0" u="none" strike="noStrike" kern="1200" cap="all" spc="0" normalizeH="0" baseline="0" noProof="0" dirty="0" smtClean="0">
                <a:ln w="3175" cmpd="sng">
                  <a:noFill/>
                </a:ln>
                <a:solidFill>
                  <a:schemeClr val="tx2"/>
                </a:solidFill>
                <a:effectLst/>
                <a:uLnTx/>
                <a:uFillTx/>
                <a:latin typeface="Century Gothic" panose="020B0502020202020204"/>
                <a:ea typeface="メイリオ" panose="020B0604030504040204" pitchFamily="50" charset="-128"/>
              </a:rPr>
              <a:t>■通所系サービス共通⑨</a:t>
            </a:r>
            <a:endParaRPr kumimoji="1" lang="en-US" altLang="ja-JP" sz="3600" b="1" i="0" u="none" strike="noStrike" kern="1200" cap="all" spc="0" normalizeH="0" baseline="0" noProof="0" dirty="0" smtClean="0">
              <a:ln w="3175" cmpd="sng">
                <a:noFill/>
              </a:ln>
              <a:solidFill>
                <a:schemeClr val="tx2"/>
              </a:solidFill>
              <a:effectLst/>
              <a:uLnTx/>
              <a:uFillTx/>
              <a:latin typeface="Century Gothic" panose="020B0502020202020204"/>
              <a:ea typeface="メイリオ" panose="020B0604030504040204" pitchFamily="50" charset="-128"/>
            </a:endParaRPr>
          </a:p>
          <a:p>
            <a:pPr lvl="0">
              <a:defRPr/>
            </a:pPr>
            <a:r>
              <a:rPr lang="en-US" altLang="ja-JP" sz="3600" b="1" dirty="0" smtClean="0">
                <a:solidFill>
                  <a:schemeClr val="tx2"/>
                </a:solidFill>
                <a:latin typeface="Century Gothic" panose="020B0502020202020204"/>
                <a:ea typeface="メイリオ" panose="020B0604030504040204" pitchFamily="50" charset="-128"/>
              </a:rPr>
              <a:t>【</a:t>
            </a:r>
            <a:r>
              <a:rPr lang="ja-JP" altLang="en-US" sz="3600" b="1" dirty="0" smtClean="0">
                <a:solidFill>
                  <a:schemeClr val="tx2"/>
                </a:solidFill>
                <a:latin typeface="Century Gothic" panose="020B0502020202020204"/>
                <a:ea typeface="メイリオ" panose="020B0604030504040204" pitchFamily="50" charset="-128"/>
              </a:rPr>
              <a:t>屋外</a:t>
            </a:r>
            <a:r>
              <a:rPr lang="ja-JP" altLang="en-US" sz="3600" b="1" dirty="0">
                <a:solidFill>
                  <a:schemeClr val="tx2"/>
                </a:solidFill>
                <a:latin typeface="Century Gothic" panose="020B0502020202020204"/>
                <a:ea typeface="メイリオ" panose="020B0604030504040204" pitchFamily="50" charset="-128"/>
              </a:rPr>
              <a:t>でのサービス</a:t>
            </a:r>
            <a:r>
              <a:rPr lang="ja-JP" altLang="en-US" sz="3600" b="1" dirty="0" smtClean="0">
                <a:solidFill>
                  <a:schemeClr val="tx2"/>
                </a:solidFill>
                <a:latin typeface="Century Gothic" panose="020B0502020202020204"/>
                <a:ea typeface="メイリオ" panose="020B0604030504040204" pitchFamily="50" charset="-128"/>
              </a:rPr>
              <a:t>提供の要件</a:t>
            </a:r>
            <a:r>
              <a:rPr lang="en-US" altLang="ja-JP" sz="3600" b="1" dirty="0" smtClean="0">
                <a:solidFill>
                  <a:schemeClr val="tx2"/>
                </a:solidFill>
                <a:latin typeface="Century Gothic" panose="020B0502020202020204"/>
                <a:ea typeface="メイリオ" panose="020B0604030504040204" pitchFamily="50" charset="-128"/>
              </a:rPr>
              <a:t>】</a:t>
            </a:r>
            <a:endParaRPr kumimoji="1" lang="ja-JP" altLang="en-US" sz="3600" b="1" i="0" u="none" strike="noStrike" kern="1200" cap="all" spc="0" normalizeH="0" baseline="0" noProof="0" dirty="0">
              <a:ln w="3175" cmpd="sng">
                <a:noFill/>
              </a:ln>
              <a:solidFill>
                <a:schemeClr val="tx2"/>
              </a:solidFill>
              <a:effectLst/>
              <a:uLnTx/>
              <a:uFillTx/>
              <a:latin typeface="Century Gothic" panose="020B0502020202020204"/>
              <a:ea typeface="メイリオ" panose="020B0604030504040204" pitchFamily="50" charset="-128"/>
            </a:endParaRPr>
          </a:p>
        </p:txBody>
      </p:sp>
      <p:sp>
        <p:nvSpPr>
          <p:cNvPr id="8" name="テキスト ボックス 7"/>
          <p:cNvSpPr txBox="1"/>
          <p:nvPr/>
        </p:nvSpPr>
        <p:spPr>
          <a:xfrm>
            <a:off x="539552" y="2276872"/>
            <a:ext cx="8133220" cy="3416320"/>
          </a:xfrm>
          <a:prstGeom prst="rect">
            <a:avLst/>
          </a:prstGeom>
          <a:noFill/>
        </p:spPr>
        <p:txBody>
          <a:bodyPr wrap="square" rtlCol="0">
            <a:spAutoFit/>
          </a:bodyPr>
          <a:lstStyle/>
          <a:p>
            <a:pPr>
              <a:spcBef>
                <a:spcPts val="600"/>
              </a:spcBef>
            </a:pPr>
            <a:r>
              <a:rPr lang="ja-JP" altLang="en-US" sz="3600" dirty="0" smtClean="0">
                <a:solidFill>
                  <a:prstClr val="black"/>
                </a:solidFill>
                <a:latin typeface="Century Gothic" panose="020B0502020202020204"/>
                <a:ea typeface="メイリオ" panose="020B0604030504040204" pitchFamily="50" charset="-128"/>
              </a:rPr>
              <a:t>①あらかじめ</a:t>
            </a:r>
            <a:r>
              <a:rPr lang="ja-JP" altLang="en-US" sz="4400" b="1" dirty="0" smtClean="0">
                <a:solidFill>
                  <a:srgbClr val="FF0000"/>
                </a:solidFill>
                <a:latin typeface="Century Gothic" panose="020B0502020202020204"/>
                <a:ea typeface="メイリオ" panose="020B0604030504040204" pitchFamily="50" charset="-128"/>
              </a:rPr>
              <a:t>個別サービス計画</a:t>
            </a:r>
            <a:r>
              <a:rPr lang="ja-JP" altLang="en-US" sz="3600" dirty="0" smtClean="0">
                <a:solidFill>
                  <a:prstClr val="black"/>
                </a:solidFill>
                <a:latin typeface="Century Gothic" panose="020B0502020202020204"/>
                <a:ea typeface="メイリオ" panose="020B0604030504040204" pitchFamily="50" charset="-128"/>
              </a:rPr>
              <a:t>に</a:t>
            </a:r>
            <a:endParaRPr lang="en-US" altLang="ja-JP" sz="3600" dirty="0" smtClean="0">
              <a:solidFill>
                <a:prstClr val="black"/>
              </a:solidFill>
              <a:latin typeface="Century Gothic" panose="020B0502020202020204"/>
              <a:ea typeface="メイリオ" panose="020B0604030504040204" pitchFamily="50" charset="-128"/>
            </a:endParaRPr>
          </a:p>
          <a:p>
            <a:pPr>
              <a:spcBef>
                <a:spcPts val="600"/>
              </a:spcBef>
            </a:pPr>
            <a:r>
              <a:rPr lang="ja-JP" altLang="en-US" sz="3600" dirty="0">
                <a:solidFill>
                  <a:prstClr val="black"/>
                </a:solidFill>
                <a:latin typeface="Century Gothic" panose="020B0502020202020204"/>
                <a:ea typeface="メイリオ" panose="020B0604030504040204" pitchFamily="50" charset="-128"/>
              </a:rPr>
              <a:t>　</a:t>
            </a:r>
            <a:r>
              <a:rPr lang="ja-JP" altLang="en-US" sz="3600" dirty="0" smtClean="0">
                <a:solidFill>
                  <a:prstClr val="black"/>
                </a:solidFill>
                <a:latin typeface="Century Gothic" panose="020B0502020202020204"/>
                <a:ea typeface="メイリオ" panose="020B0604030504040204" pitchFamily="50" charset="-128"/>
              </a:rPr>
              <a:t>位置づけられていること</a:t>
            </a:r>
            <a:endParaRPr lang="en-US" altLang="ja-JP" sz="3600" dirty="0" smtClean="0">
              <a:solidFill>
                <a:prstClr val="black"/>
              </a:solidFill>
              <a:latin typeface="Century Gothic" panose="020B0502020202020204"/>
              <a:ea typeface="メイリオ" panose="020B0604030504040204" pitchFamily="50" charset="-128"/>
            </a:endParaRPr>
          </a:p>
          <a:p>
            <a:pPr>
              <a:spcBef>
                <a:spcPts val="600"/>
              </a:spcBef>
            </a:pPr>
            <a:endParaRPr lang="en-US" altLang="ja-JP" sz="3600" dirty="0" smtClean="0">
              <a:solidFill>
                <a:prstClr val="black"/>
              </a:solidFill>
              <a:latin typeface="Century Gothic" panose="020B0502020202020204"/>
              <a:ea typeface="メイリオ" panose="020B0604030504040204" pitchFamily="50" charset="-128"/>
            </a:endParaRPr>
          </a:p>
          <a:p>
            <a:pPr>
              <a:spcBef>
                <a:spcPts val="600"/>
              </a:spcBef>
            </a:pPr>
            <a:r>
              <a:rPr lang="ja-JP" altLang="en-US" sz="3600" dirty="0" smtClean="0">
                <a:solidFill>
                  <a:prstClr val="black"/>
                </a:solidFill>
                <a:latin typeface="Century Gothic" panose="020B0502020202020204"/>
                <a:ea typeface="メイリオ" panose="020B0604030504040204" pitchFamily="50" charset="-128"/>
              </a:rPr>
              <a:t>②</a:t>
            </a:r>
            <a:r>
              <a:rPr lang="ja-JP" altLang="en-US" sz="4400" b="1" dirty="0" smtClean="0">
                <a:solidFill>
                  <a:srgbClr val="FF0000"/>
                </a:solidFill>
                <a:latin typeface="Century Gothic" panose="020B0502020202020204"/>
                <a:ea typeface="メイリオ" panose="020B0604030504040204" pitchFamily="50" charset="-128"/>
              </a:rPr>
              <a:t>効果的な</a:t>
            </a:r>
            <a:r>
              <a:rPr lang="ja-JP" altLang="en-US" sz="3600" dirty="0" smtClean="0">
                <a:solidFill>
                  <a:prstClr val="black"/>
                </a:solidFill>
                <a:latin typeface="Century Gothic" panose="020B0502020202020204"/>
                <a:ea typeface="メイリオ" panose="020B0604030504040204" pitchFamily="50" charset="-128"/>
              </a:rPr>
              <a:t>機能訓練等の</a:t>
            </a:r>
            <a:endParaRPr lang="en-US" altLang="ja-JP" sz="3600" dirty="0" smtClean="0">
              <a:solidFill>
                <a:prstClr val="black"/>
              </a:solidFill>
              <a:latin typeface="Century Gothic" panose="020B0502020202020204"/>
              <a:ea typeface="メイリオ" panose="020B0604030504040204" pitchFamily="50" charset="-128"/>
            </a:endParaRPr>
          </a:p>
          <a:p>
            <a:pPr>
              <a:spcBef>
                <a:spcPts val="600"/>
              </a:spcBef>
            </a:pPr>
            <a:r>
              <a:rPr lang="ja-JP" altLang="en-US" sz="3600" dirty="0">
                <a:solidFill>
                  <a:prstClr val="black"/>
                </a:solidFill>
                <a:latin typeface="Century Gothic" panose="020B0502020202020204"/>
                <a:ea typeface="メイリオ" panose="020B0604030504040204" pitchFamily="50" charset="-128"/>
              </a:rPr>
              <a:t>　</a:t>
            </a:r>
            <a:r>
              <a:rPr lang="ja-JP" altLang="en-US" sz="3600" dirty="0" smtClean="0">
                <a:solidFill>
                  <a:prstClr val="black"/>
                </a:solidFill>
                <a:latin typeface="Century Gothic" panose="020B0502020202020204"/>
                <a:ea typeface="メイリオ" panose="020B0604030504040204" pitchFamily="50" charset="-128"/>
              </a:rPr>
              <a:t>サービスが提供できること</a:t>
            </a:r>
            <a:endParaRPr lang="ja-JP" altLang="en-US" sz="3600" dirty="0">
              <a:solidFill>
                <a:prstClr val="black"/>
              </a:solidFill>
              <a:latin typeface="Century Gothic" panose="020B0502020202020204"/>
              <a:ea typeface="メイリオ" panose="020B0604030504040204" pitchFamily="50" charset="-128"/>
            </a:endParaRPr>
          </a:p>
        </p:txBody>
      </p:sp>
      <p:pic>
        <p:nvPicPr>
          <p:cNvPr id="7" name="Picture 2" descr="\\kawasaki.local\庁内共有ファイルサーバ\40（健）長寿社会部高齢者事業推進\セ）関川部長\新プロジェクト\03　H28\02　オープニングイベント\280708ＰＪ説明スライド\280708スライド使用画像\おじおばあさん.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97047" y="3284984"/>
            <a:ext cx="2375725" cy="1828194"/>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34412" b="38310"/>
          <a:stretch/>
        </p:blipFill>
        <p:spPr>
          <a:xfrm>
            <a:off x="3203848" y="2636912"/>
            <a:ext cx="4929372" cy="504057"/>
          </a:xfrm>
          <a:prstGeom prst="rect">
            <a:avLst/>
          </a:prstGeom>
        </p:spPr>
      </p:pic>
      <p:pic>
        <p:nvPicPr>
          <p:cNvPr id="9" name="図 8"/>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34412" r="47078" b="35928"/>
          <a:stretch/>
        </p:blipFill>
        <p:spPr>
          <a:xfrm>
            <a:off x="809598" y="4653136"/>
            <a:ext cx="2608702" cy="548071"/>
          </a:xfrm>
          <a:prstGeom prst="rect">
            <a:avLst/>
          </a:prstGeom>
        </p:spPr>
      </p:pic>
    </p:spTree>
    <p:extLst>
      <p:ext uri="{BB962C8B-B14F-4D97-AF65-F5344CB8AC3E}">
        <p14:creationId xmlns:p14="http://schemas.microsoft.com/office/powerpoint/2010/main" val="428315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p:cNvSpPr txBox="1">
            <a:spLocks/>
          </p:cNvSpPr>
          <p:nvPr/>
        </p:nvSpPr>
        <p:spPr>
          <a:xfrm>
            <a:off x="0" y="-171400"/>
            <a:ext cx="8133220" cy="1584176"/>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kumimoji="1" sz="3200" b="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600" b="1" i="0" u="none" strike="noStrike" kern="1200" cap="all" spc="0" normalizeH="0" baseline="0" noProof="0" dirty="0" smtClean="0">
                <a:ln w="3175" cmpd="sng">
                  <a:noFill/>
                </a:ln>
                <a:solidFill>
                  <a:schemeClr val="tx2"/>
                </a:solidFill>
                <a:effectLst/>
                <a:uLnTx/>
                <a:uFillTx/>
                <a:latin typeface="Meiryo UI" panose="020B0604030504040204" pitchFamily="50" charset="-128"/>
                <a:ea typeface="Meiryo UI" panose="020B0604030504040204" pitchFamily="50" charset="-128"/>
              </a:rPr>
              <a:t>■通所系サービス共通⑩</a:t>
            </a:r>
            <a:endParaRPr kumimoji="1" lang="en-US" altLang="ja-JP" sz="3600" b="1" i="0" u="none" strike="noStrike" kern="1200" cap="all" spc="0" normalizeH="0" baseline="0" noProof="0" dirty="0" smtClean="0">
              <a:ln w="3175" cmpd="sng">
                <a:noFill/>
              </a:ln>
              <a:solidFill>
                <a:schemeClr val="tx2"/>
              </a:solidFill>
              <a:effectLst/>
              <a:uLnTx/>
              <a:uFillTx/>
              <a:latin typeface="Meiryo UI" panose="020B0604030504040204" pitchFamily="50" charset="-128"/>
              <a:ea typeface="Meiryo UI" panose="020B0604030504040204" pitchFamily="50" charset="-128"/>
            </a:endParaRPr>
          </a:p>
          <a:p>
            <a:pPr lvl="0">
              <a:defRPr/>
            </a:pPr>
            <a:r>
              <a:rPr lang="ja-JP" altLang="en-US" sz="3600" b="1" dirty="0" smtClean="0">
                <a:solidFill>
                  <a:schemeClr val="tx2"/>
                </a:solidFill>
                <a:latin typeface="Meiryo UI" panose="020B0604030504040204" pitchFamily="50" charset="-128"/>
                <a:ea typeface="Meiryo UI" panose="020B0604030504040204" pitchFamily="50" charset="-128"/>
              </a:rPr>
              <a:t>　</a:t>
            </a:r>
            <a:r>
              <a:rPr lang="en-US" altLang="ja-JP" sz="3600" b="1" dirty="0" smtClean="0">
                <a:solidFill>
                  <a:schemeClr val="tx2"/>
                </a:solidFill>
                <a:latin typeface="Meiryo UI" panose="020B0604030504040204" pitchFamily="50" charset="-128"/>
                <a:ea typeface="Meiryo UI" panose="020B0604030504040204" pitchFamily="50" charset="-128"/>
              </a:rPr>
              <a:t>【</a:t>
            </a:r>
            <a:r>
              <a:rPr lang="ja-JP" altLang="en-US" sz="3600" b="1" dirty="0" smtClean="0">
                <a:solidFill>
                  <a:schemeClr val="tx2"/>
                </a:solidFill>
                <a:latin typeface="Meiryo UI" panose="020B0604030504040204" pitchFamily="50" charset="-128"/>
                <a:ea typeface="Meiryo UI" panose="020B0604030504040204" pitchFamily="50" charset="-128"/>
              </a:rPr>
              <a:t>屋外</a:t>
            </a:r>
            <a:r>
              <a:rPr lang="ja-JP" altLang="en-US" sz="3600" b="1" dirty="0">
                <a:solidFill>
                  <a:schemeClr val="tx2"/>
                </a:solidFill>
                <a:latin typeface="Meiryo UI" panose="020B0604030504040204" pitchFamily="50" charset="-128"/>
                <a:ea typeface="Meiryo UI" panose="020B0604030504040204" pitchFamily="50" charset="-128"/>
              </a:rPr>
              <a:t>でのサービス</a:t>
            </a:r>
            <a:r>
              <a:rPr lang="ja-JP" altLang="en-US" sz="3600" b="1" dirty="0" smtClean="0">
                <a:solidFill>
                  <a:schemeClr val="tx2"/>
                </a:solidFill>
                <a:latin typeface="Meiryo UI" panose="020B0604030504040204" pitchFamily="50" charset="-128"/>
                <a:ea typeface="Meiryo UI" panose="020B0604030504040204" pitchFamily="50" charset="-128"/>
              </a:rPr>
              <a:t>提供のポイント</a:t>
            </a:r>
            <a:r>
              <a:rPr lang="en-US" altLang="ja-JP" sz="3600" b="1" dirty="0" smtClean="0">
                <a:solidFill>
                  <a:schemeClr val="tx2"/>
                </a:solidFill>
                <a:latin typeface="Meiryo UI" panose="020B0604030504040204" pitchFamily="50" charset="-128"/>
                <a:ea typeface="Meiryo UI" panose="020B0604030504040204" pitchFamily="50" charset="-128"/>
              </a:rPr>
              <a:t>】</a:t>
            </a:r>
            <a:endParaRPr kumimoji="1" lang="ja-JP" altLang="en-US" sz="3600" b="1" i="0" u="none" strike="noStrike" kern="1200" cap="all" spc="0" normalizeH="0" baseline="0" noProof="0" dirty="0">
              <a:ln w="3175" cmpd="sng">
                <a:noFill/>
              </a:ln>
              <a:solidFill>
                <a:schemeClr val="tx2"/>
              </a:solidFill>
              <a:effectLst/>
              <a:uLnTx/>
              <a:uFillTx/>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0" y="1772816"/>
            <a:ext cx="9144000" cy="5204502"/>
          </a:xfrm>
          <a:prstGeom prst="rect">
            <a:avLst/>
          </a:prstGeom>
          <a:noFill/>
        </p:spPr>
        <p:txBody>
          <a:bodyPr wrap="square" rtlCol="0">
            <a:spAutoFit/>
          </a:bodyPr>
          <a:lstStyle/>
          <a:p>
            <a:pPr>
              <a:spcBef>
                <a:spcPts val="600"/>
              </a:spcBef>
            </a:pPr>
            <a:r>
              <a:rPr lang="ja-JP" altLang="en-US" sz="3200" dirty="0" smtClean="0">
                <a:solidFill>
                  <a:prstClr val="black"/>
                </a:solidFill>
                <a:latin typeface="Century Gothic" panose="020B0502020202020204"/>
                <a:ea typeface="メイリオ" panose="020B0604030504040204" pitchFamily="50" charset="-128"/>
              </a:rPr>
              <a:t>①</a:t>
            </a:r>
            <a:r>
              <a:rPr lang="ja-JP" altLang="en-US" sz="3400" b="1" dirty="0" smtClean="0">
                <a:solidFill>
                  <a:srgbClr val="FF0000"/>
                </a:solidFill>
                <a:latin typeface="Century Gothic" panose="020B0502020202020204"/>
                <a:ea typeface="メイリオ" panose="020B0604030504040204" pitchFamily="50" charset="-128"/>
              </a:rPr>
              <a:t>利用者の実現したい生活</a:t>
            </a:r>
            <a:r>
              <a:rPr lang="ja-JP" altLang="en-US" sz="3200" dirty="0" smtClean="0">
                <a:latin typeface="Century Gothic" panose="020B0502020202020204"/>
                <a:ea typeface="メイリオ" panose="020B0604030504040204" pitchFamily="50" charset="-128"/>
              </a:rPr>
              <a:t>の到達点と現状と　</a:t>
            </a:r>
            <a:endParaRPr lang="en-US" altLang="ja-JP" sz="3200" dirty="0" smtClean="0">
              <a:latin typeface="Century Gothic" panose="020B0502020202020204"/>
              <a:ea typeface="メイリオ" panose="020B0604030504040204" pitchFamily="50" charset="-128"/>
            </a:endParaRPr>
          </a:p>
          <a:p>
            <a:pPr>
              <a:spcBef>
                <a:spcPts val="600"/>
              </a:spcBef>
            </a:pPr>
            <a:r>
              <a:rPr lang="ja-JP" altLang="en-US" sz="3200" dirty="0">
                <a:latin typeface="Century Gothic" panose="020B0502020202020204"/>
                <a:ea typeface="メイリオ" panose="020B0604030504040204" pitchFamily="50" charset="-128"/>
              </a:rPr>
              <a:t>　</a:t>
            </a:r>
            <a:r>
              <a:rPr lang="ja-JP" altLang="en-US" sz="3200" dirty="0" smtClean="0">
                <a:latin typeface="Century Gothic" panose="020B0502020202020204"/>
                <a:ea typeface="メイリオ" panose="020B0604030504040204" pitchFamily="50" charset="-128"/>
              </a:rPr>
              <a:t>の</a:t>
            </a:r>
            <a:r>
              <a:rPr lang="ja-JP" altLang="en-US" sz="3400" b="1" dirty="0" smtClean="0">
                <a:solidFill>
                  <a:srgbClr val="FF0000"/>
                </a:solidFill>
                <a:latin typeface="Century Gothic" panose="020B0502020202020204"/>
                <a:ea typeface="メイリオ" panose="020B0604030504040204" pitchFamily="50" charset="-128"/>
              </a:rPr>
              <a:t>ギャップ</a:t>
            </a:r>
            <a:r>
              <a:rPr lang="ja-JP" altLang="en-US" sz="3200" dirty="0" smtClean="0">
                <a:solidFill>
                  <a:prstClr val="black"/>
                </a:solidFill>
                <a:latin typeface="Century Gothic" panose="020B0502020202020204"/>
                <a:ea typeface="メイリオ" panose="020B0604030504040204" pitchFamily="50" charset="-128"/>
              </a:rPr>
              <a:t>から導き出された</a:t>
            </a:r>
            <a:r>
              <a:rPr lang="ja-JP" altLang="en-US" sz="3400" b="1" dirty="0" smtClean="0">
                <a:solidFill>
                  <a:srgbClr val="FF0000"/>
                </a:solidFill>
                <a:latin typeface="Century Gothic" panose="020B0502020202020204"/>
                <a:ea typeface="メイリオ" panose="020B0604030504040204" pitchFamily="50" charset="-128"/>
              </a:rPr>
              <a:t>具体的な目標（指標）を達成</a:t>
            </a:r>
            <a:r>
              <a:rPr lang="ja-JP" altLang="en-US" sz="3200" dirty="0" smtClean="0">
                <a:latin typeface="Century Gothic" panose="020B0502020202020204"/>
                <a:ea typeface="メイリオ" panose="020B0604030504040204" pitchFamily="50" charset="-128"/>
              </a:rPr>
              <a:t>するために</a:t>
            </a:r>
            <a:r>
              <a:rPr lang="ja-JP" altLang="en-US" sz="3200" dirty="0" smtClean="0">
                <a:solidFill>
                  <a:prstClr val="black"/>
                </a:solidFill>
                <a:latin typeface="Century Gothic" panose="020B0502020202020204"/>
                <a:ea typeface="メイリオ" panose="020B0604030504040204" pitchFamily="50" charset="-128"/>
              </a:rPr>
              <a:t>必要である。</a:t>
            </a:r>
            <a:endParaRPr lang="en-US" altLang="ja-JP" sz="3200" dirty="0" smtClean="0">
              <a:solidFill>
                <a:prstClr val="black"/>
              </a:solidFill>
              <a:latin typeface="Century Gothic" panose="020B0502020202020204"/>
              <a:ea typeface="メイリオ" panose="020B0604030504040204" pitchFamily="50" charset="-128"/>
            </a:endParaRPr>
          </a:p>
          <a:p>
            <a:pPr>
              <a:lnSpc>
                <a:spcPct val="30000"/>
              </a:lnSpc>
              <a:spcBef>
                <a:spcPts val="600"/>
              </a:spcBef>
            </a:pPr>
            <a:endParaRPr lang="en-US" altLang="ja-JP" sz="3200" dirty="0" smtClean="0">
              <a:solidFill>
                <a:prstClr val="black"/>
              </a:solidFill>
              <a:latin typeface="Century Gothic" panose="020B0502020202020204"/>
              <a:ea typeface="メイリオ" panose="020B0604030504040204" pitchFamily="50" charset="-128"/>
            </a:endParaRPr>
          </a:p>
          <a:p>
            <a:pPr>
              <a:spcBef>
                <a:spcPts val="600"/>
              </a:spcBef>
            </a:pPr>
            <a:r>
              <a:rPr lang="ja-JP" altLang="en-US" sz="3200" dirty="0" smtClean="0">
                <a:solidFill>
                  <a:prstClr val="black"/>
                </a:solidFill>
                <a:latin typeface="Century Gothic" panose="020B0502020202020204"/>
                <a:ea typeface="メイリオ" panose="020B0604030504040204" pitchFamily="50" charset="-128"/>
              </a:rPr>
              <a:t>②</a:t>
            </a:r>
            <a:r>
              <a:rPr lang="ja-JP" altLang="en-US" sz="3400" b="1" dirty="0" smtClean="0">
                <a:solidFill>
                  <a:srgbClr val="FF0000"/>
                </a:solidFill>
                <a:latin typeface="Century Gothic" panose="020B0502020202020204"/>
                <a:ea typeface="メイリオ" panose="020B0604030504040204" pitchFamily="50" charset="-128"/>
              </a:rPr>
              <a:t>個別サービス計画</a:t>
            </a:r>
            <a:r>
              <a:rPr lang="ja-JP" altLang="en-US" sz="3200" dirty="0" smtClean="0">
                <a:solidFill>
                  <a:prstClr val="black"/>
                </a:solidFill>
                <a:latin typeface="Century Gothic" panose="020B0502020202020204"/>
                <a:ea typeface="メイリオ" panose="020B0604030504040204" pitchFamily="50" charset="-128"/>
              </a:rPr>
              <a:t>への</a:t>
            </a:r>
            <a:endParaRPr lang="en-US" altLang="ja-JP" sz="3200" dirty="0" smtClean="0">
              <a:solidFill>
                <a:prstClr val="black"/>
              </a:solidFill>
              <a:latin typeface="Century Gothic" panose="020B0502020202020204"/>
              <a:ea typeface="メイリオ" panose="020B0604030504040204" pitchFamily="50" charset="-128"/>
            </a:endParaRPr>
          </a:p>
          <a:p>
            <a:pPr>
              <a:spcBef>
                <a:spcPts val="600"/>
              </a:spcBef>
            </a:pPr>
            <a:r>
              <a:rPr lang="ja-JP" altLang="en-US" sz="3200" dirty="0">
                <a:solidFill>
                  <a:prstClr val="black"/>
                </a:solidFill>
                <a:latin typeface="Century Gothic" panose="020B0502020202020204"/>
                <a:ea typeface="メイリオ" panose="020B0604030504040204" pitchFamily="50" charset="-128"/>
              </a:rPr>
              <a:t>　</a:t>
            </a:r>
            <a:r>
              <a:rPr lang="ja-JP" altLang="en-US" sz="3200" dirty="0" smtClean="0">
                <a:solidFill>
                  <a:prstClr val="black"/>
                </a:solidFill>
                <a:latin typeface="Century Gothic" panose="020B0502020202020204"/>
                <a:ea typeface="メイリオ" panose="020B0604030504040204" pitchFamily="50" charset="-128"/>
              </a:rPr>
              <a:t>具体的な内容の位置付けている。</a:t>
            </a:r>
            <a:endParaRPr lang="en-US" altLang="ja-JP" sz="3200" dirty="0" smtClean="0">
              <a:solidFill>
                <a:prstClr val="black"/>
              </a:solidFill>
              <a:latin typeface="Century Gothic" panose="020B0502020202020204"/>
              <a:ea typeface="メイリオ" panose="020B0604030504040204" pitchFamily="50" charset="-128"/>
            </a:endParaRPr>
          </a:p>
          <a:p>
            <a:pPr>
              <a:lnSpc>
                <a:spcPct val="30000"/>
              </a:lnSpc>
              <a:spcBef>
                <a:spcPts val="600"/>
              </a:spcBef>
            </a:pPr>
            <a:endParaRPr lang="en-US" altLang="ja-JP" sz="3200" dirty="0" smtClean="0">
              <a:solidFill>
                <a:prstClr val="black"/>
              </a:solidFill>
              <a:latin typeface="Century Gothic" panose="020B0502020202020204"/>
              <a:ea typeface="メイリオ" panose="020B0604030504040204" pitchFamily="50" charset="-128"/>
            </a:endParaRPr>
          </a:p>
          <a:p>
            <a:pPr>
              <a:spcBef>
                <a:spcPts val="600"/>
              </a:spcBef>
            </a:pPr>
            <a:r>
              <a:rPr lang="ja-JP" altLang="en-US" sz="3200" dirty="0" smtClean="0">
                <a:solidFill>
                  <a:prstClr val="black"/>
                </a:solidFill>
                <a:latin typeface="Century Gothic" panose="020B0502020202020204"/>
                <a:ea typeface="メイリオ" panose="020B0604030504040204" pitchFamily="50" charset="-128"/>
              </a:rPr>
              <a:t>③提供時間・提供場所・具体的内容・提供者に</a:t>
            </a:r>
            <a:endParaRPr lang="en-US" altLang="ja-JP" sz="3200" dirty="0" smtClean="0">
              <a:solidFill>
                <a:prstClr val="black"/>
              </a:solidFill>
              <a:latin typeface="Century Gothic" panose="020B0502020202020204"/>
              <a:ea typeface="メイリオ" panose="020B0604030504040204" pitchFamily="50" charset="-128"/>
            </a:endParaRPr>
          </a:p>
          <a:p>
            <a:pPr>
              <a:spcBef>
                <a:spcPts val="600"/>
              </a:spcBef>
            </a:pPr>
            <a:r>
              <a:rPr lang="ja-JP" altLang="en-US" sz="3200" dirty="0">
                <a:solidFill>
                  <a:prstClr val="black"/>
                </a:solidFill>
                <a:latin typeface="Century Gothic" panose="020B0502020202020204"/>
                <a:ea typeface="メイリオ" panose="020B0604030504040204" pitchFamily="50" charset="-128"/>
              </a:rPr>
              <a:t>　</a:t>
            </a:r>
            <a:r>
              <a:rPr lang="ja-JP" altLang="en-US" sz="3200" dirty="0" smtClean="0">
                <a:solidFill>
                  <a:prstClr val="black"/>
                </a:solidFill>
                <a:latin typeface="Century Gothic" panose="020B0502020202020204"/>
                <a:ea typeface="メイリオ" panose="020B0604030504040204" pitchFamily="50" charset="-128"/>
              </a:rPr>
              <a:t>ついての</a:t>
            </a:r>
            <a:r>
              <a:rPr lang="ja-JP" altLang="en-US" sz="3400" b="1" dirty="0" smtClean="0">
                <a:solidFill>
                  <a:srgbClr val="FF0000"/>
                </a:solidFill>
                <a:latin typeface="Century Gothic" panose="020B0502020202020204"/>
                <a:ea typeface="メイリオ" panose="020B0604030504040204" pitchFamily="50" charset="-128"/>
              </a:rPr>
              <a:t>記録</a:t>
            </a:r>
            <a:r>
              <a:rPr lang="ja-JP" altLang="en-US" sz="3200" dirty="0" smtClean="0">
                <a:solidFill>
                  <a:prstClr val="black"/>
                </a:solidFill>
                <a:latin typeface="Century Gothic" panose="020B0502020202020204"/>
                <a:ea typeface="メイリオ" panose="020B0604030504040204" pitchFamily="50" charset="-128"/>
              </a:rPr>
              <a:t>、</a:t>
            </a:r>
            <a:r>
              <a:rPr lang="ja-JP" altLang="en-US" sz="3200" dirty="0">
                <a:latin typeface="Century Gothic" panose="020B0502020202020204"/>
                <a:ea typeface="メイリオ" panose="020B0604030504040204" pitchFamily="50" charset="-128"/>
              </a:rPr>
              <a:t>目標</a:t>
            </a:r>
            <a:r>
              <a:rPr lang="ja-JP" altLang="en-US" sz="3200" dirty="0" smtClean="0">
                <a:latin typeface="Century Gothic" panose="020B0502020202020204"/>
                <a:ea typeface="メイリオ" panose="020B0604030504040204" pitchFamily="50" charset="-128"/>
              </a:rPr>
              <a:t>の達成状況を</a:t>
            </a:r>
            <a:r>
              <a:rPr lang="ja-JP" altLang="en-US" sz="3400" b="1" dirty="0" smtClean="0">
                <a:solidFill>
                  <a:srgbClr val="FF0000"/>
                </a:solidFill>
                <a:latin typeface="Century Gothic" panose="020B0502020202020204"/>
                <a:ea typeface="メイリオ" panose="020B0604030504040204" pitchFamily="50" charset="-128"/>
              </a:rPr>
              <a:t>評価（おお</a:t>
            </a:r>
            <a:endParaRPr lang="en-US" altLang="ja-JP" sz="3400" b="1" dirty="0" smtClean="0">
              <a:solidFill>
                <a:srgbClr val="FF0000"/>
              </a:solidFill>
              <a:latin typeface="Century Gothic" panose="020B0502020202020204"/>
              <a:ea typeface="メイリオ" panose="020B0604030504040204" pitchFamily="50" charset="-128"/>
            </a:endParaRPr>
          </a:p>
          <a:p>
            <a:pPr>
              <a:spcBef>
                <a:spcPts val="600"/>
              </a:spcBef>
            </a:pPr>
            <a:r>
              <a:rPr lang="ja-JP" altLang="en-US" sz="3400" b="1" dirty="0">
                <a:solidFill>
                  <a:srgbClr val="FF0000"/>
                </a:solidFill>
                <a:latin typeface="Century Gothic" panose="020B0502020202020204"/>
                <a:ea typeface="メイリオ" panose="020B0604030504040204" pitchFamily="50" charset="-128"/>
              </a:rPr>
              <a:t>　</a:t>
            </a:r>
            <a:r>
              <a:rPr lang="ja-JP" altLang="en-US" sz="3400" b="1" dirty="0" smtClean="0">
                <a:solidFill>
                  <a:srgbClr val="FF0000"/>
                </a:solidFill>
                <a:latin typeface="Century Gothic" panose="020B0502020202020204"/>
                <a:ea typeface="メイリオ" panose="020B0604030504040204" pitchFamily="50" charset="-128"/>
              </a:rPr>
              <a:t>むね１月に１回程度）</a:t>
            </a:r>
            <a:r>
              <a:rPr lang="ja-JP" altLang="en-US" sz="3200" dirty="0" smtClean="0">
                <a:latin typeface="Century Gothic" panose="020B0502020202020204"/>
                <a:ea typeface="メイリオ" panose="020B0604030504040204" pitchFamily="50" charset="-128"/>
              </a:rPr>
              <a:t>している</a:t>
            </a:r>
            <a:r>
              <a:rPr lang="ja-JP" altLang="en-US" sz="3200" dirty="0" smtClean="0">
                <a:solidFill>
                  <a:prstClr val="black"/>
                </a:solidFill>
                <a:latin typeface="Century Gothic" panose="020B0502020202020204"/>
                <a:ea typeface="メイリオ" panose="020B0604030504040204" pitchFamily="50" charset="-128"/>
              </a:rPr>
              <a:t>。</a:t>
            </a:r>
            <a:r>
              <a:rPr lang="ja-JP" altLang="en-US" sz="3200" dirty="0">
                <a:solidFill>
                  <a:prstClr val="black"/>
                </a:solidFill>
                <a:latin typeface="Century Gothic" panose="020B0502020202020204"/>
                <a:ea typeface="メイリオ" panose="020B0604030504040204" pitchFamily="50" charset="-128"/>
              </a:rPr>
              <a:t>　</a:t>
            </a:r>
          </a:p>
        </p:txBody>
      </p:sp>
      <p:pic>
        <p:nvPicPr>
          <p:cNvPr id="4" name="図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397846">
            <a:off x="6579273" y="3340839"/>
            <a:ext cx="2215885" cy="1179887"/>
          </a:xfrm>
          <a:prstGeom prst="rect">
            <a:avLst/>
          </a:prstGeom>
        </p:spPr>
      </p:pic>
    </p:spTree>
    <p:extLst>
      <p:ext uri="{BB962C8B-B14F-4D97-AF65-F5344CB8AC3E}">
        <p14:creationId xmlns:p14="http://schemas.microsoft.com/office/powerpoint/2010/main" val="327407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p:cNvSpPr txBox="1">
            <a:spLocks/>
          </p:cNvSpPr>
          <p:nvPr/>
        </p:nvSpPr>
        <p:spPr>
          <a:xfrm>
            <a:off x="-20560" y="74928"/>
            <a:ext cx="9427419" cy="1108775"/>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kumimoji="1" sz="3200" b="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600" b="1" i="0" u="none" strike="noStrike" kern="1200" cap="all" spc="0" normalizeH="0" baseline="0" noProof="0" dirty="0" smtClean="0">
                <a:ln w="3175" cmpd="sng">
                  <a:noFill/>
                </a:ln>
                <a:solidFill>
                  <a:schemeClr val="tx2"/>
                </a:solidFill>
                <a:effectLst/>
                <a:uLnTx/>
                <a:uFillTx/>
                <a:latin typeface="Meiryo UI" panose="020B0604030504040204" pitchFamily="50" charset="-128"/>
                <a:ea typeface="Meiryo UI" panose="020B0604030504040204" pitchFamily="50" charset="-128"/>
              </a:rPr>
              <a:t>■通所系サービス共通⑪</a:t>
            </a:r>
          </a:p>
          <a:p>
            <a:pPr lvl="0">
              <a:defRPr/>
            </a:pPr>
            <a:r>
              <a:rPr lang="ja-JP" altLang="en-US" sz="3600" b="1" dirty="0" smtClean="0">
                <a:solidFill>
                  <a:schemeClr val="tx2"/>
                </a:solidFill>
                <a:latin typeface="Meiryo UI" panose="020B0604030504040204" pitchFamily="50" charset="-128"/>
                <a:ea typeface="Meiryo UI" panose="020B0604030504040204" pitchFamily="50" charset="-128"/>
              </a:rPr>
              <a:t>　</a:t>
            </a:r>
            <a:r>
              <a:rPr lang="en-US" altLang="ja-JP" sz="3600" b="1" dirty="0" smtClean="0">
                <a:solidFill>
                  <a:schemeClr val="tx2"/>
                </a:solidFill>
                <a:latin typeface="Meiryo UI" panose="020B0604030504040204" pitchFamily="50" charset="-128"/>
                <a:ea typeface="Meiryo UI" panose="020B0604030504040204" pitchFamily="50" charset="-128"/>
              </a:rPr>
              <a:t>【</a:t>
            </a:r>
            <a:r>
              <a:rPr lang="ja-JP" altLang="en-US" sz="3600" b="1" dirty="0" smtClean="0">
                <a:solidFill>
                  <a:schemeClr val="tx2"/>
                </a:solidFill>
                <a:latin typeface="Meiryo UI" panose="020B0604030504040204" pitchFamily="50" charset="-128"/>
                <a:ea typeface="Meiryo UI" panose="020B0604030504040204" pitchFamily="50" charset="-128"/>
              </a:rPr>
              <a:t>通所系サービス以外の取り扱いについて</a:t>
            </a:r>
            <a:r>
              <a:rPr lang="en-US" altLang="ja-JP" sz="3600" b="1" dirty="0" smtClean="0">
                <a:solidFill>
                  <a:schemeClr val="tx2"/>
                </a:solidFill>
                <a:latin typeface="Meiryo UI" panose="020B0604030504040204" pitchFamily="50" charset="-128"/>
                <a:ea typeface="Meiryo UI" panose="020B0604030504040204" pitchFamily="50" charset="-128"/>
              </a:rPr>
              <a:t>】</a:t>
            </a:r>
            <a:endParaRPr lang="en-US" altLang="ja-JP" sz="3600" b="1" dirty="0">
              <a:solidFill>
                <a:schemeClr val="tx2"/>
              </a:solidFill>
              <a:latin typeface="Meiryo UI" panose="020B0604030504040204" pitchFamily="50" charset="-128"/>
              <a:ea typeface="Meiryo UI" panose="020B0604030504040204" pitchFamily="50" charset="-128"/>
            </a:endParaRPr>
          </a:p>
        </p:txBody>
      </p:sp>
      <p:sp>
        <p:nvSpPr>
          <p:cNvPr id="8" name="爆発 2 7"/>
          <p:cNvSpPr/>
          <p:nvPr/>
        </p:nvSpPr>
        <p:spPr>
          <a:xfrm>
            <a:off x="395217" y="1551811"/>
            <a:ext cx="8568952" cy="3142125"/>
          </a:xfrm>
          <a:prstGeom prst="irregularSeal2">
            <a:avLst/>
          </a:prstGeom>
          <a:solidFill>
            <a:srgbClr val="052F61">
              <a:lumMod val="40000"/>
              <a:lumOff val="60000"/>
              <a:alpha val="50000"/>
            </a:srgbClr>
          </a:solidFill>
          <a:ln w="1587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smtClean="0">
              <a:ln>
                <a:noFill/>
              </a:ln>
              <a:solidFill>
                <a:prstClr val="white"/>
              </a:solidFill>
              <a:effectLst/>
              <a:uLnTx/>
              <a:uFillTx/>
              <a:latin typeface="Century Gothic" panose="020B0502020202020204"/>
              <a:ea typeface="メイリオ" panose="020B0604030504040204" pitchFamily="50" charset="-128"/>
              <a:cs typeface="+mn-cs"/>
            </a:endParaRPr>
          </a:p>
        </p:txBody>
      </p:sp>
      <p:sp>
        <p:nvSpPr>
          <p:cNvPr id="5" name="角丸四角形 4"/>
          <p:cNvSpPr/>
          <p:nvPr/>
        </p:nvSpPr>
        <p:spPr>
          <a:xfrm>
            <a:off x="279224" y="3447611"/>
            <a:ext cx="2078112" cy="1853597"/>
          </a:xfrm>
          <a:prstGeom prst="roundRect">
            <a:avLst/>
          </a:prstGeom>
          <a:solidFill>
            <a:schemeClr val="bg1">
              <a:alpha val="76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6805690" y="3447611"/>
            <a:ext cx="2346224" cy="1997613"/>
          </a:xfrm>
          <a:prstGeom prst="roundRect">
            <a:avLst/>
          </a:prstGeom>
          <a:solidFill>
            <a:schemeClr val="bg1">
              <a:alpha val="77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820" y="1818014"/>
            <a:ext cx="8961520" cy="2431435"/>
          </a:xfrm>
          <a:prstGeom prst="rect">
            <a:avLst/>
          </a:prstGeom>
          <a:noFill/>
        </p:spPr>
        <p:txBody>
          <a:bodyPr wrap="square" rtlCol="0">
            <a:spAutoFit/>
          </a:bodyPr>
          <a:lstStyle/>
          <a:p>
            <a:pPr algn="ctr"/>
            <a:r>
              <a:rPr lang="ja-JP" altLang="en-US" sz="3600" b="1" dirty="0" smtClean="0">
                <a:latin typeface="Century Gothic" panose="020B0502020202020204"/>
                <a:ea typeface="メイリオ" panose="020B0604030504040204" pitchFamily="50" charset="-128"/>
              </a:rPr>
              <a:t>サービス担当者会議や理美容サービス等の通所系サービス以外の</a:t>
            </a:r>
            <a:r>
              <a:rPr lang="ja-JP" altLang="en-US" sz="3600" b="1" dirty="0" smtClean="0">
                <a:solidFill>
                  <a:prstClr val="black"/>
                </a:solidFill>
                <a:latin typeface="Century Gothic" panose="020B0502020202020204"/>
                <a:ea typeface="メイリオ" panose="020B0604030504040204" pitchFamily="50" charset="-128"/>
              </a:rPr>
              <a:t>サービスは、</a:t>
            </a:r>
            <a:endParaRPr lang="en-US" altLang="ja-JP" sz="3600" b="1" dirty="0" smtClean="0">
              <a:solidFill>
                <a:prstClr val="black"/>
              </a:solidFill>
              <a:latin typeface="Century Gothic" panose="020B0502020202020204"/>
              <a:ea typeface="メイリオ" panose="020B0604030504040204" pitchFamily="50" charset="-128"/>
            </a:endParaRPr>
          </a:p>
          <a:p>
            <a:pPr algn="ctr"/>
            <a:r>
              <a:rPr lang="ja-JP" altLang="en-US" sz="4000" b="1" dirty="0" smtClean="0">
                <a:solidFill>
                  <a:srgbClr val="FF0000"/>
                </a:solidFill>
                <a:latin typeface="Century Gothic" panose="020B0502020202020204"/>
                <a:ea typeface="メイリオ" panose="020B0604030504040204" pitchFamily="50" charset="-128"/>
              </a:rPr>
              <a:t>サービス提供時間に含めることは</a:t>
            </a:r>
            <a:endParaRPr lang="en-US" altLang="ja-JP" sz="4000" b="1" dirty="0" smtClean="0">
              <a:solidFill>
                <a:srgbClr val="FF0000"/>
              </a:solidFill>
              <a:latin typeface="Century Gothic" panose="020B0502020202020204"/>
              <a:ea typeface="メイリオ" panose="020B0604030504040204" pitchFamily="50" charset="-128"/>
            </a:endParaRPr>
          </a:p>
          <a:p>
            <a:pPr algn="ctr"/>
            <a:r>
              <a:rPr lang="ja-JP" altLang="en-US" sz="4000" b="1" dirty="0" smtClean="0">
                <a:solidFill>
                  <a:srgbClr val="FF0000"/>
                </a:solidFill>
                <a:latin typeface="Century Gothic" panose="020B0502020202020204"/>
                <a:ea typeface="メイリオ" panose="020B0604030504040204" pitchFamily="50" charset="-128"/>
              </a:rPr>
              <a:t>できません。</a:t>
            </a:r>
            <a:endParaRPr lang="en-US" altLang="ja-JP" sz="4000" b="1" dirty="0" smtClean="0">
              <a:solidFill>
                <a:srgbClr val="FF0000"/>
              </a:solidFill>
              <a:latin typeface="Century Gothic" panose="020B0502020202020204"/>
              <a:ea typeface="メイリオ" panose="020B0604030504040204" pitchFamily="50" charset="-128"/>
            </a:endParaRPr>
          </a:p>
        </p:txBody>
      </p:sp>
      <p:pic>
        <p:nvPicPr>
          <p:cNvPr id="3" name="図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76700" y="3728521"/>
            <a:ext cx="2448272" cy="2899896"/>
          </a:xfrm>
          <a:prstGeom prst="rect">
            <a:avLst/>
          </a:prstGeom>
        </p:spPr>
      </p:pic>
      <p:pic>
        <p:nvPicPr>
          <p:cNvPr id="2" name="図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0326" y="3631074"/>
            <a:ext cx="2838823" cy="2877012"/>
          </a:xfrm>
          <a:prstGeom prst="rect">
            <a:avLst/>
          </a:prstGeom>
        </p:spPr>
      </p:pic>
      <p:sp>
        <p:nvSpPr>
          <p:cNvPr id="14" name="乗算記号 13"/>
          <p:cNvSpPr/>
          <p:nvPr/>
        </p:nvSpPr>
        <p:spPr>
          <a:xfrm>
            <a:off x="5039157" y="3702138"/>
            <a:ext cx="4041682" cy="3486172"/>
          </a:xfrm>
          <a:prstGeom prst="mathMultiply">
            <a:avLst>
              <a:gd name="adj1" fmla="val 6034"/>
            </a:avLst>
          </a:prstGeom>
          <a:solidFill>
            <a:srgbClr val="EF3729">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乗算記号 14"/>
          <p:cNvSpPr/>
          <p:nvPr/>
        </p:nvSpPr>
        <p:spPr>
          <a:xfrm>
            <a:off x="-321104" y="3476730"/>
            <a:ext cx="4041682" cy="3486172"/>
          </a:xfrm>
          <a:prstGeom prst="mathMultiply">
            <a:avLst>
              <a:gd name="adj1" fmla="val 6034"/>
            </a:avLst>
          </a:prstGeom>
          <a:solidFill>
            <a:srgbClr val="EF3729">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8212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ppt_w</p:attrName>
                                        </p:attrNameLst>
                                      </p:cBhvr>
                                      <p:tavLst>
                                        <p:tav tm="0" fmla="#ppt_w*sin(2.5*pi*$)">
                                          <p:val>
                                            <p:fltVal val="0"/>
                                          </p:val>
                                        </p:tav>
                                        <p:tav tm="100000">
                                          <p:val>
                                            <p:fltVal val="1"/>
                                          </p:val>
                                        </p:tav>
                                      </p:tavLst>
                                    </p:anim>
                                    <p:anim calcmode="lin" valueType="num">
                                      <p:cBhvr>
                                        <p:cTn id="9" dur="2000" fill="hold"/>
                                        <p:tgtEl>
                                          <p:spTgt spid="15"/>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anim calcmode="lin" valueType="num">
                                      <p:cBhvr>
                                        <p:cTn id="13" dur="2000" fill="hold"/>
                                        <p:tgtEl>
                                          <p:spTgt spid="14"/>
                                        </p:tgtEl>
                                        <p:attrNameLst>
                                          <p:attrName>ppt_w</p:attrName>
                                        </p:attrNameLst>
                                      </p:cBhvr>
                                      <p:tavLst>
                                        <p:tav tm="0" fmla="#ppt_w*sin(2.5*pi*$)">
                                          <p:val>
                                            <p:fltVal val="0"/>
                                          </p:val>
                                        </p:tav>
                                        <p:tav tm="100000">
                                          <p:val>
                                            <p:fltVal val="1"/>
                                          </p:val>
                                        </p:tav>
                                      </p:tavLst>
                                    </p:anim>
                                    <p:anim calcmode="lin" valueType="num">
                                      <p:cBhvr>
                                        <p:cTn id="14"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D:\Users\02008530\Desktop\支え合う.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33864" y="2738817"/>
            <a:ext cx="3384376" cy="1979975"/>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1"/>
          <p:cNvSpPr txBox="1">
            <a:spLocks/>
          </p:cNvSpPr>
          <p:nvPr/>
        </p:nvSpPr>
        <p:spPr>
          <a:xfrm>
            <a:off x="31396" y="113278"/>
            <a:ext cx="6556828" cy="1262423"/>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kumimoji="1" sz="3200" b="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600" b="1" i="0" u="none" strike="noStrike" kern="1200" cap="all" spc="0" normalizeH="0" baseline="0" noProof="0" dirty="0" smtClean="0">
                <a:ln w="3175" cmpd="sng">
                  <a:noFill/>
                </a:ln>
                <a:solidFill>
                  <a:schemeClr val="tx2"/>
                </a:solidFill>
                <a:effectLst/>
                <a:uLnTx/>
                <a:uFillTx/>
                <a:latin typeface="Century Gothic" panose="020B0502020202020204"/>
                <a:ea typeface="メイリオ" panose="020B0604030504040204" pitchFamily="50" charset="-128"/>
              </a:rPr>
              <a:t>■通所介護①</a:t>
            </a:r>
            <a:endParaRPr kumimoji="1" lang="en-US" altLang="ja-JP" sz="3600" b="1" i="0" u="none" strike="noStrike" kern="1200" cap="all" spc="0" normalizeH="0" baseline="0" noProof="0" dirty="0" smtClean="0">
              <a:ln w="3175" cmpd="sng">
                <a:noFill/>
              </a:ln>
              <a:solidFill>
                <a:schemeClr val="tx2"/>
              </a:solidFill>
              <a:effectLst/>
              <a:uLnTx/>
              <a:uFillTx/>
              <a:latin typeface="Century Gothic" panose="020B0502020202020204"/>
              <a:ea typeface="メイリオ" panose="020B0604030504040204" pitchFamily="50" charset="-128"/>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altLang="ja-JP" sz="3600" b="1" dirty="0" smtClean="0">
                <a:solidFill>
                  <a:schemeClr val="tx2"/>
                </a:solidFill>
                <a:latin typeface="Century Gothic" panose="020B0502020202020204"/>
                <a:ea typeface="メイリオ" panose="020B0604030504040204" pitchFamily="50" charset="-128"/>
              </a:rPr>
              <a:t>【</a:t>
            </a:r>
            <a:r>
              <a:rPr lang="ja-JP" altLang="en-US" sz="3600" b="1" dirty="0" smtClean="0">
                <a:solidFill>
                  <a:schemeClr val="tx2"/>
                </a:solidFill>
                <a:latin typeface="Century Gothic" panose="020B0502020202020204"/>
                <a:ea typeface="メイリオ" panose="020B0604030504040204" pitchFamily="50" charset="-128"/>
              </a:rPr>
              <a:t>生活相談員について</a:t>
            </a:r>
            <a:r>
              <a:rPr lang="en-US" altLang="ja-JP" sz="3600" b="1" dirty="0" smtClean="0">
                <a:solidFill>
                  <a:schemeClr val="tx2"/>
                </a:solidFill>
                <a:latin typeface="Century Gothic" panose="020B0502020202020204"/>
                <a:ea typeface="メイリオ" panose="020B0604030504040204" pitchFamily="50" charset="-128"/>
              </a:rPr>
              <a:t>】</a:t>
            </a:r>
            <a:endParaRPr kumimoji="1" lang="ja-JP" altLang="en-US" sz="3600" b="1" i="0" u="none" strike="noStrike" kern="1200" cap="all" spc="0" normalizeH="0" baseline="0" noProof="0" dirty="0">
              <a:ln w="3175" cmpd="sng">
                <a:noFill/>
              </a:ln>
              <a:solidFill>
                <a:schemeClr val="tx2"/>
              </a:solidFill>
              <a:effectLst/>
              <a:uLnTx/>
              <a:uFillTx/>
              <a:latin typeface="Century Gothic" panose="020B0502020202020204"/>
              <a:ea typeface="メイリオ" panose="020B0604030504040204" pitchFamily="50" charset="-128"/>
            </a:endParaRPr>
          </a:p>
        </p:txBody>
      </p:sp>
      <p:sp>
        <p:nvSpPr>
          <p:cNvPr id="7" name="テキスト プレースホルダー 2"/>
          <p:cNvSpPr txBox="1">
            <a:spLocks/>
          </p:cNvSpPr>
          <p:nvPr/>
        </p:nvSpPr>
        <p:spPr>
          <a:xfrm>
            <a:off x="-27434" y="1464300"/>
            <a:ext cx="8964488" cy="1450349"/>
          </a:xfrm>
          <a:prstGeom prst="rect">
            <a:avLst/>
          </a:prstGeom>
        </p:spPr>
        <p:txBody>
          <a:bodyPr vert="horz" lIns="91440" tIns="45720" rIns="91440" bIns="45720" rtlCol="0" anchor="ctr">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20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9pPr>
          </a:lstStyle>
          <a:p>
            <a:pPr>
              <a:lnSpc>
                <a:spcPct val="50000"/>
              </a:lnSpc>
              <a:buClr>
                <a:prstClr val="white"/>
              </a:buClr>
            </a:pPr>
            <a:r>
              <a:rPr lang="en-US" altLang="ja-JP" sz="3600" b="1" dirty="0" smtClean="0">
                <a:solidFill>
                  <a:prstClr val="black"/>
                </a:solidFill>
                <a:latin typeface="Century Gothic" panose="020B0502020202020204"/>
                <a:ea typeface="メイリオ" panose="020B0604030504040204" pitchFamily="50" charset="-128"/>
              </a:rPr>
              <a:t>『</a:t>
            </a:r>
            <a:r>
              <a:rPr lang="ja-JP" altLang="en-US" sz="3600" b="1" dirty="0">
                <a:solidFill>
                  <a:prstClr val="black"/>
                </a:solidFill>
                <a:latin typeface="Century Gothic" panose="020B0502020202020204"/>
                <a:ea typeface="メイリオ" panose="020B0604030504040204" pitchFamily="50" charset="-128"/>
              </a:rPr>
              <a:t>事業所外の</a:t>
            </a:r>
            <a:r>
              <a:rPr lang="ja-JP" altLang="en-US" sz="3600" b="1" dirty="0" smtClean="0">
                <a:solidFill>
                  <a:prstClr val="black"/>
                </a:solidFill>
                <a:latin typeface="Century Gothic" panose="020B0502020202020204"/>
                <a:ea typeface="メイリオ" panose="020B0604030504040204" pitchFamily="50" charset="-128"/>
              </a:rPr>
              <a:t>活動で、</a:t>
            </a:r>
            <a:r>
              <a:rPr lang="ja-JP" altLang="en-US" sz="3600" b="1" dirty="0">
                <a:solidFill>
                  <a:prstClr val="black"/>
                </a:solidFill>
                <a:latin typeface="Century Gothic" panose="020B0502020202020204"/>
                <a:ea typeface="メイリオ" panose="020B0604030504040204" pitchFamily="50" charset="-128"/>
              </a:rPr>
              <a:t>生活相談員の</a:t>
            </a:r>
            <a:r>
              <a:rPr lang="ja-JP" altLang="en-US" sz="3600" b="1" dirty="0" smtClean="0">
                <a:solidFill>
                  <a:prstClr val="black"/>
                </a:solidFill>
                <a:latin typeface="Century Gothic" panose="020B0502020202020204"/>
                <a:ea typeface="メイリオ" panose="020B0604030504040204" pitchFamily="50" charset="-128"/>
              </a:rPr>
              <a:t>勤務時　</a:t>
            </a:r>
            <a:endParaRPr lang="en-US" altLang="ja-JP" sz="3600" b="1" dirty="0" smtClean="0">
              <a:solidFill>
                <a:prstClr val="black"/>
              </a:solidFill>
              <a:latin typeface="Century Gothic" panose="020B0502020202020204"/>
              <a:ea typeface="メイリオ" panose="020B0604030504040204" pitchFamily="50" charset="-128"/>
            </a:endParaRPr>
          </a:p>
          <a:p>
            <a:pPr>
              <a:lnSpc>
                <a:spcPct val="50000"/>
              </a:lnSpc>
              <a:buClr>
                <a:prstClr val="white"/>
              </a:buClr>
            </a:pPr>
            <a:r>
              <a:rPr lang="ja-JP" altLang="en-US" sz="3600" b="1" dirty="0">
                <a:solidFill>
                  <a:prstClr val="black"/>
                </a:solidFill>
                <a:latin typeface="Century Gothic" panose="020B0502020202020204"/>
                <a:ea typeface="メイリオ" panose="020B0604030504040204" pitchFamily="50" charset="-128"/>
              </a:rPr>
              <a:t>　</a:t>
            </a:r>
            <a:r>
              <a:rPr lang="ja-JP" altLang="en-US" sz="3600" b="1" dirty="0" smtClean="0">
                <a:solidFill>
                  <a:prstClr val="black"/>
                </a:solidFill>
                <a:latin typeface="Century Gothic" panose="020B0502020202020204"/>
                <a:ea typeface="メイリオ" panose="020B0604030504040204" pitchFamily="50" charset="-128"/>
              </a:rPr>
              <a:t>間数</a:t>
            </a:r>
            <a:r>
              <a:rPr lang="ja-JP" altLang="en-US" sz="3600" b="1" dirty="0">
                <a:solidFill>
                  <a:prstClr val="black"/>
                </a:solidFill>
                <a:latin typeface="Century Gothic" panose="020B0502020202020204"/>
                <a:ea typeface="メイリオ" panose="020B0604030504040204" pitchFamily="50" charset="-128"/>
              </a:rPr>
              <a:t>に含める</a:t>
            </a:r>
            <a:r>
              <a:rPr lang="ja-JP" altLang="en-US" sz="3600" b="1" dirty="0" smtClean="0">
                <a:solidFill>
                  <a:prstClr val="black"/>
                </a:solidFill>
                <a:latin typeface="Century Gothic" panose="020B0502020202020204"/>
                <a:ea typeface="メイリオ" panose="020B0604030504040204" pitchFamily="50" charset="-128"/>
              </a:rPr>
              <a:t>ことが</a:t>
            </a:r>
            <a:r>
              <a:rPr lang="ja-JP" altLang="en-US" sz="3600" b="1" dirty="0">
                <a:solidFill>
                  <a:prstClr val="black"/>
                </a:solidFill>
                <a:latin typeface="Century Gothic" panose="020B0502020202020204"/>
                <a:ea typeface="メイリオ" panose="020B0604030504040204" pitchFamily="50" charset="-128"/>
              </a:rPr>
              <a:t>できるもの</a:t>
            </a:r>
            <a:r>
              <a:rPr lang="en-US" altLang="ja-JP" sz="3600" b="1" dirty="0" smtClean="0">
                <a:solidFill>
                  <a:prstClr val="black"/>
                </a:solidFill>
                <a:latin typeface="Century Gothic" panose="020B0502020202020204"/>
                <a:ea typeface="メイリオ" panose="020B0604030504040204" pitchFamily="50" charset="-128"/>
              </a:rPr>
              <a:t>』</a:t>
            </a:r>
            <a:r>
              <a:rPr lang="ja-JP" altLang="en-US" sz="3600" b="1" dirty="0" smtClean="0">
                <a:solidFill>
                  <a:prstClr val="black"/>
                </a:solidFill>
                <a:latin typeface="Century Gothic" panose="020B0502020202020204"/>
                <a:ea typeface="メイリオ" panose="020B0604030504040204" pitchFamily="50" charset="-128"/>
              </a:rPr>
              <a:t>一例</a:t>
            </a:r>
            <a:endParaRPr lang="en-US" altLang="ja-JP" sz="3600" b="1" dirty="0" smtClean="0">
              <a:solidFill>
                <a:prstClr val="black"/>
              </a:solidFill>
              <a:latin typeface="Century Gothic" panose="020B0502020202020204"/>
              <a:ea typeface="メイリオ" panose="020B0604030504040204" pitchFamily="50" charset="-128"/>
            </a:endParaRPr>
          </a:p>
        </p:txBody>
      </p:sp>
      <p:pic>
        <p:nvPicPr>
          <p:cNvPr id="3" name="図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396" y="2656812"/>
            <a:ext cx="2866306" cy="2904866"/>
          </a:xfrm>
          <a:prstGeom prst="rect">
            <a:avLst/>
          </a:prstGeom>
        </p:spPr>
      </p:pic>
      <p:sp>
        <p:nvSpPr>
          <p:cNvPr id="8" name="テキスト プレースホルダー 2"/>
          <p:cNvSpPr txBox="1">
            <a:spLocks/>
          </p:cNvSpPr>
          <p:nvPr/>
        </p:nvSpPr>
        <p:spPr>
          <a:xfrm>
            <a:off x="34100" y="5395286"/>
            <a:ext cx="2922432" cy="1216292"/>
          </a:xfrm>
          <a:prstGeom prst="rect">
            <a:avLst/>
          </a:prstGeom>
        </p:spPr>
        <p:txBody>
          <a:bodyPr vert="horz" lIns="91440" tIns="45720" rIns="91440" bIns="45720" rtlCol="0" anchor="ctr">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20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9pPr>
          </a:lstStyle>
          <a:p>
            <a:pPr>
              <a:buClr>
                <a:prstClr val="white"/>
              </a:buClr>
            </a:pPr>
            <a:r>
              <a:rPr lang="ja-JP" altLang="en-US" dirty="0" smtClean="0">
                <a:solidFill>
                  <a:prstClr val="black"/>
                </a:solidFill>
                <a:latin typeface="Century Gothic" panose="020B0502020202020204"/>
                <a:ea typeface="メイリオ" panose="020B0604030504040204" pitchFamily="50" charset="-128"/>
              </a:rPr>
              <a:t>▲サービス担当者会議や地域ケア会議への出席時間</a:t>
            </a:r>
            <a:endParaRPr lang="en-US" altLang="ja-JP" dirty="0" smtClean="0">
              <a:solidFill>
                <a:prstClr val="black"/>
              </a:solidFill>
              <a:latin typeface="Century Gothic" panose="020B0502020202020204"/>
              <a:ea typeface="メイリオ" panose="020B0604030504040204" pitchFamily="50" charset="-128"/>
            </a:endParaRPr>
          </a:p>
        </p:txBody>
      </p:sp>
      <p:sp>
        <p:nvSpPr>
          <p:cNvPr id="9" name="テキスト プレースホルダー 2"/>
          <p:cNvSpPr txBox="1">
            <a:spLocks/>
          </p:cNvSpPr>
          <p:nvPr/>
        </p:nvSpPr>
        <p:spPr>
          <a:xfrm>
            <a:off x="3155252" y="2661804"/>
            <a:ext cx="2678612" cy="1569960"/>
          </a:xfrm>
          <a:prstGeom prst="rect">
            <a:avLst/>
          </a:prstGeom>
        </p:spPr>
        <p:txBody>
          <a:bodyPr vert="horz" lIns="91440" tIns="45720" rIns="91440" bIns="45720" rtlCol="0" anchor="ctr">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20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9pPr>
          </a:lstStyle>
          <a:p>
            <a:pPr>
              <a:buClr>
                <a:prstClr val="white"/>
              </a:buClr>
            </a:pPr>
            <a:r>
              <a:rPr lang="ja-JP" altLang="en-US" dirty="0" smtClean="0">
                <a:solidFill>
                  <a:prstClr val="black"/>
                </a:solidFill>
                <a:latin typeface="Century Gothic" panose="020B0502020202020204"/>
                <a:ea typeface="メイリオ" panose="020B0604030504040204" pitchFamily="50" charset="-128"/>
              </a:rPr>
              <a:t>利用者の家族も含めた相談･援助のための時間▼</a:t>
            </a:r>
            <a:endParaRPr lang="en-US" altLang="ja-JP" dirty="0" smtClean="0">
              <a:solidFill>
                <a:prstClr val="black"/>
              </a:solidFill>
              <a:latin typeface="Century Gothic" panose="020B0502020202020204"/>
              <a:ea typeface="メイリオ" panose="020B0604030504040204" pitchFamily="50" charset="-128"/>
            </a:endParaRPr>
          </a:p>
        </p:txBody>
      </p:sp>
      <p:sp>
        <p:nvSpPr>
          <p:cNvPr id="10" name="テキスト プレースホルダー 2"/>
          <p:cNvSpPr txBox="1">
            <a:spLocks/>
          </p:cNvSpPr>
          <p:nvPr/>
        </p:nvSpPr>
        <p:spPr>
          <a:xfrm>
            <a:off x="6101900" y="4718792"/>
            <a:ext cx="2856064" cy="1788763"/>
          </a:xfrm>
          <a:prstGeom prst="rect">
            <a:avLst/>
          </a:prstGeom>
        </p:spPr>
        <p:txBody>
          <a:bodyPr vert="horz" lIns="91440" tIns="45720" rIns="91440" bIns="45720" rtlCol="0" anchor="ctr">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20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9pPr>
          </a:lstStyle>
          <a:p>
            <a:pPr>
              <a:buClr>
                <a:prstClr val="white"/>
              </a:buClr>
            </a:pPr>
            <a:r>
              <a:rPr lang="ja-JP" altLang="en-US" dirty="0" smtClean="0">
                <a:solidFill>
                  <a:prstClr val="black"/>
                </a:solidFill>
                <a:latin typeface="Century Gothic" panose="020B0502020202020204"/>
                <a:ea typeface="メイリオ" panose="020B0604030504040204" pitchFamily="50" charset="-128"/>
              </a:rPr>
              <a:t>▲「町内会等と連携し、利用者に必要な生活支援を担ってもらう」などの社会資源を発掘・活用するための時間　　</a:t>
            </a:r>
            <a:endParaRPr lang="en-US" altLang="ja-JP" dirty="0" smtClean="0">
              <a:solidFill>
                <a:prstClr val="black"/>
              </a:solidFill>
              <a:latin typeface="Century Gothic" panose="020B0502020202020204"/>
              <a:ea typeface="メイリオ" panose="020B0604030504040204" pitchFamily="50" charset="-128"/>
            </a:endParaRPr>
          </a:p>
        </p:txBody>
      </p:sp>
      <p:grpSp>
        <p:nvGrpSpPr>
          <p:cNvPr id="11" name="グループ化 10"/>
          <p:cNvGrpSpPr>
            <a:grpSpLocks noChangeAspect="1"/>
          </p:cNvGrpSpPr>
          <p:nvPr/>
        </p:nvGrpSpPr>
        <p:grpSpPr>
          <a:xfrm>
            <a:off x="2982853" y="3772117"/>
            <a:ext cx="2723086" cy="2649885"/>
            <a:chOff x="0" y="0"/>
            <a:chExt cx="1215390" cy="1183005"/>
          </a:xfrm>
        </p:grpSpPr>
        <p:pic>
          <p:nvPicPr>
            <p:cNvPr id="12" name="図 11" descr="D:\Users\02008530\Desktop\家族1.jp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07327" flipH="1">
              <a:off x="742950" y="0"/>
              <a:ext cx="472440" cy="757555"/>
            </a:xfrm>
            <a:prstGeom prst="rect">
              <a:avLst/>
            </a:prstGeom>
            <a:noFill/>
            <a:ln>
              <a:noFill/>
            </a:ln>
          </p:spPr>
        </p:pic>
        <p:pic>
          <p:nvPicPr>
            <p:cNvPr id="13" name="図 12" descr="D:\Users\02008530\Desktop\訪問.png"/>
            <p:cNvPicPr>
              <a:picLocks noChangeAspect="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114300"/>
              <a:ext cx="1063625" cy="1068705"/>
            </a:xfrm>
            <a:prstGeom prst="rect">
              <a:avLst/>
            </a:prstGeom>
            <a:noFill/>
            <a:ln>
              <a:noFill/>
            </a:ln>
          </p:spPr>
        </p:pic>
      </p:grpSp>
    </p:spTree>
    <p:extLst>
      <p:ext uri="{BB962C8B-B14F-4D97-AF65-F5344CB8AC3E}">
        <p14:creationId xmlns:p14="http://schemas.microsoft.com/office/powerpoint/2010/main" val="103783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94" y="186270"/>
            <a:ext cx="8153400" cy="990600"/>
          </a:xfrm>
        </p:spPr>
        <p:txBody>
          <a:bodyPr>
            <a:noAutofit/>
          </a:bodyPr>
          <a:lstStyle/>
          <a:p>
            <a:r>
              <a:rPr lang="ja-JP" altLang="en-US" sz="3600" b="1" dirty="0">
                <a:latin typeface="Meiryo UI" panose="020B0604030504040204" pitchFamily="50" charset="-128"/>
                <a:ea typeface="Meiryo UI" panose="020B0604030504040204" pitchFamily="50" charset="-128"/>
              </a:rPr>
              <a:t>■通所介護</a:t>
            </a:r>
            <a:r>
              <a:rPr lang="ja-JP" altLang="en-US" sz="3600" b="1" dirty="0" smtClean="0">
                <a:latin typeface="Meiryo UI" panose="020B0604030504040204" pitchFamily="50" charset="-128"/>
                <a:ea typeface="Meiryo UI" panose="020B0604030504040204" pitchFamily="50" charset="-128"/>
              </a:rPr>
              <a:t>②</a:t>
            </a:r>
            <a:r>
              <a:rPr lang="en-US" altLang="ja-JP" sz="3600" b="1" dirty="0" smtClean="0">
                <a:latin typeface="Meiryo UI" panose="020B0604030504040204" pitchFamily="50" charset="-128"/>
                <a:ea typeface="Meiryo UI" panose="020B0604030504040204" pitchFamily="50" charset="-128"/>
              </a:rPr>
              <a:t/>
            </a:r>
            <a:br>
              <a:rPr lang="en-US" altLang="ja-JP" sz="3600" b="1" dirty="0" smtClean="0">
                <a:latin typeface="Meiryo UI" panose="020B0604030504040204" pitchFamily="50" charset="-128"/>
                <a:ea typeface="Meiryo UI" panose="020B0604030504040204" pitchFamily="50" charset="-128"/>
              </a:rPr>
            </a:br>
            <a:r>
              <a:rPr lang="ja-JP" altLang="en-US" sz="3600" b="1" dirty="0" smtClean="0">
                <a:latin typeface="Meiryo UI" panose="020B0604030504040204" pitchFamily="50" charset="-128"/>
                <a:ea typeface="Meiryo UI" panose="020B0604030504040204" pitchFamily="50" charset="-128"/>
              </a:rPr>
              <a:t>　</a:t>
            </a:r>
            <a:r>
              <a:rPr lang="en-US" altLang="ja-JP" sz="3600" b="1" dirty="0" smtClean="0">
                <a:latin typeface="Meiryo UI" panose="020B0604030504040204" pitchFamily="50" charset="-128"/>
                <a:ea typeface="Meiryo UI" panose="020B0604030504040204" pitchFamily="50" charset="-128"/>
              </a:rPr>
              <a:t>【</a:t>
            </a:r>
            <a:r>
              <a:rPr lang="ja-JP" altLang="en-US" sz="3600" b="1" dirty="0" smtClean="0">
                <a:latin typeface="Meiryo UI" panose="020B0604030504040204" pitchFamily="50" charset="-128"/>
                <a:ea typeface="Meiryo UI" panose="020B0604030504040204" pitchFamily="50" charset="-128"/>
              </a:rPr>
              <a:t>看護職員について</a:t>
            </a:r>
            <a:r>
              <a:rPr lang="en-US" altLang="ja-JP" sz="3600" b="1" dirty="0" smtClean="0">
                <a:latin typeface="Meiryo UI" panose="020B0604030504040204" pitchFamily="50" charset="-128"/>
                <a:ea typeface="Meiryo UI" panose="020B0604030504040204" pitchFamily="50" charset="-128"/>
              </a:rPr>
              <a:t>】</a:t>
            </a:r>
            <a:endParaRPr kumimoji="1" lang="ja-JP" altLang="en-US" sz="36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0" y="1613220"/>
            <a:ext cx="8961072" cy="1569660"/>
          </a:xfrm>
          <a:prstGeom prst="rect">
            <a:avLst/>
          </a:prstGeom>
          <a:noFill/>
        </p:spPr>
        <p:txBody>
          <a:bodyPr wrap="square" rtlCol="0">
            <a:spAutoFit/>
          </a:bodyPr>
          <a:lstStyle/>
          <a:p>
            <a:r>
              <a:rPr lang="en-US" altLang="ja-JP" sz="3200" b="1" dirty="0" smtClean="0">
                <a:solidFill>
                  <a:prstClr val="black"/>
                </a:solidFill>
                <a:latin typeface="Century Gothic" panose="020B0502020202020204"/>
                <a:ea typeface="メイリオ" panose="020B0604030504040204" pitchFamily="50" charset="-128"/>
              </a:rPr>
              <a:t>『</a:t>
            </a:r>
            <a:r>
              <a:rPr lang="ja-JP" altLang="en-US" sz="3200" b="1" dirty="0" smtClean="0">
                <a:solidFill>
                  <a:prstClr val="black"/>
                </a:solidFill>
                <a:latin typeface="Century Gothic" panose="020B0502020202020204"/>
                <a:ea typeface="メイリオ" panose="020B0604030504040204" pitchFamily="50" charset="-128"/>
              </a:rPr>
              <a:t>専ら</a:t>
            </a:r>
            <a:r>
              <a:rPr lang="ja-JP" altLang="en-US" sz="3200" b="1" dirty="0">
                <a:solidFill>
                  <a:prstClr val="black"/>
                </a:solidFill>
                <a:latin typeface="Century Gothic" panose="020B0502020202020204"/>
                <a:ea typeface="メイリオ" panose="020B0604030504040204" pitchFamily="50" charset="-128"/>
              </a:rPr>
              <a:t>提供に</a:t>
            </a:r>
            <a:r>
              <a:rPr lang="ja-JP" altLang="en-US" sz="3200" b="1" dirty="0" smtClean="0">
                <a:solidFill>
                  <a:prstClr val="black"/>
                </a:solidFill>
                <a:latin typeface="Century Gothic" panose="020B0502020202020204"/>
                <a:ea typeface="メイリオ" panose="020B0604030504040204" pitchFamily="50" charset="-128"/>
              </a:rPr>
              <a:t>当たる</a:t>
            </a:r>
            <a:r>
              <a:rPr lang="en-US" altLang="ja-JP" sz="3200" b="1" dirty="0" smtClean="0">
                <a:solidFill>
                  <a:prstClr val="black"/>
                </a:solidFill>
                <a:latin typeface="Century Gothic" panose="020B0502020202020204"/>
                <a:ea typeface="メイリオ" panose="020B0604030504040204" pitchFamily="50" charset="-128"/>
              </a:rPr>
              <a:t>』</a:t>
            </a:r>
          </a:p>
          <a:p>
            <a:r>
              <a:rPr lang="ja-JP" altLang="en-US" sz="3200" dirty="0">
                <a:solidFill>
                  <a:prstClr val="black"/>
                </a:solidFill>
                <a:latin typeface="Century Gothic" panose="020B0502020202020204"/>
                <a:ea typeface="メイリオ" panose="020B0604030504040204" pitchFamily="50" charset="-128"/>
              </a:rPr>
              <a:t>　</a:t>
            </a:r>
            <a:r>
              <a:rPr lang="ja-JP" altLang="en-US" sz="3200" dirty="0" smtClean="0">
                <a:solidFill>
                  <a:prstClr val="black"/>
                </a:solidFill>
                <a:latin typeface="Century Gothic" panose="020B0502020202020204"/>
                <a:ea typeface="メイリオ" panose="020B0604030504040204" pitchFamily="50" charset="-128"/>
              </a:rPr>
              <a:t>⇒原則として、サービス提供時間を通じて</a:t>
            </a:r>
            <a:endParaRPr lang="en-US" altLang="ja-JP" sz="3200" dirty="0" smtClean="0">
              <a:solidFill>
                <a:prstClr val="black"/>
              </a:solidFill>
              <a:latin typeface="Century Gothic" panose="020B0502020202020204"/>
              <a:ea typeface="メイリオ" panose="020B0604030504040204" pitchFamily="50" charset="-128"/>
            </a:endParaRPr>
          </a:p>
          <a:p>
            <a:r>
              <a:rPr lang="ja-JP" altLang="en-US" sz="3200" dirty="0">
                <a:solidFill>
                  <a:prstClr val="black"/>
                </a:solidFill>
                <a:latin typeface="Century Gothic" panose="020B0502020202020204"/>
                <a:ea typeface="メイリオ" panose="020B0604030504040204" pitchFamily="50" charset="-128"/>
              </a:rPr>
              <a:t>　</a:t>
            </a:r>
            <a:r>
              <a:rPr lang="ja-JP" altLang="en-US" sz="3200" dirty="0" smtClean="0">
                <a:solidFill>
                  <a:prstClr val="black"/>
                </a:solidFill>
                <a:latin typeface="Century Gothic" panose="020B0502020202020204"/>
                <a:ea typeface="メイリオ" panose="020B0604030504040204" pitchFamily="50" charset="-128"/>
              </a:rPr>
              <a:t>　</a:t>
            </a:r>
            <a:r>
              <a:rPr lang="ja-JP" altLang="en-US" sz="3200" dirty="0" smtClean="0">
                <a:solidFill>
                  <a:srgbClr val="FF0000"/>
                </a:solidFill>
                <a:latin typeface="Century Gothic" panose="020B0502020202020204"/>
                <a:ea typeface="メイリオ" panose="020B0604030504040204" pitchFamily="50" charset="-128"/>
              </a:rPr>
              <a:t>当該サービス以外の職務に従事しない</a:t>
            </a:r>
            <a:r>
              <a:rPr lang="ja-JP" altLang="en-US" sz="3200" dirty="0" smtClean="0">
                <a:solidFill>
                  <a:prstClr val="black"/>
                </a:solidFill>
                <a:latin typeface="Century Gothic" panose="020B0502020202020204"/>
                <a:ea typeface="メイリオ" panose="020B0604030504040204" pitchFamily="50" charset="-128"/>
              </a:rPr>
              <a:t>こと。</a:t>
            </a:r>
            <a:endParaRPr lang="en-US" altLang="ja-JP" sz="3200" dirty="0" smtClean="0">
              <a:solidFill>
                <a:prstClr val="black"/>
              </a:solidFill>
              <a:latin typeface="Century Gothic" panose="020B0502020202020204"/>
              <a:ea typeface="メイリオ" panose="020B0604030504040204" pitchFamily="50" charset="-128"/>
            </a:endParaRPr>
          </a:p>
        </p:txBody>
      </p:sp>
      <p:sp>
        <p:nvSpPr>
          <p:cNvPr id="19" name="爆発 2 18"/>
          <p:cNvSpPr/>
          <p:nvPr/>
        </p:nvSpPr>
        <p:spPr>
          <a:xfrm>
            <a:off x="0" y="4221088"/>
            <a:ext cx="8838605" cy="2540320"/>
          </a:xfrm>
          <a:prstGeom prst="irregularSeal2">
            <a:avLst/>
          </a:prstGeom>
          <a:solidFill>
            <a:srgbClr val="052F61">
              <a:lumMod val="40000"/>
              <a:lumOff val="60000"/>
              <a:alpha val="50000"/>
            </a:srgbClr>
          </a:solidFill>
          <a:ln w="1587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entury Gothic" panose="020B0502020202020204"/>
              <a:ea typeface="メイリオ" panose="020B0604030504040204" pitchFamily="50" charset="-128"/>
              <a:cs typeface="+mn-cs"/>
            </a:endParaRPr>
          </a:p>
        </p:txBody>
      </p:sp>
      <p:sp>
        <p:nvSpPr>
          <p:cNvPr id="20" name="テキスト ボックス 19"/>
          <p:cNvSpPr txBox="1"/>
          <p:nvPr/>
        </p:nvSpPr>
        <p:spPr>
          <a:xfrm>
            <a:off x="20960" y="4460196"/>
            <a:ext cx="9259720" cy="2062103"/>
          </a:xfrm>
          <a:prstGeom prst="rect">
            <a:avLst/>
          </a:prstGeom>
          <a:noFill/>
        </p:spPr>
        <p:txBody>
          <a:bodyPr wrap="square" rtlCol="0">
            <a:spAutoFit/>
          </a:bodyPr>
          <a:lstStyle/>
          <a:p>
            <a:pPr algn="ctr"/>
            <a:r>
              <a:rPr lang="ja-JP" altLang="en-US" sz="3200" b="1" dirty="0">
                <a:solidFill>
                  <a:prstClr val="black"/>
                </a:solidFill>
                <a:latin typeface="Century Gothic" panose="020B0502020202020204"/>
                <a:ea typeface="メイリオ" panose="020B0604030504040204" pitchFamily="50" charset="-128"/>
              </a:rPr>
              <a:t>併設</a:t>
            </a:r>
            <a:r>
              <a:rPr lang="ja-JP" altLang="en-US" sz="3200" b="1" dirty="0" smtClean="0">
                <a:solidFill>
                  <a:prstClr val="black"/>
                </a:solidFill>
                <a:latin typeface="Century Gothic" panose="020B0502020202020204"/>
                <a:ea typeface="メイリオ" panose="020B0604030504040204" pitchFamily="50" charset="-128"/>
              </a:rPr>
              <a:t>する特別養護老人ホーム等の看護職員と指定通所介護</a:t>
            </a:r>
            <a:r>
              <a:rPr lang="ja-JP" altLang="en-US" sz="3200" b="1" dirty="0">
                <a:solidFill>
                  <a:prstClr val="black"/>
                </a:solidFill>
                <a:latin typeface="Century Gothic" panose="020B0502020202020204"/>
                <a:ea typeface="メイリオ" panose="020B0604030504040204" pitchFamily="50" charset="-128"/>
              </a:rPr>
              <a:t>事業所</a:t>
            </a:r>
            <a:r>
              <a:rPr lang="ja-JP" altLang="en-US" sz="3200" b="1" dirty="0" smtClean="0">
                <a:solidFill>
                  <a:prstClr val="black"/>
                </a:solidFill>
                <a:latin typeface="Century Gothic" panose="020B0502020202020204"/>
                <a:ea typeface="メイリオ" panose="020B0604030504040204" pitchFamily="50" charset="-128"/>
              </a:rPr>
              <a:t>の看護職員を兼務する場合は、</a:t>
            </a:r>
            <a:endParaRPr lang="en-US" altLang="ja-JP" sz="3200" b="1" dirty="0" smtClean="0">
              <a:solidFill>
                <a:prstClr val="black"/>
              </a:solidFill>
              <a:latin typeface="Century Gothic" panose="020B0502020202020204"/>
              <a:ea typeface="メイリオ" panose="020B0604030504040204" pitchFamily="50" charset="-128"/>
            </a:endParaRPr>
          </a:p>
          <a:p>
            <a:pPr algn="ctr"/>
            <a:r>
              <a:rPr lang="ja-JP" altLang="en-US" sz="3200" b="1" dirty="0" smtClean="0">
                <a:solidFill>
                  <a:srgbClr val="FF0000"/>
                </a:solidFill>
                <a:latin typeface="Century Gothic" panose="020B0502020202020204"/>
                <a:ea typeface="メイリオ" panose="020B0604030504040204" pitchFamily="50" charset="-128"/>
              </a:rPr>
              <a:t>それぞれの施設、事業所で勤務する時間を</a:t>
            </a:r>
            <a:endParaRPr lang="en-US" altLang="ja-JP" sz="3200" b="1" dirty="0" smtClean="0">
              <a:solidFill>
                <a:srgbClr val="FF0000"/>
              </a:solidFill>
              <a:latin typeface="Century Gothic" panose="020B0502020202020204"/>
              <a:ea typeface="メイリオ" panose="020B0604030504040204" pitchFamily="50" charset="-128"/>
            </a:endParaRPr>
          </a:p>
          <a:p>
            <a:pPr algn="ctr"/>
            <a:r>
              <a:rPr lang="ja-JP" altLang="en-US" sz="3200" b="1" dirty="0" smtClean="0">
                <a:solidFill>
                  <a:srgbClr val="FF0000"/>
                </a:solidFill>
                <a:latin typeface="Century Gothic" panose="020B0502020202020204"/>
                <a:ea typeface="メイリオ" panose="020B0604030504040204" pitchFamily="50" charset="-128"/>
              </a:rPr>
              <a:t>明確に区分</a:t>
            </a:r>
            <a:r>
              <a:rPr lang="ja-JP" altLang="en-US" sz="3200" b="1" dirty="0" smtClean="0">
                <a:solidFill>
                  <a:prstClr val="black"/>
                </a:solidFill>
                <a:latin typeface="Century Gothic" panose="020B0502020202020204"/>
                <a:ea typeface="メイリオ" panose="020B0604030504040204" pitchFamily="50" charset="-128"/>
              </a:rPr>
              <a:t>してください。</a:t>
            </a:r>
            <a:endParaRPr lang="en-US" altLang="ja-JP" sz="3200" b="1" dirty="0" smtClean="0">
              <a:solidFill>
                <a:prstClr val="black"/>
              </a:solidFill>
              <a:latin typeface="Century Gothic" panose="020B0502020202020204"/>
              <a:ea typeface="メイリオ" panose="020B0604030504040204" pitchFamily="50" charset="-128"/>
            </a:endParaRPr>
          </a:p>
        </p:txBody>
      </p:sp>
      <p:sp>
        <p:nvSpPr>
          <p:cNvPr id="21" name="テキスト ボックス 20"/>
          <p:cNvSpPr txBox="1"/>
          <p:nvPr/>
        </p:nvSpPr>
        <p:spPr>
          <a:xfrm>
            <a:off x="-4936" y="3182880"/>
            <a:ext cx="7794485" cy="1077218"/>
          </a:xfrm>
          <a:prstGeom prst="rect">
            <a:avLst/>
          </a:prstGeom>
          <a:noFill/>
        </p:spPr>
        <p:txBody>
          <a:bodyPr wrap="square" rtlCol="0">
            <a:spAutoFit/>
          </a:bodyPr>
          <a:lstStyle/>
          <a:p>
            <a:r>
              <a:rPr lang="en-US" altLang="ja-JP" sz="3200" b="1" dirty="0">
                <a:solidFill>
                  <a:prstClr val="black"/>
                </a:solidFill>
                <a:latin typeface="Century Gothic" panose="020B0502020202020204"/>
                <a:ea typeface="メイリオ" panose="020B0604030504040204" pitchFamily="50" charset="-128"/>
              </a:rPr>
              <a:t>『</a:t>
            </a:r>
            <a:r>
              <a:rPr lang="ja-JP" altLang="en-US" sz="3200" b="1" dirty="0" smtClean="0">
                <a:solidFill>
                  <a:prstClr val="black"/>
                </a:solidFill>
                <a:latin typeface="Century Gothic" panose="020B0502020202020204"/>
                <a:ea typeface="メイリオ" panose="020B0604030504040204" pitchFamily="50" charset="-128"/>
              </a:rPr>
              <a:t>サービス提供時間</a:t>
            </a:r>
            <a:r>
              <a:rPr lang="en-US" altLang="ja-JP" sz="3200" b="1" dirty="0" smtClean="0">
                <a:solidFill>
                  <a:prstClr val="black"/>
                </a:solidFill>
                <a:latin typeface="Century Gothic" panose="020B0502020202020204"/>
                <a:ea typeface="メイリオ" panose="020B0604030504040204" pitchFamily="50" charset="-128"/>
              </a:rPr>
              <a:t>』</a:t>
            </a:r>
          </a:p>
          <a:p>
            <a:r>
              <a:rPr lang="ja-JP" altLang="en-US" sz="3200" dirty="0" smtClean="0">
                <a:solidFill>
                  <a:prstClr val="black"/>
                </a:solidFill>
                <a:latin typeface="Century Gothic" panose="020B0502020202020204"/>
                <a:ea typeface="メイリオ" panose="020B0604030504040204" pitchFamily="50" charset="-128"/>
              </a:rPr>
              <a:t>　⇒</a:t>
            </a:r>
            <a:r>
              <a:rPr lang="ja-JP" altLang="en-US" sz="3200" dirty="0" smtClean="0">
                <a:solidFill>
                  <a:srgbClr val="FF0000"/>
                </a:solidFill>
                <a:latin typeface="Century Gothic" panose="020B0502020202020204"/>
                <a:ea typeface="メイリオ" panose="020B0604030504040204" pitchFamily="50" charset="-128"/>
              </a:rPr>
              <a:t>単位ごと</a:t>
            </a:r>
            <a:r>
              <a:rPr lang="ja-JP" altLang="en-US" sz="3200" dirty="0" smtClean="0">
                <a:solidFill>
                  <a:prstClr val="black"/>
                </a:solidFill>
                <a:latin typeface="Century Gothic" panose="020B0502020202020204"/>
                <a:ea typeface="メイリオ" panose="020B0604030504040204" pitchFamily="50" charset="-128"/>
              </a:rPr>
              <a:t>の提供時間</a:t>
            </a:r>
            <a:endParaRPr lang="en-US" altLang="ja-JP" sz="3200" dirty="0">
              <a:solidFill>
                <a:prstClr val="black"/>
              </a:solidFill>
              <a:latin typeface="Century Gothic" panose="020B0502020202020204"/>
              <a:ea typeface="メイリオ" panose="020B0604030504040204" pitchFamily="50" charset="-128"/>
            </a:endParaRPr>
          </a:p>
        </p:txBody>
      </p:sp>
    </p:spTree>
    <p:extLst>
      <p:ext uri="{BB962C8B-B14F-4D97-AF65-F5344CB8AC3E}">
        <p14:creationId xmlns:p14="http://schemas.microsoft.com/office/powerpoint/2010/main" val="92826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032" y="96330"/>
            <a:ext cx="9144000" cy="1199954"/>
          </a:xfrm>
        </p:spPr>
        <p:txBody>
          <a:bodyPr>
            <a:noAutofit/>
          </a:bodyPr>
          <a:lstStyle/>
          <a:p>
            <a:r>
              <a:rPr lang="ja-JP" altLang="en-US" sz="3600" b="1" dirty="0" smtClean="0">
                <a:latin typeface="Meiryo UI" panose="020B0604030504040204" pitchFamily="50" charset="-128"/>
                <a:ea typeface="Meiryo UI" panose="020B0604030504040204" pitchFamily="50" charset="-128"/>
              </a:rPr>
              <a:t>■通所</a:t>
            </a:r>
            <a:r>
              <a:rPr lang="ja-JP" altLang="en-US" sz="3600" b="1" dirty="0">
                <a:latin typeface="Meiryo UI" panose="020B0604030504040204" pitchFamily="50" charset="-128"/>
                <a:ea typeface="Meiryo UI" panose="020B0604030504040204" pitchFamily="50" charset="-128"/>
              </a:rPr>
              <a:t>介護</a:t>
            </a:r>
            <a:r>
              <a:rPr lang="ja-JP" altLang="en-US" sz="3600" b="1" dirty="0" smtClean="0">
                <a:latin typeface="Meiryo UI" panose="020B0604030504040204" pitchFamily="50" charset="-128"/>
                <a:ea typeface="Meiryo UI" panose="020B0604030504040204" pitchFamily="50" charset="-128"/>
              </a:rPr>
              <a:t>③</a:t>
            </a:r>
            <a:r>
              <a:rPr lang="en-US" altLang="ja-JP" sz="3600" b="1" dirty="0" smtClean="0">
                <a:latin typeface="Meiryo UI" panose="020B0604030504040204" pitchFamily="50" charset="-128"/>
                <a:ea typeface="Meiryo UI" panose="020B0604030504040204" pitchFamily="50" charset="-128"/>
              </a:rPr>
              <a:t/>
            </a:r>
            <a:br>
              <a:rPr lang="en-US" altLang="ja-JP" sz="3600" b="1" dirty="0" smtClean="0">
                <a:latin typeface="Meiryo UI" panose="020B0604030504040204" pitchFamily="50" charset="-128"/>
                <a:ea typeface="Meiryo UI" panose="020B0604030504040204" pitchFamily="50" charset="-128"/>
              </a:rPr>
            </a:br>
            <a:r>
              <a:rPr lang="ja-JP" altLang="en-US" sz="3600" b="1" dirty="0" smtClean="0">
                <a:latin typeface="Meiryo UI" panose="020B0604030504040204" pitchFamily="50" charset="-128"/>
                <a:ea typeface="Meiryo UI" panose="020B0604030504040204" pitchFamily="50" charset="-128"/>
              </a:rPr>
              <a:t>　</a:t>
            </a:r>
            <a:r>
              <a:rPr lang="en-US" altLang="ja-JP" sz="3600" b="1" dirty="0" smtClean="0">
                <a:latin typeface="Meiryo UI" panose="020B0604030504040204" pitchFamily="50" charset="-128"/>
                <a:ea typeface="Meiryo UI" panose="020B0604030504040204" pitchFamily="50" charset="-128"/>
              </a:rPr>
              <a:t>【</a:t>
            </a:r>
            <a:r>
              <a:rPr lang="ja-JP" altLang="en-US" sz="3600" b="1" dirty="0" smtClean="0">
                <a:latin typeface="Meiryo UI" panose="020B0604030504040204" pitchFamily="50" charset="-128"/>
                <a:ea typeface="Meiryo UI" panose="020B0604030504040204" pitchFamily="50" charset="-128"/>
              </a:rPr>
              <a:t>看護職員と介護職員の配置の関係について</a:t>
            </a:r>
            <a:r>
              <a:rPr lang="en-US" altLang="ja-JP" sz="3600" b="1" dirty="0" smtClean="0">
                <a:latin typeface="Meiryo UI" panose="020B0604030504040204" pitchFamily="50" charset="-128"/>
                <a:ea typeface="Meiryo UI" panose="020B0604030504040204" pitchFamily="50" charset="-128"/>
              </a:rPr>
              <a:t>】</a:t>
            </a:r>
            <a:endParaRPr kumimoji="1" lang="ja-JP" altLang="en-US" sz="3600" b="1"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1620" y="1621820"/>
            <a:ext cx="9155620" cy="1169551"/>
          </a:xfrm>
          <a:prstGeom prst="rect">
            <a:avLst/>
          </a:prstGeom>
          <a:noFill/>
        </p:spPr>
        <p:txBody>
          <a:bodyPr wrap="square" rtlCol="0" anchor="ctr">
            <a:spAutoFit/>
          </a:bodyPr>
          <a:lstStyle/>
          <a:p>
            <a:pPr>
              <a:spcBef>
                <a:spcPts val="1200"/>
              </a:spcBef>
            </a:pPr>
            <a:r>
              <a:rPr lang="ja-JP" altLang="en-US" sz="4400" b="1" dirty="0" smtClean="0">
                <a:solidFill>
                  <a:srgbClr val="FF0000"/>
                </a:solidFill>
                <a:latin typeface="Century Gothic" panose="020B0502020202020204"/>
                <a:ea typeface="メイリオ" panose="020B0604030504040204" pitchFamily="50" charset="-128"/>
              </a:rPr>
              <a:t>利用定員</a:t>
            </a:r>
            <a:r>
              <a:rPr lang="ja-JP" altLang="en-US" sz="4000" dirty="0" smtClean="0">
                <a:solidFill>
                  <a:prstClr val="black"/>
                </a:solidFill>
                <a:latin typeface="Century Gothic" panose="020B0502020202020204"/>
                <a:ea typeface="メイリオ" panose="020B0604030504040204" pitchFamily="50" charset="-128"/>
              </a:rPr>
              <a:t>が</a:t>
            </a:r>
            <a:r>
              <a:rPr lang="en-US" altLang="ja-JP" sz="4000" dirty="0" smtClean="0">
                <a:solidFill>
                  <a:prstClr val="black"/>
                </a:solidFill>
                <a:latin typeface="Century Gothic" panose="020B0502020202020204"/>
                <a:ea typeface="メイリオ" panose="020B0604030504040204" pitchFamily="50" charset="-128"/>
              </a:rPr>
              <a:t>10</a:t>
            </a:r>
            <a:r>
              <a:rPr lang="ja-JP" altLang="en-US" sz="4000" dirty="0" smtClean="0">
                <a:solidFill>
                  <a:prstClr val="black"/>
                </a:solidFill>
                <a:latin typeface="Century Gothic" panose="020B0502020202020204"/>
                <a:ea typeface="メイリオ" panose="020B0604030504040204" pitchFamily="50" charset="-128"/>
              </a:rPr>
              <a:t>名以下の事業所の場合</a:t>
            </a:r>
          </a:p>
          <a:p>
            <a:pPr>
              <a:lnSpc>
                <a:spcPct val="50000"/>
              </a:lnSpc>
              <a:spcBef>
                <a:spcPts val="1200"/>
              </a:spcBef>
            </a:pPr>
            <a:r>
              <a:rPr lang="ja-JP" altLang="en-US" sz="2800" dirty="0" smtClean="0">
                <a:solidFill>
                  <a:prstClr val="black"/>
                </a:solidFill>
                <a:latin typeface="Century Gothic" panose="020B0502020202020204"/>
                <a:ea typeface="メイリオ" panose="020B0604030504040204" pitchFamily="50" charset="-128"/>
              </a:rPr>
              <a:t>  単位ごとのサービス提供時間帯に下記を満たせば</a:t>
            </a:r>
            <a:r>
              <a:rPr lang="ja-JP" altLang="en-US" sz="3200" b="1" dirty="0" smtClean="0">
                <a:solidFill>
                  <a:srgbClr val="FF0000"/>
                </a:solidFill>
                <a:latin typeface="Century Gothic" panose="020B0502020202020204"/>
                <a:ea typeface="メイリオ" panose="020B0604030504040204" pitchFamily="50" charset="-128"/>
              </a:rPr>
              <a:t>ＯＫ</a:t>
            </a:r>
            <a:endParaRPr lang="ja-JP" altLang="en-US" sz="3200" b="1" dirty="0">
              <a:solidFill>
                <a:srgbClr val="FF0000"/>
              </a:solidFill>
              <a:latin typeface="Century Gothic" panose="020B0502020202020204"/>
              <a:ea typeface="メイリオ" panose="020B0604030504040204" pitchFamily="50" charset="-128"/>
            </a:endParaRPr>
          </a:p>
        </p:txBody>
      </p:sp>
      <p:grpSp>
        <p:nvGrpSpPr>
          <p:cNvPr id="4" name="グループ化 3"/>
          <p:cNvGrpSpPr/>
          <p:nvPr/>
        </p:nvGrpSpPr>
        <p:grpSpPr>
          <a:xfrm>
            <a:off x="415897" y="2900155"/>
            <a:ext cx="8822064" cy="1614017"/>
            <a:chOff x="171178" y="2034530"/>
            <a:chExt cx="8822064" cy="1614017"/>
          </a:xfrm>
        </p:grpSpPr>
        <p:sp>
          <p:nvSpPr>
            <p:cNvPr id="12" name="コンテンツ プレースホルダー 19"/>
            <p:cNvSpPr txBox="1">
              <a:spLocks/>
            </p:cNvSpPr>
            <p:nvPr/>
          </p:nvSpPr>
          <p:spPr>
            <a:xfrm>
              <a:off x="3952682" y="2510223"/>
              <a:ext cx="2183101" cy="75612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None/>
                <a:tabLst/>
                <a:defRPr/>
              </a:pPr>
              <a:r>
                <a:rPr kumimoji="1" lang="ja-JP" altLang="en-US" sz="2800" b="0" i="0" u="none" strike="noStrike" kern="1200" cap="none" spc="0" normalizeH="0" baseline="0" noProof="0" dirty="0" smtClean="0">
                  <a:ln>
                    <a:noFill/>
                  </a:ln>
                  <a:solidFill>
                    <a:sysClr val="windowText" lastClr="000000"/>
                  </a:solidFill>
                  <a:effectLst/>
                  <a:uLnTx/>
                  <a:uFillTx/>
                  <a:latin typeface="Century Gothic" panose="020B0502020202020204"/>
                  <a:ea typeface="メイリオ" panose="020B0604030504040204" pitchFamily="50" charset="-128"/>
                  <a:cs typeface="+mn-cs"/>
                </a:rPr>
                <a:t>提供時間数</a:t>
              </a:r>
              <a:endParaRPr kumimoji="1" lang="en-US" altLang="ja-JP" sz="2800" b="1" i="0" u="sng" strike="noStrike" kern="1200" cap="none" spc="0" normalizeH="0" baseline="0" noProof="0" dirty="0" smtClean="0">
                <a:ln>
                  <a:noFill/>
                </a:ln>
                <a:solidFill>
                  <a:sysClr val="windowText" lastClr="000000"/>
                </a:solidFill>
                <a:effectLst/>
                <a:uLnTx/>
                <a:uFillTx/>
                <a:latin typeface="ＭＳ 明朝" panose="02020609040205080304" pitchFamily="17" charset="-128"/>
                <a:ea typeface="ＭＳ 明朝" panose="02020609040205080304" pitchFamily="17" charset="-128"/>
                <a:cs typeface="+mn-cs"/>
              </a:endParaRPr>
            </a:p>
          </p:txBody>
        </p:sp>
        <p:sp>
          <p:nvSpPr>
            <p:cNvPr id="13" name="コンテンツ プレースホルダー 19"/>
            <p:cNvSpPr txBox="1">
              <a:spLocks/>
            </p:cNvSpPr>
            <p:nvPr/>
          </p:nvSpPr>
          <p:spPr>
            <a:xfrm>
              <a:off x="171178" y="2181744"/>
              <a:ext cx="2917408" cy="1315883"/>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None/>
                <a:tabLst/>
                <a:defRPr/>
              </a:pPr>
              <a:r>
                <a:rPr kumimoji="1" lang="ja-JP" altLang="en-US" sz="2400" b="0" i="0" u="none" strike="noStrike" kern="1200" cap="none" spc="0" normalizeH="0" baseline="0" noProof="0" dirty="0" smtClean="0">
                  <a:ln>
                    <a:noFill/>
                  </a:ln>
                  <a:solidFill>
                    <a:sysClr val="windowText" lastClr="000000"/>
                  </a:solidFill>
                  <a:effectLst/>
                  <a:uLnTx/>
                  <a:uFillTx/>
                  <a:latin typeface="Century Gothic" panose="020B0502020202020204"/>
                  <a:ea typeface="メイリオ" panose="020B0604030504040204" pitchFamily="50" charset="-128"/>
                  <a:cs typeface="+mn-cs"/>
                </a:rPr>
                <a:t>看護職員</a:t>
              </a:r>
              <a:r>
                <a:rPr kumimoji="1" lang="ja-JP" altLang="en-US" sz="2400" b="1" i="0" u="none" strike="noStrike" kern="1200" cap="none" spc="0" normalizeH="0" baseline="0" noProof="0" dirty="0" smtClean="0">
                  <a:ln>
                    <a:noFill/>
                  </a:ln>
                  <a:solidFill>
                    <a:srgbClr val="FF0000"/>
                  </a:solidFill>
                  <a:effectLst/>
                  <a:uLnTx/>
                  <a:uFillTx/>
                  <a:latin typeface="Century Gothic" panose="020B0502020202020204"/>
                  <a:ea typeface="メイリオ" panose="020B0604030504040204" pitchFamily="50" charset="-128"/>
                  <a:cs typeface="+mn-cs"/>
                </a:rPr>
                <a:t>又は</a:t>
              </a:r>
              <a:r>
                <a:rPr kumimoji="1" lang="ja-JP" altLang="en-US" sz="2400" b="0" i="0" u="none" strike="noStrike" kern="1200" cap="none" spc="0" normalizeH="0" baseline="0" noProof="0" dirty="0" smtClean="0">
                  <a:ln>
                    <a:noFill/>
                  </a:ln>
                  <a:solidFill>
                    <a:sysClr val="windowText" lastClr="000000"/>
                  </a:solidFill>
                  <a:effectLst/>
                  <a:uLnTx/>
                  <a:uFillTx/>
                  <a:latin typeface="Century Gothic" panose="020B0502020202020204"/>
                  <a:ea typeface="メイリオ" panose="020B0604030504040204" pitchFamily="50" charset="-128"/>
                  <a:cs typeface="+mn-cs"/>
                </a:rPr>
                <a:t>介護職員が勤務している時間数の合計数</a:t>
              </a:r>
              <a:endParaRPr kumimoji="1" lang="en-US" altLang="ja-JP" sz="2400" b="1" i="0" u="sng" strike="noStrike" kern="1200" cap="none" spc="0" normalizeH="0" baseline="0" noProof="0" dirty="0" smtClean="0">
                <a:ln>
                  <a:noFill/>
                </a:ln>
                <a:solidFill>
                  <a:sysClr val="windowText" lastClr="000000"/>
                </a:solidFill>
                <a:effectLst/>
                <a:uLnTx/>
                <a:uFillTx/>
                <a:latin typeface="ＭＳ 明朝" panose="02020609040205080304" pitchFamily="17" charset="-128"/>
                <a:ea typeface="ＭＳ 明朝" panose="02020609040205080304" pitchFamily="17" charset="-128"/>
                <a:cs typeface="+mn-cs"/>
              </a:endParaRPr>
            </a:p>
          </p:txBody>
        </p:sp>
        <p:sp>
          <p:nvSpPr>
            <p:cNvPr id="14" name="コンテンツ プレースホルダー 19"/>
            <p:cNvSpPr txBox="1">
              <a:spLocks/>
            </p:cNvSpPr>
            <p:nvPr/>
          </p:nvSpPr>
          <p:spPr>
            <a:xfrm>
              <a:off x="2656920" y="2121268"/>
              <a:ext cx="1387232" cy="1436834"/>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None/>
                <a:tabLst/>
                <a:defRPr/>
              </a:pPr>
              <a:r>
                <a:rPr kumimoji="1" lang="en-US" altLang="ja-JP" sz="12000" b="0" i="0" u="none" strike="noStrike" kern="1200" cap="none" spc="0" normalizeH="0" baseline="0" noProof="0" dirty="0" smtClean="0">
                  <a:ln>
                    <a:noFill/>
                  </a:ln>
                  <a:solidFill>
                    <a:sysClr val="windowText" lastClr="000000"/>
                  </a:solidFill>
                  <a:effectLst/>
                  <a:uLnTx/>
                  <a:uFillTx/>
                  <a:latin typeface="Century Gothic" panose="020B0502020202020204"/>
                  <a:ea typeface="メイリオ" panose="020B0604030504040204" pitchFamily="50" charset="-128"/>
                  <a:cs typeface="+mn-cs"/>
                </a:rPr>
                <a:t>÷</a:t>
              </a:r>
              <a:endParaRPr kumimoji="1" lang="en-US" altLang="ja-JP" sz="12000" b="1" i="0" u="sng" strike="noStrike" kern="1200" cap="none" spc="0" normalizeH="0" baseline="0" noProof="0" dirty="0" smtClean="0">
                <a:ln>
                  <a:noFill/>
                </a:ln>
                <a:solidFill>
                  <a:sysClr val="windowText" lastClr="000000"/>
                </a:solidFill>
                <a:effectLst/>
                <a:uLnTx/>
                <a:uFillTx/>
                <a:latin typeface="ＭＳ 明朝" panose="02020609040205080304" pitchFamily="17" charset="-128"/>
                <a:ea typeface="ＭＳ 明朝" panose="02020609040205080304" pitchFamily="17" charset="-128"/>
                <a:cs typeface="+mn-cs"/>
              </a:endParaRPr>
            </a:p>
          </p:txBody>
        </p:sp>
        <p:sp>
          <p:nvSpPr>
            <p:cNvPr id="16" name="コンテンツ プレースホルダー 19"/>
            <p:cNvSpPr txBox="1">
              <a:spLocks/>
            </p:cNvSpPr>
            <p:nvPr/>
          </p:nvSpPr>
          <p:spPr>
            <a:xfrm>
              <a:off x="5879156" y="2211713"/>
              <a:ext cx="3114086" cy="1436834"/>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None/>
                <a:tabLst/>
                <a:defRPr/>
              </a:pPr>
              <a:r>
                <a:rPr lang="ja-JP" altLang="en-US" sz="11000" dirty="0" smtClean="0">
                  <a:solidFill>
                    <a:sysClr val="windowText" lastClr="000000"/>
                  </a:solidFill>
                  <a:latin typeface="Century Gothic" panose="020B0502020202020204"/>
                  <a:ea typeface="メイリオ" panose="020B0604030504040204" pitchFamily="50" charset="-128"/>
                </a:rPr>
                <a:t>≧１</a:t>
              </a:r>
              <a:endParaRPr kumimoji="1" lang="en-US" altLang="ja-JP" sz="11000" b="1" i="0" u="sng" strike="noStrike" kern="1200" cap="none" spc="0" normalizeH="0" baseline="0" noProof="0" dirty="0" smtClean="0">
                <a:ln>
                  <a:noFill/>
                </a:ln>
                <a:solidFill>
                  <a:sysClr val="windowText" lastClr="000000"/>
                </a:solidFill>
                <a:effectLst/>
                <a:uLnTx/>
                <a:uFillTx/>
                <a:latin typeface="ＭＳ 明朝" panose="02020609040205080304" pitchFamily="17" charset="-128"/>
                <a:ea typeface="ＭＳ 明朝" panose="02020609040205080304" pitchFamily="17" charset="-128"/>
              </a:endParaRPr>
            </a:p>
          </p:txBody>
        </p:sp>
        <p:sp>
          <p:nvSpPr>
            <p:cNvPr id="3" name="正方形/長方形 2"/>
            <p:cNvSpPr/>
            <p:nvPr/>
          </p:nvSpPr>
          <p:spPr>
            <a:xfrm>
              <a:off x="205537" y="2034530"/>
              <a:ext cx="2557368" cy="161031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3952682" y="2058809"/>
              <a:ext cx="1932626" cy="1586031"/>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正方形/長方形 5"/>
          <p:cNvSpPr/>
          <p:nvPr/>
        </p:nvSpPr>
        <p:spPr>
          <a:xfrm>
            <a:off x="304984" y="5189370"/>
            <a:ext cx="8587496" cy="1353995"/>
          </a:xfrm>
          <a:prstGeom prst="rect">
            <a:avLst/>
          </a:prstGeom>
          <a:noFill/>
          <a:ln w="76200">
            <a:solidFill>
              <a:srgbClr val="F523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p:cNvGrpSpPr/>
          <p:nvPr/>
        </p:nvGrpSpPr>
        <p:grpSpPr>
          <a:xfrm>
            <a:off x="59123" y="4575725"/>
            <a:ext cx="1752135" cy="1010526"/>
            <a:chOff x="5312084" y="4158638"/>
            <a:chExt cx="1752135" cy="1010526"/>
          </a:xfrm>
        </p:grpSpPr>
        <p:pic>
          <p:nvPicPr>
            <p:cNvPr id="21" name="図 2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911946">
              <a:off x="6285743" y="4158638"/>
              <a:ext cx="778476" cy="708910"/>
            </a:xfrm>
            <a:prstGeom prst="rect">
              <a:avLst/>
            </a:prstGeom>
          </p:spPr>
        </p:pic>
        <p:pic>
          <p:nvPicPr>
            <p:cNvPr id="22" name="図 2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855618">
              <a:off x="5312084" y="4186469"/>
              <a:ext cx="1189832" cy="982695"/>
            </a:xfrm>
            <a:prstGeom prst="rect">
              <a:avLst/>
            </a:prstGeom>
          </p:spPr>
        </p:pic>
      </p:grpSp>
      <p:sp>
        <p:nvSpPr>
          <p:cNvPr id="11" name="テキスト ボックス 10"/>
          <p:cNvSpPr txBox="1"/>
          <p:nvPr/>
        </p:nvSpPr>
        <p:spPr>
          <a:xfrm>
            <a:off x="486089" y="5354945"/>
            <a:ext cx="8640959" cy="1138773"/>
          </a:xfrm>
          <a:prstGeom prst="rect">
            <a:avLst/>
          </a:prstGeom>
          <a:noFill/>
        </p:spPr>
        <p:txBody>
          <a:bodyPr wrap="square" rtlCol="0" anchor="ctr">
            <a:spAutoFit/>
          </a:bodyPr>
          <a:lstStyle/>
          <a:p>
            <a:pPr>
              <a:spcBef>
                <a:spcPts val="1200"/>
              </a:spcBef>
            </a:pPr>
            <a:r>
              <a:rPr lang="ja-JP" altLang="en-US" sz="3600" b="1" dirty="0" smtClean="0">
                <a:solidFill>
                  <a:srgbClr val="FF0000"/>
                </a:solidFill>
                <a:latin typeface="Century Gothic" panose="020B0502020202020204"/>
                <a:ea typeface="メイリオ" panose="020B0604030504040204" pitchFamily="50" charset="-128"/>
              </a:rPr>
              <a:t>利用者数</a:t>
            </a:r>
            <a:r>
              <a:rPr lang="ja-JP" altLang="en-US" sz="3200" dirty="0" smtClean="0">
                <a:solidFill>
                  <a:prstClr val="black"/>
                </a:solidFill>
                <a:latin typeface="Century Gothic" panose="020B0502020202020204"/>
                <a:ea typeface="メイリオ" panose="020B0604030504040204" pitchFamily="50" charset="-128"/>
              </a:rPr>
              <a:t>が</a:t>
            </a:r>
            <a:r>
              <a:rPr lang="en-US" altLang="ja-JP" sz="3200" dirty="0" smtClean="0">
                <a:solidFill>
                  <a:prstClr val="black"/>
                </a:solidFill>
                <a:latin typeface="Century Gothic" panose="020B0502020202020204"/>
                <a:ea typeface="メイリオ" panose="020B0604030504040204" pitchFamily="50" charset="-128"/>
              </a:rPr>
              <a:t>10</a:t>
            </a:r>
            <a:r>
              <a:rPr lang="ja-JP" altLang="en-US" sz="3200" dirty="0">
                <a:solidFill>
                  <a:prstClr val="black"/>
                </a:solidFill>
                <a:latin typeface="Century Gothic" panose="020B0502020202020204"/>
                <a:ea typeface="メイリオ" panose="020B0604030504040204" pitchFamily="50" charset="-128"/>
              </a:rPr>
              <a:t>名</a:t>
            </a:r>
            <a:r>
              <a:rPr lang="ja-JP" altLang="en-US" sz="3200" dirty="0" smtClean="0">
                <a:solidFill>
                  <a:prstClr val="black"/>
                </a:solidFill>
                <a:latin typeface="Century Gothic" panose="020B0502020202020204"/>
                <a:ea typeface="メイリオ" panose="020B0604030504040204" pitchFamily="50" charset="-128"/>
              </a:rPr>
              <a:t>以下であっても、</a:t>
            </a:r>
            <a:r>
              <a:rPr lang="ja-JP" altLang="en-US" sz="3600" b="1" dirty="0" smtClean="0">
                <a:solidFill>
                  <a:srgbClr val="FF0000"/>
                </a:solidFill>
                <a:latin typeface="Century Gothic" panose="020B0502020202020204"/>
                <a:ea typeface="メイリオ" panose="020B0604030504040204" pitchFamily="50" charset="-128"/>
              </a:rPr>
              <a:t>利用定員</a:t>
            </a:r>
            <a:r>
              <a:rPr lang="ja-JP" altLang="en-US" sz="2800" dirty="0" smtClean="0">
                <a:solidFill>
                  <a:prstClr val="black"/>
                </a:solidFill>
                <a:latin typeface="Century Gothic" panose="020B0502020202020204"/>
                <a:ea typeface="メイリオ" panose="020B0604030504040204" pitchFamily="50" charset="-128"/>
              </a:rPr>
              <a:t>が</a:t>
            </a:r>
            <a:r>
              <a:rPr lang="en-US" altLang="ja-JP" sz="2800" dirty="0" smtClean="0">
                <a:solidFill>
                  <a:prstClr val="black"/>
                </a:solidFill>
                <a:latin typeface="Century Gothic" panose="020B0502020202020204"/>
                <a:ea typeface="メイリオ" panose="020B0604030504040204" pitchFamily="50" charset="-128"/>
              </a:rPr>
              <a:t>10</a:t>
            </a:r>
            <a:r>
              <a:rPr lang="ja-JP" altLang="en-US" sz="2800" dirty="0" smtClean="0">
                <a:solidFill>
                  <a:prstClr val="black"/>
                </a:solidFill>
                <a:latin typeface="Century Gothic" panose="020B0502020202020204"/>
                <a:ea typeface="メイリオ" panose="020B0604030504040204" pitchFamily="50" charset="-128"/>
              </a:rPr>
              <a:t>名を超える場合</a:t>
            </a:r>
            <a:r>
              <a:rPr lang="ja-JP" altLang="en-US" sz="2800" dirty="0">
                <a:solidFill>
                  <a:prstClr val="black"/>
                </a:solidFill>
                <a:latin typeface="Century Gothic" panose="020B0502020202020204"/>
                <a:ea typeface="メイリオ" panose="020B0604030504040204" pitchFamily="50" charset="-128"/>
              </a:rPr>
              <a:t>、</a:t>
            </a:r>
            <a:r>
              <a:rPr lang="ja-JP" altLang="en-US" sz="2800" dirty="0" smtClean="0">
                <a:solidFill>
                  <a:prstClr val="black"/>
                </a:solidFill>
                <a:latin typeface="Century Gothic" panose="020B0502020202020204"/>
                <a:ea typeface="メイリオ" panose="020B0604030504040204" pitchFamily="50" charset="-128"/>
              </a:rPr>
              <a:t>上記は</a:t>
            </a:r>
            <a:r>
              <a:rPr lang="ja-JP" altLang="en-US" sz="3200" b="1" dirty="0" smtClean="0">
                <a:solidFill>
                  <a:srgbClr val="FF0000"/>
                </a:solidFill>
                <a:latin typeface="Century Gothic" panose="020B0502020202020204"/>
                <a:ea typeface="メイリオ" panose="020B0604030504040204" pitchFamily="50" charset="-128"/>
              </a:rPr>
              <a:t>認められません。</a:t>
            </a:r>
            <a:endParaRPr lang="ja-JP" altLang="en-US" sz="3200" b="1" dirty="0">
              <a:solidFill>
                <a:srgbClr val="FF0000"/>
              </a:solidFill>
              <a:latin typeface="Century Gothic" panose="020B0502020202020204"/>
              <a:ea typeface="メイリオ" panose="020B0604030504040204" pitchFamily="50" charset="-128"/>
            </a:endParaRPr>
          </a:p>
        </p:txBody>
      </p:sp>
    </p:spTree>
    <p:extLst>
      <p:ext uri="{BB962C8B-B14F-4D97-AF65-F5344CB8AC3E}">
        <p14:creationId xmlns:p14="http://schemas.microsoft.com/office/powerpoint/2010/main" val="388303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734" y="37181"/>
            <a:ext cx="8153400" cy="1273894"/>
          </a:xfrm>
        </p:spPr>
        <p:txBody>
          <a:bodyPr>
            <a:normAutofit/>
          </a:bodyPr>
          <a:lstStyle/>
          <a:p>
            <a:r>
              <a:rPr lang="ja-JP" altLang="en-US" sz="3600" dirty="0"/>
              <a:t>■通所介護</a:t>
            </a:r>
            <a:r>
              <a:rPr lang="ja-JP" altLang="en-US" sz="3600" dirty="0" smtClean="0"/>
              <a:t>④</a:t>
            </a:r>
            <a:r>
              <a:rPr lang="en-US" altLang="ja-JP" sz="3600" dirty="0" smtClean="0"/>
              <a:t/>
            </a:r>
            <a:br>
              <a:rPr lang="en-US" altLang="ja-JP" sz="3600" dirty="0" smtClean="0"/>
            </a:br>
            <a:r>
              <a:rPr lang="ja-JP" altLang="en-US" sz="3600" dirty="0" smtClean="0"/>
              <a:t>　</a:t>
            </a:r>
            <a:r>
              <a:rPr lang="en-US" altLang="ja-JP" sz="3600" dirty="0" smtClean="0"/>
              <a:t>【</a:t>
            </a:r>
            <a:r>
              <a:rPr lang="ja-JP" altLang="en-US" sz="3600" dirty="0" smtClean="0"/>
              <a:t>機能訓練指導員について</a:t>
            </a:r>
            <a:r>
              <a:rPr lang="en-US" altLang="ja-JP" sz="3600" dirty="0" smtClean="0"/>
              <a:t>】</a:t>
            </a:r>
            <a:endParaRPr kumimoji="1" lang="ja-JP" altLang="en-US" sz="3600" dirty="0"/>
          </a:p>
        </p:txBody>
      </p:sp>
      <p:sp>
        <p:nvSpPr>
          <p:cNvPr id="40" name="テキスト ボックス 39"/>
          <p:cNvSpPr txBox="1"/>
          <p:nvPr/>
        </p:nvSpPr>
        <p:spPr>
          <a:xfrm>
            <a:off x="47300" y="1671419"/>
            <a:ext cx="7534200" cy="646331"/>
          </a:xfrm>
          <a:prstGeom prst="rect">
            <a:avLst/>
          </a:prstGeom>
          <a:noFill/>
        </p:spPr>
        <p:txBody>
          <a:bodyPr wrap="square" rtlCol="0">
            <a:spAutoFit/>
          </a:bodyPr>
          <a:lstStyle/>
          <a:p>
            <a:r>
              <a:rPr lang="ja-JP" altLang="en-US" sz="3600" b="1" dirty="0" smtClean="0">
                <a:solidFill>
                  <a:prstClr val="black"/>
                </a:solidFill>
                <a:latin typeface="Century Gothic" panose="020B0502020202020204"/>
                <a:ea typeface="メイリオ" panose="020B0604030504040204" pitchFamily="50" charset="-128"/>
              </a:rPr>
              <a:t>▼訓練を行う能力を有するもの▼</a:t>
            </a:r>
            <a:endParaRPr lang="en-US" altLang="ja-JP" sz="3600" b="1" dirty="0" smtClean="0">
              <a:solidFill>
                <a:prstClr val="black"/>
              </a:solidFill>
              <a:latin typeface="Century Gothic" panose="020B0502020202020204"/>
              <a:ea typeface="メイリオ" panose="020B0604030504040204" pitchFamily="50" charset="-128"/>
            </a:endParaRPr>
          </a:p>
        </p:txBody>
      </p:sp>
      <p:sp>
        <p:nvSpPr>
          <p:cNvPr id="41" name="爆発 2 40"/>
          <p:cNvSpPr/>
          <p:nvPr/>
        </p:nvSpPr>
        <p:spPr>
          <a:xfrm>
            <a:off x="47300" y="4469199"/>
            <a:ext cx="8316564" cy="1918952"/>
          </a:xfrm>
          <a:prstGeom prst="irregularSeal2">
            <a:avLst/>
          </a:prstGeom>
          <a:solidFill>
            <a:srgbClr val="052F61">
              <a:lumMod val="40000"/>
              <a:lumOff val="60000"/>
              <a:alpha val="50000"/>
            </a:srgbClr>
          </a:solidFill>
          <a:ln w="1587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entury Gothic" panose="020B0502020202020204"/>
              <a:ea typeface="メイリオ" panose="020B0604030504040204" pitchFamily="50" charset="-128"/>
              <a:cs typeface="+mn-cs"/>
            </a:endParaRPr>
          </a:p>
        </p:txBody>
      </p:sp>
      <p:sp>
        <p:nvSpPr>
          <p:cNvPr id="10" name="右矢印 9"/>
          <p:cNvSpPr/>
          <p:nvPr/>
        </p:nvSpPr>
        <p:spPr>
          <a:xfrm rot="5400000">
            <a:off x="3483394" y="2940496"/>
            <a:ext cx="1444375" cy="1994393"/>
          </a:xfrm>
          <a:prstGeom prst="rightArrow">
            <a:avLst/>
          </a:prstGeom>
          <a:solidFill>
            <a:schemeClr val="bg1">
              <a:lumMod val="85000"/>
            </a:schemeClr>
          </a:solidFill>
          <a:ln w="1587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entury Gothic" panose="020B0502020202020204"/>
              <a:ea typeface="メイリオ" panose="020B0604030504040204" pitchFamily="50" charset="-128"/>
              <a:cs typeface="+mn-cs"/>
            </a:endParaRPr>
          </a:p>
        </p:txBody>
      </p:sp>
      <p:sp>
        <p:nvSpPr>
          <p:cNvPr id="9" name="テキスト ボックス 8"/>
          <p:cNvSpPr txBox="1"/>
          <p:nvPr/>
        </p:nvSpPr>
        <p:spPr>
          <a:xfrm>
            <a:off x="448177" y="2230589"/>
            <a:ext cx="6395787" cy="1384995"/>
          </a:xfrm>
          <a:prstGeom prst="rect">
            <a:avLst/>
          </a:prstGeom>
          <a:noFill/>
        </p:spPr>
        <p:txBody>
          <a:bodyPr wrap="square" rtlCol="0">
            <a:spAutoFit/>
          </a:bodyPr>
          <a:lstStyle/>
          <a:p>
            <a:r>
              <a:rPr lang="ja-JP" altLang="en-US" sz="2800" dirty="0" smtClean="0">
                <a:solidFill>
                  <a:prstClr val="black"/>
                </a:solidFill>
                <a:latin typeface="Century Gothic" panose="020B0502020202020204"/>
                <a:ea typeface="メイリオ" panose="020B0604030504040204" pitchFamily="50" charset="-128"/>
              </a:rPr>
              <a:t>理学療法士、作業療法士、言語聴覚士、看護職員、柔道整復師又はあん摩マッサージ指圧師の資格を有する者</a:t>
            </a:r>
            <a:endParaRPr lang="en-US" altLang="ja-JP" sz="2800" dirty="0" smtClean="0">
              <a:solidFill>
                <a:prstClr val="black"/>
              </a:solidFill>
              <a:latin typeface="Century Gothic" panose="020B0502020202020204"/>
              <a:ea typeface="メイリオ" panose="020B0604030504040204" pitchFamily="50" charset="-128"/>
            </a:endParaRPr>
          </a:p>
        </p:txBody>
      </p:sp>
      <p:sp>
        <p:nvSpPr>
          <p:cNvPr id="43" name="テキスト ボックス 42"/>
          <p:cNvSpPr txBox="1"/>
          <p:nvPr/>
        </p:nvSpPr>
        <p:spPr>
          <a:xfrm>
            <a:off x="82920" y="4469199"/>
            <a:ext cx="9035878" cy="2492990"/>
          </a:xfrm>
          <a:prstGeom prst="rect">
            <a:avLst/>
          </a:prstGeom>
          <a:noFill/>
        </p:spPr>
        <p:txBody>
          <a:bodyPr wrap="square" rtlCol="0">
            <a:spAutoFit/>
          </a:bodyPr>
          <a:lstStyle/>
          <a:p>
            <a:pPr algn="ctr"/>
            <a:r>
              <a:rPr lang="ja-JP" altLang="en-US" sz="4000" b="1" dirty="0" smtClean="0">
                <a:solidFill>
                  <a:srgbClr val="FF0000"/>
                </a:solidFill>
                <a:latin typeface="Century Gothic" panose="020B0502020202020204"/>
                <a:ea typeface="メイリオ" panose="020B0604030504040204" pitchFamily="50" charset="-128"/>
              </a:rPr>
              <a:t>毎日</a:t>
            </a:r>
            <a:r>
              <a:rPr lang="ja-JP" altLang="en-US" sz="3600" b="1" dirty="0" smtClean="0">
                <a:solidFill>
                  <a:prstClr val="black"/>
                </a:solidFill>
                <a:latin typeface="Century Gothic" panose="020B0502020202020204"/>
                <a:ea typeface="メイリオ" panose="020B0604030504040204" pitchFamily="50" charset="-128"/>
              </a:rPr>
              <a:t>配置する必要はありません。</a:t>
            </a:r>
            <a:endParaRPr lang="en-US" altLang="ja-JP" sz="3600" b="1" dirty="0">
              <a:solidFill>
                <a:prstClr val="black"/>
              </a:solidFill>
              <a:latin typeface="Century Gothic" panose="020B0502020202020204"/>
              <a:ea typeface="メイリオ" panose="020B0604030504040204" pitchFamily="50" charset="-128"/>
            </a:endParaRPr>
          </a:p>
          <a:p>
            <a:pPr algn="ctr"/>
            <a:r>
              <a:rPr lang="ja-JP" altLang="en-US" sz="3600" b="1" dirty="0" smtClean="0">
                <a:solidFill>
                  <a:prstClr val="black"/>
                </a:solidFill>
                <a:latin typeface="Century Gothic" panose="020B0502020202020204"/>
                <a:ea typeface="メイリオ" panose="020B0604030504040204" pitchFamily="50" charset="-128"/>
              </a:rPr>
              <a:t>ただし、レクレーションや行事等を行う</a:t>
            </a:r>
            <a:endParaRPr lang="en-US" altLang="ja-JP" sz="3600" b="1" dirty="0" smtClean="0">
              <a:solidFill>
                <a:prstClr val="black"/>
              </a:solidFill>
              <a:latin typeface="Century Gothic" panose="020B0502020202020204"/>
              <a:ea typeface="メイリオ" panose="020B0604030504040204" pitchFamily="50" charset="-128"/>
            </a:endParaRPr>
          </a:p>
          <a:p>
            <a:pPr algn="ctr"/>
            <a:r>
              <a:rPr lang="ja-JP" altLang="en-US" sz="3600" b="1" dirty="0" smtClean="0">
                <a:solidFill>
                  <a:prstClr val="black"/>
                </a:solidFill>
                <a:latin typeface="Century Gothic" panose="020B0502020202020204"/>
                <a:ea typeface="メイリオ" panose="020B0604030504040204" pitchFamily="50" charset="-128"/>
              </a:rPr>
              <a:t>機能訓練指導員は、</a:t>
            </a:r>
            <a:r>
              <a:rPr lang="ja-JP" altLang="en-US" sz="4000" b="1" dirty="0" smtClean="0">
                <a:solidFill>
                  <a:srgbClr val="FF0000"/>
                </a:solidFill>
                <a:latin typeface="Century Gothic" panose="020B0502020202020204"/>
                <a:ea typeface="メイリオ" panose="020B0604030504040204" pitchFamily="50" charset="-128"/>
              </a:rPr>
              <a:t>サービス提供日ごと</a:t>
            </a:r>
            <a:r>
              <a:rPr lang="ja-JP" altLang="en-US" sz="3600" b="1" dirty="0" smtClean="0">
                <a:solidFill>
                  <a:prstClr val="black"/>
                </a:solidFill>
                <a:latin typeface="Century Gothic" panose="020B0502020202020204"/>
                <a:ea typeface="メイリオ" panose="020B0604030504040204" pitchFamily="50" charset="-128"/>
              </a:rPr>
              <a:t>に配置いてください。</a:t>
            </a:r>
            <a:endParaRPr lang="en-US" altLang="ja-JP" sz="3600" b="1" dirty="0" smtClean="0">
              <a:solidFill>
                <a:prstClr val="black"/>
              </a:solidFill>
              <a:latin typeface="Century Gothic" panose="020B0502020202020204"/>
              <a:ea typeface="メイリオ" panose="020B0604030504040204" pitchFamily="50" charset="-128"/>
            </a:endParaRPr>
          </a:p>
        </p:txBody>
      </p:sp>
      <p:pic>
        <p:nvPicPr>
          <p:cNvPr id="3" name="図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62775" y="1910634"/>
            <a:ext cx="2181225" cy="2095500"/>
          </a:xfrm>
          <a:prstGeom prst="rect">
            <a:avLst/>
          </a:prstGeom>
        </p:spPr>
      </p:pic>
    </p:spTree>
    <p:extLst>
      <p:ext uri="{BB962C8B-B14F-4D97-AF65-F5344CB8AC3E}">
        <p14:creationId xmlns:p14="http://schemas.microsoft.com/office/powerpoint/2010/main" val="249405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heel(1)">
                                      <p:cBhvr>
                                        <p:cTn id="7"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268" y="116632"/>
            <a:ext cx="6912768" cy="990600"/>
          </a:xfrm>
        </p:spPr>
        <p:txBody>
          <a:bodyPr>
            <a:noAutofit/>
          </a:bodyPr>
          <a:lstStyle/>
          <a:p>
            <a:r>
              <a:rPr lang="ja-JP" altLang="en-US" sz="3600" dirty="0"/>
              <a:t>■通所介護</a:t>
            </a:r>
            <a:r>
              <a:rPr lang="ja-JP" altLang="en-US" sz="3600" dirty="0" smtClean="0"/>
              <a:t>⑤</a:t>
            </a:r>
            <a:r>
              <a:rPr lang="en-US" altLang="ja-JP" sz="3600" dirty="0" smtClean="0"/>
              <a:t/>
            </a:r>
            <a:br>
              <a:rPr lang="en-US" altLang="ja-JP" sz="3600" dirty="0" smtClean="0"/>
            </a:br>
            <a:r>
              <a:rPr lang="ja-JP" altLang="en-US" sz="3600" dirty="0" smtClean="0"/>
              <a:t>　</a:t>
            </a:r>
            <a:r>
              <a:rPr lang="en-US" altLang="ja-JP" sz="3600" dirty="0" smtClean="0"/>
              <a:t>【</a:t>
            </a:r>
            <a:r>
              <a:rPr lang="ja-JP" altLang="en-US" sz="3600" dirty="0" smtClean="0"/>
              <a:t>管理者について</a:t>
            </a:r>
            <a:r>
              <a:rPr lang="en-US" altLang="ja-JP" sz="3600" dirty="0" smtClean="0"/>
              <a:t>】</a:t>
            </a:r>
            <a:endParaRPr kumimoji="1" lang="ja-JP" altLang="en-US" sz="3600" dirty="0"/>
          </a:p>
        </p:txBody>
      </p:sp>
      <p:sp>
        <p:nvSpPr>
          <p:cNvPr id="7" name="爆発 2 6"/>
          <p:cNvSpPr/>
          <p:nvPr/>
        </p:nvSpPr>
        <p:spPr>
          <a:xfrm>
            <a:off x="298310" y="4485862"/>
            <a:ext cx="8341969" cy="1918952"/>
          </a:xfrm>
          <a:prstGeom prst="irregularSeal2">
            <a:avLst/>
          </a:prstGeom>
          <a:solidFill>
            <a:srgbClr val="052F61">
              <a:lumMod val="40000"/>
              <a:lumOff val="60000"/>
              <a:alpha val="50000"/>
            </a:srgbClr>
          </a:solidFill>
          <a:ln w="1587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entury Gothic" panose="020B0502020202020204"/>
              <a:ea typeface="メイリオ" panose="020B0604030504040204" pitchFamily="50" charset="-128"/>
              <a:cs typeface="+mn-cs"/>
            </a:endParaRPr>
          </a:p>
        </p:txBody>
      </p:sp>
      <p:sp>
        <p:nvSpPr>
          <p:cNvPr id="9" name="右矢印 8"/>
          <p:cNvSpPr/>
          <p:nvPr/>
        </p:nvSpPr>
        <p:spPr>
          <a:xfrm rot="5400000">
            <a:off x="3478857" y="2856381"/>
            <a:ext cx="1444375" cy="1994393"/>
          </a:xfrm>
          <a:prstGeom prst="rightArrow">
            <a:avLst/>
          </a:prstGeom>
          <a:solidFill>
            <a:schemeClr val="bg1">
              <a:lumMod val="85000"/>
            </a:schemeClr>
          </a:solidFill>
          <a:ln w="1587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entury Gothic" panose="020B0502020202020204"/>
              <a:ea typeface="メイリオ" panose="020B0604030504040204" pitchFamily="50" charset="-128"/>
              <a:cs typeface="+mn-cs"/>
            </a:endParaRPr>
          </a:p>
        </p:txBody>
      </p:sp>
      <p:sp>
        <p:nvSpPr>
          <p:cNvPr id="8" name="テキスト ボックス 7"/>
          <p:cNvSpPr txBox="1"/>
          <p:nvPr/>
        </p:nvSpPr>
        <p:spPr>
          <a:xfrm>
            <a:off x="755576" y="4707379"/>
            <a:ext cx="6471493" cy="1877437"/>
          </a:xfrm>
          <a:prstGeom prst="rect">
            <a:avLst/>
          </a:prstGeom>
          <a:noFill/>
        </p:spPr>
        <p:txBody>
          <a:bodyPr wrap="square" rtlCol="0">
            <a:spAutoFit/>
          </a:bodyPr>
          <a:lstStyle/>
          <a:p>
            <a:pPr algn="ctr"/>
            <a:r>
              <a:rPr lang="ja-JP" altLang="en-US" sz="4400" b="1" dirty="0" smtClean="0">
                <a:solidFill>
                  <a:srgbClr val="FF0000"/>
                </a:solidFill>
                <a:latin typeface="Century Gothic" panose="020B0502020202020204"/>
                <a:ea typeface="メイリオ" panose="020B0604030504040204" pitchFamily="50" charset="-128"/>
              </a:rPr>
              <a:t>責任者は管理者</a:t>
            </a:r>
            <a:r>
              <a:rPr lang="ja-JP" altLang="en-US" sz="3600" b="1" dirty="0" smtClean="0">
                <a:solidFill>
                  <a:prstClr val="black"/>
                </a:solidFill>
                <a:latin typeface="Century Gothic" panose="020B0502020202020204"/>
                <a:ea typeface="メイリオ" panose="020B0604030504040204" pitchFamily="50" charset="-128"/>
              </a:rPr>
              <a:t>であることに変わりありませんので</a:t>
            </a:r>
            <a:endParaRPr lang="en-US" altLang="ja-JP" sz="3600" b="1" dirty="0" smtClean="0">
              <a:solidFill>
                <a:prstClr val="black"/>
              </a:solidFill>
              <a:latin typeface="Century Gothic" panose="020B0502020202020204"/>
              <a:ea typeface="メイリオ" panose="020B0604030504040204" pitchFamily="50" charset="-128"/>
            </a:endParaRPr>
          </a:p>
          <a:p>
            <a:pPr algn="ctr"/>
            <a:r>
              <a:rPr lang="ja-JP" altLang="en-US" sz="3600" b="1" dirty="0" smtClean="0">
                <a:solidFill>
                  <a:prstClr val="black"/>
                </a:solidFill>
                <a:latin typeface="Century Gothic" panose="020B0502020202020204"/>
                <a:ea typeface="メイリオ" panose="020B0604030504040204" pitchFamily="50" charset="-128"/>
              </a:rPr>
              <a:t>ご注意ください。</a:t>
            </a:r>
            <a:endParaRPr lang="en-US" altLang="ja-JP" sz="3600" b="1" dirty="0" smtClean="0">
              <a:solidFill>
                <a:prstClr val="black"/>
              </a:solidFill>
              <a:latin typeface="Century Gothic" panose="020B0502020202020204"/>
              <a:ea typeface="メイリオ" panose="020B0604030504040204" pitchFamily="50" charset="-128"/>
            </a:endParaRPr>
          </a:p>
        </p:txBody>
      </p:sp>
      <p:sp>
        <p:nvSpPr>
          <p:cNvPr id="6" name="テキスト ボックス 5"/>
          <p:cNvSpPr txBox="1"/>
          <p:nvPr/>
        </p:nvSpPr>
        <p:spPr>
          <a:xfrm>
            <a:off x="160412" y="1615391"/>
            <a:ext cx="8876084" cy="2246769"/>
          </a:xfrm>
          <a:prstGeom prst="rect">
            <a:avLst/>
          </a:prstGeom>
          <a:noFill/>
        </p:spPr>
        <p:txBody>
          <a:bodyPr wrap="square" rtlCol="0">
            <a:spAutoFit/>
          </a:bodyPr>
          <a:lstStyle/>
          <a:p>
            <a:r>
              <a:rPr lang="ja-JP" altLang="en-US" sz="3200" dirty="0">
                <a:solidFill>
                  <a:prstClr val="black"/>
                </a:solidFill>
                <a:latin typeface="Century Gothic" panose="020B0502020202020204"/>
                <a:ea typeface="メイリオ" panose="020B0604030504040204" pitchFamily="50" charset="-128"/>
              </a:rPr>
              <a:t>　</a:t>
            </a:r>
            <a:r>
              <a:rPr lang="ja-JP" altLang="en-US" sz="3200" dirty="0" smtClean="0">
                <a:solidFill>
                  <a:prstClr val="black"/>
                </a:solidFill>
                <a:latin typeface="Century Gothic" panose="020B0502020202020204"/>
                <a:ea typeface="メイリオ" panose="020B0604030504040204" pitchFamily="50" charset="-128"/>
              </a:rPr>
              <a:t>通所介護計画については、介護の提供に係る</a:t>
            </a:r>
            <a:r>
              <a:rPr lang="ja-JP" altLang="en-US" sz="3600" b="1" dirty="0" smtClean="0">
                <a:solidFill>
                  <a:prstClr val="black"/>
                </a:solidFill>
                <a:latin typeface="Century Gothic" panose="020B0502020202020204"/>
                <a:ea typeface="メイリオ" panose="020B0604030504040204" pitchFamily="50" charset="-128"/>
              </a:rPr>
              <a:t>計画等の作成に関して経験のある者</a:t>
            </a:r>
            <a:r>
              <a:rPr lang="ja-JP" altLang="en-US" sz="3200" dirty="0" smtClean="0">
                <a:solidFill>
                  <a:prstClr val="black"/>
                </a:solidFill>
                <a:latin typeface="Century Gothic" panose="020B0502020202020204"/>
                <a:ea typeface="メイリオ" panose="020B0604030504040204" pitchFamily="50" charset="-128"/>
              </a:rPr>
              <a:t>や、介護の</a:t>
            </a:r>
            <a:r>
              <a:rPr lang="ja-JP" altLang="en-US" sz="3600" b="1" dirty="0" smtClean="0">
                <a:solidFill>
                  <a:prstClr val="black"/>
                </a:solidFill>
                <a:latin typeface="Century Gothic" panose="020B0502020202020204"/>
                <a:ea typeface="メイリオ" panose="020B0604030504040204" pitchFamily="50" charset="-128"/>
              </a:rPr>
              <a:t>提供について豊富な知識及び経験を有する者</a:t>
            </a:r>
            <a:r>
              <a:rPr lang="ja-JP" altLang="en-US" sz="3200" dirty="0" smtClean="0">
                <a:solidFill>
                  <a:prstClr val="black"/>
                </a:solidFill>
                <a:latin typeface="Century Gothic" panose="020B0502020202020204"/>
                <a:ea typeface="メイリオ" panose="020B0604030504040204" pitchFamily="50" charset="-128"/>
              </a:rPr>
              <a:t>にその</a:t>
            </a:r>
            <a:r>
              <a:rPr lang="ja-JP" altLang="en-US" sz="3600" b="1" u="sng" dirty="0" smtClean="0">
                <a:solidFill>
                  <a:srgbClr val="FF0000"/>
                </a:solidFill>
                <a:latin typeface="Century Gothic" panose="020B0502020202020204"/>
                <a:ea typeface="メイリオ" panose="020B0604030504040204" pitchFamily="50" charset="-128"/>
              </a:rPr>
              <a:t>とりまとめ</a:t>
            </a:r>
            <a:r>
              <a:rPr lang="ja-JP" altLang="en-US" sz="3200" u="sng" dirty="0" smtClean="0">
                <a:latin typeface="Century Gothic" panose="020B0502020202020204"/>
                <a:ea typeface="メイリオ" panose="020B0604030504040204" pitchFamily="50" charset="-128"/>
              </a:rPr>
              <a:t>を行わせた場合も</a:t>
            </a:r>
            <a:r>
              <a:rPr lang="ja-JP" altLang="en-US" sz="3200" dirty="0" smtClean="0">
                <a:solidFill>
                  <a:prstClr val="black"/>
                </a:solidFill>
                <a:latin typeface="Century Gothic" panose="020B0502020202020204"/>
                <a:ea typeface="メイリオ" panose="020B0604030504040204" pitchFamily="50" charset="-128"/>
              </a:rPr>
              <a:t>。</a:t>
            </a:r>
            <a:endParaRPr lang="en-US" altLang="ja-JP" sz="3200" dirty="0" smtClean="0">
              <a:solidFill>
                <a:prstClr val="black"/>
              </a:solidFill>
              <a:latin typeface="Century Gothic" panose="020B0502020202020204"/>
              <a:ea typeface="メイリオ" panose="020B0604030504040204" pitchFamily="50" charset="-128"/>
            </a:endParaRPr>
          </a:p>
        </p:txBody>
      </p:sp>
      <p:pic>
        <p:nvPicPr>
          <p:cNvPr id="3" name="図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8950" y="4783618"/>
            <a:ext cx="2305050" cy="1981200"/>
          </a:xfrm>
          <a:prstGeom prst="rect">
            <a:avLst/>
          </a:prstGeom>
        </p:spPr>
      </p:pic>
    </p:spTree>
    <p:extLst>
      <p:ext uri="{BB962C8B-B14F-4D97-AF65-F5344CB8AC3E}">
        <p14:creationId xmlns:p14="http://schemas.microsoft.com/office/powerpoint/2010/main" val="260578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56550"/>
            <a:ext cx="8964488" cy="990600"/>
          </a:xfrm>
        </p:spPr>
        <p:txBody>
          <a:bodyPr>
            <a:normAutofit fontScale="90000"/>
          </a:bodyPr>
          <a:lstStyle/>
          <a:p>
            <a:r>
              <a:rPr lang="ja-JP" altLang="en-US" b="1" dirty="0">
                <a:latin typeface="Meiryo UI" panose="020B0604030504040204" pitchFamily="50" charset="-128"/>
                <a:ea typeface="Meiryo UI" panose="020B0604030504040204" pitchFamily="50" charset="-128"/>
              </a:rPr>
              <a:t>■通所介護</a:t>
            </a:r>
            <a:r>
              <a:rPr lang="ja-JP" altLang="en-US" b="1" dirty="0" smtClean="0">
                <a:latin typeface="Meiryo UI" panose="020B0604030504040204" pitchFamily="50" charset="-128"/>
                <a:ea typeface="Meiryo UI" panose="020B0604030504040204" pitchFamily="50" charset="-128"/>
              </a:rPr>
              <a:t>⑥</a:t>
            </a:r>
            <a:r>
              <a:rPr lang="en-US" altLang="ja-JP" b="1" dirty="0" smtClean="0">
                <a:latin typeface="Meiryo UI" panose="020B0604030504040204" pitchFamily="50" charset="-128"/>
                <a:ea typeface="Meiryo UI" panose="020B0604030504040204" pitchFamily="50" charset="-128"/>
              </a:rPr>
              <a:t/>
            </a:r>
            <a:br>
              <a:rPr lang="en-US" altLang="ja-JP" b="1" dirty="0" smtClean="0">
                <a:latin typeface="Meiryo UI" panose="020B0604030504040204" pitchFamily="50" charset="-128"/>
                <a:ea typeface="Meiryo UI" panose="020B0604030504040204" pitchFamily="50" charset="-128"/>
              </a:rPr>
            </a:br>
            <a:r>
              <a:rPr lang="ja-JP" altLang="en-US" b="1" dirty="0" smtClean="0">
                <a:latin typeface="Meiryo UI" panose="020B0604030504040204" pitchFamily="50" charset="-128"/>
                <a:ea typeface="Meiryo UI" panose="020B0604030504040204" pitchFamily="50" charset="-128"/>
              </a:rPr>
              <a:t>　</a:t>
            </a:r>
            <a:r>
              <a:rPr lang="en-US" altLang="ja-JP" b="1" dirty="0" smtClean="0">
                <a:latin typeface="Meiryo UI" panose="020B0604030504040204" pitchFamily="50" charset="-128"/>
                <a:ea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rPr>
              <a:t>設備基準について</a:t>
            </a:r>
            <a:r>
              <a:rPr lang="en-US" altLang="ja-JP" b="1" dirty="0" smtClean="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r="5427"/>
          <a:stretch/>
        </p:blipFill>
        <p:spPr>
          <a:xfrm>
            <a:off x="6757973" y="0"/>
            <a:ext cx="2430492" cy="2141620"/>
          </a:xfrm>
          <a:prstGeom prst="rect">
            <a:avLst/>
          </a:prstGeom>
        </p:spPr>
      </p:pic>
      <p:sp>
        <p:nvSpPr>
          <p:cNvPr id="14" name="右矢印 13"/>
          <p:cNvSpPr/>
          <p:nvPr/>
        </p:nvSpPr>
        <p:spPr>
          <a:xfrm rot="5400000">
            <a:off x="3781382" y="2145046"/>
            <a:ext cx="1401723" cy="1994393"/>
          </a:xfrm>
          <a:prstGeom prst="rightArrow">
            <a:avLst>
              <a:gd name="adj1" fmla="val 50000"/>
              <a:gd name="adj2" fmla="val 36627"/>
            </a:avLst>
          </a:prstGeom>
          <a:solidFill>
            <a:schemeClr val="bg1">
              <a:lumMod val="85000"/>
            </a:schemeClr>
          </a:solidFill>
          <a:ln w="1587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entury Gothic" panose="020B0502020202020204"/>
              <a:ea typeface="メイリオ" panose="020B0604030504040204" pitchFamily="50" charset="-128"/>
              <a:cs typeface="+mn-cs"/>
            </a:endParaRPr>
          </a:p>
        </p:txBody>
      </p:sp>
      <p:sp>
        <p:nvSpPr>
          <p:cNvPr id="15" name="テキスト ボックス 14"/>
          <p:cNvSpPr txBox="1"/>
          <p:nvPr/>
        </p:nvSpPr>
        <p:spPr>
          <a:xfrm>
            <a:off x="2366981" y="3726670"/>
            <a:ext cx="4295492" cy="1323439"/>
          </a:xfrm>
          <a:prstGeom prst="rect">
            <a:avLst/>
          </a:prstGeom>
          <a:noFill/>
        </p:spPr>
        <p:txBody>
          <a:bodyPr wrap="square" rtlCol="0">
            <a:spAutoFit/>
          </a:bodyPr>
          <a:lstStyle/>
          <a:p>
            <a:pPr algn="ctr"/>
            <a:r>
              <a:rPr lang="ja-JP" altLang="en-US" sz="4000" b="1" dirty="0">
                <a:solidFill>
                  <a:srgbClr val="FF0000"/>
                </a:solidFill>
                <a:latin typeface="Century Gothic" panose="020B0502020202020204"/>
                <a:ea typeface="メイリオ" panose="020B0604030504040204" pitchFamily="50" charset="-128"/>
              </a:rPr>
              <a:t>市</a:t>
            </a:r>
            <a:r>
              <a:rPr lang="ja-JP" altLang="en-US" sz="4000" b="1" dirty="0" smtClean="0">
                <a:solidFill>
                  <a:srgbClr val="FF0000"/>
                </a:solidFill>
                <a:latin typeface="Century Gothic" panose="020B0502020202020204"/>
                <a:ea typeface="メイリオ" panose="020B0604030504040204" pitchFamily="50" charset="-128"/>
              </a:rPr>
              <a:t>への届出など</a:t>
            </a:r>
            <a:r>
              <a:rPr lang="ja-JP" altLang="en-US" sz="4000" b="1" dirty="0" smtClean="0">
                <a:latin typeface="Century Gothic" panose="020B0502020202020204"/>
                <a:ea typeface="メイリオ" panose="020B0604030504040204" pitchFamily="50" charset="-128"/>
              </a:rPr>
              <a:t>の</a:t>
            </a:r>
            <a:endParaRPr lang="en-US" altLang="ja-JP" sz="4000" b="1" dirty="0" smtClean="0">
              <a:latin typeface="Century Gothic" panose="020B0502020202020204"/>
              <a:ea typeface="メイリオ" panose="020B0604030504040204" pitchFamily="50" charset="-128"/>
            </a:endParaRPr>
          </a:p>
          <a:p>
            <a:pPr algn="ctr"/>
            <a:r>
              <a:rPr lang="ja-JP" altLang="en-US" sz="4000" b="1" dirty="0" smtClean="0">
                <a:latin typeface="Century Gothic" panose="020B0502020202020204"/>
                <a:ea typeface="メイリオ" panose="020B0604030504040204" pitchFamily="50" charset="-128"/>
              </a:rPr>
              <a:t>措置が必要です。</a:t>
            </a:r>
            <a:endParaRPr lang="en-US" altLang="ja-JP" sz="4000" b="1" dirty="0" smtClean="0">
              <a:latin typeface="Century Gothic" panose="020B0502020202020204"/>
              <a:ea typeface="メイリオ" panose="020B0604030504040204" pitchFamily="50" charset="-128"/>
            </a:endParaRPr>
          </a:p>
        </p:txBody>
      </p:sp>
      <p:sp>
        <p:nvSpPr>
          <p:cNvPr id="9" name="テキスト ボックス 8"/>
          <p:cNvSpPr txBox="1"/>
          <p:nvPr/>
        </p:nvSpPr>
        <p:spPr>
          <a:xfrm>
            <a:off x="256473" y="1642502"/>
            <a:ext cx="8391241" cy="1754326"/>
          </a:xfrm>
          <a:prstGeom prst="rect">
            <a:avLst/>
          </a:prstGeom>
          <a:noFill/>
        </p:spPr>
        <p:txBody>
          <a:bodyPr wrap="square" rtlCol="0">
            <a:spAutoFit/>
          </a:bodyPr>
          <a:lstStyle/>
          <a:p>
            <a:r>
              <a:rPr lang="ja-JP" altLang="en-US" sz="3600" b="1" dirty="0">
                <a:solidFill>
                  <a:prstClr val="black"/>
                </a:solidFill>
                <a:latin typeface="Century Gothic" panose="020B0502020202020204"/>
                <a:ea typeface="メイリオ" panose="020B0604030504040204" pitchFamily="50" charset="-128"/>
              </a:rPr>
              <a:t>　</a:t>
            </a:r>
            <a:r>
              <a:rPr lang="ja-JP" altLang="en-US" sz="3600" b="1" dirty="0" smtClean="0">
                <a:solidFill>
                  <a:prstClr val="black"/>
                </a:solidFill>
                <a:latin typeface="Century Gothic" panose="020B0502020202020204"/>
                <a:ea typeface="メイリオ" panose="020B0604030504040204" pitchFamily="50" charset="-128"/>
              </a:rPr>
              <a:t>○レイアウトを変更した場合</a:t>
            </a:r>
            <a:endParaRPr lang="en-US" altLang="ja-JP" sz="3600" b="1" dirty="0" smtClean="0">
              <a:solidFill>
                <a:prstClr val="black"/>
              </a:solidFill>
              <a:latin typeface="Century Gothic" panose="020B0502020202020204"/>
              <a:ea typeface="メイリオ" panose="020B0604030504040204" pitchFamily="50" charset="-128"/>
            </a:endParaRPr>
          </a:p>
          <a:p>
            <a:r>
              <a:rPr lang="ja-JP" altLang="en-US" sz="3600" b="1" dirty="0">
                <a:solidFill>
                  <a:prstClr val="black"/>
                </a:solidFill>
                <a:latin typeface="Century Gothic" panose="020B0502020202020204"/>
                <a:ea typeface="メイリオ" panose="020B0604030504040204" pitchFamily="50" charset="-128"/>
              </a:rPr>
              <a:t>　</a:t>
            </a:r>
            <a:r>
              <a:rPr lang="ja-JP" altLang="en-US" sz="3600" b="1" dirty="0" smtClean="0">
                <a:solidFill>
                  <a:prstClr val="black"/>
                </a:solidFill>
                <a:latin typeface="Century Gothic" panose="020B0502020202020204"/>
                <a:ea typeface="メイリオ" panose="020B0604030504040204" pitchFamily="50" charset="-128"/>
              </a:rPr>
              <a:t>○開設後、機能訓練に資すると</a:t>
            </a:r>
            <a:endParaRPr lang="en-US" altLang="ja-JP" sz="3600" b="1" dirty="0" smtClean="0">
              <a:solidFill>
                <a:prstClr val="black"/>
              </a:solidFill>
              <a:latin typeface="Century Gothic" panose="020B0502020202020204"/>
              <a:ea typeface="メイリオ" panose="020B0604030504040204" pitchFamily="50" charset="-128"/>
            </a:endParaRPr>
          </a:p>
          <a:p>
            <a:r>
              <a:rPr lang="ja-JP" altLang="en-US" sz="3600" b="1" dirty="0">
                <a:solidFill>
                  <a:prstClr val="black"/>
                </a:solidFill>
                <a:latin typeface="Century Gothic" panose="020B0502020202020204"/>
                <a:ea typeface="メイリオ" panose="020B0604030504040204" pitchFamily="50" charset="-128"/>
              </a:rPr>
              <a:t>　</a:t>
            </a:r>
            <a:r>
              <a:rPr lang="ja-JP" altLang="en-US" sz="3600" b="1" dirty="0" smtClean="0">
                <a:solidFill>
                  <a:prstClr val="black"/>
                </a:solidFill>
                <a:latin typeface="Century Gothic" panose="020B0502020202020204"/>
                <a:ea typeface="メイリオ" panose="020B0604030504040204" pitchFamily="50" charset="-128"/>
              </a:rPr>
              <a:t>　想定されない設備等を置いた場合</a:t>
            </a:r>
            <a:endParaRPr lang="en-US" altLang="ja-JP" sz="3600" b="1" dirty="0">
              <a:solidFill>
                <a:prstClr val="black"/>
              </a:solidFill>
              <a:latin typeface="Century Gothic" panose="020B0502020202020204"/>
              <a:ea typeface="メイリオ" panose="020B0604030504040204" pitchFamily="50" charset="-128"/>
            </a:endParaRPr>
          </a:p>
        </p:txBody>
      </p:sp>
      <p:sp>
        <p:nvSpPr>
          <p:cNvPr id="19" name="角丸四角形 18"/>
          <p:cNvSpPr/>
          <p:nvPr/>
        </p:nvSpPr>
        <p:spPr>
          <a:xfrm>
            <a:off x="395537" y="5302507"/>
            <a:ext cx="8646572" cy="140758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381946">
            <a:off x="40560" y="5329680"/>
            <a:ext cx="2000841" cy="1065383"/>
          </a:xfrm>
          <a:prstGeom prst="rect">
            <a:avLst/>
          </a:prstGeom>
        </p:spPr>
      </p:pic>
      <p:sp>
        <p:nvSpPr>
          <p:cNvPr id="10" name="テキスト ボックス 9"/>
          <p:cNvSpPr txBox="1"/>
          <p:nvPr/>
        </p:nvSpPr>
        <p:spPr>
          <a:xfrm>
            <a:off x="1969648" y="5351481"/>
            <a:ext cx="6696744" cy="1323439"/>
          </a:xfrm>
          <a:prstGeom prst="rect">
            <a:avLst/>
          </a:prstGeom>
          <a:noFill/>
        </p:spPr>
        <p:txBody>
          <a:bodyPr wrap="square" rtlCol="0">
            <a:spAutoFit/>
          </a:bodyPr>
          <a:lstStyle/>
          <a:p>
            <a:r>
              <a:rPr lang="ja-JP" altLang="en-US" sz="2800" b="1" dirty="0" smtClean="0">
                <a:solidFill>
                  <a:srgbClr val="C00000"/>
                </a:solidFill>
                <a:latin typeface="Century Gothic" panose="020B0502020202020204"/>
                <a:ea typeface="メイリオ" panose="020B0604030504040204" pitchFamily="50" charset="-128"/>
              </a:rPr>
              <a:t>食堂</a:t>
            </a:r>
            <a:r>
              <a:rPr lang="ja-JP" altLang="en-US" sz="2800" b="1" dirty="0">
                <a:solidFill>
                  <a:srgbClr val="C00000"/>
                </a:solidFill>
                <a:latin typeface="Century Gothic" panose="020B0502020202020204"/>
                <a:ea typeface="メイリオ" panose="020B0604030504040204" pitchFamily="50" charset="-128"/>
              </a:rPr>
              <a:t>と機能</a:t>
            </a:r>
            <a:r>
              <a:rPr lang="ja-JP" altLang="en-US" sz="2800" b="1" dirty="0" smtClean="0">
                <a:solidFill>
                  <a:srgbClr val="C00000"/>
                </a:solidFill>
                <a:latin typeface="Century Gothic" panose="020B0502020202020204"/>
                <a:ea typeface="メイリオ" panose="020B0604030504040204" pitchFamily="50" charset="-128"/>
              </a:rPr>
              <a:t>訓練室</a:t>
            </a:r>
            <a:endParaRPr lang="en-US" altLang="ja-JP" sz="2800" b="1" dirty="0" smtClean="0">
              <a:solidFill>
                <a:srgbClr val="C00000"/>
              </a:solidFill>
              <a:latin typeface="Century Gothic" panose="020B0502020202020204"/>
              <a:ea typeface="メイリオ" panose="020B0604030504040204" pitchFamily="50" charset="-128"/>
            </a:endParaRPr>
          </a:p>
          <a:p>
            <a:r>
              <a:rPr lang="ja-JP" altLang="en-US" sz="2400" dirty="0" smtClean="0">
                <a:solidFill>
                  <a:srgbClr val="C00000"/>
                </a:solidFill>
                <a:latin typeface="Century Gothic" panose="020B0502020202020204"/>
                <a:ea typeface="メイリオ" panose="020B0604030504040204" pitchFamily="50" charset="-128"/>
              </a:rPr>
              <a:t>その</a:t>
            </a:r>
            <a:r>
              <a:rPr lang="ja-JP" altLang="en-US" sz="2800" b="1" dirty="0">
                <a:solidFill>
                  <a:srgbClr val="FF0000"/>
                </a:solidFill>
                <a:latin typeface="Century Gothic" panose="020B0502020202020204"/>
                <a:ea typeface="メイリオ" panose="020B0604030504040204" pitchFamily="50" charset="-128"/>
              </a:rPr>
              <a:t>実施に支障のない広さを確保</a:t>
            </a:r>
            <a:r>
              <a:rPr lang="ja-JP" altLang="en-US" sz="2400" dirty="0" smtClean="0">
                <a:solidFill>
                  <a:srgbClr val="C00000"/>
                </a:solidFill>
                <a:latin typeface="Century Gothic" panose="020B0502020202020204"/>
                <a:ea typeface="メイリオ" panose="020B0604030504040204" pitchFamily="50" charset="-128"/>
              </a:rPr>
              <a:t>できる</a:t>
            </a:r>
            <a:endParaRPr lang="en-US" altLang="ja-JP" sz="2400" dirty="0" smtClean="0">
              <a:solidFill>
                <a:srgbClr val="C00000"/>
              </a:solidFill>
              <a:latin typeface="Century Gothic" panose="020B0502020202020204"/>
              <a:ea typeface="メイリオ" panose="020B0604030504040204" pitchFamily="50" charset="-128"/>
            </a:endParaRPr>
          </a:p>
          <a:p>
            <a:r>
              <a:rPr lang="ja-JP" altLang="en-US" sz="2400" dirty="0" smtClean="0">
                <a:solidFill>
                  <a:srgbClr val="C00000"/>
                </a:solidFill>
                <a:latin typeface="Century Gothic" panose="020B0502020202020204"/>
                <a:ea typeface="メイリオ" panose="020B0604030504040204" pitchFamily="50" charset="-128"/>
              </a:rPr>
              <a:t>場合</a:t>
            </a:r>
            <a:r>
              <a:rPr lang="ja-JP" altLang="en-US" sz="2400" dirty="0">
                <a:solidFill>
                  <a:srgbClr val="C00000"/>
                </a:solidFill>
                <a:latin typeface="Century Gothic" panose="020B0502020202020204"/>
                <a:ea typeface="メイリオ" panose="020B0604030504040204" pitchFamily="50" charset="-128"/>
              </a:rPr>
              <a:t>は</a:t>
            </a:r>
            <a:r>
              <a:rPr lang="ja-JP" altLang="en-US" sz="2400" dirty="0" smtClean="0">
                <a:solidFill>
                  <a:srgbClr val="C00000"/>
                </a:solidFill>
                <a:latin typeface="Century Gothic" panose="020B0502020202020204"/>
                <a:ea typeface="メイリオ" panose="020B0604030504040204" pitchFamily="50" charset="-128"/>
              </a:rPr>
              <a:t>、同一</a:t>
            </a:r>
            <a:r>
              <a:rPr lang="ja-JP" altLang="en-US" sz="2400" dirty="0">
                <a:solidFill>
                  <a:srgbClr val="C00000"/>
                </a:solidFill>
                <a:latin typeface="Century Gothic" panose="020B0502020202020204"/>
                <a:ea typeface="メイリオ" panose="020B0604030504040204" pitchFamily="50" charset="-128"/>
              </a:rPr>
              <a:t>の場所</a:t>
            </a:r>
            <a:r>
              <a:rPr lang="ja-JP" altLang="en-US" sz="2400" dirty="0" smtClean="0">
                <a:solidFill>
                  <a:srgbClr val="C00000"/>
                </a:solidFill>
                <a:latin typeface="Century Gothic" panose="020B0502020202020204"/>
                <a:ea typeface="メイリオ" panose="020B0604030504040204" pitchFamily="50" charset="-128"/>
              </a:rPr>
              <a:t>とすること</a:t>
            </a:r>
            <a:r>
              <a:rPr lang="ja-JP" altLang="en-US" sz="2400" dirty="0">
                <a:solidFill>
                  <a:srgbClr val="C00000"/>
                </a:solidFill>
                <a:latin typeface="Century Gothic" panose="020B0502020202020204"/>
                <a:ea typeface="メイリオ" panose="020B0604030504040204" pitchFamily="50" charset="-128"/>
              </a:rPr>
              <a:t>が</a:t>
            </a:r>
            <a:r>
              <a:rPr lang="ja-JP" altLang="en-US" sz="2400" dirty="0" smtClean="0">
                <a:solidFill>
                  <a:srgbClr val="C00000"/>
                </a:solidFill>
                <a:latin typeface="Century Gothic" panose="020B0502020202020204"/>
                <a:ea typeface="メイリオ" panose="020B0604030504040204" pitchFamily="50" charset="-128"/>
              </a:rPr>
              <a:t>できます。</a:t>
            </a:r>
            <a:endParaRPr lang="en-US" altLang="ja-JP" sz="2400" dirty="0">
              <a:solidFill>
                <a:srgbClr val="C00000"/>
              </a:solidFill>
              <a:latin typeface="Century Gothic" panose="020B0502020202020204"/>
              <a:ea typeface="メイリオ" panose="020B0604030504040204" pitchFamily="50" charset="-128"/>
            </a:endParaRPr>
          </a:p>
        </p:txBody>
      </p:sp>
    </p:spTree>
    <p:extLst>
      <p:ext uri="{BB962C8B-B14F-4D97-AF65-F5344CB8AC3E}">
        <p14:creationId xmlns:p14="http://schemas.microsoft.com/office/powerpoint/2010/main" val="27418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51"/>
            <a:ext cx="8580128" cy="1244878"/>
          </a:xfrm>
        </p:spPr>
        <p:txBody>
          <a:bodyPr>
            <a:noAutofit/>
          </a:bodyPr>
          <a:lstStyle/>
          <a:p>
            <a:r>
              <a:rPr lang="ja-JP" altLang="en-US" sz="3600" b="1" dirty="0">
                <a:latin typeface="Meiryo UI" panose="020B0604030504040204" pitchFamily="50" charset="-128"/>
                <a:ea typeface="Meiryo UI" panose="020B0604030504040204" pitchFamily="50" charset="-128"/>
              </a:rPr>
              <a:t>■通所介護</a:t>
            </a:r>
            <a:r>
              <a:rPr lang="ja-JP" altLang="en-US" sz="3600" b="1" dirty="0" smtClean="0">
                <a:latin typeface="Meiryo UI" panose="020B0604030504040204" pitchFamily="50" charset="-128"/>
                <a:ea typeface="Meiryo UI" panose="020B0604030504040204" pitchFamily="50" charset="-128"/>
              </a:rPr>
              <a:t>⑦</a:t>
            </a:r>
            <a:r>
              <a:rPr lang="en-US" altLang="ja-JP" sz="3600" b="1" dirty="0" smtClean="0">
                <a:latin typeface="Meiryo UI" panose="020B0604030504040204" pitchFamily="50" charset="-128"/>
                <a:ea typeface="Meiryo UI" panose="020B0604030504040204" pitchFamily="50" charset="-128"/>
              </a:rPr>
              <a:t/>
            </a:r>
            <a:br>
              <a:rPr lang="en-US" altLang="ja-JP" sz="3600" b="1" dirty="0" smtClean="0">
                <a:latin typeface="Meiryo UI" panose="020B0604030504040204" pitchFamily="50" charset="-128"/>
                <a:ea typeface="Meiryo UI" panose="020B0604030504040204" pitchFamily="50" charset="-128"/>
              </a:rPr>
            </a:br>
            <a:r>
              <a:rPr lang="ja-JP" altLang="en-US" sz="3600" b="1" dirty="0" smtClean="0">
                <a:latin typeface="Meiryo UI" panose="020B0604030504040204" pitchFamily="50" charset="-128"/>
                <a:ea typeface="Meiryo UI" panose="020B0604030504040204" pitchFamily="50" charset="-128"/>
              </a:rPr>
              <a:t>　</a:t>
            </a:r>
            <a:r>
              <a:rPr lang="en-US" altLang="ja-JP" sz="3600" b="1" dirty="0" smtClean="0">
                <a:latin typeface="Meiryo UI" panose="020B0604030504040204" pitchFamily="50" charset="-128"/>
                <a:ea typeface="Meiryo UI" panose="020B0604030504040204" pitchFamily="50" charset="-128"/>
              </a:rPr>
              <a:t>【</a:t>
            </a:r>
            <a:r>
              <a:rPr lang="ja-JP" altLang="en-US" sz="3600" b="1" dirty="0" smtClean="0">
                <a:latin typeface="Meiryo UI" panose="020B0604030504040204" pitchFamily="50" charset="-128"/>
                <a:ea typeface="Meiryo UI" panose="020B0604030504040204" pitchFamily="50" charset="-128"/>
              </a:rPr>
              <a:t>介護保険</a:t>
            </a:r>
            <a:r>
              <a:rPr lang="ja-JP" altLang="en-US" sz="3600" b="1" dirty="0">
                <a:latin typeface="Meiryo UI" panose="020B0604030504040204" pitchFamily="50" charset="-128"/>
                <a:ea typeface="Meiryo UI" panose="020B0604030504040204" pitchFamily="50" charset="-128"/>
              </a:rPr>
              <a:t>外</a:t>
            </a:r>
            <a:r>
              <a:rPr lang="ja-JP" altLang="en-US" sz="3600" b="1" dirty="0" smtClean="0">
                <a:latin typeface="Meiryo UI" panose="020B0604030504040204" pitchFamily="50" charset="-128"/>
                <a:ea typeface="Meiryo UI" panose="020B0604030504040204" pitchFamily="50" charset="-128"/>
              </a:rPr>
              <a:t>での宿泊サービスについて</a:t>
            </a:r>
            <a:r>
              <a:rPr lang="en-US" altLang="ja-JP" sz="3600" b="1" dirty="0" smtClean="0">
                <a:latin typeface="Meiryo UI" panose="020B0604030504040204" pitchFamily="50" charset="-128"/>
                <a:ea typeface="Meiryo UI" panose="020B0604030504040204" pitchFamily="50" charset="-128"/>
              </a:rPr>
              <a:t>】</a:t>
            </a:r>
            <a:endParaRPr kumimoji="1" lang="ja-JP" altLang="en-US" sz="36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0" y="1878062"/>
            <a:ext cx="6909767" cy="2492990"/>
          </a:xfrm>
          <a:prstGeom prst="rect">
            <a:avLst/>
          </a:prstGeom>
          <a:noFill/>
        </p:spPr>
        <p:txBody>
          <a:bodyPr wrap="square" rtlCol="0">
            <a:spAutoFit/>
          </a:bodyPr>
          <a:lstStyle/>
          <a:p>
            <a:r>
              <a:rPr lang="ja-JP" altLang="en-US" sz="3600" dirty="0" smtClean="0">
                <a:solidFill>
                  <a:prstClr val="black"/>
                </a:solidFill>
                <a:latin typeface="Century Gothic" panose="020B0502020202020204"/>
                <a:ea typeface="メイリオ" panose="020B0604030504040204" pitchFamily="50" charset="-128"/>
              </a:rPr>
              <a:t>　指定通所介護の設備を利用し、</a:t>
            </a:r>
            <a:r>
              <a:rPr lang="ja-JP" altLang="en-US" sz="4000" b="1" dirty="0" smtClean="0">
                <a:solidFill>
                  <a:srgbClr val="FF0000"/>
                </a:solidFill>
                <a:latin typeface="Century Gothic" panose="020B0502020202020204"/>
                <a:ea typeface="メイリオ" panose="020B0604030504040204" pitchFamily="50" charset="-128"/>
              </a:rPr>
              <a:t>夜間及び深夜</a:t>
            </a:r>
            <a:r>
              <a:rPr lang="ja-JP" altLang="en-US" sz="3600" dirty="0" smtClean="0">
                <a:solidFill>
                  <a:prstClr val="black"/>
                </a:solidFill>
                <a:latin typeface="Century Gothic" panose="020B0502020202020204"/>
                <a:ea typeface="メイリオ" panose="020B0604030504040204" pitchFamily="50" charset="-128"/>
              </a:rPr>
              <a:t>に指定通所介護以外のサービスを提供している場合は、</a:t>
            </a:r>
            <a:r>
              <a:rPr lang="ja-JP" altLang="en-US" sz="4000" b="1" dirty="0" smtClean="0">
                <a:solidFill>
                  <a:srgbClr val="FF0000"/>
                </a:solidFill>
                <a:latin typeface="Century Gothic" panose="020B0502020202020204"/>
                <a:ea typeface="メイリオ" panose="020B0604030504040204" pitchFamily="50" charset="-128"/>
              </a:rPr>
              <a:t>市に届出が必要</a:t>
            </a:r>
            <a:r>
              <a:rPr lang="ja-JP" altLang="en-US" sz="3600" dirty="0" smtClean="0">
                <a:solidFill>
                  <a:prstClr val="black"/>
                </a:solidFill>
                <a:latin typeface="Century Gothic" panose="020B0502020202020204"/>
                <a:ea typeface="メイリオ" panose="020B0604030504040204" pitchFamily="50" charset="-128"/>
              </a:rPr>
              <a:t>です。</a:t>
            </a:r>
            <a:endParaRPr lang="en-US" altLang="ja-JP" sz="3600" dirty="0">
              <a:solidFill>
                <a:prstClr val="black"/>
              </a:solidFill>
              <a:latin typeface="Century Gothic" panose="020B0502020202020204"/>
              <a:ea typeface="メイリオ" panose="020B0604030504040204" pitchFamily="50"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9767" y="2059374"/>
            <a:ext cx="2219325" cy="2057400"/>
          </a:xfrm>
          <a:prstGeom prst="rect">
            <a:avLst/>
          </a:prstGeom>
        </p:spPr>
      </p:pic>
      <p:sp>
        <p:nvSpPr>
          <p:cNvPr id="13" name="テキスト ボックス 12"/>
          <p:cNvSpPr txBox="1"/>
          <p:nvPr/>
        </p:nvSpPr>
        <p:spPr>
          <a:xfrm>
            <a:off x="1403648" y="5068897"/>
            <a:ext cx="7340104" cy="1261884"/>
          </a:xfrm>
          <a:prstGeom prst="rect">
            <a:avLst/>
          </a:prstGeom>
          <a:noFill/>
        </p:spPr>
        <p:txBody>
          <a:bodyPr wrap="square" rtlCol="0">
            <a:spAutoFit/>
          </a:bodyPr>
          <a:lstStyle/>
          <a:p>
            <a:r>
              <a:rPr lang="ja-JP" altLang="en-US" sz="3600" dirty="0" smtClean="0">
                <a:solidFill>
                  <a:prstClr val="black"/>
                </a:solidFill>
                <a:latin typeface="Century Gothic" panose="020B0502020202020204"/>
                <a:ea typeface="メイリオ" panose="020B0604030504040204" pitchFamily="50" charset="-128"/>
              </a:rPr>
              <a:t>新たに始める場合は、</a:t>
            </a:r>
            <a:endParaRPr lang="en-US" altLang="ja-JP" sz="3600" dirty="0" smtClean="0">
              <a:solidFill>
                <a:prstClr val="black"/>
              </a:solidFill>
              <a:latin typeface="Century Gothic" panose="020B0502020202020204"/>
              <a:ea typeface="メイリオ" panose="020B0604030504040204" pitchFamily="50" charset="-128"/>
            </a:endParaRPr>
          </a:p>
          <a:p>
            <a:r>
              <a:rPr lang="ja-JP" altLang="en-US" sz="4000" b="1" dirty="0" smtClean="0">
                <a:solidFill>
                  <a:srgbClr val="FF0000"/>
                </a:solidFill>
                <a:latin typeface="Century Gothic" panose="020B0502020202020204"/>
                <a:ea typeface="メイリオ" panose="020B0604030504040204" pitchFamily="50" charset="-128"/>
              </a:rPr>
              <a:t>サービス提供開始前に</a:t>
            </a:r>
            <a:r>
              <a:rPr lang="ja-JP" altLang="en-US" sz="3600" dirty="0" smtClean="0">
                <a:solidFill>
                  <a:prstClr val="black"/>
                </a:solidFill>
                <a:latin typeface="Century Gothic" panose="020B0502020202020204"/>
                <a:ea typeface="メイリオ" panose="020B0604030504040204" pitchFamily="50" charset="-128"/>
              </a:rPr>
              <a:t>届出を！</a:t>
            </a:r>
            <a:endParaRPr lang="en-US" altLang="ja-JP" sz="3600" dirty="0">
              <a:solidFill>
                <a:prstClr val="black"/>
              </a:solidFill>
              <a:latin typeface="Century Gothic" panose="020B0502020202020204"/>
              <a:ea typeface="メイリオ" panose="020B0604030504040204" pitchFamily="50" charset="-128"/>
            </a:endParaRPr>
          </a:p>
        </p:txBody>
      </p:sp>
      <p:sp>
        <p:nvSpPr>
          <p:cNvPr id="9" name="正方形/長方形 8"/>
          <p:cNvSpPr/>
          <p:nvPr/>
        </p:nvSpPr>
        <p:spPr>
          <a:xfrm>
            <a:off x="827584" y="4814619"/>
            <a:ext cx="7916168" cy="1703979"/>
          </a:xfrm>
          <a:prstGeom prst="rect">
            <a:avLst/>
          </a:prstGeom>
          <a:noFill/>
          <a:ln w="635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p:cNvGrpSpPr/>
          <p:nvPr/>
        </p:nvGrpSpPr>
        <p:grpSpPr>
          <a:xfrm>
            <a:off x="323528" y="4368396"/>
            <a:ext cx="1752135" cy="1010526"/>
            <a:chOff x="5312084" y="4158638"/>
            <a:chExt cx="1752135" cy="1010526"/>
          </a:xfrm>
        </p:grpSpPr>
        <p:pic>
          <p:nvPicPr>
            <p:cNvPr id="11" name="図 1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911946">
              <a:off x="6285743" y="4158638"/>
              <a:ext cx="778476" cy="708910"/>
            </a:xfrm>
            <a:prstGeom prst="rect">
              <a:avLst/>
            </a:prstGeom>
          </p:spPr>
        </p:pic>
        <p:pic>
          <p:nvPicPr>
            <p:cNvPr id="12" name="図 11"/>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855618">
              <a:off x="5312084" y="4186469"/>
              <a:ext cx="1189832" cy="982695"/>
            </a:xfrm>
            <a:prstGeom prst="rect">
              <a:avLst/>
            </a:prstGeom>
          </p:spPr>
        </p:pic>
      </p:grpSp>
    </p:spTree>
    <p:extLst>
      <p:ext uri="{BB962C8B-B14F-4D97-AF65-F5344CB8AC3E}">
        <p14:creationId xmlns:p14="http://schemas.microsoft.com/office/powerpoint/2010/main" val="339481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116632"/>
            <a:ext cx="6156176" cy="1268760"/>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kumimoji="1" sz="36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b="1" i="0" u="none" strike="noStrike" kern="1200" cap="all" spc="0" normalizeH="0" baseline="0" noProof="0" dirty="0" smtClean="0">
                <a:ln w="3175" cmpd="sng">
                  <a:noFill/>
                </a:ln>
                <a:solidFill>
                  <a:schemeClr val="tx2"/>
                </a:solidFill>
                <a:effectLst/>
                <a:uLnTx/>
                <a:uFillTx/>
                <a:latin typeface="Century Gothic" panose="020B0502020202020204"/>
                <a:ea typeface="メイリオ" panose="020B0604030504040204" pitchFamily="50" charset="-128"/>
              </a:rPr>
              <a:t>■通所系サービス共通①</a:t>
            </a:r>
            <a:endParaRPr kumimoji="1" lang="en-US" altLang="ja-JP" b="1" i="0" u="none" strike="noStrike" kern="1200" cap="all" spc="0" normalizeH="0" baseline="0" noProof="0" dirty="0" smtClean="0">
              <a:ln w="3175" cmpd="sng">
                <a:noFill/>
              </a:ln>
              <a:solidFill>
                <a:schemeClr val="tx2"/>
              </a:solidFill>
              <a:effectLst/>
              <a:uLnTx/>
              <a:uFillTx/>
              <a:latin typeface="Century Gothic" panose="020B0502020202020204"/>
              <a:ea typeface="メイリオ" panose="020B0604030504040204" pitchFamily="50" charset="-128"/>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altLang="ja-JP" b="1" dirty="0" smtClean="0">
                <a:solidFill>
                  <a:schemeClr val="tx2"/>
                </a:solidFill>
                <a:latin typeface="Century Gothic" panose="020B0502020202020204"/>
                <a:ea typeface="メイリオ" panose="020B0604030504040204" pitchFamily="50" charset="-128"/>
              </a:rPr>
              <a:t>【</a:t>
            </a:r>
            <a:r>
              <a:rPr lang="ja-JP" altLang="en-US" b="1" dirty="0" smtClean="0">
                <a:solidFill>
                  <a:schemeClr val="tx2"/>
                </a:solidFill>
                <a:latin typeface="Century Gothic" panose="020B0502020202020204"/>
                <a:ea typeface="メイリオ" panose="020B0604030504040204" pitchFamily="50" charset="-128"/>
              </a:rPr>
              <a:t>所要時間について</a:t>
            </a:r>
            <a:r>
              <a:rPr lang="en-US" altLang="ja-JP" b="1" dirty="0" smtClean="0">
                <a:solidFill>
                  <a:schemeClr val="tx2"/>
                </a:solidFill>
                <a:latin typeface="Century Gothic" panose="020B0502020202020204"/>
                <a:ea typeface="メイリオ" panose="020B0604030504040204" pitchFamily="50" charset="-128"/>
              </a:rPr>
              <a:t>】</a:t>
            </a:r>
            <a:endParaRPr kumimoji="1" lang="ja-JP" altLang="en-US" b="0" i="0" u="none" strike="noStrike" kern="1200" cap="all" spc="0" normalizeH="0" baseline="0" noProof="0" dirty="0">
              <a:ln w="3175" cmpd="sng">
                <a:noFill/>
              </a:ln>
              <a:solidFill>
                <a:schemeClr val="tx2"/>
              </a:solidFill>
              <a:effectLst/>
              <a:uLnTx/>
              <a:uFillTx/>
              <a:latin typeface="Century Gothic" panose="020B0502020202020204"/>
              <a:ea typeface="メイリオ" panose="020B0604030504040204" pitchFamily="50" charset="-128"/>
            </a:endParaRPr>
          </a:p>
        </p:txBody>
      </p:sp>
      <p:sp>
        <p:nvSpPr>
          <p:cNvPr id="5" name="コンテンツ プレースホルダー 19"/>
          <p:cNvSpPr txBox="1">
            <a:spLocks/>
          </p:cNvSpPr>
          <p:nvPr/>
        </p:nvSpPr>
        <p:spPr>
          <a:xfrm>
            <a:off x="323528" y="3257880"/>
            <a:ext cx="8568952" cy="3096344"/>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pPr marL="0" marR="0" lvl="0" indent="0" algn="l" defTabSz="457200" rtl="0" eaLnBrk="0" fontAlgn="auto" latinLnBrk="0" hangingPunct="0">
              <a:spcBef>
                <a:spcPct val="20000"/>
              </a:spcBef>
              <a:spcAft>
                <a:spcPts val="600"/>
              </a:spcAft>
              <a:buClr>
                <a:sysClr val="window" lastClr="FFFFFF"/>
              </a:buClr>
              <a:buSzPct val="80000"/>
              <a:buFont typeface="Wingdings 3" panose="05040102010807070707" pitchFamily="18" charset="2"/>
              <a:buNone/>
              <a:tabLst/>
              <a:defRPr/>
            </a:pPr>
            <a:r>
              <a:rPr kumimoji="1" lang="ja-JP" altLang="en-US" sz="36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rPr>
              <a:t>現に要した時間ではなく、</a:t>
            </a:r>
            <a:endParaRPr kumimoji="1" lang="en-US" altLang="ja-JP" sz="36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endParaRPr>
          </a:p>
          <a:p>
            <a:pPr marL="0" marR="0" lvl="0" indent="0" algn="l" defTabSz="457200" rtl="0" eaLnBrk="0" fontAlgn="auto" latinLnBrk="0" hangingPunct="0">
              <a:spcBef>
                <a:spcPct val="20000"/>
              </a:spcBef>
              <a:spcAft>
                <a:spcPts val="600"/>
              </a:spcAft>
              <a:buClr>
                <a:sysClr val="window" lastClr="FFFFFF"/>
              </a:buClr>
              <a:buSzPct val="80000"/>
              <a:buFont typeface="Wingdings 3" panose="05040102010807070707" pitchFamily="18" charset="2"/>
              <a:buNone/>
              <a:tabLst/>
              <a:defRPr/>
            </a:pPr>
            <a:r>
              <a:rPr kumimoji="1" lang="ja-JP" altLang="en-US" sz="44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rPr>
              <a:t>通所介護計画に位置づけられた</a:t>
            </a:r>
            <a:r>
              <a:rPr kumimoji="1" lang="ja-JP" altLang="en-US" sz="36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rPr>
              <a:t>内容</a:t>
            </a:r>
            <a:endParaRPr kumimoji="1" lang="en-US" altLang="ja-JP" sz="36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endParaRPr>
          </a:p>
          <a:p>
            <a:pPr marL="0" marR="0" lvl="0" indent="0" algn="l" defTabSz="457200" rtl="0" eaLnBrk="0" fontAlgn="auto" latinLnBrk="0" hangingPunct="0">
              <a:spcBef>
                <a:spcPct val="20000"/>
              </a:spcBef>
              <a:spcAft>
                <a:spcPts val="600"/>
              </a:spcAft>
              <a:buClr>
                <a:sysClr val="window" lastClr="FFFFFF"/>
              </a:buClr>
              <a:buSzPct val="80000"/>
              <a:buFont typeface="Wingdings 3" panose="05040102010807070707" pitchFamily="18" charset="2"/>
              <a:buNone/>
              <a:tabLst/>
              <a:defRPr/>
            </a:pPr>
            <a:r>
              <a:rPr kumimoji="1" lang="ja-JP" altLang="en-US" sz="36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rPr>
              <a:t>の</a:t>
            </a:r>
            <a:r>
              <a:rPr lang="ja-JP" altLang="en-US" sz="3600" dirty="0" smtClean="0">
                <a:solidFill>
                  <a:sysClr val="windowText" lastClr="000000"/>
                </a:solidFill>
                <a:latin typeface="Meiryo UI" panose="020B0604030504040204" pitchFamily="50" charset="-128"/>
                <a:ea typeface="Meiryo UI" panose="020B0604030504040204" pitchFamily="50" charset="-128"/>
              </a:rPr>
              <a:t>サービス</a:t>
            </a:r>
            <a:r>
              <a:rPr kumimoji="1" lang="ja-JP" altLang="en-US" sz="36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rPr>
              <a:t>を行うための</a:t>
            </a:r>
            <a:r>
              <a:rPr kumimoji="1" lang="ja-JP" altLang="en-US" sz="44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rPr>
              <a:t>標準的な時間</a:t>
            </a:r>
            <a:r>
              <a:rPr kumimoji="1" lang="ja-JP" altLang="en-US" sz="36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rPr>
              <a:t>です。</a:t>
            </a:r>
            <a:endParaRPr kumimoji="1" lang="en-US" altLang="ja-JP" sz="36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endParaRPr>
          </a:p>
          <a:p>
            <a:pPr marL="0" marR="0" lvl="0" indent="0" algn="l" defTabSz="457200" rtl="0" eaLnBrk="0" fontAlgn="auto" latinLnBrk="0" hangingPunct="0">
              <a:spcBef>
                <a:spcPct val="20000"/>
              </a:spcBef>
              <a:spcAft>
                <a:spcPts val="600"/>
              </a:spcAft>
              <a:buClr>
                <a:sysClr val="window" lastClr="FFFFFF"/>
              </a:buClr>
              <a:buSzPct val="80000"/>
              <a:buFont typeface="Wingdings 3" panose="05040102010807070707" pitchFamily="18" charset="2"/>
              <a:buNone/>
              <a:tabLst/>
              <a:defRPr/>
            </a:pPr>
            <a:endParaRPr kumimoji="1" lang="en-US" altLang="ja-JP" sz="3600" b="0" i="0" u="none" strike="noStrike" kern="1200" cap="none" spc="0" normalizeH="0" baseline="0" noProof="0" dirty="0" smtClean="0">
              <a:ln>
                <a:noFill/>
              </a:ln>
              <a:solidFill>
                <a:srgbClr val="146194">
                  <a:lumMod val="75000"/>
                </a:srgbClr>
              </a:solidFill>
              <a:effectLst/>
              <a:uLnTx/>
              <a:uFillTx/>
              <a:latin typeface="Meiryo UI" panose="020B0604030504040204" pitchFamily="50" charset="-128"/>
              <a:ea typeface="Meiryo UI" panose="020B0604030504040204" pitchFamily="50" charset="-128"/>
            </a:endParaRPr>
          </a:p>
        </p:txBody>
      </p:sp>
      <p:sp>
        <p:nvSpPr>
          <p:cNvPr id="11" name="コンテンツ プレースホルダー 19"/>
          <p:cNvSpPr txBox="1">
            <a:spLocks/>
          </p:cNvSpPr>
          <p:nvPr/>
        </p:nvSpPr>
        <p:spPr>
          <a:xfrm>
            <a:off x="0" y="2275503"/>
            <a:ext cx="5184576" cy="79345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None/>
              <a:tabLst/>
              <a:defRPr/>
            </a:pPr>
            <a:r>
              <a:rPr kumimoji="1" lang="en-US" altLang="ja-JP" sz="4800" b="0" i="0" u="none" strike="noStrike" kern="1200" cap="none" spc="0" normalizeH="0" baseline="0" noProof="0" dirty="0" smtClean="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a:t>
            </a:r>
            <a:r>
              <a:rPr kumimoji="1" lang="ja-JP" altLang="en-US" sz="4800" b="0" i="0" u="none" strike="noStrike" kern="1200" cap="none" spc="0" normalizeH="0" baseline="0" noProof="0" dirty="0" smtClean="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所要時間とは</a:t>
            </a:r>
            <a:r>
              <a:rPr kumimoji="1" lang="en-US" altLang="ja-JP" sz="4800" b="0" i="0" u="none" strike="noStrike" kern="1200" cap="none" spc="0" normalizeH="0" baseline="0" noProof="0" dirty="0" smtClean="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a:t>
            </a:r>
            <a:endParaRPr kumimoji="1" lang="en-US" altLang="ja-JP" sz="4800" b="0" i="0" u="none" strike="noStrike" kern="1200" cap="none" spc="0" normalizeH="0" baseline="0" noProof="0" dirty="0" smtClean="0">
              <a:ln>
                <a:noFill/>
              </a:ln>
              <a:solidFill>
                <a:srgbClr val="146194">
                  <a:lumMod val="75000"/>
                </a:srgbClr>
              </a:solidFill>
              <a:effectLst/>
              <a:uLnTx/>
              <a:uFillTx/>
              <a:latin typeface="ＭＳ 明朝" panose="02020609040205080304" pitchFamily="17" charset="-128"/>
              <a:ea typeface="ＭＳ 明朝" panose="02020609040205080304" pitchFamily="17" charset="-128"/>
              <a:cs typeface="+mn-cs"/>
            </a:endParaRPr>
          </a:p>
        </p:txBody>
      </p:sp>
      <p:pic>
        <p:nvPicPr>
          <p:cNvPr id="2" name="図 1"/>
          <p:cNvPicPr>
            <a:picLocks noChangeAspect="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5706434" y="927928"/>
            <a:ext cx="2566268" cy="2566268"/>
          </a:xfrm>
          <a:prstGeom prst="rect">
            <a:avLst/>
          </a:prstGeom>
        </p:spPr>
      </p:pic>
    </p:spTree>
    <p:extLst>
      <p:ext uri="{BB962C8B-B14F-4D97-AF65-F5344CB8AC3E}">
        <p14:creationId xmlns:p14="http://schemas.microsoft.com/office/powerpoint/2010/main" val="20458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899592" y="1552410"/>
            <a:ext cx="7848872" cy="81665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2"/>
          <p:cNvSpPr>
            <a:spLocks noGrp="1"/>
          </p:cNvSpPr>
          <p:nvPr>
            <p:ph type="title"/>
          </p:nvPr>
        </p:nvSpPr>
        <p:spPr>
          <a:xfrm>
            <a:off x="121278" y="42834"/>
            <a:ext cx="9022721" cy="1220537"/>
          </a:xfrm>
        </p:spPr>
        <p:txBody>
          <a:bodyPr>
            <a:noAutofit/>
          </a:bodyPr>
          <a:lstStyle/>
          <a:p>
            <a:r>
              <a:rPr lang="ja-JP" altLang="en-US" sz="3600" dirty="0"/>
              <a:t>■通所介護</a:t>
            </a:r>
            <a:r>
              <a:rPr lang="ja-JP" altLang="en-US" sz="3600" dirty="0" smtClean="0"/>
              <a:t>⑧</a:t>
            </a:r>
            <a:r>
              <a:rPr lang="en-US" altLang="ja-JP" sz="3600" dirty="0" smtClean="0"/>
              <a:t/>
            </a:r>
            <a:br>
              <a:rPr lang="en-US" altLang="ja-JP" sz="3600" dirty="0" smtClean="0"/>
            </a:br>
            <a:r>
              <a:rPr lang="ja-JP" altLang="en-US" sz="3600" dirty="0" smtClean="0"/>
              <a:t>　</a:t>
            </a:r>
            <a:r>
              <a:rPr lang="en-US" altLang="ja-JP" sz="3300" dirty="0" smtClean="0"/>
              <a:t>【</a:t>
            </a:r>
            <a:r>
              <a:rPr lang="ja-JP" altLang="en-US" sz="3300" dirty="0" smtClean="0"/>
              <a:t>個別</a:t>
            </a:r>
            <a:r>
              <a:rPr lang="ja-JP" altLang="en-US" sz="3300" dirty="0"/>
              <a:t>機能訓練加算（</a:t>
            </a:r>
            <a:r>
              <a:rPr lang="en-US" altLang="ja-JP" sz="3300" dirty="0"/>
              <a:t>Ⅱ</a:t>
            </a:r>
            <a:r>
              <a:rPr lang="ja-JP" altLang="en-US" sz="3300" dirty="0"/>
              <a:t>）</a:t>
            </a:r>
            <a:r>
              <a:rPr lang="ja-JP" altLang="en-US" sz="3300" dirty="0" smtClean="0"/>
              <a:t>の留意事項について</a:t>
            </a:r>
            <a:r>
              <a:rPr lang="en-US" altLang="ja-JP" sz="3300" dirty="0" smtClean="0"/>
              <a:t>】</a:t>
            </a:r>
            <a:endParaRPr kumimoji="1" lang="ja-JP" altLang="en-US" sz="3300" dirty="0"/>
          </a:p>
        </p:txBody>
      </p:sp>
      <p:pic>
        <p:nvPicPr>
          <p:cNvPr id="8" name="図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381946">
            <a:off x="152693" y="1351622"/>
            <a:ext cx="1979523" cy="1054032"/>
          </a:xfrm>
          <a:prstGeom prst="rect">
            <a:avLst/>
          </a:prstGeom>
        </p:spPr>
      </p:pic>
      <p:grpSp>
        <p:nvGrpSpPr>
          <p:cNvPr id="12" name="グループ化 11"/>
          <p:cNvGrpSpPr>
            <a:grpSpLocks noChangeAspect="1"/>
          </p:cNvGrpSpPr>
          <p:nvPr/>
        </p:nvGrpSpPr>
        <p:grpSpPr>
          <a:xfrm>
            <a:off x="5841876" y="2679784"/>
            <a:ext cx="3435473" cy="3776844"/>
            <a:chOff x="5449672" y="2463924"/>
            <a:chExt cx="3694327" cy="3743981"/>
          </a:xfrm>
        </p:grpSpPr>
        <p:pic>
          <p:nvPicPr>
            <p:cNvPr id="10" name="図 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49672" y="2492896"/>
              <a:ext cx="3694327" cy="3608412"/>
            </a:xfrm>
            <a:prstGeom prst="rect">
              <a:avLst/>
            </a:prstGeom>
          </p:spPr>
        </p:pic>
        <p:sp>
          <p:nvSpPr>
            <p:cNvPr id="11" name="正方形/長方形 10"/>
            <p:cNvSpPr/>
            <p:nvPr/>
          </p:nvSpPr>
          <p:spPr>
            <a:xfrm>
              <a:off x="5695361" y="2463924"/>
              <a:ext cx="3202948" cy="374398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テキスト ボックス 5"/>
          <p:cNvSpPr txBox="1"/>
          <p:nvPr/>
        </p:nvSpPr>
        <p:spPr>
          <a:xfrm>
            <a:off x="-58157" y="2451000"/>
            <a:ext cx="9327438" cy="4401205"/>
          </a:xfrm>
          <a:prstGeom prst="rect">
            <a:avLst/>
          </a:prstGeom>
          <a:noFill/>
        </p:spPr>
        <p:txBody>
          <a:bodyPr wrap="square" rtlCol="0">
            <a:spAutoFit/>
          </a:bodyPr>
          <a:lstStyle/>
          <a:p>
            <a:r>
              <a:rPr lang="ja-JP" altLang="en-US" sz="3200" dirty="0" smtClean="0">
                <a:solidFill>
                  <a:prstClr val="black"/>
                </a:solidFill>
                <a:latin typeface="Century Gothic" panose="020B0502020202020204"/>
                <a:ea typeface="メイリオ" panose="020B0604030504040204" pitchFamily="50" charset="-128"/>
              </a:rPr>
              <a:t>○</a:t>
            </a:r>
            <a:r>
              <a:rPr lang="ja-JP" altLang="en-US" sz="3200" b="1" dirty="0" smtClean="0">
                <a:latin typeface="Century Gothic" panose="020B0502020202020204"/>
                <a:ea typeface="メイリオ" panose="020B0604030504040204" pitchFamily="50" charset="-128"/>
              </a:rPr>
              <a:t>理学</a:t>
            </a:r>
            <a:r>
              <a:rPr lang="ja-JP" altLang="en-US" sz="3200" b="1" dirty="0">
                <a:latin typeface="Century Gothic" panose="020B0502020202020204"/>
                <a:ea typeface="メイリオ" panose="020B0604030504040204" pitchFamily="50" charset="-128"/>
              </a:rPr>
              <a:t>療法士等</a:t>
            </a:r>
            <a:r>
              <a:rPr lang="ja-JP" altLang="en-US" sz="3200" dirty="0" smtClean="0">
                <a:latin typeface="Century Gothic" panose="020B0502020202020204"/>
                <a:ea typeface="メイリオ" panose="020B0604030504040204" pitchFamily="50" charset="-128"/>
              </a:rPr>
              <a:t>から</a:t>
            </a:r>
            <a:r>
              <a:rPr lang="ja-JP" altLang="en-US" sz="4000" b="1" dirty="0">
                <a:solidFill>
                  <a:srgbClr val="FF0000"/>
                </a:solidFill>
                <a:latin typeface="Century Gothic" panose="020B0502020202020204"/>
                <a:ea typeface="メイリオ" panose="020B0604030504040204" pitchFamily="50" charset="-128"/>
              </a:rPr>
              <a:t>直接</a:t>
            </a:r>
            <a:r>
              <a:rPr lang="ja-JP" altLang="en-US" sz="3200" dirty="0">
                <a:latin typeface="Century Gothic" panose="020B0502020202020204"/>
                <a:ea typeface="メイリオ" panose="020B0604030504040204" pitchFamily="50" charset="-128"/>
              </a:rPr>
              <a:t>訓練の提供</a:t>
            </a:r>
            <a:r>
              <a:rPr lang="ja-JP" altLang="en-US" sz="3200" dirty="0" smtClean="0">
                <a:latin typeface="Century Gothic" panose="020B0502020202020204"/>
                <a:ea typeface="メイリオ" panose="020B0604030504040204" pitchFamily="50" charset="-128"/>
              </a:rPr>
              <a:t>を受けた</a:t>
            </a:r>
            <a:endParaRPr lang="en-US" altLang="ja-JP" sz="3200" dirty="0" smtClean="0">
              <a:latin typeface="Century Gothic" panose="020B0502020202020204"/>
              <a:ea typeface="メイリオ" panose="020B0604030504040204" pitchFamily="50" charset="-128"/>
            </a:endParaRPr>
          </a:p>
          <a:p>
            <a:r>
              <a:rPr lang="ja-JP" altLang="en-US" sz="3200" dirty="0">
                <a:latin typeface="Century Gothic" panose="020B0502020202020204"/>
                <a:ea typeface="メイリオ" panose="020B0604030504040204" pitchFamily="50" charset="-128"/>
              </a:rPr>
              <a:t>　</a:t>
            </a:r>
            <a:r>
              <a:rPr lang="ja-JP" altLang="en-US" sz="3200" dirty="0" smtClean="0">
                <a:latin typeface="Century Gothic" panose="020B0502020202020204"/>
                <a:ea typeface="メイリオ" panose="020B0604030504040204" pitchFamily="50" charset="-128"/>
              </a:rPr>
              <a:t>利用者</a:t>
            </a:r>
            <a:r>
              <a:rPr lang="ja-JP" altLang="en-US" sz="3200" b="1" dirty="0" smtClean="0">
                <a:latin typeface="Century Gothic" panose="020B0502020202020204"/>
                <a:ea typeface="メイリオ" panose="020B0604030504040204" pitchFamily="50" charset="-128"/>
              </a:rPr>
              <a:t>のみ</a:t>
            </a:r>
            <a:r>
              <a:rPr lang="ja-JP" altLang="en-US" sz="3200" dirty="0" smtClean="0">
                <a:solidFill>
                  <a:prstClr val="black"/>
                </a:solidFill>
                <a:latin typeface="Century Gothic" panose="020B0502020202020204"/>
                <a:ea typeface="メイリオ" panose="020B0604030504040204" pitchFamily="50" charset="-128"/>
              </a:rPr>
              <a:t>を対象としていますか？</a:t>
            </a:r>
            <a:endParaRPr lang="en-US" altLang="ja-JP" sz="3200" dirty="0" smtClean="0">
              <a:solidFill>
                <a:prstClr val="black"/>
              </a:solidFill>
              <a:latin typeface="Century Gothic" panose="020B0502020202020204"/>
              <a:ea typeface="メイリオ" panose="020B0604030504040204" pitchFamily="50" charset="-128"/>
            </a:endParaRPr>
          </a:p>
          <a:p>
            <a:pPr>
              <a:lnSpc>
                <a:spcPct val="50000"/>
              </a:lnSpc>
            </a:pPr>
            <a:endParaRPr lang="en-US" altLang="ja-JP" sz="3200" dirty="0" smtClean="0">
              <a:solidFill>
                <a:prstClr val="black"/>
              </a:solidFill>
              <a:latin typeface="Century Gothic" panose="020B0502020202020204"/>
              <a:ea typeface="メイリオ" panose="020B0604030504040204" pitchFamily="50" charset="-128"/>
            </a:endParaRPr>
          </a:p>
          <a:p>
            <a:r>
              <a:rPr lang="ja-JP" altLang="en-US" sz="3200" dirty="0" smtClean="0">
                <a:solidFill>
                  <a:prstClr val="black"/>
                </a:solidFill>
                <a:latin typeface="Century Gothic" panose="020B0502020202020204"/>
                <a:ea typeface="メイリオ" panose="020B0604030504040204" pitchFamily="50" charset="-128"/>
              </a:rPr>
              <a:t>○</a:t>
            </a:r>
            <a:r>
              <a:rPr lang="ja-JP" altLang="en-US" sz="3200" b="1" dirty="0" smtClean="0">
                <a:latin typeface="Century Gothic" panose="020B0502020202020204"/>
                <a:ea typeface="メイリオ" panose="020B0604030504040204" pitchFamily="50" charset="-128"/>
              </a:rPr>
              <a:t>残存する身体機能を活用した</a:t>
            </a:r>
            <a:endParaRPr lang="en-US" altLang="ja-JP" sz="3200" b="1" dirty="0" smtClean="0">
              <a:latin typeface="Century Gothic" panose="020B0502020202020204"/>
              <a:ea typeface="メイリオ" panose="020B0604030504040204" pitchFamily="50" charset="-128"/>
            </a:endParaRPr>
          </a:p>
          <a:p>
            <a:r>
              <a:rPr lang="ja-JP" altLang="en-US" sz="3200" b="1" dirty="0">
                <a:solidFill>
                  <a:srgbClr val="FF0000"/>
                </a:solidFill>
                <a:latin typeface="Century Gothic" panose="020B0502020202020204"/>
                <a:ea typeface="メイリオ" panose="020B0604030504040204" pitchFamily="50" charset="-128"/>
              </a:rPr>
              <a:t>　</a:t>
            </a:r>
            <a:r>
              <a:rPr lang="ja-JP" altLang="en-US" sz="4000" b="1" dirty="0" smtClean="0">
                <a:solidFill>
                  <a:srgbClr val="FF0000"/>
                </a:solidFill>
                <a:latin typeface="Century Gothic" panose="020B0502020202020204"/>
                <a:ea typeface="メイリオ" panose="020B0604030504040204" pitchFamily="50" charset="-128"/>
              </a:rPr>
              <a:t>生活</a:t>
            </a:r>
            <a:r>
              <a:rPr lang="ja-JP" altLang="en-US" sz="4000" b="1" dirty="0">
                <a:solidFill>
                  <a:srgbClr val="FF0000"/>
                </a:solidFill>
                <a:latin typeface="Century Gothic" panose="020B0502020202020204"/>
                <a:ea typeface="メイリオ" panose="020B0604030504040204" pitchFamily="50" charset="-128"/>
              </a:rPr>
              <a:t>機能の</a:t>
            </a:r>
            <a:r>
              <a:rPr lang="ja-JP" altLang="en-US" sz="4000" b="1" dirty="0" smtClean="0">
                <a:solidFill>
                  <a:srgbClr val="FF0000"/>
                </a:solidFill>
                <a:latin typeface="Century Gothic" panose="020B0502020202020204"/>
                <a:ea typeface="メイリオ" panose="020B0604030504040204" pitchFamily="50" charset="-128"/>
              </a:rPr>
              <a:t>維持</a:t>
            </a:r>
            <a:r>
              <a:rPr lang="ja-JP" altLang="en-US" sz="4000" b="1" dirty="0">
                <a:solidFill>
                  <a:srgbClr val="FF0000"/>
                </a:solidFill>
                <a:latin typeface="Century Gothic" panose="020B0502020202020204"/>
                <a:ea typeface="メイリオ" panose="020B0604030504040204" pitchFamily="50" charset="-128"/>
              </a:rPr>
              <a:t>・向上</a:t>
            </a:r>
            <a:r>
              <a:rPr lang="ja-JP" altLang="en-US" sz="3200" dirty="0">
                <a:latin typeface="Century Gothic" panose="020B0502020202020204"/>
                <a:ea typeface="メイリオ" panose="020B0604030504040204" pitchFamily="50" charset="-128"/>
              </a:rPr>
              <a:t>を</a:t>
            </a:r>
            <a:r>
              <a:rPr lang="ja-JP" altLang="en-US" sz="3200" dirty="0" smtClean="0">
                <a:latin typeface="Century Gothic" panose="020B0502020202020204"/>
                <a:ea typeface="メイリオ" panose="020B0604030504040204" pitchFamily="50" charset="-128"/>
              </a:rPr>
              <a:t>図り，　</a:t>
            </a:r>
            <a:endParaRPr lang="en-US" altLang="ja-JP" sz="3200" dirty="0" smtClean="0">
              <a:latin typeface="Century Gothic" panose="020B0502020202020204"/>
              <a:ea typeface="メイリオ" panose="020B0604030504040204" pitchFamily="50" charset="-128"/>
            </a:endParaRPr>
          </a:p>
          <a:p>
            <a:r>
              <a:rPr lang="ja-JP" altLang="en-US" sz="3200" dirty="0">
                <a:latin typeface="Century Gothic" panose="020B0502020202020204"/>
                <a:ea typeface="メイリオ" panose="020B0604030504040204" pitchFamily="50" charset="-128"/>
              </a:rPr>
              <a:t>　</a:t>
            </a:r>
            <a:r>
              <a:rPr lang="ja-JP" altLang="en-US" sz="3200" dirty="0" smtClean="0">
                <a:latin typeface="Century Gothic" panose="020B0502020202020204"/>
                <a:ea typeface="メイリオ" panose="020B0604030504040204" pitchFamily="50" charset="-128"/>
              </a:rPr>
              <a:t>居宅で可能な限り</a:t>
            </a:r>
            <a:r>
              <a:rPr lang="ja-JP" altLang="en-US" sz="3200" b="1" dirty="0" smtClean="0">
                <a:latin typeface="Century Gothic" panose="020B0502020202020204"/>
                <a:ea typeface="メイリオ" panose="020B0604030504040204" pitchFamily="50" charset="-128"/>
              </a:rPr>
              <a:t>自立して暮らし続ける</a:t>
            </a:r>
            <a:endParaRPr lang="en-US" altLang="ja-JP" sz="3200" b="1" dirty="0" smtClean="0">
              <a:latin typeface="Century Gothic" panose="020B0502020202020204"/>
              <a:ea typeface="メイリオ" panose="020B0604030504040204" pitchFamily="50" charset="-128"/>
            </a:endParaRPr>
          </a:p>
          <a:p>
            <a:r>
              <a:rPr lang="ja-JP" altLang="en-US" sz="3200" b="1" dirty="0">
                <a:latin typeface="Century Gothic" panose="020B0502020202020204"/>
                <a:ea typeface="メイリオ" panose="020B0604030504040204" pitchFamily="50" charset="-128"/>
              </a:rPr>
              <a:t>　</a:t>
            </a:r>
            <a:r>
              <a:rPr lang="ja-JP" altLang="en-US" sz="3200" dirty="0" smtClean="0">
                <a:latin typeface="Century Gothic" panose="020B0502020202020204"/>
                <a:ea typeface="メイリオ" panose="020B0604030504040204" pitchFamily="50" charset="-128"/>
              </a:rPr>
              <a:t>ことを目的としていますか？</a:t>
            </a:r>
            <a:endParaRPr lang="en-US" altLang="ja-JP" sz="3200" dirty="0" smtClean="0">
              <a:latin typeface="Century Gothic" panose="020B0502020202020204"/>
              <a:ea typeface="メイリオ" panose="020B0604030504040204" pitchFamily="50" charset="-128"/>
            </a:endParaRPr>
          </a:p>
          <a:p>
            <a:pPr>
              <a:lnSpc>
                <a:spcPct val="50000"/>
              </a:lnSpc>
            </a:pPr>
            <a:endParaRPr lang="en-US" altLang="ja-JP" sz="3200" dirty="0" smtClean="0">
              <a:latin typeface="Century Gothic" panose="020B0502020202020204"/>
              <a:ea typeface="メイリオ" panose="020B0604030504040204" pitchFamily="50" charset="-128"/>
            </a:endParaRPr>
          </a:p>
          <a:p>
            <a:r>
              <a:rPr lang="ja-JP" altLang="en-US" sz="3200" dirty="0" smtClean="0">
                <a:solidFill>
                  <a:prstClr val="black"/>
                </a:solidFill>
                <a:latin typeface="Century Gothic" panose="020B0502020202020204"/>
                <a:ea typeface="メイリオ" panose="020B0604030504040204" pitchFamily="50" charset="-128"/>
              </a:rPr>
              <a:t>○概ね</a:t>
            </a:r>
            <a:r>
              <a:rPr lang="ja-JP" altLang="en-US" sz="4000" b="1" dirty="0">
                <a:solidFill>
                  <a:srgbClr val="FF0000"/>
                </a:solidFill>
                <a:latin typeface="Century Gothic" panose="020B0502020202020204"/>
                <a:ea typeface="メイリオ" panose="020B0604030504040204" pitchFamily="50" charset="-128"/>
              </a:rPr>
              <a:t>週１回</a:t>
            </a:r>
            <a:r>
              <a:rPr lang="ja-JP" altLang="en-US" sz="4000" b="1" dirty="0" smtClean="0">
                <a:solidFill>
                  <a:srgbClr val="FF0000"/>
                </a:solidFill>
                <a:latin typeface="Century Gothic" panose="020B0502020202020204"/>
                <a:ea typeface="メイリオ" panose="020B0604030504040204" pitchFamily="50" charset="-128"/>
              </a:rPr>
              <a:t>以上</a:t>
            </a:r>
            <a:r>
              <a:rPr lang="ja-JP" altLang="en-US" sz="3200" dirty="0" smtClean="0">
                <a:solidFill>
                  <a:prstClr val="black"/>
                </a:solidFill>
                <a:latin typeface="Century Gothic" panose="020B0502020202020204"/>
                <a:ea typeface="メイリオ" panose="020B0604030504040204" pitchFamily="50" charset="-128"/>
              </a:rPr>
              <a:t>訓練を実施していますか？</a:t>
            </a:r>
            <a:endParaRPr lang="ja-JP" altLang="en-US" sz="3200" dirty="0">
              <a:solidFill>
                <a:prstClr val="black"/>
              </a:solidFill>
              <a:latin typeface="Century Gothic" panose="020B0502020202020204"/>
              <a:ea typeface="メイリオ" panose="020B0604030504040204" pitchFamily="50" charset="-128"/>
            </a:endParaRPr>
          </a:p>
        </p:txBody>
      </p:sp>
      <p:sp>
        <p:nvSpPr>
          <p:cNvPr id="9" name="テキスト ボックス 8"/>
          <p:cNvSpPr txBox="1"/>
          <p:nvPr/>
        </p:nvSpPr>
        <p:spPr>
          <a:xfrm>
            <a:off x="2163632" y="1637571"/>
            <a:ext cx="6125747" cy="646331"/>
          </a:xfrm>
          <a:prstGeom prst="rect">
            <a:avLst/>
          </a:prstGeom>
          <a:noFill/>
        </p:spPr>
        <p:txBody>
          <a:bodyPr wrap="square" rtlCol="0">
            <a:spAutoFit/>
          </a:bodyPr>
          <a:lstStyle/>
          <a:p>
            <a:r>
              <a:rPr lang="ja-JP" altLang="en-US" sz="3600" b="1" dirty="0" smtClean="0">
                <a:solidFill>
                  <a:srgbClr val="C00000"/>
                </a:solidFill>
                <a:latin typeface="Century Gothic" panose="020B0502020202020204"/>
                <a:ea typeface="メイリオ" panose="020B0604030504040204" pitchFamily="50" charset="-128"/>
              </a:rPr>
              <a:t>振り返ってみてください･･･</a:t>
            </a:r>
            <a:endParaRPr lang="en-US" altLang="ja-JP" sz="3600" b="1" dirty="0" smtClean="0">
              <a:solidFill>
                <a:srgbClr val="C00000"/>
              </a:solidFill>
              <a:latin typeface="Century Gothic" panose="020B0502020202020204"/>
              <a:ea typeface="メイリオ" panose="020B0604030504040204" pitchFamily="50" charset="-128"/>
            </a:endParaRPr>
          </a:p>
        </p:txBody>
      </p:sp>
    </p:spTree>
    <p:extLst>
      <p:ext uri="{BB962C8B-B14F-4D97-AF65-F5344CB8AC3E}">
        <p14:creationId xmlns:p14="http://schemas.microsoft.com/office/powerpoint/2010/main" val="57779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ppt_w</p:attrName>
                                        </p:attrNameLst>
                                      </p:cBhvr>
                                      <p:tavLst>
                                        <p:tav tm="0" fmla="#ppt_w*sin(2.5*pi*$)">
                                          <p:val>
                                            <p:fltVal val="0"/>
                                          </p:val>
                                        </p:tav>
                                        <p:tav tm="100000">
                                          <p:val>
                                            <p:fltVal val="1"/>
                                          </p:val>
                                        </p:tav>
                                      </p:tavLst>
                                    </p:anim>
                                    <p:anim calcmode="lin" valueType="num">
                                      <p:cBhvr>
                                        <p:cTn id="14"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821" y="74116"/>
            <a:ext cx="8423848" cy="1194644"/>
          </a:xfrm>
        </p:spPr>
        <p:txBody>
          <a:bodyPr>
            <a:normAutofit fontScale="90000"/>
          </a:bodyPr>
          <a:lstStyle/>
          <a:p>
            <a:r>
              <a:rPr lang="zh-TW" altLang="en-US" b="1" dirty="0">
                <a:latin typeface="Meiryo UI" panose="020B0604030504040204" pitchFamily="50" charset="-128"/>
                <a:ea typeface="Meiryo UI" panose="020B0604030504040204" pitchFamily="50" charset="-128"/>
              </a:rPr>
              <a:t>■</a:t>
            </a:r>
            <a:r>
              <a:rPr lang="zh-TW" altLang="en-US" b="1" dirty="0" smtClean="0">
                <a:latin typeface="Meiryo UI" panose="020B0604030504040204" pitchFamily="50" charset="-128"/>
                <a:ea typeface="Meiryo UI" panose="020B0604030504040204" pitchFamily="50" charset="-128"/>
              </a:rPr>
              <a:t>療養通所</a:t>
            </a:r>
            <a:r>
              <a:rPr lang="zh-TW" altLang="en-US" b="1" dirty="0">
                <a:latin typeface="Meiryo UI" panose="020B0604030504040204" pitchFamily="50" charset="-128"/>
                <a:ea typeface="Meiryo UI" panose="020B0604030504040204" pitchFamily="50" charset="-128"/>
              </a:rPr>
              <a:t>介護</a:t>
            </a:r>
            <a:r>
              <a:rPr lang="zh-TW" altLang="en-US" b="1" dirty="0" smtClean="0">
                <a:latin typeface="Meiryo UI" panose="020B0604030504040204" pitchFamily="50" charset="-128"/>
                <a:ea typeface="Meiryo UI" panose="020B0604030504040204" pitchFamily="50" charset="-128"/>
              </a:rPr>
              <a:t>①</a:t>
            </a:r>
            <a:r>
              <a:rPr lang="en-US" altLang="zh-TW" b="1" dirty="0" smtClean="0">
                <a:latin typeface="Meiryo UI" panose="020B0604030504040204" pitchFamily="50" charset="-128"/>
                <a:ea typeface="Meiryo UI" panose="020B0604030504040204" pitchFamily="50" charset="-128"/>
              </a:rPr>
              <a:t/>
            </a:r>
            <a:br>
              <a:rPr lang="en-US" altLang="zh-TW" b="1" dirty="0" smtClean="0">
                <a:latin typeface="Meiryo UI" panose="020B0604030504040204" pitchFamily="50" charset="-128"/>
                <a:ea typeface="Meiryo UI" panose="020B0604030504040204" pitchFamily="50" charset="-128"/>
              </a:rPr>
            </a:br>
            <a:r>
              <a:rPr lang="ja-JP" altLang="en-US" b="1" dirty="0" smtClean="0">
                <a:latin typeface="Meiryo UI" panose="020B0604030504040204" pitchFamily="50" charset="-128"/>
                <a:ea typeface="Meiryo UI" panose="020B0604030504040204" pitchFamily="50" charset="-128"/>
              </a:rPr>
              <a:t>　</a:t>
            </a:r>
            <a:r>
              <a:rPr lang="en-US" altLang="ja-JP" b="1" dirty="0" smtClean="0">
                <a:latin typeface="Meiryo UI" panose="020B0604030504040204" pitchFamily="50" charset="-128"/>
                <a:ea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rPr>
              <a:t>管理者の兼務可能な範囲について</a:t>
            </a:r>
            <a:r>
              <a:rPr lang="en-US" altLang="ja-JP" b="1" dirty="0" smtClean="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6" name="テキスト プレースホルダー 2"/>
          <p:cNvSpPr txBox="1">
            <a:spLocks/>
          </p:cNvSpPr>
          <p:nvPr/>
        </p:nvSpPr>
        <p:spPr>
          <a:xfrm>
            <a:off x="52825" y="3949119"/>
            <a:ext cx="3806700" cy="1520272"/>
          </a:xfrm>
          <a:prstGeom prst="rect">
            <a:avLst/>
          </a:prstGeom>
        </p:spPr>
        <p:txBody>
          <a:bodyPr vert="horz" lIns="91440" tIns="45720" rIns="91440" bIns="45720" rtlCol="0" anchor="ctr">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20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9pPr>
          </a:lstStyle>
          <a:p>
            <a:pPr>
              <a:spcBef>
                <a:spcPts val="600"/>
              </a:spcBef>
              <a:spcAft>
                <a:spcPts val="0"/>
              </a:spcAft>
              <a:buClr>
                <a:prstClr val="white"/>
              </a:buClr>
            </a:pPr>
            <a:r>
              <a:rPr lang="ja-JP" altLang="en-US" sz="2800" b="1" dirty="0" smtClean="0">
                <a:solidFill>
                  <a:srgbClr val="FF0000"/>
                </a:solidFill>
                <a:latin typeface="Century Gothic" panose="020B0502020202020204"/>
                <a:ea typeface="メイリオ" panose="020B0604030504040204" pitchFamily="50" charset="-128"/>
              </a:rPr>
              <a:t>同一敷地内にある</a:t>
            </a:r>
            <a:r>
              <a:rPr lang="ja-JP" altLang="en-US" sz="2400" dirty="0" smtClean="0">
                <a:solidFill>
                  <a:schemeClr val="tx1"/>
                </a:solidFill>
                <a:latin typeface="Century Gothic" panose="020B0502020202020204"/>
                <a:ea typeface="メイリオ" panose="020B0604030504040204" pitchFamily="50" charset="-128"/>
              </a:rPr>
              <a:t>訪問看護ステーション等、他の事業・施設等の</a:t>
            </a:r>
            <a:r>
              <a:rPr lang="ja-JP" altLang="en-US" sz="2800" b="1" dirty="0" smtClean="0">
                <a:solidFill>
                  <a:srgbClr val="FF0000"/>
                </a:solidFill>
                <a:latin typeface="Century Gothic" panose="020B0502020202020204"/>
                <a:ea typeface="メイリオ" panose="020B0604030504040204" pitchFamily="50" charset="-128"/>
              </a:rPr>
              <a:t>管理者又は従業者</a:t>
            </a:r>
            <a:endParaRPr lang="en-US" altLang="ja-JP" sz="2800" b="1" dirty="0" smtClean="0">
              <a:solidFill>
                <a:srgbClr val="FF0000"/>
              </a:solidFill>
              <a:latin typeface="Century Gothic" panose="020B0502020202020204"/>
              <a:ea typeface="メイリオ" panose="020B0604030504040204" pitchFamily="50" charset="-128"/>
            </a:endParaRPr>
          </a:p>
        </p:txBody>
      </p:sp>
      <p:sp>
        <p:nvSpPr>
          <p:cNvPr id="8" name="テキスト プレースホルダー 2"/>
          <p:cNvSpPr txBox="1">
            <a:spLocks/>
          </p:cNvSpPr>
          <p:nvPr/>
        </p:nvSpPr>
        <p:spPr>
          <a:xfrm>
            <a:off x="710727" y="5818766"/>
            <a:ext cx="8538741" cy="1044208"/>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20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9pPr>
          </a:lstStyle>
          <a:p>
            <a:pPr>
              <a:buClr>
                <a:prstClr val="white"/>
              </a:buClr>
            </a:pPr>
            <a:r>
              <a:rPr lang="ja-JP" altLang="en-US" sz="2800" dirty="0" smtClean="0">
                <a:solidFill>
                  <a:srgbClr val="0070C0"/>
                </a:solidFill>
                <a:latin typeface="Century Gothic" panose="020B0502020202020204"/>
                <a:ea typeface="メイリオ" panose="020B0604030504040204" pitchFamily="50" charset="-128"/>
              </a:rPr>
              <a:t>★</a:t>
            </a:r>
            <a:r>
              <a:rPr lang="ja-JP" altLang="en-US" sz="2800" dirty="0" smtClean="0">
                <a:solidFill>
                  <a:srgbClr val="FF0000"/>
                </a:solidFill>
                <a:latin typeface="Century Gothic" panose="020B0502020202020204"/>
                <a:ea typeface="メイリオ" panose="020B0604030504040204" pitchFamily="50" charset="-128"/>
              </a:rPr>
              <a:t>入所施設</a:t>
            </a:r>
            <a:r>
              <a:rPr lang="ja-JP" altLang="en-US" sz="2400" dirty="0" smtClean="0">
                <a:solidFill>
                  <a:srgbClr val="0070C0"/>
                </a:solidFill>
                <a:latin typeface="Century Gothic" panose="020B0502020202020204"/>
                <a:ea typeface="メイリオ" panose="020B0604030504040204" pitchFamily="50" charset="-128"/>
              </a:rPr>
              <a:t>における看護業務（管理業務含む）との</a:t>
            </a:r>
            <a:endParaRPr lang="en-US" altLang="ja-JP" sz="2400" dirty="0" smtClean="0">
              <a:solidFill>
                <a:srgbClr val="0070C0"/>
              </a:solidFill>
              <a:latin typeface="Century Gothic" panose="020B0502020202020204"/>
              <a:ea typeface="メイリオ" panose="020B0604030504040204" pitchFamily="50" charset="-128"/>
            </a:endParaRPr>
          </a:p>
          <a:p>
            <a:pPr>
              <a:lnSpc>
                <a:spcPct val="60000"/>
              </a:lnSpc>
              <a:buClr>
                <a:prstClr val="white"/>
              </a:buClr>
            </a:pPr>
            <a:r>
              <a:rPr lang="ja-JP" altLang="en-US" sz="2800" dirty="0">
                <a:solidFill>
                  <a:srgbClr val="0070C0"/>
                </a:solidFill>
                <a:latin typeface="Century Gothic" panose="020B0502020202020204"/>
                <a:ea typeface="メイリオ" panose="020B0604030504040204" pitchFamily="50" charset="-128"/>
              </a:rPr>
              <a:t>　</a:t>
            </a:r>
            <a:r>
              <a:rPr lang="ja-JP" altLang="en-US" sz="2400" dirty="0" smtClean="0">
                <a:solidFill>
                  <a:srgbClr val="0070C0"/>
                </a:solidFill>
                <a:latin typeface="Century Gothic" panose="020B0502020202020204"/>
                <a:ea typeface="メイリオ" panose="020B0604030504040204" pitchFamily="50" charset="-128"/>
              </a:rPr>
              <a:t>兼務は、</a:t>
            </a:r>
            <a:r>
              <a:rPr lang="ja-JP" altLang="en-US" sz="2800" dirty="0" smtClean="0">
                <a:solidFill>
                  <a:srgbClr val="FF0000"/>
                </a:solidFill>
                <a:latin typeface="Century Gothic" panose="020B0502020202020204"/>
                <a:ea typeface="メイリオ" panose="020B0604030504040204" pitchFamily="50" charset="-128"/>
              </a:rPr>
              <a:t>管理業務に支障がある</a:t>
            </a:r>
            <a:r>
              <a:rPr lang="ja-JP" altLang="en-US" sz="2400" dirty="0" smtClean="0">
                <a:solidFill>
                  <a:srgbClr val="0070C0"/>
                </a:solidFill>
                <a:latin typeface="Century Gothic" panose="020B0502020202020204"/>
                <a:ea typeface="メイリオ" panose="020B0604030504040204" pitchFamily="50" charset="-128"/>
              </a:rPr>
              <a:t>と考えられます。</a:t>
            </a:r>
            <a:endParaRPr lang="en-US" altLang="ja-JP" sz="2400" dirty="0" smtClean="0">
              <a:solidFill>
                <a:srgbClr val="0070C0"/>
              </a:solidFill>
              <a:latin typeface="Century Gothic" panose="020B0502020202020204"/>
              <a:ea typeface="メイリオ" panose="020B0604030504040204" pitchFamily="50" charset="-128"/>
            </a:endParaRPr>
          </a:p>
        </p:txBody>
      </p:sp>
      <p:grpSp>
        <p:nvGrpSpPr>
          <p:cNvPr id="2051" name="グループ化 2050"/>
          <p:cNvGrpSpPr/>
          <p:nvPr/>
        </p:nvGrpSpPr>
        <p:grpSpPr>
          <a:xfrm>
            <a:off x="26762" y="1534379"/>
            <a:ext cx="3244451" cy="2104752"/>
            <a:chOff x="350407" y="1705545"/>
            <a:chExt cx="3244451" cy="2104752"/>
          </a:xfrm>
        </p:grpSpPr>
        <p:sp>
          <p:nvSpPr>
            <p:cNvPr id="21" name="平行四辺形 20"/>
            <p:cNvSpPr/>
            <p:nvPr/>
          </p:nvSpPr>
          <p:spPr>
            <a:xfrm>
              <a:off x="1476814" y="3129952"/>
              <a:ext cx="2118044" cy="607275"/>
            </a:xfrm>
            <a:prstGeom prst="parallelogram">
              <a:avLst>
                <a:gd name="adj" fmla="val 23135"/>
              </a:avLst>
            </a:prstGeom>
            <a:pattFill prst="pct90">
              <a:fgClr>
                <a:srgbClr val="92D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グループ化 25"/>
            <p:cNvGrpSpPr/>
            <p:nvPr/>
          </p:nvGrpSpPr>
          <p:grpSpPr>
            <a:xfrm>
              <a:off x="350407" y="1705545"/>
              <a:ext cx="3081533" cy="2104752"/>
              <a:chOff x="5826984" y="1707079"/>
              <a:chExt cx="3081533" cy="2104752"/>
            </a:xfrm>
          </p:grpSpPr>
          <p:grpSp>
            <p:nvGrpSpPr>
              <p:cNvPr id="16" name="グループ化 15"/>
              <p:cNvGrpSpPr/>
              <p:nvPr/>
            </p:nvGrpSpPr>
            <p:grpSpPr>
              <a:xfrm>
                <a:off x="5826984" y="1707079"/>
                <a:ext cx="3081533" cy="2104752"/>
                <a:chOff x="5715024" y="2035085"/>
                <a:chExt cx="3081533" cy="2104752"/>
              </a:xfrm>
            </p:grpSpPr>
            <p:pic>
              <p:nvPicPr>
                <p:cNvPr id="12" name="図 11"/>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31814"/>
                <a:stretch/>
              </p:blipFill>
              <p:spPr>
                <a:xfrm>
                  <a:off x="7004347" y="2035085"/>
                  <a:ext cx="1792210" cy="1910474"/>
                </a:xfrm>
                <a:prstGeom prst="rect">
                  <a:avLst/>
                </a:prstGeom>
              </p:spPr>
            </p:pic>
            <p:pic>
              <p:nvPicPr>
                <p:cNvPr id="10" name="図 9"/>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822" b="1"/>
                <a:stretch/>
              </p:blipFill>
              <p:spPr>
                <a:xfrm flipH="1">
                  <a:off x="5715024" y="2409507"/>
                  <a:ext cx="1540274" cy="1730330"/>
                </a:xfrm>
                <a:prstGeom prst="rect">
                  <a:avLst/>
                </a:prstGeom>
              </p:spPr>
            </p:pic>
          </p:grpSp>
          <p:grpSp>
            <p:nvGrpSpPr>
              <p:cNvPr id="25" name="グループ化 24"/>
              <p:cNvGrpSpPr/>
              <p:nvPr/>
            </p:nvGrpSpPr>
            <p:grpSpPr>
              <a:xfrm>
                <a:off x="7437590" y="2286382"/>
                <a:ext cx="1349162" cy="529434"/>
                <a:chOff x="7437590" y="2286382"/>
                <a:chExt cx="1349162" cy="529434"/>
              </a:xfrm>
            </p:grpSpPr>
            <p:sp>
              <p:nvSpPr>
                <p:cNvPr id="22" name="正方形/長方形 21"/>
                <p:cNvSpPr/>
                <p:nvPr/>
              </p:nvSpPr>
              <p:spPr>
                <a:xfrm>
                  <a:off x="7437590" y="2402287"/>
                  <a:ext cx="1344920" cy="30003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プレースホルダー 2"/>
                <p:cNvSpPr txBox="1">
                  <a:spLocks/>
                </p:cNvSpPr>
                <p:nvPr/>
              </p:nvSpPr>
              <p:spPr>
                <a:xfrm>
                  <a:off x="7545637" y="2286382"/>
                  <a:ext cx="1241115" cy="529434"/>
                </a:xfrm>
                <a:prstGeom prst="rect">
                  <a:avLst/>
                </a:prstGeom>
              </p:spPr>
              <p:txBody>
                <a:bodyPr vert="horz" lIns="91440" tIns="45720" rIns="91440" bIns="45720" rtlCol="0" anchor="ctr">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20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9pPr>
                </a:lstStyle>
                <a:p>
                  <a:pPr>
                    <a:spcBef>
                      <a:spcPts val="600"/>
                    </a:spcBef>
                    <a:spcAft>
                      <a:spcPts val="0"/>
                    </a:spcAft>
                    <a:buClr>
                      <a:prstClr val="white"/>
                    </a:buClr>
                  </a:pPr>
                  <a:r>
                    <a:rPr lang="ja-JP" altLang="en-US" b="1" dirty="0" smtClean="0">
                      <a:solidFill>
                        <a:schemeClr val="bg1"/>
                      </a:solidFill>
                      <a:latin typeface="Meiryo UI" panose="020B0604030504040204" pitchFamily="50" charset="-128"/>
                      <a:ea typeface="Meiryo UI" panose="020B0604030504040204" pitchFamily="50" charset="-128"/>
                    </a:rPr>
                    <a:t>療養通所</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pSp>
        </p:grpSp>
      </p:grpSp>
      <p:sp>
        <p:nvSpPr>
          <p:cNvPr id="14" name="テキスト プレースホルダー 2"/>
          <p:cNvSpPr txBox="1">
            <a:spLocks/>
          </p:cNvSpPr>
          <p:nvPr/>
        </p:nvSpPr>
        <p:spPr>
          <a:xfrm>
            <a:off x="4644682" y="2013646"/>
            <a:ext cx="4470686" cy="1071800"/>
          </a:xfrm>
          <a:prstGeom prst="rect">
            <a:avLst/>
          </a:prstGeom>
        </p:spPr>
        <p:txBody>
          <a:bodyPr vert="horz" lIns="91440" tIns="45720" rIns="91440" bIns="45720" rtlCol="0" anchor="ctr">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20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9pPr>
          </a:lstStyle>
          <a:p>
            <a:pPr>
              <a:spcBef>
                <a:spcPts val="600"/>
              </a:spcBef>
              <a:spcAft>
                <a:spcPts val="0"/>
              </a:spcAft>
              <a:buClr>
                <a:prstClr val="white"/>
              </a:buClr>
            </a:pPr>
            <a:r>
              <a:rPr lang="ja-JP" altLang="en-US" sz="2400" dirty="0" smtClean="0">
                <a:solidFill>
                  <a:schemeClr val="tx1"/>
                </a:solidFill>
                <a:latin typeface="Century Gothic" panose="020B0502020202020204"/>
                <a:ea typeface="メイリオ" panose="020B0604030504040204" pitchFamily="50" charset="-128"/>
              </a:rPr>
              <a:t>当該指定療養通所介護事業所</a:t>
            </a:r>
            <a:endParaRPr lang="en-US" altLang="ja-JP" sz="2400" dirty="0" smtClean="0">
              <a:solidFill>
                <a:schemeClr val="tx1"/>
              </a:solidFill>
              <a:latin typeface="Century Gothic" panose="020B0502020202020204"/>
              <a:ea typeface="メイリオ" panose="020B0604030504040204" pitchFamily="50" charset="-128"/>
            </a:endParaRPr>
          </a:p>
          <a:p>
            <a:pPr>
              <a:spcBef>
                <a:spcPts val="600"/>
              </a:spcBef>
              <a:spcAft>
                <a:spcPts val="0"/>
              </a:spcAft>
              <a:buClr>
                <a:prstClr val="white"/>
              </a:buClr>
            </a:pPr>
            <a:r>
              <a:rPr lang="ja-JP" altLang="en-US" sz="2400" dirty="0" smtClean="0">
                <a:solidFill>
                  <a:schemeClr val="tx1"/>
                </a:solidFill>
                <a:latin typeface="Century Gothic" panose="020B0502020202020204"/>
                <a:ea typeface="メイリオ" panose="020B0604030504040204" pitchFamily="50" charset="-128"/>
              </a:rPr>
              <a:t>の</a:t>
            </a:r>
            <a:r>
              <a:rPr lang="ja-JP" altLang="en-US" sz="2800" b="1" dirty="0" smtClean="0">
                <a:solidFill>
                  <a:srgbClr val="FF0000"/>
                </a:solidFill>
                <a:latin typeface="Century Gothic" panose="020B0502020202020204"/>
                <a:ea typeface="メイリオ" panose="020B0604030504040204" pitchFamily="50" charset="-128"/>
              </a:rPr>
              <a:t>看護職員としての職務</a:t>
            </a:r>
            <a:endParaRPr lang="en-US" altLang="ja-JP" sz="2800" b="1" dirty="0" smtClean="0">
              <a:solidFill>
                <a:srgbClr val="FF0000"/>
              </a:solidFill>
              <a:latin typeface="Century Gothic" panose="020B0502020202020204"/>
              <a:ea typeface="メイリオ" panose="020B0604030504040204" pitchFamily="50" charset="-128"/>
            </a:endParaRPr>
          </a:p>
        </p:txBody>
      </p:sp>
      <p:grpSp>
        <p:nvGrpSpPr>
          <p:cNvPr id="2049" name="グループ化 2048"/>
          <p:cNvGrpSpPr>
            <a:grpSpLocks noChangeAspect="1"/>
          </p:cNvGrpSpPr>
          <p:nvPr/>
        </p:nvGrpSpPr>
        <p:grpSpPr>
          <a:xfrm>
            <a:off x="4346814" y="3422811"/>
            <a:ext cx="4055502" cy="2221268"/>
            <a:chOff x="5603459" y="4232998"/>
            <a:chExt cx="3438111" cy="1883112"/>
          </a:xfrm>
        </p:grpSpPr>
        <p:grpSp>
          <p:nvGrpSpPr>
            <p:cNvPr id="27" name="グループ化 26"/>
            <p:cNvGrpSpPr/>
            <p:nvPr/>
          </p:nvGrpSpPr>
          <p:grpSpPr>
            <a:xfrm>
              <a:off x="5603459" y="4232998"/>
              <a:ext cx="3438111" cy="1883112"/>
              <a:chOff x="5600439" y="4313063"/>
              <a:chExt cx="3438111" cy="1883112"/>
            </a:xfrm>
          </p:grpSpPr>
          <p:grpSp>
            <p:nvGrpSpPr>
              <p:cNvPr id="19" name="グループ化 18"/>
              <p:cNvGrpSpPr>
                <a:grpSpLocks noChangeAspect="1"/>
              </p:cNvGrpSpPr>
              <p:nvPr/>
            </p:nvGrpSpPr>
            <p:grpSpPr>
              <a:xfrm>
                <a:off x="5600439" y="4313063"/>
                <a:ext cx="3438111" cy="1883112"/>
                <a:chOff x="4590781" y="1844283"/>
                <a:chExt cx="4306543" cy="2358767"/>
              </a:xfrm>
            </p:grpSpPr>
            <p:sp>
              <p:nvSpPr>
                <p:cNvPr id="15" name="平行四辺形 14"/>
                <p:cNvSpPr/>
                <p:nvPr/>
              </p:nvSpPr>
              <p:spPr>
                <a:xfrm>
                  <a:off x="4590781" y="2142629"/>
                  <a:ext cx="4306543" cy="2060421"/>
                </a:xfrm>
                <a:prstGeom prst="parallelogram">
                  <a:avLst>
                    <a:gd name="adj" fmla="val 12965"/>
                  </a:avLst>
                </a:prstGeom>
                <a:pattFill prst="pct90">
                  <a:fgClr>
                    <a:srgbClr val="92D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p:cNvGrpSpPr/>
                <p:nvPr/>
              </p:nvGrpSpPr>
              <p:grpSpPr>
                <a:xfrm>
                  <a:off x="4678791" y="1844283"/>
                  <a:ext cx="3922336" cy="2299722"/>
                  <a:chOff x="4678791" y="1844283"/>
                  <a:chExt cx="3922336" cy="2299722"/>
                </a:xfrm>
              </p:grpSpPr>
              <p:pic>
                <p:nvPicPr>
                  <p:cNvPr id="18" name="図 1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31814"/>
                  <a:stretch/>
                </p:blipFill>
                <p:spPr>
                  <a:xfrm>
                    <a:off x="6656911" y="1844283"/>
                    <a:ext cx="1944216" cy="2072510"/>
                  </a:xfrm>
                  <a:prstGeom prst="rect">
                    <a:avLst/>
                  </a:prstGeom>
                </p:spPr>
              </p:pic>
              <p:pic>
                <p:nvPicPr>
                  <p:cNvPr id="2" name="図 1"/>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69519"/>
                  <a:stretch/>
                </p:blipFill>
                <p:spPr>
                  <a:xfrm>
                    <a:off x="4678791" y="2738336"/>
                    <a:ext cx="2258765" cy="1405669"/>
                  </a:xfrm>
                  <a:prstGeom prst="rect">
                    <a:avLst/>
                  </a:prstGeom>
                </p:spPr>
              </p:pic>
            </p:grpSp>
          </p:grpSp>
          <p:sp>
            <p:nvSpPr>
              <p:cNvPr id="30" name="正方形/長方形 29"/>
              <p:cNvSpPr/>
              <p:nvPr/>
            </p:nvSpPr>
            <p:spPr>
              <a:xfrm>
                <a:off x="5929578" y="4889323"/>
                <a:ext cx="1293018" cy="29754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2"/>
              <p:cNvSpPr txBox="1">
                <a:spLocks/>
              </p:cNvSpPr>
              <p:nvPr/>
            </p:nvSpPr>
            <p:spPr>
              <a:xfrm>
                <a:off x="5988326" y="4773380"/>
                <a:ext cx="1617438" cy="529434"/>
              </a:xfrm>
              <a:prstGeom prst="rect">
                <a:avLst/>
              </a:prstGeom>
            </p:spPr>
            <p:txBody>
              <a:bodyPr vert="horz" lIns="91440" tIns="45720" rIns="91440" bIns="45720" rtlCol="0" anchor="ctr">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20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9pPr>
              </a:lstStyle>
              <a:p>
                <a:pPr>
                  <a:spcBef>
                    <a:spcPts val="600"/>
                  </a:spcBef>
                  <a:spcAft>
                    <a:spcPts val="0"/>
                  </a:spcAft>
                  <a:buClr>
                    <a:prstClr val="white"/>
                  </a:buClr>
                </a:pPr>
                <a:r>
                  <a:rPr lang="ja-JP" altLang="en-US" dirty="0" smtClean="0">
                    <a:solidFill>
                      <a:schemeClr val="tx1"/>
                    </a:solidFill>
                    <a:latin typeface="Meiryo UI" panose="020B0604030504040204" pitchFamily="50" charset="-128"/>
                    <a:ea typeface="Meiryo UI" panose="020B0604030504040204" pitchFamily="50" charset="-128"/>
                  </a:rPr>
                  <a:t>訪看ＳＴ</a:t>
                </a:r>
                <a:endParaRPr lang="en-US" altLang="ja-JP" dirty="0" smtClean="0">
                  <a:solidFill>
                    <a:schemeClr val="tx1"/>
                  </a:solidFill>
                  <a:latin typeface="Meiryo UI" panose="020B0604030504040204" pitchFamily="50" charset="-128"/>
                  <a:ea typeface="Meiryo UI" panose="020B0604030504040204" pitchFamily="50" charset="-128"/>
                </a:endParaRPr>
              </a:p>
            </p:txBody>
          </p:sp>
        </p:grpSp>
        <p:grpSp>
          <p:nvGrpSpPr>
            <p:cNvPr id="31" name="グループ化 30"/>
            <p:cNvGrpSpPr/>
            <p:nvPr/>
          </p:nvGrpSpPr>
          <p:grpSpPr>
            <a:xfrm>
              <a:off x="7484492" y="4693315"/>
              <a:ext cx="1424154" cy="529434"/>
              <a:chOff x="7350273" y="3989814"/>
              <a:chExt cx="1424154" cy="529434"/>
            </a:xfrm>
          </p:grpSpPr>
          <p:sp>
            <p:nvSpPr>
              <p:cNvPr id="28" name="正方形/長方形 27"/>
              <p:cNvSpPr/>
              <p:nvPr/>
            </p:nvSpPr>
            <p:spPr>
              <a:xfrm>
                <a:off x="7350273" y="4114404"/>
                <a:ext cx="1293018" cy="29754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プレースホルダー 2"/>
              <p:cNvSpPr txBox="1">
                <a:spLocks/>
              </p:cNvSpPr>
              <p:nvPr/>
            </p:nvSpPr>
            <p:spPr>
              <a:xfrm>
                <a:off x="7533312" y="3989814"/>
                <a:ext cx="1241115" cy="529434"/>
              </a:xfrm>
              <a:prstGeom prst="rect">
                <a:avLst/>
              </a:prstGeom>
            </p:spPr>
            <p:txBody>
              <a:bodyPr vert="horz" lIns="91440" tIns="45720" rIns="91440" bIns="45720" rtlCol="0" anchor="ctr">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20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9pPr>
              </a:lstStyle>
              <a:p>
                <a:pPr>
                  <a:spcBef>
                    <a:spcPts val="600"/>
                  </a:spcBef>
                  <a:spcAft>
                    <a:spcPts val="0"/>
                  </a:spcAft>
                  <a:buClr>
                    <a:prstClr val="white"/>
                  </a:buClr>
                </a:pPr>
                <a:r>
                  <a:rPr lang="ja-JP" altLang="en-US" sz="1800" b="1" dirty="0" smtClean="0">
                    <a:solidFill>
                      <a:schemeClr val="bg1"/>
                    </a:solidFill>
                    <a:latin typeface="Meiryo UI" panose="020B0604030504040204" pitchFamily="50" charset="-128"/>
                    <a:ea typeface="Meiryo UI" panose="020B0604030504040204" pitchFamily="50" charset="-128"/>
                  </a:rPr>
                  <a:t>療養通所</a:t>
                </a:r>
                <a:endParaRPr lang="en-US" altLang="ja-JP" sz="1800" b="1" dirty="0" smtClean="0">
                  <a:solidFill>
                    <a:schemeClr val="bg1"/>
                  </a:solidFill>
                  <a:latin typeface="Meiryo UI" panose="020B0604030504040204" pitchFamily="50" charset="-128"/>
                  <a:ea typeface="Meiryo UI" panose="020B0604030504040204" pitchFamily="50" charset="-128"/>
                </a:endParaRPr>
              </a:p>
            </p:txBody>
          </p:sp>
        </p:grpSp>
      </p:grpSp>
      <p:sp>
        <p:nvSpPr>
          <p:cNvPr id="2053" name="二等辺三角形 2052"/>
          <p:cNvSpPr/>
          <p:nvPr/>
        </p:nvSpPr>
        <p:spPr>
          <a:xfrm rot="5400000">
            <a:off x="4124107" y="2271049"/>
            <a:ext cx="623271" cy="56028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二等辺三角形 38"/>
          <p:cNvSpPr/>
          <p:nvPr/>
        </p:nvSpPr>
        <p:spPr>
          <a:xfrm rot="16200000">
            <a:off x="3675166" y="4263695"/>
            <a:ext cx="623271" cy="56028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 name="図 39"/>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29077"/>
          <a:stretch/>
        </p:blipFill>
        <p:spPr>
          <a:xfrm>
            <a:off x="2790808" y="2031683"/>
            <a:ext cx="1519815" cy="1584794"/>
          </a:xfrm>
          <a:prstGeom prst="rect">
            <a:avLst/>
          </a:prstGeom>
        </p:spPr>
      </p:pic>
      <p:pic>
        <p:nvPicPr>
          <p:cNvPr id="2054" name="図 2053"/>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75827" y="4048740"/>
            <a:ext cx="1002508" cy="1701932"/>
          </a:xfrm>
          <a:prstGeom prst="rect">
            <a:avLst/>
          </a:prstGeom>
        </p:spPr>
      </p:pic>
      <p:sp>
        <p:nvSpPr>
          <p:cNvPr id="4" name="正方形/長方形 3"/>
          <p:cNvSpPr/>
          <p:nvPr/>
        </p:nvSpPr>
        <p:spPr>
          <a:xfrm>
            <a:off x="611559" y="5833624"/>
            <a:ext cx="7827591" cy="958958"/>
          </a:xfrm>
          <a:prstGeom prst="rect">
            <a:avLst/>
          </a:prstGeom>
          <a:noFill/>
          <a:ln w="7302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589288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4652" y="188640"/>
            <a:ext cx="8423848" cy="990600"/>
          </a:xfrm>
        </p:spPr>
        <p:txBody>
          <a:bodyPr>
            <a:normAutofit fontScale="90000"/>
          </a:bodyPr>
          <a:lstStyle/>
          <a:p>
            <a:r>
              <a:rPr lang="zh-TW" altLang="en-US" b="1" dirty="0">
                <a:latin typeface="Meiryo UI" panose="020B0604030504040204" pitchFamily="50" charset="-128"/>
                <a:ea typeface="Meiryo UI" panose="020B0604030504040204" pitchFamily="50" charset="-128"/>
              </a:rPr>
              <a:t>■療養型通所介護</a:t>
            </a:r>
            <a:r>
              <a:rPr lang="zh-TW" altLang="en-US" b="1" dirty="0" smtClean="0">
                <a:latin typeface="Meiryo UI" panose="020B0604030504040204" pitchFamily="50" charset="-128"/>
                <a:ea typeface="Meiryo UI" panose="020B0604030504040204" pitchFamily="50" charset="-128"/>
              </a:rPr>
              <a:t>②</a:t>
            </a:r>
            <a:r>
              <a:rPr lang="en-US" altLang="zh-TW" b="1" dirty="0" smtClean="0">
                <a:latin typeface="Meiryo UI" panose="020B0604030504040204" pitchFamily="50" charset="-128"/>
                <a:ea typeface="Meiryo UI" panose="020B0604030504040204" pitchFamily="50" charset="-128"/>
              </a:rPr>
              <a:t/>
            </a:r>
            <a:br>
              <a:rPr lang="en-US" altLang="zh-TW" b="1" dirty="0" smtClean="0">
                <a:latin typeface="Meiryo UI" panose="020B0604030504040204" pitchFamily="50" charset="-128"/>
                <a:ea typeface="Meiryo UI" panose="020B0604030504040204" pitchFamily="50" charset="-128"/>
              </a:rPr>
            </a:br>
            <a:r>
              <a:rPr lang="ja-JP" altLang="en-US" b="1" dirty="0" smtClean="0">
                <a:latin typeface="Meiryo UI" panose="020B0604030504040204" pitchFamily="50" charset="-128"/>
                <a:ea typeface="Meiryo UI" panose="020B0604030504040204" pitchFamily="50" charset="-128"/>
              </a:rPr>
              <a:t>　</a:t>
            </a:r>
            <a:r>
              <a:rPr lang="en-US" altLang="ja-JP" b="1" dirty="0" smtClean="0">
                <a:latin typeface="Meiryo UI" panose="020B0604030504040204" pitchFamily="50" charset="-128"/>
                <a:ea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rPr>
              <a:t>サービス提供時間について</a:t>
            </a:r>
            <a:r>
              <a:rPr lang="en-US" altLang="ja-JP" b="1" dirty="0" smtClean="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98769" y="2508135"/>
            <a:ext cx="8177687" cy="2865400"/>
          </a:xfrm>
          <a:prstGeom prst="rect">
            <a:avLst/>
          </a:prstGeom>
          <a:noFill/>
        </p:spPr>
        <p:txBody>
          <a:bodyPr wrap="square" rtlCol="0">
            <a:spAutoFit/>
          </a:bodyPr>
          <a:lstStyle/>
          <a:p>
            <a:pPr>
              <a:spcBef>
                <a:spcPts val="600"/>
              </a:spcBef>
            </a:pPr>
            <a:r>
              <a:rPr lang="ja-JP" altLang="en-US" sz="2800" b="1" dirty="0" smtClean="0">
                <a:latin typeface="Century Gothic" panose="020B0502020202020204"/>
                <a:ea typeface="メイリオ" panose="020B0604030504040204" pitchFamily="50" charset="-128"/>
              </a:rPr>
              <a:t>○療養通所介護計画</a:t>
            </a:r>
            <a:r>
              <a:rPr lang="ja-JP" altLang="en-US" sz="2800" b="1" dirty="0" smtClean="0">
                <a:solidFill>
                  <a:prstClr val="black"/>
                </a:solidFill>
                <a:latin typeface="Century Gothic" panose="020B0502020202020204"/>
                <a:ea typeface="メイリオ" panose="020B0604030504040204" pitchFamily="50" charset="-128"/>
              </a:rPr>
              <a:t>に</a:t>
            </a:r>
            <a:r>
              <a:rPr lang="ja-JP" altLang="en-US" sz="3200" b="1" dirty="0" smtClean="0">
                <a:solidFill>
                  <a:srgbClr val="FF0000"/>
                </a:solidFill>
                <a:latin typeface="Century Gothic" panose="020B0502020202020204"/>
                <a:ea typeface="メイリオ" panose="020B0604030504040204" pitchFamily="50" charset="-128"/>
              </a:rPr>
              <a:t>位置付けられた内容</a:t>
            </a:r>
            <a:r>
              <a:rPr lang="ja-JP" altLang="en-US" sz="2800" b="1" dirty="0" smtClean="0">
                <a:latin typeface="Century Gothic" panose="020B0502020202020204"/>
                <a:ea typeface="メイリオ" panose="020B0604030504040204" pitchFamily="50" charset="-128"/>
              </a:rPr>
              <a:t>を</a:t>
            </a:r>
            <a:endParaRPr lang="en-US" altLang="ja-JP" sz="2800" b="1" dirty="0" smtClean="0">
              <a:latin typeface="Century Gothic" panose="020B0502020202020204"/>
              <a:ea typeface="メイリオ" panose="020B0604030504040204" pitchFamily="50" charset="-128"/>
            </a:endParaRPr>
          </a:p>
          <a:p>
            <a:pPr>
              <a:spcBef>
                <a:spcPts val="600"/>
              </a:spcBef>
            </a:pPr>
            <a:r>
              <a:rPr lang="ja-JP" altLang="en-US" sz="2800" b="1" dirty="0">
                <a:latin typeface="Century Gothic" panose="020B0502020202020204"/>
                <a:ea typeface="メイリオ" panose="020B0604030504040204" pitchFamily="50" charset="-128"/>
              </a:rPr>
              <a:t>　</a:t>
            </a:r>
            <a:r>
              <a:rPr lang="ja-JP" altLang="en-US" sz="2800" b="1" dirty="0" smtClean="0">
                <a:latin typeface="Century Gothic" panose="020B0502020202020204"/>
                <a:ea typeface="メイリオ" panose="020B0604030504040204" pitchFamily="50" charset="-128"/>
              </a:rPr>
              <a:t>行うために要した標準的な時間</a:t>
            </a:r>
            <a:endParaRPr lang="en-US" altLang="ja-JP" sz="2800" b="1" dirty="0" smtClean="0">
              <a:latin typeface="Century Gothic" panose="020B0502020202020204"/>
              <a:ea typeface="メイリオ" panose="020B0604030504040204" pitchFamily="50" charset="-128"/>
            </a:endParaRPr>
          </a:p>
          <a:p>
            <a:pPr>
              <a:lnSpc>
                <a:spcPct val="10000"/>
              </a:lnSpc>
              <a:spcBef>
                <a:spcPts val="600"/>
              </a:spcBef>
            </a:pPr>
            <a:endParaRPr lang="en-US" altLang="ja-JP" sz="3200" b="1" dirty="0" smtClean="0">
              <a:solidFill>
                <a:prstClr val="black"/>
              </a:solidFill>
              <a:latin typeface="Century Gothic" panose="020B0502020202020204"/>
              <a:ea typeface="メイリオ" panose="020B0604030504040204" pitchFamily="50" charset="-128"/>
            </a:endParaRPr>
          </a:p>
          <a:p>
            <a:pPr>
              <a:spcBef>
                <a:spcPts val="600"/>
              </a:spcBef>
            </a:pPr>
            <a:r>
              <a:rPr lang="ja-JP" altLang="en-US" sz="2800" b="1" dirty="0" smtClean="0">
                <a:solidFill>
                  <a:prstClr val="black"/>
                </a:solidFill>
                <a:latin typeface="Century Gothic" panose="020B0502020202020204"/>
                <a:ea typeface="メイリオ" panose="020B0604030504040204" pitchFamily="50" charset="-128"/>
              </a:rPr>
              <a:t>○利用者</a:t>
            </a:r>
            <a:r>
              <a:rPr lang="ja-JP" altLang="en-US" sz="2800" b="1" dirty="0">
                <a:solidFill>
                  <a:prstClr val="black"/>
                </a:solidFill>
                <a:latin typeface="Century Gothic" panose="020B0502020202020204"/>
                <a:ea typeface="メイリオ" panose="020B0604030504040204" pitchFamily="50" charset="-128"/>
              </a:rPr>
              <a:t>の居宅に</a:t>
            </a:r>
            <a:r>
              <a:rPr lang="ja-JP" altLang="en-US" sz="3200" b="1" dirty="0">
                <a:solidFill>
                  <a:srgbClr val="FF0000"/>
                </a:solidFill>
                <a:latin typeface="Century Gothic" panose="020B0502020202020204"/>
                <a:ea typeface="メイリオ" panose="020B0604030504040204" pitchFamily="50" charset="-128"/>
              </a:rPr>
              <a:t>迎え</a:t>
            </a:r>
            <a:r>
              <a:rPr lang="ja-JP" altLang="en-US" sz="2800" b="1" dirty="0">
                <a:solidFill>
                  <a:prstClr val="black"/>
                </a:solidFill>
                <a:latin typeface="Century Gothic" panose="020B0502020202020204"/>
                <a:ea typeface="メイリオ" panose="020B0604030504040204" pitchFamily="50" charset="-128"/>
              </a:rPr>
              <a:t>に行ったときから、居宅</a:t>
            </a:r>
            <a:r>
              <a:rPr lang="ja-JP" altLang="en-US" sz="2800" b="1" dirty="0" smtClean="0">
                <a:solidFill>
                  <a:prstClr val="black"/>
                </a:solidFill>
                <a:latin typeface="Century Gothic" panose="020B0502020202020204"/>
                <a:ea typeface="メイリオ" panose="020B0604030504040204" pitchFamily="50" charset="-128"/>
              </a:rPr>
              <a:t>に</a:t>
            </a:r>
            <a:endParaRPr lang="en-US" altLang="ja-JP" sz="2800" b="1" dirty="0" smtClean="0">
              <a:solidFill>
                <a:prstClr val="black"/>
              </a:solidFill>
              <a:latin typeface="Century Gothic" panose="020B0502020202020204"/>
              <a:ea typeface="メイリオ" panose="020B0604030504040204" pitchFamily="50" charset="-128"/>
            </a:endParaRPr>
          </a:p>
          <a:p>
            <a:pPr>
              <a:spcBef>
                <a:spcPts val="600"/>
              </a:spcBef>
            </a:pPr>
            <a:r>
              <a:rPr lang="ja-JP" altLang="en-US" sz="3200" b="1" dirty="0" smtClean="0">
                <a:solidFill>
                  <a:srgbClr val="FF0000"/>
                </a:solidFill>
                <a:latin typeface="Century Gothic" panose="020B0502020202020204"/>
                <a:ea typeface="メイリオ" panose="020B0604030504040204" pitchFamily="50" charset="-128"/>
              </a:rPr>
              <a:t>　送り</a:t>
            </a:r>
            <a:r>
              <a:rPr lang="ja-JP" altLang="en-US" sz="2800" b="1" dirty="0" smtClean="0">
                <a:latin typeface="Century Gothic" panose="020B0502020202020204"/>
                <a:ea typeface="メイリオ" panose="020B0604030504040204" pitchFamily="50" charset="-128"/>
              </a:rPr>
              <a:t>届けた</a:t>
            </a:r>
            <a:r>
              <a:rPr lang="ja-JP" altLang="en-US" sz="2800" b="1" dirty="0">
                <a:solidFill>
                  <a:prstClr val="black"/>
                </a:solidFill>
                <a:latin typeface="Century Gothic" panose="020B0502020202020204"/>
                <a:ea typeface="メイリオ" panose="020B0604030504040204" pitchFamily="50" charset="-128"/>
              </a:rPr>
              <a:t>のち</a:t>
            </a:r>
            <a:r>
              <a:rPr lang="ja-JP" altLang="en-US" sz="3200" b="1" dirty="0">
                <a:solidFill>
                  <a:srgbClr val="FF0000"/>
                </a:solidFill>
                <a:latin typeface="Century Gothic" panose="020B0502020202020204"/>
                <a:ea typeface="メイリオ" panose="020B0604030504040204" pitchFamily="50" charset="-128"/>
              </a:rPr>
              <a:t>利用者の安定等を確認</a:t>
            </a:r>
            <a:r>
              <a:rPr lang="ja-JP" altLang="en-US" sz="2800" b="1" dirty="0" smtClean="0">
                <a:solidFill>
                  <a:prstClr val="black"/>
                </a:solidFill>
                <a:latin typeface="Century Gothic" panose="020B0502020202020204"/>
                <a:ea typeface="メイリオ" panose="020B0604030504040204" pitchFamily="50" charset="-128"/>
              </a:rPr>
              <a:t>する</a:t>
            </a:r>
            <a:endParaRPr lang="en-US" altLang="ja-JP" sz="2800" b="1" dirty="0" smtClean="0">
              <a:solidFill>
                <a:prstClr val="black"/>
              </a:solidFill>
              <a:latin typeface="Century Gothic" panose="020B0502020202020204"/>
              <a:ea typeface="メイリオ" panose="020B0604030504040204" pitchFamily="50" charset="-128"/>
            </a:endParaRPr>
          </a:p>
          <a:p>
            <a:pPr>
              <a:spcBef>
                <a:spcPts val="600"/>
              </a:spcBef>
            </a:pPr>
            <a:r>
              <a:rPr lang="ja-JP" altLang="en-US" sz="2800" b="1" dirty="0">
                <a:solidFill>
                  <a:prstClr val="black"/>
                </a:solidFill>
                <a:latin typeface="Century Gothic" panose="020B0502020202020204"/>
                <a:ea typeface="メイリオ" panose="020B0604030504040204" pitchFamily="50" charset="-128"/>
              </a:rPr>
              <a:t>　</a:t>
            </a:r>
            <a:r>
              <a:rPr lang="ja-JP" altLang="en-US" sz="2800" b="1" dirty="0" smtClean="0">
                <a:solidFill>
                  <a:prstClr val="black"/>
                </a:solidFill>
                <a:latin typeface="Century Gothic" panose="020B0502020202020204"/>
                <a:ea typeface="メイリオ" panose="020B0604030504040204" pitchFamily="50" charset="-128"/>
              </a:rPr>
              <a:t>までの一連のサービスを合わせた時間</a:t>
            </a:r>
            <a:endParaRPr lang="ja-JP" altLang="en-US" sz="3200" b="1" dirty="0" smtClean="0">
              <a:solidFill>
                <a:prstClr val="black"/>
              </a:solidFill>
              <a:latin typeface="Century Gothic" panose="020B0502020202020204"/>
              <a:ea typeface="メイリオ" panose="020B0604030504040204" pitchFamily="50" charset="-128"/>
            </a:endParaRPr>
          </a:p>
        </p:txBody>
      </p:sp>
      <p:pic>
        <p:nvPicPr>
          <p:cNvPr id="2" name="図 1"/>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6593" b="13829"/>
          <a:stretch/>
        </p:blipFill>
        <p:spPr>
          <a:xfrm>
            <a:off x="7092280" y="0"/>
            <a:ext cx="1903559" cy="1313674"/>
          </a:xfrm>
          <a:prstGeom prst="rect">
            <a:avLst/>
          </a:prstGeom>
        </p:spPr>
      </p:pic>
      <p:sp>
        <p:nvSpPr>
          <p:cNvPr id="10" name="テキスト ボックス 9"/>
          <p:cNvSpPr txBox="1"/>
          <p:nvPr/>
        </p:nvSpPr>
        <p:spPr>
          <a:xfrm>
            <a:off x="34652" y="1607891"/>
            <a:ext cx="9039994" cy="707886"/>
          </a:xfrm>
          <a:prstGeom prst="rect">
            <a:avLst/>
          </a:prstGeom>
          <a:noFill/>
        </p:spPr>
        <p:txBody>
          <a:bodyPr wrap="square" rtlCol="0">
            <a:spAutoFit/>
          </a:bodyPr>
          <a:lstStyle/>
          <a:p>
            <a:pPr>
              <a:spcBef>
                <a:spcPts val="600"/>
              </a:spcBef>
            </a:pPr>
            <a:r>
              <a:rPr lang="ja-JP" altLang="en-US" sz="4000" b="1" dirty="0" smtClean="0">
                <a:solidFill>
                  <a:prstClr val="black"/>
                </a:solidFill>
                <a:latin typeface="Century Gothic" panose="020B0502020202020204"/>
                <a:ea typeface="メイリオ" panose="020B0604030504040204" pitchFamily="50" charset="-128"/>
              </a:rPr>
              <a:t>サービス提供時間　　現に要した時間</a:t>
            </a:r>
            <a:endParaRPr lang="en-US" altLang="ja-JP" sz="4000" b="1" dirty="0" smtClean="0">
              <a:solidFill>
                <a:prstClr val="black"/>
              </a:solidFill>
              <a:latin typeface="Century Gothic" panose="020B0502020202020204"/>
              <a:ea typeface="メイリオ" panose="020B0604030504040204" pitchFamily="50" charset="-128"/>
            </a:endParaRPr>
          </a:p>
        </p:txBody>
      </p:sp>
      <p:sp>
        <p:nvSpPr>
          <p:cNvPr id="11" name="テキスト ボックス 10"/>
          <p:cNvSpPr txBox="1"/>
          <p:nvPr/>
        </p:nvSpPr>
        <p:spPr>
          <a:xfrm>
            <a:off x="4285413" y="1179240"/>
            <a:ext cx="1020788" cy="1569660"/>
          </a:xfrm>
          <a:prstGeom prst="rect">
            <a:avLst/>
          </a:prstGeom>
          <a:noFill/>
        </p:spPr>
        <p:txBody>
          <a:bodyPr wrap="square" rtlCol="0">
            <a:spAutoFit/>
          </a:bodyPr>
          <a:lstStyle/>
          <a:p>
            <a:pPr>
              <a:spcBef>
                <a:spcPts val="600"/>
              </a:spcBef>
            </a:pPr>
            <a:r>
              <a:rPr lang="ja-JP" altLang="en-US" sz="9600" b="1" dirty="0">
                <a:solidFill>
                  <a:srgbClr val="FF0000"/>
                </a:solidFill>
                <a:latin typeface="Century Gothic" panose="020B0502020202020204"/>
                <a:ea typeface="メイリオ" panose="020B0604030504040204" pitchFamily="50" charset="-128"/>
              </a:rPr>
              <a:t>≠</a:t>
            </a:r>
            <a:endParaRPr lang="en-US" altLang="ja-JP" sz="9600" b="1" dirty="0" smtClean="0">
              <a:solidFill>
                <a:srgbClr val="FF0000"/>
              </a:solidFill>
              <a:latin typeface="Century Gothic" panose="020B0502020202020204"/>
              <a:ea typeface="メイリオ" panose="020B0604030504040204" pitchFamily="50" charset="-128"/>
            </a:endParaRPr>
          </a:p>
        </p:txBody>
      </p:sp>
      <p:sp>
        <p:nvSpPr>
          <p:cNvPr id="12" name="上矢印吹き出し 11"/>
          <p:cNvSpPr/>
          <p:nvPr/>
        </p:nvSpPr>
        <p:spPr>
          <a:xfrm rot="10800000">
            <a:off x="54070" y="1609396"/>
            <a:ext cx="4211923" cy="883870"/>
          </a:xfrm>
          <a:prstGeom prst="upArrowCallout">
            <a:avLst>
              <a:gd name="adj1" fmla="val 29111"/>
              <a:gd name="adj2" fmla="val 23036"/>
              <a:gd name="adj3" fmla="val 21188"/>
              <a:gd name="adj4" fmla="val 67423"/>
            </a:avLst>
          </a:prstGeom>
          <a:noFill/>
          <a:ln w="60325">
            <a:solidFill>
              <a:srgbClr val="F523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683568" y="5398712"/>
            <a:ext cx="8076469" cy="131137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460511" y="5476857"/>
            <a:ext cx="7215945" cy="1296509"/>
          </a:xfrm>
          <a:prstGeom prst="rect">
            <a:avLst/>
          </a:prstGeom>
          <a:noFill/>
        </p:spPr>
        <p:txBody>
          <a:bodyPr wrap="square" rtlCol="0">
            <a:spAutoFit/>
          </a:bodyPr>
          <a:lstStyle/>
          <a:p>
            <a:pPr>
              <a:lnSpc>
                <a:spcPct val="70000"/>
              </a:lnSpc>
              <a:spcBef>
                <a:spcPts val="600"/>
              </a:spcBef>
            </a:pPr>
            <a:r>
              <a:rPr lang="ja-JP" altLang="en-US" sz="2200" b="1" dirty="0" smtClean="0">
                <a:solidFill>
                  <a:srgbClr val="C00000"/>
                </a:solidFill>
                <a:latin typeface="Century Gothic" panose="020B0502020202020204"/>
                <a:ea typeface="メイリオ" panose="020B0604030504040204" pitchFamily="50" charset="-128"/>
              </a:rPr>
              <a:t>★病状</a:t>
            </a:r>
            <a:r>
              <a:rPr lang="ja-JP" altLang="en-US" sz="2200" b="1" dirty="0">
                <a:solidFill>
                  <a:srgbClr val="C00000"/>
                </a:solidFill>
                <a:latin typeface="Century Gothic" panose="020B0502020202020204"/>
                <a:ea typeface="メイリオ" panose="020B0604030504040204" pitchFamily="50" charset="-128"/>
              </a:rPr>
              <a:t>チェック、</a:t>
            </a:r>
            <a:r>
              <a:rPr lang="ja-JP" altLang="en-US" sz="2200" b="1" dirty="0" smtClean="0">
                <a:solidFill>
                  <a:srgbClr val="C00000"/>
                </a:solidFill>
                <a:latin typeface="Century Gothic" panose="020B0502020202020204"/>
                <a:ea typeface="メイリオ" panose="020B0604030504040204" pitchFamily="50" charset="-128"/>
              </a:rPr>
              <a:t>送迎等のサービスが、療養通所介護</a:t>
            </a:r>
            <a:endParaRPr lang="en-US" altLang="ja-JP" sz="2200" b="1" dirty="0" smtClean="0">
              <a:solidFill>
                <a:srgbClr val="C00000"/>
              </a:solidFill>
              <a:latin typeface="Century Gothic" panose="020B0502020202020204"/>
              <a:ea typeface="メイリオ" panose="020B0604030504040204" pitchFamily="50" charset="-128"/>
            </a:endParaRPr>
          </a:p>
          <a:p>
            <a:pPr>
              <a:lnSpc>
                <a:spcPct val="70000"/>
              </a:lnSpc>
              <a:spcBef>
                <a:spcPts val="600"/>
              </a:spcBef>
            </a:pPr>
            <a:r>
              <a:rPr lang="ja-JP" altLang="en-US" sz="2200" b="1" dirty="0">
                <a:solidFill>
                  <a:srgbClr val="C00000"/>
                </a:solidFill>
                <a:latin typeface="Century Gothic" panose="020B0502020202020204"/>
                <a:ea typeface="メイリオ" panose="020B0604030504040204" pitchFamily="50" charset="-128"/>
              </a:rPr>
              <a:t>　</a:t>
            </a:r>
            <a:r>
              <a:rPr lang="ja-JP" altLang="en-US" sz="2200" b="1" dirty="0" smtClean="0">
                <a:solidFill>
                  <a:srgbClr val="C00000"/>
                </a:solidFill>
                <a:latin typeface="Century Gothic" panose="020B0502020202020204"/>
                <a:ea typeface="メイリオ" panose="020B0604030504040204" pitchFamily="50" charset="-128"/>
              </a:rPr>
              <a:t>計画に位置付けられていますか？</a:t>
            </a:r>
            <a:endParaRPr lang="en-US" altLang="ja-JP" sz="2200" b="1" dirty="0" smtClean="0">
              <a:solidFill>
                <a:srgbClr val="C00000"/>
              </a:solidFill>
              <a:latin typeface="Century Gothic" panose="020B0502020202020204"/>
              <a:ea typeface="メイリオ" panose="020B0604030504040204" pitchFamily="50" charset="-128"/>
            </a:endParaRPr>
          </a:p>
          <a:p>
            <a:pPr>
              <a:lnSpc>
                <a:spcPct val="70000"/>
              </a:lnSpc>
              <a:spcBef>
                <a:spcPts val="600"/>
              </a:spcBef>
            </a:pPr>
            <a:r>
              <a:rPr lang="ja-JP" altLang="en-US" sz="2200" b="1" dirty="0" smtClean="0">
                <a:solidFill>
                  <a:srgbClr val="C00000"/>
                </a:solidFill>
                <a:latin typeface="Century Gothic" panose="020B0502020202020204"/>
                <a:ea typeface="メイリオ" panose="020B0604030504040204" pitchFamily="50" charset="-128"/>
              </a:rPr>
              <a:t>★いつ、どこで、誰が、誰に病状チェックを行ったか</a:t>
            </a:r>
            <a:endParaRPr lang="en-US" altLang="ja-JP" sz="2200" b="1" dirty="0" smtClean="0">
              <a:solidFill>
                <a:srgbClr val="C00000"/>
              </a:solidFill>
              <a:latin typeface="Century Gothic" panose="020B0502020202020204"/>
              <a:ea typeface="メイリオ" panose="020B0604030504040204" pitchFamily="50" charset="-128"/>
            </a:endParaRPr>
          </a:p>
          <a:p>
            <a:pPr>
              <a:lnSpc>
                <a:spcPct val="70000"/>
              </a:lnSpc>
              <a:spcBef>
                <a:spcPts val="600"/>
              </a:spcBef>
            </a:pPr>
            <a:r>
              <a:rPr lang="ja-JP" altLang="en-US" sz="2200" b="1" dirty="0">
                <a:solidFill>
                  <a:srgbClr val="C00000"/>
                </a:solidFill>
                <a:latin typeface="Century Gothic" panose="020B0502020202020204"/>
                <a:ea typeface="メイリオ" panose="020B0604030504040204" pitchFamily="50" charset="-128"/>
              </a:rPr>
              <a:t>　</a:t>
            </a:r>
            <a:r>
              <a:rPr lang="ja-JP" altLang="en-US" sz="2200" b="1" dirty="0" smtClean="0">
                <a:solidFill>
                  <a:srgbClr val="C00000"/>
                </a:solidFill>
                <a:latin typeface="Century Gothic" panose="020B0502020202020204"/>
                <a:ea typeface="メイリオ" panose="020B0604030504040204" pitchFamily="50" charset="-128"/>
              </a:rPr>
              <a:t>記録を残していますか？</a:t>
            </a:r>
            <a:endParaRPr lang="en-US" altLang="ja-JP" sz="2200" b="1" dirty="0" smtClean="0">
              <a:solidFill>
                <a:srgbClr val="C00000"/>
              </a:solidFill>
              <a:latin typeface="Century Gothic" panose="020B0502020202020204"/>
              <a:ea typeface="メイリオ" panose="020B0604030504040204" pitchFamily="50" charset="-128"/>
            </a:endParaRPr>
          </a:p>
        </p:txBody>
      </p:sp>
      <p:pic>
        <p:nvPicPr>
          <p:cNvPr id="9" name="図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897759">
            <a:off x="108031" y="5398712"/>
            <a:ext cx="1619672" cy="862423"/>
          </a:xfrm>
          <a:prstGeom prst="rect">
            <a:avLst/>
          </a:prstGeom>
        </p:spPr>
      </p:pic>
    </p:spTree>
    <p:extLst>
      <p:ext uri="{BB962C8B-B14F-4D97-AF65-F5344CB8AC3E}">
        <p14:creationId xmlns:p14="http://schemas.microsoft.com/office/powerpoint/2010/main" val="90788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6889" y="7387"/>
            <a:ext cx="8496944" cy="1203528"/>
          </a:xfrm>
        </p:spPr>
        <p:txBody>
          <a:bodyPr>
            <a:normAutofit/>
          </a:bodyPr>
          <a:lstStyle/>
          <a:p>
            <a:r>
              <a:rPr lang="zh-TW" altLang="en-US" sz="3600" b="1" dirty="0">
                <a:latin typeface="Meiryo UI" panose="020B0604030504040204" pitchFamily="50" charset="-128"/>
                <a:ea typeface="Meiryo UI" panose="020B0604030504040204" pitchFamily="50" charset="-128"/>
              </a:rPr>
              <a:t>■認知症対応型通所</a:t>
            </a:r>
            <a:r>
              <a:rPr lang="zh-TW" altLang="en-US" sz="3600" b="1" dirty="0" smtClean="0">
                <a:latin typeface="Meiryo UI" panose="020B0604030504040204" pitchFamily="50" charset="-128"/>
                <a:ea typeface="Meiryo UI" panose="020B0604030504040204" pitchFamily="50" charset="-128"/>
              </a:rPr>
              <a:t>介護</a:t>
            </a:r>
            <a:r>
              <a:rPr lang="en-US" altLang="zh-TW" sz="3600" b="1" dirty="0" smtClean="0">
                <a:latin typeface="Meiryo UI" panose="020B0604030504040204" pitchFamily="50" charset="-128"/>
                <a:ea typeface="Meiryo UI" panose="020B0604030504040204" pitchFamily="50" charset="-128"/>
              </a:rPr>
              <a:t/>
            </a:r>
            <a:br>
              <a:rPr lang="en-US" altLang="zh-TW" sz="3600" b="1" dirty="0" smtClean="0">
                <a:latin typeface="Meiryo UI" panose="020B0604030504040204" pitchFamily="50" charset="-128"/>
                <a:ea typeface="Meiryo UI" panose="020B0604030504040204" pitchFamily="50" charset="-128"/>
              </a:rPr>
            </a:br>
            <a:r>
              <a:rPr lang="ja-JP" altLang="en-US" sz="3600" b="1" dirty="0" smtClean="0">
                <a:latin typeface="Meiryo UI" panose="020B0604030504040204" pitchFamily="50" charset="-128"/>
                <a:ea typeface="Meiryo UI" panose="020B0604030504040204" pitchFamily="50" charset="-128"/>
              </a:rPr>
              <a:t>　 </a:t>
            </a:r>
            <a:r>
              <a:rPr lang="en-US" altLang="ja-JP" sz="3600" b="1" dirty="0" smtClean="0">
                <a:latin typeface="Meiryo UI" panose="020B0604030504040204" pitchFamily="50" charset="-128"/>
                <a:ea typeface="Meiryo UI" panose="020B0604030504040204" pitchFamily="50" charset="-128"/>
              </a:rPr>
              <a:t>【</a:t>
            </a:r>
            <a:r>
              <a:rPr lang="ja-JP" altLang="en-US" sz="3600" b="1" dirty="0" smtClean="0">
                <a:latin typeface="Meiryo UI" panose="020B0604030504040204" pitchFamily="50" charset="-128"/>
                <a:ea typeface="Meiryo UI" panose="020B0604030504040204" pitchFamily="50" charset="-128"/>
              </a:rPr>
              <a:t>運営推進会議について</a:t>
            </a:r>
            <a:r>
              <a:rPr lang="en-US" altLang="ja-JP" sz="3600" b="1" dirty="0" smtClean="0">
                <a:latin typeface="Meiryo UI" panose="020B0604030504040204" pitchFamily="50" charset="-128"/>
                <a:ea typeface="Meiryo UI" panose="020B0604030504040204" pitchFamily="50" charset="-128"/>
              </a:rPr>
              <a:t>】</a:t>
            </a:r>
            <a:endParaRPr kumimoji="1" lang="ja-JP" altLang="en-US" sz="3600" b="1" dirty="0">
              <a:latin typeface="Meiryo UI" panose="020B0604030504040204" pitchFamily="50" charset="-128"/>
              <a:ea typeface="Meiryo UI" panose="020B0604030504040204" pitchFamily="50" charset="-128"/>
            </a:endParaRPr>
          </a:p>
        </p:txBody>
      </p:sp>
      <p:sp>
        <p:nvSpPr>
          <p:cNvPr id="9" name="角丸四角形 8"/>
          <p:cNvSpPr/>
          <p:nvPr/>
        </p:nvSpPr>
        <p:spPr>
          <a:xfrm>
            <a:off x="467544" y="2564904"/>
            <a:ext cx="8292491" cy="3705068"/>
          </a:xfrm>
          <a:prstGeom prst="roundRect">
            <a:avLst>
              <a:gd name="adj" fmla="val 1096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303452">
            <a:off x="56189" y="1567409"/>
            <a:ext cx="2551565" cy="1414458"/>
          </a:xfrm>
          <a:prstGeom prst="rect">
            <a:avLst/>
          </a:prstGeom>
        </p:spPr>
      </p:pic>
      <p:pic>
        <p:nvPicPr>
          <p:cNvPr id="2" name="図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61719" y="310617"/>
            <a:ext cx="2771800" cy="2569566"/>
          </a:xfrm>
          <a:prstGeom prst="rect">
            <a:avLst/>
          </a:prstGeom>
        </p:spPr>
      </p:pic>
      <p:sp>
        <p:nvSpPr>
          <p:cNvPr id="8" name="テキスト ボックス 7"/>
          <p:cNvSpPr txBox="1"/>
          <p:nvPr/>
        </p:nvSpPr>
        <p:spPr>
          <a:xfrm>
            <a:off x="827584" y="2844178"/>
            <a:ext cx="7932451" cy="3354765"/>
          </a:xfrm>
          <a:prstGeom prst="rect">
            <a:avLst/>
          </a:prstGeom>
          <a:noFill/>
        </p:spPr>
        <p:txBody>
          <a:bodyPr wrap="square" rtlCol="0">
            <a:spAutoFit/>
          </a:bodyPr>
          <a:lstStyle/>
          <a:p>
            <a:pPr>
              <a:spcBef>
                <a:spcPts val="600"/>
              </a:spcBef>
            </a:pPr>
            <a:r>
              <a:rPr lang="ja-JP" altLang="en-US" sz="3200" b="1" dirty="0">
                <a:solidFill>
                  <a:srgbClr val="C00000"/>
                </a:solidFill>
                <a:latin typeface="Century Gothic" panose="020B0502020202020204"/>
                <a:ea typeface="メイリオ" panose="020B0604030504040204" pitchFamily="50" charset="-128"/>
              </a:rPr>
              <a:t>★概ね</a:t>
            </a:r>
            <a:r>
              <a:rPr lang="ja-JP" altLang="en-US" sz="4000" b="1" dirty="0">
                <a:solidFill>
                  <a:srgbClr val="FF0000"/>
                </a:solidFill>
                <a:latin typeface="Century Gothic" panose="020B0502020202020204"/>
                <a:ea typeface="メイリオ" panose="020B0604030504040204" pitchFamily="50" charset="-128"/>
              </a:rPr>
              <a:t>６月に１回以上</a:t>
            </a:r>
            <a:r>
              <a:rPr lang="ja-JP" altLang="en-US" sz="3200" b="1" dirty="0">
                <a:solidFill>
                  <a:srgbClr val="C00000"/>
                </a:solidFill>
                <a:latin typeface="Century Gothic" panose="020B0502020202020204"/>
                <a:ea typeface="メイリオ" panose="020B0604030504040204" pitchFamily="50" charset="-128"/>
              </a:rPr>
              <a:t>の</a:t>
            </a:r>
            <a:r>
              <a:rPr lang="ja-JP" altLang="en-US" sz="3200" b="1" dirty="0" smtClean="0">
                <a:solidFill>
                  <a:srgbClr val="C00000"/>
                </a:solidFill>
                <a:latin typeface="Century Gothic" panose="020B0502020202020204"/>
                <a:ea typeface="メイリオ" panose="020B0604030504040204" pitchFamily="50" charset="-128"/>
              </a:rPr>
              <a:t>開催。</a:t>
            </a:r>
            <a:endParaRPr lang="en-US" altLang="ja-JP" sz="3200" b="1" dirty="0" smtClean="0">
              <a:solidFill>
                <a:srgbClr val="C00000"/>
              </a:solidFill>
              <a:latin typeface="Century Gothic" panose="020B0502020202020204"/>
              <a:ea typeface="メイリオ" panose="020B0604030504040204" pitchFamily="50" charset="-128"/>
            </a:endParaRPr>
          </a:p>
          <a:p>
            <a:pPr>
              <a:spcBef>
                <a:spcPts val="600"/>
              </a:spcBef>
            </a:pPr>
            <a:r>
              <a:rPr lang="ja-JP" altLang="en-US" sz="3200" b="1" dirty="0" smtClean="0">
                <a:solidFill>
                  <a:srgbClr val="C00000"/>
                </a:solidFill>
                <a:latin typeface="Century Gothic" panose="020B0502020202020204"/>
                <a:ea typeface="メイリオ" panose="020B0604030504040204" pitchFamily="50" charset="-128"/>
              </a:rPr>
              <a:t>★</a:t>
            </a:r>
            <a:r>
              <a:rPr lang="ja-JP" altLang="en-US" sz="3200" b="1" dirty="0">
                <a:solidFill>
                  <a:srgbClr val="C00000"/>
                </a:solidFill>
                <a:latin typeface="Century Gothic" panose="020B0502020202020204"/>
                <a:ea typeface="メイリオ" panose="020B0604030504040204" pitchFamily="50" charset="-128"/>
              </a:rPr>
              <a:t>運営推進会議に</a:t>
            </a:r>
            <a:r>
              <a:rPr lang="ja-JP" altLang="en-US" sz="3200" b="1" dirty="0" smtClean="0">
                <a:solidFill>
                  <a:srgbClr val="C00000"/>
                </a:solidFill>
                <a:latin typeface="Century Gothic" panose="020B0502020202020204"/>
                <a:ea typeface="メイリオ" panose="020B0604030504040204" pitchFamily="50" charset="-128"/>
              </a:rPr>
              <a:t>対し</a:t>
            </a:r>
            <a:r>
              <a:rPr lang="ja-JP" altLang="en-US" sz="4000" b="1" dirty="0" smtClean="0">
                <a:solidFill>
                  <a:srgbClr val="FF0000"/>
                </a:solidFill>
                <a:latin typeface="Century Gothic" panose="020B0502020202020204"/>
                <a:ea typeface="メイリオ" panose="020B0604030504040204" pitchFamily="50" charset="-128"/>
              </a:rPr>
              <a:t>活動</a:t>
            </a:r>
            <a:r>
              <a:rPr lang="ja-JP" altLang="en-US" sz="4000" b="1" dirty="0">
                <a:solidFill>
                  <a:srgbClr val="FF0000"/>
                </a:solidFill>
                <a:latin typeface="Century Gothic" panose="020B0502020202020204"/>
                <a:ea typeface="メイリオ" panose="020B0604030504040204" pitchFamily="50" charset="-128"/>
              </a:rPr>
              <a:t>状況</a:t>
            </a:r>
            <a:r>
              <a:rPr lang="ja-JP" altLang="en-US" sz="3200" b="1" dirty="0" smtClean="0">
                <a:solidFill>
                  <a:srgbClr val="C00000"/>
                </a:solidFill>
                <a:latin typeface="Century Gothic" panose="020B0502020202020204"/>
                <a:ea typeface="メイリオ" panose="020B0604030504040204" pitchFamily="50" charset="-128"/>
              </a:rPr>
              <a:t>を</a:t>
            </a:r>
            <a:r>
              <a:rPr lang="ja-JP" altLang="en-US" sz="4000" b="1" dirty="0" smtClean="0">
                <a:solidFill>
                  <a:srgbClr val="FF0000"/>
                </a:solidFill>
                <a:latin typeface="Century Gothic" panose="020B0502020202020204"/>
                <a:ea typeface="メイリオ" panose="020B0604030504040204" pitchFamily="50" charset="-128"/>
              </a:rPr>
              <a:t>報告</a:t>
            </a:r>
            <a:endParaRPr lang="en-US" altLang="ja-JP" sz="3200" b="1" dirty="0" smtClean="0">
              <a:solidFill>
                <a:srgbClr val="C00000"/>
              </a:solidFill>
              <a:latin typeface="Century Gothic" panose="020B0502020202020204"/>
              <a:ea typeface="メイリオ" panose="020B0604030504040204" pitchFamily="50" charset="-128"/>
            </a:endParaRPr>
          </a:p>
          <a:p>
            <a:pPr>
              <a:spcBef>
                <a:spcPts val="600"/>
              </a:spcBef>
            </a:pPr>
            <a:r>
              <a:rPr lang="ja-JP" altLang="en-US" sz="3200" b="1" dirty="0">
                <a:solidFill>
                  <a:srgbClr val="C00000"/>
                </a:solidFill>
                <a:latin typeface="Century Gothic" panose="020B0502020202020204"/>
                <a:ea typeface="メイリオ" panose="020B0604030504040204" pitchFamily="50" charset="-128"/>
              </a:rPr>
              <a:t>　</a:t>
            </a:r>
            <a:r>
              <a:rPr lang="ja-JP" altLang="en-US" sz="3200" b="1" dirty="0" smtClean="0">
                <a:solidFill>
                  <a:srgbClr val="C00000"/>
                </a:solidFill>
                <a:latin typeface="Century Gothic" panose="020B0502020202020204"/>
                <a:ea typeface="メイリオ" panose="020B0604030504040204" pitchFamily="50" charset="-128"/>
              </a:rPr>
              <a:t>運営</a:t>
            </a:r>
            <a:r>
              <a:rPr lang="ja-JP" altLang="en-US" sz="3200" b="1" dirty="0">
                <a:solidFill>
                  <a:srgbClr val="C00000"/>
                </a:solidFill>
                <a:latin typeface="Century Gothic" panose="020B0502020202020204"/>
                <a:ea typeface="メイリオ" panose="020B0604030504040204" pitchFamily="50" charset="-128"/>
              </a:rPr>
              <a:t>推進会議による</a:t>
            </a:r>
            <a:r>
              <a:rPr lang="ja-JP" altLang="en-US" sz="4000" b="1" dirty="0" smtClean="0">
                <a:solidFill>
                  <a:srgbClr val="FF0000"/>
                </a:solidFill>
                <a:latin typeface="Century Gothic" panose="020B0502020202020204"/>
                <a:ea typeface="メイリオ" panose="020B0604030504040204" pitchFamily="50" charset="-128"/>
              </a:rPr>
              <a:t>評価</a:t>
            </a:r>
            <a:r>
              <a:rPr lang="ja-JP" altLang="en-US" sz="3200" b="1" dirty="0" smtClean="0">
                <a:solidFill>
                  <a:srgbClr val="C00000"/>
                </a:solidFill>
                <a:latin typeface="Century Gothic" panose="020B0502020202020204"/>
                <a:ea typeface="メイリオ" panose="020B0604030504040204" pitchFamily="50" charset="-128"/>
              </a:rPr>
              <a:t>を受ける。</a:t>
            </a:r>
            <a:endParaRPr lang="en-US" altLang="ja-JP" sz="3200" b="1" dirty="0" smtClean="0">
              <a:solidFill>
                <a:srgbClr val="C00000"/>
              </a:solidFill>
              <a:latin typeface="Century Gothic" panose="020B0502020202020204"/>
              <a:ea typeface="メイリオ" panose="020B0604030504040204" pitchFamily="50" charset="-128"/>
            </a:endParaRPr>
          </a:p>
          <a:p>
            <a:pPr>
              <a:spcBef>
                <a:spcPts val="600"/>
              </a:spcBef>
            </a:pPr>
            <a:r>
              <a:rPr lang="ja-JP" altLang="en-US" sz="3200" b="1" dirty="0" smtClean="0">
                <a:solidFill>
                  <a:srgbClr val="C00000"/>
                </a:solidFill>
                <a:latin typeface="Century Gothic" panose="020B0502020202020204"/>
                <a:ea typeface="メイリオ" panose="020B0604030504040204" pitchFamily="50" charset="-128"/>
              </a:rPr>
              <a:t>★</a:t>
            </a:r>
            <a:r>
              <a:rPr lang="ja-JP" altLang="en-US" sz="3200" b="1" dirty="0">
                <a:solidFill>
                  <a:srgbClr val="C00000"/>
                </a:solidFill>
                <a:latin typeface="Century Gothic" panose="020B0502020202020204"/>
                <a:ea typeface="メイリオ" panose="020B0604030504040204" pitchFamily="50" charset="-128"/>
              </a:rPr>
              <a:t>報告、評価、要望、助言等</a:t>
            </a:r>
            <a:r>
              <a:rPr lang="ja-JP" altLang="en-US" sz="3200" b="1" dirty="0" smtClean="0">
                <a:solidFill>
                  <a:srgbClr val="C00000"/>
                </a:solidFill>
                <a:latin typeface="Century Gothic" panose="020B0502020202020204"/>
                <a:ea typeface="メイリオ" panose="020B0604030504040204" pitchFamily="50" charset="-128"/>
              </a:rPr>
              <a:t>の</a:t>
            </a:r>
            <a:endParaRPr lang="en-US" altLang="ja-JP" sz="3200" b="1" dirty="0" smtClean="0">
              <a:solidFill>
                <a:srgbClr val="C00000"/>
              </a:solidFill>
              <a:latin typeface="Century Gothic" panose="020B0502020202020204"/>
              <a:ea typeface="メイリオ" panose="020B0604030504040204" pitchFamily="50" charset="-128"/>
            </a:endParaRPr>
          </a:p>
          <a:p>
            <a:pPr>
              <a:spcBef>
                <a:spcPts val="600"/>
              </a:spcBef>
            </a:pPr>
            <a:r>
              <a:rPr lang="ja-JP" altLang="en-US" sz="3200" b="1" dirty="0">
                <a:solidFill>
                  <a:srgbClr val="C00000"/>
                </a:solidFill>
                <a:latin typeface="Century Gothic" panose="020B0502020202020204"/>
                <a:ea typeface="メイリオ" panose="020B0604030504040204" pitchFamily="50" charset="-128"/>
              </a:rPr>
              <a:t>　</a:t>
            </a:r>
            <a:r>
              <a:rPr lang="ja-JP" altLang="en-US" sz="4000" b="1" dirty="0" smtClean="0">
                <a:solidFill>
                  <a:srgbClr val="FF0000"/>
                </a:solidFill>
                <a:latin typeface="Century Gothic" panose="020B0502020202020204"/>
                <a:ea typeface="メイリオ" panose="020B0604030504040204" pitchFamily="50" charset="-128"/>
              </a:rPr>
              <a:t>記録</a:t>
            </a:r>
            <a:r>
              <a:rPr lang="ja-JP" altLang="en-US" sz="3200" b="1" dirty="0" smtClean="0">
                <a:solidFill>
                  <a:srgbClr val="C00000"/>
                </a:solidFill>
                <a:latin typeface="Century Gothic" panose="020B0502020202020204"/>
                <a:ea typeface="メイリオ" panose="020B0604030504040204" pitchFamily="50" charset="-128"/>
              </a:rPr>
              <a:t>は</a:t>
            </a:r>
            <a:r>
              <a:rPr lang="ja-JP" altLang="en-US" sz="4000" b="1" dirty="0" smtClean="0">
                <a:solidFill>
                  <a:srgbClr val="FF0000"/>
                </a:solidFill>
                <a:latin typeface="Century Gothic" panose="020B0502020202020204"/>
                <a:ea typeface="メイリオ" panose="020B0604030504040204" pitchFamily="50" charset="-128"/>
              </a:rPr>
              <a:t>５年間</a:t>
            </a:r>
            <a:r>
              <a:rPr lang="ja-JP" altLang="en-US" sz="3200" b="1" dirty="0" smtClean="0">
                <a:solidFill>
                  <a:srgbClr val="C00000"/>
                </a:solidFill>
                <a:latin typeface="Century Gothic" panose="020B0502020202020204"/>
                <a:ea typeface="メイリオ" panose="020B0604030504040204" pitchFamily="50" charset="-128"/>
              </a:rPr>
              <a:t>保存。</a:t>
            </a:r>
            <a:endParaRPr lang="en-US" altLang="ja-JP" sz="3200" b="1" dirty="0">
              <a:solidFill>
                <a:srgbClr val="C00000"/>
              </a:solidFill>
              <a:latin typeface="Century Gothic" panose="020B0502020202020204"/>
              <a:ea typeface="メイリオ" panose="020B0604030504040204" pitchFamily="50" charset="-128"/>
            </a:endParaRPr>
          </a:p>
        </p:txBody>
      </p:sp>
    </p:spTree>
    <p:extLst>
      <p:ext uri="{BB962C8B-B14F-4D97-AF65-F5344CB8AC3E}">
        <p14:creationId xmlns:p14="http://schemas.microsoft.com/office/powerpoint/2010/main" val="314972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0" y="0"/>
            <a:ext cx="8153400" cy="1340768"/>
          </a:xfrm>
        </p:spPr>
        <p:txBody>
          <a:bodyPr>
            <a:normAutofit fontScale="90000"/>
          </a:bodyPr>
          <a:lstStyle/>
          <a:p>
            <a:r>
              <a:rPr lang="ja-JP" altLang="en-US" dirty="0"/>
              <a:t>■通所リハビリテーション</a:t>
            </a:r>
            <a:r>
              <a:rPr lang="ja-JP" altLang="en-US" dirty="0" smtClean="0"/>
              <a:t>①</a:t>
            </a:r>
            <a:r>
              <a:rPr lang="en-US" altLang="ja-JP" dirty="0" smtClean="0"/>
              <a:t/>
            </a:r>
            <a:br>
              <a:rPr lang="en-US" altLang="ja-JP" dirty="0" smtClean="0"/>
            </a:br>
            <a:r>
              <a:rPr lang="ja-JP" altLang="en-US" dirty="0" smtClean="0"/>
              <a:t>　</a:t>
            </a:r>
            <a:r>
              <a:rPr lang="en-US" altLang="ja-JP" dirty="0" smtClean="0"/>
              <a:t>【</a:t>
            </a:r>
            <a:r>
              <a:rPr lang="ja-JP" altLang="en-US" dirty="0" smtClean="0"/>
              <a:t>リハビリテーション会議について</a:t>
            </a:r>
            <a:r>
              <a:rPr lang="en-US" altLang="ja-JP" dirty="0" smtClean="0"/>
              <a:t>】</a:t>
            </a:r>
            <a:endParaRPr kumimoji="1" lang="ja-JP" altLang="en-US" dirty="0"/>
          </a:p>
        </p:txBody>
      </p:sp>
      <p:grpSp>
        <p:nvGrpSpPr>
          <p:cNvPr id="35" name="グループ化 34"/>
          <p:cNvGrpSpPr/>
          <p:nvPr/>
        </p:nvGrpSpPr>
        <p:grpSpPr>
          <a:xfrm>
            <a:off x="3354813" y="3836738"/>
            <a:ext cx="2535533" cy="1531915"/>
            <a:chOff x="3153457" y="4019057"/>
            <a:chExt cx="2191733" cy="1257308"/>
          </a:xfrm>
        </p:grpSpPr>
        <p:sp>
          <p:nvSpPr>
            <p:cNvPr id="31" name="円/楕円 30"/>
            <p:cNvSpPr/>
            <p:nvPr/>
          </p:nvSpPr>
          <p:spPr>
            <a:xfrm>
              <a:off x="3153457" y="4019057"/>
              <a:ext cx="2191733" cy="1257308"/>
            </a:xfrm>
            <a:prstGeom prst="ellipse">
              <a:avLst/>
            </a:prstGeom>
            <a:solidFill>
              <a:srgbClr val="00FF00">
                <a:alpha val="43000"/>
              </a:srgbClr>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コンテンツ プレースホルダー 2"/>
            <p:cNvSpPr txBox="1">
              <a:spLocks/>
            </p:cNvSpPr>
            <p:nvPr/>
          </p:nvSpPr>
          <p:spPr>
            <a:xfrm>
              <a:off x="3637554" y="4630825"/>
              <a:ext cx="1570267" cy="569324"/>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None/>
                <a:tabLst/>
                <a:defRPr/>
              </a:pPr>
              <a:r>
                <a:rPr kumimoji="1" lang="ja-JP" altLang="en-US" sz="3200" i="0" u="none" strike="noStrike" kern="1200" normalizeH="0" noProof="0" dirty="0" smtClean="0">
                  <a:ln w="0"/>
                  <a:solidFill>
                    <a:schemeClr val="tx1"/>
                  </a:solidFill>
                  <a:effectLst>
                    <a:outerShdw blurRad="38100" dist="19050" dir="2700000" algn="tl" rotWithShape="0">
                      <a:schemeClr val="dk1">
                        <a:alpha val="40000"/>
                      </a:schemeClr>
                    </a:outerShdw>
                  </a:effectLst>
                  <a:uLnTx/>
                  <a:uFillTx/>
                  <a:latin typeface="Meiryo UI" panose="020B0604030504040204" pitchFamily="50" charset="-128"/>
                  <a:ea typeface="Meiryo UI" panose="020B0604030504040204" pitchFamily="50" charset="-128"/>
                </a:rPr>
                <a:t>利用者</a:t>
              </a:r>
              <a:endParaRPr kumimoji="1" lang="ja-JP" altLang="en-US" sz="3200" i="0" u="none" strike="noStrike" kern="1200" normalizeH="0" noProof="0" dirty="0">
                <a:ln w="0"/>
                <a:solidFill>
                  <a:schemeClr val="tx1"/>
                </a:solidFill>
                <a:effectLst>
                  <a:outerShdw blurRad="38100" dist="19050" dir="2700000" algn="tl" rotWithShape="0">
                    <a:schemeClr val="dk1">
                      <a:alpha val="40000"/>
                    </a:schemeClr>
                  </a:outerShdw>
                </a:effectLst>
                <a:uLnTx/>
                <a:uFillTx/>
                <a:latin typeface="Meiryo UI" panose="020B0604030504040204" pitchFamily="50" charset="-128"/>
                <a:ea typeface="Meiryo UI" panose="020B0604030504040204" pitchFamily="50" charset="-128"/>
              </a:endParaRPr>
            </a:p>
          </p:txBody>
        </p:sp>
      </p:grpSp>
      <p:sp>
        <p:nvSpPr>
          <p:cNvPr id="48" name="円/楕円 47"/>
          <p:cNvSpPr/>
          <p:nvPr/>
        </p:nvSpPr>
        <p:spPr>
          <a:xfrm>
            <a:off x="1271036" y="2170590"/>
            <a:ext cx="6692305" cy="4304299"/>
          </a:xfrm>
          <a:prstGeom prst="ellipse">
            <a:avLst/>
          </a:prstGeom>
          <a:noFill/>
          <a:ln w="304800" cmpd="dbl">
            <a:solidFill>
              <a:srgbClr val="F523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グループ化 43"/>
          <p:cNvGrpSpPr/>
          <p:nvPr/>
        </p:nvGrpSpPr>
        <p:grpSpPr>
          <a:xfrm>
            <a:off x="4747020" y="5304173"/>
            <a:ext cx="2277744" cy="1368936"/>
            <a:chOff x="4989418" y="411215"/>
            <a:chExt cx="3445440" cy="3121320"/>
          </a:xfrm>
        </p:grpSpPr>
        <p:sp>
          <p:nvSpPr>
            <p:cNvPr id="45" name="円/楕円 44"/>
            <p:cNvSpPr/>
            <p:nvPr/>
          </p:nvSpPr>
          <p:spPr>
            <a:xfrm>
              <a:off x="4989418" y="411215"/>
              <a:ext cx="3445440" cy="3121320"/>
            </a:xfrm>
            <a:prstGeom prst="ellipse">
              <a:avLst/>
            </a:prstGeom>
            <a:solidFill>
              <a:srgbClr val="06F873"/>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コンテンツ プレースホルダー 2"/>
            <p:cNvSpPr txBox="1">
              <a:spLocks/>
            </p:cNvSpPr>
            <p:nvPr/>
          </p:nvSpPr>
          <p:spPr>
            <a:xfrm>
              <a:off x="5753133" y="1279277"/>
              <a:ext cx="2402106" cy="1391991"/>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pPr marL="0" lvl="0" indent="0">
                <a:buClr>
                  <a:sysClr val="window" lastClr="FFFFFF"/>
                </a:buClr>
                <a:buNone/>
                <a:defRPr/>
              </a:pPr>
              <a:r>
                <a:rPr kumimoji="1" lang="ja-JP" altLang="en-US" sz="2400" i="0" u="none" strike="noStrike" kern="1200" normalizeH="0" noProof="0" dirty="0" smtClean="0">
                  <a:ln w="0"/>
                  <a:solidFill>
                    <a:schemeClr val="tx1"/>
                  </a:solidFill>
                  <a:effectLst>
                    <a:outerShdw blurRad="38100" dist="19050" dir="2700000" algn="tl" rotWithShape="0">
                      <a:schemeClr val="dk1">
                        <a:alpha val="40000"/>
                      </a:schemeClr>
                    </a:outerShdw>
                  </a:effectLst>
                  <a:uLnTx/>
                  <a:uFillTx/>
                  <a:latin typeface="Meiryo UI" panose="020B0604030504040204" pitchFamily="50" charset="-128"/>
                  <a:ea typeface="Meiryo UI" panose="020B0604030504040204" pitchFamily="50" charset="-128"/>
                </a:rPr>
                <a:t>利用者の家族</a:t>
              </a:r>
              <a:r>
                <a:rPr kumimoji="1" lang="ja-JP" altLang="en-US" sz="1800" i="0" u="none" strike="noStrike" kern="1200" normalizeH="0" noProof="0" dirty="0" smtClean="0">
                  <a:ln w="0"/>
                  <a:solidFill>
                    <a:schemeClr val="tx1"/>
                  </a:solidFill>
                  <a:effectLst>
                    <a:outerShdw blurRad="38100" dist="19050" dir="2700000" algn="tl" rotWithShape="0">
                      <a:schemeClr val="dk1">
                        <a:alpha val="40000"/>
                      </a:schemeClr>
                    </a:outerShdw>
                  </a:effectLst>
                  <a:uLnTx/>
                  <a:uFillTx/>
                  <a:latin typeface="Meiryo UI" panose="020B0604030504040204" pitchFamily="50" charset="-128"/>
                  <a:ea typeface="Meiryo UI" panose="020B0604030504040204" pitchFamily="50" charset="-128"/>
                </a:rPr>
                <a:t>等</a:t>
              </a:r>
              <a:endParaRPr kumimoji="1" lang="ja-JP" altLang="en-US" sz="1800" i="0" u="none" strike="noStrike" kern="1200" normalizeH="0" noProof="0" dirty="0">
                <a:ln w="0"/>
                <a:solidFill>
                  <a:schemeClr val="tx1"/>
                </a:solidFill>
                <a:effectLst>
                  <a:outerShdw blurRad="38100" dist="19050" dir="2700000" algn="tl" rotWithShape="0">
                    <a:schemeClr val="dk1">
                      <a:alpha val="40000"/>
                    </a:schemeClr>
                  </a:outerShdw>
                </a:effectLst>
                <a:uLnTx/>
                <a:uFillTx/>
                <a:latin typeface="Meiryo UI" panose="020B0604030504040204" pitchFamily="50" charset="-128"/>
                <a:ea typeface="Meiryo UI" panose="020B0604030504040204" pitchFamily="50" charset="-128"/>
              </a:endParaRPr>
            </a:p>
          </p:txBody>
        </p:sp>
      </p:grpSp>
      <p:grpSp>
        <p:nvGrpSpPr>
          <p:cNvPr id="43" name="グループ化 42"/>
          <p:cNvGrpSpPr/>
          <p:nvPr/>
        </p:nvGrpSpPr>
        <p:grpSpPr>
          <a:xfrm>
            <a:off x="792386" y="1546300"/>
            <a:ext cx="3954634" cy="1628390"/>
            <a:chOff x="1981691" y="1355230"/>
            <a:chExt cx="5538762" cy="1628390"/>
          </a:xfrm>
        </p:grpSpPr>
        <p:sp>
          <p:nvSpPr>
            <p:cNvPr id="29" name="円/楕円 28"/>
            <p:cNvSpPr/>
            <p:nvPr/>
          </p:nvSpPr>
          <p:spPr>
            <a:xfrm>
              <a:off x="1981691" y="1355230"/>
              <a:ext cx="5538762" cy="1628390"/>
            </a:xfrm>
            <a:prstGeom prst="ellipse">
              <a:avLst/>
            </a:prstGeom>
            <a:solidFill>
              <a:srgbClr val="06F873"/>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コンテンツ プレースホルダー 2"/>
            <p:cNvSpPr txBox="1">
              <a:spLocks/>
            </p:cNvSpPr>
            <p:nvPr/>
          </p:nvSpPr>
          <p:spPr>
            <a:xfrm>
              <a:off x="2628354" y="1534171"/>
              <a:ext cx="4314955" cy="1269594"/>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pPr marL="0" lvl="0" indent="0">
                <a:buClr>
                  <a:sysClr val="window" lastClr="FFFFFF"/>
                </a:buClr>
                <a:buNone/>
                <a:defRPr/>
              </a:pPr>
              <a:r>
                <a:rPr kumimoji="1" lang="ja-JP" altLang="en-US" sz="2400" i="0" u="none" strike="noStrike" kern="1200" normalizeH="0" noProof="0" dirty="0" smtClean="0">
                  <a:ln w="0"/>
                  <a:solidFill>
                    <a:schemeClr val="tx1"/>
                  </a:solidFill>
                  <a:effectLst>
                    <a:outerShdw blurRad="38100" dist="19050" dir="2700000" algn="tl" rotWithShape="0">
                      <a:schemeClr val="dk1">
                        <a:alpha val="40000"/>
                      </a:schemeClr>
                    </a:outerShdw>
                  </a:effectLst>
                  <a:uLnTx/>
                  <a:uFillTx/>
                  <a:latin typeface="Meiryo UI" panose="020B0604030504040204" pitchFamily="50" charset="-128"/>
                  <a:ea typeface="Meiryo UI" panose="020B0604030504040204" pitchFamily="50" charset="-128"/>
                </a:rPr>
                <a:t>リハビリテーション事業者</a:t>
              </a:r>
              <a:endParaRPr kumimoji="1" lang="en-US" altLang="ja-JP" sz="1600" i="0" u="none" strike="noStrike" kern="1200" normalizeH="0" noProof="0" dirty="0" smtClean="0">
                <a:ln w="0"/>
                <a:solidFill>
                  <a:schemeClr val="tx1"/>
                </a:solidFill>
                <a:effectLst>
                  <a:outerShdw blurRad="38100" dist="19050" dir="2700000" algn="tl" rotWithShape="0">
                    <a:schemeClr val="dk1">
                      <a:alpha val="40000"/>
                    </a:schemeClr>
                  </a:outerShdw>
                </a:effectLst>
                <a:uLnTx/>
                <a:uFillTx/>
                <a:latin typeface="Meiryo UI" panose="020B0604030504040204" pitchFamily="50" charset="-128"/>
                <a:ea typeface="Meiryo UI" panose="020B0604030504040204" pitchFamily="50" charset="-128"/>
              </a:endParaRPr>
            </a:p>
            <a:p>
              <a:pPr marL="0" lvl="0" indent="0">
                <a:buClr>
                  <a:sysClr val="window" lastClr="FFFFFF"/>
                </a:buClr>
                <a:buNone/>
                <a:defRPr/>
              </a:pPr>
              <a:r>
                <a:rPr lang="ja-JP" altLang="en-US" sz="1800" dirty="0" smtClean="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　　</a:t>
              </a:r>
              <a:r>
                <a:rPr lang="zh-TW" altLang="en-US" sz="1800" dirty="0" smtClean="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医師</a:t>
              </a:r>
              <a:r>
                <a:rPr lang="zh-TW" altLang="en-US" sz="18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、理学療法士、</a:t>
              </a:r>
              <a:r>
                <a:rPr lang="zh-TW" altLang="en-US" sz="1800" dirty="0" smtClean="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作業療</a:t>
              </a:r>
              <a:endParaRPr lang="en-US" altLang="zh-TW" sz="1800" dirty="0" smtClean="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pPr marL="0" lvl="0" indent="0">
                <a:buClr>
                  <a:sysClr val="window" lastClr="FFFFFF"/>
                </a:buClr>
                <a:buNone/>
                <a:defRPr/>
              </a:pPr>
              <a:r>
                <a:rPr lang="ja-JP" altLang="en-US" sz="18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　</a:t>
              </a:r>
              <a:r>
                <a:rPr lang="ja-JP" altLang="en-US" sz="1800" dirty="0" smtClean="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　</a:t>
              </a:r>
              <a:r>
                <a:rPr lang="zh-TW" altLang="en-US" sz="1800" dirty="0" smtClean="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法士</a:t>
              </a:r>
              <a:r>
                <a:rPr lang="zh-TW" altLang="en-US" sz="18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、言語</a:t>
              </a:r>
              <a:r>
                <a:rPr lang="zh-TW" altLang="en-US" sz="1800" dirty="0" smtClean="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聴覚士</a:t>
              </a:r>
              <a:r>
                <a:rPr lang="ja-JP" altLang="en-US" sz="1600" dirty="0" smtClean="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等</a:t>
              </a:r>
              <a:endParaRPr kumimoji="1" lang="ja-JP" altLang="en-US" sz="1600" i="0" u="none" strike="noStrike" kern="1200" normalizeH="0" noProof="0" dirty="0">
                <a:ln w="0"/>
                <a:solidFill>
                  <a:schemeClr val="tx1"/>
                </a:solidFill>
                <a:effectLst>
                  <a:outerShdw blurRad="38100" dist="19050" dir="2700000" algn="tl" rotWithShape="0">
                    <a:schemeClr val="dk1">
                      <a:alpha val="40000"/>
                    </a:schemeClr>
                  </a:outerShdw>
                </a:effectLst>
                <a:uLnTx/>
                <a:uFillTx/>
                <a:latin typeface="Meiryo UI" panose="020B0604030504040204" pitchFamily="50" charset="-128"/>
                <a:ea typeface="Meiryo UI" panose="020B0604030504040204" pitchFamily="50" charset="-128"/>
              </a:endParaRPr>
            </a:p>
          </p:txBody>
        </p:sp>
      </p:grpSp>
      <p:grpSp>
        <p:nvGrpSpPr>
          <p:cNvPr id="28" name="グループ化 27"/>
          <p:cNvGrpSpPr>
            <a:grpSpLocks noChangeAspect="1"/>
          </p:cNvGrpSpPr>
          <p:nvPr/>
        </p:nvGrpSpPr>
        <p:grpSpPr>
          <a:xfrm>
            <a:off x="171309" y="2105090"/>
            <a:ext cx="1423200" cy="1435114"/>
            <a:chOff x="914685" y="1575692"/>
            <a:chExt cx="2473704" cy="2494412"/>
          </a:xfrm>
        </p:grpSpPr>
        <p:pic>
          <p:nvPicPr>
            <p:cNvPr id="8" name="図 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14162"/>
            <a:stretch/>
          </p:blipFill>
          <p:spPr>
            <a:xfrm>
              <a:off x="914685" y="1575692"/>
              <a:ext cx="2289164" cy="2494412"/>
            </a:xfrm>
            <a:prstGeom prst="rect">
              <a:avLst/>
            </a:prstGeom>
          </p:spPr>
        </p:pic>
        <p:pic>
          <p:nvPicPr>
            <p:cNvPr id="27" name="図 2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22745" y="1807022"/>
              <a:ext cx="1265644" cy="1095607"/>
            </a:xfrm>
            <a:prstGeom prst="rect">
              <a:avLst/>
            </a:prstGeom>
          </p:spPr>
        </p:pic>
      </p:grpSp>
      <p:grpSp>
        <p:nvGrpSpPr>
          <p:cNvPr id="40" name="グループ化 39"/>
          <p:cNvGrpSpPr/>
          <p:nvPr/>
        </p:nvGrpSpPr>
        <p:grpSpPr>
          <a:xfrm>
            <a:off x="5849887" y="2254770"/>
            <a:ext cx="2232909" cy="1457649"/>
            <a:chOff x="3112281" y="3734817"/>
            <a:chExt cx="2232909" cy="1680645"/>
          </a:xfrm>
        </p:grpSpPr>
        <p:sp>
          <p:nvSpPr>
            <p:cNvPr id="41" name="円/楕円 40"/>
            <p:cNvSpPr/>
            <p:nvPr/>
          </p:nvSpPr>
          <p:spPr>
            <a:xfrm>
              <a:off x="3112281" y="3734817"/>
              <a:ext cx="2232909" cy="1680645"/>
            </a:xfrm>
            <a:prstGeom prst="ellipse">
              <a:avLst/>
            </a:prstGeom>
            <a:solidFill>
              <a:srgbClr val="06F873"/>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コンテンツ プレースホルダー 2"/>
            <p:cNvSpPr txBox="1">
              <a:spLocks/>
            </p:cNvSpPr>
            <p:nvPr/>
          </p:nvSpPr>
          <p:spPr>
            <a:xfrm>
              <a:off x="3351054" y="4234342"/>
              <a:ext cx="1666320" cy="760931"/>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None/>
                <a:tabLst/>
                <a:defRPr/>
              </a:pPr>
              <a:r>
                <a:rPr kumimoji="1" lang="ja-JP" altLang="en-US" sz="2400" i="0" u="none" strike="noStrike" kern="1200" normalizeH="0" noProof="0" dirty="0" smtClean="0">
                  <a:ln w="0"/>
                  <a:solidFill>
                    <a:schemeClr val="tx1"/>
                  </a:solidFill>
                  <a:effectLst>
                    <a:outerShdw blurRad="38100" dist="19050" dir="2700000" algn="tl" rotWithShape="0">
                      <a:schemeClr val="dk1">
                        <a:alpha val="40000"/>
                      </a:schemeClr>
                    </a:outerShdw>
                  </a:effectLst>
                  <a:uLnTx/>
                  <a:uFillTx/>
                  <a:latin typeface="Meiryo UI" panose="020B0604030504040204" pitchFamily="50" charset="-128"/>
                  <a:ea typeface="Meiryo UI" panose="020B0604030504040204" pitchFamily="50" charset="-128"/>
                </a:rPr>
                <a:t>各サービス担当者</a:t>
              </a:r>
              <a:endParaRPr kumimoji="1" lang="ja-JP" altLang="en-US" sz="2400" i="0" u="none" strike="noStrike" kern="1200" normalizeH="0" noProof="0" dirty="0">
                <a:ln w="0"/>
                <a:solidFill>
                  <a:schemeClr val="tx1"/>
                </a:solidFill>
                <a:effectLst>
                  <a:outerShdw blurRad="38100" dist="19050" dir="2700000" algn="tl" rotWithShape="0">
                    <a:schemeClr val="dk1">
                      <a:alpha val="40000"/>
                    </a:schemeClr>
                  </a:outerShdw>
                </a:effectLst>
                <a:uLnTx/>
                <a:uFillTx/>
                <a:latin typeface="Meiryo UI" panose="020B0604030504040204" pitchFamily="50" charset="-128"/>
                <a:ea typeface="Meiryo UI" panose="020B0604030504040204" pitchFamily="50" charset="-128"/>
              </a:endParaRPr>
            </a:p>
          </p:txBody>
        </p:sp>
      </p:grpSp>
      <p:pic>
        <p:nvPicPr>
          <p:cNvPr id="18" name="図 17"/>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65118" y="2830308"/>
            <a:ext cx="1774188" cy="1814147"/>
          </a:xfrm>
          <a:prstGeom prst="rect">
            <a:avLst/>
          </a:prstGeom>
        </p:spPr>
      </p:pic>
      <p:grpSp>
        <p:nvGrpSpPr>
          <p:cNvPr id="25" name="グループ化 24"/>
          <p:cNvGrpSpPr>
            <a:grpSpLocks noChangeAspect="1"/>
          </p:cNvGrpSpPr>
          <p:nvPr/>
        </p:nvGrpSpPr>
        <p:grpSpPr>
          <a:xfrm>
            <a:off x="7442459" y="1757798"/>
            <a:ext cx="1280674" cy="1476758"/>
            <a:chOff x="4620151" y="3468029"/>
            <a:chExt cx="3588067" cy="4137435"/>
          </a:xfrm>
        </p:grpSpPr>
        <p:pic>
          <p:nvPicPr>
            <p:cNvPr id="4" name="図 3"/>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20151" y="3468029"/>
              <a:ext cx="3588067" cy="4137435"/>
            </a:xfrm>
            <a:prstGeom prst="rect">
              <a:avLst/>
            </a:prstGeom>
          </p:spPr>
        </p:pic>
        <p:pic>
          <p:nvPicPr>
            <p:cNvPr id="24" name="図 23"/>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9839" b="54998"/>
            <a:stretch/>
          </p:blipFill>
          <p:spPr>
            <a:xfrm rot="419054">
              <a:off x="5997928" y="3988511"/>
              <a:ext cx="2122627" cy="1947253"/>
            </a:xfrm>
            <a:prstGeom prst="rect">
              <a:avLst/>
            </a:prstGeom>
          </p:spPr>
        </p:pic>
      </p:grpSp>
      <p:grpSp>
        <p:nvGrpSpPr>
          <p:cNvPr id="23" name="グループ化 22"/>
          <p:cNvGrpSpPr>
            <a:grpSpLocks noChangeAspect="1"/>
          </p:cNvGrpSpPr>
          <p:nvPr/>
        </p:nvGrpSpPr>
        <p:grpSpPr>
          <a:xfrm>
            <a:off x="7613292" y="2497245"/>
            <a:ext cx="1520422" cy="1568580"/>
            <a:chOff x="6633972" y="3155334"/>
            <a:chExt cx="1061455" cy="1095076"/>
          </a:xfrm>
        </p:grpSpPr>
        <p:pic>
          <p:nvPicPr>
            <p:cNvPr id="7" name="図 6"/>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33972" y="3155334"/>
              <a:ext cx="1061455" cy="1095076"/>
            </a:xfrm>
            <a:prstGeom prst="rect">
              <a:avLst/>
            </a:prstGeom>
          </p:spPr>
        </p:pic>
        <p:pic>
          <p:nvPicPr>
            <p:cNvPr id="22" name="図 21"/>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0248" t="4877" b="53051"/>
            <a:stretch/>
          </p:blipFill>
          <p:spPr>
            <a:xfrm rot="178520">
              <a:off x="6856157" y="3274479"/>
              <a:ext cx="457659" cy="395729"/>
            </a:xfrm>
            <a:prstGeom prst="rect">
              <a:avLst/>
            </a:prstGeom>
          </p:spPr>
        </p:pic>
      </p:grpSp>
      <p:grpSp>
        <p:nvGrpSpPr>
          <p:cNvPr id="51" name="グループ化 50"/>
          <p:cNvGrpSpPr/>
          <p:nvPr/>
        </p:nvGrpSpPr>
        <p:grpSpPr>
          <a:xfrm>
            <a:off x="331817" y="4128693"/>
            <a:ext cx="2191733" cy="2445305"/>
            <a:chOff x="466976" y="4304526"/>
            <a:chExt cx="2191733" cy="2445305"/>
          </a:xfrm>
        </p:grpSpPr>
        <p:grpSp>
          <p:nvGrpSpPr>
            <p:cNvPr id="47" name="グループ化 46"/>
            <p:cNvGrpSpPr/>
            <p:nvPr/>
          </p:nvGrpSpPr>
          <p:grpSpPr>
            <a:xfrm>
              <a:off x="466976" y="4304526"/>
              <a:ext cx="2191733" cy="2445305"/>
              <a:chOff x="225168" y="4726085"/>
              <a:chExt cx="2191733" cy="2445305"/>
            </a:xfrm>
          </p:grpSpPr>
          <p:grpSp>
            <p:nvGrpSpPr>
              <p:cNvPr id="36" name="グループ化 35"/>
              <p:cNvGrpSpPr/>
              <p:nvPr/>
            </p:nvGrpSpPr>
            <p:grpSpPr>
              <a:xfrm>
                <a:off x="225168" y="4726085"/>
                <a:ext cx="2191733" cy="1489058"/>
                <a:chOff x="3151772" y="4008408"/>
                <a:chExt cx="2191733" cy="1489058"/>
              </a:xfrm>
            </p:grpSpPr>
            <p:sp>
              <p:nvSpPr>
                <p:cNvPr id="37" name="円/楕円 36"/>
                <p:cNvSpPr/>
                <p:nvPr/>
              </p:nvSpPr>
              <p:spPr>
                <a:xfrm>
                  <a:off x="3151772" y="4008408"/>
                  <a:ext cx="2191733" cy="1489058"/>
                </a:xfrm>
                <a:prstGeom prst="ellipse">
                  <a:avLst/>
                </a:prstGeom>
                <a:solidFill>
                  <a:srgbClr val="06F873"/>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0"/>
                    <a:solidFill>
                      <a:schemeClr val="tx1"/>
                    </a:solidFill>
                    <a:effectLst>
                      <a:outerShdw blurRad="38100" dist="19050" dir="2700000" algn="tl" rotWithShape="0">
                        <a:schemeClr val="dk1">
                          <a:alpha val="40000"/>
                        </a:schemeClr>
                      </a:outerShdw>
                    </a:effectLst>
                  </a:endParaRPr>
                </a:p>
              </p:txBody>
            </p:sp>
            <p:sp>
              <p:nvSpPr>
                <p:cNvPr id="38" name="コンテンツ プレースホルダー 2"/>
                <p:cNvSpPr txBox="1">
                  <a:spLocks/>
                </p:cNvSpPr>
                <p:nvPr/>
              </p:nvSpPr>
              <p:spPr>
                <a:xfrm>
                  <a:off x="3236551" y="4389217"/>
                  <a:ext cx="2085509" cy="619771"/>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None/>
                    <a:tabLst/>
                    <a:defRPr/>
                  </a:pPr>
                  <a:r>
                    <a:rPr kumimoji="1" lang="ja-JP" altLang="en-US" sz="2400" i="0" u="none" strike="noStrike" kern="1200" normalizeH="0" noProof="0" dirty="0" smtClean="0">
                      <a:ln w="0"/>
                      <a:solidFill>
                        <a:schemeClr val="tx1"/>
                      </a:solidFill>
                      <a:effectLst>
                        <a:outerShdw blurRad="38100" dist="19050" dir="2700000" algn="tl" rotWithShape="0">
                          <a:schemeClr val="dk1">
                            <a:alpha val="40000"/>
                          </a:schemeClr>
                        </a:outerShdw>
                      </a:effectLst>
                      <a:uLnTx/>
                      <a:uFillTx/>
                      <a:latin typeface="Meiryo UI" panose="020B0604030504040204" pitchFamily="50" charset="-128"/>
                      <a:ea typeface="Meiryo UI" panose="020B0604030504040204" pitchFamily="50" charset="-128"/>
                    </a:rPr>
                    <a:t>介護支援専門</a:t>
                  </a:r>
                  <a:endParaRPr kumimoji="1" lang="ja-JP" altLang="en-US" sz="2400" i="0" u="none" strike="noStrike" kern="1200" normalizeH="0" noProof="0" dirty="0">
                    <a:ln w="0"/>
                    <a:solidFill>
                      <a:schemeClr val="tx1"/>
                    </a:solidFill>
                    <a:effectLst>
                      <a:outerShdw blurRad="38100" dist="19050" dir="2700000" algn="tl" rotWithShape="0">
                        <a:schemeClr val="dk1">
                          <a:alpha val="40000"/>
                        </a:schemeClr>
                      </a:outerShdw>
                    </a:effectLst>
                    <a:uLnTx/>
                    <a:uFillTx/>
                    <a:latin typeface="Meiryo UI" panose="020B0604030504040204" pitchFamily="50" charset="-128"/>
                    <a:ea typeface="Meiryo UI" panose="020B0604030504040204" pitchFamily="50" charset="-128"/>
                  </a:endParaRPr>
                </a:p>
              </p:txBody>
            </p:sp>
          </p:grpSp>
          <p:pic>
            <p:nvPicPr>
              <p:cNvPr id="13" name="図 12"/>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65027"/>
              <a:stretch/>
            </p:blipFill>
            <p:spPr>
              <a:xfrm>
                <a:off x="1366124" y="5722646"/>
                <a:ext cx="676434" cy="1448744"/>
              </a:xfrm>
              <a:prstGeom prst="rect">
                <a:avLst/>
              </a:prstGeom>
            </p:spPr>
          </p:pic>
        </p:grpSp>
        <p:pic>
          <p:nvPicPr>
            <p:cNvPr id="50" name="図 49"/>
            <p:cNvPicPr>
              <a:picLocks noChangeAspect="1"/>
            </p:cNvPicPr>
            <p:nvPr/>
          </p:nvPicPr>
          <p:blipFill>
            <a:blip r:embed="rId9">
              <a:clrChange>
                <a:clrFrom>
                  <a:srgbClr val="FDFDF3"/>
                </a:clrFrom>
                <a:clrTo>
                  <a:srgbClr val="FDFDF3">
                    <a:alpha val="0"/>
                  </a:srgbClr>
                </a:clrTo>
              </a:clrChange>
              <a:extLst>
                <a:ext uri="{28A0092B-C50C-407E-A947-70E740481C1C}">
                  <a14:useLocalDpi xmlns:a14="http://schemas.microsoft.com/office/drawing/2010/main" val="0"/>
                </a:ext>
              </a:extLst>
            </a:blip>
            <a:stretch>
              <a:fillRect/>
            </a:stretch>
          </p:blipFill>
          <p:spPr>
            <a:xfrm>
              <a:off x="521175" y="5325444"/>
              <a:ext cx="1092430" cy="1092430"/>
            </a:xfrm>
            <a:prstGeom prst="rect">
              <a:avLst/>
            </a:prstGeom>
          </p:spPr>
        </p:pic>
      </p:grpSp>
      <p:grpSp>
        <p:nvGrpSpPr>
          <p:cNvPr id="53" name="グループ化 52"/>
          <p:cNvGrpSpPr/>
          <p:nvPr/>
        </p:nvGrpSpPr>
        <p:grpSpPr>
          <a:xfrm>
            <a:off x="6548745" y="4967730"/>
            <a:ext cx="2485318" cy="1798893"/>
            <a:chOff x="6548745" y="4967730"/>
            <a:chExt cx="2485318" cy="1798893"/>
          </a:xfrm>
        </p:grpSpPr>
        <p:pic>
          <p:nvPicPr>
            <p:cNvPr id="15" name="図 14"/>
            <p:cNvPicPr>
              <a:picLocks noChangeAspect="1"/>
            </p:cNvPicPr>
            <p:nvPr/>
          </p:nvPicPr>
          <p:blipFill>
            <a:blip r:embed="rId5">
              <a:clrChange>
                <a:clrFrom>
                  <a:srgbClr val="F7F5F6"/>
                </a:clrFrom>
                <a:clrTo>
                  <a:srgbClr val="F7F5F6">
                    <a:alpha val="0"/>
                  </a:srgbClr>
                </a:clrTo>
              </a:clrChange>
              <a:extLst>
                <a:ext uri="{28A0092B-C50C-407E-A947-70E740481C1C}">
                  <a14:useLocalDpi xmlns:a14="http://schemas.microsoft.com/office/drawing/2010/main" val="0"/>
                </a:ext>
              </a:extLst>
            </a:blip>
            <a:stretch>
              <a:fillRect/>
            </a:stretch>
          </p:blipFill>
          <p:spPr>
            <a:xfrm>
              <a:off x="7078035" y="5318864"/>
              <a:ext cx="1324416" cy="1354243"/>
            </a:xfrm>
            <a:prstGeom prst="rect">
              <a:avLst/>
            </a:prstGeom>
          </p:spPr>
        </p:pic>
        <p:pic>
          <p:nvPicPr>
            <p:cNvPr id="49" name="図 48"/>
            <p:cNvPicPr>
              <a:picLocks noChangeAspect="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r="75542"/>
            <a:stretch/>
          </p:blipFill>
          <p:spPr>
            <a:xfrm>
              <a:off x="6548745" y="5002832"/>
              <a:ext cx="671061" cy="1763791"/>
            </a:xfrm>
            <a:prstGeom prst="rect">
              <a:avLst/>
            </a:prstGeom>
          </p:spPr>
        </p:pic>
        <p:pic>
          <p:nvPicPr>
            <p:cNvPr id="52" name="図 51"/>
            <p:cNvPicPr>
              <a:picLocks noChangeAspect="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71394"/>
            <a:stretch/>
          </p:blipFill>
          <p:spPr>
            <a:xfrm>
              <a:off x="8249209" y="4967730"/>
              <a:ext cx="784854" cy="1763791"/>
            </a:xfrm>
            <a:prstGeom prst="rect">
              <a:avLst/>
            </a:prstGeom>
          </p:spPr>
        </p:pic>
      </p:grpSp>
    </p:spTree>
    <p:extLst>
      <p:ext uri="{BB962C8B-B14F-4D97-AF65-F5344CB8AC3E}">
        <p14:creationId xmlns:p14="http://schemas.microsoft.com/office/powerpoint/2010/main" val="314972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1000" fill="hold"/>
                                        <p:tgtEl>
                                          <p:spTgt spid="48"/>
                                        </p:tgtEl>
                                        <p:attrNameLst>
                                          <p:attrName>ppt_w</p:attrName>
                                        </p:attrNameLst>
                                      </p:cBhvr>
                                      <p:tavLst>
                                        <p:tav tm="0">
                                          <p:val>
                                            <p:fltVal val="0"/>
                                          </p:val>
                                        </p:tav>
                                        <p:tav tm="100000">
                                          <p:val>
                                            <p:strVal val="#ppt_w"/>
                                          </p:val>
                                        </p:tav>
                                      </p:tavLst>
                                    </p:anim>
                                    <p:anim calcmode="lin" valueType="num">
                                      <p:cBhvr>
                                        <p:cTn id="8" dur="1000" fill="hold"/>
                                        <p:tgtEl>
                                          <p:spTgt spid="48"/>
                                        </p:tgtEl>
                                        <p:attrNameLst>
                                          <p:attrName>ppt_h</p:attrName>
                                        </p:attrNameLst>
                                      </p:cBhvr>
                                      <p:tavLst>
                                        <p:tav tm="0">
                                          <p:val>
                                            <p:fltVal val="0"/>
                                          </p:val>
                                        </p:tav>
                                        <p:tav tm="100000">
                                          <p:val>
                                            <p:strVal val="#ppt_h"/>
                                          </p:val>
                                        </p:tav>
                                      </p:tavLst>
                                    </p:anim>
                                    <p:anim calcmode="lin" valueType="num">
                                      <p:cBhvr>
                                        <p:cTn id="9" dur="1000" fill="hold"/>
                                        <p:tgtEl>
                                          <p:spTgt spid="48"/>
                                        </p:tgtEl>
                                        <p:attrNameLst>
                                          <p:attrName>style.rotation</p:attrName>
                                        </p:attrNameLst>
                                      </p:cBhvr>
                                      <p:tavLst>
                                        <p:tav tm="0">
                                          <p:val>
                                            <p:fltVal val="90"/>
                                          </p:val>
                                        </p:tav>
                                        <p:tav tm="100000">
                                          <p:val>
                                            <p:fltVal val="0"/>
                                          </p:val>
                                        </p:tav>
                                      </p:tavLst>
                                    </p:anim>
                                    <p:animEffect transition="in" filter="fade">
                                      <p:cBhvr>
                                        <p:cTn id="10"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4961" y="78001"/>
            <a:ext cx="8985538" cy="1211359"/>
          </a:xfrm>
        </p:spPr>
        <p:txBody>
          <a:bodyPr>
            <a:normAutofit fontScale="90000"/>
          </a:bodyPr>
          <a:lstStyle/>
          <a:p>
            <a:r>
              <a:rPr lang="ja-JP" altLang="en-US" sz="4000" dirty="0"/>
              <a:t>■通所リハビリテーション</a:t>
            </a:r>
            <a:r>
              <a:rPr lang="ja-JP" altLang="en-US" sz="4000" dirty="0" smtClean="0"/>
              <a:t>②</a:t>
            </a:r>
            <a:r>
              <a:rPr lang="en-US" altLang="ja-JP" sz="4000" dirty="0" smtClean="0"/>
              <a:t/>
            </a:r>
            <a:br>
              <a:rPr lang="en-US" altLang="ja-JP" sz="4000" dirty="0" smtClean="0"/>
            </a:br>
            <a:r>
              <a:rPr lang="ja-JP" altLang="en-US" sz="4000" dirty="0" smtClean="0"/>
              <a:t>　</a:t>
            </a:r>
            <a:r>
              <a:rPr lang="en-US" altLang="ja-JP" sz="4000" dirty="0" smtClean="0"/>
              <a:t>【</a:t>
            </a:r>
            <a:r>
              <a:rPr lang="ja-JP" altLang="en-US" sz="3600" dirty="0" smtClean="0"/>
              <a:t>活動</a:t>
            </a:r>
            <a:r>
              <a:rPr lang="ja-JP" altLang="en-US" sz="3600" dirty="0"/>
              <a:t>と参加に焦点を</a:t>
            </a:r>
            <a:r>
              <a:rPr lang="ja-JP" altLang="en-US" sz="3600" dirty="0" smtClean="0"/>
              <a:t>当てたﾘﾊﾋﾞﾘﾃｰｼｮﾝの推進</a:t>
            </a:r>
            <a:r>
              <a:rPr lang="en-US" altLang="ja-JP" sz="3600" dirty="0" smtClean="0"/>
              <a:t>】</a:t>
            </a:r>
            <a:endParaRPr lang="ja-JP" altLang="en-US" sz="3600" dirty="0"/>
          </a:p>
        </p:txBody>
      </p:sp>
      <p:sp>
        <p:nvSpPr>
          <p:cNvPr id="5" name="コンテンツ プレースホルダー 9"/>
          <p:cNvSpPr txBox="1">
            <a:spLocks/>
          </p:cNvSpPr>
          <p:nvPr/>
        </p:nvSpPr>
        <p:spPr>
          <a:xfrm>
            <a:off x="111473" y="1556792"/>
            <a:ext cx="7068173" cy="511944"/>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None/>
              <a:tabLst/>
              <a:defRPr/>
            </a:pPr>
            <a:endParaRPr kumimoji="1" lang="ja-JP" altLang="en-US" sz="2000" b="0" i="0" u="none" strike="noStrike" kern="1200" cap="none" spc="0" normalizeH="0" baseline="0" noProof="0" dirty="0">
              <a:ln>
                <a:noFill/>
              </a:ln>
              <a:solidFill>
                <a:srgbClr val="146194">
                  <a:lumMod val="75000"/>
                </a:srgbClr>
              </a:solidFill>
              <a:effectLst/>
              <a:uLnTx/>
              <a:uFillTx/>
              <a:latin typeface="Century Gothic" panose="020B0502020202020204"/>
              <a:ea typeface="メイリオ" panose="020B0604030504040204" pitchFamily="50" charset="-128"/>
              <a:cs typeface="+mn-cs"/>
            </a:endParaRPr>
          </a:p>
        </p:txBody>
      </p:sp>
      <p:sp>
        <p:nvSpPr>
          <p:cNvPr id="7" name="テキスト ボックス 6"/>
          <p:cNvSpPr txBox="1"/>
          <p:nvPr/>
        </p:nvSpPr>
        <p:spPr>
          <a:xfrm>
            <a:off x="880978" y="6617110"/>
            <a:ext cx="8250266" cy="307777"/>
          </a:xfrm>
          <a:prstGeom prst="rect">
            <a:avLst/>
          </a:prstGeom>
          <a:noFill/>
        </p:spPr>
        <p:txBody>
          <a:bodyPr wrap="square" rtlCol="0">
            <a:spAutoFit/>
          </a:bodyPr>
          <a:lstStyle/>
          <a:p>
            <a:pPr algn="r"/>
            <a:r>
              <a:rPr lang="ja-JP" altLang="ja-JP" sz="1400" dirty="0">
                <a:latin typeface="Century Gothic" panose="020B0502020202020204"/>
                <a:ea typeface="メイリオ" panose="020B0604030504040204" pitchFamily="50" charset="-128"/>
              </a:rPr>
              <a:t>（厚生労働省「平成</a:t>
            </a:r>
            <a:r>
              <a:rPr lang="en-US" altLang="ja-JP" sz="1400" dirty="0">
                <a:latin typeface="Century Gothic" panose="020B0502020202020204"/>
                <a:ea typeface="メイリオ" panose="020B0604030504040204" pitchFamily="50" charset="-128"/>
              </a:rPr>
              <a:t>27</a:t>
            </a:r>
            <a:r>
              <a:rPr lang="ja-JP" altLang="ja-JP" sz="1400" dirty="0">
                <a:latin typeface="Century Gothic" panose="020B0502020202020204"/>
                <a:ea typeface="メイリオ" panose="020B0604030504040204" pitchFamily="50" charset="-128"/>
              </a:rPr>
              <a:t>年度介護報酬改定の概要　骨子版」</a:t>
            </a:r>
            <a:r>
              <a:rPr lang="ja-JP" altLang="ja-JP" sz="1400" dirty="0" smtClean="0">
                <a:latin typeface="Century Gothic" panose="020B0502020202020204"/>
                <a:ea typeface="メイリオ" panose="020B0604030504040204" pitchFamily="50" charset="-128"/>
              </a:rPr>
              <a:t>より</a:t>
            </a:r>
            <a:r>
              <a:rPr lang="ja-JP" altLang="en-US" sz="1400" dirty="0" smtClean="0">
                <a:latin typeface="Century Gothic" panose="020B0502020202020204"/>
                <a:ea typeface="メイリオ" panose="020B0604030504040204" pitchFamily="50" charset="-128"/>
              </a:rPr>
              <a:t>一部</a:t>
            </a:r>
            <a:r>
              <a:rPr lang="ja-JP" altLang="ja-JP" sz="1400" dirty="0" smtClean="0">
                <a:latin typeface="Century Gothic" panose="020B0502020202020204"/>
                <a:ea typeface="メイリオ" panose="020B0604030504040204" pitchFamily="50" charset="-128"/>
              </a:rPr>
              <a:t>引用</a:t>
            </a:r>
            <a:r>
              <a:rPr lang="ja-JP" altLang="ja-JP" sz="1400" dirty="0">
                <a:latin typeface="Century Gothic" panose="020B0502020202020204"/>
                <a:ea typeface="メイリオ" panose="020B0604030504040204" pitchFamily="50" charset="-128"/>
              </a:rPr>
              <a:t>）</a:t>
            </a:r>
            <a:endParaRPr lang="ja-JP" altLang="en-US" sz="1400" dirty="0">
              <a:latin typeface="Century Gothic" panose="020B0502020202020204"/>
              <a:ea typeface="メイリオ" panose="020B0604030504040204" pitchFamily="50" charset="-128"/>
            </a:endParaRPr>
          </a:p>
        </p:txBody>
      </p:sp>
      <p:sp>
        <p:nvSpPr>
          <p:cNvPr id="2" name="正方形/長方形 1"/>
          <p:cNvSpPr/>
          <p:nvPr/>
        </p:nvSpPr>
        <p:spPr>
          <a:xfrm>
            <a:off x="96444" y="2240070"/>
            <a:ext cx="567324" cy="42882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200" dirty="0" smtClean="0">
                <a:solidFill>
                  <a:schemeClr val="tx1">
                    <a:lumMod val="75000"/>
                    <a:lumOff val="25000"/>
                  </a:schemeClr>
                </a:solidFill>
              </a:rPr>
              <a:t>生 活 機 能</a:t>
            </a:r>
            <a:endParaRPr kumimoji="1" lang="ja-JP" altLang="en-US" sz="3200" dirty="0">
              <a:solidFill>
                <a:schemeClr val="tx1">
                  <a:lumMod val="75000"/>
                  <a:lumOff val="25000"/>
                </a:schemeClr>
              </a:solidFill>
            </a:endParaRPr>
          </a:p>
        </p:txBody>
      </p:sp>
      <p:grpSp>
        <p:nvGrpSpPr>
          <p:cNvPr id="13" name="グループ化 12"/>
          <p:cNvGrpSpPr/>
          <p:nvPr/>
        </p:nvGrpSpPr>
        <p:grpSpPr>
          <a:xfrm>
            <a:off x="644403" y="6247108"/>
            <a:ext cx="2712672" cy="293206"/>
            <a:chOff x="2785121" y="5682474"/>
            <a:chExt cx="2712672" cy="492932"/>
          </a:xfrm>
        </p:grpSpPr>
        <p:sp>
          <p:nvSpPr>
            <p:cNvPr id="4" name="山形 3"/>
            <p:cNvSpPr/>
            <p:nvPr/>
          </p:nvSpPr>
          <p:spPr>
            <a:xfrm>
              <a:off x="2785121" y="5688864"/>
              <a:ext cx="381683" cy="466305"/>
            </a:xfrm>
            <a:prstGeom prst="chevron">
              <a:avLst/>
            </a:prstGeom>
            <a:solidFill>
              <a:srgbClr val="F52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山形 7"/>
            <p:cNvSpPr/>
            <p:nvPr/>
          </p:nvSpPr>
          <p:spPr>
            <a:xfrm>
              <a:off x="3201243" y="5690774"/>
              <a:ext cx="484632" cy="484632"/>
            </a:xfrm>
            <a:prstGeom prst="chevron">
              <a:avLst/>
            </a:prstGeom>
            <a:solidFill>
              <a:srgbClr val="F52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山形 8"/>
            <p:cNvSpPr/>
            <p:nvPr/>
          </p:nvSpPr>
          <p:spPr>
            <a:xfrm>
              <a:off x="3664935" y="5690774"/>
              <a:ext cx="484632" cy="484632"/>
            </a:xfrm>
            <a:prstGeom prst="chevron">
              <a:avLst/>
            </a:prstGeom>
            <a:solidFill>
              <a:srgbClr val="F52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山形 9"/>
            <p:cNvSpPr/>
            <p:nvPr/>
          </p:nvSpPr>
          <p:spPr>
            <a:xfrm>
              <a:off x="4120237" y="5682474"/>
              <a:ext cx="484632" cy="484632"/>
            </a:xfrm>
            <a:prstGeom prst="chevron">
              <a:avLst/>
            </a:prstGeom>
            <a:solidFill>
              <a:srgbClr val="F52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山形 10"/>
            <p:cNvSpPr/>
            <p:nvPr/>
          </p:nvSpPr>
          <p:spPr>
            <a:xfrm>
              <a:off x="4552034" y="5682474"/>
              <a:ext cx="484632" cy="484632"/>
            </a:xfrm>
            <a:prstGeom prst="chevron">
              <a:avLst/>
            </a:prstGeom>
            <a:solidFill>
              <a:srgbClr val="F52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山形 11"/>
            <p:cNvSpPr/>
            <p:nvPr/>
          </p:nvSpPr>
          <p:spPr>
            <a:xfrm>
              <a:off x="5013161" y="5685722"/>
              <a:ext cx="484632" cy="484632"/>
            </a:xfrm>
            <a:prstGeom prst="chevron">
              <a:avLst/>
            </a:prstGeom>
            <a:solidFill>
              <a:srgbClr val="F52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1" name="グループ化 20"/>
          <p:cNvGrpSpPr/>
          <p:nvPr/>
        </p:nvGrpSpPr>
        <p:grpSpPr>
          <a:xfrm>
            <a:off x="3298415" y="6244639"/>
            <a:ext cx="2736177" cy="293206"/>
            <a:chOff x="2745941" y="5682474"/>
            <a:chExt cx="2736177" cy="492932"/>
          </a:xfrm>
        </p:grpSpPr>
        <p:sp>
          <p:nvSpPr>
            <p:cNvPr id="22" name="山形 21"/>
            <p:cNvSpPr/>
            <p:nvPr/>
          </p:nvSpPr>
          <p:spPr>
            <a:xfrm>
              <a:off x="2745941" y="5688864"/>
              <a:ext cx="484632" cy="484632"/>
            </a:xfrm>
            <a:prstGeom prst="chevron">
              <a:avLst/>
            </a:prstGeom>
            <a:solidFill>
              <a:srgbClr val="F52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山形 22"/>
            <p:cNvSpPr/>
            <p:nvPr/>
          </p:nvSpPr>
          <p:spPr>
            <a:xfrm>
              <a:off x="3201243" y="5690774"/>
              <a:ext cx="484632" cy="484632"/>
            </a:xfrm>
            <a:prstGeom prst="chevron">
              <a:avLst/>
            </a:prstGeom>
            <a:solidFill>
              <a:srgbClr val="F52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山形 23"/>
            <p:cNvSpPr/>
            <p:nvPr/>
          </p:nvSpPr>
          <p:spPr>
            <a:xfrm>
              <a:off x="3664935" y="5690774"/>
              <a:ext cx="484632" cy="484632"/>
            </a:xfrm>
            <a:prstGeom prst="chevron">
              <a:avLst/>
            </a:prstGeom>
            <a:solidFill>
              <a:srgbClr val="F52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山形 24"/>
            <p:cNvSpPr/>
            <p:nvPr/>
          </p:nvSpPr>
          <p:spPr>
            <a:xfrm>
              <a:off x="4120237" y="5682474"/>
              <a:ext cx="484632" cy="484632"/>
            </a:xfrm>
            <a:prstGeom prst="chevron">
              <a:avLst/>
            </a:prstGeom>
            <a:solidFill>
              <a:srgbClr val="F52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山形 25"/>
            <p:cNvSpPr/>
            <p:nvPr/>
          </p:nvSpPr>
          <p:spPr>
            <a:xfrm>
              <a:off x="4552034" y="5682474"/>
              <a:ext cx="484632" cy="484632"/>
            </a:xfrm>
            <a:prstGeom prst="chevron">
              <a:avLst/>
            </a:prstGeom>
            <a:solidFill>
              <a:srgbClr val="F52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山形 26"/>
            <p:cNvSpPr/>
            <p:nvPr/>
          </p:nvSpPr>
          <p:spPr>
            <a:xfrm>
              <a:off x="4997486" y="5686623"/>
              <a:ext cx="484632" cy="484632"/>
            </a:xfrm>
            <a:prstGeom prst="chevron">
              <a:avLst/>
            </a:prstGeom>
            <a:solidFill>
              <a:srgbClr val="F52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1" name="コンテンツ プレースホルダー 9"/>
          <p:cNvSpPr txBox="1">
            <a:spLocks/>
          </p:cNvSpPr>
          <p:nvPr/>
        </p:nvSpPr>
        <p:spPr>
          <a:xfrm>
            <a:off x="16669" y="1501153"/>
            <a:ext cx="9109039" cy="792334"/>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pPr marL="0" lvl="0" indent="0">
              <a:buClr>
                <a:sysClr val="window" lastClr="FFFFFF"/>
              </a:buClr>
              <a:buNone/>
              <a:defRPr/>
            </a:pPr>
            <a:r>
              <a:rPr lang="ja-JP" altLang="en-US" b="1" dirty="0" smtClean="0">
                <a:solidFill>
                  <a:schemeClr val="tx1">
                    <a:lumMod val="75000"/>
                    <a:lumOff val="25000"/>
                  </a:schemeClr>
                </a:solidFill>
                <a:latin typeface="Century Gothic" panose="020B0502020202020204"/>
                <a:ea typeface="メイリオ" panose="020B0604030504040204" pitchFamily="50" charset="-128"/>
              </a:rPr>
              <a:t>リハビリテーションは心身</a:t>
            </a:r>
            <a:r>
              <a:rPr lang="ja-JP" altLang="en-US" b="1" dirty="0">
                <a:solidFill>
                  <a:schemeClr val="tx1">
                    <a:lumMod val="75000"/>
                    <a:lumOff val="25000"/>
                  </a:schemeClr>
                </a:solidFill>
                <a:latin typeface="Century Gothic" panose="020B0502020202020204"/>
                <a:ea typeface="メイリオ" panose="020B0604030504040204" pitchFamily="50" charset="-128"/>
              </a:rPr>
              <a:t>に障害を持つ</a:t>
            </a:r>
            <a:r>
              <a:rPr lang="ja-JP" altLang="en-US" b="1" dirty="0" smtClean="0">
                <a:solidFill>
                  <a:schemeClr val="tx1">
                    <a:lumMod val="75000"/>
                    <a:lumOff val="25000"/>
                  </a:schemeClr>
                </a:solidFill>
                <a:latin typeface="Century Gothic" panose="020B0502020202020204"/>
                <a:ea typeface="メイリオ" panose="020B0604030504040204" pitchFamily="50" charset="-128"/>
              </a:rPr>
              <a:t>人々に潜在</a:t>
            </a:r>
            <a:r>
              <a:rPr lang="ja-JP" altLang="en-US" b="1" dirty="0">
                <a:solidFill>
                  <a:schemeClr val="tx1">
                    <a:lumMod val="75000"/>
                    <a:lumOff val="25000"/>
                  </a:schemeClr>
                </a:solidFill>
                <a:latin typeface="Century Gothic" panose="020B0502020202020204"/>
                <a:ea typeface="メイリオ" panose="020B0604030504040204" pitchFamily="50" charset="-128"/>
              </a:rPr>
              <a:t>する能力を</a:t>
            </a:r>
            <a:r>
              <a:rPr lang="ja-JP" altLang="en-US" b="1" dirty="0" smtClean="0">
                <a:solidFill>
                  <a:schemeClr val="tx1">
                    <a:lumMod val="75000"/>
                    <a:lumOff val="25000"/>
                  </a:schemeClr>
                </a:solidFill>
                <a:latin typeface="Century Gothic" panose="020B0502020202020204"/>
                <a:ea typeface="メイリオ" panose="020B0604030504040204" pitchFamily="50" charset="-128"/>
              </a:rPr>
              <a:t>最大限発揮</a:t>
            </a:r>
            <a:r>
              <a:rPr lang="ja-JP" altLang="en-US" b="1" dirty="0">
                <a:solidFill>
                  <a:schemeClr val="tx1">
                    <a:lumMod val="75000"/>
                    <a:lumOff val="25000"/>
                  </a:schemeClr>
                </a:solidFill>
                <a:latin typeface="Century Gothic" panose="020B0502020202020204"/>
                <a:ea typeface="メイリオ" panose="020B0604030504040204" pitchFamily="50" charset="-128"/>
              </a:rPr>
              <a:t>させ、日常生活の</a:t>
            </a:r>
            <a:r>
              <a:rPr lang="ja-JP" altLang="en-US" b="1" dirty="0" smtClean="0">
                <a:solidFill>
                  <a:schemeClr val="tx1">
                    <a:lumMod val="75000"/>
                    <a:lumOff val="25000"/>
                  </a:schemeClr>
                </a:solidFill>
                <a:latin typeface="Century Gothic" panose="020B0502020202020204"/>
                <a:ea typeface="メイリオ" panose="020B0604030504040204" pitchFamily="50" charset="-128"/>
              </a:rPr>
              <a:t>活動</a:t>
            </a:r>
            <a:r>
              <a:rPr lang="ja-JP" altLang="en-US" b="1" dirty="0">
                <a:solidFill>
                  <a:schemeClr val="tx1">
                    <a:lumMod val="75000"/>
                    <a:lumOff val="25000"/>
                  </a:schemeClr>
                </a:solidFill>
                <a:latin typeface="Century Gothic" panose="020B0502020202020204"/>
                <a:ea typeface="メイリオ" panose="020B0604030504040204" pitchFamily="50" charset="-128"/>
              </a:rPr>
              <a:t>を高め、家庭や社会へ</a:t>
            </a:r>
            <a:r>
              <a:rPr lang="ja-JP" altLang="en-US" b="1" dirty="0" smtClean="0">
                <a:solidFill>
                  <a:schemeClr val="tx1">
                    <a:lumMod val="75000"/>
                    <a:lumOff val="25000"/>
                  </a:schemeClr>
                </a:solidFill>
                <a:latin typeface="Century Gothic" panose="020B0502020202020204"/>
                <a:ea typeface="メイリオ" panose="020B0604030504040204" pitchFamily="50" charset="-128"/>
              </a:rPr>
              <a:t>の参加</a:t>
            </a:r>
            <a:r>
              <a:rPr lang="ja-JP" altLang="en-US" b="1" dirty="0">
                <a:solidFill>
                  <a:schemeClr val="tx1">
                    <a:lumMod val="75000"/>
                    <a:lumOff val="25000"/>
                  </a:schemeClr>
                </a:solidFill>
                <a:latin typeface="Century Gothic" panose="020B0502020202020204"/>
                <a:ea typeface="メイリオ" panose="020B0604030504040204" pitchFamily="50" charset="-128"/>
              </a:rPr>
              <a:t>を可能にし、その</a:t>
            </a:r>
            <a:r>
              <a:rPr lang="ja-JP" altLang="en-US" b="1" dirty="0" smtClean="0">
                <a:solidFill>
                  <a:schemeClr val="tx1">
                    <a:lumMod val="75000"/>
                    <a:lumOff val="25000"/>
                  </a:schemeClr>
                </a:solidFill>
                <a:latin typeface="Century Gothic" panose="020B0502020202020204"/>
                <a:ea typeface="メイリオ" panose="020B0604030504040204" pitchFamily="50" charset="-128"/>
              </a:rPr>
              <a:t>自立を促すもの。</a:t>
            </a:r>
            <a:endParaRPr kumimoji="1" lang="ja-JP" altLang="en-US" b="1" i="0" u="none" strike="noStrike" kern="1200" cap="none" spc="0" normalizeH="0" baseline="0" noProof="0" dirty="0">
              <a:ln>
                <a:noFill/>
              </a:ln>
              <a:solidFill>
                <a:schemeClr val="tx1">
                  <a:lumMod val="75000"/>
                  <a:lumOff val="25000"/>
                </a:schemeClr>
              </a:solidFill>
              <a:effectLst/>
              <a:uLnTx/>
              <a:uFillTx/>
              <a:latin typeface="Century Gothic" panose="020B0502020202020204"/>
              <a:ea typeface="メイリオ" panose="020B0604030504040204" pitchFamily="50" charset="-128"/>
            </a:endParaRPr>
          </a:p>
        </p:txBody>
      </p:sp>
      <p:grpSp>
        <p:nvGrpSpPr>
          <p:cNvPr id="88" name="グループ化 87"/>
          <p:cNvGrpSpPr>
            <a:grpSpLocks noChangeAspect="1"/>
          </p:cNvGrpSpPr>
          <p:nvPr/>
        </p:nvGrpSpPr>
        <p:grpSpPr>
          <a:xfrm>
            <a:off x="657256" y="2274103"/>
            <a:ext cx="6934799" cy="3966764"/>
            <a:chOff x="620557" y="2541870"/>
            <a:chExt cx="5983630" cy="3647972"/>
          </a:xfrm>
        </p:grpSpPr>
        <p:grpSp>
          <p:nvGrpSpPr>
            <p:cNvPr id="35" name="グループ化 34"/>
            <p:cNvGrpSpPr/>
            <p:nvPr/>
          </p:nvGrpSpPr>
          <p:grpSpPr>
            <a:xfrm>
              <a:off x="620557" y="5261964"/>
              <a:ext cx="4499285" cy="927878"/>
              <a:chOff x="650096" y="5197878"/>
              <a:chExt cx="4499285" cy="971421"/>
            </a:xfrm>
          </p:grpSpPr>
          <p:sp>
            <p:nvSpPr>
              <p:cNvPr id="33" name="正方形/長方形 32"/>
              <p:cNvSpPr/>
              <p:nvPr/>
            </p:nvSpPr>
            <p:spPr>
              <a:xfrm>
                <a:off x="650096" y="5214928"/>
                <a:ext cx="4499285" cy="954371"/>
              </a:xfrm>
              <a:prstGeom prst="rect">
                <a:avLst/>
              </a:prstGeom>
              <a:solidFill>
                <a:srgbClr val="6CF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650096" y="5197878"/>
                <a:ext cx="2062034" cy="971421"/>
              </a:xfrm>
              <a:prstGeom prst="rect">
                <a:avLst/>
              </a:prstGeom>
              <a:solidFill>
                <a:srgbClr val="FCB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6" name="グループ化 35"/>
            <p:cNvGrpSpPr/>
            <p:nvPr/>
          </p:nvGrpSpPr>
          <p:grpSpPr>
            <a:xfrm>
              <a:off x="2378276" y="2541870"/>
              <a:ext cx="4225911" cy="1252425"/>
              <a:chOff x="362664" y="4898358"/>
              <a:chExt cx="4225911" cy="1223963"/>
            </a:xfrm>
          </p:grpSpPr>
          <p:sp>
            <p:nvSpPr>
              <p:cNvPr id="37" name="正方形/長方形 36"/>
              <p:cNvSpPr/>
              <p:nvPr/>
            </p:nvSpPr>
            <p:spPr>
              <a:xfrm>
                <a:off x="682700" y="4923371"/>
                <a:ext cx="3905875" cy="1198047"/>
              </a:xfrm>
              <a:prstGeom prst="rect">
                <a:avLst/>
              </a:prstGeom>
              <a:solidFill>
                <a:srgbClr val="6CF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362664" y="4898358"/>
                <a:ext cx="1460903" cy="1223963"/>
              </a:xfrm>
              <a:prstGeom prst="rect">
                <a:avLst/>
              </a:prstGeom>
              <a:solidFill>
                <a:srgbClr val="FCB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 name="グループ化 38"/>
            <p:cNvGrpSpPr/>
            <p:nvPr/>
          </p:nvGrpSpPr>
          <p:grpSpPr>
            <a:xfrm>
              <a:off x="1913255" y="3786280"/>
              <a:ext cx="4499285" cy="792088"/>
              <a:chOff x="682701" y="5320512"/>
              <a:chExt cx="4499285" cy="792088"/>
            </a:xfrm>
          </p:grpSpPr>
          <p:sp>
            <p:nvSpPr>
              <p:cNvPr id="40" name="正方形/長方形 39"/>
              <p:cNvSpPr/>
              <p:nvPr/>
            </p:nvSpPr>
            <p:spPr>
              <a:xfrm>
                <a:off x="682701" y="5320512"/>
                <a:ext cx="4499285" cy="792088"/>
              </a:xfrm>
              <a:prstGeom prst="rect">
                <a:avLst/>
              </a:prstGeom>
              <a:solidFill>
                <a:srgbClr val="6CF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682702" y="5320512"/>
                <a:ext cx="1912120" cy="792088"/>
              </a:xfrm>
              <a:prstGeom prst="rect">
                <a:avLst/>
              </a:prstGeom>
              <a:solidFill>
                <a:srgbClr val="FCB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2" name="グループ化 41"/>
            <p:cNvGrpSpPr/>
            <p:nvPr/>
          </p:nvGrpSpPr>
          <p:grpSpPr>
            <a:xfrm>
              <a:off x="1112200" y="4571655"/>
              <a:ext cx="5336274" cy="726574"/>
              <a:chOff x="718635" y="5320510"/>
              <a:chExt cx="5336274" cy="707635"/>
            </a:xfrm>
          </p:grpSpPr>
          <p:sp>
            <p:nvSpPr>
              <p:cNvPr id="43" name="正方形/長方形 42"/>
              <p:cNvSpPr/>
              <p:nvPr/>
            </p:nvSpPr>
            <p:spPr>
              <a:xfrm>
                <a:off x="718635" y="5320510"/>
                <a:ext cx="5336274" cy="700852"/>
              </a:xfrm>
              <a:prstGeom prst="rect">
                <a:avLst/>
              </a:prstGeom>
              <a:solidFill>
                <a:srgbClr val="6CF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718832" y="5320511"/>
                <a:ext cx="2711912" cy="707634"/>
              </a:xfrm>
              <a:prstGeom prst="rect">
                <a:avLst/>
              </a:prstGeom>
              <a:solidFill>
                <a:srgbClr val="FCB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81" name="コンテンツ プレースホルダー 9"/>
          <p:cNvSpPr txBox="1">
            <a:spLocks/>
          </p:cNvSpPr>
          <p:nvPr/>
        </p:nvSpPr>
        <p:spPr>
          <a:xfrm>
            <a:off x="505861" y="5379037"/>
            <a:ext cx="3982233" cy="72232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pPr marL="0" lvl="0" indent="0">
              <a:lnSpc>
                <a:spcPct val="50000"/>
              </a:lnSpc>
              <a:buClr>
                <a:sysClr val="window" lastClr="FFFFFF"/>
              </a:buClr>
              <a:buNone/>
              <a:defRPr/>
            </a:pPr>
            <a:r>
              <a:rPr kumimoji="1" lang="en-US" altLang="ja-JP" sz="2200" b="1"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a:ea typeface="メイリオ" panose="020B0604030504040204" pitchFamily="50" charset="-128"/>
              </a:rPr>
              <a:t>【</a:t>
            </a:r>
            <a:r>
              <a:rPr kumimoji="1" lang="ja-JP" altLang="en-US" sz="2200" b="1"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a:ea typeface="メイリオ" panose="020B0604030504040204" pitchFamily="50" charset="-128"/>
              </a:rPr>
              <a:t>機能回復訓練</a:t>
            </a:r>
            <a:r>
              <a:rPr kumimoji="1" lang="en-US" altLang="ja-JP" sz="2200" b="1"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a:ea typeface="メイリオ" panose="020B0604030504040204" pitchFamily="50" charset="-128"/>
              </a:rPr>
              <a:t>】</a:t>
            </a:r>
          </a:p>
          <a:p>
            <a:pPr marL="0" lvl="0" indent="0">
              <a:lnSpc>
                <a:spcPct val="50000"/>
              </a:lnSpc>
              <a:buClr>
                <a:sysClr val="window" lastClr="FFFFFF"/>
              </a:buClr>
              <a:buNone/>
              <a:defRPr/>
            </a:pPr>
            <a:r>
              <a:rPr lang="ja-JP" altLang="en-US" dirty="0" smtClean="0">
                <a:solidFill>
                  <a:schemeClr val="tx1">
                    <a:lumMod val="75000"/>
                    <a:lumOff val="25000"/>
                  </a:schemeClr>
                </a:solidFill>
                <a:latin typeface="Century Gothic" panose="020B0502020202020204"/>
                <a:ea typeface="メイリオ" panose="020B0604030504040204" pitchFamily="50" charset="-128"/>
              </a:rPr>
              <a:t>　</a:t>
            </a:r>
            <a:r>
              <a:rPr lang="ja-JP" altLang="en-US" sz="1600" dirty="0" smtClean="0">
                <a:solidFill>
                  <a:schemeClr val="tx1">
                    <a:lumMod val="75000"/>
                    <a:lumOff val="25000"/>
                  </a:schemeClr>
                </a:solidFill>
                <a:latin typeface="Century Gothic" panose="020B0502020202020204"/>
                <a:ea typeface="メイリオ" panose="020B0604030504040204" pitchFamily="50" charset="-128"/>
              </a:rPr>
              <a:t>座る･立つ･歩く等ができるようにする</a:t>
            </a:r>
            <a:endParaRPr lang="en-US" altLang="ja-JP" sz="1600" dirty="0" smtClean="0">
              <a:solidFill>
                <a:schemeClr val="tx1">
                  <a:lumMod val="75000"/>
                  <a:lumOff val="25000"/>
                </a:schemeClr>
              </a:solidFill>
              <a:latin typeface="Century Gothic" panose="020B0502020202020204"/>
              <a:ea typeface="メイリオ" panose="020B0604030504040204" pitchFamily="50" charset="-128"/>
            </a:endParaRPr>
          </a:p>
        </p:txBody>
      </p:sp>
      <p:sp>
        <p:nvSpPr>
          <p:cNvPr id="102" name="コンテンツ プレースホルダー 9"/>
          <p:cNvSpPr txBox="1">
            <a:spLocks/>
          </p:cNvSpPr>
          <p:nvPr/>
        </p:nvSpPr>
        <p:spPr>
          <a:xfrm>
            <a:off x="1068574" y="4644165"/>
            <a:ext cx="5858016" cy="725255"/>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pPr marL="0" lvl="0" indent="0">
              <a:lnSpc>
                <a:spcPct val="50000"/>
              </a:lnSpc>
              <a:buClr>
                <a:sysClr val="window" lastClr="FFFFFF"/>
              </a:buClr>
              <a:buNone/>
              <a:defRPr/>
            </a:pPr>
            <a:r>
              <a:rPr kumimoji="1" lang="en-US" altLang="ja-JP" sz="2200" b="1"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a:ea typeface="メイリオ" panose="020B0604030504040204" pitchFamily="50" charset="-128"/>
              </a:rPr>
              <a:t>【ADL</a:t>
            </a:r>
            <a:r>
              <a:rPr kumimoji="1" lang="ja-JP" altLang="en-US" sz="2200" b="1"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a:ea typeface="メイリオ" panose="020B0604030504040204" pitchFamily="50" charset="-128"/>
              </a:rPr>
              <a:t>向上への働きかけ</a:t>
            </a:r>
            <a:r>
              <a:rPr kumimoji="1" lang="en-US" altLang="ja-JP" sz="2200" b="1"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a:ea typeface="メイリオ" panose="020B0604030504040204" pitchFamily="50" charset="-128"/>
              </a:rPr>
              <a:t>】</a:t>
            </a:r>
          </a:p>
          <a:p>
            <a:pPr marL="0" lvl="0" indent="0">
              <a:lnSpc>
                <a:spcPct val="50000"/>
              </a:lnSpc>
              <a:buClr>
                <a:sysClr val="window" lastClr="FFFFFF"/>
              </a:buClr>
              <a:buNone/>
              <a:defRPr/>
            </a:pPr>
            <a:r>
              <a:rPr lang="ja-JP" altLang="en-US" dirty="0" smtClean="0">
                <a:solidFill>
                  <a:schemeClr val="tx1">
                    <a:lumMod val="75000"/>
                    <a:lumOff val="25000"/>
                  </a:schemeClr>
                </a:solidFill>
                <a:latin typeface="Century Gothic" panose="020B0502020202020204"/>
                <a:ea typeface="メイリオ" panose="020B0604030504040204" pitchFamily="50" charset="-128"/>
              </a:rPr>
              <a:t>　</a:t>
            </a:r>
            <a:r>
              <a:rPr lang="ja-JP" altLang="en-US" sz="1600" dirty="0" smtClean="0">
                <a:solidFill>
                  <a:schemeClr val="tx1">
                    <a:lumMod val="75000"/>
                    <a:lumOff val="25000"/>
                  </a:schemeClr>
                </a:solidFill>
                <a:latin typeface="Century Gothic" panose="020B0502020202020204"/>
                <a:ea typeface="メイリオ" panose="020B0604030504040204" pitchFamily="50" charset="-128"/>
              </a:rPr>
              <a:t>食事･排泄･着替え･入浴等ができるようする</a:t>
            </a:r>
            <a:endParaRPr kumimoji="1" lang="ja-JP" altLang="en-US" sz="1600" b="0" i="0" u="none" strike="noStrike" kern="1200" cap="none" spc="0" normalizeH="0" baseline="0" noProof="0" dirty="0">
              <a:ln>
                <a:noFill/>
              </a:ln>
              <a:solidFill>
                <a:schemeClr val="tx1">
                  <a:lumMod val="75000"/>
                  <a:lumOff val="25000"/>
                </a:schemeClr>
              </a:solidFill>
              <a:effectLst/>
              <a:uLnTx/>
              <a:uFillTx/>
              <a:latin typeface="Century Gothic" panose="020B0502020202020204"/>
              <a:ea typeface="メイリオ" panose="020B0604030504040204" pitchFamily="50" charset="-128"/>
            </a:endParaRPr>
          </a:p>
        </p:txBody>
      </p:sp>
      <p:sp>
        <p:nvSpPr>
          <p:cNvPr id="106" name="コンテンツ プレースホルダー 9"/>
          <p:cNvSpPr txBox="1">
            <a:spLocks/>
          </p:cNvSpPr>
          <p:nvPr/>
        </p:nvSpPr>
        <p:spPr>
          <a:xfrm>
            <a:off x="2008849" y="3790821"/>
            <a:ext cx="4334271" cy="504715"/>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pPr marL="0" lvl="0" indent="0">
              <a:lnSpc>
                <a:spcPct val="50000"/>
              </a:lnSpc>
              <a:buClr>
                <a:sysClr val="window" lastClr="FFFFFF"/>
              </a:buClr>
              <a:buNone/>
              <a:defRPr/>
            </a:pPr>
            <a:r>
              <a:rPr kumimoji="1" lang="en-US" altLang="ja-JP" sz="2200" b="1"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a:ea typeface="メイリオ" panose="020B0604030504040204" pitchFamily="50" charset="-128"/>
              </a:rPr>
              <a:t>【IADL</a:t>
            </a:r>
            <a:r>
              <a:rPr kumimoji="1" lang="ja-JP" altLang="en-US" sz="2200" b="1"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a:ea typeface="メイリオ" panose="020B0604030504040204" pitchFamily="50" charset="-128"/>
              </a:rPr>
              <a:t>向上への働きかけ</a:t>
            </a:r>
            <a:r>
              <a:rPr kumimoji="1" lang="en-US" altLang="ja-JP" sz="2200" b="1"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a:ea typeface="メイリオ" panose="020B0604030504040204" pitchFamily="50" charset="-128"/>
              </a:rPr>
              <a:t>】</a:t>
            </a:r>
          </a:p>
          <a:p>
            <a:pPr marL="0" lvl="0" indent="0">
              <a:lnSpc>
                <a:spcPct val="50000"/>
              </a:lnSpc>
              <a:buClr>
                <a:sysClr val="window" lastClr="FFFFFF"/>
              </a:buClr>
              <a:buNone/>
              <a:defRPr/>
            </a:pPr>
            <a:r>
              <a:rPr lang="ja-JP" altLang="en-US" dirty="0" smtClean="0">
                <a:solidFill>
                  <a:schemeClr val="tx1">
                    <a:lumMod val="75000"/>
                    <a:lumOff val="25000"/>
                  </a:schemeClr>
                </a:solidFill>
                <a:latin typeface="Century Gothic" panose="020B0502020202020204"/>
                <a:ea typeface="メイリオ" panose="020B0604030504040204" pitchFamily="50" charset="-128"/>
              </a:rPr>
              <a:t>　</a:t>
            </a:r>
            <a:r>
              <a:rPr lang="ja-JP" altLang="en-US" sz="1600" dirty="0" smtClean="0">
                <a:solidFill>
                  <a:schemeClr val="tx1">
                    <a:lumMod val="75000"/>
                    <a:lumOff val="25000"/>
                  </a:schemeClr>
                </a:solidFill>
                <a:latin typeface="Century Gothic" panose="020B0502020202020204"/>
                <a:ea typeface="メイリオ" panose="020B0604030504040204" pitchFamily="50" charset="-128"/>
              </a:rPr>
              <a:t>掃除･洗濯･料理･外出等ができるようする</a:t>
            </a:r>
            <a:endParaRPr kumimoji="1" lang="ja-JP" altLang="en-US" sz="1600" b="0" i="0" u="none" strike="noStrike" kern="1200" cap="none" spc="0" normalizeH="0" baseline="0" noProof="0" dirty="0">
              <a:ln>
                <a:noFill/>
              </a:ln>
              <a:solidFill>
                <a:schemeClr val="tx1">
                  <a:lumMod val="75000"/>
                  <a:lumOff val="25000"/>
                </a:schemeClr>
              </a:solidFill>
              <a:effectLst/>
              <a:uLnTx/>
              <a:uFillTx/>
              <a:latin typeface="Century Gothic" panose="020B0502020202020204"/>
              <a:ea typeface="メイリオ" panose="020B0604030504040204" pitchFamily="50" charset="-128"/>
            </a:endParaRPr>
          </a:p>
        </p:txBody>
      </p:sp>
      <p:grpSp>
        <p:nvGrpSpPr>
          <p:cNvPr id="115" name="グループ化 114"/>
          <p:cNvGrpSpPr/>
          <p:nvPr/>
        </p:nvGrpSpPr>
        <p:grpSpPr>
          <a:xfrm>
            <a:off x="5981757" y="6241707"/>
            <a:ext cx="2736177" cy="293206"/>
            <a:chOff x="2745941" y="5682474"/>
            <a:chExt cx="2736177" cy="492932"/>
          </a:xfrm>
        </p:grpSpPr>
        <p:sp>
          <p:nvSpPr>
            <p:cNvPr id="116" name="山形 115"/>
            <p:cNvSpPr/>
            <p:nvPr/>
          </p:nvSpPr>
          <p:spPr>
            <a:xfrm>
              <a:off x="2745941" y="5688864"/>
              <a:ext cx="484632" cy="484632"/>
            </a:xfrm>
            <a:prstGeom prst="chevron">
              <a:avLst/>
            </a:prstGeom>
            <a:solidFill>
              <a:srgbClr val="F52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7" name="山形 116"/>
            <p:cNvSpPr/>
            <p:nvPr/>
          </p:nvSpPr>
          <p:spPr>
            <a:xfrm>
              <a:off x="3201243" y="5690774"/>
              <a:ext cx="484632" cy="484632"/>
            </a:xfrm>
            <a:prstGeom prst="chevron">
              <a:avLst/>
            </a:prstGeom>
            <a:solidFill>
              <a:srgbClr val="F52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8" name="山形 117"/>
            <p:cNvSpPr/>
            <p:nvPr/>
          </p:nvSpPr>
          <p:spPr>
            <a:xfrm>
              <a:off x="3664935" y="5690774"/>
              <a:ext cx="484632" cy="484632"/>
            </a:xfrm>
            <a:prstGeom prst="chevron">
              <a:avLst/>
            </a:prstGeom>
            <a:solidFill>
              <a:srgbClr val="F52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9" name="山形 118"/>
            <p:cNvSpPr/>
            <p:nvPr/>
          </p:nvSpPr>
          <p:spPr>
            <a:xfrm>
              <a:off x="4120237" y="5682474"/>
              <a:ext cx="484632" cy="484632"/>
            </a:xfrm>
            <a:prstGeom prst="chevron">
              <a:avLst/>
            </a:prstGeom>
            <a:solidFill>
              <a:srgbClr val="F52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0" name="山形 119"/>
            <p:cNvSpPr/>
            <p:nvPr/>
          </p:nvSpPr>
          <p:spPr>
            <a:xfrm>
              <a:off x="4552034" y="5682474"/>
              <a:ext cx="484632" cy="484632"/>
            </a:xfrm>
            <a:prstGeom prst="chevron">
              <a:avLst/>
            </a:prstGeom>
            <a:solidFill>
              <a:srgbClr val="F52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1" name="山形 120"/>
            <p:cNvSpPr/>
            <p:nvPr/>
          </p:nvSpPr>
          <p:spPr>
            <a:xfrm>
              <a:off x="4997486" y="5686623"/>
              <a:ext cx="484632" cy="484632"/>
            </a:xfrm>
            <a:prstGeom prst="chevron">
              <a:avLst/>
            </a:prstGeom>
            <a:solidFill>
              <a:srgbClr val="F52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44" name="グループ化 143"/>
          <p:cNvGrpSpPr/>
          <p:nvPr/>
        </p:nvGrpSpPr>
        <p:grpSpPr>
          <a:xfrm>
            <a:off x="5466826" y="5257429"/>
            <a:ext cx="3553673" cy="998369"/>
            <a:chOff x="5409768" y="5257806"/>
            <a:chExt cx="3553673" cy="998369"/>
          </a:xfrm>
        </p:grpSpPr>
        <p:sp>
          <p:nvSpPr>
            <p:cNvPr id="124" name="山形 123"/>
            <p:cNvSpPr/>
            <p:nvPr/>
          </p:nvSpPr>
          <p:spPr>
            <a:xfrm>
              <a:off x="5409768" y="5423001"/>
              <a:ext cx="774866" cy="826401"/>
            </a:xfrm>
            <a:prstGeom prst="chevron">
              <a:avLst/>
            </a:prstGeom>
            <a:solidFill>
              <a:srgbClr val="6CF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5" name="山形 124"/>
            <p:cNvSpPr/>
            <p:nvPr/>
          </p:nvSpPr>
          <p:spPr>
            <a:xfrm>
              <a:off x="5951745" y="5267594"/>
              <a:ext cx="800423" cy="978337"/>
            </a:xfrm>
            <a:prstGeom prst="chevron">
              <a:avLst/>
            </a:prstGeom>
            <a:solidFill>
              <a:srgbClr val="6CF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6" name="山形 125"/>
            <p:cNvSpPr/>
            <p:nvPr/>
          </p:nvSpPr>
          <p:spPr>
            <a:xfrm>
              <a:off x="6493723" y="5264123"/>
              <a:ext cx="800423" cy="978337"/>
            </a:xfrm>
            <a:prstGeom prst="chevron">
              <a:avLst/>
            </a:prstGeom>
            <a:solidFill>
              <a:srgbClr val="6CF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7" name="山形 126"/>
            <p:cNvSpPr/>
            <p:nvPr/>
          </p:nvSpPr>
          <p:spPr>
            <a:xfrm>
              <a:off x="7113708" y="5260526"/>
              <a:ext cx="800423" cy="978337"/>
            </a:xfrm>
            <a:prstGeom prst="chevron">
              <a:avLst/>
            </a:prstGeom>
            <a:solidFill>
              <a:srgbClr val="6CF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8" name="山形 127"/>
            <p:cNvSpPr/>
            <p:nvPr/>
          </p:nvSpPr>
          <p:spPr>
            <a:xfrm>
              <a:off x="7687982" y="5257806"/>
              <a:ext cx="800423" cy="978337"/>
            </a:xfrm>
            <a:prstGeom prst="chevron">
              <a:avLst/>
            </a:prstGeom>
            <a:solidFill>
              <a:srgbClr val="6CF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9" name="山形 128"/>
            <p:cNvSpPr/>
            <p:nvPr/>
          </p:nvSpPr>
          <p:spPr>
            <a:xfrm>
              <a:off x="8269893" y="5277838"/>
              <a:ext cx="693548" cy="978337"/>
            </a:xfrm>
            <a:prstGeom prst="chevron">
              <a:avLst/>
            </a:prstGeom>
            <a:solidFill>
              <a:srgbClr val="6CF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30" name="山形 129"/>
          <p:cNvSpPr/>
          <p:nvPr/>
        </p:nvSpPr>
        <p:spPr>
          <a:xfrm>
            <a:off x="6414701" y="3630107"/>
            <a:ext cx="772105" cy="1645436"/>
          </a:xfrm>
          <a:prstGeom prst="chevron">
            <a:avLst/>
          </a:prstGeom>
          <a:solidFill>
            <a:srgbClr val="6CF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1" name="山形 130"/>
          <p:cNvSpPr/>
          <p:nvPr/>
        </p:nvSpPr>
        <p:spPr>
          <a:xfrm>
            <a:off x="6956679" y="3620346"/>
            <a:ext cx="768335" cy="1614640"/>
          </a:xfrm>
          <a:prstGeom prst="chevron">
            <a:avLst/>
          </a:prstGeom>
          <a:solidFill>
            <a:srgbClr val="6CF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2" name="山形 131"/>
          <p:cNvSpPr/>
          <p:nvPr/>
        </p:nvSpPr>
        <p:spPr>
          <a:xfrm>
            <a:off x="7787514" y="3635732"/>
            <a:ext cx="711793" cy="1635879"/>
          </a:xfrm>
          <a:prstGeom prst="chevron">
            <a:avLst/>
          </a:prstGeom>
          <a:solidFill>
            <a:srgbClr val="6CF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3" name="山形 132"/>
          <p:cNvSpPr/>
          <p:nvPr/>
        </p:nvSpPr>
        <p:spPr>
          <a:xfrm>
            <a:off x="8364516" y="3613430"/>
            <a:ext cx="720794" cy="1657973"/>
          </a:xfrm>
          <a:prstGeom prst="chevron">
            <a:avLst>
              <a:gd name="adj" fmla="val 55064"/>
            </a:avLst>
          </a:prstGeom>
          <a:solidFill>
            <a:srgbClr val="6CF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2" name="角丸四角形 141"/>
          <p:cNvSpPr/>
          <p:nvPr/>
        </p:nvSpPr>
        <p:spPr>
          <a:xfrm>
            <a:off x="5528787" y="5601628"/>
            <a:ext cx="3214493" cy="407030"/>
          </a:xfrm>
          <a:prstGeom prst="roundRect">
            <a:avLst/>
          </a:prstGeom>
          <a:solidFill>
            <a:schemeClr val="bg1">
              <a:alpha val="67000"/>
            </a:schemeClr>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コンテンツ プレースホルダー 9"/>
          <p:cNvSpPr txBox="1">
            <a:spLocks/>
          </p:cNvSpPr>
          <p:nvPr/>
        </p:nvSpPr>
        <p:spPr>
          <a:xfrm>
            <a:off x="5709910" y="5711926"/>
            <a:ext cx="3584522" cy="321174"/>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pPr marL="0" lvl="0" indent="0">
              <a:lnSpc>
                <a:spcPct val="50000"/>
              </a:lnSpc>
              <a:buClr>
                <a:sysClr val="window" lastClr="FFFFFF"/>
              </a:buClr>
              <a:buNone/>
              <a:defRPr/>
            </a:pPr>
            <a:r>
              <a:rPr lang="ja-JP" altLang="en-US" b="1" dirty="0" smtClean="0">
                <a:solidFill>
                  <a:srgbClr val="F5238C"/>
                </a:solidFill>
                <a:latin typeface="Century Gothic" panose="020B0502020202020204"/>
                <a:ea typeface="メイリオ" panose="020B0604030504040204" pitchFamily="50" charset="-128"/>
              </a:rPr>
              <a:t>心身</a:t>
            </a:r>
            <a:r>
              <a:rPr lang="ja-JP" altLang="en-US" b="1" dirty="0">
                <a:solidFill>
                  <a:srgbClr val="F5238C"/>
                </a:solidFill>
                <a:latin typeface="Century Gothic" panose="020B0502020202020204"/>
                <a:ea typeface="メイリオ" panose="020B0604030504040204" pitchFamily="50" charset="-128"/>
              </a:rPr>
              <a:t>機能</a:t>
            </a:r>
            <a:r>
              <a:rPr lang="ja-JP" altLang="en-US" b="1" dirty="0" smtClean="0">
                <a:solidFill>
                  <a:srgbClr val="F5238C"/>
                </a:solidFill>
                <a:latin typeface="Century Gothic" panose="020B0502020202020204"/>
                <a:ea typeface="メイリオ" panose="020B0604030504040204" pitchFamily="50" charset="-128"/>
              </a:rPr>
              <a:t>へのアプローチ</a:t>
            </a:r>
            <a:endParaRPr kumimoji="1" lang="ja-JP" altLang="en-US" b="1" i="0" u="none" strike="noStrike" kern="1200" cap="none" spc="0" normalizeH="0" baseline="0" noProof="0" dirty="0">
              <a:ln>
                <a:noFill/>
              </a:ln>
              <a:solidFill>
                <a:srgbClr val="F5238C"/>
              </a:solidFill>
              <a:effectLst/>
              <a:uLnTx/>
              <a:uFillTx/>
              <a:latin typeface="Century Gothic" panose="020B0502020202020204"/>
              <a:ea typeface="メイリオ" panose="020B0604030504040204" pitchFamily="50" charset="-128"/>
            </a:endParaRPr>
          </a:p>
        </p:txBody>
      </p:sp>
      <p:sp>
        <p:nvSpPr>
          <p:cNvPr id="146" name="山形 145"/>
          <p:cNvSpPr/>
          <p:nvPr/>
        </p:nvSpPr>
        <p:spPr>
          <a:xfrm>
            <a:off x="7186764" y="3598211"/>
            <a:ext cx="768335" cy="1673227"/>
          </a:xfrm>
          <a:prstGeom prst="chevron">
            <a:avLst/>
          </a:prstGeom>
          <a:solidFill>
            <a:srgbClr val="6CF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endParaRPr>
          </a:p>
        </p:txBody>
      </p:sp>
      <p:sp>
        <p:nvSpPr>
          <p:cNvPr id="147" name="山形 146"/>
          <p:cNvSpPr/>
          <p:nvPr/>
        </p:nvSpPr>
        <p:spPr>
          <a:xfrm>
            <a:off x="7796595" y="2299579"/>
            <a:ext cx="697311" cy="1356904"/>
          </a:xfrm>
          <a:prstGeom prst="chevron">
            <a:avLst/>
          </a:prstGeom>
          <a:solidFill>
            <a:srgbClr val="6CF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8" name="山形 147"/>
          <p:cNvSpPr/>
          <p:nvPr/>
        </p:nvSpPr>
        <p:spPr>
          <a:xfrm>
            <a:off x="8358385" y="2276272"/>
            <a:ext cx="716122" cy="1379823"/>
          </a:xfrm>
          <a:prstGeom prst="chevron">
            <a:avLst/>
          </a:prstGeom>
          <a:solidFill>
            <a:srgbClr val="6CF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3" name="角丸四角形 152"/>
          <p:cNvSpPr/>
          <p:nvPr/>
        </p:nvSpPr>
        <p:spPr>
          <a:xfrm>
            <a:off x="6099870" y="4231545"/>
            <a:ext cx="2794237" cy="515139"/>
          </a:xfrm>
          <a:prstGeom prst="roundRect">
            <a:avLst/>
          </a:prstGeom>
          <a:solidFill>
            <a:schemeClr val="bg1">
              <a:alpha val="67000"/>
            </a:schemeClr>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コンテンツ プレースホルダー 9"/>
          <p:cNvSpPr txBox="1">
            <a:spLocks/>
          </p:cNvSpPr>
          <p:nvPr/>
        </p:nvSpPr>
        <p:spPr>
          <a:xfrm>
            <a:off x="6287050" y="4378133"/>
            <a:ext cx="2555542" cy="306112"/>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pPr marL="0" lvl="0" indent="0">
              <a:lnSpc>
                <a:spcPct val="50000"/>
              </a:lnSpc>
              <a:buClr>
                <a:sysClr val="window" lastClr="FFFFFF"/>
              </a:buClr>
              <a:buNone/>
              <a:defRPr/>
            </a:pPr>
            <a:r>
              <a:rPr lang="ja-JP" altLang="en-US" b="1" dirty="0" smtClean="0">
                <a:solidFill>
                  <a:srgbClr val="F5238C"/>
                </a:solidFill>
                <a:latin typeface="Century Gothic" panose="020B0502020202020204"/>
                <a:ea typeface="メイリオ" panose="020B0604030504040204" pitchFamily="50" charset="-128"/>
              </a:rPr>
              <a:t>活動へのアプローチ</a:t>
            </a:r>
            <a:endParaRPr kumimoji="1" lang="ja-JP" altLang="en-US" b="1" i="0" u="none" strike="noStrike" kern="1200" cap="none" spc="0" normalizeH="0" baseline="0" noProof="0" dirty="0">
              <a:ln>
                <a:noFill/>
              </a:ln>
              <a:solidFill>
                <a:srgbClr val="F5238C"/>
              </a:solidFill>
              <a:effectLst/>
              <a:uLnTx/>
              <a:uFillTx/>
              <a:latin typeface="Century Gothic" panose="020B0502020202020204"/>
              <a:ea typeface="メイリオ" panose="020B0604030504040204" pitchFamily="50" charset="-128"/>
            </a:endParaRPr>
          </a:p>
        </p:txBody>
      </p:sp>
      <p:sp>
        <p:nvSpPr>
          <p:cNvPr id="155" name="山形 154"/>
          <p:cNvSpPr/>
          <p:nvPr/>
        </p:nvSpPr>
        <p:spPr>
          <a:xfrm>
            <a:off x="8659368" y="6257058"/>
            <a:ext cx="366446" cy="271220"/>
          </a:xfrm>
          <a:prstGeom prst="chevron">
            <a:avLst/>
          </a:prstGeom>
          <a:solidFill>
            <a:srgbClr val="F52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159" name="グループ化 158"/>
          <p:cNvGrpSpPr/>
          <p:nvPr/>
        </p:nvGrpSpPr>
        <p:grpSpPr>
          <a:xfrm>
            <a:off x="2146286" y="4250647"/>
            <a:ext cx="3584522" cy="434188"/>
            <a:chOff x="1992998" y="4638972"/>
            <a:chExt cx="3584522" cy="434188"/>
          </a:xfrm>
        </p:grpSpPr>
        <p:sp>
          <p:nvSpPr>
            <p:cNvPr id="158" name="角丸四角形 157"/>
            <p:cNvSpPr/>
            <p:nvPr/>
          </p:nvSpPr>
          <p:spPr>
            <a:xfrm>
              <a:off x="2061537" y="4638972"/>
              <a:ext cx="3350443" cy="434188"/>
            </a:xfrm>
            <a:prstGeom prst="roundRect">
              <a:avLst/>
            </a:prstGeom>
            <a:solidFill>
              <a:schemeClr val="bg1">
                <a:alpha val="67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コンテンツ プレースホルダー 9"/>
            <p:cNvSpPr txBox="1">
              <a:spLocks/>
            </p:cNvSpPr>
            <p:nvPr/>
          </p:nvSpPr>
          <p:spPr>
            <a:xfrm>
              <a:off x="1992998" y="4745772"/>
              <a:ext cx="3584522" cy="321174"/>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pPr marL="0" lvl="0" indent="0">
                <a:lnSpc>
                  <a:spcPct val="50000"/>
                </a:lnSpc>
                <a:buClr>
                  <a:sysClr val="window" lastClr="FFFFFF"/>
                </a:buClr>
                <a:buNone/>
                <a:defRPr/>
              </a:pPr>
              <a:r>
                <a:rPr kumimoji="1" lang="ja-JP" altLang="en-US" b="1" i="0" u="none" strike="noStrike" kern="1200" cap="none" spc="0" normalizeH="0" baseline="0" noProof="0" dirty="0" smtClean="0">
                  <a:ln>
                    <a:noFill/>
                  </a:ln>
                  <a:solidFill>
                    <a:srgbClr val="FF0000"/>
                  </a:solidFill>
                  <a:effectLst/>
                  <a:uLnTx/>
                  <a:uFillTx/>
                  <a:latin typeface="Century Gothic" panose="020B0502020202020204"/>
                  <a:ea typeface="メイリオ" panose="020B0604030504040204" pitchFamily="50" charset="-128"/>
                </a:rPr>
                <a:t>意欲への働きかけと環境調整　</a:t>
              </a:r>
              <a:endParaRPr kumimoji="1" lang="ja-JP" altLang="en-US" b="0" i="0" u="none" strike="noStrike" kern="1200" cap="none" spc="0" normalizeH="0" baseline="0" noProof="0" dirty="0">
                <a:ln>
                  <a:noFill/>
                </a:ln>
                <a:solidFill>
                  <a:schemeClr val="tx1"/>
                </a:solidFill>
                <a:effectLst/>
                <a:uLnTx/>
                <a:uFillTx/>
                <a:latin typeface="Century Gothic" panose="020B0502020202020204"/>
                <a:ea typeface="メイリオ" panose="020B0604030504040204" pitchFamily="50" charset="-128"/>
              </a:endParaRPr>
            </a:p>
          </p:txBody>
        </p:sp>
      </p:grpSp>
      <p:sp>
        <p:nvSpPr>
          <p:cNvPr id="163" name="山形 162"/>
          <p:cNvSpPr/>
          <p:nvPr/>
        </p:nvSpPr>
        <p:spPr>
          <a:xfrm>
            <a:off x="7229346" y="2294331"/>
            <a:ext cx="697311" cy="1356904"/>
          </a:xfrm>
          <a:prstGeom prst="chevron">
            <a:avLst/>
          </a:prstGeom>
          <a:solidFill>
            <a:srgbClr val="6CF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65" name="直線コネクタ 164"/>
          <p:cNvCxnSpPr/>
          <p:nvPr/>
        </p:nvCxnSpPr>
        <p:spPr>
          <a:xfrm>
            <a:off x="2703755" y="3598211"/>
            <a:ext cx="1693573" cy="0"/>
          </a:xfrm>
          <a:prstGeom prst="line">
            <a:avLst/>
          </a:prstGeom>
          <a:ln>
            <a:solidFill>
              <a:srgbClr val="FF99CC"/>
            </a:solidFill>
          </a:ln>
        </p:spPr>
        <p:style>
          <a:lnRef idx="1">
            <a:schemeClr val="accent1"/>
          </a:lnRef>
          <a:fillRef idx="0">
            <a:schemeClr val="accent1"/>
          </a:fillRef>
          <a:effectRef idx="0">
            <a:schemeClr val="accent1"/>
          </a:effectRef>
          <a:fontRef idx="minor">
            <a:schemeClr val="tx1"/>
          </a:fontRef>
        </p:style>
      </p:cxnSp>
      <p:cxnSp>
        <p:nvCxnSpPr>
          <p:cNvPr id="166" name="直線コネクタ 165"/>
          <p:cNvCxnSpPr/>
          <p:nvPr/>
        </p:nvCxnSpPr>
        <p:spPr>
          <a:xfrm>
            <a:off x="4370282" y="3591795"/>
            <a:ext cx="4289086" cy="6416"/>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68" name="直線コネクタ 167"/>
          <p:cNvCxnSpPr>
            <a:endCxn id="133" idx="2"/>
          </p:cNvCxnSpPr>
          <p:nvPr/>
        </p:nvCxnSpPr>
        <p:spPr>
          <a:xfrm flipV="1">
            <a:off x="1227051" y="5271403"/>
            <a:ext cx="7299413" cy="3213"/>
          </a:xfrm>
          <a:prstGeom prst="line">
            <a:avLst/>
          </a:prstGeom>
          <a:ln>
            <a:solidFill>
              <a:srgbClr val="FF99CC"/>
            </a:solidFill>
          </a:ln>
        </p:spPr>
        <p:style>
          <a:lnRef idx="1">
            <a:schemeClr val="accent1"/>
          </a:lnRef>
          <a:fillRef idx="0">
            <a:schemeClr val="accent1"/>
          </a:fillRef>
          <a:effectRef idx="0">
            <a:schemeClr val="accent1"/>
          </a:effectRef>
          <a:fontRef idx="minor">
            <a:schemeClr val="tx1"/>
          </a:fontRef>
        </p:style>
      </p:cxnSp>
      <p:cxnSp>
        <p:nvCxnSpPr>
          <p:cNvPr id="169" name="直線コネクタ 168"/>
          <p:cNvCxnSpPr>
            <a:endCxn id="133" idx="2"/>
          </p:cNvCxnSpPr>
          <p:nvPr/>
        </p:nvCxnSpPr>
        <p:spPr>
          <a:xfrm flipV="1">
            <a:off x="3035982" y="5271403"/>
            <a:ext cx="5490482" cy="2029"/>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sp>
        <p:nvSpPr>
          <p:cNvPr id="161" name="角丸四角形 160"/>
          <p:cNvSpPr/>
          <p:nvPr/>
        </p:nvSpPr>
        <p:spPr>
          <a:xfrm>
            <a:off x="6406391" y="2713524"/>
            <a:ext cx="2465834" cy="515139"/>
          </a:xfrm>
          <a:prstGeom prst="roundRect">
            <a:avLst/>
          </a:prstGeom>
          <a:solidFill>
            <a:schemeClr val="bg1">
              <a:alpha val="67000"/>
            </a:schemeClr>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コンテンツ プレースホルダー 9"/>
          <p:cNvSpPr txBox="1">
            <a:spLocks/>
          </p:cNvSpPr>
          <p:nvPr/>
        </p:nvSpPr>
        <p:spPr>
          <a:xfrm>
            <a:off x="6464956" y="2862891"/>
            <a:ext cx="2555543" cy="306112"/>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pPr marL="0" lvl="0" indent="0">
              <a:lnSpc>
                <a:spcPct val="50000"/>
              </a:lnSpc>
              <a:buClr>
                <a:sysClr val="window" lastClr="FFFFFF"/>
              </a:buClr>
              <a:buNone/>
              <a:defRPr/>
            </a:pPr>
            <a:r>
              <a:rPr lang="ja-JP" altLang="en-US" b="1" dirty="0">
                <a:solidFill>
                  <a:srgbClr val="F5238C"/>
                </a:solidFill>
                <a:latin typeface="Century Gothic" panose="020B0502020202020204"/>
                <a:ea typeface="メイリオ" panose="020B0604030504040204" pitchFamily="50" charset="-128"/>
              </a:rPr>
              <a:t>参加</a:t>
            </a:r>
            <a:r>
              <a:rPr lang="ja-JP" altLang="en-US" b="1" dirty="0" smtClean="0">
                <a:solidFill>
                  <a:srgbClr val="F5238C"/>
                </a:solidFill>
                <a:latin typeface="Century Gothic" panose="020B0502020202020204"/>
                <a:ea typeface="メイリオ" panose="020B0604030504040204" pitchFamily="50" charset="-128"/>
              </a:rPr>
              <a:t>へのアプローチ</a:t>
            </a:r>
            <a:endParaRPr kumimoji="1" lang="ja-JP" altLang="en-US" b="1" i="0" u="none" strike="noStrike" kern="1200" cap="none" spc="0" normalizeH="0" baseline="0" noProof="0" dirty="0">
              <a:ln>
                <a:noFill/>
              </a:ln>
              <a:solidFill>
                <a:srgbClr val="F5238C"/>
              </a:solidFill>
              <a:effectLst/>
              <a:uLnTx/>
              <a:uFillTx/>
              <a:latin typeface="Century Gothic" panose="020B0502020202020204"/>
              <a:ea typeface="メイリオ" panose="020B0604030504040204" pitchFamily="50" charset="-128"/>
            </a:endParaRPr>
          </a:p>
        </p:txBody>
      </p:sp>
      <p:sp>
        <p:nvSpPr>
          <p:cNvPr id="107" name="コンテンツ プレースホルダー 9"/>
          <p:cNvSpPr txBox="1">
            <a:spLocks/>
          </p:cNvSpPr>
          <p:nvPr/>
        </p:nvSpPr>
        <p:spPr>
          <a:xfrm>
            <a:off x="2523599" y="2381586"/>
            <a:ext cx="5630246" cy="1122161"/>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pPr marL="0" lvl="0" indent="0">
              <a:lnSpc>
                <a:spcPct val="50000"/>
              </a:lnSpc>
              <a:buClr>
                <a:sysClr val="window" lastClr="FFFFFF"/>
              </a:buClr>
              <a:buNone/>
              <a:defRPr/>
            </a:pPr>
            <a:r>
              <a:rPr kumimoji="1" lang="en-US" altLang="ja-JP" sz="2200" b="1"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a:ea typeface="メイリオ" panose="020B0604030504040204" pitchFamily="50" charset="-128"/>
              </a:rPr>
              <a:t>【</a:t>
            </a:r>
            <a:r>
              <a:rPr kumimoji="1" lang="ja-JP" altLang="en-US" sz="2200" b="1"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a:ea typeface="メイリオ" panose="020B0604030504040204" pitchFamily="50" charset="-128"/>
              </a:rPr>
              <a:t>役割の創出・社会参加の実現を支援</a:t>
            </a:r>
            <a:r>
              <a:rPr kumimoji="1" lang="en-US" altLang="ja-JP" sz="2200" b="1"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a:ea typeface="メイリオ" panose="020B0604030504040204" pitchFamily="50" charset="-128"/>
              </a:rPr>
              <a:t>】</a:t>
            </a:r>
          </a:p>
          <a:p>
            <a:pPr marL="0" lvl="0" indent="0">
              <a:lnSpc>
                <a:spcPct val="50000"/>
              </a:lnSpc>
              <a:buClr>
                <a:sysClr val="window" lastClr="FFFFFF"/>
              </a:buClr>
              <a:buNone/>
              <a:defRPr/>
            </a:pPr>
            <a:r>
              <a:rPr lang="ja-JP" altLang="en-US" dirty="0" smtClean="0">
                <a:solidFill>
                  <a:schemeClr val="tx1">
                    <a:lumMod val="75000"/>
                    <a:lumOff val="25000"/>
                  </a:schemeClr>
                </a:solidFill>
                <a:latin typeface="Century Gothic" panose="020B0502020202020204"/>
                <a:ea typeface="メイリオ" panose="020B0604030504040204" pitchFamily="50" charset="-128"/>
              </a:rPr>
              <a:t>　</a:t>
            </a:r>
            <a:r>
              <a:rPr lang="ja-JP" altLang="en-US" sz="1600" dirty="0" smtClean="0">
                <a:solidFill>
                  <a:schemeClr val="tx1">
                    <a:lumMod val="75000"/>
                    <a:lumOff val="25000"/>
                  </a:schemeClr>
                </a:solidFill>
                <a:latin typeface="Century Gothic" panose="020B0502020202020204"/>
                <a:ea typeface="メイリオ" panose="020B0604030504040204" pitchFamily="50" charset="-128"/>
              </a:rPr>
              <a:t>○地域の中に生きがい･役割をもって</a:t>
            </a:r>
            <a:endParaRPr lang="en-US" altLang="ja-JP" sz="1600" dirty="0" smtClean="0">
              <a:solidFill>
                <a:schemeClr val="tx1">
                  <a:lumMod val="75000"/>
                  <a:lumOff val="25000"/>
                </a:schemeClr>
              </a:solidFill>
              <a:latin typeface="Century Gothic" panose="020B0502020202020204"/>
              <a:ea typeface="メイリオ" panose="020B0604030504040204" pitchFamily="50" charset="-128"/>
            </a:endParaRPr>
          </a:p>
          <a:p>
            <a:pPr marL="0" lvl="0" indent="0">
              <a:lnSpc>
                <a:spcPct val="50000"/>
              </a:lnSpc>
              <a:buClr>
                <a:sysClr val="window" lastClr="FFFFFF"/>
              </a:buClr>
              <a:buNone/>
              <a:defRPr/>
            </a:pPr>
            <a:r>
              <a:rPr lang="ja-JP" altLang="en-US" sz="1600" dirty="0">
                <a:solidFill>
                  <a:schemeClr val="tx1">
                    <a:lumMod val="75000"/>
                    <a:lumOff val="25000"/>
                  </a:schemeClr>
                </a:solidFill>
                <a:latin typeface="Century Gothic" panose="020B0502020202020204"/>
                <a:ea typeface="メイリオ" panose="020B0604030504040204" pitchFamily="50" charset="-128"/>
              </a:rPr>
              <a:t>　</a:t>
            </a:r>
            <a:r>
              <a:rPr lang="ja-JP" altLang="en-US" sz="1600" dirty="0" smtClean="0">
                <a:solidFill>
                  <a:schemeClr val="tx1">
                    <a:lumMod val="75000"/>
                    <a:lumOff val="25000"/>
                  </a:schemeClr>
                </a:solidFill>
                <a:latin typeface="Century Gothic" panose="020B0502020202020204"/>
                <a:ea typeface="メイリオ" panose="020B0604030504040204" pitchFamily="50" charset="-128"/>
              </a:rPr>
              <a:t>　生活できるような居場所･出番づくり</a:t>
            </a:r>
            <a:endParaRPr lang="en-US" altLang="ja-JP" sz="1600" dirty="0" smtClean="0">
              <a:solidFill>
                <a:schemeClr val="tx1">
                  <a:lumMod val="75000"/>
                  <a:lumOff val="25000"/>
                </a:schemeClr>
              </a:solidFill>
              <a:latin typeface="Century Gothic" panose="020B0502020202020204"/>
              <a:ea typeface="メイリオ" panose="020B0604030504040204" pitchFamily="50" charset="-128"/>
            </a:endParaRPr>
          </a:p>
          <a:p>
            <a:pPr marL="0" lvl="0" indent="0">
              <a:lnSpc>
                <a:spcPct val="50000"/>
              </a:lnSpc>
              <a:buClr>
                <a:sysClr val="window" lastClr="FFFFFF"/>
              </a:buClr>
              <a:buNone/>
              <a:defRPr/>
            </a:pPr>
            <a:r>
              <a:rPr lang="ja-JP" altLang="en-US" sz="1600" dirty="0">
                <a:solidFill>
                  <a:schemeClr val="tx1">
                    <a:lumMod val="75000"/>
                    <a:lumOff val="25000"/>
                  </a:schemeClr>
                </a:solidFill>
                <a:latin typeface="Century Gothic" panose="020B0502020202020204"/>
                <a:ea typeface="メイリオ" panose="020B0604030504040204" pitchFamily="50" charset="-128"/>
              </a:rPr>
              <a:t>　 </a:t>
            </a:r>
            <a:r>
              <a:rPr kumimoji="1" lang="ja-JP" altLang="en-US" sz="1600" b="0"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a:ea typeface="メイリオ" panose="020B0604030504040204" pitchFamily="50" charset="-128"/>
              </a:rPr>
              <a:t>○家庭内での役割づくり</a:t>
            </a:r>
            <a:endParaRPr kumimoji="1" lang="ja-JP" altLang="en-US" sz="1600" b="0" i="0" u="none" strike="noStrike" kern="1200" cap="none" spc="0" normalizeH="0" baseline="0" noProof="0" dirty="0">
              <a:ln>
                <a:noFill/>
              </a:ln>
              <a:solidFill>
                <a:schemeClr val="tx1">
                  <a:lumMod val="75000"/>
                  <a:lumOff val="25000"/>
                </a:schemeClr>
              </a:solidFill>
              <a:effectLst/>
              <a:uLnTx/>
              <a:uFillTx/>
              <a:latin typeface="Century Gothic" panose="020B0502020202020204"/>
              <a:ea typeface="メイリオ" panose="020B0604030504040204" pitchFamily="50" charset="-128"/>
            </a:endParaRPr>
          </a:p>
        </p:txBody>
      </p:sp>
      <p:grpSp>
        <p:nvGrpSpPr>
          <p:cNvPr id="176" name="グループ化 175"/>
          <p:cNvGrpSpPr/>
          <p:nvPr/>
        </p:nvGrpSpPr>
        <p:grpSpPr>
          <a:xfrm>
            <a:off x="3760037" y="6243574"/>
            <a:ext cx="1220257" cy="367693"/>
            <a:chOff x="4958679" y="5224660"/>
            <a:chExt cx="1212870" cy="290528"/>
          </a:xfrm>
        </p:grpSpPr>
        <p:sp>
          <p:nvSpPr>
            <p:cNvPr id="177" name="角丸四角形 176"/>
            <p:cNvSpPr/>
            <p:nvPr/>
          </p:nvSpPr>
          <p:spPr>
            <a:xfrm>
              <a:off x="4958679" y="5224660"/>
              <a:ext cx="1191849" cy="254717"/>
            </a:xfrm>
            <a:prstGeom prst="round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コンテンツ プレースホルダー 9"/>
            <p:cNvSpPr txBox="1">
              <a:spLocks/>
            </p:cNvSpPr>
            <p:nvPr/>
          </p:nvSpPr>
          <p:spPr>
            <a:xfrm>
              <a:off x="5140188" y="5225364"/>
              <a:ext cx="1031361" cy="289824"/>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pPr marL="0" lvl="0" indent="0">
                <a:lnSpc>
                  <a:spcPct val="50000"/>
                </a:lnSpc>
                <a:buClr>
                  <a:sysClr val="window" lastClr="FFFFFF"/>
                </a:buClr>
                <a:buNone/>
                <a:defRPr/>
              </a:pPr>
              <a:r>
                <a:rPr lang="ja-JP" altLang="en-US" b="1" noProof="0" dirty="0">
                  <a:solidFill>
                    <a:srgbClr val="F5238C"/>
                  </a:solidFill>
                  <a:latin typeface="Century Gothic" panose="020B0502020202020204"/>
                  <a:ea typeface="メイリオ" panose="020B0604030504040204" pitchFamily="50" charset="-128"/>
                </a:rPr>
                <a:t>時間軸</a:t>
              </a:r>
              <a:endParaRPr kumimoji="1" lang="ja-JP" altLang="en-US" b="1" i="0" u="none" strike="noStrike" kern="1200" cap="none" spc="0" normalizeH="0" baseline="0" noProof="0" dirty="0">
                <a:ln>
                  <a:noFill/>
                </a:ln>
                <a:solidFill>
                  <a:srgbClr val="F5238C"/>
                </a:solidFill>
                <a:effectLst/>
                <a:uLnTx/>
                <a:uFillTx/>
                <a:latin typeface="Century Gothic" panose="020B0502020202020204"/>
                <a:ea typeface="メイリオ" panose="020B0604030504040204" pitchFamily="50" charset="-128"/>
              </a:endParaRPr>
            </a:p>
          </p:txBody>
        </p:sp>
      </p:grpSp>
      <p:pic>
        <p:nvPicPr>
          <p:cNvPr id="181" name="図 18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33276" y="5309137"/>
            <a:ext cx="1056588" cy="1015063"/>
          </a:xfrm>
          <a:prstGeom prst="rect">
            <a:avLst/>
          </a:prstGeom>
        </p:spPr>
      </p:pic>
      <p:pic>
        <p:nvPicPr>
          <p:cNvPr id="182" name="図 181"/>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4708" r="-1" b="12514"/>
          <a:stretch/>
        </p:blipFill>
        <p:spPr>
          <a:xfrm>
            <a:off x="785189" y="2609954"/>
            <a:ext cx="870953" cy="1646564"/>
          </a:xfrm>
          <a:prstGeom prst="rect">
            <a:avLst/>
          </a:prstGeom>
        </p:spPr>
      </p:pic>
      <p:pic>
        <p:nvPicPr>
          <p:cNvPr id="183" name="図 18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54741" y="2251943"/>
            <a:ext cx="1185847" cy="1435805"/>
          </a:xfrm>
          <a:prstGeom prst="rect">
            <a:avLst/>
          </a:prstGeom>
        </p:spPr>
      </p:pic>
    </p:spTree>
    <p:extLst>
      <p:ext uri="{BB962C8B-B14F-4D97-AF65-F5344CB8AC3E}">
        <p14:creationId xmlns:p14="http://schemas.microsoft.com/office/powerpoint/2010/main" val="305853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wheel(1)">
                                      <p:cBhvr>
                                        <p:cTn id="7" dur="2000"/>
                                        <p:tgtEl>
                                          <p:spTgt spid="16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53"/>
                                        </p:tgtEl>
                                        <p:attrNameLst>
                                          <p:attrName>style.visibility</p:attrName>
                                        </p:attrNameLst>
                                      </p:cBhvr>
                                      <p:to>
                                        <p:strVal val="visible"/>
                                      </p:to>
                                    </p:set>
                                    <p:animEffect transition="in" filter="wheel(1)">
                                      <p:cBhvr>
                                        <p:cTn id="10" dur="2000"/>
                                        <p:tgtEl>
                                          <p:spTgt spid="15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42"/>
                                        </p:tgtEl>
                                        <p:attrNameLst>
                                          <p:attrName>style.visibility</p:attrName>
                                        </p:attrNameLst>
                                      </p:cBhvr>
                                      <p:to>
                                        <p:strVal val="visible"/>
                                      </p:to>
                                    </p:set>
                                    <p:animEffect transition="in" filter="wheel(1)">
                                      <p:cBhvr>
                                        <p:cTn id="13" dur="20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153" grpId="0" animBg="1"/>
      <p:bldP spid="16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D:\Users\02008530\Desktop\280708スライド使用画像\ご清聴.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5696" y="692696"/>
            <a:ext cx="5377813" cy="598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740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228107"/>
            <a:ext cx="8460432" cy="109512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kumimoji="1" sz="36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b="1" i="0" u="none" strike="noStrike" kern="1200" cap="all" spc="0" normalizeH="0" baseline="0" noProof="0" dirty="0" smtClean="0">
                <a:ln w="3175" cmpd="sng">
                  <a:noFill/>
                </a:ln>
                <a:solidFill>
                  <a:schemeClr val="tx2"/>
                </a:solidFill>
                <a:effectLst/>
                <a:uLnTx/>
                <a:uFillTx/>
                <a:latin typeface="Century Gothic" panose="020B0502020202020204"/>
                <a:ea typeface="メイリオ" panose="020B0604030504040204" pitchFamily="50" charset="-128"/>
              </a:rPr>
              <a:t>■通所系サービス共通②</a:t>
            </a:r>
            <a:endParaRPr kumimoji="1" lang="en-US" altLang="ja-JP" b="1" i="0" u="none" strike="noStrike" kern="1200" cap="all" spc="0" normalizeH="0" baseline="0" noProof="0" dirty="0" smtClean="0">
              <a:ln w="3175" cmpd="sng">
                <a:noFill/>
              </a:ln>
              <a:solidFill>
                <a:schemeClr val="tx2"/>
              </a:solidFill>
              <a:effectLst/>
              <a:uLnTx/>
              <a:uFillTx/>
              <a:latin typeface="Century Gothic" panose="020B0502020202020204"/>
              <a:ea typeface="メイリオ" panose="020B0604030504040204" pitchFamily="50" charset="-128"/>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altLang="ja-JP" b="1" dirty="0" smtClean="0">
                <a:solidFill>
                  <a:schemeClr val="tx2"/>
                </a:solidFill>
                <a:latin typeface="Century Gothic" panose="020B0502020202020204"/>
                <a:ea typeface="メイリオ" panose="020B0604030504040204" pitchFamily="50" charset="-128"/>
              </a:rPr>
              <a:t>【</a:t>
            </a:r>
            <a:r>
              <a:rPr lang="ja-JP" altLang="en-US" b="1" dirty="0" smtClean="0">
                <a:solidFill>
                  <a:schemeClr val="tx2"/>
                </a:solidFill>
                <a:latin typeface="Century Gothic" panose="020B0502020202020204"/>
                <a:ea typeface="メイリオ" panose="020B0604030504040204" pitchFamily="50" charset="-128"/>
              </a:rPr>
              <a:t>サービス提供時間の短縮について</a:t>
            </a:r>
            <a:r>
              <a:rPr lang="en-US" altLang="ja-JP" b="1" dirty="0" smtClean="0">
                <a:solidFill>
                  <a:schemeClr val="tx2"/>
                </a:solidFill>
                <a:latin typeface="Century Gothic" panose="020B0502020202020204"/>
                <a:ea typeface="メイリオ" panose="020B0604030504040204" pitchFamily="50" charset="-128"/>
              </a:rPr>
              <a:t>】</a:t>
            </a:r>
            <a:endParaRPr kumimoji="1" lang="ja-JP" altLang="en-US" b="0" i="0" u="none" strike="noStrike" kern="1200" cap="all" spc="0" normalizeH="0" baseline="0" noProof="0" dirty="0">
              <a:ln w="3175" cmpd="sng">
                <a:noFill/>
              </a:ln>
              <a:solidFill>
                <a:schemeClr val="tx2"/>
              </a:solidFill>
              <a:effectLst/>
              <a:uLnTx/>
              <a:uFillTx/>
              <a:latin typeface="Century Gothic" panose="020B0502020202020204"/>
              <a:ea typeface="メイリオ" panose="020B0604030504040204" pitchFamily="50" charset="-128"/>
            </a:endParaRPr>
          </a:p>
        </p:txBody>
      </p:sp>
      <p:sp>
        <p:nvSpPr>
          <p:cNvPr id="10" name="ドーナツ 9"/>
          <p:cNvSpPr/>
          <p:nvPr/>
        </p:nvSpPr>
        <p:spPr>
          <a:xfrm>
            <a:off x="2056169" y="1596565"/>
            <a:ext cx="2546921" cy="2523224"/>
          </a:xfrm>
          <a:prstGeom prst="donut">
            <a:avLst/>
          </a:prstGeom>
          <a:solidFill>
            <a:srgbClr val="5B9BD5">
              <a:alpha val="50196"/>
            </a:srgbClr>
          </a:solidFill>
          <a:ln w="1587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entury Gothic" panose="020B0502020202020204"/>
              <a:ea typeface="メイリオ" panose="020B0604030504040204" pitchFamily="50" charset="-128"/>
              <a:cs typeface="+mn-cs"/>
            </a:endParaRPr>
          </a:p>
        </p:txBody>
      </p:sp>
      <p:sp>
        <p:nvSpPr>
          <p:cNvPr id="12" name="乗算記号 11"/>
          <p:cNvSpPr/>
          <p:nvPr/>
        </p:nvSpPr>
        <p:spPr>
          <a:xfrm>
            <a:off x="4465666" y="4456580"/>
            <a:ext cx="3177347" cy="2771076"/>
          </a:xfrm>
          <a:prstGeom prst="mathMultiply">
            <a:avLst/>
          </a:prstGeom>
          <a:solidFill>
            <a:srgbClr val="FFC000"/>
          </a:solidFill>
          <a:ln w="1587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entury Gothic" panose="020B0502020202020204"/>
              <a:ea typeface="メイリオ" panose="020B0604030504040204" pitchFamily="50" charset="-128"/>
              <a:cs typeface="+mn-cs"/>
            </a:endParaRPr>
          </a:p>
        </p:txBody>
      </p:sp>
      <p:sp>
        <p:nvSpPr>
          <p:cNvPr id="9" name="テキスト ボックス 8"/>
          <p:cNvSpPr txBox="1"/>
          <p:nvPr/>
        </p:nvSpPr>
        <p:spPr>
          <a:xfrm>
            <a:off x="2028885" y="5211176"/>
            <a:ext cx="7293938" cy="1261884"/>
          </a:xfrm>
          <a:prstGeom prst="rect">
            <a:avLst/>
          </a:prstGeom>
          <a:noFill/>
        </p:spPr>
        <p:txBody>
          <a:bodyPr wrap="square" rtlCol="0" anchor="ctr">
            <a:spAutoFit/>
          </a:bodyPr>
          <a:lstStyle/>
          <a:p>
            <a:pPr>
              <a:spcBef>
                <a:spcPts val="1200"/>
              </a:spcBef>
            </a:pPr>
            <a:r>
              <a:rPr lang="ja-JP" altLang="en-US" sz="3600" dirty="0">
                <a:solidFill>
                  <a:prstClr val="black"/>
                </a:solidFill>
                <a:latin typeface="Meiryo UI" panose="020B0604030504040204" pitchFamily="50" charset="-128"/>
                <a:ea typeface="Meiryo UI" panose="020B0604030504040204" pitchFamily="50" charset="-128"/>
              </a:rPr>
              <a:t>②</a:t>
            </a:r>
            <a:r>
              <a:rPr lang="ja-JP" altLang="en-US" sz="3600" dirty="0" smtClean="0">
                <a:solidFill>
                  <a:prstClr val="black"/>
                </a:solidFill>
                <a:latin typeface="Meiryo UI" panose="020B0604030504040204" pitchFamily="50" charset="-128"/>
                <a:ea typeface="Meiryo UI" panose="020B0604030504040204" pitchFamily="50" charset="-128"/>
              </a:rPr>
              <a:t>通所介護計画上の所要時間よりも　</a:t>
            </a:r>
            <a:r>
              <a:rPr lang="ja-JP" altLang="en-US" sz="4000" b="1" dirty="0" smtClean="0">
                <a:solidFill>
                  <a:srgbClr val="FF0000"/>
                </a:solidFill>
                <a:latin typeface="Meiryo UI" panose="020B0604030504040204" pitchFamily="50" charset="-128"/>
                <a:ea typeface="Meiryo UI" panose="020B0604030504040204" pitchFamily="50" charset="-128"/>
              </a:rPr>
              <a:t>大きく短縮した場合</a:t>
            </a:r>
            <a:endParaRPr lang="ja-JP" altLang="en-US" sz="4000" b="1" dirty="0">
              <a:solidFill>
                <a:srgbClr val="FF0000"/>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2863" y="1449903"/>
            <a:ext cx="6593532" cy="2554545"/>
          </a:xfrm>
          <a:prstGeom prst="rect">
            <a:avLst/>
          </a:prstGeom>
          <a:noFill/>
        </p:spPr>
        <p:txBody>
          <a:bodyPr wrap="square" rtlCol="0" anchor="ctr">
            <a:spAutoFit/>
          </a:bodyPr>
          <a:lstStyle/>
          <a:p>
            <a:pPr>
              <a:spcBef>
                <a:spcPts val="1200"/>
              </a:spcBef>
            </a:pPr>
            <a:r>
              <a:rPr lang="ja-JP" altLang="en-US" sz="3600" dirty="0">
                <a:solidFill>
                  <a:prstClr val="black"/>
                </a:solidFill>
                <a:latin typeface="Meiryo UI" panose="020B0604030504040204" pitchFamily="50" charset="-128"/>
                <a:ea typeface="Meiryo UI" panose="020B0604030504040204" pitchFamily="50" charset="-128"/>
              </a:rPr>
              <a:t>①</a:t>
            </a:r>
            <a:r>
              <a:rPr lang="ja-JP" altLang="en-US" sz="3600" dirty="0" smtClean="0">
                <a:solidFill>
                  <a:prstClr val="black"/>
                </a:solidFill>
                <a:latin typeface="Meiryo UI" panose="020B0604030504040204" pitchFamily="50" charset="-128"/>
                <a:ea typeface="Meiryo UI" panose="020B0604030504040204" pitchFamily="50" charset="-128"/>
              </a:rPr>
              <a:t>当日の</a:t>
            </a:r>
            <a:r>
              <a:rPr lang="ja-JP" altLang="en-US" sz="4000" b="1" dirty="0" smtClean="0">
                <a:solidFill>
                  <a:srgbClr val="FF0000"/>
                </a:solidFill>
                <a:latin typeface="Meiryo UI" panose="020B0604030504040204" pitchFamily="50" charset="-128"/>
                <a:ea typeface="Meiryo UI" panose="020B0604030504040204" pitchFamily="50" charset="-128"/>
              </a:rPr>
              <a:t>利用者の心身の状況から</a:t>
            </a:r>
            <a:r>
              <a:rPr lang="ja-JP" altLang="en-US" sz="3600" dirty="0" smtClean="0">
                <a:solidFill>
                  <a:prstClr val="black"/>
                </a:solidFill>
                <a:latin typeface="Meiryo UI" panose="020B0604030504040204" pitchFamily="50" charset="-128"/>
                <a:ea typeface="Meiryo UI" panose="020B0604030504040204" pitchFamily="50" charset="-128"/>
              </a:rPr>
              <a:t>、実際の通所介護の提供が通所介護計画上の所要時間よりも</a:t>
            </a:r>
            <a:r>
              <a:rPr lang="ja-JP" altLang="en-US" sz="4000" b="1" dirty="0" smtClean="0">
                <a:solidFill>
                  <a:srgbClr val="FF0000"/>
                </a:solidFill>
                <a:latin typeface="Meiryo UI" panose="020B0604030504040204" pitchFamily="50" charset="-128"/>
                <a:ea typeface="Meiryo UI" panose="020B0604030504040204" pitchFamily="50" charset="-128"/>
              </a:rPr>
              <a:t>やむを得ず短くなった場合</a:t>
            </a:r>
            <a:endParaRPr lang="ja-JP" altLang="en-US" sz="4000" b="1" dirty="0">
              <a:solidFill>
                <a:srgbClr val="FF0000"/>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95611" y="1438951"/>
            <a:ext cx="2684877" cy="2434592"/>
          </a:xfrm>
          <a:prstGeom prst="rect">
            <a:avLst/>
          </a:prstGeom>
        </p:spPr>
      </p:pic>
      <p:sp>
        <p:nvSpPr>
          <p:cNvPr id="14" name="テキスト ボックス 13"/>
          <p:cNvSpPr txBox="1"/>
          <p:nvPr/>
        </p:nvSpPr>
        <p:spPr>
          <a:xfrm>
            <a:off x="551724" y="4208098"/>
            <a:ext cx="7498560" cy="646331"/>
          </a:xfrm>
          <a:prstGeom prst="rect">
            <a:avLst/>
          </a:prstGeom>
          <a:noFill/>
        </p:spPr>
        <p:txBody>
          <a:bodyPr wrap="square" rtlCol="0" anchor="ctr">
            <a:spAutoFit/>
          </a:bodyPr>
          <a:lstStyle/>
          <a:p>
            <a:pPr>
              <a:spcBef>
                <a:spcPts val="1200"/>
              </a:spcBef>
            </a:pPr>
            <a:r>
              <a:rPr lang="ja-JP" altLang="en-US" sz="3600" b="1" dirty="0" smtClean="0">
                <a:solidFill>
                  <a:prstClr val="black"/>
                </a:solidFill>
                <a:latin typeface="Meiryo UI" panose="020B0604030504040204" pitchFamily="50" charset="-128"/>
                <a:ea typeface="Meiryo UI" panose="020B0604030504040204" pitchFamily="50" charset="-128"/>
              </a:rPr>
              <a:t>当初予定の単位数を算定できるのは①</a:t>
            </a:r>
            <a:endParaRPr lang="en-US" altLang="ja-JP" sz="3600" b="1" dirty="0" smtClean="0">
              <a:solidFill>
                <a:prstClr val="black"/>
              </a:solidFill>
              <a:latin typeface="Meiryo UI" panose="020B0604030504040204" pitchFamily="50" charset="-128"/>
              <a:ea typeface="Meiryo UI" panose="020B0604030504040204" pitchFamily="50" charset="-128"/>
            </a:endParaRPr>
          </a:p>
        </p:txBody>
      </p:sp>
      <p:grpSp>
        <p:nvGrpSpPr>
          <p:cNvPr id="16" name="グループ化 15"/>
          <p:cNvGrpSpPr/>
          <p:nvPr/>
        </p:nvGrpSpPr>
        <p:grpSpPr>
          <a:xfrm>
            <a:off x="174676" y="4119789"/>
            <a:ext cx="8805811" cy="902125"/>
            <a:chOff x="59064" y="4175692"/>
            <a:chExt cx="8581978" cy="902125"/>
          </a:xfrm>
        </p:grpSpPr>
        <p:pic>
          <p:nvPicPr>
            <p:cNvPr id="5" name="図 4"/>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84615" b="-10334"/>
            <a:stretch/>
          </p:blipFill>
          <p:spPr>
            <a:xfrm>
              <a:off x="7718475" y="4175692"/>
              <a:ext cx="922567" cy="902125"/>
            </a:xfrm>
            <a:prstGeom prst="rect">
              <a:avLst/>
            </a:prstGeom>
          </p:spPr>
        </p:pic>
        <p:sp>
          <p:nvSpPr>
            <p:cNvPr id="6" name="フリーフォーム 5"/>
            <p:cNvSpPr/>
            <p:nvPr/>
          </p:nvSpPr>
          <p:spPr>
            <a:xfrm rot="10800000">
              <a:off x="59064" y="4847038"/>
              <a:ext cx="7840494" cy="97420"/>
            </a:xfrm>
            <a:custGeom>
              <a:avLst/>
              <a:gdLst>
                <a:gd name="connsiteX0" fmla="*/ 0 w 7840494"/>
                <a:gd name="connsiteY0" fmla="*/ 38911 h 97420"/>
                <a:gd name="connsiteX1" fmla="*/ 739303 w 7840494"/>
                <a:gd name="connsiteY1" fmla="*/ 97277 h 97420"/>
                <a:gd name="connsiteX2" fmla="*/ 875490 w 7840494"/>
                <a:gd name="connsiteY2" fmla="*/ 77821 h 97420"/>
                <a:gd name="connsiteX3" fmla="*/ 2237362 w 7840494"/>
                <a:gd name="connsiteY3" fmla="*/ 58366 h 97420"/>
                <a:gd name="connsiteX4" fmla="*/ 2665379 w 7840494"/>
                <a:gd name="connsiteY4" fmla="*/ 19455 h 97420"/>
                <a:gd name="connsiteX5" fmla="*/ 2840477 w 7840494"/>
                <a:gd name="connsiteY5" fmla="*/ 0 h 97420"/>
                <a:gd name="connsiteX6" fmla="*/ 7840494 w 7840494"/>
                <a:gd name="connsiteY6" fmla="*/ 0 h 97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0494" h="97420">
                  <a:moveTo>
                    <a:pt x="0" y="38911"/>
                  </a:moveTo>
                  <a:cubicBezTo>
                    <a:pt x="246434" y="58366"/>
                    <a:pt x="492346" y="86301"/>
                    <a:pt x="739303" y="97277"/>
                  </a:cubicBezTo>
                  <a:cubicBezTo>
                    <a:pt x="785114" y="99313"/>
                    <a:pt x="829649" y="79012"/>
                    <a:pt x="875490" y="77821"/>
                  </a:cubicBezTo>
                  <a:cubicBezTo>
                    <a:pt x="1329341" y="66033"/>
                    <a:pt x="1783405" y="64851"/>
                    <a:pt x="2237362" y="58366"/>
                  </a:cubicBezTo>
                  <a:cubicBezTo>
                    <a:pt x="2646260" y="12934"/>
                    <a:pt x="2138274" y="67374"/>
                    <a:pt x="2665379" y="19455"/>
                  </a:cubicBezTo>
                  <a:cubicBezTo>
                    <a:pt x="2723863" y="14138"/>
                    <a:pt x="2781752" y="221"/>
                    <a:pt x="2840477" y="0"/>
                  </a:cubicBezTo>
                  <a:lnTo>
                    <a:pt x="7840494" y="0"/>
                  </a:lnTo>
                </a:path>
              </a:pathLst>
            </a:custGeom>
            <a:noFill/>
            <a:ln w="50800">
              <a:solidFill>
                <a:srgbClr val="00AD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61850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59766" y="-144327"/>
            <a:ext cx="9211356" cy="1662360"/>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kumimoji="1" sz="36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defRPr/>
            </a:pPr>
            <a:r>
              <a:rPr kumimoji="1" lang="ja-JP" altLang="en-US" b="1" i="0" u="none" strike="noStrike" kern="1200" cap="all" spc="0" normalizeH="0" baseline="0" noProof="0" dirty="0" smtClean="0">
                <a:ln w="3175" cmpd="sng">
                  <a:noFill/>
                </a:ln>
                <a:solidFill>
                  <a:schemeClr val="tx2"/>
                </a:solidFill>
                <a:effectLst/>
                <a:uLnTx/>
                <a:uFillTx/>
                <a:latin typeface="Century Gothic" panose="020B0502020202020204"/>
                <a:ea typeface="メイリオ" panose="020B0604030504040204" pitchFamily="50" charset="-128"/>
              </a:rPr>
              <a:t>■通所系サービス共通③</a:t>
            </a:r>
            <a:endParaRPr kumimoji="1" lang="en-US" altLang="ja-JP" b="1" i="0" u="none" strike="noStrike" kern="1200" cap="all" spc="0" normalizeH="0" baseline="0" noProof="0" dirty="0" smtClean="0">
              <a:ln w="3175" cmpd="sng">
                <a:noFill/>
              </a:ln>
              <a:solidFill>
                <a:schemeClr val="tx2"/>
              </a:solidFill>
              <a:effectLst/>
              <a:uLnTx/>
              <a:uFillTx/>
              <a:latin typeface="Century Gothic" panose="020B0502020202020204"/>
              <a:ea typeface="メイリオ" panose="020B0604030504040204" pitchFamily="50" charset="-128"/>
            </a:endParaRPr>
          </a:p>
          <a:p>
            <a:pPr>
              <a:defRPr/>
            </a:pPr>
            <a:r>
              <a:rPr lang="en-US" altLang="ja-JP" b="1" cap="none" dirty="0" smtClean="0">
                <a:ln>
                  <a:noFill/>
                </a:ln>
                <a:solidFill>
                  <a:schemeClr val="tx2"/>
                </a:solidFill>
                <a:latin typeface="メイリオ" panose="020B0604030504040204" pitchFamily="50" charset="-128"/>
                <a:ea typeface="メイリオ" panose="020B0604030504040204" pitchFamily="50" charset="-128"/>
              </a:rPr>
              <a:t>【</a:t>
            </a:r>
            <a:r>
              <a:rPr lang="ja-JP" altLang="en-US" b="1" cap="none" dirty="0" smtClean="0">
                <a:ln>
                  <a:noFill/>
                </a:ln>
                <a:solidFill>
                  <a:schemeClr val="tx2"/>
                </a:solidFill>
                <a:latin typeface="メイリオ" panose="020B0604030504040204" pitchFamily="50" charset="-128"/>
                <a:ea typeface="メイリオ" panose="020B0604030504040204" pitchFamily="50" charset="-128"/>
              </a:rPr>
              <a:t>送迎に関するポイント</a:t>
            </a:r>
            <a:r>
              <a:rPr lang="en-US" altLang="ja-JP" b="1" cap="none" dirty="0" smtClean="0">
                <a:ln>
                  <a:noFill/>
                </a:ln>
                <a:solidFill>
                  <a:schemeClr val="tx2"/>
                </a:solidFill>
                <a:latin typeface="メイリオ" panose="020B0604030504040204" pitchFamily="50" charset="-128"/>
                <a:ea typeface="メイリオ" panose="020B0604030504040204" pitchFamily="50" charset="-128"/>
              </a:rPr>
              <a:t>】</a:t>
            </a:r>
            <a:endParaRPr kumimoji="1" lang="ja-JP" altLang="en-US" b="0" i="0" u="none" strike="noStrike" kern="1200" cap="all" spc="0" normalizeH="0" baseline="0" noProof="0" dirty="0">
              <a:ln w="3175" cmpd="sng">
                <a:noFill/>
              </a:ln>
              <a:solidFill>
                <a:schemeClr val="tx2"/>
              </a:solidFill>
              <a:effectLst/>
              <a:uLnTx/>
              <a:uFillTx/>
              <a:latin typeface="Century Gothic" panose="020B0502020202020204"/>
              <a:ea typeface="メイリオ" panose="020B0604030504040204" pitchFamily="50" charset="-128"/>
            </a:endParaRPr>
          </a:p>
        </p:txBody>
      </p:sp>
      <p:sp>
        <p:nvSpPr>
          <p:cNvPr id="7" name="角丸四角形 6"/>
          <p:cNvSpPr/>
          <p:nvPr/>
        </p:nvSpPr>
        <p:spPr>
          <a:xfrm>
            <a:off x="369651" y="1916833"/>
            <a:ext cx="8378813" cy="4576246"/>
          </a:xfrm>
          <a:prstGeom prst="roundRect">
            <a:avLst>
              <a:gd name="adj" fmla="val 936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381946">
            <a:off x="31754" y="1165570"/>
            <a:ext cx="2000841" cy="1065383"/>
          </a:xfrm>
          <a:prstGeom prst="rect">
            <a:avLst/>
          </a:prstGeom>
        </p:spPr>
      </p:pic>
      <p:pic>
        <p:nvPicPr>
          <p:cNvPr id="2" name="図 1"/>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7544"/>
          <a:stretch/>
        </p:blipFill>
        <p:spPr>
          <a:xfrm>
            <a:off x="6156176" y="104205"/>
            <a:ext cx="1987491" cy="1249799"/>
          </a:xfrm>
          <a:prstGeom prst="rect">
            <a:avLst/>
          </a:prstGeom>
        </p:spPr>
      </p:pic>
      <p:pic>
        <p:nvPicPr>
          <p:cNvPr id="5" name="図 4"/>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901757">
            <a:off x="6424053" y="2863049"/>
            <a:ext cx="3035952" cy="2965350"/>
          </a:xfrm>
          <a:prstGeom prst="rect">
            <a:avLst/>
          </a:prstGeom>
        </p:spPr>
      </p:pic>
      <p:sp>
        <p:nvSpPr>
          <p:cNvPr id="4" name="コンテンツ プレースホルダー 19"/>
          <p:cNvSpPr txBox="1">
            <a:spLocks/>
          </p:cNvSpPr>
          <p:nvPr/>
        </p:nvSpPr>
        <p:spPr>
          <a:xfrm>
            <a:off x="369651" y="2166105"/>
            <a:ext cx="8534754" cy="4359239"/>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pPr marL="0" lvl="0" indent="0">
              <a:buClr>
                <a:sysClr val="window" lastClr="FFFFFF"/>
              </a:buClr>
              <a:buNone/>
              <a:defRPr/>
            </a:pPr>
            <a:r>
              <a:rPr kumimoji="1" lang="ja-JP" altLang="en-US" sz="3200" b="0" i="0" u="none" strike="noStrike" kern="1200" cap="none" spc="0" normalizeH="0" baseline="0" noProof="0" dirty="0" smtClean="0">
                <a:ln>
                  <a:noFill/>
                </a:ln>
                <a:solidFill>
                  <a:srgbClr val="146194">
                    <a:lumMod val="75000"/>
                  </a:srgbClr>
                </a:solidFill>
                <a:effectLst/>
                <a:uLnTx/>
                <a:uFillTx/>
                <a:latin typeface="Century Gothic" panose="020B0502020202020204"/>
                <a:ea typeface="メイリオ" panose="020B0604030504040204" pitchFamily="50" charset="-128"/>
              </a:rPr>
              <a:t>○</a:t>
            </a:r>
            <a:r>
              <a:rPr lang="ja-JP" altLang="en-US" sz="3200" dirty="0" smtClean="0">
                <a:solidFill>
                  <a:sysClr val="windowText" lastClr="000000"/>
                </a:solidFill>
                <a:latin typeface="メイリオ" panose="020B0604030504040204" pitchFamily="50" charset="-128"/>
                <a:ea typeface="メイリオ" panose="020B0604030504040204" pitchFamily="50" charset="-128"/>
              </a:rPr>
              <a:t>利用者</a:t>
            </a:r>
            <a:r>
              <a:rPr lang="ja-JP" altLang="en-US" sz="3200" dirty="0">
                <a:solidFill>
                  <a:sysClr val="windowText" lastClr="000000"/>
                </a:solidFill>
                <a:latin typeface="メイリオ" panose="020B0604030504040204" pitchFamily="50" charset="-128"/>
                <a:ea typeface="メイリオ" panose="020B0604030504040204" pitchFamily="50" charset="-128"/>
              </a:rPr>
              <a:t>の</a:t>
            </a:r>
            <a:r>
              <a:rPr lang="ja-JP" altLang="en-US" sz="3600" b="1" dirty="0">
                <a:solidFill>
                  <a:srgbClr val="FF0000"/>
                </a:solidFill>
                <a:latin typeface="メイリオ" panose="020B0604030504040204" pitchFamily="50" charset="-128"/>
                <a:ea typeface="メイリオ" panose="020B0604030504040204" pitchFamily="50" charset="-128"/>
              </a:rPr>
              <a:t>居宅まで迎え</a:t>
            </a:r>
            <a:r>
              <a:rPr lang="ja-JP" altLang="en-US" sz="3200" dirty="0">
                <a:solidFill>
                  <a:sysClr val="windowText" lastClr="000000"/>
                </a:solidFill>
                <a:latin typeface="メイリオ" panose="020B0604030504040204" pitchFamily="50" charset="-128"/>
                <a:ea typeface="メイリオ" panose="020B0604030504040204" pitchFamily="50" charset="-128"/>
              </a:rPr>
              <a:t>に行き、</a:t>
            </a:r>
            <a:r>
              <a:rPr lang="ja-JP" altLang="en-US" sz="3600" b="1" dirty="0">
                <a:solidFill>
                  <a:srgbClr val="FF0000"/>
                </a:solidFill>
                <a:latin typeface="メイリオ" panose="020B0604030504040204" pitchFamily="50" charset="-128"/>
                <a:ea typeface="メイリオ" panose="020B0604030504040204" pitchFamily="50" charset="-128"/>
              </a:rPr>
              <a:t>居宅</a:t>
            </a:r>
            <a:r>
              <a:rPr lang="ja-JP" altLang="en-US" sz="3600" b="1" dirty="0" smtClean="0">
                <a:solidFill>
                  <a:srgbClr val="FF0000"/>
                </a:solidFill>
                <a:latin typeface="メイリオ" panose="020B0604030504040204" pitchFamily="50" charset="-128"/>
                <a:ea typeface="メイリオ" panose="020B0604030504040204" pitchFamily="50" charset="-128"/>
              </a:rPr>
              <a:t>まで送って</a:t>
            </a:r>
            <a:r>
              <a:rPr lang="ja-JP" altLang="en-US" sz="3200" dirty="0" smtClean="0">
                <a:solidFill>
                  <a:schemeClr val="tx1"/>
                </a:solidFill>
                <a:latin typeface="メイリオ" panose="020B0604030504040204" pitchFamily="50" charset="-128"/>
                <a:ea typeface="メイリオ" panose="020B0604030504040204" pitchFamily="50" charset="-128"/>
              </a:rPr>
              <a:t>いますか？</a:t>
            </a:r>
            <a:endParaRPr lang="en-US" altLang="ja-JP" sz="3200" dirty="0" smtClean="0">
              <a:solidFill>
                <a:schemeClr val="tx1"/>
              </a:solidFill>
              <a:latin typeface="メイリオ" panose="020B0604030504040204" pitchFamily="50" charset="-128"/>
              <a:ea typeface="メイリオ" panose="020B0604030504040204" pitchFamily="50" charset="-128"/>
            </a:endParaRPr>
          </a:p>
          <a:p>
            <a:pPr marL="0" lvl="0" indent="0">
              <a:buClr>
                <a:sysClr val="window" lastClr="FFFFFF"/>
              </a:buClr>
              <a:buNone/>
              <a:defRPr/>
            </a:pPr>
            <a:r>
              <a:rPr lang="ja-JP" altLang="en-US" sz="3200" dirty="0" smtClean="0">
                <a:solidFill>
                  <a:sysClr val="windowText" lastClr="000000"/>
                </a:solidFill>
                <a:latin typeface="メイリオ" panose="020B0604030504040204" pitchFamily="50" charset="-128"/>
                <a:ea typeface="メイリオ" panose="020B0604030504040204" pitchFamily="50" charset="-128"/>
              </a:rPr>
              <a:t>○</a:t>
            </a:r>
            <a:r>
              <a:rPr lang="ja-JP" altLang="en-US" sz="3600" b="1" dirty="0" smtClean="0">
                <a:solidFill>
                  <a:srgbClr val="FF0000"/>
                </a:solidFill>
                <a:latin typeface="メイリオ" panose="020B0604030504040204" pitchFamily="50" charset="-128"/>
                <a:ea typeface="メイリオ" panose="020B0604030504040204" pitchFamily="50" charset="-128"/>
              </a:rPr>
              <a:t>地理的要因等が</a:t>
            </a:r>
            <a:r>
              <a:rPr lang="ja-JP" altLang="en-US" sz="3600" b="1" dirty="0">
                <a:solidFill>
                  <a:srgbClr val="FF0000"/>
                </a:solidFill>
                <a:latin typeface="メイリオ" panose="020B0604030504040204" pitchFamily="50" charset="-128"/>
                <a:ea typeface="メイリオ" panose="020B0604030504040204" pitchFamily="50" charset="-128"/>
              </a:rPr>
              <a:t>ない</a:t>
            </a:r>
            <a:r>
              <a:rPr lang="ja-JP" altLang="en-US" sz="3200" dirty="0">
                <a:solidFill>
                  <a:sysClr val="windowText" lastClr="000000"/>
                </a:solidFill>
                <a:latin typeface="メイリオ" panose="020B0604030504040204" pitchFamily="50" charset="-128"/>
                <a:ea typeface="メイリオ" panose="020B0604030504040204" pitchFamily="50" charset="-128"/>
              </a:rPr>
              <a:t>にもかかわらず</a:t>
            </a:r>
            <a:r>
              <a:rPr lang="ja-JP" altLang="en-US" sz="3200" dirty="0" smtClean="0">
                <a:solidFill>
                  <a:sysClr val="windowText" lastClr="000000"/>
                </a:solidFill>
                <a:latin typeface="メイリオ" panose="020B0604030504040204" pitchFamily="50" charset="-128"/>
                <a:ea typeface="メイリオ" panose="020B0604030504040204" pitchFamily="50" charset="-128"/>
              </a:rPr>
              <a:t>利用者宅</a:t>
            </a:r>
            <a:r>
              <a:rPr lang="ja-JP" altLang="en-US" sz="3200" dirty="0">
                <a:solidFill>
                  <a:sysClr val="windowText" lastClr="000000"/>
                </a:solidFill>
                <a:latin typeface="メイリオ" panose="020B0604030504040204" pitchFamily="50" charset="-128"/>
                <a:ea typeface="メイリオ" panose="020B0604030504040204" pitchFamily="50" charset="-128"/>
              </a:rPr>
              <a:t>の玄関外までを送迎</a:t>
            </a:r>
            <a:r>
              <a:rPr lang="ja-JP" altLang="en-US" sz="3200" dirty="0" smtClean="0">
                <a:solidFill>
                  <a:sysClr val="windowText" lastClr="000000"/>
                </a:solidFill>
                <a:latin typeface="メイリオ" panose="020B0604030504040204" pitchFamily="50" charset="-128"/>
                <a:ea typeface="メイリオ" panose="020B0604030504040204" pitchFamily="50" charset="-128"/>
              </a:rPr>
              <a:t>としていませんか？</a:t>
            </a:r>
            <a:endParaRPr lang="en-US" altLang="ja-JP" sz="3200" dirty="0" smtClean="0">
              <a:solidFill>
                <a:sysClr val="windowText" lastClr="000000"/>
              </a:solidFill>
              <a:latin typeface="メイリオ" panose="020B0604030504040204" pitchFamily="50" charset="-128"/>
              <a:ea typeface="メイリオ" panose="020B0604030504040204" pitchFamily="50" charset="-128"/>
            </a:endParaRPr>
          </a:p>
          <a:p>
            <a:pPr marL="0" lvl="0" indent="0">
              <a:buClr>
                <a:sysClr val="window" lastClr="FFFFFF"/>
              </a:buClr>
              <a:buNone/>
              <a:defRPr/>
            </a:pPr>
            <a:r>
              <a:rPr lang="ja-JP" altLang="en-US" sz="3200" dirty="0" smtClean="0">
                <a:solidFill>
                  <a:sysClr val="windowText" lastClr="000000"/>
                </a:solidFill>
                <a:latin typeface="メイリオ" panose="020B0604030504040204" pitchFamily="50" charset="-128"/>
                <a:ea typeface="メイリオ" panose="020B0604030504040204" pitchFamily="50" charset="-128"/>
              </a:rPr>
              <a:t>○送迎</a:t>
            </a:r>
            <a:r>
              <a:rPr lang="ja-JP" altLang="en-US" sz="3200" dirty="0">
                <a:solidFill>
                  <a:sysClr val="windowText" lastClr="000000"/>
                </a:solidFill>
                <a:latin typeface="メイリオ" panose="020B0604030504040204" pitchFamily="50" charset="-128"/>
                <a:ea typeface="メイリオ" panose="020B0604030504040204" pitchFamily="50" charset="-128"/>
              </a:rPr>
              <a:t>の方法に</a:t>
            </a:r>
            <a:r>
              <a:rPr lang="ja-JP" altLang="en-US" sz="3200" dirty="0" smtClean="0">
                <a:solidFill>
                  <a:sysClr val="windowText" lastClr="000000"/>
                </a:solidFill>
                <a:latin typeface="メイリオ" panose="020B0604030504040204" pitchFamily="50" charset="-128"/>
                <a:ea typeface="メイリオ" panose="020B0604030504040204" pitchFamily="50" charset="-128"/>
              </a:rPr>
              <a:t>ついて、</a:t>
            </a:r>
            <a:r>
              <a:rPr lang="ja-JP" altLang="en-US" sz="3600" b="1" dirty="0" smtClean="0">
                <a:solidFill>
                  <a:srgbClr val="FF0000"/>
                </a:solidFill>
                <a:latin typeface="メイリオ" panose="020B0604030504040204" pitchFamily="50" charset="-128"/>
                <a:ea typeface="メイリオ" panose="020B0604030504040204" pitchFamily="50" charset="-128"/>
              </a:rPr>
              <a:t>内容</a:t>
            </a:r>
            <a:r>
              <a:rPr lang="ja-JP" altLang="en-US" sz="3600" b="1" dirty="0">
                <a:solidFill>
                  <a:srgbClr val="FF0000"/>
                </a:solidFill>
                <a:latin typeface="メイリオ" panose="020B0604030504040204" pitchFamily="50" charset="-128"/>
                <a:ea typeface="メイリオ" panose="020B0604030504040204" pitchFamily="50" charset="-128"/>
              </a:rPr>
              <a:t>を利用者</a:t>
            </a:r>
            <a:r>
              <a:rPr lang="ja-JP" altLang="en-US" sz="3600" b="1" dirty="0" smtClean="0">
                <a:solidFill>
                  <a:srgbClr val="FF0000"/>
                </a:solidFill>
                <a:latin typeface="メイリオ" panose="020B0604030504040204" pitchFamily="50" charset="-128"/>
                <a:ea typeface="メイリオ" panose="020B0604030504040204" pitchFamily="50" charset="-128"/>
              </a:rPr>
              <a:t>とその</a:t>
            </a:r>
            <a:r>
              <a:rPr lang="ja-JP" altLang="en-US" sz="3600" b="1" dirty="0">
                <a:solidFill>
                  <a:srgbClr val="FF0000"/>
                </a:solidFill>
                <a:latin typeface="メイリオ" panose="020B0604030504040204" pitchFamily="50" charset="-128"/>
                <a:ea typeface="メイリオ" panose="020B0604030504040204" pitchFamily="50" charset="-128"/>
              </a:rPr>
              <a:t>家族に説明</a:t>
            </a:r>
            <a:r>
              <a:rPr lang="ja-JP" altLang="en-US" sz="3200" dirty="0">
                <a:solidFill>
                  <a:sysClr val="windowText" lastClr="000000"/>
                </a:solidFill>
                <a:latin typeface="メイリオ" panose="020B0604030504040204" pitchFamily="50" charset="-128"/>
                <a:ea typeface="メイリオ" panose="020B0604030504040204" pitchFamily="50" charset="-128"/>
              </a:rPr>
              <a:t>し</a:t>
            </a:r>
            <a:r>
              <a:rPr lang="ja-JP" altLang="en-US" sz="3200" dirty="0" smtClean="0">
                <a:solidFill>
                  <a:sysClr val="windowText" lastClr="000000"/>
                </a:solidFill>
                <a:latin typeface="メイリオ" panose="020B0604030504040204" pitchFamily="50" charset="-128"/>
                <a:ea typeface="メイリオ" panose="020B0604030504040204" pitchFamily="50" charset="-128"/>
              </a:rPr>
              <a:t>、適切</a:t>
            </a:r>
            <a:r>
              <a:rPr lang="ja-JP" altLang="en-US" sz="3200" dirty="0">
                <a:solidFill>
                  <a:sysClr val="windowText" lastClr="000000"/>
                </a:solidFill>
                <a:latin typeface="メイリオ" panose="020B0604030504040204" pitchFamily="50" charset="-128"/>
                <a:ea typeface="メイリオ" panose="020B0604030504040204" pitchFamily="50" charset="-128"/>
              </a:rPr>
              <a:t>な方法により</a:t>
            </a:r>
            <a:r>
              <a:rPr lang="ja-JP" altLang="en-US" sz="3200" dirty="0" smtClean="0">
                <a:solidFill>
                  <a:sysClr val="windowText" lastClr="000000"/>
                </a:solidFill>
                <a:latin typeface="メイリオ" panose="020B0604030504040204" pitchFamily="50" charset="-128"/>
                <a:ea typeface="メイリオ" panose="020B0604030504040204" pitchFamily="50" charset="-128"/>
              </a:rPr>
              <a:t>送迎していますか？</a:t>
            </a:r>
            <a:endParaRPr kumimoji="1" lang="en-US" altLang="ja-JP" sz="3200" b="0" i="0" u="none" strike="noStrike" kern="1200" cap="none" spc="0" normalizeH="0" baseline="0" noProof="0" dirty="0" smtClean="0">
              <a:ln>
                <a:noFill/>
              </a:ln>
              <a:solidFill>
                <a:srgbClr val="146194">
                  <a:lumMod val="75000"/>
                </a:srgbClr>
              </a:solidFill>
              <a:effectLst/>
              <a:uLnTx/>
              <a:uFillTx/>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02683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35074"/>
            <a:ext cx="9144000" cy="1460468"/>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kumimoji="1" sz="36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b="1" i="0" u="none" strike="noStrike" kern="1200" cap="all" spc="0" normalizeH="0" baseline="0" noProof="0" dirty="0" smtClean="0">
                <a:ln w="3175" cmpd="sng">
                  <a:noFill/>
                </a:ln>
                <a:solidFill>
                  <a:schemeClr val="tx2"/>
                </a:solidFill>
                <a:effectLst/>
                <a:uLnTx/>
                <a:uFillTx/>
                <a:latin typeface="Century Gothic" panose="020B0502020202020204"/>
                <a:ea typeface="メイリオ" panose="020B0604030504040204" pitchFamily="50" charset="-128"/>
              </a:rPr>
              <a:t>■通所系サービス共通④</a:t>
            </a:r>
            <a:endParaRPr kumimoji="1" lang="en-US" altLang="ja-JP" b="1" i="0" u="none" strike="noStrike" kern="1200" cap="all" spc="0" normalizeH="0" baseline="0" noProof="0" dirty="0" smtClean="0">
              <a:ln w="3175" cmpd="sng">
                <a:noFill/>
              </a:ln>
              <a:solidFill>
                <a:schemeClr val="tx2"/>
              </a:solidFill>
              <a:effectLst/>
              <a:uLnTx/>
              <a:uFillTx/>
              <a:latin typeface="Century Gothic" panose="020B0502020202020204"/>
              <a:ea typeface="メイリオ" panose="020B0604030504040204" pitchFamily="50" charset="-128"/>
            </a:endParaRPr>
          </a:p>
          <a:p>
            <a:pPr lvl="0">
              <a:defRPr/>
            </a:pPr>
            <a:r>
              <a:rPr lang="en-US" altLang="ja-JP" b="1" cap="none" dirty="0">
                <a:ln>
                  <a:noFill/>
                </a:ln>
                <a:solidFill>
                  <a:schemeClr val="tx2"/>
                </a:solidFill>
                <a:latin typeface="メイリオ" panose="020B0604030504040204" pitchFamily="50" charset="-128"/>
                <a:ea typeface="メイリオ" panose="020B0604030504040204" pitchFamily="50" charset="-128"/>
              </a:rPr>
              <a:t>【</a:t>
            </a:r>
            <a:r>
              <a:rPr lang="ja-JP" altLang="en-US" b="1" cap="none" dirty="0" smtClean="0">
                <a:ln>
                  <a:noFill/>
                </a:ln>
                <a:solidFill>
                  <a:schemeClr val="tx2"/>
                </a:solidFill>
                <a:latin typeface="メイリオ" panose="020B0604030504040204" pitchFamily="50" charset="-128"/>
                <a:ea typeface="メイリオ" panose="020B0604030504040204" pitchFamily="50" charset="-128"/>
              </a:rPr>
              <a:t>送迎の見直しについて</a:t>
            </a:r>
            <a:r>
              <a:rPr lang="en-US" altLang="ja-JP" b="1" cap="none" dirty="0" smtClean="0">
                <a:ln>
                  <a:noFill/>
                </a:ln>
                <a:solidFill>
                  <a:schemeClr val="tx2"/>
                </a:solidFill>
                <a:latin typeface="メイリオ" panose="020B0604030504040204" pitchFamily="50" charset="-128"/>
                <a:ea typeface="メイリオ" panose="020B0604030504040204" pitchFamily="50" charset="-128"/>
              </a:rPr>
              <a:t>】</a:t>
            </a:r>
            <a:endParaRPr kumimoji="1" lang="ja-JP" altLang="en-US" b="0" i="0" u="none" strike="noStrike" kern="1200" cap="all" spc="0" normalizeH="0" baseline="0" noProof="0" dirty="0">
              <a:ln w="3175" cmpd="sng">
                <a:noFill/>
              </a:ln>
              <a:solidFill>
                <a:schemeClr val="tx2"/>
              </a:solidFill>
              <a:effectLst/>
              <a:uLnTx/>
              <a:uFillTx/>
              <a:latin typeface="Century Gothic" panose="020B0502020202020204"/>
              <a:ea typeface="メイリオ" panose="020B0604030504040204" pitchFamily="50" charset="-128"/>
            </a:endParaRPr>
          </a:p>
        </p:txBody>
      </p:sp>
      <p:sp>
        <p:nvSpPr>
          <p:cNvPr id="5" name="乗算記号 4"/>
          <p:cNvSpPr/>
          <p:nvPr/>
        </p:nvSpPr>
        <p:spPr>
          <a:xfrm>
            <a:off x="4941909" y="3327065"/>
            <a:ext cx="4032152" cy="3706131"/>
          </a:xfrm>
          <a:prstGeom prst="mathMultiply">
            <a:avLst/>
          </a:prstGeom>
          <a:solidFill>
            <a:srgbClr val="FFC000"/>
          </a:solidFill>
          <a:ln w="1587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entury Gothic" panose="020B0502020202020204"/>
              <a:ea typeface="メイリオ" panose="020B0604030504040204" pitchFamily="50" charset="-128"/>
              <a:cs typeface="+mn-cs"/>
            </a:endParaRPr>
          </a:p>
        </p:txBody>
      </p:sp>
      <p:sp>
        <p:nvSpPr>
          <p:cNvPr id="7" name="右矢印 6"/>
          <p:cNvSpPr/>
          <p:nvPr/>
        </p:nvSpPr>
        <p:spPr>
          <a:xfrm rot="5400000">
            <a:off x="3993893" y="2634872"/>
            <a:ext cx="1315153" cy="2001300"/>
          </a:xfrm>
          <a:prstGeom prst="rightArrow">
            <a:avLst/>
          </a:prstGeom>
          <a:solidFill>
            <a:schemeClr val="bg1">
              <a:lumMod val="85000"/>
            </a:schemeClr>
          </a:solidFill>
          <a:ln w="1587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entury Gothic" panose="020B0502020202020204"/>
              <a:ea typeface="メイリオ" panose="020B0604030504040204" pitchFamily="50" charset="-128"/>
              <a:cs typeface="+mn-cs"/>
            </a:endParaRPr>
          </a:p>
        </p:txBody>
      </p:sp>
      <p:sp>
        <p:nvSpPr>
          <p:cNvPr id="8" name="ドーナツ 7"/>
          <p:cNvSpPr/>
          <p:nvPr/>
        </p:nvSpPr>
        <p:spPr>
          <a:xfrm>
            <a:off x="933163" y="3795740"/>
            <a:ext cx="2862628" cy="2768779"/>
          </a:xfrm>
          <a:prstGeom prst="donut">
            <a:avLst/>
          </a:prstGeom>
          <a:solidFill>
            <a:srgbClr val="5B9BD5">
              <a:alpha val="50196"/>
            </a:srgbClr>
          </a:solidFill>
          <a:ln w="1587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entury Gothic" panose="020B0502020202020204"/>
              <a:ea typeface="メイリオ" panose="020B0604030504040204" pitchFamily="50" charset="-128"/>
              <a:cs typeface="+mn-cs"/>
            </a:endParaRPr>
          </a:p>
        </p:txBody>
      </p:sp>
      <p:sp>
        <p:nvSpPr>
          <p:cNvPr id="9" name="テキスト ボックス 8"/>
          <p:cNvSpPr txBox="1"/>
          <p:nvPr/>
        </p:nvSpPr>
        <p:spPr>
          <a:xfrm>
            <a:off x="402992" y="4087525"/>
            <a:ext cx="4311135" cy="2185214"/>
          </a:xfrm>
          <a:prstGeom prst="rect">
            <a:avLst/>
          </a:prstGeom>
          <a:noFill/>
        </p:spPr>
        <p:txBody>
          <a:bodyPr wrap="square" rtlCol="0" anchor="ctr">
            <a:spAutoFit/>
          </a:bodyPr>
          <a:lstStyle/>
          <a:p>
            <a:pPr marL="230400" indent="-230400">
              <a:spcBef>
                <a:spcPts val="1200"/>
              </a:spcBef>
              <a:buFont typeface="Arial" panose="020B0604020202020204" pitchFamily="34" charset="0"/>
              <a:buChar char="•"/>
            </a:pPr>
            <a:r>
              <a:rPr lang="ja-JP" altLang="en-US" sz="3200" b="1" dirty="0" smtClean="0">
                <a:solidFill>
                  <a:prstClr val="black"/>
                </a:solidFill>
                <a:latin typeface="Century Gothic" panose="020B0502020202020204"/>
                <a:ea typeface="メイリオ" panose="020B0604030504040204" pitchFamily="50" charset="-128"/>
              </a:rPr>
              <a:t>適切なケアマネジメントの結果、</a:t>
            </a:r>
            <a:r>
              <a:rPr lang="ja-JP" altLang="en-US" sz="3600" b="1" dirty="0" smtClean="0">
                <a:solidFill>
                  <a:srgbClr val="FF0000"/>
                </a:solidFill>
                <a:latin typeface="Century Gothic" panose="020B0502020202020204"/>
                <a:ea typeface="メイリオ" panose="020B0604030504040204" pitchFamily="50" charset="-128"/>
              </a:rPr>
              <a:t>利用者の意向を踏まえ</a:t>
            </a:r>
            <a:r>
              <a:rPr lang="ja-JP" altLang="en-US" sz="3200" b="1" dirty="0" smtClean="0">
                <a:solidFill>
                  <a:prstClr val="black"/>
                </a:solidFill>
                <a:latin typeface="Century Gothic" panose="020B0502020202020204"/>
                <a:ea typeface="メイリオ" panose="020B0604030504040204" pitchFamily="50" charset="-128"/>
              </a:rPr>
              <a:t>て送迎を実施しない。</a:t>
            </a:r>
            <a:endParaRPr lang="ja-JP" altLang="en-US" sz="3200" b="1" dirty="0">
              <a:solidFill>
                <a:prstClr val="black"/>
              </a:solidFill>
              <a:latin typeface="Century Gothic" panose="020B0502020202020204"/>
              <a:ea typeface="メイリオ" panose="020B0604030504040204" pitchFamily="50" charset="-128"/>
            </a:endParaRPr>
          </a:p>
        </p:txBody>
      </p:sp>
      <p:sp>
        <p:nvSpPr>
          <p:cNvPr id="10" name="テキスト ボックス 9"/>
          <p:cNvSpPr txBox="1"/>
          <p:nvPr/>
        </p:nvSpPr>
        <p:spPr>
          <a:xfrm>
            <a:off x="5076054" y="4754759"/>
            <a:ext cx="3763863" cy="1138773"/>
          </a:xfrm>
          <a:prstGeom prst="rect">
            <a:avLst/>
          </a:prstGeom>
          <a:noFill/>
        </p:spPr>
        <p:txBody>
          <a:bodyPr wrap="square" rtlCol="0" anchor="ctr">
            <a:spAutoFit/>
          </a:bodyPr>
          <a:lstStyle/>
          <a:p>
            <a:pPr marL="230400" indent="-230400">
              <a:spcBef>
                <a:spcPts val="1200"/>
              </a:spcBef>
              <a:buFont typeface="Arial" panose="020B0604020202020204" pitchFamily="34" charset="0"/>
              <a:buChar char="•"/>
            </a:pPr>
            <a:r>
              <a:rPr lang="ja-JP" altLang="en-US" sz="3600" b="1" dirty="0">
                <a:solidFill>
                  <a:srgbClr val="FF0000"/>
                </a:solidFill>
                <a:latin typeface="Century Gothic" panose="020B0502020202020204"/>
                <a:ea typeface="メイリオ" panose="020B0604030504040204" pitchFamily="50" charset="-128"/>
              </a:rPr>
              <a:t>事業所</a:t>
            </a:r>
            <a:r>
              <a:rPr lang="ja-JP" altLang="en-US" sz="3600" b="1" dirty="0" smtClean="0">
                <a:solidFill>
                  <a:srgbClr val="FF0000"/>
                </a:solidFill>
                <a:latin typeface="Century Gothic" panose="020B0502020202020204"/>
                <a:ea typeface="メイリオ" panose="020B0604030504040204" pitchFamily="50" charset="-128"/>
              </a:rPr>
              <a:t>の</a:t>
            </a:r>
            <a:r>
              <a:rPr lang="ja-JP" altLang="en-US" sz="3600" b="1" dirty="0">
                <a:solidFill>
                  <a:srgbClr val="FF0000"/>
                </a:solidFill>
                <a:latin typeface="Century Gothic" panose="020B0502020202020204"/>
                <a:ea typeface="メイリオ" panose="020B0604030504040204" pitchFamily="50" charset="-128"/>
              </a:rPr>
              <a:t>都合</a:t>
            </a:r>
            <a:r>
              <a:rPr lang="ja-JP" altLang="en-US" sz="3200" b="1" dirty="0" smtClean="0">
                <a:solidFill>
                  <a:prstClr val="black"/>
                </a:solidFill>
                <a:latin typeface="Century Gothic" panose="020B0502020202020204"/>
                <a:ea typeface="メイリオ" panose="020B0604030504040204" pitchFamily="50" charset="-128"/>
              </a:rPr>
              <a:t>で送迎を行わない。</a:t>
            </a:r>
            <a:endParaRPr lang="ja-JP" altLang="en-US" sz="3200" b="1" dirty="0">
              <a:solidFill>
                <a:prstClr val="black"/>
              </a:solidFill>
              <a:latin typeface="Century Gothic" panose="020B0502020202020204"/>
              <a:ea typeface="メイリオ" panose="020B0604030504040204" pitchFamily="50" charset="-128"/>
            </a:endParaRPr>
          </a:p>
        </p:txBody>
      </p:sp>
      <p:sp>
        <p:nvSpPr>
          <p:cNvPr id="11" name="テキスト ボックス 10"/>
          <p:cNvSpPr txBox="1"/>
          <p:nvPr/>
        </p:nvSpPr>
        <p:spPr>
          <a:xfrm>
            <a:off x="426966" y="1720005"/>
            <a:ext cx="7883769" cy="1723549"/>
          </a:xfrm>
          <a:prstGeom prst="rect">
            <a:avLst/>
          </a:prstGeom>
          <a:noFill/>
        </p:spPr>
        <p:txBody>
          <a:bodyPr wrap="square" rtlCol="0" anchor="ctr">
            <a:spAutoFit/>
          </a:bodyPr>
          <a:lstStyle/>
          <a:p>
            <a:pPr>
              <a:spcBef>
                <a:spcPts val="1200"/>
              </a:spcBef>
            </a:pPr>
            <a:r>
              <a:rPr lang="en-US" altLang="ja-JP" sz="4800" b="1" dirty="0" smtClean="0">
                <a:solidFill>
                  <a:prstClr val="black"/>
                </a:solidFill>
                <a:latin typeface="Century Gothic" panose="020B0502020202020204"/>
                <a:ea typeface="メイリオ" panose="020B0604030504040204" pitchFamily="50" charset="-128"/>
              </a:rPr>
              <a:t>『</a:t>
            </a:r>
            <a:r>
              <a:rPr lang="ja-JP" altLang="en-US" sz="4800" b="1" dirty="0" smtClean="0">
                <a:solidFill>
                  <a:prstClr val="black"/>
                </a:solidFill>
                <a:latin typeface="Century Gothic" panose="020B0502020202020204"/>
                <a:ea typeface="メイリオ" panose="020B0604030504040204" pitchFamily="50" charset="-128"/>
              </a:rPr>
              <a:t>送迎を実施しない理由</a:t>
            </a:r>
            <a:r>
              <a:rPr lang="en-US" altLang="ja-JP" sz="4800" b="1" dirty="0" smtClean="0">
                <a:solidFill>
                  <a:prstClr val="black"/>
                </a:solidFill>
                <a:latin typeface="Century Gothic" panose="020B0502020202020204"/>
                <a:ea typeface="メイリオ" panose="020B0604030504040204" pitchFamily="50" charset="-128"/>
              </a:rPr>
              <a:t>』</a:t>
            </a:r>
          </a:p>
          <a:p>
            <a:pPr>
              <a:spcBef>
                <a:spcPts val="1200"/>
              </a:spcBef>
            </a:pPr>
            <a:r>
              <a:rPr lang="ja-JP" altLang="en-US" sz="4800" b="1" dirty="0">
                <a:solidFill>
                  <a:prstClr val="black"/>
                </a:solidFill>
                <a:latin typeface="Century Gothic" panose="020B0502020202020204"/>
                <a:ea typeface="メイリオ" panose="020B0604030504040204" pitchFamily="50" charset="-128"/>
              </a:rPr>
              <a:t>　</a:t>
            </a:r>
            <a:r>
              <a:rPr lang="ja-JP" altLang="en-US" sz="4800" b="1" dirty="0" smtClean="0">
                <a:solidFill>
                  <a:prstClr val="black"/>
                </a:solidFill>
                <a:latin typeface="Century Gothic" panose="020B0502020202020204"/>
                <a:ea typeface="メイリオ" panose="020B0604030504040204" pitchFamily="50" charset="-128"/>
              </a:rPr>
              <a:t>として認められるのは･･･</a:t>
            </a:r>
            <a:endParaRPr lang="ja-JP" altLang="en-US" sz="4800" b="1" dirty="0">
              <a:solidFill>
                <a:prstClr val="black"/>
              </a:solidFill>
              <a:latin typeface="Century Gothic" panose="020B0502020202020204"/>
              <a:ea typeface="メイリオ" panose="020B0604030504040204" pitchFamily="50" charset="-128"/>
            </a:endParaRPr>
          </a:p>
        </p:txBody>
      </p:sp>
    </p:spTree>
    <p:extLst>
      <p:ext uri="{BB962C8B-B14F-4D97-AF65-F5344CB8AC3E}">
        <p14:creationId xmlns:p14="http://schemas.microsoft.com/office/powerpoint/2010/main" val="63308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59766" y="-144327"/>
            <a:ext cx="9211356" cy="1662360"/>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kumimoji="1" sz="36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defRPr/>
            </a:pPr>
            <a:r>
              <a:rPr kumimoji="1" lang="ja-JP" altLang="en-US" b="1" i="0" u="none" strike="noStrike" kern="1200" cap="all" spc="0" normalizeH="0" baseline="0" noProof="0" dirty="0" smtClean="0">
                <a:ln w="3175" cmpd="sng">
                  <a:noFill/>
                </a:ln>
                <a:solidFill>
                  <a:schemeClr val="tx2"/>
                </a:solidFill>
                <a:effectLst/>
                <a:uLnTx/>
                <a:uFillTx/>
                <a:latin typeface="Century Gothic" panose="020B0502020202020204"/>
                <a:ea typeface="メイリオ" panose="020B0604030504040204" pitchFamily="50" charset="-128"/>
              </a:rPr>
              <a:t>■通所系サービス共通⑤</a:t>
            </a:r>
            <a:endParaRPr kumimoji="1" lang="en-US" altLang="ja-JP" b="1" i="0" u="none" strike="noStrike" kern="1200" cap="all" spc="0" normalizeH="0" baseline="0" noProof="0" dirty="0" smtClean="0">
              <a:ln w="3175" cmpd="sng">
                <a:noFill/>
              </a:ln>
              <a:solidFill>
                <a:schemeClr val="tx2"/>
              </a:solidFill>
              <a:effectLst/>
              <a:uLnTx/>
              <a:uFillTx/>
              <a:latin typeface="Century Gothic" panose="020B0502020202020204"/>
              <a:ea typeface="メイリオ" panose="020B0604030504040204" pitchFamily="50" charset="-128"/>
            </a:endParaRPr>
          </a:p>
          <a:p>
            <a:pPr>
              <a:defRPr/>
            </a:pPr>
            <a:r>
              <a:rPr lang="en-US" altLang="ja-JP" b="1" cap="none" dirty="0" smtClean="0">
                <a:ln>
                  <a:noFill/>
                </a:ln>
                <a:solidFill>
                  <a:schemeClr val="tx2"/>
                </a:solidFill>
                <a:latin typeface="メイリオ" panose="020B0604030504040204" pitchFamily="50" charset="-128"/>
                <a:ea typeface="メイリオ" panose="020B0604030504040204" pitchFamily="50" charset="-128"/>
              </a:rPr>
              <a:t>【</a:t>
            </a:r>
            <a:r>
              <a:rPr lang="ja-JP" altLang="en-US" b="1" cap="none" dirty="0">
                <a:ln>
                  <a:noFill/>
                </a:ln>
                <a:solidFill>
                  <a:schemeClr val="tx2"/>
                </a:solidFill>
                <a:latin typeface="メイリオ" panose="020B0604030504040204" pitchFamily="50" charset="-128"/>
                <a:ea typeface="メイリオ" panose="020B0604030504040204" pitchFamily="50" charset="-128"/>
              </a:rPr>
              <a:t>送迎時における居宅内介助等の評価</a:t>
            </a:r>
            <a:r>
              <a:rPr lang="en-US" altLang="ja-JP" b="1" cap="none" dirty="0" smtClean="0">
                <a:ln>
                  <a:noFill/>
                </a:ln>
                <a:solidFill>
                  <a:schemeClr val="tx2"/>
                </a:solidFill>
                <a:latin typeface="メイリオ" panose="020B0604030504040204" pitchFamily="50" charset="-128"/>
                <a:ea typeface="メイリオ" panose="020B0604030504040204" pitchFamily="50" charset="-128"/>
              </a:rPr>
              <a:t>】</a:t>
            </a:r>
            <a:endParaRPr kumimoji="1" lang="ja-JP" altLang="en-US" b="0" i="0" u="none" strike="noStrike" kern="1200" cap="all" spc="0" normalizeH="0" baseline="0" noProof="0" dirty="0">
              <a:ln w="3175" cmpd="sng">
                <a:noFill/>
              </a:ln>
              <a:solidFill>
                <a:schemeClr val="tx2"/>
              </a:solidFill>
              <a:effectLst/>
              <a:uLnTx/>
              <a:uFillTx/>
              <a:latin typeface="Century Gothic" panose="020B0502020202020204"/>
              <a:ea typeface="メイリオ" panose="020B0604030504040204" pitchFamily="50" charset="-128"/>
            </a:endParaRPr>
          </a:p>
        </p:txBody>
      </p:sp>
      <p:sp>
        <p:nvSpPr>
          <p:cNvPr id="5" name="右矢印 4"/>
          <p:cNvSpPr/>
          <p:nvPr/>
        </p:nvSpPr>
        <p:spPr>
          <a:xfrm rot="5400000">
            <a:off x="3267951" y="4301000"/>
            <a:ext cx="2204862" cy="2909137"/>
          </a:xfrm>
          <a:prstGeom prst="rightArrow">
            <a:avLst/>
          </a:prstGeom>
          <a:solidFill>
            <a:schemeClr val="bg1">
              <a:lumMod val="85000"/>
            </a:schemeClr>
          </a:solidFill>
          <a:ln w="1587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entury Gothic" panose="020B0502020202020204"/>
              <a:ea typeface="メイリオ" panose="020B0604030504040204" pitchFamily="50" charset="-128"/>
              <a:cs typeface="+mn-cs"/>
            </a:endParaRPr>
          </a:p>
        </p:txBody>
      </p:sp>
      <p:sp>
        <p:nvSpPr>
          <p:cNvPr id="4" name="コンテンツ プレースホルダー 19"/>
          <p:cNvSpPr txBox="1">
            <a:spLocks/>
          </p:cNvSpPr>
          <p:nvPr/>
        </p:nvSpPr>
        <p:spPr>
          <a:xfrm>
            <a:off x="57666" y="1518033"/>
            <a:ext cx="8976491" cy="3960440"/>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pPr marL="0" marR="0" lvl="0" indent="0" algn="l" defTabSz="457200" rtl="0" eaLnBrk="1" fontAlgn="auto" latinLnBrk="0" hangingPunct="1">
              <a:spcBef>
                <a:spcPct val="20000"/>
              </a:spcBef>
              <a:spcAft>
                <a:spcPts val="600"/>
              </a:spcAft>
              <a:buClr>
                <a:sysClr val="window" lastClr="FFFFFF"/>
              </a:buClr>
              <a:buSzPct val="80000"/>
              <a:buFont typeface="Wingdings 3" panose="05040102010807070707" pitchFamily="18" charset="2"/>
              <a:buNone/>
              <a:tabLst/>
              <a:defRPr/>
            </a:pPr>
            <a:r>
              <a:rPr kumimoji="1" lang="ja-JP" altLang="en-US" sz="3600" b="0" i="0" u="none" strike="noStrike" kern="1200" cap="none" spc="0" normalizeH="0" baseline="0" noProof="0" dirty="0" smtClean="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独居など</a:t>
            </a:r>
            <a:r>
              <a:rPr kumimoji="1" lang="en-US" altLang="ja-JP" sz="40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1</a:t>
            </a:r>
            <a:r>
              <a:rPr kumimoji="1" lang="ja-JP" altLang="en-US" sz="40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人で身の回りの支度が出来ず、介助が必要</a:t>
            </a:r>
            <a:r>
              <a:rPr kumimoji="1" lang="ja-JP" altLang="en-US" sz="3600" b="0" i="0" u="none" strike="noStrike" kern="1200" cap="none" spc="0" normalizeH="0" baseline="0" noProof="0" dirty="0" smtClean="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な利用者に対して、送迎時に</a:t>
            </a:r>
            <a:r>
              <a:rPr kumimoji="1" lang="ja-JP" altLang="en-US" sz="40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居宅内での介助等（着替え・ベッド・車椅子への移乗・戸締り等）</a:t>
            </a:r>
            <a:r>
              <a:rPr kumimoji="1" lang="ja-JP" altLang="en-US" sz="3600" b="0" i="0" u="none" strike="noStrike" kern="1200" cap="none" spc="0" normalizeH="0" baseline="0" noProof="0" dirty="0" smtClean="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に要する時間は、</a:t>
            </a:r>
            <a:r>
              <a:rPr kumimoji="1" lang="en-US" altLang="ja-JP" sz="40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1</a:t>
            </a:r>
            <a:r>
              <a:rPr kumimoji="1" lang="ja-JP" altLang="en-US" sz="40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日に</a:t>
            </a:r>
            <a:r>
              <a:rPr kumimoji="1" lang="en-US" altLang="ja-JP" sz="40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30</a:t>
            </a:r>
            <a:r>
              <a:rPr kumimoji="1" lang="ja-JP" altLang="en-US" sz="40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分を限度</a:t>
            </a:r>
            <a:r>
              <a:rPr kumimoji="1" lang="ja-JP" altLang="en-US" sz="3600" b="0" i="0" u="none" strike="noStrike" kern="1200" cap="none" spc="0" normalizeH="0" baseline="0" noProof="0" dirty="0" smtClean="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として、所要時間に含めることができます。</a:t>
            </a:r>
            <a:endParaRPr kumimoji="1" lang="en-US" altLang="ja-JP" sz="3600" b="0" i="0" u="none" strike="noStrike" kern="1200" cap="none" spc="0" normalizeH="0" baseline="0" noProof="0" dirty="0" smtClean="0">
              <a:ln>
                <a:noFill/>
              </a:ln>
              <a:solidFill>
                <a:srgbClr val="146194">
                  <a:lumMod val="75000"/>
                </a:srgbClr>
              </a:solidFill>
              <a:effectLst/>
              <a:uLnTx/>
              <a:uFillTx/>
              <a:latin typeface="ＭＳ 明朝" panose="02020609040205080304" pitchFamily="17" charset="-128"/>
              <a:ea typeface="ＭＳ 明朝" panose="02020609040205080304" pitchFamily="17" charset="-128"/>
              <a:cs typeface="+mn-cs"/>
            </a:endParaRPr>
          </a:p>
        </p:txBody>
      </p:sp>
      <p:sp>
        <p:nvSpPr>
          <p:cNvPr id="6" name="コンテンツ プレースホルダー 19"/>
          <p:cNvSpPr txBox="1">
            <a:spLocks/>
          </p:cNvSpPr>
          <p:nvPr/>
        </p:nvSpPr>
        <p:spPr>
          <a:xfrm>
            <a:off x="1917748" y="5376525"/>
            <a:ext cx="5256325" cy="758085"/>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pPr marL="0" marR="0" lvl="0" indent="0" algn="l" defTabSz="457200" rtl="0" eaLnBrk="1" fontAlgn="auto" latinLnBrk="0" hangingPunct="1">
              <a:spcBef>
                <a:spcPct val="20000"/>
              </a:spcBef>
              <a:spcAft>
                <a:spcPts val="600"/>
              </a:spcAft>
              <a:buClr>
                <a:sysClr val="window" lastClr="FFFFFF"/>
              </a:buClr>
              <a:buSzPct val="80000"/>
              <a:buFont typeface="Wingdings 3" panose="05040102010807070707" pitchFamily="18" charset="2"/>
              <a:buNone/>
              <a:tabLst/>
              <a:defRPr/>
            </a:pPr>
            <a:r>
              <a:rPr kumimoji="1" lang="ja-JP" altLang="en-US" sz="5000" b="1" i="0" u="none" strike="noStrike" kern="1200" cap="none" spc="0" normalizeH="0" baseline="0" noProof="0" dirty="0" smtClean="0">
                <a:ln>
                  <a:noFill/>
                </a:ln>
                <a:solidFill>
                  <a:schemeClr val="tx1"/>
                </a:solidFill>
                <a:effectLst/>
                <a:uLnTx/>
                <a:uFillTx/>
                <a:latin typeface="Century Gothic" panose="020B0502020202020204"/>
                <a:ea typeface="メイリオ" panose="020B0604030504040204" pitchFamily="50" charset="-128"/>
                <a:cs typeface="+mn-cs"/>
              </a:rPr>
              <a:t>　その</a:t>
            </a:r>
            <a:r>
              <a:rPr kumimoji="1" lang="ja-JP" altLang="en-US" sz="50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n-cs"/>
              </a:rPr>
              <a:t>要件は！</a:t>
            </a:r>
            <a:endParaRPr kumimoji="1" lang="en-US" altLang="ja-JP" sz="5000" b="1" i="0" u="none" strike="noStrike" kern="1200" cap="none" spc="0" normalizeH="0" baseline="0" noProof="0" dirty="0" smtClean="0">
              <a:ln>
                <a:noFill/>
              </a:ln>
              <a:solidFill>
                <a:schemeClr val="tx1"/>
              </a:solidFill>
              <a:effectLst/>
              <a:uLnTx/>
              <a:uFillTx/>
              <a:latin typeface="ＭＳ 明朝" panose="02020609040205080304" pitchFamily="17" charset="-128"/>
              <a:ea typeface="ＭＳ 明朝" panose="02020609040205080304" pitchFamily="17" charset="-128"/>
              <a:cs typeface="+mn-cs"/>
            </a:endParaRPr>
          </a:p>
        </p:txBody>
      </p:sp>
    </p:spTree>
    <p:extLst>
      <p:ext uri="{BB962C8B-B14F-4D97-AF65-F5344CB8AC3E}">
        <p14:creationId xmlns:p14="http://schemas.microsoft.com/office/powerpoint/2010/main" val="319180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55575" y="5006941"/>
            <a:ext cx="8250411" cy="1662419"/>
          </a:xfrm>
          <a:prstGeom prst="rect">
            <a:avLst/>
          </a:prstGeom>
          <a:noFill/>
          <a:ln w="635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p:cNvSpPr txBox="1">
            <a:spLocks/>
          </p:cNvSpPr>
          <p:nvPr/>
        </p:nvSpPr>
        <p:spPr>
          <a:xfrm>
            <a:off x="-59766" y="-144327"/>
            <a:ext cx="9211356" cy="1662360"/>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kumimoji="1" sz="36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defRPr/>
            </a:pPr>
            <a:r>
              <a:rPr kumimoji="1" lang="ja-JP" altLang="en-US" b="1" i="0" u="none" strike="noStrike" kern="1200" cap="all" spc="0" normalizeH="0" baseline="0" noProof="0" dirty="0" smtClean="0">
                <a:ln w="3175" cmpd="sng">
                  <a:noFill/>
                </a:ln>
                <a:solidFill>
                  <a:schemeClr val="tx2"/>
                </a:solidFill>
                <a:effectLst/>
                <a:uLnTx/>
                <a:uFillTx/>
                <a:latin typeface="Century Gothic" panose="020B0502020202020204"/>
                <a:ea typeface="メイリオ" panose="020B0604030504040204" pitchFamily="50" charset="-128"/>
              </a:rPr>
              <a:t>■通所系サービス共通⑥</a:t>
            </a:r>
            <a:endParaRPr kumimoji="1" lang="en-US" altLang="ja-JP" b="1" i="0" u="none" strike="noStrike" kern="1200" cap="all" spc="0" normalizeH="0" baseline="0" noProof="0" dirty="0" smtClean="0">
              <a:ln w="3175" cmpd="sng">
                <a:noFill/>
              </a:ln>
              <a:solidFill>
                <a:schemeClr val="tx2"/>
              </a:solidFill>
              <a:effectLst/>
              <a:uLnTx/>
              <a:uFillTx/>
              <a:latin typeface="Century Gothic" panose="020B0502020202020204"/>
              <a:ea typeface="メイリオ" panose="020B0604030504040204" pitchFamily="50" charset="-128"/>
            </a:endParaRPr>
          </a:p>
          <a:p>
            <a:pPr>
              <a:defRPr/>
            </a:pPr>
            <a:r>
              <a:rPr lang="en-US" altLang="ja-JP" b="1" cap="none" dirty="0" smtClean="0">
                <a:ln>
                  <a:noFill/>
                </a:ln>
                <a:solidFill>
                  <a:schemeClr val="tx2"/>
                </a:solidFill>
                <a:latin typeface="メイリオ" panose="020B0604030504040204" pitchFamily="50" charset="-128"/>
                <a:ea typeface="メイリオ" panose="020B0604030504040204" pitchFamily="50" charset="-128"/>
              </a:rPr>
              <a:t>【</a:t>
            </a:r>
            <a:r>
              <a:rPr lang="ja-JP" altLang="en-US" b="1" cap="none" dirty="0">
                <a:ln>
                  <a:noFill/>
                </a:ln>
                <a:solidFill>
                  <a:schemeClr val="tx2"/>
                </a:solidFill>
                <a:latin typeface="メイリオ" panose="020B0604030504040204" pitchFamily="50" charset="-128"/>
                <a:ea typeface="メイリオ" panose="020B0604030504040204" pitchFamily="50" charset="-128"/>
              </a:rPr>
              <a:t>送迎時における居宅内介助等の評価</a:t>
            </a:r>
            <a:r>
              <a:rPr lang="en-US" altLang="ja-JP" b="1" cap="none" dirty="0" smtClean="0">
                <a:ln>
                  <a:noFill/>
                </a:ln>
                <a:solidFill>
                  <a:schemeClr val="tx2"/>
                </a:solidFill>
                <a:latin typeface="メイリオ" panose="020B0604030504040204" pitchFamily="50" charset="-128"/>
                <a:ea typeface="メイリオ" panose="020B0604030504040204" pitchFamily="50" charset="-128"/>
              </a:rPr>
              <a:t>】</a:t>
            </a:r>
            <a:endParaRPr kumimoji="1" lang="ja-JP" altLang="en-US" b="0" i="0" u="none" strike="noStrike" kern="1200" cap="all" spc="0" normalizeH="0" baseline="0" noProof="0" dirty="0">
              <a:ln w="3175" cmpd="sng">
                <a:noFill/>
              </a:ln>
              <a:solidFill>
                <a:schemeClr val="tx2"/>
              </a:solidFill>
              <a:effectLst/>
              <a:uLnTx/>
              <a:uFillTx/>
              <a:latin typeface="Century Gothic" panose="020B0502020202020204"/>
              <a:ea typeface="メイリオ" panose="020B0604030504040204" pitchFamily="50" charset="-128"/>
            </a:endParaRPr>
          </a:p>
        </p:txBody>
      </p:sp>
      <p:sp>
        <p:nvSpPr>
          <p:cNvPr id="8" name="コンテンツ プレースホルダー 19"/>
          <p:cNvSpPr txBox="1">
            <a:spLocks/>
          </p:cNvSpPr>
          <p:nvPr/>
        </p:nvSpPr>
        <p:spPr>
          <a:xfrm>
            <a:off x="-63537" y="1960846"/>
            <a:ext cx="9005987" cy="3046095"/>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pPr marL="230400" indent="-230400">
              <a:spcBef>
                <a:spcPts val="1200"/>
              </a:spcBef>
              <a:buClr>
                <a:prstClr val="white"/>
              </a:buClr>
              <a:buFont typeface="Arial" panose="020B0604020202020204" pitchFamily="34" charset="0"/>
              <a:buChar char="•"/>
            </a:pPr>
            <a:r>
              <a:rPr lang="ja-JP" altLang="en-US" sz="3600" dirty="0">
                <a:solidFill>
                  <a:prstClr val="black"/>
                </a:solidFill>
                <a:latin typeface="メイリオ" panose="020B0604030504040204" pitchFamily="50" charset="-128"/>
                <a:ea typeface="メイリオ" panose="020B0604030504040204" pitchFamily="50" charset="-128"/>
              </a:rPr>
              <a:t>①</a:t>
            </a:r>
            <a:r>
              <a:rPr lang="ja-JP" altLang="en-US" sz="4000" b="1" dirty="0" smtClean="0">
                <a:solidFill>
                  <a:srgbClr val="FF0000"/>
                </a:solidFill>
                <a:latin typeface="メイリオ" panose="020B0604030504040204" pitchFamily="50" charset="-128"/>
                <a:ea typeface="メイリオ" panose="020B0604030504040204" pitchFamily="50" charset="-128"/>
              </a:rPr>
              <a:t>居宅</a:t>
            </a:r>
            <a:r>
              <a:rPr lang="ja-JP" altLang="en-US" sz="4000" b="1" dirty="0">
                <a:solidFill>
                  <a:srgbClr val="FF0000"/>
                </a:solidFill>
                <a:latin typeface="メイリオ" panose="020B0604030504040204" pitchFamily="50" charset="-128"/>
                <a:ea typeface="メイリオ" panose="020B0604030504040204" pitchFamily="50" charset="-128"/>
              </a:rPr>
              <a:t>サービス計画又は</a:t>
            </a:r>
            <a:r>
              <a:rPr lang="ja-JP" altLang="en-US" sz="4000" b="1" dirty="0" smtClean="0">
                <a:solidFill>
                  <a:srgbClr val="FF0000"/>
                </a:solidFill>
                <a:latin typeface="メイリオ" panose="020B0604030504040204" pitchFamily="50" charset="-128"/>
                <a:ea typeface="メイリオ" panose="020B0604030504040204" pitchFamily="50" charset="-128"/>
              </a:rPr>
              <a:t>通所</a:t>
            </a:r>
            <a:r>
              <a:rPr lang="ja-JP" altLang="en-US" sz="4000" b="1" dirty="0">
                <a:solidFill>
                  <a:srgbClr val="FF0000"/>
                </a:solidFill>
                <a:latin typeface="メイリオ" panose="020B0604030504040204" pitchFamily="50" charset="-128"/>
                <a:ea typeface="メイリオ" panose="020B0604030504040204" pitchFamily="50" charset="-128"/>
              </a:rPr>
              <a:t>介護計画</a:t>
            </a:r>
            <a:r>
              <a:rPr lang="ja-JP" altLang="en-US" sz="3600" dirty="0">
                <a:solidFill>
                  <a:prstClr val="black"/>
                </a:solidFill>
                <a:latin typeface="メイリオ" panose="020B0604030504040204" pitchFamily="50" charset="-128"/>
                <a:ea typeface="メイリオ" panose="020B0604030504040204" pitchFamily="50" charset="-128"/>
              </a:rPr>
              <a:t>に位置付けて</a:t>
            </a:r>
            <a:r>
              <a:rPr lang="ja-JP" altLang="en-US" sz="3600" dirty="0" smtClean="0">
                <a:solidFill>
                  <a:prstClr val="black"/>
                </a:solidFill>
                <a:latin typeface="メイリオ" panose="020B0604030504040204" pitchFamily="50" charset="-128"/>
                <a:ea typeface="メイリオ" panose="020B0604030504040204" pitchFamily="50" charset="-128"/>
              </a:rPr>
              <a:t>いる。</a:t>
            </a:r>
            <a:endParaRPr lang="en-US" altLang="ja-JP" sz="3600" dirty="0">
              <a:solidFill>
                <a:prstClr val="black"/>
              </a:solidFill>
              <a:latin typeface="メイリオ" panose="020B0604030504040204" pitchFamily="50" charset="-128"/>
              <a:ea typeface="メイリオ" panose="020B0604030504040204" pitchFamily="50" charset="-128"/>
            </a:endParaRPr>
          </a:p>
          <a:p>
            <a:pPr marL="230400" indent="-230400">
              <a:spcBef>
                <a:spcPts val="1200"/>
              </a:spcBef>
              <a:buClr>
                <a:prstClr val="white"/>
              </a:buClr>
              <a:buFont typeface="Arial" panose="020B0604020202020204" pitchFamily="34" charset="0"/>
              <a:buChar char="•"/>
            </a:pPr>
            <a:r>
              <a:rPr lang="ja-JP" altLang="en-US" sz="3600" dirty="0" smtClean="0">
                <a:solidFill>
                  <a:prstClr val="black"/>
                </a:solidFill>
                <a:latin typeface="メイリオ" panose="020B0604030504040204" pitchFamily="50" charset="-128"/>
                <a:ea typeface="メイリオ" panose="020B0604030504040204" pitchFamily="50" charset="-128"/>
              </a:rPr>
              <a:t>②</a:t>
            </a:r>
            <a:r>
              <a:rPr lang="ja-JP" altLang="en-US" sz="4000" b="1" dirty="0" smtClean="0">
                <a:solidFill>
                  <a:srgbClr val="FF0000"/>
                </a:solidFill>
                <a:latin typeface="メイリオ" panose="020B0604030504040204" pitchFamily="50" charset="-128"/>
                <a:ea typeface="メイリオ" panose="020B0604030504040204" pitchFamily="50" charset="-128"/>
              </a:rPr>
              <a:t>介護</a:t>
            </a:r>
            <a:r>
              <a:rPr lang="ja-JP" altLang="en-US" sz="4000" b="1" dirty="0">
                <a:solidFill>
                  <a:srgbClr val="FF0000"/>
                </a:solidFill>
                <a:latin typeface="メイリオ" panose="020B0604030504040204" pitchFamily="50" charset="-128"/>
                <a:ea typeface="メイリオ" panose="020B0604030504040204" pitchFamily="50" charset="-128"/>
              </a:rPr>
              <a:t>福祉士、実務者研修修了者</a:t>
            </a:r>
            <a:r>
              <a:rPr lang="ja-JP" altLang="en-US" sz="4000" b="1" dirty="0" smtClean="0">
                <a:solidFill>
                  <a:srgbClr val="FF0000"/>
                </a:solidFill>
                <a:latin typeface="メイリオ" panose="020B0604030504040204" pitchFamily="50" charset="-128"/>
                <a:ea typeface="メイリオ" panose="020B0604030504040204" pitchFamily="50" charset="-128"/>
              </a:rPr>
              <a:t>等</a:t>
            </a:r>
            <a:r>
              <a:rPr lang="ja-JP" altLang="en-US" sz="3600" dirty="0" smtClean="0">
                <a:solidFill>
                  <a:prstClr val="black"/>
                </a:solidFill>
                <a:latin typeface="メイリオ" panose="020B0604030504040204" pitchFamily="50" charset="-128"/>
                <a:ea typeface="メイリオ" panose="020B0604030504040204" pitchFamily="50" charset="-128"/>
              </a:rPr>
              <a:t>が</a:t>
            </a:r>
            <a:r>
              <a:rPr lang="ja-JP" altLang="en-US" sz="3600" dirty="0">
                <a:solidFill>
                  <a:prstClr val="black"/>
                </a:solidFill>
                <a:latin typeface="メイリオ" panose="020B0604030504040204" pitchFamily="50" charset="-128"/>
                <a:ea typeface="メイリオ" panose="020B0604030504040204" pitchFamily="50" charset="-128"/>
              </a:rPr>
              <a:t>居宅内での介助等を行っている</a:t>
            </a:r>
            <a:r>
              <a:rPr lang="ja-JP" altLang="en-US" sz="3600" dirty="0" smtClean="0">
                <a:solidFill>
                  <a:prstClr val="black"/>
                </a:solidFill>
                <a:latin typeface="メイリオ" panose="020B0604030504040204" pitchFamily="50" charset="-128"/>
                <a:ea typeface="メイリオ" panose="020B0604030504040204" pitchFamily="50" charset="-128"/>
              </a:rPr>
              <a:t>。</a:t>
            </a:r>
            <a:endParaRPr lang="en-US" altLang="ja-JP" sz="3600" dirty="0" smtClean="0">
              <a:solidFill>
                <a:prstClr val="black"/>
              </a:solidFill>
              <a:latin typeface="メイリオ" panose="020B0604030504040204" pitchFamily="50" charset="-128"/>
              <a:ea typeface="メイリオ" panose="020B0604030504040204" pitchFamily="50" charset="-128"/>
            </a:endParaRPr>
          </a:p>
          <a:p>
            <a:pPr marL="230400" indent="-230400" algn="r">
              <a:lnSpc>
                <a:spcPct val="10000"/>
              </a:lnSpc>
              <a:spcBef>
                <a:spcPts val="1200"/>
              </a:spcBef>
              <a:buClr>
                <a:prstClr val="white"/>
              </a:buClr>
              <a:buFont typeface="Arial" panose="020B0604020202020204" pitchFamily="34" charset="0"/>
              <a:buChar char="•"/>
            </a:pPr>
            <a:r>
              <a:rPr lang="ja-JP" altLang="en-US" sz="1800" dirty="0" smtClean="0">
                <a:solidFill>
                  <a:prstClr val="black"/>
                </a:solidFill>
                <a:latin typeface="メイリオ" panose="020B0604030504040204" pitchFamily="50" charset="-128"/>
                <a:ea typeface="メイリオ" panose="020B0604030504040204" pitchFamily="50" charset="-128"/>
              </a:rPr>
              <a:t>（老企</a:t>
            </a:r>
            <a:r>
              <a:rPr lang="ja-JP" altLang="en-US" sz="1800" dirty="0">
                <a:solidFill>
                  <a:prstClr val="black"/>
                </a:solidFill>
                <a:latin typeface="メイリオ" panose="020B0604030504040204" pitchFamily="50" charset="-128"/>
                <a:ea typeface="メイリオ" panose="020B0604030504040204" pitchFamily="50" charset="-128"/>
              </a:rPr>
              <a:t>第３６号第２の</a:t>
            </a:r>
            <a:r>
              <a:rPr lang="ja-JP" altLang="en-US" sz="1800" dirty="0" smtClean="0">
                <a:solidFill>
                  <a:prstClr val="black"/>
                </a:solidFill>
                <a:latin typeface="メイリオ" panose="020B0604030504040204" pitchFamily="50" charset="-128"/>
                <a:ea typeface="メイリオ" panose="020B0604030504040204" pitchFamily="50" charset="-128"/>
              </a:rPr>
              <a:t>７（１）の②参考）</a:t>
            </a:r>
            <a:endParaRPr lang="en-US" altLang="ja-JP" sz="1800" dirty="0" smtClean="0">
              <a:solidFill>
                <a:srgbClr val="146194">
                  <a:lumMod val="75000"/>
                </a:srgbClr>
              </a:solidFill>
              <a:latin typeface="ＭＳ 明朝" panose="02020609040205080304" pitchFamily="17" charset="-128"/>
              <a:ea typeface="ＭＳ 明朝" panose="02020609040205080304" pitchFamily="17" charset="-128"/>
            </a:endParaRPr>
          </a:p>
        </p:txBody>
      </p:sp>
      <p:sp>
        <p:nvSpPr>
          <p:cNvPr id="9" name="コンテンツ プレースホルダー 19"/>
          <p:cNvSpPr txBox="1">
            <a:spLocks/>
          </p:cNvSpPr>
          <p:nvPr/>
        </p:nvSpPr>
        <p:spPr>
          <a:xfrm>
            <a:off x="1835696" y="5006941"/>
            <a:ext cx="6840760" cy="1790874"/>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pPr marL="230400" indent="-230400">
              <a:spcBef>
                <a:spcPts val="1200"/>
              </a:spcBef>
              <a:buClr>
                <a:prstClr val="white"/>
              </a:buClr>
              <a:buFont typeface="Arial" panose="020B0604020202020204" pitchFamily="34" charset="0"/>
              <a:buChar char="•"/>
            </a:pPr>
            <a:r>
              <a:rPr lang="ja-JP" altLang="en-US" sz="2800" dirty="0">
                <a:solidFill>
                  <a:prstClr val="black"/>
                </a:solidFill>
                <a:latin typeface="メイリオ" panose="020B0604030504040204" pitchFamily="50" charset="-128"/>
                <a:ea typeface="メイリオ" panose="020B0604030504040204" pitchFamily="50" charset="-128"/>
              </a:rPr>
              <a:t>個別送迎を行う必要はありませんが、他の利用者を車内に待たせて行うことは認められていません</a:t>
            </a:r>
            <a:r>
              <a:rPr lang="ja-JP" altLang="en-US" sz="2800" dirty="0" smtClean="0">
                <a:solidFill>
                  <a:prstClr val="black"/>
                </a:solidFill>
                <a:latin typeface="メイリオ" panose="020B0604030504040204" pitchFamily="50" charset="-128"/>
                <a:ea typeface="メイリオ" panose="020B0604030504040204" pitchFamily="50" charset="-128"/>
              </a:rPr>
              <a:t>。</a:t>
            </a:r>
            <a:endParaRPr lang="en-US" altLang="ja-JP" sz="2800" dirty="0" smtClean="0">
              <a:solidFill>
                <a:srgbClr val="146194">
                  <a:lumMod val="75000"/>
                </a:srgbClr>
              </a:solidFill>
              <a:latin typeface="ＭＳ 明朝" panose="02020609040205080304" pitchFamily="17" charset="-128"/>
              <a:ea typeface="ＭＳ 明朝" panose="02020609040205080304" pitchFamily="17" charset="-128"/>
            </a:endParaRPr>
          </a:p>
        </p:txBody>
      </p:sp>
      <p:grpSp>
        <p:nvGrpSpPr>
          <p:cNvPr id="14" name="グループ化 13"/>
          <p:cNvGrpSpPr/>
          <p:nvPr/>
        </p:nvGrpSpPr>
        <p:grpSpPr>
          <a:xfrm>
            <a:off x="28134" y="5006941"/>
            <a:ext cx="1752135" cy="1010526"/>
            <a:chOff x="5312084" y="4158638"/>
            <a:chExt cx="1752135" cy="1010526"/>
          </a:xfrm>
        </p:grpSpPr>
        <p:pic>
          <p:nvPicPr>
            <p:cNvPr id="12" name="図 1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911946">
              <a:off x="6285743" y="4158638"/>
              <a:ext cx="778476" cy="708910"/>
            </a:xfrm>
            <a:prstGeom prst="rect">
              <a:avLst/>
            </a:prstGeom>
          </p:spPr>
        </p:pic>
        <p:pic>
          <p:nvPicPr>
            <p:cNvPr id="13" name="図 1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855618">
              <a:off x="5312084" y="4186469"/>
              <a:ext cx="1189832" cy="982695"/>
            </a:xfrm>
            <a:prstGeom prst="rect">
              <a:avLst/>
            </a:prstGeom>
          </p:spPr>
        </p:pic>
      </p:grpSp>
      <p:sp>
        <p:nvSpPr>
          <p:cNvPr id="10" name="コンテンツ プレースホルダー 19"/>
          <p:cNvSpPr txBox="1">
            <a:spLocks/>
          </p:cNvSpPr>
          <p:nvPr/>
        </p:nvSpPr>
        <p:spPr>
          <a:xfrm>
            <a:off x="-468560" y="1419730"/>
            <a:ext cx="3168352" cy="902855"/>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pPr marL="230400" indent="-230400">
              <a:spcBef>
                <a:spcPts val="1200"/>
              </a:spcBef>
              <a:buClr>
                <a:prstClr val="white"/>
              </a:buClr>
              <a:buFont typeface="Arial" panose="020B0604020202020204" pitchFamily="34" charset="0"/>
              <a:buChar char="•"/>
            </a:pPr>
            <a:r>
              <a:rPr lang="en-US" altLang="ja-JP" sz="4000" dirty="0" smtClean="0">
                <a:solidFill>
                  <a:prstClr val="black"/>
                </a:solidFill>
                <a:latin typeface="メイリオ" panose="020B0604030504040204" pitchFamily="50" charset="-128"/>
                <a:ea typeface="メイリオ" panose="020B0604030504040204" pitchFamily="50" charset="-128"/>
              </a:rPr>
              <a:t>【</a:t>
            </a:r>
            <a:r>
              <a:rPr lang="ja-JP" altLang="en-US" sz="4000" dirty="0" smtClean="0">
                <a:solidFill>
                  <a:prstClr val="black"/>
                </a:solidFill>
                <a:latin typeface="メイリオ" panose="020B0604030504040204" pitchFamily="50" charset="-128"/>
                <a:ea typeface="メイリオ" panose="020B0604030504040204" pitchFamily="50" charset="-128"/>
              </a:rPr>
              <a:t>要件</a:t>
            </a:r>
            <a:r>
              <a:rPr lang="en-US" altLang="ja-JP" sz="4000" dirty="0" smtClean="0">
                <a:solidFill>
                  <a:prstClr val="black"/>
                </a:solidFill>
                <a:latin typeface="メイリオ" panose="020B0604030504040204" pitchFamily="50" charset="-128"/>
                <a:ea typeface="メイリオ" panose="020B0604030504040204" pitchFamily="50" charset="-128"/>
              </a:rPr>
              <a:t>】</a:t>
            </a:r>
            <a:endParaRPr lang="en-US" altLang="ja-JP" sz="4000" dirty="0" smtClean="0">
              <a:solidFill>
                <a:srgbClr val="146194">
                  <a:lumMod val="75000"/>
                </a:srgbClr>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26233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53143" y="-104156"/>
            <a:ext cx="9456302" cy="1662360"/>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kumimoji="1" sz="36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defRPr/>
            </a:pPr>
            <a:r>
              <a:rPr kumimoji="1" lang="ja-JP" altLang="en-US" b="1" i="0" u="none" strike="noStrike" kern="1200" cap="all" spc="0" normalizeH="0" baseline="0" noProof="0" dirty="0" smtClean="0">
                <a:ln w="3175" cmpd="sng">
                  <a:noFill/>
                </a:ln>
                <a:solidFill>
                  <a:schemeClr val="tx2"/>
                </a:solidFill>
                <a:effectLst/>
                <a:uLnTx/>
                <a:uFillTx/>
                <a:latin typeface="Century Gothic" panose="020B0502020202020204"/>
                <a:ea typeface="メイリオ" panose="020B0604030504040204" pitchFamily="50" charset="-128"/>
              </a:rPr>
              <a:t>■通所系サービス共通⑦</a:t>
            </a:r>
            <a:endParaRPr kumimoji="1" lang="en-US" altLang="ja-JP" b="1" i="0" u="none" strike="noStrike" kern="1200" cap="all" spc="0" normalizeH="0" baseline="0" noProof="0" dirty="0" smtClean="0">
              <a:ln w="3175" cmpd="sng">
                <a:noFill/>
              </a:ln>
              <a:solidFill>
                <a:schemeClr val="tx2"/>
              </a:solidFill>
              <a:effectLst/>
              <a:uLnTx/>
              <a:uFillTx/>
              <a:latin typeface="Century Gothic" panose="020B0502020202020204"/>
              <a:ea typeface="メイリオ" panose="020B0604030504040204" pitchFamily="50" charset="-128"/>
            </a:endParaRPr>
          </a:p>
          <a:p>
            <a:pPr>
              <a:defRPr/>
            </a:pPr>
            <a:r>
              <a:rPr lang="en-US" altLang="ja-JP" sz="3100" b="1" cap="none" dirty="0">
                <a:ln>
                  <a:noFill/>
                </a:ln>
                <a:solidFill>
                  <a:schemeClr val="tx2"/>
                </a:solidFill>
                <a:latin typeface="メイリオ" panose="020B0604030504040204" pitchFamily="50" charset="-128"/>
                <a:ea typeface="メイリオ" panose="020B0604030504040204" pitchFamily="50" charset="-128"/>
              </a:rPr>
              <a:t>【</a:t>
            </a:r>
            <a:r>
              <a:rPr lang="ja-JP" altLang="en-US" sz="3100" b="1" cap="none" dirty="0">
                <a:ln>
                  <a:noFill/>
                </a:ln>
                <a:solidFill>
                  <a:schemeClr val="tx2"/>
                </a:solidFill>
                <a:latin typeface="メイリオ" panose="020B0604030504040204" pitchFamily="50" charset="-128"/>
                <a:ea typeface="メイリオ" panose="020B0604030504040204" pitchFamily="50" charset="-128"/>
              </a:rPr>
              <a:t>送迎</a:t>
            </a:r>
            <a:r>
              <a:rPr lang="ja-JP" altLang="en-US" sz="3100" b="1" cap="none" dirty="0" smtClean="0">
                <a:ln>
                  <a:noFill/>
                </a:ln>
                <a:solidFill>
                  <a:schemeClr val="tx2"/>
                </a:solidFill>
                <a:latin typeface="メイリオ" panose="020B0604030504040204" pitchFamily="50" charset="-128"/>
                <a:ea typeface="メイリオ" panose="020B0604030504040204" pitchFamily="50" charset="-128"/>
              </a:rPr>
              <a:t>をしない</a:t>
            </a:r>
            <a:r>
              <a:rPr lang="ja-JP" altLang="en-US" sz="3100" b="1" cap="none" dirty="0">
                <a:ln>
                  <a:noFill/>
                </a:ln>
                <a:solidFill>
                  <a:schemeClr val="tx2"/>
                </a:solidFill>
                <a:latin typeface="メイリオ" panose="020B0604030504040204" pitchFamily="50" charset="-128"/>
                <a:ea typeface="メイリオ" panose="020B0604030504040204" pitchFamily="50" charset="-128"/>
              </a:rPr>
              <a:t>場合の所定単位数の減算について</a:t>
            </a:r>
            <a:r>
              <a:rPr lang="en-US" altLang="ja-JP" sz="3100" b="1" cap="none" dirty="0">
                <a:ln>
                  <a:noFill/>
                </a:ln>
                <a:solidFill>
                  <a:schemeClr val="tx2"/>
                </a:solidFill>
                <a:latin typeface="メイリオ" panose="020B0604030504040204" pitchFamily="50" charset="-128"/>
                <a:ea typeface="メイリオ" panose="020B0604030504040204" pitchFamily="50" charset="-128"/>
              </a:rPr>
              <a:t>】</a:t>
            </a:r>
          </a:p>
        </p:txBody>
      </p:sp>
      <p:sp>
        <p:nvSpPr>
          <p:cNvPr id="15" name="コンテンツ プレースホルダー 19"/>
          <p:cNvSpPr txBox="1">
            <a:spLocks/>
          </p:cNvSpPr>
          <p:nvPr/>
        </p:nvSpPr>
        <p:spPr>
          <a:xfrm>
            <a:off x="510017" y="2636912"/>
            <a:ext cx="8633983" cy="3125700"/>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pPr marL="0" marR="0" lvl="0" indent="0" algn="l" defTabSz="457200" rtl="0" eaLnBrk="1" fontAlgn="auto" latinLnBrk="0" hangingPunct="1">
              <a:spcBef>
                <a:spcPct val="20000"/>
              </a:spcBef>
              <a:spcAft>
                <a:spcPts val="600"/>
              </a:spcAft>
              <a:buClr>
                <a:sysClr val="window" lastClr="FFFFFF"/>
              </a:buClr>
              <a:buSzPct val="80000"/>
              <a:buFont typeface="Wingdings 3" panose="05040102010807070707" pitchFamily="18" charset="2"/>
              <a:buNone/>
              <a:tabLst/>
              <a:defRPr/>
            </a:pPr>
            <a:r>
              <a:rPr kumimoji="1" lang="ja-JP" altLang="en-US" sz="3600" b="0" i="0" u="none" strike="noStrike" kern="1200" cap="none" spc="0" normalizeH="0" baseline="0" noProof="0" dirty="0" smtClean="0">
                <a:ln>
                  <a:noFill/>
                </a:ln>
                <a:solidFill>
                  <a:srgbClr val="146194">
                    <a:lumMod val="75000"/>
                  </a:srgbClr>
                </a:solidFill>
                <a:effectLst/>
                <a:uLnTx/>
                <a:uFillTx/>
                <a:latin typeface="Meiryo UI" panose="020B0604030504040204" pitchFamily="50" charset="-128"/>
                <a:ea typeface="Meiryo UI" panose="020B0604030504040204" pitchFamily="50" charset="-128"/>
              </a:rPr>
              <a:t>　</a:t>
            </a:r>
            <a:r>
              <a:rPr kumimoji="1" lang="ja-JP" altLang="en-US" sz="36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rPr>
              <a:t>送迎を実施しない場合（利用者が自ら通う場合、家族が送迎を行う場合等の事業所が送迎を実施していない場合）は、</a:t>
            </a:r>
            <a:r>
              <a:rPr kumimoji="1" lang="ja-JP" altLang="en-US" sz="4400" b="0" i="0" u="none" strike="noStrike" kern="1200" cap="none" spc="0" normalizeH="0" baseline="0" noProof="0" dirty="0" smtClean="0">
                <a:ln>
                  <a:noFill/>
                </a:ln>
                <a:solidFill>
                  <a:srgbClr val="F5238C"/>
                </a:solidFill>
                <a:effectLst/>
                <a:uLnTx/>
                <a:uFillTx/>
                <a:latin typeface="Meiryo UI" panose="020B0604030504040204" pitchFamily="50" charset="-128"/>
                <a:ea typeface="Meiryo UI" panose="020B0604030504040204" pitchFamily="50" charset="-128"/>
              </a:rPr>
              <a:t>片道につき４７単位</a:t>
            </a:r>
            <a:r>
              <a:rPr kumimoji="1" lang="ja-JP" altLang="en-US" sz="36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rPr>
              <a:t>を所定単位数から減ずる。</a:t>
            </a:r>
            <a:endParaRPr kumimoji="1" lang="en-US" altLang="ja-JP" sz="36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sp>
        <p:nvSpPr>
          <p:cNvPr id="7" name="正方形/長方形 6"/>
          <p:cNvSpPr/>
          <p:nvPr/>
        </p:nvSpPr>
        <p:spPr>
          <a:xfrm>
            <a:off x="510017" y="2337961"/>
            <a:ext cx="8381064" cy="3755335"/>
          </a:xfrm>
          <a:prstGeom prst="rect">
            <a:avLst/>
          </a:prstGeom>
          <a:noFill/>
          <a:ln w="635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p:nvGrpSpPr>
        <p:grpSpPr>
          <a:xfrm>
            <a:off x="-50045" y="1589886"/>
            <a:ext cx="2589256" cy="1603057"/>
            <a:chOff x="5312084" y="4158638"/>
            <a:chExt cx="1752135" cy="1010526"/>
          </a:xfrm>
        </p:grpSpPr>
        <p:pic>
          <p:nvPicPr>
            <p:cNvPr id="12" name="図 1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911946">
              <a:off x="6285743" y="4158638"/>
              <a:ext cx="778476" cy="708910"/>
            </a:xfrm>
            <a:prstGeom prst="rect">
              <a:avLst/>
            </a:prstGeom>
          </p:spPr>
        </p:pic>
        <p:pic>
          <p:nvPicPr>
            <p:cNvPr id="13" name="図 1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855618">
              <a:off x="5312084" y="4186469"/>
              <a:ext cx="1189832" cy="982695"/>
            </a:xfrm>
            <a:prstGeom prst="rect">
              <a:avLst/>
            </a:prstGeom>
          </p:spPr>
        </p:pic>
      </p:grpSp>
    </p:spTree>
    <p:extLst>
      <p:ext uri="{BB962C8B-B14F-4D97-AF65-F5344CB8AC3E}">
        <p14:creationId xmlns:p14="http://schemas.microsoft.com/office/powerpoint/2010/main" val="306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3"/>
          <p:cNvSpPr txBox="1">
            <a:spLocks/>
          </p:cNvSpPr>
          <p:nvPr/>
        </p:nvSpPr>
        <p:spPr>
          <a:xfrm>
            <a:off x="-72067" y="-84073"/>
            <a:ext cx="8862381" cy="1411823"/>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kumimoji="1" sz="3200" b="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600" b="1" i="0" u="none" strike="noStrike" kern="1200" cap="all" spc="0" normalizeH="0" baseline="0" noProof="0" dirty="0" smtClean="0">
                <a:ln w="3175" cmpd="sng">
                  <a:noFill/>
                </a:ln>
                <a:solidFill>
                  <a:schemeClr val="tx2"/>
                </a:solidFill>
                <a:effectLst/>
                <a:uLnTx/>
                <a:uFillTx/>
                <a:latin typeface="Meiryo UI" panose="020B0604030504040204" pitchFamily="50" charset="-128"/>
                <a:ea typeface="Meiryo UI" panose="020B0604030504040204" pitchFamily="50" charset="-128"/>
              </a:rPr>
              <a:t>■通所系サービス共通⑧</a:t>
            </a:r>
            <a:endParaRPr kumimoji="1" lang="en-US" altLang="ja-JP" sz="3600" b="1" i="0" u="none" strike="noStrike" kern="1200" cap="all" spc="0" normalizeH="0" baseline="0" noProof="0" dirty="0" smtClean="0">
              <a:ln w="3175" cmpd="sng">
                <a:noFill/>
              </a:ln>
              <a:solidFill>
                <a:schemeClr val="tx2"/>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600" b="1" i="0" u="none" strike="noStrike" kern="1200" cap="all" spc="0" normalizeH="0" baseline="0" noProof="0" dirty="0" smtClean="0">
                <a:ln w="3175" cmpd="sng">
                  <a:noFill/>
                </a:ln>
                <a:solidFill>
                  <a:schemeClr val="tx2"/>
                </a:solidFill>
                <a:effectLst/>
                <a:uLnTx/>
                <a:uFillTx/>
                <a:latin typeface="Meiryo UI" panose="020B0604030504040204" pitchFamily="50" charset="-128"/>
                <a:ea typeface="Meiryo UI" panose="020B0604030504040204" pitchFamily="50" charset="-128"/>
              </a:rPr>
              <a:t>　</a:t>
            </a:r>
            <a:r>
              <a:rPr kumimoji="1" lang="en-US" altLang="ja-JP" sz="3600" b="1" i="0" u="none" strike="noStrike" kern="1200" cap="all" spc="0" normalizeH="0" baseline="0" noProof="0" dirty="0" smtClean="0">
                <a:ln w="3175" cmpd="sng">
                  <a:noFill/>
                </a:ln>
                <a:solidFill>
                  <a:schemeClr val="tx2"/>
                </a:solidFill>
                <a:effectLst/>
                <a:uLnTx/>
                <a:uFillTx/>
                <a:latin typeface="Meiryo UI" panose="020B0604030504040204" pitchFamily="50" charset="-128"/>
                <a:ea typeface="Meiryo UI" panose="020B0604030504040204" pitchFamily="50" charset="-128"/>
              </a:rPr>
              <a:t>【</a:t>
            </a:r>
            <a:r>
              <a:rPr kumimoji="1" lang="ja-JP" altLang="en-US" sz="3600" b="1" i="0" u="none" strike="noStrike" kern="1200" cap="all" spc="0" normalizeH="0" baseline="0" noProof="0" dirty="0" smtClean="0">
                <a:ln w="3175" cmpd="sng">
                  <a:noFill/>
                </a:ln>
                <a:solidFill>
                  <a:schemeClr val="tx2"/>
                </a:solidFill>
                <a:effectLst/>
                <a:uLnTx/>
                <a:uFillTx/>
                <a:latin typeface="Meiryo UI" panose="020B0604030504040204" pitchFamily="50" charset="-128"/>
                <a:ea typeface="Meiryo UI" panose="020B0604030504040204" pitchFamily="50" charset="-128"/>
              </a:rPr>
              <a:t>定員</a:t>
            </a:r>
            <a:r>
              <a:rPr lang="ja-JP" altLang="en-US" sz="3600" b="1" dirty="0" smtClean="0">
                <a:solidFill>
                  <a:schemeClr val="tx2"/>
                </a:solidFill>
                <a:latin typeface="Meiryo UI" panose="020B0604030504040204" pitchFamily="50" charset="-128"/>
                <a:ea typeface="Meiryo UI" panose="020B0604030504040204" pitchFamily="50" charset="-128"/>
              </a:rPr>
              <a:t>について</a:t>
            </a:r>
            <a:r>
              <a:rPr lang="en-US" altLang="ja-JP" sz="3600" b="1" dirty="0" smtClean="0">
                <a:solidFill>
                  <a:schemeClr val="tx2"/>
                </a:solidFill>
                <a:latin typeface="Meiryo UI" panose="020B0604030504040204" pitchFamily="50" charset="-128"/>
                <a:ea typeface="Meiryo UI" panose="020B0604030504040204" pitchFamily="50" charset="-128"/>
              </a:rPr>
              <a:t>】</a:t>
            </a:r>
            <a:endParaRPr kumimoji="1" lang="en-US" altLang="ja-JP" sz="3600" b="1" i="0" u="none" strike="noStrike" kern="1200" cap="all" spc="0" normalizeH="0" baseline="0" noProof="0" dirty="0" smtClean="0">
              <a:ln w="3175" cmpd="sng">
                <a:noFill/>
              </a:ln>
              <a:solidFill>
                <a:schemeClr val="tx2"/>
              </a:solidFill>
              <a:effectLst/>
              <a:uLnTx/>
              <a:uFillTx/>
              <a:latin typeface="Meiryo UI" panose="020B0604030504040204" pitchFamily="50" charset="-128"/>
              <a:ea typeface="Meiryo UI" panose="020B0604030504040204" pitchFamily="50" charset="-128"/>
            </a:endParaRPr>
          </a:p>
        </p:txBody>
      </p:sp>
      <p:sp>
        <p:nvSpPr>
          <p:cNvPr id="15" name="テキスト プレースホルダー 4"/>
          <p:cNvSpPr txBox="1">
            <a:spLocks/>
          </p:cNvSpPr>
          <p:nvPr/>
        </p:nvSpPr>
        <p:spPr>
          <a:xfrm>
            <a:off x="-182762" y="1328208"/>
            <a:ext cx="9326762" cy="1741314"/>
          </a:xfrm>
          <a:prstGeom prst="rect">
            <a:avLst/>
          </a:prstGeom>
        </p:spPr>
        <p:txBody>
          <a:bodyPr vert="horz" lIns="91440" tIns="45720" rIns="91440" bIns="45720" rtlCol="0" anchor="ctr">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20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spcBef>
                <a:spcPct val="20000"/>
              </a:spcBef>
              <a:spcAft>
                <a:spcPts val="600"/>
              </a:spcAft>
              <a:buClr>
                <a:sysClr val="window" lastClr="FFFFFF"/>
              </a:buClr>
              <a:buSzPct val="80000"/>
              <a:buFont typeface="Wingdings 3" panose="05040102010807070707" pitchFamily="18" charset="2"/>
              <a:buNone/>
              <a:tabLst/>
              <a:defRPr/>
            </a:pPr>
            <a:r>
              <a:rPr kumimoji="1" lang="en-US" altLang="ja-JP" sz="4000" b="0" i="0" u="none" strike="noStrike" kern="1200" cap="none" spc="0" normalizeH="0" baseline="0" noProof="0" dirty="0" smtClean="0">
                <a:ln>
                  <a:noFill/>
                </a:ln>
                <a:solidFill>
                  <a:sysClr val="windowText" lastClr="000000"/>
                </a:solidFill>
                <a:effectLst/>
                <a:uLnTx/>
                <a:uFillTx/>
                <a:latin typeface="Century Gothic" panose="020B0502020202020204"/>
                <a:ea typeface="メイリオ" panose="020B0604030504040204" pitchFamily="50" charset="-128"/>
              </a:rPr>
              <a:t>『</a:t>
            </a:r>
            <a:r>
              <a:rPr kumimoji="1" lang="ja-JP" altLang="en-US" sz="4000" b="0" i="0" u="none" strike="noStrike" kern="1200" cap="none" spc="0" normalizeH="0" baseline="0" noProof="0" dirty="0" smtClean="0">
                <a:ln>
                  <a:noFill/>
                </a:ln>
                <a:solidFill>
                  <a:sysClr val="windowText" lastClr="000000"/>
                </a:solidFill>
                <a:effectLst/>
                <a:uLnTx/>
                <a:uFillTx/>
                <a:latin typeface="Century Gothic" panose="020B0502020202020204"/>
                <a:ea typeface="メイリオ" panose="020B0604030504040204" pitchFamily="50" charset="-128"/>
              </a:rPr>
              <a:t>介護報酬上の定員超過利用</a:t>
            </a:r>
            <a:r>
              <a:rPr kumimoji="1" lang="en-US" altLang="ja-JP" sz="4000" b="0" i="0" u="none" strike="noStrike" kern="1200" cap="none" spc="0" normalizeH="0" baseline="0" noProof="0" dirty="0" smtClean="0">
                <a:ln>
                  <a:noFill/>
                </a:ln>
                <a:solidFill>
                  <a:sysClr val="windowText" lastClr="000000"/>
                </a:solidFill>
                <a:effectLst/>
                <a:uLnTx/>
                <a:uFillTx/>
                <a:latin typeface="Century Gothic" panose="020B0502020202020204"/>
                <a:ea typeface="メイリオ" panose="020B0604030504040204" pitchFamily="50" charset="-128"/>
              </a:rPr>
              <a:t>』</a:t>
            </a:r>
          </a:p>
          <a:p>
            <a:pPr marL="0" marR="0" lvl="0" indent="0" algn="l" defTabSz="457200" rtl="0" eaLnBrk="1" fontAlgn="auto" latinLnBrk="0" hangingPunct="1">
              <a:lnSpc>
                <a:spcPct val="70000"/>
              </a:lnSpc>
              <a:spcBef>
                <a:spcPct val="20000"/>
              </a:spcBef>
              <a:spcAft>
                <a:spcPts val="600"/>
              </a:spcAft>
              <a:buClr>
                <a:sysClr val="window" lastClr="FFFFFF"/>
              </a:buClr>
              <a:buSzPct val="80000"/>
              <a:buFont typeface="Wingdings 3" panose="05040102010807070707" pitchFamily="18" charset="2"/>
              <a:buNone/>
              <a:tabLst/>
              <a:defRPr/>
            </a:pPr>
            <a:r>
              <a:rPr lang="ja-JP" altLang="en-US" sz="3200" dirty="0" smtClean="0">
                <a:solidFill>
                  <a:sysClr val="windowText" lastClr="000000"/>
                </a:solidFill>
                <a:latin typeface="Century Gothic" panose="020B0502020202020204"/>
                <a:ea typeface="メイリオ" panose="020B0604030504040204" pitchFamily="50" charset="-128"/>
              </a:rPr>
              <a:t>　⇒</a:t>
            </a:r>
            <a:r>
              <a:rPr lang="en-US" altLang="ja-JP" sz="3200" dirty="0">
                <a:solidFill>
                  <a:sysClr val="windowText" lastClr="000000"/>
                </a:solidFill>
                <a:latin typeface="Century Gothic" panose="020B0502020202020204"/>
                <a:ea typeface="メイリオ" panose="020B0604030504040204" pitchFamily="50" charset="-128"/>
              </a:rPr>
              <a:t>1</a:t>
            </a:r>
            <a:r>
              <a:rPr lang="ja-JP" altLang="en-US" sz="3200" dirty="0" smtClean="0">
                <a:solidFill>
                  <a:sysClr val="windowText" lastClr="000000"/>
                </a:solidFill>
                <a:latin typeface="Century Gothic" panose="020B0502020202020204"/>
                <a:ea typeface="メイリオ" panose="020B0604030504040204" pitchFamily="50" charset="-128"/>
              </a:rPr>
              <a:t>月あたりの </a:t>
            </a:r>
            <a:r>
              <a:rPr lang="ja-JP" altLang="en-US" sz="3200" b="1" dirty="0" smtClean="0">
                <a:solidFill>
                  <a:srgbClr val="FF0000"/>
                </a:solidFill>
                <a:latin typeface="Century Gothic" panose="020B0502020202020204"/>
                <a:ea typeface="メイリオ" panose="020B0604030504040204" pitchFamily="50" charset="-128"/>
              </a:rPr>
              <a:t>利用者の数の平均 </a:t>
            </a:r>
            <a:r>
              <a:rPr lang="ja-JP" altLang="en-US" sz="3200" dirty="0" smtClean="0">
                <a:solidFill>
                  <a:sysClr val="windowText" lastClr="000000"/>
                </a:solidFill>
                <a:latin typeface="Century Gothic" panose="020B0502020202020204"/>
                <a:ea typeface="メイリオ" panose="020B0604030504040204" pitchFamily="50" charset="-128"/>
              </a:rPr>
              <a:t>を超えた場合</a:t>
            </a:r>
            <a:endParaRPr lang="en-US" altLang="ja-JP" sz="3200" dirty="0" smtClean="0">
              <a:solidFill>
                <a:sysClr val="windowText" lastClr="000000"/>
              </a:solidFill>
              <a:latin typeface="Century Gothic" panose="020B0502020202020204"/>
              <a:ea typeface="メイリオ" panose="020B0604030504040204" pitchFamily="50" charset="-128"/>
            </a:endParaRPr>
          </a:p>
        </p:txBody>
      </p:sp>
      <p:pic>
        <p:nvPicPr>
          <p:cNvPr id="17" name="図 1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381946">
            <a:off x="61657" y="5904366"/>
            <a:ext cx="1559659" cy="830468"/>
          </a:xfrm>
          <a:prstGeom prst="rect">
            <a:avLst/>
          </a:prstGeom>
        </p:spPr>
      </p:pic>
      <p:sp>
        <p:nvSpPr>
          <p:cNvPr id="16" name="テキスト プレースホルダー 4"/>
          <p:cNvSpPr txBox="1">
            <a:spLocks/>
          </p:cNvSpPr>
          <p:nvPr/>
        </p:nvSpPr>
        <p:spPr>
          <a:xfrm>
            <a:off x="523614" y="3254312"/>
            <a:ext cx="8080748" cy="576733"/>
          </a:xfrm>
          <a:prstGeom prst="rect">
            <a:avLst/>
          </a:prstGeom>
        </p:spPr>
        <p:txBody>
          <a:bodyPr vert="horz" lIns="91440" tIns="45720" rIns="91440" bIns="45720" rtlCol="0" anchor="ctr">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20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9pPr>
          </a:lstStyle>
          <a:p>
            <a:pPr>
              <a:buClr>
                <a:prstClr val="white"/>
              </a:buClr>
            </a:pPr>
            <a:r>
              <a:rPr lang="ja-JP" altLang="en-US" sz="2200" b="1" dirty="0" smtClean="0">
                <a:solidFill>
                  <a:prstClr val="black"/>
                </a:solidFill>
                <a:latin typeface="Century Gothic" panose="020B0502020202020204"/>
                <a:ea typeface="メイリオ" panose="020B0604030504040204" pitchFamily="50" charset="-128"/>
              </a:rPr>
              <a:t>仮に、基準上利用定員が３人の事業所で、１カ月３日間営業し下記の人数を受け入れたとすると</a:t>
            </a:r>
            <a:r>
              <a:rPr lang="ja-JP" altLang="en-US" sz="2200" b="1" dirty="0" smtClean="0">
                <a:solidFill>
                  <a:srgbClr val="FF0000"/>
                </a:solidFill>
                <a:latin typeface="Century Gothic" panose="020B0502020202020204"/>
                <a:ea typeface="メイリオ" panose="020B0604030504040204" pitchFamily="50" charset="-128"/>
              </a:rPr>
              <a:t>平均は</a:t>
            </a:r>
            <a:r>
              <a:rPr lang="ja-JP" altLang="en-US" sz="2200" b="1" dirty="0" smtClean="0">
                <a:solidFill>
                  <a:prstClr val="black"/>
                </a:solidFill>
                <a:latin typeface="Century Gothic" panose="020B0502020202020204"/>
                <a:ea typeface="メイリオ" panose="020B0604030504040204" pitchFamily="50" charset="-128"/>
              </a:rPr>
              <a:t>･･･</a:t>
            </a:r>
            <a:endParaRPr lang="ja-JP" altLang="en-US" sz="2200" b="1" dirty="0">
              <a:solidFill>
                <a:srgbClr val="146194">
                  <a:lumMod val="75000"/>
                </a:srgbClr>
              </a:solidFill>
              <a:latin typeface="Century Gothic" panose="020B0502020202020204"/>
              <a:ea typeface="メイリオ" panose="020B0604030504040204" pitchFamily="50" charset="-128"/>
            </a:endParaRPr>
          </a:p>
        </p:txBody>
      </p:sp>
      <p:sp>
        <p:nvSpPr>
          <p:cNvPr id="2" name="上矢印吹き出し 1"/>
          <p:cNvSpPr/>
          <p:nvPr/>
        </p:nvSpPr>
        <p:spPr>
          <a:xfrm rot="10800000">
            <a:off x="3014901" y="2231422"/>
            <a:ext cx="3456383" cy="926715"/>
          </a:xfrm>
          <a:prstGeom prst="upArrowCallout">
            <a:avLst>
              <a:gd name="adj1" fmla="val 25000"/>
              <a:gd name="adj2" fmla="val 23036"/>
              <a:gd name="adj3" fmla="val 25000"/>
              <a:gd name="adj4" fmla="val 64867"/>
            </a:avLst>
          </a:prstGeom>
          <a:noFill/>
          <a:ln w="60325">
            <a:solidFill>
              <a:srgbClr val="F523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4"/>
          <p:cNvSpPr txBox="1">
            <a:spLocks/>
          </p:cNvSpPr>
          <p:nvPr/>
        </p:nvSpPr>
        <p:spPr>
          <a:xfrm>
            <a:off x="1611326" y="5935322"/>
            <a:ext cx="7281472" cy="1078954"/>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20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9pPr>
          </a:lstStyle>
          <a:p>
            <a:pPr>
              <a:buClr>
                <a:prstClr val="white"/>
              </a:buClr>
            </a:pPr>
            <a:r>
              <a:rPr lang="ja-JP" altLang="en-US" sz="2400" dirty="0" smtClean="0">
                <a:solidFill>
                  <a:schemeClr val="tx1"/>
                </a:solidFill>
                <a:latin typeface="Century Gothic" panose="020B0502020202020204"/>
                <a:ea typeface="メイリオ" panose="020B0604030504040204" pitchFamily="50" charset="-128"/>
              </a:rPr>
              <a:t>利用者ごとに到着時間、出発時間、滞在時間等</a:t>
            </a:r>
            <a:r>
              <a:rPr lang="ja-JP" altLang="en-US" sz="2400" dirty="0">
                <a:solidFill>
                  <a:schemeClr val="tx1"/>
                </a:solidFill>
                <a:latin typeface="Century Gothic" panose="020B0502020202020204"/>
                <a:ea typeface="メイリオ" panose="020B0604030504040204" pitchFamily="50" charset="-128"/>
              </a:rPr>
              <a:t>を</a:t>
            </a:r>
            <a:r>
              <a:rPr lang="ja-JP" altLang="en-US" sz="2400" b="1" dirty="0" smtClean="0">
                <a:solidFill>
                  <a:srgbClr val="FF0000"/>
                </a:solidFill>
                <a:latin typeface="Century Gothic" panose="020B0502020202020204"/>
                <a:ea typeface="メイリオ" panose="020B0604030504040204" pitchFamily="50" charset="-128"/>
              </a:rPr>
              <a:t>業務</a:t>
            </a:r>
            <a:r>
              <a:rPr lang="ja-JP" altLang="en-US" sz="2400" b="1" dirty="0">
                <a:solidFill>
                  <a:srgbClr val="FF0000"/>
                </a:solidFill>
                <a:latin typeface="Century Gothic" panose="020B0502020202020204"/>
                <a:ea typeface="メイリオ" panose="020B0604030504040204" pitchFamily="50" charset="-128"/>
              </a:rPr>
              <a:t>日誌等</a:t>
            </a:r>
            <a:r>
              <a:rPr lang="ja-JP" altLang="en-US" sz="2400" b="1" dirty="0" smtClean="0">
                <a:solidFill>
                  <a:srgbClr val="FF0000"/>
                </a:solidFill>
                <a:latin typeface="Century Gothic" panose="020B0502020202020204"/>
                <a:ea typeface="メイリオ" panose="020B0604030504040204" pitchFamily="50" charset="-128"/>
              </a:rPr>
              <a:t>で管理</a:t>
            </a:r>
            <a:r>
              <a:rPr lang="ja-JP" altLang="en-US" sz="2400" dirty="0" smtClean="0">
                <a:solidFill>
                  <a:schemeClr val="tx1"/>
                </a:solidFill>
                <a:latin typeface="Century Gothic" panose="020B0502020202020204"/>
                <a:ea typeface="メイリオ" panose="020B0604030504040204" pitchFamily="50" charset="-128"/>
              </a:rPr>
              <a:t>して利用定員を適切に管理できます。</a:t>
            </a:r>
            <a:endParaRPr lang="ja-JP" altLang="en-US" sz="2400" dirty="0">
              <a:solidFill>
                <a:schemeClr val="tx1"/>
              </a:solidFill>
              <a:latin typeface="Century Gothic" panose="020B0502020202020204"/>
              <a:ea typeface="メイリオ" panose="020B0604030504040204" pitchFamily="50" charset="-128"/>
            </a:endParaRPr>
          </a:p>
        </p:txBody>
      </p:sp>
      <p:sp>
        <p:nvSpPr>
          <p:cNvPr id="33" name="テキスト プレースホルダー 4"/>
          <p:cNvSpPr txBox="1">
            <a:spLocks/>
          </p:cNvSpPr>
          <p:nvPr/>
        </p:nvSpPr>
        <p:spPr>
          <a:xfrm>
            <a:off x="204525" y="5539800"/>
            <a:ext cx="8583651" cy="576733"/>
          </a:xfrm>
          <a:prstGeom prst="rect">
            <a:avLst/>
          </a:prstGeom>
        </p:spPr>
        <p:txBody>
          <a:bodyPr vert="horz" lIns="91440" tIns="45720" rIns="91440" bIns="45720" rtlCol="0" anchor="ctr">
            <a:normAutofit fontScale="85000" lnSpcReduction="10000"/>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20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9pPr>
          </a:lstStyle>
          <a:p>
            <a:pPr>
              <a:buClr>
                <a:prstClr val="white"/>
              </a:buClr>
            </a:pPr>
            <a:r>
              <a:rPr lang="ja-JP" altLang="en-US" sz="2400" b="1" dirty="0" smtClean="0">
                <a:solidFill>
                  <a:prstClr val="black"/>
                </a:solidFill>
                <a:latin typeface="Century Gothic" panose="020B0502020202020204"/>
                <a:ea typeface="メイリオ" panose="020B0604030504040204" pitchFamily="50" charset="-128"/>
              </a:rPr>
              <a:t>（</a:t>
            </a:r>
            <a:r>
              <a:rPr lang="en-US" altLang="ja-JP" sz="2400" b="1" dirty="0" smtClean="0">
                <a:solidFill>
                  <a:prstClr val="black"/>
                </a:solidFill>
                <a:latin typeface="Century Gothic" panose="020B0502020202020204"/>
                <a:ea typeface="メイリオ" panose="020B0604030504040204" pitchFamily="50" charset="-128"/>
              </a:rPr>
              <a:t>2</a:t>
            </a:r>
            <a:r>
              <a:rPr lang="ja-JP" altLang="en-US" sz="2400" b="1" dirty="0" smtClean="0">
                <a:solidFill>
                  <a:prstClr val="black"/>
                </a:solidFill>
                <a:latin typeface="Century Gothic" panose="020B0502020202020204"/>
                <a:ea typeface="メイリオ" panose="020B0604030504040204" pitchFamily="50" charset="-128"/>
              </a:rPr>
              <a:t>人＋</a:t>
            </a:r>
            <a:r>
              <a:rPr lang="en-US" altLang="ja-JP" sz="2400" b="1" dirty="0" smtClean="0">
                <a:solidFill>
                  <a:prstClr val="black"/>
                </a:solidFill>
                <a:latin typeface="Century Gothic" panose="020B0502020202020204"/>
                <a:ea typeface="メイリオ" panose="020B0604030504040204" pitchFamily="50" charset="-128"/>
              </a:rPr>
              <a:t>3</a:t>
            </a:r>
            <a:r>
              <a:rPr lang="ja-JP" altLang="en-US" sz="2400" b="1" dirty="0" smtClean="0">
                <a:solidFill>
                  <a:prstClr val="black"/>
                </a:solidFill>
                <a:latin typeface="Century Gothic" panose="020B0502020202020204"/>
                <a:ea typeface="メイリオ" panose="020B0604030504040204" pitchFamily="50" charset="-128"/>
              </a:rPr>
              <a:t>人＋</a:t>
            </a:r>
            <a:r>
              <a:rPr lang="en-US" altLang="ja-JP" sz="2400" b="1" dirty="0" smtClean="0">
                <a:solidFill>
                  <a:prstClr val="black"/>
                </a:solidFill>
                <a:latin typeface="Century Gothic" panose="020B0502020202020204"/>
                <a:ea typeface="メイリオ" panose="020B0604030504040204" pitchFamily="50" charset="-128"/>
              </a:rPr>
              <a:t>4</a:t>
            </a:r>
            <a:r>
              <a:rPr lang="ja-JP" altLang="en-US" sz="2400" b="1" dirty="0" smtClean="0">
                <a:solidFill>
                  <a:prstClr val="black"/>
                </a:solidFill>
                <a:latin typeface="Century Gothic" panose="020B0502020202020204"/>
                <a:ea typeface="メイリオ" panose="020B0604030504040204" pitchFamily="50" charset="-128"/>
              </a:rPr>
              <a:t>人）</a:t>
            </a:r>
            <a:r>
              <a:rPr lang="en-US" altLang="ja-JP" sz="2400" b="1" dirty="0" smtClean="0">
                <a:solidFill>
                  <a:prstClr val="black"/>
                </a:solidFill>
                <a:latin typeface="Century Gothic" panose="020B0502020202020204"/>
                <a:ea typeface="メイリオ" panose="020B0604030504040204" pitchFamily="50" charset="-128"/>
              </a:rPr>
              <a:t>÷3</a:t>
            </a:r>
            <a:r>
              <a:rPr lang="ja-JP" altLang="en-US" sz="2400" b="1" dirty="0" smtClean="0">
                <a:solidFill>
                  <a:prstClr val="black"/>
                </a:solidFill>
                <a:latin typeface="Century Gothic" panose="020B0502020202020204"/>
                <a:ea typeface="メイリオ" panose="020B0604030504040204" pitchFamily="50" charset="-128"/>
              </a:rPr>
              <a:t>日間＝</a:t>
            </a:r>
            <a:r>
              <a:rPr lang="en-US" altLang="ja-JP" sz="2400" b="1" dirty="0" smtClean="0">
                <a:solidFill>
                  <a:prstClr val="black"/>
                </a:solidFill>
                <a:latin typeface="Century Gothic" panose="020B0502020202020204"/>
                <a:ea typeface="メイリオ" panose="020B0604030504040204" pitchFamily="50" charset="-128"/>
              </a:rPr>
              <a:t>3</a:t>
            </a:r>
            <a:r>
              <a:rPr lang="ja-JP" altLang="en-US" sz="2400" b="1" dirty="0" smtClean="0">
                <a:solidFill>
                  <a:prstClr val="black"/>
                </a:solidFill>
                <a:latin typeface="Century Gothic" panose="020B0502020202020204"/>
                <a:ea typeface="メイリオ" panose="020B0604030504040204" pitchFamily="50" charset="-128"/>
              </a:rPr>
              <a:t>となり、</a:t>
            </a:r>
            <a:r>
              <a:rPr lang="en-US" altLang="ja-JP" sz="2400" b="1" dirty="0" smtClean="0">
                <a:solidFill>
                  <a:srgbClr val="FF0000"/>
                </a:solidFill>
                <a:latin typeface="Century Gothic" panose="020B0502020202020204"/>
                <a:ea typeface="メイリオ" panose="020B0604030504040204" pitchFamily="50" charset="-128"/>
              </a:rPr>
              <a:t>4</a:t>
            </a:r>
            <a:r>
              <a:rPr lang="ja-JP" altLang="en-US" sz="2400" b="1" dirty="0" smtClean="0">
                <a:solidFill>
                  <a:srgbClr val="FF0000"/>
                </a:solidFill>
                <a:latin typeface="Century Gothic" panose="020B0502020202020204"/>
                <a:ea typeface="メイリオ" panose="020B0604030504040204" pitchFamily="50" charset="-128"/>
              </a:rPr>
              <a:t>月</a:t>
            </a:r>
            <a:r>
              <a:rPr lang="en-US" altLang="ja-JP" sz="2400" b="1" dirty="0" smtClean="0">
                <a:solidFill>
                  <a:srgbClr val="FF0000"/>
                </a:solidFill>
                <a:latin typeface="Century Gothic" panose="020B0502020202020204"/>
                <a:ea typeface="メイリオ" panose="020B0604030504040204" pitchFamily="50" charset="-128"/>
              </a:rPr>
              <a:t>3</a:t>
            </a:r>
            <a:r>
              <a:rPr lang="ja-JP" altLang="en-US" sz="2400" b="1" dirty="0" smtClean="0">
                <a:solidFill>
                  <a:srgbClr val="FF0000"/>
                </a:solidFill>
                <a:latin typeface="Century Gothic" panose="020B0502020202020204"/>
                <a:ea typeface="メイリオ" panose="020B0604030504040204" pitchFamily="50" charset="-128"/>
              </a:rPr>
              <a:t>日が</a:t>
            </a:r>
            <a:r>
              <a:rPr lang="en-US" altLang="ja-JP" sz="2400" b="1" dirty="0" smtClean="0">
                <a:solidFill>
                  <a:srgbClr val="FF0000"/>
                </a:solidFill>
                <a:latin typeface="Century Gothic" panose="020B0502020202020204"/>
                <a:ea typeface="メイリオ" panose="020B0604030504040204" pitchFamily="50" charset="-128"/>
              </a:rPr>
              <a:t>1</a:t>
            </a:r>
            <a:r>
              <a:rPr lang="ja-JP" altLang="en-US" sz="2400" b="1" dirty="0" smtClean="0">
                <a:solidFill>
                  <a:srgbClr val="FF0000"/>
                </a:solidFill>
                <a:latin typeface="Century Gothic" panose="020B0502020202020204"/>
                <a:ea typeface="メイリオ" panose="020B0604030504040204" pitchFamily="50" charset="-128"/>
              </a:rPr>
              <a:t>名定員超過</a:t>
            </a:r>
            <a:r>
              <a:rPr lang="ja-JP" altLang="en-US" sz="2400" b="1" dirty="0" smtClean="0">
                <a:solidFill>
                  <a:prstClr val="black"/>
                </a:solidFill>
                <a:latin typeface="Century Gothic" panose="020B0502020202020204"/>
                <a:ea typeface="メイリオ" panose="020B0604030504040204" pitchFamily="50" charset="-128"/>
              </a:rPr>
              <a:t>となります。</a:t>
            </a:r>
            <a:endParaRPr lang="ja-JP" altLang="en-US" sz="2400" b="1" dirty="0">
              <a:solidFill>
                <a:srgbClr val="146194">
                  <a:lumMod val="75000"/>
                </a:srgbClr>
              </a:solidFill>
              <a:latin typeface="Century Gothic" panose="020B0502020202020204"/>
              <a:ea typeface="メイリオ" panose="020B0604030504040204" pitchFamily="50" charset="-128"/>
            </a:endParaRPr>
          </a:p>
        </p:txBody>
      </p:sp>
      <p:grpSp>
        <p:nvGrpSpPr>
          <p:cNvPr id="13" name="グループ化 12"/>
          <p:cNvGrpSpPr/>
          <p:nvPr/>
        </p:nvGrpSpPr>
        <p:grpSpPr>
          <a:xfrm>
            <a:off x="296030" y="3984600"/>
            <a:ext cx="8596768" cy="1607587"/>
            <a:chOff x="279605" y="3838069"/>
            <a:chExt cx="8596768" cy="1607587"/>
          </a:xfrm>
        </p:grpSpPr>
        <p:grpSp>
          <p:nvGrpSpPr>
            <p:cNvPr id="7" name="グループ化 6"/>
            <p:cNvGrpSpPr/>
            <p:nvPr/>
          </p:nvGrpSpPr>
          <p:grpSpPr>
            <a:xfrm>
              <a:off x="279605" y="3838069"/>
              <a:ext cx="2252237" cy="1586161"/>
              <a:chOff x="506150" y="3841644"/>
              <a:chExt cx="2252237" cy="1586161"/>
            </a:xfrm>
          </p:grpSpPr>
          <p:sp>
            <p:nvSpPr>
              <p:cNvPr id="3" name="正方形/長方形 2"/>
              <p:cNvSpPr/>
              <p:nvPr/>
            </p:nvSpPr>
            <p:spPr>
              <a:xfrm>
                <a:off x="506150" y="3841644"/>
                <a:ext cx="2049625" cy="157714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p:cNvGrpSpPr/>
              <p:nvPr/>
            </p:nvGrpSpPr>
            <p:grpSpPr>
              <a:xfrm>
                <a:off x="894864" y="4343032"/>
                <a:ext cx="1229778" cy="1084773"/>
                <a:chOff x="894864" y="4343032"/>
                <a:chExt cx="1229778" cy="1084773"/>
              </a:xfrm>
            </p:grpSpPr>
            <p:pic>
              <p:nvPicPr>
                <p:cNvPr id="4" name="図 3"/>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6401" r="23120"/>
                <a:stretch/>
              </p:blipFill>
              <p:spPr>
                <a:xfrm>
                  <a:off x="894864" y="4360573"/>
                  <a:ext cx="503452" cy="1067232"/>
                </a:xfrm>
                <a:prstGeom prst="rect">
                  <a:avLst/>
                </a:prstGeom>
              </p:spPr>
            </p:pic>
            <p:pic>
              <p:nvPicPr>
                <p:cNvPr id="10" name="図 9"/>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6401" r="23120"/>
                <a:stretch/>
              </p:blipFill>
              <p:spPr>
                <a:xfrm>
                  <a:off x="1620586" y="4343032"/>
                  <a:ext cx="504056" cy="1075752"/>
                </a:xfrm>
                <a:prstGeom prst="rect">
                  <a:avLst/>
                </a:prstGeom>
              </p:spPr>
            </p:pic>
          </p:grpSp>
          <p:sp>
            <p:nvSpPr>
              <p:cNvPr id="12" name="テキスト プレースホルダー 4"/>
              <p:cNvSpPr txBox="1">
                <a:spLocks/>
              </p:cNvSpPr>
              <p:nvPr/>
            </p:nvSpPr>
            <p:spPr>
              <a:xfrm>
                <a:off x="506151" y="3885880"/>
                <a:ext cx="2252236" cy="576733"/>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20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9pPr>
              </a:lstStyle>
              <a:p>
                <a:pPr>
                  <a:buClr>
                    <a:prstClr val="white"/>
                  </a:buClr>
                </a:pPr>
                <a:r>
                  <a:rPr lang="en-US" altLang="ja-JP" sz="2400" b="1" dirty="0" smtClean="0">
                    <a:solidFill>
                      <a:prstClr val="black"/>
                    </a:solidFill>
                    <a:latin typeface="Century Gothic" panose="020B0502020202020204"/>
                    <a:ea typeface="メイリオ" panose="020B0604030504040204" pitchFamily="50" charset="-128"/>
                  </a:rPr>
                  <a:t>4</a:t>
                </a:r>
                <a:r>
                  <a:rPr lang="ja-JP" altLang="en-US" sz="2400" b="1" dirty="0" smtClean="0">
                    <a:solidFill>
                      <a:prstClr val="black"/>
                    </a:solidFill>
                    <a:latin typeface="Century Gothic" panose="020B0502020202020204"/>
                    <a:ea typeface="メイリオ" panose="020B0604030504040204" pitchFamily="50" charset="-128"/>
                  </a:rPr>
                  <a:t>月</a:t>
                </a:r>
                <a:r>
                  <a:rPr lang="en-US" altLang="ja-JP" sz="2400" b="1" dirty="0" smtClean="0">
                    <a:solidFill>
                      <a:prstClr val="black"/>
                    </a:solidFill>
                    <a:latin typeface="Century Gothic" panose="020B0502020202020204"/>
                    <a:ea typeface="メイリオ" panose="020B0604030504040204" pitchFamily="50" charset="-128"/>
                  </a:rPr>
                  <a:t>1</a:t>
                </a:r>
                <a:r>
                  <a:rPr lang="ja-JP" altLang="en-US" sz="2400" b="1" dirty="0" smtClean="0">
                    <a:solidFill>
                      <a:prstClr val="black"/>
                    </a:solidFill>
                    <a:latin typeface="Century Gothic" panose="020B0502020202020204"/>
                    <a:ea typeface="メイリオ" panose="020B0604030504040204" pitchFamily="50" charset="-128"/>
                  </a:rPr>
                  <a:t>日（</a:t>
                </a:r>
                <a:r>
                  <a:rPr lang="en-US" altLang="ja-JP" sz="2400" b="1" dirty="0" smtClean="0">
                    <a:solidFill>
                      <a:prstClr val="black"/>
                    </a:solidFill>
                    <a:latin typeface="Century Gothic" panose="020B0502020202020204"/>
                    <a:ea typeface="メイリオ" panose="020B0604030504040204" pitchFamily="50" charset="-128"/>
                  </a:rPr>
                  <a:t>2</a:t>
                </a:r>
                <a:r>
                  <a:rPr lang="ja-JP" altLang="en-US" sz="2400" b="1" dirty="0" smtClean="0">
                    <a:solidFill>
                      <a:prstClr val="black"/>
                    </a:solidFill>
                    <a:latin typeface="Century Gothic" panose="020B0502020202020204"/>
                    <a:ea typeface="メイリオ" panose="020B0604030504040204" pitchFamily="50" charset="-128"/>
                  </a:rPr>
                  <a:t>人）</a:t>
                </a:r>
                <a:endParaRPr lang="ja-JP" altLang="en-US" sz="2400" b="1" dirty="0">
                  <a:solidFill>
                    <a:srgbClr val="146194">
                      <a:lumMod val="75000"/>
                    </a:srgbClr>
                  </a:solidFill>
                  <a:latin typeface="Century Gothic" panose="020B0502020202020204"/>
                  <a:ea typeface="メイリオ" panose="020B0604030504040204" pitchFamily="50" charset="-128"/>
                </a:endParaRPr>
              </a:p>
            </p:txBody>
          </p:sp>
        </p:grpSp>
        <p:grpSp>
          <p:nvGrpSpPr>
            <p:cNvPr id="9" name="グループ化 8"/>
            <p:cNvGrpSpPr/>
            <p:nvPr/>
          </p:nvGrpSpPr>
          <p:grpSpPr>
            <a:xfrm>
              <a:off x="2497938" y="3851215"/>
              <a:ext cx="2252237" cy="1594441"/>
              <a:chOff x="2682374" y="3870147"/>
              <a:chExt cx="2252237" cy="1594441"/>
            </a:xfrm>
          </p:grpSpPr>
          <p:grpSp>
            <p:nvGrpSpPr>
              <p:cNvPr id="18" name="グループ化 17"/>
              <p:cNvGrpSpPr/>
              <p:nvPr/>
            </p:nvGrpSpPr>
            <p:grpSpPr>
              <a:xfrm>
                <a:off x="2682374" y="3870147"/>
                <a:ext cx="2252237" cy="1594441"/>
                <a:chOff x="506150" y="3841644"/>
                <a:chExt cx="2252237" cy="1594441"/>
              </a:xfrm>
            </p:grpSpPr>
            <p:sp>
              <p:nvSpPr>
                <p:cNvPr id="19" name="正方形/長方形 18"/>
                <p:cNvSpPr/>
                <p:nvPr/>
              </p:nvSpPr>
              <p:spPr>
                <a:xfrm>
                  <a:off x="506150" y="3841644"/>
                  <a:ext cx="2049625" cy="157714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p:cNvGrpSpPr/>
                <p:nvPr/>
              </p:nvGrpSpPr>
              <p:grpSpPr>
                <a:xfrm>
                  <a:off x="685255" y="4329886"/>
                  <a:ext cx="1665656" cy="1106199"/>
                  <a:chOff x="685255" y="4329886"/>
                  <a:chExt cx="1665656" cy="1106199"/>
                </a:xfrm>
              </p:grpSpPr>
              <p:pic>
                <p:nvPicPr>
                  <p:cNvPr id="22" name="図 21"/>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6401" r="23120"/>
                  <a:stretch/>
                </p:blipFill>
                <p:spPr>
                  <a:xfrm>
                    <a:off x="685255" y="4329886"/>
                    <a:ext cx="504056" cy="1097549"/>
                  </a:xfrm>
                  <a:prstGeom prst="rect">
                    <a:avLst/>
                  </a:prstGeom>
                </p:spPr>
              </p:pic>
              <p:pic>
                <p:nvPicPr>
                  <p:cNvPr id="23" name="図 22"/>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6401" r="23120"/>
                  <a:stretch/>
                </p:blipFill>
                <p:spPr>
                  <a:xfrm>
                    <a:off x="1846855" y="4338536"/>
                    <a:ext cx="504056" cy="1097549"/>
                  </a:xfrm>
                  <a:prstGeom prst="rect">
                    <a:avLst/>
                  </a:prstGeom>
                </p:spPr>
              </p:pic>
            </p:grpSp>
            <p:sp>
              <p:nvSpPr>
                <p:cNvPr id="21" name="テキスト プレースホルダー 4"/>
                <p:cNvSpPr txBox="1">
                  <a:spLocks/>
                </p:cNvSpPr>
                <p:nvPr/>
              </p:nvSpPr>
              <p:spPr>
                <a:xfrm>
                  <a:off x="506151" y="3885880"/>
                  <a:ext cx="2252236" cy="576733"/>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20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9pPr>
                </a:lstStyle>
                <a:p>
                  <a:pPr>
                    <a:buClr>
                      <a:prstClr val="white"/>
                    </a:buClr>
                  </a:pPr>
                  <a:r>
                    <a:rPr lang="en-US" altLang="ja-JP" sz="2400" b="1" dirty="0" smtClean="0">
                      <a:solidFill>
                        <a:prstClr val="black"/>
                      </a:solidFill>
                      <a:latin typeface="Century Gothic" panose="020B0502020202020204"/>
                      <a:ea typeface="メイリオ" panose="020B0604030504040204" pitchFamily="50" charset="-128"/>
                    </a:rPr>
                    <a:t>4</a:t>
                  </a:r>
                  <a:r>
                    <a:rPr lang="ja-JP" altLang="en-US" sz="2400" b="1" dirty="0" smtClean="0">
                      <a:solidFill>
                        <a:prstClr val="black"/>
                      </a:solidFill>
                      <a:latin typeface="Century Gothic" panose="020B0502020202020204"/>
                      <a:ea typeface="メイリオ" panose="020B0604030504040204" pitchFamily="50" charset="-128"/>
                    </a:rPr>
                    <a:t>月</a:t>
                  </a:r>
                  <a:r>
                    <a:rPr lang="en-US" altLang="ja-JP" sz="2400" b="1" dirty="0" smtClean="0">
                      <a:solidFill>
                        <a:prstClr val="black"/>
                      </a:solidFill>
                      <a:latin typeface="Century Gothic" panose="020B0502020202020204"/>
                      <a:ea typeface="メイリオ" panose="020B0604030504040204" pitchFamily="50" charset="-128"/>
                    </a:rPr>
                    <a:t>2</a:t>
                  </a:r>
                  <a:r>
                    <a:rPr lang="ja-JP" altLang="en-US" sz="2400" b="1" dirty="0" smtClean="0">
                      <a:solidFill>
                        <a:prstClr val="black"/>
                      </a:solidFill>
                      <a:latin typeface="Century Gothic" panose="020B0502020202020204"/>
                      <a:ea typeface="メイリオ" panose="020B0604030504040204" pitchFamily="50" charset="-128"/>
                    </a:rPr>
                    <a:t>日（</a:t>
                  </a:r>
                  <a:r>
                    <a:rPr lang="en-US" altLang="ja-JP" sz="2400" b="1" dirty="0" smtClean="0">
                      <a:solidFill>
                        <a:prstClr val="black"/>
                      </a:solidFill>
                      <a:latin typeface="Century Gothic" panose="020B0502020202020204"/>
                      <a:ea typeface="メイリオ" panose="020B0604030504040204" pitchFamily="50" charset="-128"/>
                    </a:rPr>
                    <a:t>3</a:t>
                  </a:r>
                  <a:r>
                    <a:rPr lang="ja-JP" altLang="en-US" sz="2400" b="1" dirty="0" smtClean="0">
                      <a:solidFill>
                        <a:prstClr val="black"/>
                      </a:solidFill>
                      <a:latin typeface="Century Gothic" panose="020B0502020202020204"/>
                      <a:ea typeface="メイリオ" panose="020B0604030504040204" pitchFamily="50" charset="-128"/>
                    </a:rPr>
                    <a:t>人）</a:t>
                  </a:r>
                  <a:endParaRPr lang="ja-JP" altLang="en-US" sz="2400" b="1" dirty="0">
                    <a:solidFill>
                      <a:srgbClr val="146194">
                        <a:lumMod val="75000"/>
                      </a:srgbClr>
                    </a:solidFill>
                    <a:latin typeface="Century Gothic" panose="020B0502020202020204"/>
                    <a:ea typeface="メイリオ" panose="020B0604030504040204" pitchFamily="50" charset="-128"/>
                  </a:endParaRPr>
                </a:p>
              </p:txBody>
            </p:sp>
          </p:grpSp>
          <p:pic>
            <p:nvPicPr>
              <p:cNvPr id="30" name="図 29"/>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6401" r="23120"/>
              <a:stretch/>
            </p:blipFill>
            <p:spPr>
              <a:xfrm>
                <a:off x="3418183" y="4358389"/>
                <a:ext cx="504056" cy="1097549"/>
              </a:xfrm>
              <a:prstGeom prst="rect">
                <a:avLst/>
              </a:prstGeom>
            </p:spPr>
          </p:pic>
        </p:grpSp>
        <p:grpSp>
          <p:nvGrpSpPr>
            <p:cNvPr id="8" name="グループ化 7"/>
            <p:cNvGrpSpPr/>
            <p:nvPr/>
          </p:nvGrpSpPr>
          <p:grpSpPr>
            <a:xfrm>
              <a:off x="4726668" y="3838069"/>
              <a:ext cx="2252237" cy="1587159"/>
              <a:chOff x="4820190" y="3859932"/>
              <a:chExt cx="2252237" cy="1587159"/>
            </a:xfrm>
          </p:grpSpPr>
          <p:grpSp>
            <p:nvGrpSpPr>
              <p:cNvPr id="24" name="グループ化 23"/>
              <p:cNvGrpSpPr/>
              <p:nvPr/>
            </p:nvGrpSpPr>
            <p:grpSpPr>
              <a:xfrm>
                <a:off x="4820190" y="3859932"/>
                <a:ext cx="2252237" cy="1587159"/>
                <a:chOff x="506150" y="3841644"/>
                <a:chExt cx="2252237" cy="1587159"/>
              </a:xfrm>
            </p:grpSpPr>
            <p:sp>
              <p:nvSpPr>
                <p:cNvPr id="25" name="正方形/長方形 24"/>
                <p:cNvSpPr/>
                <p:nvPr/>
              </p:nvSpPr>
              <p:spPr>
                <a:xfrm>
                  <a:off x="506150" y="3841644"/>
                  <a:ext cx="2049625" cy="157714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グループ化 25"/>
                <p:cNvGrpSpPr/>
                <p:nvPr/>
              </p:nvGrpSpPr>
              <p:grpSpPr>
                <a:xfrm>
                  <a:off x="527519" y="4372172"/>
                  <a:ext cx="964041" cy="1056631"/>
                  <a:chOff x="527519" y="4372172"/>
                  <a:chExt cx="964041" cy="1056631"/>
                </a:xfrm>
              </p:grpSpPr>
              <p:pic>
                <p:nvPicPr>
                  <p:cNvPr id="28" name="図 27"/>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6401" r="23120"/>
                  <a:stretch/>
                </p:blipFill>
                <p:spPr>
                  <a:xfrm>
                    <a:off x="527519" y="4382191"/>
                    <a:ext cx="504025" cy="1046612"/>
                  </a:xfrm>
                  <a:prstGeom prst="rect">
                    <a:avLst/>
                  </a:prstGeom>
                </p:spPr>
              </p:pic>
              <p:pic>
                <p:nvPicPr>
                  <p:cNvPr id="29" name="図 28"/>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6401" r="23120"/>
                  <a:stretch/>
                </p:blipFill>
                <p:spPr>
                  <a:xfrm>
                    <a:off x="987535" y="4372172"/>
                    <a:ext cx="504025" cy="1046612"/>
                  </a:xfrm>
                  <a:prstGeom prst="rect">
                    <a:avLst/>
                  </a:prstGeom>
                </p:spPr>
              </p:pic>
            </p:grpSp>
            <p:sp>
              <p:nvSpPr>
                <p:cNvPr id="27" name="テキスト プレースホルダー 4"/>
                <p:cNvSpPr txBox="1">
                  <a:spLocks/>
                </p:cNvSpPr>
                <p:nvPr/>
              </p:nvSpPr>
              <p:spPr>
                <a:xfrm>
                  <a:off x="506151" y="3885880"/>
                  <a:ext cx="2252236" cy="576733"/>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20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9pPr>
                </a:lstStyle>
                <a:p>
                  <a:pPr>
                    <a:buClr>
                      <a:prstClr val="white"/>
                    </a:buClr>
                  </a:pPr>
                  <a:r>
                    <a:rPr lang="en-US" altLang="ja-JP" sz="2400" b="1" dirty="0" smtClean="0">
                      <a:solidFill>
                        <a:srgbClr val="FF0000"/>
                      </a:solidFill>
                      <a:latin typeface="Century Gothic" panose="020B0502020202020204"/>
                      <a:ea typeface="メイリオ" panose="020B0604030504040204" pitchFamily="50" charset="-128"/>
                    </a:rPr>
                    <a:t>4</a:t>
                  </a:r>
                  <a:r>
                    <a:rPr lang="ja-JP" altLang="en-US" sz="2400" b="1" dirty="0" smtClean="0">
                      <a:solidFill>
                        <a:srgbClr val="FF0000"/>
                      </a:solidFill>
                      <a:latin typeface="Century Gothic" panose="020B0502020202020204"/>
                      <a:ea typeface="メイリオ" panose="020B0604030504040204" pitchFamily="50" charset="-128"/>
                    </a:rPr>
                    <a:t>月</a:t>
                  </a:r>
                  <a:r>
                    <a:rPr lang="en-US" altLang="ja-JP" sz="2400" b="1" dirty="0">
                      <a:solidFill>
                        <a:srgbClr val="FF0000"/>
                      </a:solidFill>
                      <a:latin typeface="Century Gothic" panose="020B0502020202020204"/>
                      <a:ea typeface="メイリオ" panose="020B0604030504040204" pitchFamily="50" charset="-128"/>
                    </a:rPr>
                    <a:t>3</a:t>
                  </a:r>
                  <a:r>
                    <a:rPr lang="ja-JP" altLang="en-US" sz="2400" b="1" dirty="0" smtClean="0">
                      <a:solidFill>
                        <a:srgbClr val="FF0000"/>
                      </a:solidFill>
                      <a:latin typeface="Century Gothic" panose="020B0502020202020204"/>
                      <a:ea typeface="メイリオ" panose="020B0604030504040204" pitchFamily="50" charset="-128"/>
                    </a:rPr>
                    <a:t>日（</a:t>
                  </a:r>
                  <a:r>
                    <a:rPr lang="en-US" altLang="ja-JP" sz="2400" b="1" dirty="0" smtClean="0">
                      <a:solidFill>
                        <a:srgbClr val="FF0000"/>
                      </a:solidFill>
                      <a:latin typeface="Century Gothic" panose="020B0502020202020204"/>
                      <a:ea typeface="メイリオ" panose="020B0604030504040204" pitchFamily="50" charset="-128"/>
                    </a:rPr>
                    <a:t>4</a:t>
                  </a:r>
                  <a:r>
                    <a:rPr lang="ja-JP" altLang="en-US" sz="2400" b="1" dirty="0" smtClean="0">
                      <a:solidFill>
                        <a:srgbClr val="FF0000"/>
                      </a:solidFill>
                      <a:latin typeface="Century Gothic" panose="020B0502020202020204"/>
                      <a:ea typeface="メイリオ" panose="020B0604030504040204" pitchFamily="50" charset="-128"/>
                    </a:rPr>
                    <a:t>人）</a:t>
                  </a:r>
                  <a:endParaRPr lang="ja-JP" altLang="en-US" sz="2400" b="1" dirty="0">
                    <a:solidFill>
                      <a:srgbClr val="FF0000"/>
                    </a:solidFill>
                    <a:latin typeface="Century Gothic" panose="020B0502020202020204"/>
                    <a:ea typeface="メイリオ" panose="020B0604030504040204" pitchFamily="50" charset="-128"/>
                  </a:endParaRPr>
                </a:p>
              </p:txBody>
            </p:sp>
          </p:grpSp>
          <p:pic>
            <p:nvPicPr>
              <p:cNvPr id="31" name="図 30"/>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6401" r="23120"/>
              <a:stretch/>
            </p:blipFill>
            <p:spPr>
              <a:xfrm>
                <a:off x="5820062" y="4372172"/>
                <a:ext cx="504025" cy="1046612"/>
              </a:xfrm>
              <a:prstGeom prst="rect">
                <a:avLst/>
              </a:prstGeom>
            </p:spPr>
          </p:pic>
          <p:pic>
            <p:nvPicPr>
              <p:cNvPr id="32" name="図 31"/>
              <p:cNvPicPr>
                <a:picLocks noChangeAspect="1"/>
              </p:cNvPicPr>
              <p:nvPr/>
            </p:nvPicPr>
            <p:blipFill rotWithShape="1">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16401" r="23120"/>
              <a:stretch/>
            </p:blipFill>
            <p:spPr>
              <a:xfrm>
                <a:off x="6315307" y="4372172"/>
                <a:ext cx="504025" cy="1046612"/>
              </a:xfrm>
              <a:prstGeom prst="rect">
                <a:avLst/>
              </a:prstGeom>
            </p:spPr>
          </p:pic>
        </p:grpSp>
        <p:sp>
          <p:nvSpPr>
            <p:cNvPr id="36" name="右矢印 35"/>
            <p:cNvSpPr/>
            <p:nvPr/>
          </p:nvSpPr>
          <p:spPr>
            <a:xfrm>
              <a:off x="6869286" y="3997564"/>
              <a:ext cx="728915" cy="1171430"/>
            </a:xfrm>
            <a:prstGeom prst="rightArrow">
              <a:avLst/>
            </a:prstGeom>
            <a:solidFill>
              <a:schemeClr val="bg1">
                <a:lumMod val="85000"/>
              </a:schemeClr>
            </a:solidFill>
            <a:ln w="1587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entury Gothic" panose="020B0502020202020204"/>
                <a:ea typeface="メイリオ" panose="020B0604030504040204" pitchFamily="50" charset="-128"/>
                <a:cs typeface="+mn-cs"/>
              </a:endParaRPr>
            </a:p>
          </p:txBody>
        </p:sp>
        <p:sp>
          <p:nvSpPr>
            <p:cNvPr id="37" name="テキスト プレースホルダー 4"/>
            <p:cNvSpPr txBox="1">
              <a:spLocks/>
            </p:cNvSpPr>
            <p:nvPr/>
          </p:nvSpPr>
          <p:spPr>
            <a:xfrm>
              <a:off x="7385003" y="3970471"/>
              <a:ext cx="1491370" cy="1455337"/>
            </a:xfrm>
            <a:prstGeom prst="rect">
              <a:avLst/>
            </a:prstGeom>
          </p:spPr>
          <p:txBody>
            <a:bodyPr vert="horz" lIns="91440" tIns="45720" rIns="91440" bIns="45720" rtlCol="0" anchor="ctr">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20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kumimoji="1" sz="1400" kern="1200" cap="none">
                  <a:solidFill>
                    <a:schemeClr val="tx1">
                      <a:tint val="75000"/>
                    </a:schemeClr>
                  </a:solidFill>
                  <a:effectLst/>
                  <a:latin typeface="+mn-lt"/>
                  <a:ea typeface="+mn-ea"/>
                  <a:cs typeface="+mn-cs"/>
                </a:defRPr>
              </a:lvl9pPr>
            </a:lstStyle>
            <a:p>
              <a:pPr>
                <a:buClr>
                  <a:prstClr val="white"/>
                </a:buClr>
              </a:pPr>
              <a:r>
                <a:rPr lang="ja-JP" altLang="en-US" sz="12000" b="1" dirty="0" smtClean="0">
                  <a:solidFill>
                    <a:srgbClr val="FF0000"/>
                  </a:solidFill>
                  <a:latin typeface="Century Gothic" panose="020B0502020202020204"/>
                  <a:ea typeface="メイリオ" panose="020B0604030504040204" pitchFamily="50" charset="-128"/>
                </a:rPr>
                <a:t>３</a:t>
              </a:r>
              <a:endParaRPr lang="ja-JP" altLang="en-US" sz="12000" b="1" dirty="0">
                <a:solidFill>
                  <a:srgbClr val="FF0000"/>
                </a:solidFill>
                <a:latin typeface="Century Gothic" panose="020B0502020202020204"/>
                <a:ea typeface="メイリオ" panose="020B0604030504040204" pitchFamily="50" charset="-128"/>
              </a:endParaRPr>
            </a:p>
          </p:txBody>
        </p:sp>
      </p:grpSp>
    </p:spTree>
    <p:extLst>
      <p:ext uri="{BB962C8B-B14F-4D97-AF65-F5344CB8AC3E}">
        <p14:creationId xmlns:p14="http://schemas.microsoft.com/office/powerpoint/2010/main" val="232886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ppt_w</p:attrName>
                                        </p:attrNameLst>
                                      </p:cBhvr>
                                      <p:tavLst>
                                        <p:tav tm="0" fmla="#ppt_w*sin(2.5*pi*$)">
                                          <p:val>
                                            <p:fltVal val="0"/>
                                          </p:val>
                                        </p:tav>
                                        <p:tav tm="100000">
                                          <p:val>
                                            <p:fltVal val="1"/>
                                          </p:val>
                                        </p:tav>
                                      </p:tavLst>
                                    </p:anim>
                                    <p:anim calcmode="lin" valueType="num">
                                      <p:cBhvr>
                                        <p:cTn id="9" dur="2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デザート">
  <a:themeElements>
    <a:clrScheme name="デザート">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デザート">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デザート">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5766</TotalTime>
  <Words>1607</Words>
  <Application>Microsoft Office PowerPoint</Application>
  <PresentationFormat>画面に合わせる (4:3)</PresentationFormat>
  <Paragraphs>380</Paragraphs>
  <Slides>26</Slides>
  <Notes>26</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26</vt:i4>
      </vt:variant>
    </vt:vector>
  </HeadingPairs>
  <TitlesOfParts>
    <vt:vector size="41" baseType="lpstr">
      <vt:lpstr>HGPｺﾞｼｯｸE</vt:lpstr>
      <vt:lpstr>Meiryo UI</vt:lpstr>
      <vt:lpstr>ＭＳ Ｐゴシック</vt:lpstr>
      <vt:lpstr>ＭＳ Ｐ明朝</vt:lpstr>
      <vt:lpstr>MS UI Gothic</vt:lpstr>
      <vt:lpstr>ＭＳ 明朝</vt:lpstr>
      <vt:lpstr>メイリオ</vt:lpstr>
      <vt:lpstr>Arial</vt:lpstr>
      <vt:lpstr>Calibri</vt:lpstr>
      <vt:lpstr>Century Gothic</vt:lpstr>
      <vt:lpstr>Tw Cen MT</vt:lpstr>
      <vt:lpstr>Wingdings</vt:lpstr>
      <vt:lpstr>Wingdings 2</vt:lpstr>
      <vt:lpstr>Wingdings 3</vt:lpstr>
      <vt:lpstr>デザート</vt:lpstr>
      <vt:lpstr>通所系サービス共通 　　Ｈ２９.６.１３（TUE）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■通所介護② 　【看護職員について】</vt:lpstr>
      <vt:lpstr>■通所介護③ 　【看護職員と介護職員の配置の関係について】</vt:lpstr>
      <vt:lpstr>■通所介護④ 　【機能訓練指導員について】</vt:lpstr>
      <vt:lpstr>■通所介護⑤ 　【管理者について】</vt:lpstr>
      <vt:lpstr>■通所介護⑥ 　【設備基準について】</vt:lpstr>
      <vt:lpstr>■通所介護⑦ 　【介護保険外での宿泊サービスについて】</vt:lpstr>
      <vt:lpstr>■通所介護⑧ 　【個別機能訓練加算（Ⅱ）の留意事項について】</vt:lpstr>
      <vt:lpstr>■療養通所介護① 　【管理者の兼務可能な範囲について】</vt:lpstr>
      <vt:lpstr>■療養型通所介護② 　【サービス提供時間について】</vt:lpstr>
      <vt:lpstr>■認知症対応型通所介護 　 【運営推進会議について】</vt:lpstr>
      <vt:lpstr>■通所リハビリテーション① 　【リハビリテーション会議について】</vt:lpstr>
      <vt:lpstr>■通所リハビリテーション② 　【活動と参加に焦点を当てたﾘﾊﾋﾞﾘﾃｰｼｮﾝの推進】</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kawasaki-user</dc:creator>
  <cp:lastModifiedBy>kawasaki-admin</cp:lastModifiedBy>
  <cp:revision>366</cp:revision>
  <cp:lastPrinted>2017-06-11T22:46:28Z</cp:lastPrinted>
  <dcterms:created xsi:type="dcterms:W3CDTF">2016-06-15T02:44:41Z</dcterms:created>
  <dcterms:modified xsi:type="dcterms:W3CDTF">2017-06-11T22:46:40Z</dcterms:modified>
</cp:coreProperties>
</file>