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29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9B08-9B99-4B88-9B3C-52C15B090DF3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D45D-E315-4911-9D73-D502C0885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38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9B08-9B99-4B88-9B3C-52C15B090DF3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D45D-E315-4911-9D73-D502C0885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142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9B08-9B99-4B88-9B3C-52C15B090DF3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D45D-E315-4911-9D73-D502C0885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394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3413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9B08-9B99-4B88-9B3C-52C15B090DF3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D45D-E315-4911-9D73-D502C0885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871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9B08-9B99-4B88-9B3C-52C15B090DF3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D45D-E315-4911-9D73-D502C0885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832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9B08-9B99-4B88-9B3C-52C15B090DF3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D45D-E315-4911-9D73-D502C0885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702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9B08-9B99-4B88-9B3C-52C15B090DF3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D45D-E315-4911-9D73-D502C0885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222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9B08-9B99-4B88-9B3C-52C15B090DF3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D45D-E315-4911-9D73-D502C0885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700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9B08-9B99-4B88-9B3C-52C15B090DF3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D45D-E315-4911-9D73-D502C0885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288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9B08-9B99-4B88-9B3C-52C15B090DF3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D45D-E315-4911-9D73-D502C0885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491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F9B08-9B99-4B88-9B3C-52C15B090DF3}" type="datetimeFigureOut">
              <a:rPr kumimoji="1" lang="ja-JP" altLang="en-US" smtClean="0"/>
              <a:t>2024/3/8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BD45D-E315-4911-9D73-D502C0885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103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正方形/長方形 136"/>
          <p:cNvSpPr/>
          <p:nvPr/>
        </p:nvSpPr>
        <p:spPr>
          <a:xfrm>
            <a:off x="13729681" y="7168215"/>
            <a:ext cx="12209131" cy="68438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8" name="図 87" descr="sdg_icon_09_ja_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341" y="7594670"/>
            <a:ext cx="569322" cy="56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図 99" descr="sdg_icon_01_ja_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32" y="7594673"/>
            <a:ext cx="569322" cy="56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" name="図 100" descr="sdg_icon_02_ja_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219" y="7594673"/>
            <a:ext cx="569322" cy="56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" name="図 101" descr="sdg_icon_03_ja_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828" y="7594673"/>
            <a:ext cx="569322" cy="56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" name="図 102" descr="sdg_icon_04_ja_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462" y="7594673"/>
            <a:ext cx="569322" cy="56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" name="図 103" descr="sdg_icon_05_ja_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369" y="7594673"/>
            <a:ext cx="569322" cy="56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図 104" descr="sdg_icon_06_ja_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568" y="7594672"/>
            <a:ext cx="569322" cy="56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図 105" descr="sdg_icon_07_ja_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235" y="7576997"/>
            <a:ext cx="569322" cy="56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図 106" descr="sdg_icon_08_ja_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236" y="7569443"/>
            <a:ext cx="569322" cy="56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図 107" descr="sdg_icon_10_ja_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1036" y="7564847"/>
            <a:ext cx="569322" cy="56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" name="図 108" descr="sdg_icon_11_ja_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009" y="7576995"/>
            <a:ext cx="569322" cy="56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" name="図 109" descr="sdg_icon_12_ja_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0113" y="7576048"/>
            <a:ext cx="569322" cy="56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" name="図 110" descr="sdg_icon_13_ja_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3113" y="7564847"/>
            <a:ext cx="569322" cy="56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" name="図 111" descr="sdg_icon_14_ja_2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6217" y="7576048"/>
            <a:ext cx="569322" cy="56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" name="図 112" descr="sdg_icon_15_ja_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217" y="7564847"/>
            <a:ext cx="569322" cy="56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" name="図 113" descr="sdg_icon_16_ja_2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2321" y="7564847"/>
            <a:ext cx="569322" cy="56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" name="図 114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1693816" y="7564847"/>
            <a:ext cx="569322" cy="569322"/>
          </a:xfrm>
          <a:prstGeom prst="rect">
            <a:avLst/>
          </a:prstGeom>
        </p:spPr>
      </p:pic>
      <p:sp>
        <p:nvSpPr>
          <p:cNvPr id="75" name="正方形/長方形 74"/>
          <p:cNvSpPr/>
          <p:nvPr/>
        </p:nvSpPr>
        <p:spPr>
          <a:xfrm>
            <a:off x="13729681" y="10006395"/>
            <a:ext cx="12252318" cy="26074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u="sng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13746812" y="7168214"/>
            <a:ext cx="12192001" cy="79923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13746812" y="7967449"/>
            <a:ext cx="12192001" cy="18917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u="sng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24311544" y="7283471"/>
            <a:ext cx="1512778" cy="1892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79" name="図 78"/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39072" y="7474651"/>
            <a:ext cx="985249" cy="49279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0" name="正方形/長方形 79"/>
          <p:cNvSpPr/>
          <p:nvPr/>
        </p:nvSpPr>
        <p:spPr>
          <a:xfrm>
            <a:off x="13907703" y="7284797"/>
            <a:ext cx="2741845" cy="52525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川崎市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SDGs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ﾌﾟﾗｯﾄﾌｫｰﾑ</a:t>
            </a:r>
            <a:r>
              <a:rPr lang="en-US" altLang="ja-JP" sz="1200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『</a:t>
            </a:r>
            <a:r>
              <a:rPr lang="ja-JP" altLang="en-US" sz="1200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分科会</a:t>
            </a:r>
            <a:r>
              <a:rPr lang="en-US" altLang="ja-JP" sz="1200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』</a:t>
            </a:r>
          </a:p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活動計画書</a:t>
            </a:r>
            <a:r>
              <a:rPr kumimoji="1" lang="en-US" altLang="ja-JP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第</a:t>
            </a:r>
            <a:r>
              <a:rPr lang="en-US" altLang="ja-JP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号様式</a:t>
            </a:r>
            <a:r>
              <a:rPr kumimoji="1" lang="en-US" altLang="ja-JP" sz="16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kumimoji="1" lang="ja-JP" altLang="en-US" sz="16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16809465" y="7282840"/>
            <a:ext cx="7250392" cy="5252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82" name="正方形/長方形 81"/>
          <p:cNvSpPr/>
          <p:nvPr/>
        </p:nvSpPr>
        <p:spPr>
          <a:xfrm>
            <a:off x="13907704" y="8167805"/>
            <a:ext cx="1517621" cy="67343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分科</a:t>
            </a:r>
            <a:r>
              <a:rPr kumimoji="1" lang="ja-JP" altLang="en-US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会長</a:t>
            </a:r>
            <a:endParaRPr kumimoji="1" lang="en-US" altLang="ja-JP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en-US" altLang="ja-JP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事業者・団体名</a:t>
            </a:r>
            <a:r>
              <a:rPr lang="en-US" altLang="ja-JP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kumimoji="1" lang="ja-JP" altLang="en-US" sz="12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15578983" y="8167805"/>
            <a:ext cx="4753344" cy="6734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b="1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13901029" y="9023686"/>
            <a:ext cx="1523737" cy="66780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設立目的・</a:t>
            </a:r>
            <a:endParaRPr kumimoji="1" lang="en-US" altLang="ja-JP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趣旨・概要</a:t>
            </a:r>
            <a:endParaRPr kumimoji="1" lang="ja-JP" altLang="en-US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22161609" y="8149892"/>
            <a:ext cx="3662712" cy="673439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b="1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15578984" y="9023687"/>
            <a:ext cx="10245338" cy="6562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20711763" y="8167805"/>
            <a:ext cx="1333215" cy="67343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関連する</a:t>
            </a:r>
            <a:endParaRPr kumimoji="1" lang="en-US" altLang="ja-JP" sz="16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主</a:t>
            </a:r>
            <a:r>
              <a:rPr lang="ja-JP" altLang="en-US" sz="16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なゴール</a:t>
            </a:r>
            <a:endParaRPr kumimoji="1" lang="ja-JP" altLang="en-US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89" name="直線コネクタ 88"/>
          <p:cNvCxnSpPr/>
          <p:nvPr/>
        </p:nvCxnSpPr>
        <p:spPr>
          <a:xfrm>
            <a:off x="22879130" y="8163995"/>
            <a:ext cx="0" cy="65552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>
            <a:off x="24340646" y="8161322"/>
            <a:ext cx="0" cy="65552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/>
          <p:nvPr/>
        </p:nvCxnSpPr>
        <p:spPr>
          <a:xfrm>
            <a:off x="23599357" y="8157512"/>
            <a:ext cx="0" cy="65552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コネクタ 91"/>
          <p:cNvCxnSpPr/>
          <p:nvPr/>
        </p:nvCxnSpPr>
        <p:spPr>
          <a:xfrm>
            <a:off x="25059212" y="8162858"/>
            <a:ext cx="0" cy="65552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13907704" y="10206054"/>
            <a:ext cx="1517621" cy="224806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ja-JP" altLang="en-US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活動計画・</a:t>
            </a:r>
            <a:endParaRPr lang="en-US" altLang="ja-JP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活動内容　</a:t>
            </a:r>
            <a:endParaRPr kumimoji="1" lang="ja-JP" altLang="en-US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15578983" y="10206054"/>
            <a:ext cx="10245339" cy="2248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ja-JP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13746812" y="12753840"/>
            <a:ext cx="5935553" cy="117145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u="sng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13917500" y="12901043"/>
            <a:ext cx="1508645" cy="91537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募集したい</a:t>
            </a:r>
            <a:endParaRPr kumimoji="1" lang="en-US" altLang="ja-JP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パートナー</a:t>
            </a:r>
            <a:endParaRPr kumimoji="1" lang="ja-JP" altLang="en-US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15578983" y="12908984"/>
            <a:ext cx="4009650" cy="9074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ja-JP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8" name="正方形/長方形 97"/>
          <p:cNvSpPr/>
          <p:nvPr/>
        </p:nvSpPr>
        <p:spPr>
          <a:xfrm>
            <a:off x="19875718" y="12753841"/>
            <a:ext cx="6063096" cy="11714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u="sng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19966766" y="12901043"/>
            <a:ext cx="1101534" cy="91537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参加</a:t>
            </a:r>
            <a:endParaRPr kumimoji="1" lang="en-US" altLang="ja-JP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メンバー</a:t>
            </a:r>
            <a:endParaRPr kumimoji="1" lang="ja-JP" altLang="en-US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116" name="グループ化 115"/>
          <p:cNvGrpSpPr/>
          <p:nvPr/>
        </p:nvGrpSpPr>
        <p:grpSpPr>
          <a:xfrm>
            <a:off x="13749634" y="13925296"/>
            <a:ext cx="12189180" cy="90758"/>
            <a:chOff x="106894" y="16645"/>
            <a:chExt cx="5911133" cy="269105"/>
          </a:xfrm>
        </p:grpSpPr>
        <p:sp>
          <p:nvSpPr>
            <p:cNvPr id="117" name="角丸四角形 116"/>
            <p:cNvSpPr/>
            <p:nvPr/>
          </p:nvSpPr>
          <p:spPr>
            <a:xfrm>
              <a:off x="106894" y="28575"/>
              <a:ext cx="257175" cy="257175"/>
            </a:xfrm>
            <a:prstGeom prst="roundRect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35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18" name="角丸四角形 117"/>
            <p:cNvSpPr/>
            <p:nvPr/>
          </p:nvSpPr>
          <p:spPr>
            <a:xfrm>
              <a:off x="459417" y="28575"/>
              <a:ext cx="257175" cy="257175"/>
            </a:xfrm>
            <a:prstGeom prst="roundRect">
              <a:avLst/>
            </a:prstGeom>
            <a:solidFill>
              <a:srgbClr val="FFCC00"/>
            </a:solidFill>
            <a:ln w="12700" cap="flat" cmpd="sng" algn="ctr">
              <a:solidFill>
                <a:srgbClr val="FFCC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35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19" name="角丸四角形 118"/>
            <p:cNvSpPr/>
            <p:nvPr/>
          </p:nvSpPr>
          <p:spPr>
            <a:xfrm>
              <a:off x="813326" y="28575"/>
              <a:ext cx="257175" cy="257175"/>
            </a:xfrm>
            <a:prstGeom prst="roundRect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35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20" name="角丸四角形 119"/>
            <p:cNvSpPr/>
            <p:nvPr/>
          </p:nvSpPr>
          <p:spPr>
            <a:xfrm>
              <a:off x="1165849" y="28575"/>
              <a:ext cx="257175" cy="257175"/>
            </a:xfrm>
            <a:prstGeom prst="roundRect">
              <a:avLst/>
            </a:prstGeom>
            <a:solidFill>
              <a:srgbClr val="D60000"/>
            </a:solidFill>
            <a:ln w="12700" cap="flat" cmpd="sng" algn="ctr">
              <a:solidFill>
                <a:srgbClr val="D6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35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21" name="角丸四角形 120"/>
            <p:cNvSpPr/>
            <p:nvPr/>
          </p:nvSpPr>
          <p:spPr>
            <a:xfrm>
              <a:off x="1518372" y="28575"/>
              <a:ext cx="257175" cy="257175"/>
            </a:xfrm>
            <a:prstGeom prst="roundRect">
              <a:avLst/>
            </a:prstGeom>
            <a:solidFill>
              <a:srgbClr val="FF3300"/>
            </a:solidFill>
            <a:ln w="12700" cap="flat" cmpd="sng" algn="ctr">
              <a:solidFill>
                <a:srgbClr val="FF33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35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22" name="角丸四角形 121"/>
            <p:cNvSpPr/>
            <p:nvPr/>
          </p:nvSpPr>
          <p:spPr>
            <a:xfrm>
              <a:off x="1874498" y="28575"/>
              <a:ext cx="257175" cy="257175"/>
            </a:xfrm>
            <a:prstGeom prst="round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35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23" name="角丸四角形 122"/>
            <p:cNvSpPr/>
            <p:nvPr/>
          </p:nvSpPr>
          <p:spPr>
            <a:xfrm>
              <a:off x="2229844" y="16645"/>
              <a:ext cx="257175" cy="257174"/>
            </a:xfrm>
            <a:prstGeom prst="roundRect">
              <a:avLst/>
            </a:prstGeom>
            <a:solidFill>
              <a:srgbClr val="FFFF00"/>
            </a:solidFill>
            <a:ln w="12700" cap="flat" cmpd="sng" algn="ctr">
              <a:solidFill>
                <a:srgbClr val="FFFF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35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24" name="角丸四角形 123"/>
            <p:cNvSpPr/>
            <p:nvPr/>
          </p:nvSpPr>
          <p:spPr>
            <a:xfrm>
              <a:off x="2588873" y="28574"/>
              <a:ext cx="257175" cy="257175"/>
            </a:xfrm>
            <a:prstGeom prst="roundRect">
              <a:avLst/>
            </a:prstGeom>
            <a:solidFill>
              <a:srgbClr val="CC0000"/>
            </a:solidFill>
            <a:ln w="12700" cap="flat" cmpd="sng" algn="ctr">
              <a:solidFill>
                <a:srgbClr val="CC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35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25" name="角丸四角形 124"/>
            <p:cNvSpPr/>
            <p:nvPr/>
          </p:nvSpPr>
          <p:spPr>
            <a:xfrm>
              <a:off x="2939814" y="28575"/>
              <a:ext cx="257175" cy="257175"/>
            </a:xfrm>
            <a:prstGeom prst="roundRect">
              <a:avLst/>
            </a:prstGeom>
            <a:solidFill>
              <a:srgbClr val="FF9900"/>
            </a:solidFill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35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26" name="角丸四角形 125"/>
            <p:cNvSpPr/>
            <p:nvPr/>
          </p:nvSpPr>
          <p:spPr>
            <a:xfrm>
              <a:off x="3293723" y="28575"/>
              <a:ext cx="257175" cy="257175"/>
            </a:xfrm>
            <a:prstGeom prst="roundRect">
              <a:avLst/>
            </a:prstGeom>
            <a:solidFill>
              <a:srgbClr val="FF0066"/>
            </a:solidFill>
            <a:ln w="12700" cap="flat" cmpd="sng" algn="ctr">
              <a:solidFill>
                <a:srgbClr val="FF0066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35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27" name="角丸四角形 126"/>
            <p:cNvSpPr/>
            <p:nvPr/>
          </p:nvSpPr>
          <p:spPr>
            <a:xfrm>
              <a:off x="3646148" y="28575"/>
              <a:ext cx="257175" cy="257175"/>
            </a:xfrm>
            <a:prstGeom prst="roundRect">
              <a:avLst/>
            </a:prstGeom>
            <a:solidFill>
              <a:srgbClr val="FFC000"/>
            </a:solidFill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35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28" name="角丸四角形 127"/>
            <p:cNvSpPr/>
            <p:nvPr/>
          </p:nvSpPr>
          <p:spPr>
            <a:xfrm>
              <a:off x="4002273" y="28575"/>
              <a:ext cx="257175" cy="257175"/>
            </a:xfrm>
            <a:prstGeom prst="roundRect">
              <a:avLst/>
            </a:prstGeom>
            <a:solidFill>
              <a:srgbClr val="CC9900"/>
            </a:solidFill>
            <a:ln w="12700" cap="flat" cmpd="sng" algn="ctr">
              <a:solidFill>
                <a:srgbClr val="CC99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35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29" name="角丸四角形 128"/>
            <p:cNvSpPr/>
            <p:nvPr/>
          </p:nvSpPr>
          <p:spPr>
            <a:xfrm>
              <a:off x="4354698" y="28575"/>
              <a:ext cx="257175" cy="257175"/>
            </a:xfrm>
            <a:prstGeom prst="roundRect">
              <a:avLst/>
            </a:prstGeom>
            <a:solidFill>
              <a:srgbClr val="70AD47">
                <a:lumMod val="75000"/>
              </a:srgbClr>
            </a:solidFill>
            <a:ln w="12700" cap="flat" cmpd="sng" algn="ctr">
              <a:solidFill>
                <a:srgbClr val="70AD47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35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30" name="角丸四角形 129"/>
            <p:cNvSpPr/>
            <p:nvPr/>
          </p:nvSpPr>
          <p:spPr>
            <a:xfrm>
              <a:off x="4707123" y="28575"/>
              <a:ext cx="257175" cy="257175"/>
            </a:xfrm>
            <a:prstGeom prst="roundRect">
              <a:avLst/>
            </a:prstGeom>
            <a:solidFill>
              <a:srgbClr val="0070C0"/>
            </a:solidFill>
            <a:ln w="12700" cap="flat" cmpd="sng" algn="ctr">
              <a:solidFill>
                <a:srgbClr val="0070C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35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31" name="角丸四角形 130"/>
            <p:cNvSpPr/>
            <p:nvPr/>
          </p:nvSpPr>
          <p:spPr>
            <a:xfrm>
              <a:off x="5057775" y="28575"/>
              <a:ext cx="257175" cy="257175"/>
            </a:xfrm>
            <a:prstGeom prst="roundRect">
              <a:avLst/>
            </a:prstGeom>
            <a:solidFill>
              <a:srgbClr val="66FF33"/>
            </a:solidFill>
            <a:ln w="12700" cap="flat" cmpd="sng" algn="ctr">
              <a:solidFill>
                <a:srgbClr val="66FF33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35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32" name="角丸四角形 131"/>
            <p:cNvSpPr/>
            <p:nvPr/>
          </p:nvSpPr>
          <p:spPr>
            <a:xfrm>
              <a:off x="5410200" y="28574"/>
              <a:ext cx="257175" cy="257175"/>
            </a:xfrm>
            <a:prstGeom prst="roundRect">
              <a:avLst/>
            </a:prstGeom>
            <a:solidFill>
              <a:srgbClr val="4472C4">
                <a:lumMod val="75000"/>
              </a:srgbClr>
            </a:solidFill>
            <a:ln w="12700" cap="flat" cmpd="sng" algn="ctr">
              <a:solidFill>
                <a:srgbClr val="4472C4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35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33" name="角丸四角形 132"/>
            <p:cNvSpPr/>
            <p:nvPr/>
          </p:nvSpPr>
          <p:spPr>
            <a:xfrm>
              <a:off x="5760852" y="28574"/>
              <a:ext cx="257175" cy="257175"/>
            </a:xfrm>
            <a:prstGeom prst="roundRect">
              <a:avLst/>
            </a:prstGeom>
            <a:solidFill>
              <a:srgbClr val="4472C4">
                <a:lumMod val="50000"/>
              </a:srgbClr>
            </a:solidFill>
            <a:ln w="12700" cap="flat" cmpd="sng" algn="ctr">
              <a:solidFill>
                <a:srgbClr val="4472C4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35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sp>
        <p:nvSpPr>
          <p:cNvPr id="134" name="正方形/長方形 133"/>
          <p:cNvSpPr/>
          <p:nvPr/>
        </p:nvSpPr>
        <p:spPr>
          <a:xfrm>
            <a:off x="21159348" y="12888180"/>
            <a:ext cx="4664974" cy="9282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ja-JP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35" name="図 134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5158920" y="8214655"/>
            <a:ext cx="565693" cy="565693"/>
          </a:xfrm>
          <a:prstGeom prst="rect">
            <a:avLst/>
          </a:prstGeom>
        </p:spPr>
      </p:pic>
      <p:sp>
        <p:nvSpPr>
          <p:cNvPr id="136" name="正方形/長方形 135"/>
          <p:cNvSpPr/>
          <p:nvPr/>
        </p:nvSpPr>
        <p:spPr>
          <a:xfrm>
            <a:off x="24311545" y="7464567"/>
            <a:ext cx="527528" cy="5068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ja-JP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15736660" y="-831122"/>
            <a:ext cx="10245339" cy="6533581"/>
            <a:chOff x="20093074" y="-541332"/>
            <a:chExt cx="10245339" cy="6533581"/>
          </a:xfrm>
        </p:grpSpPr>
        <p:sp>
          <p:nvSpPr>
            <p:cNvPr id="143" name="正方形/長方形 142"/>
            <p:cNvSpPr/>
            <p:nvPr/>
          </p:nvSpPr>
          <p:spPr>
            <a:xfrm>
              <a:off x="28825635" y="-540701"/>
              <a:ext cx="1512778" cy="18922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20</a:t>
              </a:r>
              <a:r>
                <a:rPr kumimoji="1" lang="ja-JP" altLang="en-US" sz="12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●●年度</a:t>
              </a:r>
              <a:r>
                <a:rPr kumimoji="1" lang="ja-JP" altLang="en-US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設置</a:t>
              </a:r>
            </a:p>
          </p:txBody>
        </p:sp>
        <p:sp>
          <p:nvSpPr>
            <p:cNvPr id="144" name="正方形/長方形 143"/>
            <p:cNvSpPr/>
            <p:nvPr/>
          </p:nvSpPr>
          <p:spPr>
            <a:xfrm>
              <a:off x="21323556" y="-541332"/>
              <a:ext cx="7250392" cy="5252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「</a:t>
              </a:r>
              <a:r>
                <a:rPr kumimoji="1" lang="ja-JP" altLang="en-US" sz="2400" b="1" u="sng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●●●●●●●●●●●●●●●●●</a:t>
              </a:r>
              <a:r>
                <a:rPr lang="ja-JP" altLang="en-US" sz="2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」</a:t>
              </a:r>
              <a:r>
                <a:rPr lang="ja-JP" altLang="en-US" sz="2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分科会</a:t>
              </a:r>
              <a:endParaRPr kumimoji="1"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45" name="正方形/長方形 144"/>
            <p:cNvSpPr/>
            <p:nvPr/>
          </p:nvSpPr>
          <p:spPr>
            <a:xfrm>
              <a:off x="20093074" y="343633"/>
              <a:ext cx="4753344" cy="67343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●●●●●●●●●●●</a:t>
              </a:r>
              <a:endParaRPr kumimoji="1"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46" name="正方形/長方形 145"/>
            <p:cNvSpPr/>
            <p:nvPr/>
          </p:nvSpPr>
          <p:spPr>
            <a:xfrm>
              <a:off x="20093075" y="1199515"/>
              <a:ext cx="10245338" cy="6562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●●●●●●●●●●●●●●●●●</a:t>
              </a:r>
              <a:r>
                <a:rPr lang="ja-JP" altLang="en-US" sz="1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●●●●●●●●●●●●●●●●</a:t>
              </a:r>
              <a:r>
                <a:rPr lang="ja-JP" altLang="en-US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●●</a:t>
              </a:r>
              <a:r>
                <a:rPr lang="ja-JP" altLang="en-US" sz="1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●●●●●●●●●●●●●●●</a:t>
              </a:r>
              <a:r>
                <a:rPr lang="ja-JP" altLang="en-US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●●</a:t>
              </a:r>
              <a:r>
                <a:rPr lang="ja-JP" altLang="en-US" sz="1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●●●●●●●●●●●●●●●</a:t>
              </a:r>
              <a:r>
                <a:rPr lang="ja-JP" altLang="en-US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●●</a:t>
              </a:r>
              <a:r>
                <a:rPr lang="ja-JP" altLang="en-US" sz="1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●●●●●●●●●●●●●●●</a:t>
              </a:r>
              <a:r>
                <a:rPr lang="ja-JP" altLang="en-US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●●</a:t>
              </a:r>
              <a:r>
                <a:rPr lang="ja-JP" altLang="en-US" sz="1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●●●●●●</a:t>
              </a:r>
              <a:r>
                <a:rPr lang="ja-JP" altLang="en-US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●</a:t>
              </a:r>
              <a:endParaRPr kumimoji="1"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47" name="正方形/長方形 146"/>
            <p:cNvSpPr/>
            <p:nvPr/>
          </p:nvSpPr>
          <p:spPr>
            <a:xfrm>
              <a:off x="20093074" y="2381882"/>
              <a:ext cx="5315427" cy="224806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ja-JP" altLang="en-US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●</a:t>
              </a:r>
              <a:r>
                <a:rPr lang="ja-JP" altLang="en-US" sz="1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●●●●●●●●●●●●●</a:t>
              </a:r>
              <a:r>
                <a:rPr lang="ja-JP" altLang="en-US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●●</a:t>
              </a:r>
              <a:r>
                <a:rPr kumimoji="1" lang="ja-JP" altLang="en-US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●●</a:t>
              </a:r>
              <a:endParaRPr kumimoji="1"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48" name="正方形/長方形 147"/>
            <p:cNvSpPr/>
            <p:nvPr/>
          </p:nvSpPr>
          <p:spPr>
            <a:xfrm>
              <a:off x="20093074" y="5084812"/>
              <a:ext cx="4009650" cy="9074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ja-JP" altLang="en-US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●●●●●●●●</a:t>
              </a:r>
              <a:endParaRPr kumimoji="1"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49" name="正方形/長方形 148"/>
            <p:cNvSpPr/>
            <p:nvPr/>
          </p:nvSpPr>
          <p:spPr>
            <a:xfrm>
              <a:off x="25673439" y="5064008"/>
              <a:ext cx="4664974" cy="92824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ja-JP" altLang="en-US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●●●●●●●●</a:t>
              </a:r>
              <a:endParaRPr kumimoji="1"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50" name="正方形/長方形 149"/>
            <p:cNvSpPr/>
            <p:nvPr/>
          </p:nvSpPr>
          <p:spPr>
            <a:xfrm>
              <a:off x="27045900" y="2667715"/>
              <a:ext cx="3056095" cy="167639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 smtClean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写真や</a:t>
              </a:r>
              <a:r>
                <a:rPr kumimoji="1" lang="ja-JP" altLang="en-US" sz="1600" dirty="0" smtClean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イラストなども</a:t>
              </a:r>
              <a:endParaRPr kumimoji="1" lang="en-US" altLang="ja-JP" sz="16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algn="ctr"/>
              <a:r>
                <a:rPr kumimoji="1" lang="ja-JP" altLang="en-US" sz="1600" dirty="0" smtClean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必要に応じて自由に</a:t>
              </a:r>
              <a:endParaRPr kumimoji="1" lang="en-US" altLang="ja-JP" sz="16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algn="ctr"/>
              <a:r>
                <a:rPr kumimoji="1" lang="ja-JP" altLang="en-US" sz="1600" dirty="0" smtClean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掲載ください</a:t>
              </a:r>
              <a:endParaRPr kumimoji="1" lang="ja-JP" altLang="en-US" sz="16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sp>
        <p:nvSpPr>
          <p:cNvPr id="154" name="正方形/長方形 153"/>
          <p:cNvSpPr/>
          <p:nvPr/>
        </p:nvSpPr>
        <p:spPr>
          <a:xfrm>
            <a:off x="10573949" y="101959"/>
            <a:ext cx="1512778" cy="1892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20</a:t>
            </a:r>
            <a:r>
              <a:rPr kumimoji="1" lang="ja-JP" alt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●●年度</a:t>
            </a:r>
            <a:r>
              <a:rPr kumimoji="1"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設置</a:t>
            </a:r>
          </a:p>
        </p:txBody>
      </p:sp>
      <p:sp>
        <p:nvSpPr>
          <p:cNvPr id="155" name="正方形/長方形 154"/>
          <p:cNvSpPr/>
          <p:nvPr/>
        </p:nvSpPr>
        <p:spPr>
          <a:xfrm>
            <a:off x="3071870" y="101328"/>
            <a:ext cx="7250392" cy="525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</a:t>
            </a:r>
            <a:r>
              <a:rPr kumimoji="1" lang="ja-JP" altLang="en-US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●●●●●●●●●●●●●●●●●</a:t>
            </a:r>
            <a:r>
              <a:rPr lang="ja-JP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」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分科会</a:t>
            </a:r>
            <a:endParaRPr kumimoji="1" lang="ja-JP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56" name="正方形/長方形 155"/>
          <p:cNvSpPr/>
          <p:nvPr/>
        </p:nvSpPr>
        <p:spPr>
          <a:xfrm>
            <a:off x="1841388" y="986293"/>
            <a:ext cx="4753344" cy="6734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●●●●●●●●●●●</a:t>
            </a:r>
            <a:endParaRPr kumimoji="1" lang="ja-JP" altLang="en-US" b="1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57" name="正方形/長方形 156"/>
          <p:cNvSpPr/>
          <p:nvPr/>
        </p:nvSpPr>
        <p:spPr>
          <a:xfrm>
            <a:off x="1841389" y="1842175"/>
            <a:ext cx="10245338" cy="6562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●●●●●●●●●●●●●●●●●</a:t>
            </a: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●●●●●●●●●●●●●●●●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●●</a:t>
            </a: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●●●●●●●●●●●●●●●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●●</a:t>
            </a: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●●●●●●●●●●●●●●●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●●</a:t>
            </a: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●●●●●●●●●●●●●●●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●●</a:t>
            </a: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●●●●●●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</a:t>
            </a:r>
            <a:endParaRPr kumimoji="1" lang="ja-JP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58" name="正方形/長方形 157"/>
          <p:cNvSpPr/>
          <p:nvPr/>
        </p:nvSpPr>
        <p:spPr>
          <a:xfrm>
            <a:off x="1841389" y="3024542"/>
            <a:ext cx="4745998" cy="2248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</a:t>
            </a: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●●●●●●●●●●●●●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●●</a:t>
            </a:r>
            <a:r>
              <a:rPr kumimoji="1"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●●</a:t>
            </a:r>
            <a:endParaRPr kumimoji="1" lang="ja-JP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59" name="正方形/長方形 158"/>
          <p:cNvSpPr/>
          <p:nvPr/>
        </p:nvSpPr>
        <p:spPr>
          <a:xfrm>
            <a:off x="1841388" y="5727472"/>
            <a:ext cx="4009650" cy="9074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●●●●●●●●</a:t>
            </a:r>
            <a:endParaRPr kumimoji="1" lang="ja-JP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60" name="正方形/長方形 159"/>
          <p:cNvSpPr/>
          <p:nvPr/>
        </p:nvSpPr>
        <p:spPr>
          <a:xfrm>
            <a:off x="7421753" y="5706668"/>
            <a:ext cx="4664974" cy="928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●●●●●●●●</a:t>
            </a:r>
            <a:endParaRPr kumimoji="1" lang="ja-JP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61" name="正方形/長方形 160"/>
          <p:cNvSpPr/>
          <p:nvPr/>
        </p:nvSpPr>
        <p:spPr>
          <a:xfrm>
            <a:off x="8619435" y="3362535"/>
            <a:ext cx="3056095" cy="16763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写真や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イラストなども</a:t>
            </a:r>
            <a:endParaRPr kumimoji="1" lang="en-US" altLang="ja-JP" sz="16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必要に応じて自由に</a:t>
            </a:r>
            <a:endParaRPr kumimoji="1" lang="en-US" altLang="ja-JP" sz="16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掲載ください</a:t>
            </a:r>
            <a:endParaRPr kumimoji="1" lang="ja-JP" altLang="en-US" sz="16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7848"/>
              </p:ext>
            </p:extLst>
          </p:nvPr>
        </p:nvGraphicFramePr>
        <p:xfrm>
          <a:off x="3076857" y="-1114270"/>
          <a:ext cx="634727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1077">
                  <a:extLst>
                    <a:ext uri="{9D8B030D-6E8A-4147-A177-3AD203B41FA5}">
                      <a16:colId xmlns:a16="http://schemas.microsoft.com/office/drawing/2014/main" val="4158619112"/>
                    </a:ext>
                  </a:extLst>
                </a:gridCol>
                <a:gridCol w="4716193">
                  <a:extLst>
                    <a:ext uri="{9D8B030D-6E8A-4147-A177-3AD203B41FA5}">
                      <a16:colId xmlns:a16="http://schemas.microsoft.com/office/drawing/2014/main" val="3680966555"/>
                    </a:ext>
                  </a:extLst>
                </a:gridCol>
              </a:tblGrid>
              <a:tr h="155663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rgbClr val="FF0000"/>
                          </a:solidFill>
                        </a:rPr>
                        <a:t>担当者氏名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rgbClr val="FF0000"/>
                          </a:solidFill>
                        </a:rPr>
                        <a:t>●●●●●●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811534"/>
                  </a:ext>
                </a:extLst>
              </a:tr>
              <a:tr h="155663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rgbClr val="FF0000"/>
                          </a:solidFill>
                        </a:rPr>
                        <a:t>担当メール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rgbClr val="FF0000"/>
                          </a:solidFill>
                        </a:rPr>
                        <a:t>●●●●●●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264411"/>
                  </a:ext>
                </a:extLst>
              </a:tr>
              <a:tr h="155663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rgbClr val="FF0000"/>
                          </a:solidFill>
                        </a:rPr>
                        <a:t>担当電話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rgbClr val="FF0000"/>
                          </a:solidFill>
                        </a:rPr>
                        <a:t>●●●●●●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969440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3080375" y="-1534427"/>
            <a:ext cx="2546701" cy="34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分科会長 担当連絡先</a:t>
            </a:r>
            <a:endParaRPr kumimoji="1" lang="ja-JP" altLang="en-US" b="1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980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423</Words>
  <Application>Microsoft Office PowerPoint</Application>
  <PresentationFormat>ワイド画面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川崎市</dc:creator>
  <cp:lastModifiedBy>川崎市</cp:lastModifiedBy>
  <cp:revision>14</cp:revision>
  <dcterms:created xsi:type="dcterms:W3CDTF">2024-03-08T06:11:42Z</dcterms:created>
  <dcterms:modified xsi:type="dcterms:W3CDTF">2024-03-08T11:57:15Z</dcterms:modified>
</cp:coreProperties>
</file>