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7" r:id="rId3"/>
    <p:sldId id="258" r:id="rId4"/>
    <p:sldId id="259" r:id="rId5"/>
    <p:sldId id="260" r:id="rId6"/>
    <p:sldId id="261"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60"/>
  </p:normalViewPr>
  <p:slideViewPr>
    <p:cSldViewPr snapToGrid="0">
      <p:cViewPr varScale="1">
        <p:scale>
          <a:sx n="55" d="100"/>
          <a:sy n="55" d="100"/>
        </p:scale>
        <p:origin x="9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0C39A-1AEF-4F57-BCAD-1A3B1CD9AD75}"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5F17D-6DA9-4EC5-ABF4-DC0FEFDB4CC1}" type="slidenum">
              <a:rPr kumimoji="1" lang="ja-JP" altLang="en-US" smtClean="0"/>
              <a:t>‹#›</a:t>
            </a:fld>
            <a:endParaRPr kumimoji="1" lang="ja-JP" altLang="en-US"/>
          </a:p>
        </p:txBody>
      </p:sp>
    </p:spTree>
    <p:extLst>
      <p:ext uri="{BB962C8B-B14F-4D97-AF65-F5344CB8AC3E}">
        <p14:creationId xmlns:p14="http://schemas.microsoft.com/office/powerpoint/2010/main" val="36735189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7D5737-D17E-4CEA-8446-244B2D2E9B97}"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673105" y="4687812"/>
            <a:ext cx="5389563" cy="4441667"/>
          </a:xfrm>
          <a:noFill/>
        </p:spPr>
        <p:txBody>
          <a:bodyPr/>
          <a:lstStyle/>
          <a:p>
            <a:pPr eaLnBrk="1" hangingPunct="1"/>
            <a:r>
              <a:rPr lang="ja-JP" altLang="en-US" dirty="0" smtClean="0"/>
              <a:t>　次に、地方税ポータルシステム、通称エルタックスによる</a:t>
            </a:r>
          </a:p>
          <a:p>
            <a:pPr eaLnBrk="1" hangingPunct="1"/>
            <a:r>
              <a:rPr lang="ja-JP" altLang="en-US" dirty="0" smtClean="0"/>
              <a:t>地方税の電子申告について説明いたします。</a:t>
            </a:r>
          </a:p>
          <a:p>
            <a:pPr eaLnBrk="1" hangingPunct="1"/>
            <a:endParaRPr lang="ja-JP" altLang="en-US" dirty="0" smtClean="0"/>
          </a:p>
          <a:p>
            <a:pPr eaLnBrk="1" hangingPunct="1"/>
            <a:r>
              <a:rPr lang="ja-JP" altLang="en-US" b="1" dirty="0" smtClean="0"/>
              <a:t>★クリック★</a:t>
            </a:r>
          </a:p>
          <a:p>
            <a:pPr eaLnBrk="1" hangingPunct="1"/>
            <a:r>
              <a:rPr lang="ja-JP" altLang="en-US" b="1" dirty="0" smtClean="0"/>
              <a:t>◇画面が切り替わる◇</a:t>
            </a:r>
          </a:p>
        </p:txBody>
      </p:sp>
    </p:spTree>
    <p:extLst>
      <p:ext uri="{BB962C8B-B14F-4D97-AF65-F5344CB8AC3E}">
        <p14:creationId xmlns:p14="http://schemas.microsoft.com/office/powerpoint/2010/main" val="53187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a:xfrm>
            <a:off x="809625" y="4713221"/>
            <a:ext cx="5294313" cy="4406731"/>
          </a:xfrm>
          <a:noFill/>
        </p:spPr>
        <p:txBody>
          <a:bodyPr/>
          <a:lstStyle/>
          <a:p>
            <a:pPr fontAlgn="base"/>
            <a:r>
              <a:rPr lang="ja-JP" altLang="ja-JP" dirty="0"/>
              <a:t>エルタックスをご利用になると、給与支払報告書や異動届出書の</a:t>
            </a:r>
          </a:p>
          <a:p>
            <a:pPr fontAlgn="base"/>
            <a:r>
              <a:rPr lang="ja-JP" altLang="ja-JP" dirty="0"/>
              <a:t>提出手続きなどを、インターネットを通じて行うことができます。</a:t>
            </a:r>
          </a:p>
          <a:p>
            <a:pPr fontAlgn="base"/>
            <a:r>
              <a:rPr lang="ja-JP" altLang="ja-JP" dirty="0"/>
              <a:t>オフィスや自宅のパソコンから申告データを送信すると、</a:t>
            </a:r>
          </a:p>
          <a:p>
            <a:pPr fontAlgn="base"/>
            <a:r>
              <a:rPr lang="ja-JP" altLang="ja-JP" dirty="0"/>
              <a:t>全国で共同運営している「地方税ポータルセンタ」へ届きます。</a:t>
            </a:r>
          </a:p>
          <a:p>
            <a:pPr fontAlgn="base"/>
            <a:r>
              <a:rPr lang="ja-JP" altLang="ja-JP" dirty="0"/>
              <a:t>ポータルセンタで受け付けたデータは、県や市町村ごとに振り分けられ、</a:t>
            </a:r>
          </a:p>
          <a:p>
            <a:pPr fontAlgn="base"/>
            <a:r>
              <a:rPr lang="ja-JP" altLang="ja-JP" dirty="0"/>
              <a:t>それぞれの自治体、税務署へ送信されます。</a:t>
            </a:r>
          </a:p>
          <a:p>
            <a:pPr fontAlgn="base"/>
            <a:r>
              <a:rPr lang="ja-JP" altLang="ja-JP" dirty="0"/>
              <a:t>エルタックスを利用できるのは、</a:t>
            </a:r>
          </a:p>
          <a:p>
            <a:pPr fontAlgn="base"/>
            <a:r>
              <a:rPr lang="ja-JP" altLang="ja-JP" dirty="0"/>
              <a:t>土曜・日曜・祝日、年末年始を除く</a:t>
            </a:r>
            <a:r>
              <a:rPr lang="en-US" altLang="ja-JP" dirty="0"/>
              <a:t>8</a:t>
            </a:r>
            <a:r>
              <a:rPr lang="ja-JP" altLang="ja-JP" dirty="0"/>
              <a:t>時</a:t>
            </a:r>
            <a:r>
              <a:rPr lang="en-US" altLang="ja-JP" dirty="0"/>
              <a:t>30</a:t>
            </a:r>
            <a:r>
              <a:rPr lang="ja-JP" altLang="ja-JP" dirty="0"/>
              <a:t>分から</a:t>
            </a:r>
            <a:r>
              <a:rPr lang="en-US" altLang="ja-JP" dirty="0"/>
              <a:t>24</a:t>
            </a:r>
            <a:r>
              <a:rPr lang="ja-JP" altLang="ja-JP" dirty="0"/>
              <a:t>時までです。</a:t>
            </a:r>
          </a:p>
          <a:p>
            <a:pPr fontAlgn="base"/>
            <a:r>
              <a:rPr lang="ja-JP" altLang="ja-JP" dirty="0"/>
              <a:t>なお、毎月最終土曜日と翌日の日曜日はご利用いただけます。</a:t>
            </a:r>
          </a:p>
          <a:p>
            <a:pPr fontAlgn="base"/>
            <a:r>
              <a:rPr lang="ja-JP" altLang="ja-JP" dirty="0"/>
              <a:t>必要に応じて電子証明書等を事前に準備する必要がありますが、</a:t>
            </a:r>
          </a:p>
          <a:p>
            <a:pPr fontAlgn="base"/>
            <a:r>
              <a:rPr lang="ja-JP" altLang="ja-JP" dirty="0"/>
              <a:t>エルタックスは無料でご利用いただけます。</a:t>
            </a:r>
          </a:p>
          <a:p>
            <a:r>
              <a:rPr lang="ja-JP" altLang="ja-JP" dirty="0"/>
              <a:t>なお、</a:t>
            </a:r>
            <a:r>
              <a:rPr lang="en-US" altLang="ja-JP" dirty="0"/>
              <a:t>1</a:t>
            </a:r>
            <a:r>
              <a:rPr lang="ja-JP" altLang="ja-JP" dirty="0"/>
              <a:t>月に入ると利用届出や給与支払報告書の提出が集中しますので、</a:t>
            </a:r>
          </a:p>
          <a:p>
            <a:r>
              <a:rPr lang="ja-JP" altLang="ja-JP" dirty="0"/>
              <a:t>利用届出の手続きは、なるべく</a:t>
            </a:r>
            <a:r>
              <a:rPr lang="en-US" altLang="ja-JP" dirty="0"/>
              <a:t>12</a:t>
            </a:r>
            <a:r>
              <a:rPr lang="ja-JP" altLang="ja-JP" dirty="0"/>
              <a:t>月までに行っていただきますよう、ご協力をお願いいたします。</a:t>
            </a:r>
          </a:p>
          <a:p>
            <a:pPr eaLnBrk="1" hangingPunct="1"/>
            <a:endParaRPr lang="en-US" altLang="ja-JP" sz="1100" dirty="0">
              <a:latin typeface="ＭＳ Ｐ明朝" panose="02020600040205080304" pitchFamily="18" charset="-128"/>
            </a:endParaRPr>
          </a:p>
          <a:p>
            <a:pPr eaLnBrk="1" hangingPunct="1"/>
            <a:endParaRPr lang="ja-JP" altLang="en-US" sz="1100" dirty="0">
              <a:latin typeface="ＭＳ Ｐ明朝" panose="02020600040205080304" pitchFamily="18" charset="-128"/>
            </a:endParaRPr>
          </a:p>
          <a:p>
            <a:pPr eaLnBrk="1" hangingPunct="1"/>
            <a:r>
              <a:rPr lang="ja-JP" altLang="en-US" sz="1100" dirty="0">
                <a:latin typeface="ＭＳ Ｐ明朝" panose="02020600040205080304" pitchFamily="18" charset="-128"/>
              </a:rPr>
              <a:t>　</a:t>
            </a:r>
            <a:r>
              <a:rPr lang="ja-JP" altLang="en-US" sz="1100" b="1" dirty="0">
                <a:latin typeface="ＭＳ Ｐ明朝" panose="02020600040205080304" pitchFamily="18" charset="-128"/>
              </a:rPr>
              <a:t>★クリック★　◇画面が切り替わる◇</a:t>
            </a:r>
          </a:p>
        </p:txBody>
      </p:sp>
      <p:sp>
        <p:nvSpPr>
          <p:cNvPr id="95236"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D921B0-3B36-40B5-9F87-25F52E78FD6B}"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428122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a:ln/>
        </p:spPr>
      </p:sp>
      <p:sp>
        <p:nvSpPr>
          <p:cNvPr id="97283" name="ノート プレースホルダー 2"/>
          <p:cNvSpPr>
            <a:spLocks noGrp="1"/>
          </p:cNvSpPr>
          <p:nvPr>
            <p:ph type="body" idx="1"/>
          </p:nvPr>
        </p:nvSpPr>
        <p:spPr>
          <a:noFill/>
        </p:spPr>
        <p:txBody>
          <a:bodyPr/>
          <a:lstStyle/>
          <a:p>
            <a:pPr>
              <a:lnSpc>
                <a:spcPct val="90000"/>
              </a:lnSpc>
              <a:spcBef>
                <a:spcPct val="50000"/>
              </a:spcBef>
            </a:pPr>
            <a:r>
              <a:rPr lang="ja-JP" altLang="en-US" sz="1000" b="1" dirty="0"/>
              <a:t>　</a:t>
            </a:r>
            <a:r>
              <a:rPr lang="ja-JP" altLang="en-US" sz="1000" dirty="0"/>
              <a:t>現在、エルタックスの申告手続などのサービスは、全ての地方公共団体で利用できます。</a:t>
            </a:r>
            <a:endParaRPr lang="en-US" altLang="ja-JP" sz="1000" dirty="0"/>
          </a:p>
          <a:p>
            <a:pPr eaLnBrk="1" hangingPunct="1">
              <a:lnSpc>
                <a:spcPct val="90000"/>
              </a:lnSpc>
            </a:pPr>
            <a:r>
              <a:rPr lang="ja-JP" altLang="en-US" sz="1000" dirty="0"/>
              <a:t>　　★</a:t>
            </a:r>
            <a:r>
              <a:rPr lang="ja-JP" altLang="en-US" sz="1000" b="1" dirty="0"/>
              <a:t>クリック（義務化の欄を囲む）</a:t>
            </a:r>
            <a:r>
              <a:rPr lang="ja-JP" altLang="en-US" sz="1000" dirty="0"/>
              <a:t>★</a:t>
            </a:r>
            <a:endParaRPr lang="en-US" altLang="ja-JP" sz="1000" dirty="0"/>
          </a:p>
          <a:p>
            <a:pPr eaLnBrk="1" hangingPunct="1">
              <a:lnSpc>
                <a:spcPct val="90000"/>
              </a:lnSpc>
            </a:pPr>
            <a:endParaRPr lang="en-US" altLang="ja-JP" sz="1000" dirty="0"/>
          </a:p>
          <a:p>
            <a:r>
              <a:rPr lang="ja-JP" altLang="ja-JP" dirty="0"/>
              <a:t>また、給与支払報告書と公的年金等支払報告書のうち、</a:t>
            </a:r>
          </a:p>
          <a:p>
            <a:r>
              <a:rPr lang="ja-JP" altLang="ja-JP" dirty="0"/>
              <a:t>国に源泉徴収票を前々年に</a:t>
            </a:r>
            <a:r>
              <a:rPr lang="en-US" altLang="ja-JP" dirty="0"/>
              <a:t>100</a:t>
            </a:r>
            <a:r>
              <a:rPr lang="ja-JP" altLang="ja-JP" dirty="0"/>
              <a:t>枚以上提出している事業所について、</a:t>
            </a:r>
          </a:p>
          <a:p>
            <a:r>
              <a:rPr lang="ja-JP" altLang="ja-JP" dirty="0"/>
              <a:t>電子的提出が義務化されています。</a:t>
            </a:r>
          </a:p>
          <a:p>
            <a:r>
              <a:rPr lang="ja-JP" altLang="ja-JP" dirty="0"/>
              <a:t>エルタックスは、インターネットを通じて手続きができますので、是非、ご利用ください。</a:t>
            </a:r>
            <a:endParaRPr lang="en-US" altLang="ja-JP" dirty="0"/>
          </a:p>
          <a:p>
            <a:endParaRPr lang="en-US" altLang="ja-JP" sz="1000" dirty="0"/>
          </a:p>
          <a:p>
            <a:pPr eaLnBrk="1" hangingPunct="1">
              <a:lnSpc>
                <a:spcPct val="90000"/>
              </a:lnSpc>
            </a:pPr>
            <a:endParaRPr lang="en-US" altLang="ja-JP" sz="1000" strike="sngStrike" dirty="0"/>
          </a:p>
          <a:p>
            <a:pPr eaLnBrk="1" hangingPunct="1">
              <a:lnSpc>
                <a:spcPct val="90000"/>
              </a:lnSpc>
            </a:pPr>
            <a:r>
              <a:rPr lang="ja-JP" altLang="en-US" sz="1000" b="1" dirty="0"/>
              <a:t>　　★クリック★　◇画面が切り替わる◇</a:t>
            </a:r>
          </a:p>
        </p:txBody>
      </p:sp>
      <p:sp>
        <p:nvSpPr>
          <p:cNvPr id="97284" name="スライド番号プレースホルダー 3"/>
          <p:cNvSpPr>
            <a:spLocks noGrp="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2967" indent="-285760">
              <a:defRPr sz="4800">
                <a:solidFill>
                  <a:srgbClr val="990033"/>
                </a:solidFill>
                <a:latin typeface="Arial" panose="020B0604020202020204" pitchFamily="34" charset="0"/>
                <a:ea typeface="ＭＳ Ｐゴシック" panose="020B0600070205080204" pitchFamily="50" charset="-128"/>
              </a:defRPr>
            </a:lvl2pPr>
            <a:lvl3pPr marL="1143030" indent="-228605">
              <a:defRPr sz="4800">
                <a:solidFill>
                  <a:srgbClr val="990033"/>
                </a:solidFill>
                <a:latin typeface="Arial" panose="020B0604020202020204" pitchFamily="34" charset="0"/>
                <a:ea typeface="ＭＳ Ｐゴシック" panose="020B0600070205080204" pitchFamily="50" charset="-128"/>
              </a:defRPr>
            </a:lvl3pPr>
            <a:lvl4pPr marL="1600239" indent="-228605">
              <a:defRPr sz="4800">
                <a:solidFill>
                  <a:srgbClr val="990033"/>
                </a:solidFill>
                <a:latin typeface="Arial" panose="020B0604020202020204" pitchFamily="34" charset="0"/>
                <a:ea typeface="ＭＳ Ｐゴシック" panose="020B0600070205080204" pitchFamily="50" charset="-128"/>
              </a:defRPr>
            </a:lvl4pPr>
            <a:lvl5pPr marL="2057452" indent="-228605">
              <a:defRPr sz="4800">
                <a:solidFill>
                  <a:srgbClr val="990033"/>
                </a:solidFill>
                <a:latin typeface="Arial" panose="020B0604020202020204" pitchFamily="34" charset="0"/>
                <a:ea typeface="ＭＳ Ｐゴシック" panose="020B0600070205080204" pitchFamily="50" charset="-128"/>
              </a:defRPr>
            </a:lvl5pPr>
            <a:lvl6pPr marL="2514663"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7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86"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98" indent="-228605"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F84180-AA51-4629-8BD4-4B0CE4DC554A}" type="slidenum">
              <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8413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令和６年度から特別徴収税額通知の受取方法が変更にな</a:t>
            </a:r>
            <a:r>
              <a:rPr lang="ja-JP" altLang="en-US" dirty="0" smtClean="0"/>
              <a:t>っております</a:t>
            </a:r>
            <a:r>
              <a:rPr lang="ja-JP" altLang="ja-JP" dirty="0" smtClean="0"/>
              <a:t>。</a:t>
            </a:r>
          </a:p>
          <a:p>
            <a:r>
              <a:rPr lang="ja-JP" altLang="ja-JP" dirty="0" smtClean="0"/>
              <a:t>第１に、特別徴収義務者用の紙（正本）と</a:t>
            </a:r>
            <a:r>
              <a:rPr lang="ja-JP" altLang="en-US" dirty="0" smtClean="0"/>
              <a:t>、</a:t>
            </a:r>
            <a:r>
              <a:rPr lang="ja-JP" altLang="ja-JP" dirty="0" smtClean="0"/>
              <a:t>電子データ（副本）</a:t>
            </a:r>
            <a:r>
              <a:rPr lang="ja-JP" altLang="en-US" dirty="0" smtClean="0"/>
              <a:t>両方</a:t>
            </a:r>
            <a:r>
              <a:rPr lang="ja-JP" altLang="ja-JP" dirty="0" smtClean="0"/>
              <a:t>での受取はできなくな</a:t>
            </a:r>
            <a:r>
              <a:rPr lang="ja-JP" altLang="en-US" dirty="0" smtClean="0"/>
              <a:t>っております</a:t>
            </a:r>
            <a:r>
              <a:rPr lang="ja-JP" altLang="ja-JP" dirty="0" smtClean="0"/>
              <a:t>。</a:t>
            </a:r>
          </a:p>
          <a:p>
            <a:r>
              <a:rPr lang="ja-JP" altLang="ja-JP" dirty="0" smtClean="0"/>
              <a:t>電子データ（正本）又は紙（正本）どちらかでの受取にな</a:t>
            </a:r>
            <a:r>
              <a:rPr lang="ja-JP" altLang="en-US" dirty="0" smtClean="0"/>
              <a:t>っており</a:t>
            </a:r>
            <a:r>
              <a:rPr lang="ja-JP" altLang="ja-JP" dirty="0" smtClean="0"/>
              <a:t>ます</a:t>
            </a:r>
            <a:r>
              <a:rPr lang="ja-JP" altLang="en-US" dirty="0" smtClean="0"/>
              <a:t>ので、</a:t>
            </a:r>
            <a:endParaRPr lang="en-US" altLang="ja-JP" dirty="0" smtClean="0"/>
          </a:p>
          <a:p>
            <a:r>
              <a:rPr lang="ja-JP" altLang="en-US" dirty="0" smtClean="0"/>
              <a:t>御注意ください。</a:t>
            </a:r>
            <a:endParaRPr lang="en-US" altLang="ja-JP" dirty="0" smtClean="0"/>
          </a:p>
          <a:p>
            <a:endParaRPr lang="en-US" altLang="ja-JP" dirty="0"/>
          </a:p>
          <a:p>
            <a:endParaRPr lang="en-US" altLang="ja-JP" dirty="0"/>
          </a:p>
          <a:p>
            <a:endParaRPr lang="en-US" altLang="ja-JP" dirty="0"/>
          </a:p>
          <a:p>
            <a:pPr defTabSz="910606">
              <a:defRPr/>
            </a:pPr>
            <a:r>
              <a:rPr lang="ja-JP" altLang="en-US" b="1" dirty="0"/>
              <a:t>★クリック★　◇画面が切り替わる◇</a:t>
            </a:r>
          </a:p>
          <a:p>
            <a:endParaRPr lang="ja-JP"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1495D0-781D-48F3-8D1C-0DC536BD39B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24882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第２に、納税義務者用の電子データの受取が始ま</a:t>
            </a:r>
            <a:r>
              <a:rPr lang="ja-JP" altLang="en-US" dirty="0" smtClean="0"/>
              <a:t>っております。</a:t>
            </a:r>
            <a:endParaRPr lang="ja-JP" altLang="ja-JP" dirty="0" smtClean="0"/>
          </a:p>
          <a:p>
            <a:r>
              <a:rPr lang="ja-JP" altLang="ja-JP" dirty="0" smtClean="0"/>
              <a:t>電子データ（正本）又は紙（正本）どちらかでの受取にな</a:t>
            </a:r>
            <a:r>
              <a:rPr lang="ja-JP" altLang="en-US" dirty="0" smtClean="0"/>
              <a:t>っております。</a:t>
            </a:r>
            <a:endParaRPr lang="ja-JP" altLang="ja-JP" dirty="0" smtClean="0"/>
          </a:p>
          <a:p>
            <a:r>
              <a:rPr lang="ja-JP" altLang="ja-JP" dirty="0" smtClean="0"/>
              <a:t>なお、電子データでの受取のためには、</a:t>
            </a:r>
            <a:endParaRPr lang="en-US" altLang="ja-JP" dirty="0" smtClean="0"/>
          </a:p>
          <a:p>
            <a:r>
              <a:rPr lang="ja-JP" altLang="ja-JP" dirty="0" smtClean="0"/>
              <a:t>従業員に</a:t>
            </a:r>
            <a:r>
              <a:rPr lang="ja-JP" altLang="en-US" dirty="0" smtClean="0"/>
              <a:t>税額通知書を、社内システムやメール等の電磁的方法で提供することができる</a:t>
            </a:r>
            <a:endParaRPr lang="en-US" altLang="ja-JP" dirty="0" smtClean="0"/>
          </a:p>
          <a:p>
            <a:r>
              <a:rPr lang="ja-JP" altLang="ja-JP" dirty="0" smtClean="0"/>
              <a:t>体制が必要となります。</a:t>
            </a:r>
            <a:endParaRPr lang="en-US" altLang="ja-JP" dirty="0" smtClean="0"/>
          </a:p>
          <a:p>
            <a:endParaRPr lang="en-US" altLang="ja-JP" dirty="0"/>
          </a:p>
          <a:p>
            <a:r>
              <a:rPr lang="ja-JP" altLang="en-US" dirty="0" smtClean="0"/>
              <a:t>こちらは、令和６年度より、エルタックスを経由して給与支払報告書を提出する特別徴収義務者のうち、</a:t>
            </a:r>
            <a:endParaRPr lang="en-US" altLang="ja-JP" dirty="0" smtClean="0"/>
          </a:p>
          <a:p>
            <a:r>
              <a:rPr lang="ja-JP" altLang="en-US" dirty="0" smtClean="0"/>
              <a:t>個々の納税義務者に対し、特別徴収税額通知書（</a:t>
            </a:r>
            <a:r>
              <a:rPr lang="ja-JP" altLang="en-US" smtClean="0"/>
              <a:t>納税義務者用）</a:t>
            </a:r>
            <a:r>
              <a:rPr lang="ja-JP" altLang="en-US" dirty="0" smtClean="0"/>
              <a:t>を、電磁的方法で提供することができる体制を有する者が、</a:t>
            </a:r>
            <a:endParaRPr lang="en-US" altLang="ja-JP" dirty="0" smtClean="0"/>
          </a:p>
          <a:p>
            <a:r>
              <a:rPr lang="ja-JP" altLang="en-US" dirty="0" smtClean="0"/>
              <a:t>申出をしたときは、市区町村は、当該特別徴収義務者に対し、エルタックスを経由して、納税義務者に提供することになったためです。</a:t>
            </a:r>
            <a:endParaRPr lang="en-US" altLang="ja-JP" dirty="0" smtClean="0"/>
          </a:p>
          <a:p>
            <a:endParaRPr lang="en-US" altLang="ja-JP" dirty="0" smtClean="0"/>
          </a:p>
          <a:p>
            <a:r>
              <a:rPr lang="ja-JP" altLang="en-US" dirty="0" smtClean="0"/>
              <a:t>エルタックスで給与支払報告書を提出する際に、特別徴収税額通知（特別徴収義務者用・納税義務者用）、それぞれで、</a:t>
            </a:r>
            <a:endParaRPr lang="en-US" altLang="ja-JP" dirty="0" smtClean="0"/>
          </a:p>
          <a:p>
            <a:r>
              <a:rPr lang="ja-JP" altLang="en-US" dirty="0" smtClean="0"/>
              <a:t>受取方法を設定してください。</a:t>
            </a:r>
            <a:endParaRPr lang="en-US" altLang="ja-JP" dirty="0" smtClean="0"/>
          </a:p>
          <a:p>
            <a:endParaRPr lang="en-US" altLang="ja-JP" dirty="0"/>
          </a:p>
          <a:p>
            <a:endParaRPr lang="en-US" altLang="ja-JP" dirty="0"/>
          </a:p>
          <a:p>
            <a:pPr defTabSz="910606">
              <a:defRPr/>
            </a:pPr>
            <a:r>
              <a:rPr lang="ja-JP" altLang="en-US" b="1" dirty="0"/>
              <a:t>★クリック★　◇画面が切り替わる◇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1495D0-781D-48F3-8D1C-0DC536BD39B2}" type="slidenum">
              <a:rPr kumimoji="1" lang="en-US" altLang="ja-JP"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270554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2C4690-9879-4B0A-9B83-0EF577342BA4}"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E8B246CB-8528-4885-80A3-AE008FB24D74}" type="slidenum">
              <a:rPr lang="en-US" altLang="ja-JP"/>
              <a:pPr>
                <a:defRPr/>
              </a:pPr>
              <a:t>‹#›</a:t>
            </a:fld>
            <a:endParaRPr lang="en-US" altLang="ja-JP"/>
          </a:p>
        </p:txBody>
      </p:sp>
    </p:spTree>
    <p:extLst>
      <p:ext uri="{BB962C8B-B14F-4D97-AF65-F5344CB8AC3E}">
        <p14:creationId xmlns:p14="http://schemas.microsoft.com/office/powerpoint/2010/main" val="365367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1FD2400-541E-4C7D-B029-68DEF1D9D3B5}"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3BB08775-B9B1-4F8C-8D4C-852B18A87778}" type="slidenum">
              <a:rPr lang="en-US" altLang="ja-JP"/>
              <a:pPr>
                <a:defRPr/>
              </a:pPr>
              <a:t>‹#›</a:t>
            </a:fld>
            <a:endParaRPr lang="en-US" altLang="ja-JP"/>
          </a:p>
        </p:txBody>
      </p:sp>
    </p:spTree>
    <p:extLst>
      <p:ext uri="{BB962C8B-B14F-4D97-AF65-F5344CB8AC3E}">
        <p14:creationId xmlns:p14="http://schemas.microsoft.com/office/powerpoint/2010/main" val="21667990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89D6023-E185-49C6-8A1A-8CF196966FE8}"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BD5F764-B574-4CBF-A2E4-8BC573D2DBD2}" type="slidenum">
              <a:rPr lang="en-US" altLang="ja-JP"/>
              <a:pPr>
                <a:defRPr/>
              </a:pPr>
              <a:t>‹#›</a:t>
            </a:fld>
            <a:endParaRPr lang="en-US" altLang="ja-JP"/>
          </a:p>
        </p:txBody>
      </p:sp>
    </p:spTree>
    <p:extLst>
      <p:ext uri="{BB962C8B-B14F-4D97-AF65-F5344CB8AC3E}">
        <p14:creationId xmlns:p14="http://schemas.microsoft.com/office/powerpoint/2010/main" val="14627397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FCD237A5-BCC0-45F3-94F7-F61B3F36EC98}" type="slidenum">
              <a:rPr lang="en-US" altLang="ja-JP"/>
              <a:pPr>
                <a:defRPr/>
              </a:pPr>
              <a:t>‹#›</a:t>
            </a:fld>
            <a:endParaRPr lang="en-US" altLang="ja-JP"/>
          </a:p>
        </p:txBody>
      </p:sp>
    </p:spTree>
    <p:extLst>
      <p:ext uri="{BB962C8B-B14F-4D97-AF65-F5344CB8AC3E}">
        <p14:creationId xmlns:p14="http://schemas.microsoft.com/office/powerpoint/2010/main" val="9872669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31683E62-4962-4BF2-8AEF-627B98B2EAA3}" type="slidenum">
              <a:rPr lang="en-US" altLang="ja-JP"/>
              <a:pPr>
                <a:defRPr/>
              </a:pPr>
              <a:t>‹#›</a:t>
            </a:fld>
            <a:endParaRPr lang="en-US" altLang="ja-JP"/>
          </a:p>
        </p:txBody>
      </p:sp>
    </p:spTree>
    <p:extLst>
      <p:ext uri="{BB962C8B-B14F-4D97-AF65-F5344CB8AC3E}">
        <p14:creationId xmlns:p14="http://schemas.microsoft.com/office/powerpoint/2010/main" val="2630449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86795F58-858E-4A89-9DA3-93B25B0274C8}" type="slidenum">
              <a:rPr lang="en-US" altLang="ja-JP"/>
              <a:pPr>
                <a:defRPr/>
              </a:pPr>
              <a:t>‹#›</a:t>
            </a:fld>
            <a:endParaRPr lang="en-US" altLang="ja-JP"/>
          </a:p>
        </p:txBody>
      </p:sp>
    </p:spTree>
    <p:extLst>
      <p:ext uri="{BB962C8B-B14F-4D97-AF65-F5344CB8AC3E}">
        <p14:creationId xmlns:p14="http://schemas.microsoft.com/office/powerpoint/2010/main" val="23151831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03E73910-7E01-4B5F-A8BE-456EC7A2BC52}" type="slidenum">
              <a:rPr lang="en-US" altLang="ja-JP"/>
              <a:pPr>
                <a:defRPr/>
              </a:pPr>
              <a:t>‹#›</a:t>
            </a:fld>
            <a:endParaRPr lang="en-US" altLang="ja-JP"/>
          </a:p>
        </p:txBody>
      </p:sp>
    </p:spTree>
    <p:extLst>
      <p:ext uri="{BB962C8B-B14F-4D97-AF65-F5344CB8AC3E}">
        <p14:creationId xmlns:p14="http://schemas.microsoft.com/office/powerpoint/2010/main" val="338452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8"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15D931CA-06A0-4176-B404-C1DE4ED72218}" type="slidenum">
              <a:rPr lang="en-US" altLang="ja-JP"/>
              <a:pPr>
                <a:defRPr/>
              </a:pPr>
              <a:t>‹#›</a:t>
            </a:fld>
            <a:endParaRPr lang="en-US" altLang="ja-JP"/>
          </a:p>
        </p:txBody>
      </p:sp>
    </p:spTree>
    <p:extLst>
      <p:ext uri="{BB962C8B-B14F-4D97-AF65-F5344CB8AC3E}">
        <p14:creationId xmlns:p14="http://schemas.microsoft.com/office/powerpoint/2010/main" val="1178632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4"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FD24C03A-94E3-4E25-9B08-50621F5996BC}" type="slidenum">
              <a:rPr lang="en-US" altLang="ja-JP"/>
              <a:pPr>
                <a:defRPr/>
              </a:pPr>
              <a:t>‹#›</a:t>
            </a:fld>
            <a:endParaRPr lang="en-US" altLang="ja-JP"/>
          </a:p>
        </p:txBody>
      </p:sp>
    </p:spTree>
    <p:extLst>
      <p:ext uri="{BB962C8B-B14F-4D97-AF65-F5344CB8AC3E}">
        <p14:creationId xmlns:p14="http://schemas.microsoft.com/office/powerpoint/2010/main" val="41372107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3"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3F0D52A2-898C-437E-A7AF-5CF422D60AB4}" type="slidenum">
              <a:rPr lang="en-US" altLang="ja-JP"/>
              <a:pPr>
                <a:defRPr/>
              </a:pPr>
              <a:t>‹#›</a:t>
            </a:fld>
            <a:endParaRPr lang="en-US" altLang="ja-JP"/>
          </a:p>
        </p:txBody>
      </p:sp>
    </p:spTree>
    <p:extLst>
      <p:ext uri="{BB962C8B-B14F-4D97-AF65-F5344CB8AC3E}">
        <p14:creationId xmlns:p14="http://schemas.microsoft.com/office/powerpoint/2010/main" val="22268228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B90CB86B-3BAB-436C-9F2F-4BEF8B4DFEB1}" type="slidenum">
              <a:rPr lang="en-US" altLang="ja-JP"/>
              <a:pPr>
                <a:defRPr/>
              </a:pPr>
              <a:t>‹#›</a:t>
            </a:fld>
            <a:endParaRPr lang="en-US" altLang="ja-JP"/>
          </a:p>
        </p:txBody>
      </p:sp>
    </p:spTree>
    <p:extLst>
      <p:ext uri="{BB962C8B-B14F-4D97-AF65-F5344CB8AC3E}">
        <p14:creationId xmlns:p14="http://schemas.microsoft.com/office/powerpoint/2010/main" val="5062073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1ADA2F0-B735-4A48-B4F2-87FE3174621E}"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AE07FD5-B746-4777-AAE8-9EA000B7358A}" type="slidenum">
              <a:rPr lang="en-US" altLang="ja-JP"/>
              <a:pPr>
                <a:defRPr/>
              </a:pPr>
              <a:t>‹#›</a:t>
            </a:fld>
            <a:endParaRPr lang="en-US" altLang="ja-JP"/>
          </a:p>
        </p:txBody>
      </p:sp>
    </p:spTree>
    <p:extLst>
      <p:ext uri="{BB962C8B-B14F-4D97-AF65-F5344CB8AC3E}">
        <p14:creationId xmlns:p14="http://schemas.microsoft.com/office/powerpoint/2010/main" val="1176133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033352AE-0B53-463A-87D9-099CCF0815A4}" type="slidenum">
              <a:rPr lang="en-US" altLang="ja-JP"/>
              <a:pPr>
                <a:defRPr/>
              </a:pPr>
              <a:t>‹#›</a:t>
            </a:fld>
            <a:endParaRPr lang="en-US" altLang="ja-JP"/>
          </a:p>
        </p:txBody>
      </p:sp>
    </p:spTree>
    <p:extLst>
      <p:ext uri="{BB962C8B-B14F-4D97-AF65-F5344CB8AC3E}">
        <p14:creationId xmlns:p14="http://schemas.microsoft.com/office/powerpoint/2010/main" val="291884517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DDD794DE-D5EF-4986-A63B-CBB1C0034BEE}" type="slidenum">
              <a:rPr lang="en-US" altLang="ja-JP"/>
              <a:pPr>
                <a:defRPr/>
              </a:pPr>
              <a:t>‹#›</a:t>
            </a:fld>
            <a:endParaRPr lang="en-US" altLang="ja-JP"/>
          </a:p>
        </p:txBody>
      </p:sp>
    </p:spTree>
    <p:extLst>
      <p:ext uri="{BB962C8B-B14F-4D97-AF65-F5344CB8AC3E}">
        <p14:creationId xmlns:p14="http://schemas.microsoft.com/office/powerpoint/2010/main" val="381666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914400" y="609600"/>
            <a:ext cx="75692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00BECD01-A317-4F70-ABAF-CDEF72A2427F}" type="slidenum">
              <a:rPr lang="en-US" altLang="ja-JP"/>
              <a:pPr>
                <a:defRPr/>
              </a:pPr>
              <a:t>‹#›</a:t>
            </a:fld>
            <a:endParaRPr lang="en-US" altLang="ja-JP"/>
          </a:p>
        </p:txBody>
      </p:sp>
    </p:spTree>
    <p:extLst>
      <p:ext uri="{BB962C8B-B14F-4D97-AF65-F5344CB8AC3E}">
        <p14:creationId xmlns:p14="http://schemas.microsoft.com/office/powerpoint/2010/main" val="34271292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914400" y="1981200"/>
            <a:ext cx="103632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914400" y="4114800"/>
            <a:ext cx="103632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p:txBody>
          <a:bodyPr/>
          <a:lstStyle>
            <a:lvl1pPr algn="r" eaLnBrk="0" hangingPunct="0">
              <a:spcBef>
                <a:spcPct val="50000"/>
              </a:spcBef>
              <a:defRPr kumimoji="0">
                <a:latin typeface="Arial" charset="0"/>
              </a:defRPr>
            </a:lvl1pPr>
          </a:lstStyle>
          <a:p>
            <a:pPr>
              <a:defRPr/>
            </a:pPr>
            <a:endParaRPr lang="en-US" altLang="ja-JP"/>
          </a:p>
        </p:txBody>
      </p:sp>
      <p:sp>
        <p:nvSpPr>
          <p:cNvPr id="6" name="Rectangle 5"/>
          <p:cNvSpPr>
            <a:spLocks noGrp="1" noChangeArrowheads="1"/>
          </p:cNvSpPr>
          <p:nvPr>
            <p:ph type="ftr" sz="quarter" idx="11"/>
          </p:nvPr>
        </p:nvSpPr>
        <p:spPr/>
        <p:txBody>
          <a:bodyPr/>
          <a:lstStyle>
            <a:lvl1pPr eaLnBrk="0" hangingPunct="0">
              <a:spcBef>
                <a:spcPct val="50000"/>
              </a:spcBef>
              <a:defRPr kumimoji="0">
                <a:latin typeface="Arial" charset="0"/>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eaLnBrk="0" hangingPunct="0">
              <a:spcBef>
                <a:spcPct val="50000"/>
              </a:spcBef>
              <a:defRPr kumimoji="0">
                <a:latin typeface="Arial" panose="020B0604020202020204" pitchFamily="34" charset="0"/>
              </a:defRPr>
            </a:lvl1pPr>
          </a:lstStyle>
          <a:p>
            <a:pPr>
              <a:defRPr/>
            </a:pPr>
            <a:fld id="{F65117FD-A5DF-4A76-B294-F869F7111CF5}" type="slidenum">
              <a:rPr lang="en-US" altLang="ja-JP"/>
              <a:pPr>
                <a:defRPr/>
              </a:pPr>
              <a:t>‹#›</a:t>
            </a:fld>
            <a:endParaRPr lang="en-US" altLang="ja-JP"/>
          </a:p>
        </p:txBody>
      </p:sp>
    </p:spTree>
    <p:extLst>
      <p:ext uri="{BB962C8B-B14F-4D97-AF65-F5344CB8AC3E}">
        <p14:creationId xmlns:p14="http://schemas.microsoft.com/office/powerpoint/2010/main" val="36327662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68C770C-C17E-4C8A-B3C6-3BF02B8A39E0}" type="datetime1">
              <a:rPr lang="ja-JP" altLang="en-US"/>
              <a:pPr>
                <a:defRPr/>
              </a:pPr>
              <a:t>2024/10/8</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9D543542-C9CC-42F3-8374-775C9CF8412D}" type="slidenum">
              <a:rPr lang="en-US" altLang="ja-JP"/>
              <a:pPr>
                <a:defRPr/>
              </a:pPr>
              <a:t>‹#›</a:t>
            </a:fld>
            <a:endParaRPr lang="en-US" altLang="ja-JP"/>
          </a:p>
        </p:txBody>
      </p:sp>
    </p:spTree>
    <p:extLst>
      <p:ext uri="{BB962C8B-B14F-4D97-AF65-F5344CB8AC3E}">
        <p14:creationId xmlns:p14="http://schemas.microsoft.com/office/powerpoint/2010/main" val="180181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99B37DC-49E7-46B1-AEBC-ABDF6D2CF1F4}"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6C8C3FBE-CEB0-4C36-B3DB-1C23ECFFE0E9}" type="slidenum">
              <a:rPr lang="en-US" altLang="ja-JP"/>
              <a:pPr>
                <a:defRPr/>
              </a:pPr>
              <a:t>‹#›</a:t>
            </a:fld>
            <a:endParaRPr lang="en-US" altLang="ja-JP"/>
          </a:p>
        </p:txBody>
      </p:sp>
    </p:spTree>
    <p:extLst>
      <p:ext uri="{BB962C8B-B14F-4D97-AF65-F5344CB8AC3E}">
        <p14:creationId xmlns:p14="http://schemas.microsoft.com/office/powerpoint/2010/main" val="309017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34359BD-34DE-4B8A-B77C-53B1FB7FF847}" type="datetime1">
              <a:rPr lang="ja-JP" altLang="en-US"/>
              <a:pPr>
                <a:defRPr/>
              </a:pPr>
              <a:t>2024/10/8</a:t>
            </a:fld>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9" name="スライド番号プレースホルダー 5"/>
          <p:cNvSpPr>
            <a:spLocks noGrp="1"/>
          </p:cNvSpPr>
          <p:nvPr>
            <p:ph type="sldNum" sz="quarter" idx="12"/>
          </p:nvPr>
        </p:nvSpPr>
        <p:spPr/>
        <p:txBody>
          <a:bodyPr/>
          <a:lstStyle>
            <a:lvl1pPr>
              <a:defRPr/>
            </a:lvl1pPr>
          </a:lstStyle>
          <a:p>
            <a:pPr>
              <a:defRPr/>
            </a:pPr>
            <a:fld id="{496AFAE8-ABEA-4428-95D8-5351F832AC30}" type="slidenum">
              <a:rPr lang="en-US" altLang="ja-JP"/>
              <a:pPr>
                <a:defRPr/>
              </a:pPr>
              <a:t>‹#›</a:t>
            </a:fld>
            <a:endParaRPr lang="en-US" altLang="ja-JP"/>
          </a:p>
        </p:txBody>
      </p:sp>
    </p:spTree>
    <p:extLst>
      <p:ext uri="{BB962C8B-B14F-4D97-AF65-F5344CB8AC3E}">
        <p14:creationId xmlns:p14="http://schemas.microsoft.com/office/powerpoint/2010/main" val="130704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6860381-A283-476D-98D1-1C39112271DF}" type="datetime1">
              <a:rPr lang="ja-JP" altLang="en-US"/>
              <a:pPr>
                <a:defRPr/>
              </a:pPr>
              <a:t>2024/10/8</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5" name="スライド番号プレースホルダー 5"/>
          <p:cNvSpPr>
            <a:spLocks noGrp="1"/>
          </p:cNvSpPr>
          <p:nvPr>
            <p:ph type="sldNum" sz="quarter" idx="12"/>
          </p:nvPr>
        </p:nvSpPr>
        <p:spPr/>
        <p:txBody>
          <a:bodyPr/>
          <a:lstStyle>
            <a:lvl1pPr>
              <a:defRPr/>
            </a:lvl1pPr>
          </a:lstStyle>
          <a:p>
            <a:pPr>
              <a:defRPr/>
            </a:pPr>
            <a:fld id="{43880BF7-69C7-4AE9-B363-D6E320EEB06F}" type="slidenum">
              <a:rPr lang="en-US" altLang="ja-JP"/>
              <a:pPr>
                <a:defRPr/>
              </a:pPr>
              <a:t>‹#›</a:t>
            </a:fld>
            <a:endParaRPr lang="en-US" altLang="ja-JP"/>
          </a:p>
        </p:txBody>
      </p:sp>
    </p:spTree>
    <p:extLst>
      <p:ext uri="{BB962C8B-B14F-4D97-AF65-F5344CB8AC3E}">
        <p14:creationId xmlns:p14="http://schemas.microsoft.com/office/powerpoint/2010/main" val="38910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009E931-3FEA-4070-994E-0B43000AFFF4}" type="datetime1">
              <a:rPr lang="ja-JP" altLang="en-US"/>
              <a:pPr>
                <a:defRPr/>
              </a:pPr>
              <a:t>2024/10/8</a:t>
            </a:fld>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4" name="スライド番号プレースホルダー 5"/>
          <p:cNvSpPr>
            <a:spLocks noGrp="1"/>
          </p:cNvSpPr>
          <p:nvPr>
            <p:ph type="sldNum" sz="quarter" idx="12"/>
          </p:nvPr>
        </p:nvSpPr>
        <p:spPr/>
        <p:txBody>
          <a:bodyPr/>
          <a:lstStyle>
            <a:lvl1pPr>
              <a:defRPr/>
            </a:lvl1pPr>
          </a:lstStyle>
          <a:p>
            <a:pPr>
              <a:defRPr/>
            </a:pPr>
            <a:fld id="{F81EDA4E-391F-4639-8832-2CB90C1BA9E5}" type="slidenum">
              <a:rPr lang="en-US" altLang="ja-JP"/>
              <a:pPr>
                <a:defRPr/>
              </a:pPr>
              <a:t>‹#›</a:t>
            </a:fld>
            <a:endParaRPr lang="en-US" altLang="ja-JP"/>
          </a:p>
        </p:txBody>
      </p:sp>
    </p:spTree>
    <p:extLst>
      <p:ext uri="{BB962C8B-B14F-4D97-AF65-F5344CB8AC3E}">
        <p14:creationId xmlns:p14="http://schemas.microsoft.com/office/powerpoint/2010/main" val="15994466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4080B4B-350F-4634-86C5-EA00A09C3B17}"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BE1E40E-8B61-4CAA-8BF9-B8F2BD407D5B}" type="slidenum">
              <a:rPr lang="en-US" altLang="ja-JP"/>
              <a:pPr>
                <a:defRPr/>
              </a:pPr>
              <a:t>‹#›</a:t>
            </a:fld>
            <a:endParaRPr lang="en-US" altLang="ja-JP"/>
          </a:p>
        </p:txBody>
      </p:sp>
    </p:spTree>
    <p:extLst>
      <p:ext uri="{BB962C8B-B14F-4D97-AF65-F5344CB8AC3E}">
        <p14:creationId xmlns:p14="http://schemas.microsoft.com/office/powerpoint/2010/main" val="481757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939E17A-53B7-4F2F-9934-EAA91761E10D}" type="datetime1">
              <a:rPr lang="ja-JP" altLang="en-US"/>
              <a:pPr>
                <a:defRPr/>
              </a:pPr>
              <a:t>2024/10/8</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0538D47-CEEC-46F4-A1C2-99F8D501594A}" type="slidenum">
              <a:rPr lang="en-US" altLang="ja-JP"/>
              <a:pPr>
                <a:defRPr/>
              </a:pPr>
              <a:t>‹#›</a:t>
            </a:fld>
            <a:endParaRPr lang="en-US" altLang="ja-JP"/>
          </a:p>
        </p:txBody>
      </p:sp>
    </p:spTree>
    <p:extLst>
      <p:ext uri="{BB962C8B-B14F-4D97-AF65-F5344CB8AC3E}">
        <p14:creationId xmlns:p14="http://schemas.microsoft.com/office/powerpoint/2010/main" val="1373487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spcBef>
                <a:spcPct val="50000"/>
              </a:spcBef>
              <a:defRPr sz="1200">
                <a:solidFill>
                  <a:prstClr val="black">
                    <a:tint val="75000"/>
                  </a:prstClr>
                </a:solidFill>
                <a:latin typeface="Arial" charset="0"/>
              </a:defRPr>
            </a:lvl1pPr>
          </a:lstStyle>
          <a:p>
            <a:pPr>
              <a:defRPr/>
            </a:pPr>
            <a:fld id="{FBBF9DB7-898E-435E-BA5C-4082A7A20D02}" type="datetime1">
              <a:rPr lang="ja-JP" altLang="en-US"/>
              <a:pPr>
                <a:defRPr/>
              </a:pPr>
              <a:t>2024/10/8</a:t>
            </a:fld>
            <a:endParaRPr lang="en-US" altLang="ja-JP"/>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spcBef>
                <a:spcPct val="50000"/>
              </a:spcBef>
              <a:defRPr sz="1200">
                <a:solidFill>
                  <a:prstClr val="black">
                    <a:tint val="75000"/>
                  </a:prstClr>
                </a:solidFill>
                <a:latin typeface="Arial" charset="0"/>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a:defRPr/>
            </a:pPr>
            <a:fld id="{72CECB0D-B6B3-49AE-A7AF-20FEB47071DD}" type="slidenum">
              <a:rPr lang="en-US" altLang="ja-JP"/>
              <a:pPr>
                <a:defRPr/>
              </a:pPr>
              <a:t>‹#›</a:t>
            </a:fld>
            <a:endParaRPr lang="en-US" altLang="ja-JP"/>
          </a:p>
        </p:txBody>
      </p:sp>
    </p:spTree>
    <p:extLst>
      <p:ext uri="{BB962C8B-B14F-4D97-AF65-F5344CB8AC3E}">
        <p14:creationId xmlns:p14="http://schemas.microsoft.com/office/powerpoint/2010/main" val="2233654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defRPr kumimoji="1" sz="1400">
                <a:solidFill>
                  <a:srgbClr val="000000"/>
                </a:solidFill>
                <a:latin typeface="Times New Roman" pitchFamily="18" charset="0"/>
              </a:defRPr>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defRPr kumimoji="1" sz="1400">
                <a:solidFill>
                  <a:srgbClr val="000000"/>
                </a:solidFill>
                <a:latin typeface="Times New Roman" pitchFamily="18"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400">
                <a:solidFill>
                  <a:srgbClr val="000000"/>
                </a:solidFill>
                <a:latin typeface="Times New Roman" panose="02020603050405020304" pitchFamily="18" charset="0"/>
              </a:defRPr>
            </a:lvl1pPr>
          </a:lstStyle>
          <a:p>
            <a:pPr>
              <a:defRPr/>
            </a:pPr>
            <a:fld id="{76252FD7-31CA-4929-B68A-8BECF32C11D0}" type="slidenum">
              <a:rPr lang="en-US" altLang="ja-JP"/>
              <a:pPr>
                <a:defRPr/>
              </a:pPr>
              <a:t>‹#›</a:t>
            </a:fld>
            <a:endParaRPr lang="en-US" altLang="ja-JP"/>
          </a:p>
        </p:txBody>
      </p:sp>
    </p:spTree>
    <p:extLst>
      <p:ext uri="{BB962C8B-B14F-4D97-AF65-F5344CB8AC3E}">
        <p14:creationId xmlns:p14="http://schemas.microsoft.com/office/powerpoint/2010/main" val="401035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m4a"/><Relationship Id="rId7" Type="http://schemas.openxmlformats.org/officeDocument/2006/relationships/notesSlide" Target="../notesSlides/notesSlide3.xml"/><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audio" Target="../media/media4.m4a"/><Relationship Id="rId10" Type="http://schemas.openxmlformats.org/officeDocument/2006/relationships/image" Target="../media/image5.png"/><Relationship Id="rId4" Type="http://schemas.microsoft.com/office/2007/relationships/media" Target="../media/media4.m4a"/><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6.m4a"/><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4.xml"/><Relationship Id="rId5" Type="http://schemas.openxmlformats.org/officeDocument/2006/relationships/slideLayout" Target="../slideLayouts/slideLayout18.xml"/><Relationship Id="rId4" Type="http://schemas.openxmlformats.org/officeDocument/2006/relationships/audio" Target="../media/media6.m4a"/></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microsoft.com/office/2007/relationships/media" Target="../media/media8.m4a"/><Relationship Id="rId7" Type="http://schemas.openxmlformats.org/officeDocument/2006/relationships/slideLayout" Target="../slideLayouts/slideLayout18.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5" Type="http://schemas.microsoft.com/office/2007/relationships/media" Target="../media/media9.m4a"/><Relationship Id="rId10" Type="http://schemas.openxmlformats.org/officeDocument/2006/relationships/image" Target="../media/image1.png"/><Relationship Id="rId4" Type="http://schemas.openxmlformats.org/officeDocument/2006/relationships/audio" Target="../media/media8.m4a"/><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6"/>
          <p:cNvSpPr>
            <a:spLocks noChangeArrowheads="1"/>
          </p:cNvSpPr>
          <p:nvPr/>
        </p:nvSpPr>
        <p:spPr bwMode="auto">
          <a:xfrm>
            <a:off x="1524000" y="0"/>
            <a:ext cx="9144000" cy="6858000"/>
          </a:xfrm>
          <a:prstGeom prst="rect">
            <a:avLst/>
          </a:prstGeom>
          <a:solidFill>
            <a:srgbClr val="CCFFCC">
              <a:alpha val="50195"/>
            </a:srgbClr>
          </a:solidFill>
          <a:ln w="57150" cmpd="thickThin">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grpSp>
        <p:nvGrpSpPr>
          <p:cNvPr id="90115" name="Group 2"/>
          <p:cNvGrpSpPr>
            <a:grpSpLocks/>
          </p:cNvGrpSpPr>
          <p:nvPr/>
        </p:nvGrpSpPr>
        <p:grpSpPr bwMode="auto">
          <a:xfrm>
            <a:off x="2289175" y="277814"/>
            <a:ext cx="7697788" cy="746125"/>
            <a:chOff x="590" y="1881"/>
            <a:chExt cx="4669" cy="566"/>
          </a:xfrm>
        </p:grpSpPr>
        <p:sp>
          <p:nvSpPr>
            <p:cNvPr id="90133" name="Rectangle 3"/>
            <p:cNvSpPr>
              <a:spLocks noChangeArrowheads="1"/>
            </p:cNvSpPr>
            <p:nvPr/>
          </p:nvSpPr>
          <p:spPr bwMode="auto">
            <a:xfrm>
              <a:off x="590" y="1881"/>
              <a:ext cx="4669"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90134" name="Text Box 4"/>
            <p:cNvSpPr txBox="1">
              <a:spLocks noChangeArrowheads="1"/>
            </p:cNvSpPr>
            <p:nvPr/>
          </p:nvSpPr>
          <p:spPr bwMode="auto">
            <a:xfrm>
              <a:off x="684" y="1898"/>
              <a:ext cx="110"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ja-JP" altLang="en-US" sz="3600">
                <a:solidFill>
                  <a:srgbClr val="000066"/>
                </a:solidFill>
                <a:latin typeface="Arial" panose="020B0604020202020204" pitchFamily="34" charset="0"/>
              </a:endParaRPr>
            </a:p>
          </p:txBody>
        </p:sp>
        <p:sp>
          <p:nvSpPr>
            <p:cNvPr id="90135" name="Text Box 5"/>
            <p:cNvSpPr txBox="1">
              <a:spLocks noChangeArrowheads="1"/>
            </p:cNvSpPr>
            <p:nvPr/>
          </p:nvSpPr>
          <p:spPr bwMode="auto">
            <a:xfrm>
              <a:off x="1143" y="1914"/>
              <a:ext cx="2949"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a:solidFill>
                    <a:srgbClr val="000066"/>
                  </a:solidFill>
                  <a:latin typeface="Arial" panose="020B0604020202020204" pitchFamily="34" charset="0"/>
                </a:rPr>
                <a:t>給与支払報告書の概要</a:t>
              </a:r>
            </a:p>
          </p:txBody>
        </p:sp>
      </p:grpSp>
      <p:grpSp>
        <p:nvGrpSpPr>
          <p:cNvPr id="90116" name="Group 6"/>
          <p:cNvGrpSpPr>
            <a:grpSpLocks/>
          </p:cNvGrpSpPr>
          <p:nvPr/>
        </p:nvGrpSpPr>
        <p:grpSpPr bwMode="auto">
          <a:xfrm>
            <a:off x="2273300" y="2005014"/>
            <a:ext cx="7691438" cy="727075"/>
            <a:chOff x="592" y="2647"/>
            <a:chExt cx="4677" cy="566"/>
          </a:xfrm>
        </p:grpSpPr>
        <p:sp>
          <p:nvSpPr>
            <p:cNvPr id="90130" name="Rectangle 7"/>
            <p:cNvSpPr>
              <a:spLocks noChangeArrowheads="1"/>
            </p:cNvSpPr>
            <p:nvPr/>
          </p:nvSpPr>
          <p:spPr bwMode="auto">
            <a:xfrm>
              <a:off x="592" y="2647"/>
              <a:ext cx="4677"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90131" name="Text Box 8"/>
            <p:cNvSpPr txBox="1">
              <a:spLocks noChangeArrowheads="1"/>
            </p:cNvSpPr>
            <p:nvPr/>
          </p:nvSpPr>
          <p:spPr bwMode="auto">
            <a:xfrm>
              <a:off x="685" y="2682"/>
              <a:ext cx="111" cy="50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en-US" altLang="ja-JP" sz="3600">
                <a:solidFill>
                  <a:srgbClr val="000066"/>
                </a:solidFill>
                <a:latin typeface="Arial" panose="020B0604020202020204" pitchFamily="34" charset="0"/>
              </a:endParaRPr>
            </a:p>
          </p:txBody>
        </p:sp>
        <p:sp>
          <p:nvSpPr>
            <p:cNvPr id="90132" name="Text Box 9"/>
            <p:cNvSpPr txBox="1">
              <a:spLocks noChangeArrowheads="1"/>
            </p:cNvSpPr>
            <p:nvPr/>
          </p:nvSpPr>
          <p:spPr bwMode="auto">
            <a:xfrm>
              <a:off x="1158" y="2663"/>
              <a:ext cx="3710" cy="50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dirty="0">
                  <a:solidFill>
                    <a:srgbClr val="000066"/>
                  </a:solidFill>
                  <a:latin typeface="Arial" panose="020B0604020202020204" pitchFamily="34" charset="0"/>
                </a:rPr>
                <a:t>個人別明細書の作成</a:t>
              </a:r>
            </a:p>
          </p:txBody>
        </p:sp>
      </p:grpSp>
      <p:grpSp>
        <p:nvGrpSpPr>
          <p:cNvPr id="90117" name="Group 10"/>
          <p:cNvGrpSpPr>
            <a:grpSpLocks/>
          </p:cNvGrpSpPr>
          <p:nvPr/>
        </p:nvGrpSpPr>
        <p:grpSpPr bwMode="auto">
          <a:xfrm>
            <a:off x="2293939" y="1141414"/>
            <a:ext cx="7697787" cy="746125"/>
            <a:chOff x="590" y="1881"/>
            <a:chExt cx="4669" cy="566"/>
          </a:xfrm>
        </p:grpSpPr>
        <p:sp>
          <p:nvSpPr>
            <p:cNvPr id="90127" name="Rectangle 11"/>
            <p:cNvSpPr>
              <a:spLocks noChangeArrowheads="1"/>
            </p:cNvSpPr>
            <p:nvPr/>
          </p:nvSpPr>
          <p:spPr bwMode="auto">
            <a:xfrm>
              <a:off x="590" y="1881"/>
              <a:ext cx="4669"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90128" name="Text Box 12"/>
            <p:cNvSpPr txBox="1">
              <a:spLocks noChangeArrowheads="1"/>
            </p:cNvSpPr>
            <p:nvPr/>
          </p:nvSpPr>
          <p:spPr bwMode="auto">
            <a:xfrm>
              <a:off x="684" y="1918"/>
              <a:ext cx="110"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en-US" altLang="ja-JP" sz="3600">
                <a:solidFill>
                  <a:srgbClr val="000066"/>
                </a:solidFill>
                <a:latin typeface="Arial" panose="020B0604020202020204" pitchFamily="34" charset="0"/>
              </a:endParaRPr>
            </a:p>
          </p:txBody>
        </p:sp>
        <p:sp>
          <p:nvSpPr>
            <p:cNvPr id="90129" name="Text Box 13"/>
            <p:cNvSpPr txBox="1">
              <a:spLocks noChangeArrowheads="1"/>
            </p:cNvSpPr>
            <p:nvPr/>
          </p:nvSpPr>
          <p:spPr bwMode="auto">
            <a:xfrm>
              <a:off x="1143" y="1914"/>
              <a:ext cx="2949"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600">
                  <a:solidFill>
                    <a:srgbClr val="000066"/>
                  </a:solidFill>
                  <a:latin typeface="Arial" panose="020B0604020202020204" pitchFamily="34" charset="0"/>
                </a:rPr>
                <a:t>総括表の作成</a:t>
              </a:r>
            </a:p>
          </p:txBody>
        </p:sp>
      </p:grpSp>
      <p:grpSp>
        <p:nvGrpSpPr>
          <p:cNvPr id="90118" name="Group 14"/>
          <p:cNvGrpSpPr>
            <a:grpSpLocks/>
          </p:cNvGrpSpPr>
          <p:nvPr/>
        </p:nvGrpSpPr>
        <p:grpSpPr bwMode="auto">
          <a:xfrm>
            <a:off x="2035423" y="2870201"/>
            <a:ext cx="7945191" cy="746125"/>
            <a:chOff x="435" y="3396"/>
            <a:chExt cx="4843" cy="566"/>
          </a:xfrm>
        </p:grpSpPr>
        <p:sp>
          <p:nvSpPr>
            <p:cNvPr id="90124" name="Rectangle 15"/>
            <p:cNvSpPr>
              <a:spLocks noChangeArrowheads="1"/>
            </p:cNvSpPr>
            <p:nvPr/>
          </p:nvSpPr>
          <p:spPr bwMode="auto">
            <a:xfrm>
              <a:off x="584" y="3396"/>
              <a:ext cx="4694" cy="566"/>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ndParaRPr>
            </a:p>
          </p:txBody>
        </p:sp>
        <p:sp>
          <p:nvSpPr>
            <p:cNvPr id="90125" name="Text Box 16"/>
            <p:cNvSpPr txBox="1">
              <a:spLocks noChangeArrowheads="1"/>
            </p:cNvSpPr>
            <p:nvPr/>
          </p:nvSpPr>
          <p:spPr bwMode="auto">
            <a:xfrm>
              <a:off x="676" y="3410"/>
              <a:ext cx="111"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endParaRPr kumimoji="0" lang="en-US" altLang="ja-JP" sz="3600">
                <a:solidFill>
                  <a:srgbClr val="000066"/>
                </a:solidFill>
                <a:latin typeface="Arial" panose="020B0604020202020204" pitchFamily="34" charset="0"/>
              </a:endParaRPr>
            </a:p>
          </p:txBody>
        </p:sp>
        <p:sp>
          <p:nvSpPr>
            <p:cNvPr id="90126" name="Text Box 17"/>
            <p:cNvSpPr txBox="1">
              <a:spLocks noChangeArrowheads="1"/>
            </p:cNvSpPr>
            <p:nvPr/>
          </p:nvSpPr>
          <p:spPr bwMode="auto">
            <a:xfrm>
              <a:off x="435" y="3456"/>
              <a:ext cx="4549" cy="49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3400" dirty="0">
                  <a:solidFill>
                    <a:srgbClr val="000066"/>
                  </a:solidFill>
                  <a:latin typeface="Arial" panose="020B0604020202020204" pitchFamily="34" charset="0"/>
                </a:rPr>
                <a:t>　　　　</a:t>
              </a:r>
              <a:r>
                <a:rPr kumimoji="0" lang="ja-JP" altLang="en-US" sz="3600" dirty="0">
                  <a:solidFill>
                    <a:srgbClr val="000066"/>
                  </a:solidFill>
                  <a:latin typeface="Arial" panose="020B0604020202020204" pitchFamily="34" charset="0"/>
                </a:rPr>
                <a:t>普通徴収切替理由書の作成</a:t>
              </a:r>
            </a:p>
          </p:txBody>
        </p:sp>
      </p:grpSp>
      <p:grpSp>
        <p:nvGrpSpPr>
          <p:cNvPr id="90119" name="Group 22"/>
          <p:cNvGrpSpPr>
            <a:grpSpLocks/>
          </p:cNvGrpSpPr>
          <p:nvPr/>
        </p:nvGrpSpPr>
        <p:grpSpPr bwMode="auto">
          <a:xfrm>
            <a:off x="2035175" y="5416551"/>
            <a:ext cx="8267700" cy="1133475"/>
            <a:chOff x="316" y="1330"/>
            <a:chExt cx="5208" cy="714"/>
          </a:xfrm>
        </p:grpSpPr>
        <p:sp>
          <p:nvSpPr>
            <p:cNvPr id="90122" name="Rectangle 23"/>
            <p:cNvSpPr>
              <a:spLocks noChangeArrowheads="1"/>
            </p:cNvSpPr>
            <p:nvPr/>
          </p:nvSpPr>
          <p:spPr bwMode="auto">
            <a:xfrm>
              <a:off x="316" y="1330"/>
              <a:ext cx="5208" cy="714"/>
            </a:xfrm>
            <a:prstGeom prst="rect">
              <a:avLst/>
            </a:prstGeom>
            <a:gradFill rotWithShape="1">
              <a:gsLst>
                <a:gs pos="0">
                  <a:srgbClr val="FFFF00"/>
                </a:gs>
                <a:gs pos="100000">
                  <a:srgbClr val="FFFFFF"/>
                </a:gs>
              </a:gsLst>
              <a:lin ang="5400000" scaled="1"/>
            </a:gra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0"/>
                </a:spcBef>
                <a:spcAft>
                  <a:spcPct val="0"/>
                </a:spcAft>
                <a:buNone/>
              </a:pPr>
              <a:endParaRPr kumimoji="0" lang="ja-JP" altLang="ja-JP" sz="2800">
                <a:solidFill>
                  <a:srgbClr val="000066"/>
                </a:solidFill>
                <a:latin typeface="Arial" panose="020B0604020202020204" pitchFamily="34" charset="0"/>
                <a:ea typeface="HG丸ｺﾞｼｯｸM-PRO" panose="020F0600000000000000" pitchFamily="50" charset="-128"/>
              </a:endParaRPr>
            </a:p>
          </p:txBody>
        </p:sp>
        <p:sp>
          <p:nvSpPr>
            <p:cNvPr id="90123" name="Text Box 24"/>
            <p:cNvSpPr txBox="1">
              <a:spLocks noChangeArrowheads="1"/>
            </p:cNvSpPr>
            <p:nvPr/>
          </p:nvSpPr>
          <p:spPr bwMode="auto">
            <a:xfrm>
              <a:off x="351" y="1402"/>
              <a:ext cx="5133" cy="60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5400" b="1" dirty="0">
                  <a:solidFill>
                    <a:srgbClr val="000000"/>
                  </a:solidFill>
                  <a:latin typeface="Arial" panose="020B0604020202020204" pitchFamily="34" charset="0"/>
                </a:rPr>
                <a:t>　　　</a:t>
              </a:r>
              <a:r>
                <a:rPr kumimoji="0" lang="en-US" altLang="ja-JP" sz="5400" i="1" dirty="0" err="1">
                  <a:solidFill>
                    <a:srgbClr val="000066"/>
                  </a:solidFill>
                  <a:latin typeface="Arial" panose="020B0604020202020204" pitchFamily="34" charset="0"/>
                </a:rPr>
                <a:t>eL</a:t>
              </a:r>
              <a:r>
                <a:rPr kumimoji="0" lang="en-US" altLang="ja-JP" sz="5400" dirty="0" err="1">
                  <a:solidFill>
                    <a:srgbClr val="000066"/>
                  </a:solidFill>
                  <a:latin typeface="Arial" panose="020B0604020202020204" pitchFamily="34" charset="0"/>
                </a:rPr>
                <a:t>TAX</a:t>
              </a:r>
              <a:r>
                <a:rPr kumimoji="0" lang="ja-JP" altLang="en-US" sz="5400" dirty="0">
                  <a:solidFill>
                    <a:srgbClr val="000066"/>
                  </a:solidFill>
                  <a:latin typeface="Arial" panose="020B0604020202020204" pitchFamily="34" charset="0"/>
                </a:rPr>
                <a:t>について</a:t>
              </a:r>
            </a:p>
          </p:txBody>
        </p:sp>
      </p:grpSp>
      <p:sp>
        <p:nvSpPr>
          <p:cNvPr id="90120" name="AutoShape 25"/>
          <p:cNvSpPr>
            <a:spLocks noChangeArrowheads="1"/>
          </p:cNvSpPr>
          <p:nvPr/>
        </p:nvSpPr>
        <p:spPr bwMode="auto">
          <a:xfrm>
            <a:off x="5414964" y="4641850"/>
            <a:ext cx="993775" cy="628650"/>
          </a:xfrm>
          <a:prstGeom prst="flowChartMerge">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0121" name="Rectangle 39"/>
          <p:cNvSpPr>
            <a:spLocks noChangeArrowheads="1"/>
          </p:cNvSpPr>
          <p:nvPr/>
        </p:nvSpPr>
        <p:spPr bwMode="auto">
          <a:xfrm>
            <a:off x="2287588" y="3803651"/>
            <a:ext cx="7662862" cy="746125"/>
          </a:xfrm>
          <a:prstGeom prst="rect">
            <a:avLst/>
          </a:prstGeom>
          <a:solidFill>
            <a:schemeClr val="bg1"/>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kumimoji="0" lang="ja-JP" altLang="en-US" sz="2800" dirty="0">
                <a:solidFill>
                  <a:srgbClr val="000066"/>
                </a:solidFill>
                <a:latin typeface="Arial" panose="020B0604020202020204" pitchFamily="34" charset="0"/>
              </a:rPr>
              <a:t>　　　  </a:t>
            </a:r>
            <a:r>
              <a:rPr kumimoji="0" lang="ja-JP" altLang="en-US" sz="3600" dirty="0">
                <a:solidFill>
                  <a:srgbClr val="000066"/>
                </a:solidFill>
                <a:latin typeface="Arial" panose="020B0604020202020204" pitchFamily="34" charset="0"/>
              </a:rPr>
              <a:t>給与支払報告書提出後の手続き</a:t>
            </a: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75838" y="5153025"/>
            <a:ext cx="609600" cy="609600"/>
          </a:xfrm>
          <a:prstGeom prst="rect">
            <a:avLst/>
          </a:prstGeom>
        </p:spPr>
      </p:pic>
    </p:spTree>
    <p:extLst>
      <p:ext uri="{BB962C8B-B14F-4D97-AF65-F5344CB8AC3E}">
        <p14:creationId xmlns:p14="http://schemas.microsoft.com/office/powerpoint/2010/main" val="3616719258"/>
      </p:ext>
    </p:extLst>
  </p:cSld>
  <p:clrMapOvr>
    <a:masterClrMapping/>
  </p:clrMapOvr>
  <p:transition advTm="1188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Line 38"/>
          <p:cNvSpPr>
            <a:spLocks noChangeShapeType="1"/>
          </p:cNvSpPr>
          <p:nvPr/>
        </p:nvSpPr>
        <p:spPr bwMode="auto">
          <a:xfrm rot="-579580">
            <a:off x="8287427" y="5327511"/>
            <a:ext cx="546542" cy="358283"/>
          </a:xfrm>
          <a:prstGeom prst="line">
            <a:avLst/>
          </a:prstGeom>
          <a:noFill/>
          <a:ln w="63500">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94210" name="Rectangle 2"/>
          <p:cNvSpPr txBox="1">
            <a:spLocks noChangeArrowheads="1"/>
          </p:cNvSpPr>
          <p:nvPr/>
        </p:nvSpPr>
        <p:spPr bwMode="auto">
          <a:xfrm>
            <a:off x="1676400" y="331788"/>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fontAlgn="base">
              <a:spcBef>
                <a:spcPct val="0"/>
              </a:spcBef>
              <a:spcAft>
                <a:spcPct val="0"/>
              </a:spcAft>
              <a:buNone/>
            </a:pPr>
            <a:r>
              <a:rPr lang="ja-JP" altLang="en-US" sz="3600" b="1" dirty="0">
                <a:solidFill>
                  <a:srgbClr val="000000"/>
                </a:solidFill>
              </a:rPr>
              <a:t>地方税ポータルシステム</a:t>
            </a:r>
            <a:r>
              <a:rPr lang="ja-JP" altLang="en-US" sz="3600" dirty="0">
                <a:solidFill>
                  <a:srgbClr val="000000"/>
                </a:solidFill>
              </a:rPr>
              <a:t>　　　　　　</a:t>
            </a:r>
            <a:r>
              <a:rPr lang="ja-JP" altLang="en-US" sz="3600" b="1" dirty="0">
                <a:solidFill>
                  <a:srgbClr val="000000"/>
                </a:solidFill>
              </a:rPr>
              <a:t>のご案内</a:t>
            </a:r>
          </a:p>
        </p:txBody>
      </p:sp>
      <p:pic>
        <p:nvPicPr>
          <p:cNvPr id="94211" name="Picture 45"/>
          <p:cNvPicPr>
            <a:picLocks noChangeAspect="1" noChangeArrowheads="1"/>
          </p:cNvPicPr>
          <p:nvPr/>
        </p:nvPicPr>
        <p:blipFill>
          <a:blip r:embed="rId5" cstate="print">
            <a:lum contrast="-24000"/>
            <a:grayscl/>
            <a:biLevel thresh="50000"/>
            <a:extLst>
              <a:ext uri="{28A0092B-C50C-407E-A947-70E740481C1C}">
                <a14:useLocalDpi xmlns:a14="http://schemas.microsoft.com/office/drawing/2010/main" val="0"/>
              </a:ext>
            </a:extLst>
          </a:blip>
          <a:srcRect l="8855" t="9259" r="8333" b="9877"/>
          <a:stretch>
            <a:fillRect/>
          </a:stretch>
        </p:blipFill>
        <p:spPr bwMode="auto">
          <a:xfrm>
            <a:off x="6781800" y="331789"/>
            <a:ext cx="1524000" cy="5810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2" name="AutoShape 178"/>
          <p:cNvSpPr>
            <a:spLocks noChangeArrowheads="1"/>
          </p:cNvSpPr>
          <p:nvPr/>
        </p:nvSpPr>
        <p:spPr bwMode="auto">
          <a:xfrm>
            <a:off x="2333625" y="1916114"/>
            <a:ext cx="7620000" cy="4370387"/>
          </a:xfrm>
          <a:prstGeom prst="roundRect">
            <a:avLst>
              <a:gd name="adj" fmla="val 1118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4213" name="Line 36"/>
          <p:cNvSpPr>
            <a:spLocks noChangeShapeType="1"/>
          </p:cNvSpPr>
          <p:nvPr/>
        </p:nvSpPr>
        <p:spPr bwMode="auto">
          <a:xfrm flipV="1">
            <a:off x="8284267" y="4020127"/>
            <a:ext cx="575888" cy="172844"/>
          </a:xfrm>
          <a:prstGeom prst="line">
            <a:avLst/>
          </a:prstGeom>
          <a:noFill/>
          <a:ln w="63500">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grpSp>
        <p:nvGrpSpPr>
          <p:cNvPr id="94214" name="Group 9"/>
          <p:cNvGrpSpPr>
            <a:grpSpLocks noChangeAspect="1"/>
          </p:cNvGrpSpPr>
          <p:nvPr/>
        </p:nvGrpSpPr>
        <p:grpSpPr bwMode="auto">
          <a:xfrm>
            <a:off x="2543175" y="3966623"/>
            <a:ext cx="1162050" cy="1057275"/>
            <a:chOff x="209550" y="1857375"/>
            <a:chExt cx="111" cy="101"/>
          </a:xfrm>
        </p:grpSpPr>
        <p:sp>
          <p:nvSpPr>
            <p:cNvPr id="94251" name="Rectangle 10"/>
            <p:cNvSpPr>
              <a:spLocks noChangeAspect="1" noChangeArrowheads="1"/>
            </p:cNvSpPr>
            <p:nvPr/>
          </p:nvSpPr>
          <p:spPr bwMode="auto">
            <a:xfrm>
              <a:off x="209559" y="1857375"/>
              <a:ext cx="90" cy="72"/>
            </a:xfrm>
            <a:prstGeom prst="rect">
              <a:avLst/>
            </a:prstGeom>
            <a:solidFill>
              <a:srgbClr val="FFFFFF"/>
            </a:solidFill>
            <a:ln w="25400">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4252" name="Rectangle 11"/>
            <p:cNvSpPr>
              <a:spLocks noChangeAspect="1" noChangeArrowheads="1"/>
            </p:cNvSpPr>
            <p:nvPr/>
          </p:nvSpPr>
          <p:spPr bwMode="auto">
            <a:xfrm>
              <a:off x="209566" y="1857384"/>
              <a:ext cx="76" cy="54"/>
            </a:xfrm>
            <a:prstGeom prst="rect">
              <a:avLst/>
            </a:prstGeom>
            <a:solidFill>
              <a:srgbClr val="000000"/>
            </a:solidFill>
            <a:ln w="9525">
              <a:solidFill>
                <a:srgbClr val="000000"/>
              </a:solidFill>
              <a:miter lim="800000"/>
              <a:headEnd/>
              <a:tailEnd/>
            </a:ln>
          </p:spPr>
          <p:txBody>
            <a:bodyPr lIns="36576" tIns="18288" rIns="36576"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kumimoji="0" lang="ja-JP" altLang="en-US" sz="1200" b="1" dirty="0">
                  <a:solidFill>
                    <a:srgbClr val="FFFFFF"/>
                  </a:solidFill>
                  <a:latin typeface="ＭＳ ゴシック" panose="020B0609070205080204" pitchFamily="49" charset="-128"/>
                  <a:ea typeface="ＭＳ ゴシック" panose="020B0609070205080204" pitchFamily="49" charset="-128"/>
                </a:rPr>
                <a:t>地方税の申告など</a:t>
              </a:r>
            </a:p>
          </p:txBody>
        </p:sp>
        <p:sp>
          <p:nvSpPr>
            <p:cNvPr id="94253" name="Line 12"/>
            <p:cNvSpPr>
              <a:spLocks noChangeAspect="1" noChangeShapeType="1"/>
            </p:cNvSpPr>
            <p:nvPr/>
          </p:nvSpPr>
          <p:spPr bwMode="auto">
            <a:xfrm>
              <a:off x="209577" y="1857447"/>
              <a:ext cx="0" cy="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54" name="Line 13"/>
            <p:cNvSpPr>
              <a:spLocks noChangeAspect="1" noChangeShapeType="1"/>
            </p:cNvSpPr>
            <p:nvPr/>
          </p:nvSpPr>
          <p:spPr bwMode="auto">
            <a:xfrm>
              <a:off x="209631" y="1857447"/>
              <a:ext cx="0" cy="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55" name="Rectangle 14"/>
            <p:cNvSpPr>
              <a:spLocks noChangeAspect="1" noChangeArrowheads="1"/>
            </p:cNvSpPr>
            <p:nvPr/>
          </p:nvSpPr>
          <p:spPr bwMode="auto">
            <a:xfrm>
              <a:off x="209550" y="1857458"/>
              <a:ext cx="111" cy="18"/>
            </a:xfrm>
            <a:prstGeom prst="rect">
              <a:avLst/>
            </a:prstGeom>
            <a:solidFill>
              <a:srgbClr val="FFFFFF"/>
            </a:solidFill>
            <a:ln w="25400">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grpSp>
      <p:sp>
        <p:nvSpPr>
          <p:cNvPr id="94215" name="AutoShape 15"/>
          <p:cNvSpPr>
            <a:spLocks noChangeArrowheads="1"/>
          </p:cNvSpPr>
          <p:nvPr/>
        </p:nvSpPr>
        <p:spPr bwMode="auto">
          <a:xfrm>
            <a:off x="2457450" y="3031568"/>
            <a:ext cx="1714500" cy="556419"/>
          </a:xfrm>
          <a:prstGeom prst="homePlate">
            <a:avLst>
              <a:gd name="adj" fmla="val 132353"/>
            </a:avLst>
          </a:prstGeom>
          <a:solidFill>
            <a:srgbClr val="0000FF"/>
          </a:solidFill>
          <a:ln>
            <a:noFill/>
          </a:ln>
          <a:effectLst>
            <a:outerShdw dist="35921" dir="2700000" algn="ctr" rotWithShape="0">
              <a:srgbClr val="99CCFF"/>
            </a:outerShdw>
          </a:effectLst>
          <a:extLst>
            <a:ext uri="{91240B29-F687-4F45-9708-019B960494DF}">
              <a14:hiddenLine xmlns:a14="http://schemas.microsoft.com/office/drawing/2010/main" w="19050">
                <a:solidFill>
                  <a:srgbClr val="000000"/>
                </a:solidFill>
                <a:miter lim="800000"/>
                <a:headEnd/>
                <a:tailEnd/>
              </a14:hiddenLine>
            </a:ext>
          </a:extLst>
        </p:spPr>
        <p:txBody>
          <a:bodyPr lIns="27432" tIns="18288" rIns="27432"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50000"/>
              </a:spcBef>
              <a:spcAft>
                <a:spcPct val="0"/>
              </a:spcAft>
              <a:buNone/>
            </a:pPr>
            <a:r>
              <a:rPr kumimoji="0" lang="ja-JP" altLang="en-US" sz="1000" b="1" dirty="0">
                <a:solidFill>
                  <a:srgbClr val="FFFFFF"/>
                </a:solidFill>
                <a:latin typeface="ＭＳ Ｐゴシック" panose="020B0600070205080204" pitchFamily="50" charset="-128"/>
              </a:rPr>
              <a:t>オフィスや自宅から　　申告データを作成</a:t>
            </a:r>
          </a:p>
        </p:txBody>
      </p:sp>
      <p:sp>
        <p:nvSpPr>
          <p:cNvPr id="94219" name="AutoShape 22"/>
          <p:cNvSpPr>
            <a:spLocks noChangeArrowheads="1"/>
          </p:cNvSpPr>
          <p:nvPr/>
        </p:nvSpPr>
        <p:spPr bwMode="auto">
          <a:xfrm>
            <a:off x="3733800" y="4319047"/>
            <a:ext cx="400050" cy="4953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CCCC"/>
          </a:solidFill>
          <a:ln w="12700">
            <a:solidFill>
              <a:srgbClr val="000000"/>
            </a:solidFill>
            <a:miter lim="800000"/>
            <a:headEnd/>
            <a:tailEnd/>
          </a:ln>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20" name="AutoShape 23"/>
          <p:cNvSpPr>
            <a:spLocks noChangeArrowheads="1"/>
          </p:cNvSpPr>
          <p:nvPr/>
        </p:nvSpPr>
        <p:spPr bwMode="auto">
          <a:xfrm>
            <a:off x="2419351" y="5157249"/>
            <a:ext cx="3514725" cy="457200"/>
          </a:xfrm>
          <a:prstGeom prst="roundRect">
            <a:avLst>
              <a:gd name="adj" fmla="val 16667"/>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4221" name="Rectangle 29"/>
          <p:cNvSpPr>
            <a:spLocks noChangeArrowheads="1"/>
          </p:cNvSpPr>
          <p:nvPr/>
        </p:nvSpPr>
        <p:spPr bwMode="auto">
          <a:xfrm>
            <a:off x="2533650" y="5233448"/>
            <a:ext cx="3257550" cy="2952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36576" tIns="22860" rIns="36576" bIns="2286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kumimoji="0" lang="ja-JP" altLang="en-US" sz="1400" b="1" i="1" dirty="0">
                <a:solidFill>
                  <a:srgbClr val="000000"/>
                </a:solidFill>
                <a:latin typeface="ＭＳ Ｐゴシック" panose="020B0600070205080204" pitchFamily="50" charset="-128"/>
              </a:rPr>
              <a:t>ｅＬ</a:t>
            </a:r>
            <a:r>
              <a:rPr kumimoji="0" lang="ja-JP" altLang="en-US" sz="1400" b="1" dirty="0">
                <a:solidFill>
                  <a:srgbClr val="000000"/>
                </a:solidFill>
                <a:latin typeface="ＭＳ Ｐゴシック" panose="020B0600070205080204" pitchFamily="50" charset="-128"/>
              </a:rPr>
              <a:t>ＴＡＸの利用は無料です。</a:t>
            </a:r>
          </a:p>
        </p:txBody>
      </p:sp>
      <p:sp>
        <p:nvSpPr>
          <p:cNvPr id="94222" name="Rectangle 31"/>
          <p:cNvSpPr>
            <a:spLocks noChangeArrowheads="1"/>
          </p:cNvSpPr>
          <p:nvPr/>
        </p:nvSpPr>
        <p:spPr bwMode="auto">
          <a:xfrm>
            <a:off x="6218656" y="3784853"/>
            <a:ext cx="2057400" cy="2084388"/>
          </a:xfrm>
          <a:prstGeom prst="rect">
            <a:avLst/>
          </a:prstGeom>
          <a:solidFill>
            <a:srgbClr val="CCFFFF"/>
          </a:solidFill>
          <a:ln w="12700">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4223" name="Line 37"/>
          <p:cNvSpPr>
            <a:spLocks noChangeShapeType="1"/>
          </p:cNvSpPr>
          <p:nvPr/>
        </p:nvSpPr>
        <p:spPr bwMode="auto">
          <a:xfrm flipV="1">
            <a:off x="8289663" y="4553999"/>
            <a:ext cx="570492" cy="156961"/>
          </a:xfrm>
          <a:prstGeom prst="line">
            <a:avLst/>
          </a:prstGeom>
          <a:noFill/>
          <a:ln w="63500">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24" name="Line 38"/>
          <p:cNvSpPr>
            <a:spLocks noChangeShapeType="1"/>
          </p:cNvSpPr>
          <p:nvPr/>
        </p:nvSpPr>
        <p:spPr bwMode="auto">
          <a:xfrm rot="-579580">
            <a:off x="8303684" y="5032754"/>
            <a:ext cx="546371" cy="166550"/>
          </a:xfrm>
          <a:prstGeom prst="line">
            <a:avLst/>
          </a:prstGeom>
          <a:noFill/>
          <a:ln w="63500">
            <a:solidFill>
              <a:srgbClr val="33CCCC"/>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dirty="0">
              <a:solidFill>
                <a:srgbClr val="990033"/>
              </a:solidFill>
              <a:latin typeface="Arial" panose="020B0604020202020204" pitchFamily="34" charset="0"/>
              <a:ea typeface="ＭＳ Ｐゴシック" panose="020B0600070205080204" pitchFamily="50" charset="-128"/>
            </a:endParaRPr>
          </a:p>
        </p:txBody>
      </p:sp>
      <p:sp>
        <p:nvSpPr>
          <p:cNvPr id="94225" name="AutoShape 59"/>
          <p:cNvSpPr>
            <a:spLocks noChangeArrowheads="1"/>
          </p:cNvSpPr>
          <p:nvPr/>
        </p:nvSpPr>
        <p:spPr bwMode="auto">
          <a:xfrm>
            <a:off x="5787974" y="4319047"/>
            <a:ext cx="400050" cy="4953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CCCC"/>
          </a:solidFill>
          <a:ln w="12700">
            <a:solidFill>
              <a:srgbClr val="000000"/>
            </a:solidFill>
            <a:miter lim="800000"/>
            <a:headEnd/>
            <a:tailEnd/>
          </a:ln>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26" name="AutoShape 180"/>
          <p:cNvSpPr>
            <a:spLocks noChangeArrowheads="1"/>
          </p:cNvSpPr>
          <p:nvPr/>
        </p:nvSpPr>
        <p:spPr bwMode="auto">
          <a:xfrm>
            <a:off x="2543175" y="1487488"/>
            <a:ext cx="7239000" cy="1162050"/>
          </a:xfrm>
          <a:prstGeom prst="roundRect">
            <a:avLst>
              <a:gd name="adj" fmla="val 16667"/>
            </a:avLst>
          </a:prstGeom>
          <a:solidFill>
            <a:srgbClr val="0000FF"/>
          </a:solidFill>
          <a:ln>
            <a:noFill/>
          </a:ln>
          <a:extLst>
            <a:ext uri="{91240B29-F687-4F45-9708-019B960494DF}">
              <a14:hiddenLine xmlns:a14="http://schemas.microsoft.com/office/drawing/2010/main" w="63500">
                <a:solidFill>
                  <a:srgbClr val="000000"/>
                </a:solidFill>
                <a:round/>
                <a:headEnd/>
                <a:tailEnd/>
              </a14:hiddenLine>
            </a:ext>
          </a:extLst>
        </p:spPr>
        <p:txBody>
          <a:bodyPr lIns="36576" tIns="22860" rIns="36576" bIns="22860"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lnSpc>
                <a:spcPts val="1800"/>
              </a:lnSpc>
              <a:spcBef>
                <a:spcPct val="50000"/>
              </a:spcBef>
              <a:spcAft>
                <a:spcPct val="0"/>
              </a:spcAft>
              <a:buNone/>
            </a:pPr>
            <a:r>
              <a:rPr kumimoji="0" lang="en-US" altLang="ja-JP" sz="1600" b="1" i="1" dirty="0" err="1">
                <a:solidFill>
                  <a:srgbClr val="FFFFFF"/>
                </a:solidFill>
                <a:latin typeface="ＭＳ ゴシック" panose="020B0609070205080204" pitchFamily="49" charset="-128"/>
                <a:ea typeface="ＭＳ ゴシック" panose="020B0609070205080204" pitchFamily="49" charset="-128"/>
              </a:rPr>
              <a:t>eL</a:t>
            </a:r>
            <a:r>
              <a:rPr kumimoji="0" lang="en-US" altLang="ja-JP" sz="1600" b="1" dirty="0" err="1">
                <a:solidFill>
                  <a:srgbClr val="FFFFFF"/>
                </a:solidFill>
                <a:latin typeface="ＭＳ ゴシック" panose="020B0609070205080204" pitchFamily="49" charset="-128"/>
                <a:ea typeface="ＭＳ ゴシック" panose="020B0609070205080204" pitchFamily="49" charset="-128"/>
              </a:rPr>
              <a:t>TAX</a:t>
            </a:r>
            <a:r>
              <a:rPr kumimoji="0" lang="ja-JP" altLang="en-US" sz="1600" b="1" dirty="0">
                <a:solidFill>
                  <a:srgbClr val="FFFFFF"/>
                </a:solidFill>
                <a:latin typeface="ＭＳ ゴシック" panose="020B0609070205080204" pitchFamily="49" charset="-128"/>
                <a:ea typeface="ＭＳ ゴシック" panose="020B0609070205080204" pitchFamily="49" charset="-128"/>
              </a:rPr>
              <a:t>を利用することで、法人市民税や固定資産税</a:t>
            </a:r>
            <a:r>
              <a:rPr kumimoji="0" lang="en-US" altLang="ja-JP" sz="1600" b="1" dirty="0">
                <a:solidFill>
                  <a:srgbClr val="FFFFFF"/>
                </a:solidFill>
                <a:latin typeface="ＭＳ ゴシック" panose="020B0609070205080204" pitchFamily="49" charset="-128"/>
                <a:ea typeface="ＭＳ ゴシック" panose="020B0609070205080204" pitchFamily="49" charset="-128"/>
              </a:rPr>
              <a:t>(</a:t>
            </a:r>
            <a:r>
              <a:rPr kumimoji="0" lang="ja-JP" altLang="en-US" sz="1600" b="1" dirty="0">
                <a:solidFill>
                  <a:srgbClr val="FFFFFF"/>
                </a:solidFill>
                <a:latin typeface="ＭＳ ゴシック" panose="020B0609070205080204" pitchFamily="49" charset="-128"/>
                <a:ea typeface="ＭＳ ゴシック" panose="020B0609070205080204" pitchFamily="49" charset="-128"/>
              </a:rPr>
              <a:t>償却資産</a:t>
            </a:r>
            <a:r>
              <a:rPr kumimoji="0" lang="en-US" altLang="ja-JP" sz="1600" b="1" dirty="0">
                <a:solidFill>
                  <a:srgbClr val="FFFFFF"/>
                </a:solidFill>
                <a:latin typeface="ＭＳ ゴシック" panose="020B0609070205080204" pitchFamily="49" charset="-128"/>
                <a:ea typeface="ＭＳ ゴシック" panose="020B0609070205080204" pitchFamily="49" charset="-128"/>
              </a:rPr>
              <a:t>)</a:t>
            </a:r>
            <a:r>
              <a:rPr kumimoji="0" lang="ja-JP" altLang="en-US" sz="1600" b="1" dirty="0">
                <a:solidFill>
                  <a:srgbClr val="FFFFFF"/>
                </a:solidFill>
                <a:latin typeface="ＭＳ ゴシック" panose="020B0609070205080204" pitchFamily="49" charset="-128"/>
                <a:ea typeface="ＭＳ ゴシック" panose="020B0609070205080204" pitchFamily="49" charset="-128"/>
              </a:rPr>
              <a:t>などの</a:t>
            </a:r>
            <a:endParaRPr kumimoji="0" lang="en-US" altLang="ja-JP" sz="1600" b="1" dirty="0">
              <a:solidFill>
                <a:srgbClr val="FFFFFF"/>
              </a:solidFill>
              <a:latin typeface="ＭＳ ゴシック" panose="020B0609070205080204" pitchFamily="49" charset="-128"/>
              <a:ea typeface="ＭＳ ゴシック" panose="020B0609070205080204" pitchFamily="49" charset="-128"/>
            </a:endParaRPr>
          </a:p>
          <a:p>
            <a:pPr eaLnBrk="0" fontAlgn="base" hangingPunct="0">
              <a:lnSpc>
                <a:spcPts val="1800"/>
              </a:lnSpc>
              <a:spcBef>
                <a:spcPct val="50000"/>
              </a:spcBef>
              <a:spcAft>
                <a:spcPct val="0"/>
              </a:spcAft>
              <a:buNone/>
            </a:pPr>
            <a:r>
              <a:rPr kumimoji="0" lang="ja-JP" altLang="en-US" sz="1600" b="1" dirty="0">
                <a:solidFill>
                  <a:srgbClr val="FFFFFF"/>
                </a:solidFill>
                <a:latin typeface="ＭＳ ゴシック" panose="020B0609070205080204" pitchFamily="49" charset="-128"/>
                <a:ea typeface="ＭＳ ゴシック" panose="020B0609070205080204" pitchFamily="49" charset="-128"/>
              </a:rPr>
              <a:t>申告や、個人住民税</a:t>
            </a:r>
            <a:r>
              <a:rPr kumimoji="0" lang="en-US" altLang="ja-JP" sz="1600" b="1" dirty="0">
                <a:solidFill>
                  <a:srgbClr val="FFFFFF"/>
                </a:solidFill>
                <a:latin typeface="ＭＳ ゴシック" panose="020B0609070205080204" pitchFamily="49" charset="-128"/>
                <a:ea typeface="ＭＳ ゴシック" panose="020B0609070205080204" pitchFamily="49" charset="-128"/>
              </a:rPr>
              <a:t>(</a:t>
            </a:r>
            <a:r>
              <a:rPr kumimoji="0" lang="ja-JP" altLang="en-US" sz="1600" b="1" dirty="0">
                <a:solidFill>
                  <a:srgbClr val="FFFFFF"/>
                </a:solidFill>
                <a:latin typeface="ＭＳ ゴシック" panose="020B0609070205080204" pitchFamily="49" charset="-128"/>
                <a:ea typeface="ＭＳ ゴシック" panose="020B0609070205080204" pitchFamily="49" charset="-128"/>
              </a:rPr>
              <a:t>特別徴収</a:t>
            </a:r>
            <a:r>
              <a:rPr kumimoji="0" lang="en-US" altLang="ja-JP" sz="1600" b="1" dirty="0">
                <a:solidFill>
                  <a:srgbClr val="FFFFFF"/>
                </a:solidFill>
                <a:latin typeface="ＭＳ ゴシック" panose="020B0609070205080204" pitchFamily="49" charset="-128"/>
                <a:ea typeface="ＭＳ ゴシック" panose="020B0609070205080204" pitchFamily="49" charset="-128"/>
              </a:rPr>
              <a:t>)</a:t>
            </a:r>
            <a:r>
              <a:rPr kumimoji="0" lang="ja-JP" altLang="en-US" sz="1600" b="1" dirty="0">
                <a:solidFill>
                  <a:srgbClr val="FFFFFF"/>
                </a:solidFill>
                <a:latin typeface="ＭＳ ゴシック" panose="020B0609070205080204" pitchFamily="49" charset="-128"/>
                <a:ea typeface="ＭＳ ゴシック" panose="020B0609070205080204" pitchFamily="49" charset="-128"/>
              </a:rPr>
              <a:t>の給与支払報告書の提出などの手続が、簡単</a:t>
            </a:r>
            <a:endParaRPr kumimoji="0" lang="en-US" altLang="ja-JP" sz="1600" b="1" dirty="0">
              <a:solidFill>
                <a:srgbClr val="FFFFFF"/>
              </a:solidFill>
              <a:latin typeface="ＭＳ ゴシック" panose="020B0609070205080204" pitchFamily="49" charset="-128"/>
              <a:ea typeface="ＭＳ ゴシック" panose="020B0609070205080204" pitchFamily="49" charset="-128"/>
            </a:endParaRPr>
          </a:p>
          <a:p>
            <a:pPr eaLnBrk="0" fontAlgn="base" hangingPunct="0">
              <a:lnSpc>
                <a:spcPts val="1800"/>
              </a:lnSpc>
              <a:spcBef>
                <a:spcPct val="50000"/>
              </a:spcBef>
              <a:spcAft>
                <a:spcPct val="0"/>
              </a:spcAft>
              <a:buNone/>
            </a:pPr>
            <a:r>
              <a:rPr kumimoji="0" lang="ja-JP" altLang="en-US" sz="1600" b="1" dirty="0">
                <a:solidFill>
                  <a:srgbClr val="FFFFFF"/>
                </a:solidFill>
                <a:latin typeface="ＭＳ ゴシック" panose="020B0609070205080204" pitchFamily="49" charset="-128"/>
                <a:ea typeface="ＭＳ ゴシック" panose="020B0609070205080204" pitchFamily="49" charset="-128"/>
              </a:rPr>
              <a:t>にできます。</a:t>
            </a:r>
          </a:p>
        </p:txBody>
      </p:sp>
      <p:sp>
        <p:nvSpPr>
          <p:cNvPr id="94227" name="Oval 32"/>
          <p:cNvSpPr>
            <a:spLocks noChangeAspect="1" noChangeArrowheads="1"/>
          </p:cNvSpPr>
          <p:nvPr/>
        </p:nvSpPr>
        <p:spPr bwMode="auto">
          <a:xfrm>
            <a:off x="6561138" y="5040564"/>
            <a:ext cx="1425480" cy="697708"/>
          </a:xfrm>
          <a:prstGeom prst="ellipse">
            <a:avLst/>
          </a:prstGeom>
          <a:gradFill rotWithShape="0">
            <a:gsLst>
              <a:gs pos="0">
                <a:srgbClr val="CCFFFF"/>
              </a:gs>
              <a:gs pos="100000">
                <a:srgbClr val="3399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27432" tIns="18288" rIns="27432"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lnSpc>
                <a:spcPts val="900"/>
              </a:lnSpc>
              <a:spcBef>
                <a:spcPct val="50000"/>
              </a:spcBef>
              <a:spcAft>
                <a:spcPct val="0"/>
              </a:spcAft>
              <a:buNone/>
            </a:pPr>
            <a:r>
              <a:rPr kumimoji="0" lang="ja-JP" altLang="en-US" sz="800" b="1" dirty="0">
                <a:solidFill>
                  <a:srgbClr val="000000"/>
                </a:solidFill>
                <a:latin typeface="ＭＳ Ｐゴシック" panose="020B0600070205080204" pitchFamily="50" charset="-128"/>
              </a:rPr>
              <a:t>給与支払報告書　　　　</a:t>
            </a:r>
            <a:r>
              <a:rPr kumimoji="0" lang="en-US" altLang="ja-JP" sz="800" b="1" dirty="0">
                <a:solidFill>
                  <a:srgbClr val="000000"/>
                </a:solidFill>
                <a:latin typeface="ＭＳ Ｐゴシック" panose="020B0600070205080204" pitchFamily="50" charset="-128"/>
              </a:rPr>
              <a:t>(</a:t>
            </a:r>
            <a:r>
              <a:rPr kumimoji="0" lang="ja-JP" altLang="en-US" sz="800" b="1" dirty="0">
                <a:solidFill>
                  <a:srgbClr val="000000"/>
                </a:solidFill>
                <a:latin typeface="ＭＳ Ｐゴシック" panose="020B0600070205080204" pitchFamily="50" charset="-128"/>
              </a:rPr>
              <a:t>Ｃ市</a:t>
            </a:r>
            <a:r>
              <a:rPr kumimoji="0" lang="en-US" altLang="ja-JP" sz="800" b="1" dirty="0">
                <a:solidFill>
                  <a:srgbClr val="000000"/>
                </a:solidFill>
                <a:latin typeface="ＭＳ Ｐゴシック" panose="020B0600070205080204" pitchFamily="50" charset="-128"/>
              </a:rPr>
              <a:t>)</a:t>
            </a:r>
          </a:p>
          <a:p>
            <a:pPr algn="ctr" eaLnBrk="0" fontAlgn="base" hangingPunct="0">
              <a:lnSpc>
                <a:spcPts val="900"/>
              </a:lnSpc>
              <a:spcBef>
                <a:spcPct val="50000"/>
              </a:spcBef>
              <a:spcAft>
                <a:spcPct val="0"/>
              </a:spcAft>
              <a:buNone/>
            </a:pPr>
            <a:r>
              <a:rPr kumimoji="0" lang="ja-JP" altLang="en-US" sz="800" b="1" dirty="0">
                <a:solidFill>
                  <a:srgbClr val="000000"/>
                </a:solidFill>
                <a:latin typeface="ＭＳ Ｐゴシック" panose="020B0600070205080204" pitchFamily="50" charset="-128"/>
              </a:rPr>
              <a:t>源泉徴収票　　　　　　（</a:t>
            </a:r>
            <a:r>
              <a:rPr kumimoji="0" lang="en-US" altLang="ja-JP" sz="800" b="1" dirty="0">
                <a:solidFill>
                  <a:srgbClr val="000000"/>
                </a:solidFill>
                <a:latin typeface="ＭＳ Ｐゴシック" panose="020B0600070205080204" pitchFamily="50" charset="-128"/>
              </a:rPr>
              <a:t>D</a:t>
            </a:r>
            <a:r>
              <a:rPr kumimoji="0" lang="ja-JP" altLang="en-US" sz="800" b="1" dirty="0">
                <a:solidFill>
                  <a:srgbClr val="000000"/>
                </a:solidFill>
                <a:latin typeface="ＭＳ Ｐゴシック" panose="020B0600070205080204" pitchFamily="50" charset="-128"/>
              </a:rPr>
              <a:t>税務署）</a:t>
            </a:r>
            <a:endParaRPr kumimoji="0" lang="en-US" altLang="ja-JP" sz="800" b="1" dirty="0">
              <a:solidFill>
                <a:srgbClr val="000000"/>
              </a:solidFill>
              <a:latin typeface="ＭＳ Ｐゴシック" panose="020B0600070205080204" pitchFamily="50" charset="-128"/>
            </a:endParaRPr>
          </a:p>
        </p:txBody>
      </p:sp>
      <p:sp>
        <p:nvSpPr>
          <p:cNvPr id="94228" name="AutoShape 33"/>
          <p:cNvSpPr>
            <a:spLocks noChangeArrowheads="1"/>
          </p:cNvSpPr>
          <p:nvPr/>
        </p:nvSpPr>
        <p:spPr bwMode="auto">
          <a:xfrm>
            <a:off x="6391275" y="3966622"/>
            <a:ext cx="1714500" cy="474662"/>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6576" tIns="18288" rIns="36576"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kumimoji="0" lang="ja-JP" altLang="en-US" sz="1200" b="1" dirty="0">
                <a:solidFill>
                  <a:srgbClr val="000000"/>
                </a:solidFill>
                <a:latin typeface="ＭＳ Ｐゴシック" panose="020B0600070205080204" pitchFamily="50" charset="-128"/>
              </a:rPr>
              <a:t>地方税ポータルセンタ　　（</a:t>
            </a:r>
            <a:r>
              <a:rPr kumimoji="0" lang="en-US" altLang="ja-JP" sz="1200" b="1" dirty="0" err="1">
                <a:solidFill>
                  <a:srgbClr val="000000"/>
                </a:solidFill>
                <a:latin typeface="ＭＳ Ｐゴシック" panose="020B0600070205080204" pitchFamily="50" charset="-128"/>
              </a:rPr>
              <a:t>eLTAX</a:t>
            </a:r>
            <a:r>
              <a:rPr kumimoji="0" lang="ja-JP" altLang="en-US" sz="1200" b="1" dirty="0">
                <a:solidFill>
                  <a:srgbClr val="000000"/>
                </a:solidFill>
                <a:latin typeface="ＭＳ Ｐゴシック" panose="020B0600070205080204" pitchFamily="50" charset="-128"/>
              </a:rPr>
              <a:t>）</a:t>
            </a:r>
          </a:p>
        </p:txBody>
      </p:sp>
      <p:sp>
        <p:nvSpPr>
          <p:cNvPr id="94229" name="Oval 34"/>
          <p:cNvSpPr>
            <a:spLocks noChangeAspect="1" noChangeArrowheads="1"/>
          </p:cNvSpPr>
          <p:nvPr/>
        </p:nvSpPr>
        <p:spPr bwMode="auto">
          <a:xfrm>
            <a:off x="7325519" y="4441285"/>
            <a:ext cx="876300" cy="581025"/>
          </a:xfrm>
          <a:prstGeom prst="ellipse">
            <a:avLst/>
          </a:prstGeom>
          <a:gradFill rotWithShape="0">
            <a:gsLst>
              <a:gs pos="0">
                <a:srgbClr val="CCFFFF"/>
              </a:gs>
              <a:gs pos="100000">
                <a:srgbClr val="FF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27432" tIns="18288" rIns="27432"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lnSpc>
                <a:spcPts val="900"/>
              </a:lnSpc>
              <a:spcBef>
                <a:spcPct val="50000"/>
              </a:spcBef>
              <a:spcAft>
                <a:spcPct val="0"/>
              </a:spcAft>
              <a:buNone/>
            </a:pPr>
            <a:r>
              <a:rPr kumimoji="0" lang="ja-JP" altLang="en-US" sz="800" b="1" dirty="0">
                <a:solidFill>
                  <a:srgbClr val="000000"/>
                </a:solidFill>
                <a:latin typeface="ＭＳ Ｐゴシック" panose="020B0600070205080204" pitchFamily="50" charset="-128"/>
              </a:rPr>
              <a:t>電子申告　　</a:t>
            </a:r>
            <a:r>
              <a:rPr kumimoji="0" lang="en-US" altLang="ja-JP" sz="800" b="1" dirty="0">
                <a:solidFill>
                  <a:srgbClr val="000000"/>
                </a:solidFill>
                <a:latin typeface="ＭＳ Ｐゴシック" panose="020B0600070205080204" pitchFamily="50" charset="-128"/>
              </a:rPr>
              <a:t>(</a:t>
            </a:r>
            <a:r>
              <a:rPr kumimoji="0" lang="ja-JP" altLang="en-US" sz="800" b="1" dirty="0">
                <a:solidFill>
                  <a:srgbClr val="000000"/>
                </a:solidFill>
                <a:latin typeface="ＭＳ Ｐゴシック" panose="020B0600070205080204" pitchFamily="50" charset="-128"/>
              </a:rPr>
              <a:t>Ｂ市</a:t>
            </a:r>
            <a:r>
              <a:rPr kumimoji="0" lang="en-US" altLang="ja-JP" sz="800" b="1" dirty="0">
                <a:solidFill>
                  <a:srgbClr val="000000"/>
                </a:solidFill>
                <a:latin typeface="ＭＳ Ｐゴシック" panose="020B0600070205080204" pitchFamily="50" charset="-128"/>
              </a:rPr>
              <a:t>)</a:t>
            </a:r>
          </a:p>
        </p:txBody>
      </p:sp>
      <p:sp>
        <p:nvSpPr>
          <p:cNvPr id="94230" name="Oval 35"/>
          <p:cNvSpPr>
            <a:spLocks noChangeAspect="1" noChangeArrowheads="1"/>
          </p:cNvSpPr>
          <p:nvPr/>
        </p:nvSpPr>
        <p:spPr bwMode="auto">
          <a:xfrm>
            <a:off x="6324601" y="4447635"/>
            <a:ext cx="876300" cy="581025"/>
          </a:xfrm>
          <a:prstGeom prst="ellipse">
            <a:avLst/>
          </a:prstGeom>
          <a:gradFill rotWithShape="0">
            <a:gsLst>
              <a:gs pos="0">
                <a:srgbClr val="CCFFFF"/>
              </a:gs>
              <a:gs pos="100000">
                <a:srgbClr val="3366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27432" tIns="18288" rIns="27432"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lnSpc>
                <a:spcPts val="900"/>
              </a:lnSpc>
              <a:spcBef>
                <a:spcPct val="50000"/>
              </a:spcBef>
              <a:spcAft>
                <a:spcPct val="0"/>
              </a:spcAft>
              <a:buNone/>
            </a:pPr>
            <a:r>
              <a:rPr kumimoji="0" lang="ja-JP" altLang="en-US" sz="800" b="1" dirty="0">
                <a:solidFill>
                  <a:srgbClr val="000000"/>
                </a:solidFill>
                <a:latin typeface="ＭＳ Ｐゴシック" panose="020B0600070205080204" pitchFamily="50" charset="-128"/>
              </a:rPr>
              <a:t>電子申告　　</a:t>
            </a:r>
            <a:r>
              <a:rPr kumimoji="0" lang="en-US" altLang="ja-JP" sz="800" b="1" dirty="0">
                <a:solidFill>
                  <a:srgbClr val="000000"/>
                </a:solidFill>
                <a:latin typeface="ＭＳ Ｐゴシック" panose="020B0600070205080204" pitchFamily="50" charset="-128"/>
              </a:rPr>
              <a:t>(</a:t>
            </a:r>
            <a:r>
              <a:rPr kumimoji="0" lang="ja-JP" altLang="en-US" sz="800" b="1" dirty="0">
                <a:solidFill>
                  <a:srgbClr val="000000"/>
                </a:solidFill>
                <a:latin typeface="ＭＳ Ｐゴシック" panose="020B0600070205080204" pitchFamily="50" charset="-128"/>
              </a:rPr>
              <a:t>Ａ県</a:t>
            </a:r>
            <a:r>
              <a:rPr kumimoji="0" lang="en-US" altLang="ja-JP" sz="800" b="1" dirty="0">
                <a:solidFill>
                  <a:srgbClr val="000000"/>
                </a:solidFill>
                <a:latin typeface="ＭＳ Ｐゴシック" panose="020B0600070205080204" pitchFamily="50" charset="-128"/>
              </a:rPr>
              <a:t>)</a:t>
            </a:r>
          </a:p>
        </p:txBody>
      </p:sp>
      <p:sp>
        <p:nvSpPr>
          <p:cNvPr id="94231" name="AutoShape 16"/>
          <p:cNvSpPr>
            <a:spLocks noChangeArrowheads="1"/>
          </p:cNvSpPr>
          <p:nvPr/>
        </p:nvSpPr>
        <p:spPr bwMode="auto">
          <a:xfrm>
            <a:off x="4316413" y="3031568"/>
            <a:ext cx="1871611" cy="522287"/>
          </a:xfrm>
          <a:prstGeom prst="homePlate">
            <a:avLst>
              <a:gd name="adj" fmla="val 132353"/>
            </a:avLst>
          </a:prstGeom>
          <a:solidFill>
            <a:srgbClr val="0000FF"/>
          </a:solidFill>
          <a:ln>
            <a:noFill/>
          </a:ln>
          <a:effectLst>
            <a:outerShdw dist="35921" dir="2700000" algn="ctr" rotWithShape="0">
              <a:srgbClr val="99CCFF"/>
            </a:outerShdw>
          </a:effectLst>
          <a:extLst>
            <a:ext uri="{91240B29-F687-4F45-9708-019B960494DF}">
              <a14:hiddenLine xmlns:a14="http://schemas.microsoft.com/office/drawing/2010/main" w="19050">
                <a:solidFill>
                  <a:srgbClr val="000000"/>
                </a:solidFill>
                <a:miter lim="800000"/>
                <a:headEnd/>
                <a:tailEnd/>
              </a14:hiddenLine>
            </a:ext>
          </a:extLst>
        </p:spPr>
        <p:txBody>
          <a:bodyPr lIns="27432" tIns="18288" rIns="27432"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50000"/>
              </a:spcBef>
              <a:spcAft>
                <a:spcPct val="0"/>
              </a:spcAft>
              <a:buNone/>
            </a:pPr>
            <a:r>
              <a:rPr kumimoji="0" lang="ja-JP" altLang="en-US" sz="1000" b="1" dirty="0">
                <a:solidFill>
                  <a:srgbClr val="FFFFFF"/>
                </a:solidFill>
                <a:latin typeface="ＭＳ Ｐゴシック" panose="020B0600070205080204" pitchFamily="50" charset="-128"/>
              </a:rPr>
              <a:t>インターネットで送信</a:t>
            </a:r>
          </a:p>
        </p:txBody>
      </p:sp>
      <p:sp>
        <p:nvSpPr>
          <p:cNvPr id="94232" name="AutoShape 17"/>
          <p:cNvSpPr>
            <a:spLocks noChangeArrowheads="1"/>
          </p:cNvSpPr>
          <p:nvPr/>
        </p:nvSpPr>
        <p:spPr bwMode="auto">
          <a:xfrm>
            <a:off x="6240463" y="3031568"/>
            <a:ext cx="1961356" cy="510381"/>
          </a:xfrm>
          <a:prstGeom prst="homePlate">
            <a:avLst>
              <a:gd name="adj" fmla="val 141187"/>
            </a:avLst>
          </a:prstGeom>
          <a:solidFill>
            <a:srgbClr val="0000FF"/>
          </a:solidFill>
          <a:ln>
            <a:noFill/>
          </a:ln>
          <a:effectLst>
            <a:outerShdw dist="35921" dir="2700000" algn="ctr" rotWithShape="0">
              <a:srgbClr val="99CCFF"/>
            </a:outerShdw>
          </a:effectLst>
          <a:extLst>
            <a:ext uri="{91240B29-F687-4F45-9708-019B960494DF}">
              <a14:hiddenLine xmlns:a14="http://schemas.microsoft.com/office/drawing/2010/main" w="19050">
                <a:solidFill>
                  <a:srgbClr val="000000"/>
                </a:solidFill>
                <a:miter lim="800000"/>
                <a:headEnd/>
                <a:tailEnd/>
              </a14:hiddenLine>
            </a:ext>
          </a:extLst>
        </p:spPr>
        <p:txBody>
          <a:bodyPr lIns="27432" tIns="18288" rIns="0"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lnSpc>
                <a:spcPts val="1200"/>
              </a:lnSpc>
              <a:spcBef>
                <a:spcPct val="50000"/>
              </a:spcBef>
              <a:spcAft>
                <a:spcPct val="0"/>
              </a:spcAft>
              <a:buNone/>
            </a:pPr>
            <a:r>
              <a:rPr kumimoji="0" lang="ja-JP" altLang="en-US" sz="1000" b="1" dirty="0">
                <a:solidFill>
                  <a:srgbClr val="FFFFFF"/>
                </a:solidFill>
                <a:latin typeface="ＭＳ Ｐゴシック" panose="020B0600070205080204" pitchFamily="50" charset="-128"/>
              </a:rPr>
              <a:t>地方税ポータルセンタで振分</a:t>
            </a:r>
          </a:p>
        </p:txBody>
      </p:sp>
      <p:sp>
        <p:nvSpPr>
          <p:cNvPr id="94233" name="AutoShape 18"/>
          <p:cNvSpPr>
            <a:spLocks noChangeArrowheads="1"/>
          </p:cNvSpPr>
          <p:nvPr/>
        </p:nvSpPr>
        <p:spPr bwMode="auto">
          <a:xfrm>
            <a:off x="8316914" y="3031568"/>
            <a:ext cx="1512887" cy="522286"/>
          </a:xfrm>
          <a:prstGeom prst="homePlate">
            <a:avLst>
              <a:gd name="adj" fmla="val 132353"/>
            </a:avLst>
          </a:prstGeom>
          <a:solidFill>
            <a:srgbClr val="0000FF"/>
          </a:solidFill>
          <a:ln>
            <a:noFill/>
          </a:ln>
          <a:effectLst>
            <a:outerShdw dist="35921" dir="2700000" algn="ctr" rotWithShape="0">
              <a:srgbClr val="99CCFF"/>
            </a:outerShdw>
          </a:effectLst>
          <a:extLst>
            <a:ext uri="{91240B29-F687-4F45-9708-019B960494DF}">
              <a14:hiddenLine xmlns:a14="http://schemas.microsoft.com/office/drawing/2010/main" w="19050">
                <a:solidFill>
                  <a:srgbClr val="000000"/>
                </a:solidFill>
                <a:miter lim="800000"/>
                <a:headEnd/>
                <a:tailEnd/>
              </a14:hiddenLine>
            </a:ext>
          </a:extLst>
        </p:spPr>
        <p:txBody>
          <a:bodyPr lIns="27432" tIns="18288" rIns="27432"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50000"/>
              </a:spcBef>
              <a:spcAft>
                <a:spcPct val="0"/>
              </a:spcAft>
              <a:buNone/>
            </a:pPr>
            <a:r>
              <a:rPr kumimoji="0" lang="ja-JP" altLang="en-US" sz="1000" b="1" dirty="0">
                <a:solidFill>
                  <a:srgbClr val="FFFFFF"/>
                </a:solidFill>
                <a:latin typeface="ＭＳ Ｐゴシック" panose="020B0600070205080204" pitchFamily="50" charset="-128"/>
              </a:rPr>
              <a:t>各地方公共団体や　　　税務署に配信</a:t>
            </a:r>
          </a:p>
        </p:txBody>
      </p:sp>
      <p:sp>
        <p:nvSpPr>
          <p:cNvPr id="94234" name="Oval 40"/>
          <p:cNvSpPr>
            <a:spLocks noChangeAspect="1" noChangeArrowheads="1"/>
          </p:cNvSpPr>
          <p:nvPr/>
        </p:nvSpPr>
        <p:spPr bwMode="auto">
          <a:xfrm>
            <a:off x="4316413" y="3966622"/>
            <a:ext cx="1293812" cy="1047750"/>
          </a:xfrm>
          <a:prstGeom prst="ellipse">
            <a:avLst/>
          </a:prstGeom>
          <a:gradFill rotWithShape="0">
            <a:gsLst>
              <a:gs pos="0">
                <a:srgbClr val="00FFFF"/>
              </a:gs>
              <a:gs pos="100000">
                <a:srgbClr val="3366FF"/>
              </a:gs>
            </a:gsLst>
            <a:path path="shape">
              <a:fillToRect l="50000" t="50000" r="50000" b="50000"/>
            </a:path>
          </a:gradFill>
          <a:ln>
            <a:noFill/>
          </a:ln>
          <a:extLst>
            <a:ext uri="{91240B29-F687-4F45-9708-019B960494DF}">
              <a14:hiddenLine xmlns:a14="http://schemas.microsoft.com/office/drawing/2010/main" w="19050">
                <a:solidFill>
                  <a:srgbClr val="000000"/>
                </a:solidFill>
                <a:round/>
                <a:headEnd/>
                <a:tailEnd/>
              </a14:hiddenLine>
            </a:ext>
          </a:extLst>
        </p:spPr>
        <p:txBody>
          <a:bodyPr lIns="36576" tIns="18288" rIns="36576"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lnSpc>
                <a:spcPts val="1300"/>
              </a:lnSpc>
              <a:spcBef>
                <a:spcPct val="50000"/>
              </a:spcBef>
              <a:spcAft>
                <a:spcPct val="0"/>
              </a:spcAft>
              <a:buNone/>
            </a:pPr>
            <a:r>
              <a:rPr kumimoji="0" lang="ja-JP" altLang="en-US" sz="1200" b="1" dirty="0">
                <a:solidFill>
                  <a:srgbClr val="000000"/>
                </a:solidFill>
                <a:latin typeface="ＭＳ Ｐゴシック" panose="020B0600070205080204" pitchFamily="50" charset="-128"/>
              </a:rPr>
              <a:t>インター　　ネット</a:t>
            </a:r>
          </a:p>
        </p:txBody>
      </p:sp>
      <p:sp>
        <p:nvSpPr>
          <p:cNvPr id="94236" name="Rectangle 27"/>
          <p:cNvSpPr>
            <a:spLocks noChangeAspect="1" noChangeArrowheads="1"/>
          </p:cNvSpPr>
          <p:nvPr/>
        </p:nvSpPr>
        <p:spPr bwMode="auto">
          <a:xfrm>
            <a:off x="4736610" y="3793586"/>
            <a:ext cx="395288" cy="285750"/>
          </a:xfrm>
          <a:prstGeom prst="rect">
            <a:avLst/>
          </a:prstGeom>
          <a:solidFill>
            <a:srgbClr val="FFFFFF"/>
          </a:solidFill>
          <a:ln w="25400">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4237" name="Rectangle 28"/>
          <p:cNvSpPr>
            <a:spLocks noChangeAspect="1" noChangeArrowheads="1"/>
          </p:cNvSpPr>
          <p:nvPr/>
        </p:nvSpPr>
        <p:spPr bwMode="auto">
          <a:xfrm>
            <a:off x="4768360" y="3830098"/>
            <a:ext cx="331788" cy="212725"/>
          </a:xfrm>
          <a:prstGeom prst="rect">
            <a:avLst/>
          </a:prstGeom>
          <a:solidFill>
            <a:srgbClr val="000000"/>
          </a:solidFill>
          <a:ln w="9525">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0"/>
              </a:spcBef>
              <a:spcAft>
                <a:spcPct val="0"/>
              </a:spcAft>
              <a:buNone/>
            </a:pPr>
            <a:endParaRPr kumimoji="0" lang="ja-JP" altLang="ja-JP" sz="2400">
              <a:solidFill>
                <a:srgbClr val="000000"/>
              </a:solidFill>
            </a:endParaRPr>
          </a:p>
        </p:txBody>
      </p:sp>
      <p:sp>
        <p:nvSpPr>
          <p:cNvPr id="94238" name="Line 29"/>
          <p:cNvSpPr>
            <a:spLocks noChangeAspect="1" noChangeShapeType="1"/>
          </p:cNvSpPr>
          <p:nvPr/>
        </p:nvSpPr>
        <p:spPr bwMode="auto">
          <a:xfrm>
            <a:off x="4817573" y="4191878"/>
            <a:ext cx="0" cy="71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39" name="Line 30"/>
          <p:cNvSpPr>
            <a:spLocks noChangeAspect="1" noChangeShapeType="1"/>
          </p:cNvSpPr>
          <p:nvPr/>
        </p:nvSpPr>
        <p:spPr bwMode="auto">
          <a:xfrm>
            <a:off x="5052523" y="4191878"/>
            <a:ext cx="0" cy="71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40" name="Rectangle 31"/>
          <p:cNvSpPr>
            <a:spLocks noChangeAspect="1" noChangeArrowheads="1"/>
          </p:cNvSpPr>
          <p:nvPr/>
        </p:nvSpPr>
        <p:spPr bwMode="auto">
          <a:xfrm>
            <a:off x="4696923" y="4122200"/>
            <a:ext cx="487362" cy="71437"/>
          </a:xfrm>
          <a:prstGeom prst="rect">
            <a:avLst/>
          </a:prstGeom>
          <a:solidFill>
            <a:srgbClr val="FFFFFF"/>
          </a:solidFill>
          <a:ln w="25400">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4241" name="Rectangle 33"/>
          <p:cNvSpPr>
            <a:spLocks noChangeAspect="1" noChangeArrowheads="1"/>
          </p:cNvSpPr>
          <p:nvPr/>
        </p:nvSpPr>
        <p:spPr bwMode="auto">
          <a:xfrm>
            <a:off x="5230494" y="4504786"/>
            <a:ext cx="393700" cy="285750"/>
          </a:xfrm>
          <a:prstGeom prst="rect">
            <a:avLst/>
          </a:prstGeom>
          <a:solidFill>
            <a:srgbClr val="FFFFFF"/>
          </a:solidFill>
          <a:ln w="25400">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4242" name="Rectangle 34"/>
          <p:cNvSpPr>
            <a:spLocks noChangeAspect="1" noChangeArrowheads="1"/>
          </p:cNvSpPr>
          <p:nvPr/>
        </p:nvSpPr>
        <p:spPr bwMode="auto">
          <a:xfrm>
            <a:off x="5262244" y="4541298"/>
            <a:ext cx="330200" cy="212725"/>
          </a:xfrm>
          <a:prstGeom prst="rect">
            <a:avLst/>
          </a:prstGeom>
          <a:solidFill>
            <a:srgbClr val="000000"/>
          </a:solidFill>
          <a:ln w="9525">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0"/>
              </a:spcBef>
              <a:spcAft>
                <a:spcPct val="0"/>
              </a:spcAft>
              <a:buNone/>
            </a:pPr>
            <a:endParaRPr kumimoji="0" lang="ja-JP" altLang="ja-JP" sz="2400">
              <a:solidFill>
                <a:srgbClr val="000000"/>
              </a:solidFill>
            </a:endParaRPr>
          </a:p>
        </p:txBody>
      </p:sp>
      <p:sp>
        <p:nvSpPr>
          <p:cNvPr id="94243" name="Line 35"/>
          <p:cNvSpPr>
            <a:spLocks noChangeAspect="1" noChangeShapeType="1"/>
          </p:cNvSpPr>
          <p:nvPr/>
        </p:nvSpPr>
        <p:spPr bwMode="auto">
          <a:xfrm>
            <a:off x="5309869" y="4903078"/>
            <a:ext cx="0" cy="71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44" name="Line 36"/>
          <p:cNvSpPr>
            <a:spLocks noChangeAspect="1" noChangeShapeType="1"/>
          </p:cNvSpPr>
          <p:nvPr/>
        </p:nvSpPr>
        <p:spPr bwMode="auto">
          <a:xfrm>
            <a:off x="5544819" y="4903078"/>
            <a:ext cx="0" cy="71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45" name="Rectangle 37"/>
          <p:cNvSpPr>
            <a:spLocks noChangeAspect="1" noChangeArrowheads="1"/>
          </p:cNvSpPr>
          <p:nvPr/>
        </p:nvSpPr>
        <p:spPr bwMode="auto">
          <a:xfrm>
            <a:off x="5189220" y="4833400"/>
            <a:ext cx="487363" cy="71437"/>
          </a:xfrm>
          <a:prstGeom prst="rect">
            <a:avLst/>
          </a:prstGeom>
          <a:solidFill>
            <a:srgbClr val="FFFFFF"/>
          </a:solidFill>
          <a:ln w="25400">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4246" name="Rectangle 39"/>
          <p:cNvSpPr>
            <a:spLocks noChangeAspect="1" noChangeArrowheads="1"/>
          </p:cNvSpPr>
          <p:nvPr/>
        </p:nvSpPr>
        <p:spPr bwMode="auto">
          <a:xfrm>
            <a:off x="4162425" y="4517485"/>
            <a:ext cx="395288" cy="284163"/>
          </a:xfrm>
          <a:prstGeom prst="rect">
            <a:avLst/>
          </a:prstGeom>
          <a:solidFill>
            <a:srgbClr val="FFFFFF"/>
          </a:solidFill>
          <a:ln w="25400">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94247" name="Rectangle 40"/>
          <p:cNvSpPr>
            <a:spLocks noChangeAspect="1" noChangeArrowheads="1"/>
          </p:cNvSpPr>
          <p:nvPr/>
        </p:nvSpPr>
        <p:spPr bwMode="auto">
          <a:xfrm>
            <a:off x="4194175" y="4554000"/>
            <a:ext cx="330200" cy="212725"/>
          </a:xfrm>
          <a:prstGeom prst="rect">
            <a:avLst/>
          </a:prstGeom>
          <a:solidFill>
            <a:srgbClr val="000000"/>
          </a:solidFill>
          <a:ln w="9525">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0" fontAlgn="base" hangingPunct="0">
              <a:spcBef>
                <a:spcPct val="0"/>
              </a:spcBef>
              <a:spcAft>
                <a:spcPct val="0"/>
              </a:spcAft>
              <a:buNone/>
            </a:pPr>
            <a:endParaRPr kumimoji="0" lang="ja-JP" altLang="ja-JP" sz="2400">
              <a:solidFill>
                <a:srgbClr val="000000"/>
              </a:solidFill>
            </a:endParaRPr>
          </a:p>
        </p:txBody>
      </p:sp>
      <p:sp>
        <p:nvSpPr>
          <p:cNvPr id="94248" name="Line 41"/>
          <p:cNvSpPr>
            <a:spLocks noChangeAspect="1" noChangeShapeType="1"/>
          </p:cNvSpPr>
          <p:nvPr/>
        </p:nvSpPr>
        <p:spPr bwMode="auto">
          <a:xfrm>
            <a:off x="4241800" y="4914192"/>
            <a:ext cx="0" cy="730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49" name="Line 42"/>
          <p:cNvSpPr>
            <a:spLocks noChangeAspect="1" noChangeShapeType="1"/>
          </p:cNvSpPr>
          <p:nvPr/>
        </p:nvSpPr>
        <p:spPr bwMode="auto">
          <a:xfrm>
            <a:off x="4476750" y="4914192"/>
            <a:ext cx="0" cy="730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0" lang="ja-JP" altLang="en-US" sz="4800">
              <a:solidFill>
                <a:srgbClr val="990033"/>
              </a:solidFill>
              <a:latin typeface="Arial" panose="020B0604020202020204" pitchFamily="34" charset="0"/>
              <a:ea typeface="ＭＳ Ｐゴシック" panose="020B0600070205080204" pitchFamily="50" charset="-128"/>
            </a:endParaRPr>
          </a:p>
        </p:txBody>
      </p:sp>
      <p:sp>
        <p:nvSpPr>
          <p:cNvPr id="94250" name="Rectangle 43"/>
          <p:cNvSpPr>
            <a:spLocks noChangeAspect="1" noChangeArrowheads="1"/>
          </p:cNvSpPr>
          <p:nvPr/>
        </p:nvSpPr>
        <p:spPr bwMode="auto">
          <a:xfrm>
            <a:off x="4121151" y="4846100"/>
            <a:ext cx="487363" cy="71437"/>
          </a:xfrm>
          <a:prstGeom prst="rect">
            <a:avLst/>
          </a:prstGeom>
          <a:solidFill>
            <a:srgbClr val="FFFFFF"/>
          </a:solidFill>
          <a:ln w="25400">
            <a:solidFill>
              <a:srgbClr val="000000"/>
            </a:solidFill>
            <a:miter lim="800000"/>
            <a:headEnd/>
            <a:tailEnd/>
          </a:ln>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0" fontAlgn="base" hangingPunct="0">
              <a:spcBef>
                <a:spcPct val="50000"/>
              </a:spcBef>
              <a:spcAft>
                <a:spcPct val="0"/>
              </a:spcAft>
              <a:buNone/>
            </a:pPr>
            <a:endParaRPr kumimoji="0" lang="ja-JP" altLang="en-US" sz="4800">
              <a:solidFill>
                <a:srgbClr val="990033"/>
              </a:solidFill>
              <a:latin typeface="Arial" panose="020B0604020202020204" pitchFamily="34" charset="0"/>
            </a:endParaRPr>
          </a:p>
        </p:txBody>
      </p:sp>
      <p:sp>
        <p:nvSpPr>
          <p:cNvPr id="71" name="AutoShape 21"/>
          <p:cNvSpPr>
            <a:spLocks noChangeArrowheads="1"/>
          </p:cNvSpPr>
          <p:nvPr/>
        </p:nvSpPr>
        <p:spPr bwMode="auto">
          <a:xfrm>
            <a:off x="8860156" y="5471572"/>
            <a:ext cx="814293" cy="342900"/>
          </a:xfrm>
          <a:prstGeom prst="flowChartDocument">
            <a:avLst/>
          </a:prstGeom>
          <a:solidFill>
            <a:srgbClr val="FFFFFF"/>
          </a:solidFill>
          <a:ln w="19050">
            <a:solidFill>
              <a:srgbClr val="000000"/>
            </a:solidFill>
            <a:miter lim="800000"/>
            <a:headEnd/>
            <a:tailEnd/>
          </a:ln>
        </p:spPr>
        <p:txBody>
          <a:bodyPr lIns="36576" tIns="18288" rIns="36576"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kumimoji="0" lang="ja-JP" altLang="en-US" sz="1100" b="1" dirty="0">
                <a:solidFill>
                  <a:srgbClr val="000000"/>
                </a:solidFill>
                <a:latin typeface="ＭＳ ゴシック" panose="020B0609070205080204" pitchFamily="49" charset="-128"/>
                <a:ea typeface="ＭＳ ゴシック" panose="020B0609070205080204" pitchFamily="49" charset="-128"/>
              </a:rPr>
              <a:t>Ｄ税務署</a:t>
            </a:r>
          </a:p>
        </p:txBody>
      </p:sp>
      <p:sp>
        <p:nvSpPr>
          <p:cNvPr id="2" name="角丸四角形 1"/>
          <p:cNvSpPr/>
          <p:nvPr/>
        </p:nvSpPr>
        <p:spPr>
          <a:xfrm>
            <a:off x="9117330" y="5699260"/>
            <a:ext cx="604092" cy="189824"/>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ja-JP" altLang="en-US" sz="800" dirty="0">
                <a:solidFill>
                  <a:srgbClr val="00CC99">
                    <a:lumMod val="20000"/>
                    <a:lumOff val="80000"/>
                  </a:srgbClr>
                </a:solidFill>
                <a:latin typeface="Times New Roman"/>
                <a:ea typeface="ＭＳ Ｐゴシック"/>
              </a:rPr>
              <a:t>Ｅ</a:t>
            </a:r>
            <a:r>
              <a:rPr lang="ja-JP" altLang="en-US" sz="800" dirty="0">
                <a:solidFill>
                  <a:srgbClr val="000000"/>
                </a:solidFill>
                <a:latin typeface="Times New Roman"/>
                <a:ea typeface="ＭＳ Ｐゴシック"/>
              </a:rPr>
              <a:t>ｅ</a:t>
            </a:r>
            <a:r>
              <a:rPr lang="en-US" altLang="ja-JP" sz="800" dirty="0">
                <a:solidFill>
                  <a:srgbClr val="000000"/>
                </a:solidFill>
                <a:latin typeface="Times New Roman"/>
                <a:ea typeface="ＭＳ Ｐゴシック"/>
              </a:rPr>
              <a:t>-Tax</a:t>
            </a:r>
            <a:r>
              <a:rPr lang="ja-JP" altLang="en-US" sz="800" dirty="0">
                <a:solidFill>
                  <a:srgbClr val="00CC99">
                    <a:lumMod val="20000"/>
                    <a:lumOff val="80000"/>
                  </a:srgbClr>
                </a:solidFill>
                <a:latin typeface="Times New Roman"/>
                <a:ea typeface="ＭＳ Ｐゴシック"/>
              </a:rPr>
              <a:t>ｘ</a:t>
            </a:r>
          </a:p>
        </p:txBody>
      </p:sp>
      <p:sp>
        <p:nvSpPr>
          <p:cNvPr id="73" name="AutoShape 21"/>
          <p:cNvSpPr>
            <a:spLocks noChangeArrowheads="1"/>
          </p:cNvSpPr>
          <p:nvPr/>
        </p:nvSpPr>
        <p:spPr bwMode="auto">
          <a:xfrm>
            <a:off x="8864123" y="4976152"/>
            <a:ext cx="814293" cy="342900"/>
          </a:xfrm>
          <a:prstGeom prst="flowChartDocument">
            <a:avLst/>
          </a:prstGeom>
          <a:solidFill>
            <a:srgbClr val="FFFFFF"/>
          </a:solidFill>
          <a:ln w="19050">
            <a:solidFill>
              <a:srgbClr val="000000"/>
            </a:solidFill>
            <a:miter lim="800000"/>
            <a:headEnd/>
            <a:tailEnd/>
          </a:ln>
        </p:spPr>
        <p:txBody>
          <a:bodyPr lIns="36576" tIns="18288" rIns="36576"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kumimoji="0" lang="ja-JP" altLang="en-US" sz="1100" b="1" dirty="0">
                <a:solidFill>
                  <a:srgbClr val="000000"/>
                </a:solidFill>
                <a:latin typeface="ＭＳ ゴシック" panose="020B0609070205080204" pitchFamily="49" charset="-128"/>
                <a:ea typeface="ＭＳ ゴシック" panose="020B0609070205080204" pitchFamily="49" charset="-128"/>
              </a:rPr>
              <a:t>Ｃ市</a:t>
            </a:r>
          </a:p>
        </p:txBody>
      </p:sp>
      <p:sp>
        <p:nvSpPr>
          <p:cNvPr id="74" name="AutoShape 21"/>
          <p:cNvSpPr>
            <a:spLocks noChangeArrowheads="1"/>
          </p:cNvSpPr>
          <p:nvPr/>
        </p:nvSpPr>
        <p:spPr bwMode="auto">
          <a:xfrm>
            <a:off x="8864169" y="4433167"/>
            <a:ext cx="814293" cy="342900"/>
          </a:xfrm>
          <a:prstGeom prst="flowChartDocument">
            <a:avLst/>
          </a:prstGeom>
          <a:solidFill>
            <a:srgbClr val="FFFFFF"/>
          </a:solidFill>
          <a:ln w="19050">
            <a:solidFill>
              <a:srgbClr val="000000"/>
            </a:solidFill>
            <a:miter lim="800000"/>
            <a:headEnd/>
            <a:tailEnd/>
          </a:ln>
        </p:spPr>
        <p:txBody>
          <a:bodyPr lIns="36576" tIns="18288" rIns="36576"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kumimoji="0" lang="ja-JP" altLang="en-US" sz="1100" b="1" dirty="0">
                <a:solidFill>
                  <a:srgbClr val="000000"/>
                </a:solidFill>
                <a:latin typeface="ＭＳ ゴシック" panose="020B0609070205080204" pitchFamily="49" charset="-128"/>
                <a:ea typeface="ＭＳ ゴシック" panose="020B0609070205080204" pitchFamily="49" charset="-128"/>
              </a:rPr>
              <a:t>Ｂ市</a:t>
            </a:r>
          </a:p>
        </p:txBody>
      </p:sp>
      <p:sp>
        <p:nvSpPr>
          <p:cNvPr id="75" name="AutoShape 21"/>
          <p:cNvSpPr>
            <a:spLocks noChangeArrowheads="1"/>
          </p:cNvSpPr>
          <p:nvPr/>
        </p:nvSpPr>
        <p:spPr bwMode="auto">
          <a:xfrm>
            <a:off x="8864169" y="3860259"/>
            <a:ext cx="814293" cy="342900"/>
          </a:xfrm>
          <a:prstGeom prst="flowChartDocument">
            <a:avLst/>
          </a:prstGeom>
          <a:solidFill>
            <a:srgbClr val="FFFFFF"/>
          </a:solidFill>
          <a:ln w="19050">
            <a:solidFill>
              <a:srgbClr val="000000"/>
            </a:solidFill>
            <a:miter lim="800000"/>
            <a:headEnd/>
            <a:tailEnd/>
          </a:ln>
        </p:spPr>
        <p:txBody>
          <a:bodyPr lIns="36576" tIns="18288" rIns="36576" bIns="18288"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0" fontAlgn="base" hangingPunct="0">
              <a:spcBef>
                <a:spcPct val="50000"/>
              </a:spcBef>
              <a:spcAft>
                <a:spcPct val="0"/>
              </a:spcAft>
              <a:buNone/>
            </a:pPr>
            <a:r>
              <a:rPr kumimoji="0" lang="en-US" altLang="ja-JP" sz="1100" b="1" dirty="0">
                <a:solidFill>
                  <a:srgbClr val="000000"/>
                </a:solidFill>
                <a:latin typeface="ＭＳ ゴシック" panose="020B0609070205080204" pitchFamily="49" charset="-128"/>
                <a:ea typeface="ＭＳ ゴシック" panose="020B0609070205080204" pitchFamily="49" charset="-128"/>
              </a:rPr>
              <a:t>Å</a:t>
            </a:r>
            <a:r>
              <a:rPr kumimoji="0" lang="ja-JP" altLang="en-US" sz="1100" b="1" dirty="0">
                <a:solidFill>
                  <a:srgbClr val="000000"/>
                </a:solidFill>
                <a:latin typeface="ＭＳ ゴシック" panose="020B0609070205080204" pitchFamily="49" charset="-128"/>
                <a:ea typeface="ＭＳ ゴシック" panose="020B0609070205080204" pitchFamily="49" charset="-128"/>
              </a:rPr>
              <a:t>県</a:t>
            </a:r>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18285" y="5869241"/>
            <a:ext cx="609600" cy="609600"/>
          </a:xfrm>
          <a:prstGeom prst="rect">
            <a:avLst/>
          </a:prstGeom>
        </p:spPr>
      </p:pic>
    </p:spTree>
    <p:extLst>
      <p:ext uri="{BB962C8B-B14F-4D97-AF65-F5344CB8AC3E}">
        <p14:creationId xmlns:p14="http://schemas.microsoft.com/office/powerpoint/2010/main" val="2412856787"/>
      </p:ext>
    </p:extLst>
  </p:cSld>
  <p:clrMapOvr>
    <a:masterClrMapping/>
  </p:clrMapOvr>
  <p:transition spd="slow" advTm="8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6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0062" y="387881"/>
            <a:ext cx="8669338" cy="613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1619250" y="220663"/>
            <a:ext cx="8820150" cy="4237036"/>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FFFFFF"/>
              </a:solidFill>
              <a:latin typeface="Times New Roman"/>
              <a:ea typeface="ＭＳ Ｐゴシック"/>
            </a:endParaRPr>
          </a:p>
        </p:txBody>
      </p:sp>
      <p:sp>
        <p:nvSpPr>
          <p:cNvPr id="3" name="角丸四角形 2"/>
          <p:cNvSpPr/>
          <p:nvPr/>
        </p:nvSpPr>
        <p:spPr>
          <a:xfrm>
            <a:off x="1619250" y="4626435"/>
            <a:ext cx="8820150" cy="210661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50000"/>
              </a:spcBef>
              <a:spcAft>
                <a:spcPct val="0"/>
              </a:spcAft>
              <a:defRPr/>
            </a:pPr>
            <a:endParaRPr lang="ja-JP" altLang="en-US" sz="4800">
              <a:solidFill>
                <a:srgbClr val="FFFFFF"/>
              </a:solidFill>
              <a:latin typeface="Times New Roman"/>
              <a:ea typeface="ＭＳ Ｐゴシック"/>
            </a:endParaRPr>
          </a:p>
        </p:txBody>
      </p:sp>
      <p:sp>
        <p:nvSpPr>
          <p:cNvPr id="8" name="正方形/長方形 7"/>
          <p:cNvSpPr/>
          <p:nvPr/>
        </p:nvSpPr>
        <p:spPr bwMode="white">
          <a:xfrm>
            <a:off x="2552701" y="5489119"/>
            <a:ext cx="171450" cy="207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1050" b="1" dirty="0">
              <a:solidFill>
                <a:srgbClr val="000000"/>
              </a:solidFill>
              <a:latin typeface="Times New Roman"/>
              <a:ea typeface="ＭＳ Ｐゴシック"/>
            </a:endParaRPr>
          </a:p>
        </p:txBody>
      </p:sp>
      <p:sp>
        <p:nvSpPr>
          <p:cNvPr id="9" name="正方形/長方形 8"/>
          <p:cNvSpPr/>
          <p:nvPr/>
        </p:nvSpPr>
        <p:spPr bwMode="white">
          <a:xfrm>
            <a:off x="4429125" y="5446652"/>
            <a:ext cx="473075"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srgbClr val="FFFFFF"/>
              </a:solidFill>
              <a:latin typeface="Times New Roman"/>
              <a:ea typeface="ＭＳ Ｐゴシック"/>
            </a:endParaRPr>
          </a:p>
        </p:txBody>
      </p:sp>
      <p:sp>
        <p:nvSpPr>
          <p:cNvPr id="6" name="テキスト ボックス 5"/>
          <p:cNvSpPr txBox="1"/>
          <p:nvPr/>
        </p:nvSpPr>
        <p:spPr>
          <a:xfrm>
            <a:off x="2461134" y="5454489"/>
            <a:ext cx="354584" cy="276999"/>
          </a:xfrm>
          <a:prstGeom prst="rect">
            <a:avLst/>
          </a:prstGeom>
          <a:noFill/>
        </p:spPr>
        <p:txBody>
          <a:bodyPr wrap="none" rtlCol="0">
            <a:spAutoFit/>
          </a:bodyPr>
          <a:lstStyle/>
          <a:p>
            <a:pPr eaLnBrk="0" fontAlgn="base" hangingPunct="0">
              <a:spcBef>
                <a:spcPct val="0"/>
              </a:spcBef>
              <a:spcAft>
                <a:spcPct val="0"/>
              </a:spcAft>
            </a:pPr>
            <a:r>
              <a:rPr lang="en-US" altLang="ja-JP" sz="1200" b="1" dirty="0">
                <a:solidFill>
                  <a:srgbClr val="000000">
                    <a:lumMod val="75000"/>
                    <a:lumOff val="25000"/>
                  </a:srgbClr>
                </a:solidFill>
                <a:latin typeface="Arial" panose="020B0604020202020204" pitchFamily="34" charset="0"/>
                <a:ea typeface="ＭＳ Ｐゴシック"/>
                <a:cs typeface="Arial" panose="020B0604020202020204" pitchFamily="34" charset="0"/>
              </a:rPr>
              <a:t>30</a:t>
            </a:r>
          </a:p>
        </p:txBody>
      </p:sp>
      <p:sp>
        <p:nvSpPr>
          <p:cNvPr id="7" name="テキスト ボックス 6"/>
          <p:cNvSpPr txBox="1"/>
          <p:nvPr/>
        </p:nvSpPr>
        <p:spPr>
          <a:xfrm>
            <a:off x="4313486" y="5399571"/>
            <a:ext cx="766514" cy="338554"/>
          </a:xfrm>
          <a:prstGeom prst="rect">
            <a:avLst/>
          </a:prstGeom>
          <a:noFill/>
        </p:spPr>
        <p:txBody>
          <a:bodyPr wrap="square" rtlCol="0">
            <a:spAutoFit/>
          </a:bodyPr>
          <a:lstStyle/>
          <a:p>
            <a:pPr eaLnBrk="0" fontAlgn="base" hangingPunct="0">
              <a:spcBef>
                <a:spcPct val="0"/>
              </a:spcBef>
              <a:spcAft>
                <a:spcPct val="0"/>
              </a:spcAft>
            </a:pPr>
            <a:r>
              <a:rPr lang="ja-JP" altLang="en-US" sz="1600" b="1" dirty="0">
                <a:solidFill>
                  <a:srgbClr val="000000">
                    <a:lumMod val="75000"/>
                    <a:lumOff val="25000"/>
                  </a:srgbClr>
                </a:solidFill>
                <a:latin typeface="Arial" panose="020B0604020202020204" pitchFamily="34" charset="0"/>
                <a:ea typeface="ＭＳ Ｐゴシック" panose="020B0600070205080204" pitchFamily="50" charset="-128"/>
              </a:rPr>
              <a:t>令和</a:t>
            </a:r>
            <a:r>
              <a:rPr lang="ja-JP" altLang="en-US" sz="1600" b="1" dirty="0">
                <a:solidFill>
                  <a:srgbClr val="000000">
                    <a:lumMod val="75000"/>
                    <a:lumOff val="25000"/>
                  </a:srgbClr>
                </a:solidFill>
                <a:latin typeface="ＭＳ Ｐゴシック"/>
                <a:ea typeface="ＭＳ Ｐゴシック"/>
              </a:rPr>
              <a:t>３</a:t>
            </a:r>
          </a:p>
        </p:txBody>
      </p:sp>
      <p:sp>
        <p:nvSpPr>
          <p:cNvPr id="10" name="正方形/長方形 9"/>
          <p:cNvSpPr/>
          <p:nvPr/>
        </p:nvSpPr>
        <p:spPr bwMode="white">
          <a:xfrm>
            <a:off x="6648450" y="3927012"/>
            <a:ext cx="6477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srgbClr val="FFFFFF"/>
              </a:solidFill>
              <a:latin typeface="Times New Roman"/>
              <a:ea typeface="ＭＳ Ｐゴシック"/>
            </a:endParaRPr>
          </a:p>
        </p:txBody>
      </p:sp>
      <p:sp>
        <p:nvSpPr>
          <p:cNvPr id="14" name="正方形/長方形 13"/>
          <p:cNvSpPr/>
          <p:nvPr/>
        </p:nvSpPr>
        <p:spPr bwMode="white">
          <a:xfrm>
            <a:off x="7591425" y="3917487"/>
            <a:ext cx="131445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4800">
              <a:solidFill>
                <a:srgbClr val="000000"/>
              </a:solidFill>
              <a:latin typeface="Times New Roman"/>
              <a:ea typeface="ＭＳ Ｐゴシック"/>
            </a:endParaRPr>
          </a:p>
        </p:txBody>
      </p:sp>
      <p:pic>
        <p:nvPicPr>
          <p:cNvPr id="15" name="図 14"/>
          <p:cNvPicPr>
            <a:picLocks noChangeAspect="1"/>
          </p:cNvPicPr>
          <p:nvPr/>
        </p:nvPicPr>
        <p:blipFill>
          <a:blip r:embed="rId9"/>
          <a:stretch>
            <a:fillRect/>
          </a:stretch>
        </p:blipFill>
        <p:spPr>
          <a:xfrm>
            <a:off x="6514231" y="3800085"/>
            <a:ext cx="1199836" cy="579170"/>
          </a:xfrm>
          <a:prstGeom prst="rect">
            <a:avLst/>
          </a:prstGeom>
        </p:spPr>
      </p:pic>
      <p:pic>
        <p:nvPicPr>
          <p:cNvPr id="16" name="図 15"/>
          <p:cNvPicPr>
            <a:picLocks noChangeAspect="1"/>
          </p:cNvPicPr>
          <p:nvPr/>
        </p:nvPicPr>
        <p:blipFill>
          <a:blip r:embed="rId10"/>
          <a:stretch>
            <a:fillRect/>
          </a:stretch>
        </p:blipFill>
        <p:spPr>
          <a:xfrm>
            <a:off x="7484650" y="3804269"/>
            <a:ext cx="1172401" cy="579170"/>
          </a:xfrm>
          <a:prstGeom prst="rect">
            <a:avLst/>
          </a:prstGeom>
        </p:spPr>
      </p:pic>
      <p:pic>
        <p:nvPicPr>
          <p:cNvPr id="4"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9820656" y="211441"/>
            <a:ext cx="609600" cy="609600"/>
          </a:xfrm>
          <a:prstGeom prst="rect">
            <a:avLst/>
          </a:prstGeom>
        </p:spPr>
      </p:pic>
      <p:pic>
        <p:nvPicPr>
          <p:cNvPr id="13" name="録音されたサウンド">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9800626" y="1330721"/>
            <a:ext cx="609600" cy="609600"/>
          </a:xfrm>
          <a:prstGeom prst="rect">
            <a:avLst/>
          </a:prstGeom>
        </p:spPr>
      </p:pic>
    </p:spTree>
    <p:custDataLst>
      <p:tags r:id="rId1"/>
    </p:custDataLst>
    <p:extLst>
      <p:ext uri="{BB962C8B-B14F-4D97-AF65-F5344CB8AC3E}">
        <p14:creationId xmlns:p14="http://schemas.microsoft.com/office/powerpoint/2010/main" val="1835281356"/>
      </p:ext>
    </p:extLst>
  </p:cSld>
  <p:clrMapOvr>
    <a:masterClrMapping/>
  </p:clrMapOvr>
  <p:transition spd="slow" advTm="37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732" fill="hold"/>
                                        <p:tgtEl>
                                          <p:spTgt spid="4"/>
                                        </p:tgtEl>
                                      </p:cBhvr>
                                    </p:cmd>
                                  </p:childTnLst>
                                </p:cTn>
                              </p:par>
                            </p:childTnLst>
                          </p:cTn>
                        </p:par>
                        <p:par>
                          <p:cTn id="7" fill="hold">
                            <p:stCondLst>
                              <p:cond delay="9732"/>
                            </p:stCondLst>
                            <p:childTnLst>
                              <p:par>
                                <p:cTn id="8" presetID="10" presetClass="exit" presetSubtype="0" fill="hold" grpId="0" nodeType="after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par>
                          <p:cTn id="11" fill="hold" nodeType="withGroup">
                            <p:stCondLst>
                              <p:cond delay="10232"/>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2000"/>
                                        <p:tgtEl>
                                          <p:spTgt spid="3"/>
                                        </p:tgtEl>
                                      </p:cBhvr>
                                    </p:animEffect>
                                  </p:childTnLst>
                                </p:cTn>
                              </p:par>
                            </p:childTnLst>
                          </p:cTn>
                        </p:par>
                        <p:par>
                          <p:cTn id="15" fill="hold">
                            <p:stCondLst>
                              <p:cond delay="12232"/>
                            </p:stCondLst>
                            <p:childTnLst>
                              <p:par>
                                <p:cTn id="16" presetID="1" presetClass="mediacall" presetSubtype="0" fill="hold" nodeType="afterEffect">
                                  <p:stCondLst>
                                    <p:cond delay="0"/>
                                  </p:stCondLst>
                                  <p:childTnLst>
                                    <p:cmd type="call" cmd="playFrom(0.0)">
                                      <p:cBhvr>
                                        <p:cTn id="17" dur="2603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4"/>
                </p:tgtEl>
              </p:cMediaNode>
            </p:audio>
            <p:audio>
              <p:cMediaNode vol="80000" showWhenStopped="0">
                <p:cTn id="19" fill="hold" display="0">
                  <p:stCondLst>
                    <p:cond delay="indefinite"/>
                  </p:stCondLst>
                  <p:endCondLst>
                    <p:cond evt="onStopAudio" delay="0">
                      <p:tgtEl>
                        <p:sldTgt/>
                      </p:tgtEl>
                    </p:cond>
                  </p:endCondLst>
                </p:cTn>
                <p:tgtEl>
                  <p:spTgt spid="13"/>
                </p:tgtEl>
              </p:cMediaNode>
            </p:audio>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7"/>
          <a:stretch>
            <a:fillRect/>
          </a:stretch>
        </p:blipFill>
        <p:spPr>
          <a:xfrm>
            <a:off x="3105735" y="644821"/>
            <a:ext cx="6225834" cy="6213180"/>
          </a:xfrm>
          <a:prstGeom prst="rect">
            <a:avLst/>
          </a:prstGeom>
        </p:spPr>
      </p:pic>
      <p:sp>
        <p:nvSpPr>
          <p:cNvPr id="3" name="角丸四角形 2"/>
          <p:cNvSpPr/>
          <p:nvPr/>
        </p:nvSpPr>
        <p:spPr>
          <a:xfrm>
            <a:off x="1901235" y="126605"/>
            <a:ext cx="8356209" cy="464234"/>
          </a:xfrm>
          <a:prstGeom prst="roundRect">
            <a:avLst/>
          </a:prstGeom>
          <a:solidFill>
            <a:srgbClr val="063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ja-JP" altLang="en-US" dirty="0">
                <a:solidFill>
                  <a:srgbClr val="FFFFFF"/>
                </a:solidFill>
                <a:latin typeface="Times New Roman"/>
                <a:ea typeface="ＭＳ Ｐゴシック"/>
              </a:rPr>
              <a:t>特別徴収税額通知（特別徴収義務者用）の電子データ（副本）が廃止されます</a:t>
            </a:r>
          </a:p>
        </p:txBody>
      </p:sp>
      <p:pic>
        <p:nvPicPr>
          <p:cNvPr id="6"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952643" y="788266"/>
            <a:ext cx="609600" cy="609600"/>
          </a:xfrm>
          <a:prstGeom prst="rect">
            <a:avLst/>
          </a:prstGeom>
        </p:spPr>
      </p:pic>
      <p:pic>
        <p:nvPicPr>
          <p:cNvPr id="7"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952643" y="2444380"/>
            <a:ext cx="609600" cy="609600"/>
          </a:xfrm>
          <a:prstGeom prst="rect">
            <a:avLst/>
          </a:prstGeom>
        </p:spPr>
      </p:pic>
    </p:spTree>
    <p:extLst>
      <p:ext uri="{BB962C8B-B14F-4D97-AF65-F5344CB8AC3E}">
        <p14:creationId xmlns:p14="http://schemas.microsoft.com/office/powerpoint/2010/main" val="2085280223"/>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920" fill="hold"/>
                                        <p:tgtEl>
                                          <p:spTgt spid="6"/>
                                        </p:tgtEl>
                                      </p:cBhvr>
                                    </p:cmd>
                                  </p:childTnLst>
                                </p:cTn>
                              </p:par>
                            </p:childTnLst>
                          </p:cTn>
                        </p:par>
                        <p:par>
                          <p:cTn id="7" fill="hold">
                            <p:stCondLst>
                              <p:cond delay="8920"/>
                            </p:stCondLst>
                            <p:childTnLst>
                              <p:par>
                                <p:cTn id="8" presetID="1" presetClass="mediacall" presetSubtype="0" fill="hold" nodeType="afterEffect">
                                  <p:stCondLst>
                                    <p:cond delay="0"/>
                                  </p:stCondLst>
                                  <p:childTnLst>
                                    <p:cmd type="call" cmd="playFrom(0.0)">
                                      <p:cBhvr>
                                        <p:cTn id="9" dur="2206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9"/>
          <a:stretch>
            <a:fillRect/>
          </a:stretch>
        </p:blipFill>
        <p:spPr>
          <a:xfrm>
            <a:off x="2379198" y="970671"/>
            <a:ext cx="7400285" cy="5571979"/>
          </a:xfrm>
          <a:prstGeom prst="rect">
            <a:avLst/>
          </a:prstGeom>
        </p:spPr>
      </p:pic>
      <p:sp>
        <p:nvSpPr>
          <p:cNvPr id="4" name="角丸四角形 3"/>
          <p:cNvSpPr/>
          <p:nvPr/>
        </p:nvSpPr>
        <p:spPr>
          <a:xfrm>
            <a:off x="1901235" y="407960"/>
            <a:ext cx="8356209" cy="464234"/>
          </a:xfrm>
          <a:prstGeom prst="roundRect">
            <a:avLst/>
          </a:prstGeom>
          <a:solidFill>
            <a:srgbClr val="063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ja-JP" altLang="en-US" dirty="0">
                <a:solidFill>
                  <a:srgbClr val="FFFFFF"/>
                </a:solidFill>
                <a:latin typeface="Times New Roman"/>
                <a:ea typeface="ＭＳ Ｐゴシック"/>
              </a:rPr>
              <a:t>特別徴収税額通知（納税義務者用）の電子データ（正本）での受取が始まります</a:t>
            </a:r>
          </a:p>
        </p:txBody>
      </p:sp>
      <p:pic>
        <p:nvPicPr>
          <p:cNvPr id="5"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779482" y="1196620"/>
            <a:ext cx="609600" cy="609600"/>
          </a:xfrm>
          <a:prstGeom prst="rect">
            <a:avLst/>
          </a:prstGeom>
        </p:spPr>
      </p:pic>
      <p:pic>
        <p:nvPicPr>
          <p:cNvPr id="7"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761652" y="2181182"/>
            <a:ext cx="609600" cy="609600"/>
          </a:xfrm>
          <a:prstGeom prst="rect">
            <a:avLst/>
          </a:prstGeom>
        </p:spPr>
      </p:pic>
      <p:pic>
        <p:nvPicPr>
          <p:cNvPr id="10" name="録音されたサウンド">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779482" y="3386372"/>
            <a:ext cx="609600" cy="609600"/>
          </a:xfrm>
          <a:prstGeom prst="rect">
            <a:avLst/>
          </a:prstGeom>
        </p:spPr>
      </p:pic>
    </p:spTree>
    <p:extLst>
      <p:ext uri="{BB962C8B-B14F-4D97-AF65-F5344CB8AC3E}">
        <p14:creationId xmlns:p14="http://schemas.microsoft.com/office/powerpoint/2010/main" val="3126227407"/>
      </p:ext>
    </p:extLst>
  </p:cSld>
  <p:clrMapOvr>
    <a:masterClrMapping/>
  </p:clrMapOvr>
  <mc:AlternateContent xmlns:mc="http://schemas.openxmlformats.org/markup-compatibility/2006" xmlns:p14="http://schemas.microsoft.com/office/powerpoint/2010/main">
    <mc:Choice Requires="p14">
      <p:transition spd="slow" p14:dur="2000" advTm="82000"/>
    </mc:Choice>
    <mc:Fallback xmlns="">
      <p:transition spd="slow" advTm="8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481" fill="hold"/>
                                        <p:tgtEl>
                                          <p:spTgt spid="5"/>
                                        </p:tgtEl>
                                      </p:cBhvr>
                                    </p:cmd>
                                  </p:childTnLst>
                                </p:cTn>
                              </p:par>
                            </p:childTnLst>
                          </p:cTn>
                        </p:par>
                        <p:par>
                          <p:cTn id="7" fill="hold">
                            <p:stCondLst>
                              <p:cond delay="30481"/>
                            </p:stCondLst>
                            <p:childTnLst>
                              <p:par>
                                <p:cTn id="8" presetID="1" presetClass="mediacall" presetSubtype="0" fill="hold" nodeType="afterEffect">
                                  <p:stCondLst>
                                    <p:cond delay="0"/>
                                  </p:stCondLst>
                                  <p:childTnLst>
                                    <p:cmd type="call" cmd="playFrom(0.0)">
                                      <p:cBhvr>
                                        <p:cTn id="9" dur="35413" fill="hold"/>
                                        <p:tgtEl>
                                          <p:spTgt spid="7"/>
                                        </p:tgtEl>
                                      </p:cBhvr>
                                    </p:cmd>
                                  </p:childTnLst>
                                </p:cTn>
                              </p:par>
                            </p:childTnLst>
                          </p:cTn>
                        </p:par>
                        <p:par>
                          <p:cTn id="10" fill="hold">
                            <p:stCondLst>
                              <p:cond delay="65894"/>
                            </p:stCondLst>
                            <p:childTnLst>
                              <p:par>
                                <p:cTn id="11" presetID="1" presetClass="mediacall" presetSubtype="0" fill="hold" nodeType="afterEffect">
                                  <p:stCondLst>
                                    <p:cond delay="0"/>
                                  </p:stCondLst>
                                  <p:childTnLst>
                                    <p:cmd type="call" cmd="playFrom(0.0)">
                                      <p:cBhvr>
                                        <p:cTn id="12" dur="1625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5"/>
                </p:tgtEl>
              </p:cMediaNode>
            </p:audio>
            <p:audio>
              <p:cMediaNode vol="80000">
                <p:cTn id="14" fill="hold" display="0">
                  <p:stCondLst>
                    <p:cond delay="indefinite"/>
                  </p:stCondLst>
                  <p:endCondLst>
                    <p:cond evt="onStopAudio" delay="0">
                      <p:tgtEl>
                        <p:sldTgt/>
                      </p:tgtEl>
                    </p:cond>
                  </p:endCondLst>
                </p:cTn>
                <p:tgtEl>
                  <p:spTgt spid="7"/>
                </p:tgtEl>
              </p:cMediaNode>
            </p:audio>
            <p:audio>
              <p:cMediaNode vol="80000" showWhenStopped="0">
                <p:cTn id="15" fill="hold" display="0">
                  <p:stCondLst>
                    <p:cond delay="indefinite"/>
                  </p:stCondLst>
                  <p:endCondLst>
                    <p:cond evt="onStopAudio" delay="0">
                      <p:tgtEl>
                        <p:sldTgt/>
                      </p:tgtEl>
                    </p:cond>
                  </p:endCondLst>
                </p:cTn>
                <p:tgtEl>
                  <p:spTgt spid="10"/>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5"/>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ワイド画面</PresentationFormat>
  <Paragraphs>90</Paragraphs>
  <Slides>5</Slides>
  <Notes>5</Notes>
  <HiddenSlides>0</HiddenSlides>
  <MMClips>9</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5</vt:i4>
      </vt:variant>
    </vt:vector>
  </HeadingPairs>
  <TitlesOfParts>
    <vt:vector size="15" baseType="lpstr">
      <vt:lpstr>HG丸ｺﾞｼｯｸM-PRO</vt:lpstr>
      <vt:lpstr>ＭＳ Ｐゴシック</vt:lpstr>
      <vt:lpstr>ＭＳ Ｐ明朝</vt:lpstr>
      <vt:lpstr>ＭＳ ゴシック</vt:lpstr>
      <vt:lpstr>游ゴシック</vt:lpstr>
      <vt:lpstr>Arial</vt:lpstr>
      <vt:lpstr>Calibri</vt:lpstr>
      <vt:lpstr>Times New Roman</vt:lpstr>
      <vt:lpstr>1_Office ​​テーマ</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川崎市</dc:creator>
  <cp:lastModifiedBy>川崎市</cp:lastModifiedBy>
  <cp:revision>3</cp:revision>
  <dcterms:created xsi:type="dcterms:W3CDTF">2024-10-08T05:53:58Z</dcterms:created>
  <dcterms:modified xsi:type="dcterms:W3CDTF">2024-10-08T05:56:20Z</dcterms:modified>
</cp:coreProperties>
</file>