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2" r:id="rId2"/>
    <p:sldId id="263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39A-1AEF-4F57-BCAD-1A3B1CD9AD75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F17D-6DA9-4EC5-ABF4-DC0FEFDB4C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51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先ほど、御説明いたしましたが、</a:t>
            </a:r>
            <a:endParaRPr lang="en-US" altLang="ja-JP" dirty="0" smtClean="0"/>
          </a:p>
          <a:p>
            <a:r>
              <a:rPr lang="ja-JP" altLang="ja-JP" dirty="0" smtClean="0"/>
              <a:t>個人</a:t>
            </a:r>
            <a:r>
              <a:rPr lang="ja-JP" altLang="ja-JP" dirty="0"/>
              <a:t>市民税・県民税（特別徴収分・退職所得分）について、エルタックスを利用することにより、自宅や職場のパソコンから納付ができる「地方税共通納税システム」のご案内です。</a:t>
            </a:r>
          </a:p>
          <a:p>
            <a:r>
              <a:rPr lang="ja-JP" altLang="en-US" dirty="0" smtClean="0"/>
              <a:t>こちらは、</a:t>
            </a:r>
            <a:r>
              <a:rPr lang="ja-JP" altLang="ja-JP" dirty="0" smtClean="0"/>
              <a:t>全て</a:t>
            </a:r>
            <a:r>
              <a:rPr lang="ja-JP" altLang="ja-JP" dirty="0"/>
              <a:t>の地方公共団体で</a:t>
            </a:r>
            <a:r>
              <a:rPr lang="ja-JP" altLang="ja-JP" dirty="0" smtClean="0"/>
              <a:t>ご利用</a:t>
            </a:r>
            <a:r>
              <a:rPr lang="ja-JP" altLang="en-US" dirty="0" smtClean="0"/>
              <a:t>いただくことができ、</a:t>
            </a:r>
            <a:endParaRPr lang="ja-JP" altLang="ja-JP" dirty="0"/>
          </a:p>
          <a:p>
            <a:r>
              <a:rPr lang="ja-JP" altLang="ja-JP" dirty="0"/>
              <a:t>金融機関窓口等へ出向く必要がなくなります。</a:t>
            </a:r>
          </a:p>
          <a:p>
            <a:r>
              <a:rPr lang="ja-JP" altLang="ja-JP" dirty="0"/>
              <a:t>「クレジットカード」「インターネットバンキング」「ダイレクト納付」から納付</a:t>
            </a:r>
            <a:r>
              <a:rPr lang="ja-JP" altLang="ja-JP" dirty="0" smtClean="0"/>
              <a:t>方法</a:t>
            </a:r>
            <a:r>
              <a:rPr lang="ja-JP" altLang="en-US" dirty="0" smtClean="0"/>
              <a:t>を</a:t>
            </a:r>
            <a:r>
              <a:rPr lang="ja-JP" altLang="ja-JP" dirty="0" smtClean="0"/>
              <a:t>選択</a:t>
            </a:r>
            <a:r>
              <a:rPr lang="ja-JP" altLang="ja-JP" dirty="0"/>
              <a:t>できます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 smtClean="0"/>
              <a:t>特別徴収税額通知データを共通納税システムに引き継いで納付することができます。</a:t>
            </a:r>
          </a:p>
          <a:p>
            <a:r>
              <a:rPr lang="ja-JP" altLang="ja-JP" dirty="0" smtClean="0"/>
              <a:t>複数</a:t>
            </a:r>
            <a:r>
              <a:rPr lang="ja-JP" altLang="ja-JP" dirty="0"/>
              <a:t>の地方公共団体に対する納付手続きを、一度の電子的操作で行うことが可能です。</a:t>
            </a:r>
          </a:p>
          <a:p>
            <a:r>
              <a:rPr lang="ja-JP" altLang="ja-JP" dirty="0" smtClean="0"/>
              <a:t>地方</a:t>
            </a:r>
            <a:r>
              <a:rPr lang="ja-JP" altLang="ja-JP" dirty="0"/>
              <a:t>公共団体が指定する金融機関以外の金融機関</a:t>
            </a:r>
            <a:r>
              <a:rPr lang="ja-JP" altLang="ja-JP" dirty="0" smtClean="0"/>
              <a:t>から</a:t>
            </a:r>
            <a:r>
              <a:rPr lang="ja-JP" altLang="en-US" dirty="0" smtClean="0"/>
              <a:t>も</a:t>
            </a:r>
            <a:r>
              <a:rPr lang="ja-JP" altLang="ja-JP" dirty="0" smtClean="0"/>
              <a:t>納付</a:t>
            </a:r>
            <a:r>
              <a:rPr lang="ja-JP" altLang="ja-JP" dirty="0"/>
              <a:t>することが可能です。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エルタックスによる「地方税共通納税システム」</a:t>
            </a:r>
            <a:r>
              <a:rPr lang="ja-JP" altLang="ja-JP" dirty="0" smtClean="0"/>
              <a:t>を</a:t>
            </a:r>
            <a:r>
              <a:rPr lang="ja-JP" altLang="en-US" dirty="0" smtClean="0"/>
              <a:t>御</a:t>
            </a:r>
            <a:r>
              <a:rPr lang="ja-JP" altLang="ja-JP" dirty="0" smtClean="0"/>
              <a:t>利用いただく</a:t>
            </a:r>
            <a:r>
              <a:rPr lang="ja-JP" altLang="ja-JP" dirty="0"/>
              <a:t>ことで、</a:t>
            </a:r>
          </a:p>
          <a:p>
            <a:r>
              <a:rPr lang="ja-JP" altLang="ja-JP" dirty="0"/>
              <a:t>複数の地方公共団体に対して納付・納入を行う事業者のみなさまにとっては、</a:t>
            </a:r>
          </a:p>
          <a:p>
            <a:r>
              <a:rPr lang="ja-JP" altLang="ja-JP" dirty="0"/>
              <a:t>１回の操作で「まとめ納付」が可能になるなど、</a:t>
            </a:r>
          </a:p>
          <a:p>
            <a:r>
              <a:rPr lang="ja-JP" altLang="ja-JP" dirty="0"/>
              <a:t>納付事務に要する事務軽減や、金融機関の窓口に交通費や時間をかけて</a:t>
            </a:r>
          </a:p>
          <a:p>
            <a:r>
              <a:rPr lang="ja-JP" altLang="ja-JP" dirty="0"/>
              <a:t>納めに行くコスト削減が図られること、</a:t>
            </a:r>
          </a:p>
          <a:p>
            <a:r>
              <a:rPr lang="ja-JP" altLang="ja-JP" dirty="0"/>
              <a:t>また金融機関や地方公共団体にとっても、納付情報が電子化されることによって、</a:t>
            </a:r>
          </a:p>
          <a:p>
            <a:r>
              <a:rPr lang="ja-JP" altLang="ja-JP" dirty="0"/>
              <a:t>事務軽減が図られるなど、事務の効率化が期待できますので、</a:t>
            </a:r>
          </a:p>
          <a:p>
            <a:r>
              <a:rPr lang="ja-JP" altLang="ja-JP" dirty="0"/>
              <a:t>ぜひ、「地方税共通納税システム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を</a:t>
            </a:r>
            <a:r>
              <a:rPr lang="ja-JP" altLang="ja-JP" dirty="0" smtClean="0"/>
              <a:t>ご利用</a:t>
            </a:r>
            <a:r>
              <a:rPr lang="ja-JP" altLang="ja-JP" dirty="0"/>
              <a:t>くださいますようお願いいたします。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「地方税共通納税システム」の手続き等について、詳しくは、エルタックスホームページでご確認ください。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1495D0-781D-48F3-8D1C-0DC536BD39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37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4F508-F723-4543-97E5-ED5B2490B00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6" y="4687812"/>
            <a:ext cx="5332413" cy="444166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今後とも、給与支払報告書の提出と、住民税の特別徴収事務に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ご協力をお願いいたします。</a:t>
            </a:r>
          </a:p>
          <a:p>
            <a:pPr eaLnBrk="1" hangingPunct="1">
              <a:lnSpc>
                <a:spcPct val="80000"/>
              </a:lnSpc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6614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6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273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613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81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017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70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1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944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7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34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2024/10/8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365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.png"/><Relationship Id="rId10" Type="http://schemas.openxmlformats.org/officeDocument/2006/relationships/audio" Target="../media/media5.m4a"/><Relationship Id="rId19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1679576" y="-80152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AutoShape 4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1831976" y="-78628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4414" y="827464"/>
            <a:ext cx="7629525" cy="5286375"/>
          </a:xfrm>
          <a:prstGeom prst="rect">
            <a:avLst/>
          </a:prstGeom>
        </p:spPr>
      </p:pic>
      <p:sp>
        <p:nvSpPr>
          <p:cNvPr id="5" name="AutoShape 6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1984376" y="-77104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9600" y="4273550"/>
            <a:ext cx="1104900" cy="214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1850" y="5206206"/>
            <a:ext cx="819150" cy="5405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4814" y="5145088"/>
            <a:ext cx="407986" cy="741363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3538305" y="210829"/>
            <a:ext cx="4991178" cy="464234"/>
          </a:xfrm>
          <a:prstGeom prst="roundRect">
            <a:avLst/>
          </a:prstGeom>
          <a:solidFill>
            <a:srgbClr val="063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地方税共通納税システムについて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1199" y="4490352"/>
            <a:ext cx="885825" cy="7158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8158" y="5886451"/>
            <a:ext cx="1362075" cy="1128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22800" y="5059362"/>
            <a:ext cx="100652" cy="9398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5776" y="5999258"/>
            <a:ext cx="714495" cy="11458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5825" y="5059361"/>
            <a:ext cx="100652" cy="93989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9483" y="5476009"/>
            <a:ext cx="220343" cy="5232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67907" y="3642223"/>
            <a:ext cx="2432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 dirty="0">
                <a:solidFill>
                  <a:srgbClr val="00B0F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クレジットカード</a:t>
            </a:r>
            <a:r>
              <a:rPr lang="ja-JP" altLang="en-US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で納付できる！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3225" y="3656555"/>
            <a:ext cx="361950" cy="285750"/>
          </a:xfrm>
          <a:prstGeom prst="rect">
            <a:avLst/>
          </a:prstGeom>
        </p:spPr>
      </p:pic>
      <p:pic>
        <p:nvPicPr>
          <p:cNvPr id="17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61425" y="280107"/>
            <a:ext cx="609600" cy="609600"/>
          </a:xfrm>
          <a:prstGeom prst="rect">
            <a:avLst/>
          </a:prstGeom>
        </p:spPr>
      </p:pic>
      <p:pic>
        <p:nvPicPr>
          <p:cNvPr id="19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61400" y="1093095"/>
            <a:ext cx="609600" cy="609600"/>
          </a:xfrm>
          <a:prstGeom prst="rect">
            <a:avLst/>
          </a:prstGeom>
        </p:spPr>
      </p:pic>
      <p:pic>
        <p:nvPicPr>
          <p:cNvPr id="20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61400" y="2010893"/>
            <a:ext cx="609600" cy="609600"/>
          </a:xfrm>
          <a:prstGeom prst="rect">
            <a:avLst/>
          </a:prstGeom>
        </p:spPr>
      </p:pic>
      <p:pic>
        <p:nvPicPr>
          <p:cNvPr id="28" name="録音されたサウンド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32838" y="2726747"/>
            <a:ext cx="609600" cy="609600"/>
          </a:xfrm>
          <a:prstGeom prst="rect">
            <a:avLst/>
          </a:prstGeom>
        </p:spPr>
      </p:pic>
      <p:pic>
        <p:nvPicPr>
          <p:cNvPr id="29" name="録音されたサウンド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17857" y="3710809"/>
            <a:ext cx="609600" cy="609600"/>
          </a:xfrm>
          <a:prstGeom prst="rect">
            <a:avLst/>
          </a:prstGeom>
        </p:spPr>
      </p:pic>
      <p:pic>
        <p:nvPicPr>
          <p:cNvPr id="30" name="録音されたサウン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52196" y="4844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00"/>
    </mc:Choice>
    <mc:Fallback xmlns="">
      <p:transition spd="slow" advTm="13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11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4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36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7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9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6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5241926" y="3856831"/>
            <a:ext cx="1697901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ja-JP" altLang="en-US" sz="5900" dirty="0">
                <a:solidFill>
                  <a:srgbClr val="000000"/>
                </a:solidFill>
                <a:latin typeface="Arial" panose="020B0604020202020204" pitchFamily="34" charset="0"/>
              </a:rPr>
              <a:t>終了</a:t>
            </a:r>
          </a:p>
        </p:txBody>
      </p:sp>
      <p:sp>
        <p:nvSpPr>
          <p:cNvPr id="335877" name="Rectangle 5"/>
          <p:cNvSpPr>
            <a:spLocks noRot="1" noChangeArrowheads="1"/>
          </p:cNvSpPr>
          <p:nvPr/>
        </p:nvSpPr>
        <p:spPr bwMode="auto">
          <a:xfrm>
            <a:off x="1943100" y="1421685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給与支払報告書の</a:t>
            </a:r>
            <a:br>
              <a:rPr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</a:br>
            <a:r>
              <a:rPr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rPr>
              <a:t>作成と提出</a:t>
            </a:r>
          </a:p>
        </p:txBody>
      </p:sp>
      <p:sp>
        <p:nvSpPr>
          <p:cNvPr id="100356" name="フッター プレースホルダー 2"/>
          <p:cNvSpPr>
            <a:spLocks noGrp="1"/>
          </p:cNvSpPr>
          <p:nvPr>
            <p:ph type="ftr" sz="quarter" idx="11"/>
          </p:nvPr>
        </p:nvSpPr>
        <p:spPr bwMode="auto">
          <a:xfrm>
            <a:off x="4648200" y="579032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kumimoji="0" lang="en-US" altLang="ja-JP" sz="2400" dirty="0">
                <a:solidFill>
                  <a:prstClr val="black"/>
                </a:solidFill>
                <a:latin typeface="Arial" panose="020B0604020202020204" pitchFamily="34" charset="0"/>
              </a:rPr>
              <a:t>川崎市</a:t>
            </a: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885" y="6111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9631"/>
      </p:ext>
    </p:extLst>
  </p:cSld>
  <p:clrMapOvr>
    <a:masterClrMapping/>
  </p:clrMapOvr>
  <p:transition spd="slow" advClick="0" advTm="10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ワイド画面</PresentationFormat>
  <Paragraphs>29</Paragraphs>
  <Slides>2</Slides>
  <Notes>2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Times New Roman</vt:lpstr>
      <vt:lpstr>1_Office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3</cp:revision>
  <dcterms:created xsi:type="dcterms:W3CDTF">2024-10-08T05:53:58Z</dcterms:created>
  <dcterms:modified xsi:type="dcterms:W3CDTF">2024-10-08T05:57:04Z</dcterms:modified>
</cp:coreProperties>
</file>