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091" r:id="rId1"/>
    <p:sldMasterId id="2147486103" r:id="rId2"/>
  </p:sldMasterIdLst>
  <p:notesMasterIdLst>
    <p:notesMasterId r:id="rId7"/>
  </p:notesMasterIdLst>
  <p:handoutMasterIdLst>
    <p:handoutMasterId r:id="rId8"/>
  </p:handoutMasterIdLst>
  <p:sldIdLst>
    <p:sldId id="410" r:id="rId3"/>
    <p:sldId id="438" r:id="rId4"/>
    <p:sldId id="461" r:id="rId5"/>
    <p:sldId id="549" r:id="rId6"/>
  </p:sldIdLst>
  <p:sldSz cx="9144000" cy="6858000" type="screen4x3"/>
  <p:notesSz cx="6735763" cy="98694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990033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市" initials="川崎市" lastIdx="1" clrIdx="0">
    <p:extLst>
      <p:ext uri="{19B8F6BF-5375-455C-9EA6-DF929625EA0E}">
        <p15:presenceInfo xmlns:p15="http://schemas.microsoft.com/office/powerpoint/2012/main" userId="川崎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63CE8"/>
    <a:srgbClr val="0B44F9"/>
    <a:srgbClr val="0049C0"/>
    <a:srgbClr val="0530BB"/>
    <a:srgbClr val="284B98"/>
    <a:srgbClr val="FF0000"/>
    <a:srgbClr val="33CC33"/>
    <a:srgbClr val="00FFFF"/>
    <a:srgbClr val="0B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404" autoAdjust="0"/>
  </p:normalViewPr>
  <p:slideViewPr>
    <p:cSldViewPr snapToGrid="0">
      <p:cViewPr varScale="1">
        <p:scale>
          <a:sx n="74" d="100"/>
          <a:sy n="74" d="100"/>
        </p:scale>
        <p:origin x="8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-5160"/>
    </p:cViewPr>
  </p:sorterViewPr>
  <p:notesViewPr>
    <p:cSldViewPr snapToGrid="0">
      <p:cViewPr>
        <p:scale>
          <a:sx n="80" d="100"/>
          <a:sy n="80" d="100"/>
        </p:scale>
        <p:origin x="2370" y="-228"/>
      </p:cViewPr>
      <p:guideLst>
        <p:guide orient="horz" pos="3109"/>
        <p:guide pos="212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A208EE-88F9-48DF-95B6-2352E8E564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035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43" y="1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ja-JP" altLang="en-US"/>
              <a:t>平成22年10月28日版</a:t>
            </a:r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30" y="4687812"/>
            <a:ext cx="4938713" cy="444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5616"/>
            <a:ext cx="2919413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43" y="9375616"/>
            <a:ext cx="2917825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89" rIns="91380" bIns="456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1495D0-781D-48F3-8D1C-0DC536BD39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469904" y="4687809"/>
            <a:ext cx="5795963" cy="4444842"/>
            <a:chOff x="325" y="2770"/>
            <a:chExt cx="3653" cy="2678"/>
          </a:xfrm>
        </p:grpSpPr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325" y="2770"/>
              <a:ext cx="3653" cy="267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8100000" algn="ctr" rotWithShape="0">
                <a:srgbClr val="999999"/>
              </a:outerShdw>
            </a:effectLst>
          </p:spPr>
          <p:txBody>
            <a:bodyPr wrap="none" anchor="ctr"/>
            <a:lstStyle>
              <a:lvl1pPr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r" eaLnBrk="0" fontAlgn="base" hangingPunct="0">
                <a:spcBef>
                  <a:spcPct val="50000"/>
                </a:spcBef>
                <a:spcAft>
                  <a:spcPct val="0"/>
                </a:spcAft>
                <a:defRPr sz="4800">
                  <a:solidFill>
                    <a:srgbClr val="990033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endParaRPr lang="ja-JP" altLang="en-US"/>
            </a:p>
          </p:txBody>
        </p:sp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368" y="2829"/>
              <a:ext cx="51" cy="2548"/>
              <a:chOff x="144" y="2923"/>
              <a:chExt cx="48" cy="2548"/>
            </a:xfrm>
          </p:grpSpPr>
          <p:sp>
            <p:nvSpPr>
              <p:cNvPr id="66572" name="Oval 11"/>
              <p:cNvSpPr>
                <a:spLocks noChangeArrowheads="1"/>
              </p:cNvSpPr>
              <p:nvPr/>
            </p:nvSpPr>
            <p:spPr bwMode="auto">
              <a:xfrm>
                <a:off x="144" y="2923"/>
                <a:ext cx="48" cy="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3" name="Oval 12"/>
              <p:cNvSpPr>
                <a:spLocks noChangeArrowheads="1"/>
              </p:cNvSpPr>
              <p:nvPr/>
            </p:nvSpPr>
            <p:spPr bwMode="auto">
              <a:xfrm>
                <a:off x="144" y="3019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4" name="Oval 13"/>
              <p:cNvSpPr>
                <a:spLocks noChangeArrowheads="1"/>
              </p:cNvSpPr>
              <p:nvPr/>
            </p:nvSpPr>
            <p:spPr bwMode="auto">
              <a:xfrm>
                <a:off x="144" y="311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5" name="Oval 14"/>
              <p:cNvSpPr>
                <a:spLocks noChangeArrowheads="1"/>
              </p:cNvSpPr>
              <p:nvPr/>
            </p:nvSpPr>
            <p:spPr bwMode="auto">
              <a:xfrm>
                <a:off x="144" y="321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6" name="Oval 15"/>
              <p:cNvSpPr>
                <a:spLocks noChangeArrowheads="1"/>
              </p:cNvSpPr>
              <p:nvPr/>
            </p:nvSpPr>
            <p:spPr bwMode="auto">
              <a:xfrm>
                <a:off x="144" y="3310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7" name="Oval 16"/>
              <p:cNvSpPr>
                <a:spLocks noChangeArrowheads="1"/>
              </p:cNvSpPr>
              <p:nvPr/>
            </p:nvSpPr>
            <p:spPr bwMode="auto">
              <a:xfrm>
                <a:off x="144" y="3406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8" name="Oval 17"/>
              <p:cNvSpPr>
                <a:spLocks noChangeArrowheads="1"/>
              </p:cNvSpPr>
              <p:nvPr/>
            </p:nvSpPr>
            <p:spPr bwMode="auto">
              <a:xfrm>
                <a:off x="144" y="3499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79" name="Oval 18"/>
              <p:cNvSpPr>
                <a:spLocks noChangeArrowheads="1"/>
              </p:cNvSpPr>
              <p:nvPr/>
            </p:nvSpPr>
            <p:spPr bwMode="auto">
              <a:xfrm>
                <a:off x="144" y="359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0" name="Oval 19"/>
              <p:cNvSpPr>
                <a:spLocks noChangeArrowheads="1"/>
              </p:cNvSpPr>
              <p:nvPr/>
            </p:nvSpPr>
            <p:spPr bwMode="auto">
              <a:xfrm>
                <a:off x="144" y="3694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1" name="Oval 20"/>
              <p:cNvSpPr>
                <a:spLocks noChangeArrowheads="1"/>
              </p:cNvSpPr>
              <p:nvPr/>
            </p:nvSpPr>
            <p:spPr bwMode="auto">
              <a:xfrm>
                <a:off x="144" y="378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2" name="Oval 21"/>
              <p:cNvSpPr>
                <a:spLocks noChangeArrowheads="1"/>
              </p:cNvSpPr>
              <p:nvPr/>
            </p:nvSpPr>
            <p:spPr bwMode="auto">
              <a:xfrm>
                <a:off x="144" y="388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3" name="Oval 22"/>
              <p:cNvSpPr>
                <a:spLocks noChangeArrowheads="1"/>
              </p:cNvSpPr>
              <p:nvPr/>
            </p:nvSpPr>
            <p:spPr bwMode="auto">
              <a:xfrm>
                <a:off x="144" y="3982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4" name="Oval 23"/>
              <p:cNvSpPr>
                <a:spLocks noChangeArrowheads="1"/>
              </p:cNvSpPr>
              <p:nvPr/>
            </p:nvSpPr>
            <p:spPr bwMode="auto">
              <a:xfrm>
                <a:off x="144" y="4075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5" name="Oval 24"/>
              <p:cNvSpPr>
                <a:spLocks noChangeArrowheads="1"/>
              </p:cNvSpPr>
              <p:nvPr/>
            </p:nvSpPr>
            <p:spPr bwMode="auto">
              <a:xfrm>
                <a:off x="144" y="4171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6" name="Oval 25"/>
              <p:cNvSpPr>
                <a:spLocks noChangeArrowheads="1"/>
              </p:cNvSpPr>
              <p:nvPr/>
            </p:nvSpPr>
            <p:spPr bwMode="auto">
              <a:xfrm>
                <a:off x="144" y="42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7" name="Oval 26"/>
              <p:cNvSpPr>
                <a:spLocks noChangeArrowheads="1"/>
              </p:cNvSpPr>
              <p:nvPr/>
            </p:nvSpPr>
            <p:spPr bwMode="auto">
              <a:xfrm>
                <a:off x="144" y="436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8" name="Oval 27"/>
              <p:cNvSpPr>
                <a:spLocks noChangeArrowheads="1"/>
              </p:cNvSpPr>
              <p:nvPr/>
            </p:nvSpPr>
            <p:spPr bwMode="auto">
              <a:xfrm>
                <a:off x="144" y="4469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89" name="Oval 28"/>
              <p:cNvSpPr>
                <a:spLocks noChangeArrowheads="1"/>
              </p:cNvSpPr>
              <p:nvPr/>
            </p:nvSpPr>
            <p:spPr bwMode="auto">
              <a:xfrm>
                <a:off x="144" y="455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0" name="Oval 29"/>
              <p:cNvSpPr>
                <a:spLocks noChangeArrowheads="1"/>
              </p:cNvSpPr>
              <p:nvPr/>
            </p:nvSpPr>
            <p:spPr bwMode="auto">
              <a:xfrm>
                <a:off x="144" y="4651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1" name="Oval 30"/>
              <p:cNvSpPr>
                <a:spLocks noChangeArrowheads="1"/>
              </p:cNvSpPr>
              <p:nvPr/>
            </p:nvSpPr>
            <p:spPr bwMode="auto">
              <a:xfrm>
                <a:off x="144" y="4747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2" name="Oval 31"/>
              <p:cNvSpPr>
                <a:spLocks noChangeArrowheads="1"/>
              </p:cNvSpPr>
              <p:nvPr/>
            </p:nvSpPr>
            <p:spPr bwMode="auto">
              <a:xfrm>
                <a:off x="144" y="4845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3" name="Oval 32"/>
              <p:cNvSpPr>
                <a:spLocks noChangeArrowheads="1"/>
              </p:cNvSpPr>
              <p:nvPr/>
            </p:nvSpPr>
            <p:spPr bwMode="auto">
              <a:xfrm>
                <a:off x="144" y="494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4" name="Oval 33"/>
              <p:cNvSpPr>
                <a:spLocks noChangeArrowheads="1"/>
              </p:cNvSpPr>
              <p:nvPr/>
            </p:nvSpPr>
            <p:spPr bwMode="auto">
              <a:xfrm>
                <a:off x="144" y="5035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5" name="Oval 34"/>
              <p:cNvSpPr>
                <a:spLocks noChangeArrowheads="1"/>
              </p:cNvSpPr>
              <p:nvPr/>
            </p:nvSpPr>
            <p:spPr bwMode="auto">
              <a:xfrm>
                <a:off x="144" y="5133"/>
                <a:ext cx="48" cy="54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6" name="Oval 35"/>
              <p:cNvSpPr>
                <a:spLocks noChangeArrowheads="1"/>
              </p:cNvSpPr>
              <p:nvPr/>
            </p:nvSpPr>
            <p:spPr bwMode="auto">
              <a:xfrm>
                <a:off x="144" y="5227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7" name="Oval 36"/>
              <p:cNvSpPr>
                <a:spLocks noChangeArrowheads="1"/>
              </p:cNvSpPr>
              <p:nvPr/>
            </p:nvSpPr>
            <p:spPr bwMode="auto">
              <a:xfrm>
                <a:off x="144" y="5323"/>
                <a:ext cx="48" cy="55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  <p:sp>
            <p:nvSpPr>
              <p:cNvPr id="66598" name="Oval 37"/>
              <p:cNvSpPr>
                <a:spLocks noChangeArrowheads="1"/>
              </p:cNvSpPr>
              <p:nvPr/>
            </p:nvSpPr>
            <p:spPr bwMode="auto">
              <a:xfrm>
                <a:off x="144" y="5422"/>
                <a:ext cx="48" cy="5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algn="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800">
                    <a:solidFill>
                      <a:srgbClr val="990033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r">
                  <a:spcBef>
                    <a:spcPct val="50000"/>
                  </a:spcBef>
                  <a:defRPr/>
                </a:pPr>
                <a:endParaRPr lang="ja-JP" altLang="en-US"/>
              </a:p>
            </p:txBody>
          </p:sp>
        </p:grpSp>
        <p:sp>
          <p:nvSpPr>
            <p:cNvPr id="24587" name="Line 38"/>
            <p:cNvSpPr>
              <a:spLocks noChangeShapeType="1"/>
            </p:cNvSpPr>
            <p:nvPr/>
          </p:nvSpPr>
          <p:spPr bwMode="auto">
            <a:xfrm>
              <a:off x="485" y="2770"/>
              <a:ext cx="0" cy="2678"/>
            </a:xfrm>
            <a:prstGeom prst="line">
              <a:avLst/>
            </a:prstGeom>
            <a:noFill/>
            <a:ln w="6350">
              <a:solidFill>
                <a:srgbClr val="6666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4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57D5737-D17E-4CEA-8446-244B2D2E9B97}" type="slidenum">
              <a:rPr lang="en-US" altLang="ja-JP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ja-JP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5" y="4687812"/>
            <a:ext cx="5389563" cy="4441667"/>
          </a:xfrm>
          <a:noFill/>
        </p:spPr>
        <p:txBody>
          <a:bodyPr/>
          <a:lstStyle/>
          <a:p>
            <a:pPr eaLnBrk="1" hangingPunct="1"/>
            <a:r>
              <a:rPr lang="ja-JP" altLang="en-US" dirty="0"/>
              <a:t>次に、地方税ポータルシステム、通称エルタックスによる</a:t>
            </a:r>
          </a:p>
          <a:p>
            <a:pPr eaLnBrk="1" hangingPunct="1"/>
            <a:r>
              <a:rPr lang="ja-JP" altLang="en-US" dirty="0"/>
              <a:t>地方税の電子申告について説明します。</a:t>
            </a:r>
          </a:p>
          <a:p>
            <a:pPr eaLnBrk="1" hangingPunct="1"/>
            <a:endParaRPr lang="ja-JP" altLang="en-US" dirty="0"/>
          </a:p>
          <a:p>
            <a:pPr eaLnBrk="1" hangingPunct="1"/>
            <a:r>
              <a:rPr lang="ja-JP" altLang="en-US" b="1" dirty="0"/>
              <a:t>★クリック★</a:t>
            </a:r>
          </a:p>
          <a:p>
            <a:pPr eaLnBrk="1" hangingPunct="1"/>
            <a:r>
              <a:rPr lang="ja-JP" altLang="en-US" b="1" dirty="0"/>
              <a:t>◇画面が切り替わる◇</a:t>
            </a:r>
          </a:p>
        </p:txBody>
      </p:sp>
    </p:spTree>
    <p:extLst>
      <p:ext uri="{BB962C8B-B14F-4D97-AF65-F5344CB8AC3E}">
        <p14:creationId xmlns:p14="http://schemas.microsoft.com/office/powerpoint/2010/main" val="200933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09625" y="4713221"/>
            <a:ext cx="5294313" cy="4406731"/>
          </a:xfrm>
          <a:noFill/>
        </p:spPr>
        <p:txBody>
          <a:bodyPr/>
          <a:lstStyle/>
          <a:p>
            <a:pPr fontAlgn="base"/>
            <a:r>
              <a:rPr lang="ja-JP" altLang="ja-JP" dirty="0"/>
              <a:t>エルタックスを</a:t>
            </a:r>
            <a:r>
              <a:rPr lang="ja-JP" altLang="en-US" dirty="0"/>
              <a:t>御</a:t>
            </a:r>
            <a:r>
              <a:rPr lang="ja-JP" altLang="ja-JP" dirty="0"/>
              <a:t>利用になると、給与支払報告書や異動届出書の</a:t>
            </a:r>
          </a:p>
          <a:p>
            <a:pPr fontAlgn="base"/>
            <a:r>
              <a:rPr lang="ja-JP" altLang="ja-JP" dirty="0"/>
              <a:t>提出手続きなどを、インターネットを通じて行うことができます。</a:t>
            </a:r>
          </a:p>
          <a:p>
            <a:pPr fontAlgn="base"/>
            <a:r>
              <a:rPr lang="ja-JP" altLang="ja-JP" dirty="0"/>
              <a:t>オフィスや自宅のパソコンから申告データを送信すると、</a:t>
            </a:r>
          </a:p>
          <a:p>
            <a:pPr algn="just"/>
            <a:r>
              <a:rPr lang="ja-JP" altLang="ja-JP" sz="1800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エルタックスのシステムを経由し、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fontAlgn="base"/>
            <a:r>
              <a:rPr lang="ja-JP" altLang="ja-JP" dirty="0"/>
              <a:t>それぞれの自治体、税務署へ送信されます。</a:t>
            </a:r>
            <a:endParaRPr lang="en-US" altLang="ja-JP" dirty="0"/>
          </a:p>
          <a:p>
            <a:pPr fontAlgn="base"/>
            <a:endParaRPr lang="ja-JP" altLang="ja-JP" dirty="0"/>
          </a:p>
          <a:p>
            <a:pPr fontAlgn="base"/>
            <a:r>
              <a:rPr lang="ja-JP" altLang="ja-JP" dirty="0"/>
              <a:t>エルタックスを利用できるのは、</a:t>
            </a:r>
          </a:p>
          <a:p>
            <a:pPr fontAlgn="base"/>
            <a:r>
              <a:rPr lang="ja-JP" altLang="ja-JP" dirty="0"/>
              <a:t>土曜・日曜・祝日、年末年始を除く</a:t>
            </a:r>
            <a:r>
              <a:rPr lang="en-US" altLang="ja-JP" dirty="0"/>
              <a:t>8</a:t>
            </a:r>
            <a:r>
              <a:rPr lang="ja-JP" altLang="ja-JP" dirty="0"/>
              <a:t>時</a:t>
            </a:r>
            <a:r>
              <a:rPr lang="en-US" altLang="ja-JP" dirty="0"/>
              <a:t>30</a:t>
            </a:r>
            <a:r>
              <a:rPr lang="ja-JP" altLang="ja-JP" dirty="0"/>
              <a:t>分から</a:t>
            </a:r>
            <a:r>
              <a:rPr lang="en-US" altLang="ja-JP" dirty="0"/>
              <a:t>24</a:t>
            </a:r>
            <a:r>
              <a:rPr lang="ja-JP" altLang="ja-JP" dirty="0"/>
              <a:t>時までです。</a:t>
            </a:r>
          </a:p>
          <a:p>
            <a:pPr fontAlgn="base"/>
            <a:r>
              <a:rPr lang="ja-JP" altLang="ja-JP" dirty="0"/>
              <a:t>なお、毎月最終土曜日と翌日の日曜日は</a:t>
            </a:r>
            <a:r>
              <a:rPr lang="ja-JP" altLang="en-US" dirty="0"/>
              <a:t>御</a:t>
            </a:r>
            <a:r>
              <a:rPr lang="ja-JP" altLang="ja-JP" dirty="0"/>
              <a:t>利用いただけます。</a:t>
            </a:r>
            <a:endParaRPr lang="en-US" altLang="ja-JP" dirty="0"/>
          </a:p>
          <a:p>
            <a:pPr fontAlgn="base"/>
            <a:endParaRPr lang="ja-JP" altLang="ja-JP" dirty="0"/>
          </a:p>
          <a:p>
            <a:pPr fontAlgn="base"/>
            <a:r>
              <a:rPr lang="ja-JP" altLang="ja-JP" dirty="0"/>
              <a:t>必要に応じて電子証明書等を事前に準備する必要がありますが、</a:t>
            </a:r>
          </a:p>
          <a:p>
            <a:pPr fontAlgn="base"/>
            <a:r>
              <a:rPr lang="ja-JP" altLang="ja-JP" dirty="0"/>
              <a:t>エルタックスは無料で</a:t>
            </a:r>
            <a:r>
              <a:rPr lang="ja-JP" altLang="en-US" dirty="0"/>
              <a:t>御</a:t>
            </a:r>
            <a:r>
              <a:rPr lang="ja-JP" altLang="ja-JP" dirty="0"/>
              <a:t>利用いただけます。</a:t>
            </a:r>
          </a:p>
          <a:p>
            <a:r>
              <a:rPr lang="ja-JP" altLang="ja-JP" dirty="0"/>
              <a:t>なお、</a:t>
            </a:r>
            <a:r>
              <a:rPr lang="en-US" altLang="ja-JP" dirty="0"/>
              <a:t>1</a:t>
            </a:r>
            <a:r>
              <a:rPr lang="ja-JP" altLang="ja-JP" dirty="0"/>
              <a:t>月に入ると利用届出や給与支払報告書の提出が</a:t>
            </a:r>
            <a:endParaRPr lang="en-US" altLang="ja-JP" dirty="0"/>
          </a:p>
          <a:p>
            <a:r>
              <a:rPr lang="ja-JP" altLang="ja-JP" dirty="0"/>
              <a:t>集中しますので、利用届出の手続きは、なるべく</a:t>
            </a:r>
            <a:r>
              <a:rPr lang="en-US" altLang="ja-JP" dirty="0"/>
              <a:t>12</a:t>
            </a:r>
            <a:r>
              <a:rPr lang="ja-JP" altLang="ja-JP" dirty="0"/>
              <a:t>月までに</a:t>
            </a:r>
            <a:endParaRPr lang="en-US" altLang="ja-JP" dirty="0"/>
          </a:p>
          <a:p>
            <a:r>
              <a:rPr lang="ja-JP" altLang="en-US" dirty="0"/>
              <a:t>行う</a:t>
            </a:r>
            <a:r>
              <a:rPr lang="ja-JP" altLang="ja-JP" dirty="0"/>
              <a:t>よう、</a:t>
            </a:r>
            <a:r>
              <a:rPr lang="ja-JP" altLang="en-US" dirty="0"/>
              <a:t>御</a:t>
            </a:r>
            <a:r>
              <a:rPr lang="ja-JP" altLang="ja-JP" dirty="0"/>
              <a:t>協力をお願いいたします。</a:t>
            </a:r>
          </a:p>
          <a:p>
            <a:pPr eaLnBrk="1" hangingPunct="1"/>
            <a:endParaRPr lang="ja-JP" altLang="en-US" sz="1100" dirty="0">
              <a:latin typeface="ＭＳ Ｐ明朝" panose="02020600040205080304" pitchFamily="18" charset="-128"/>
            </a:endParaRPr>
          </a:p>
          <a:p>
            <a:pPr eaLnBrk="1" hangingPunct="1"/>
            <a:r>
              <a:rPr lang="ja-JP" altLang="en-US" sz="1100" b="1" dirty="0">
                <a:latin typeface="ＭＳ Ｐ明朝" panose="02020600040205080304" pitchFamily="18" charset="-128"/>
              </a:rPr>
              <a:t>★クリック★　</a:t>
            </a:r>
            <a:endParaRPr lang="en-US" altLang="ja-JP" sz="1100" b="1" dirty="0">
              <a:latin typeface="ＭＳ Ｐ明朝" panose="02020600040205080304" pitchFamily="18" charset="-128"/>
            </a:endParaRPr>
          </a:p>
          <a:p>
            <a:pPr eaLnBrk="1" hangingPunct="1"/>
            <a:r>
              <a:rPr lang="ja-JP" altLang="en-US" sz="1100" b="1" dirty="0">
                <a:latin typeface="ＭＳ Ｐ明朝" panose="02020600040205080304" pitchFamily="18" charset="-128"/>
              </a:rPr>
              <a:t>◇画面が切り替わる◇</a:t>
            </a:r>
          </a:p>
        </p:txBody>
      </p:sp>
      <p:sp>
        <p:nvSpPr>
          <p:cNvPr id="952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D921B0-3B36-40B5-9F87-25F52E78FD6B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3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ja-JP" altLang="en-US" sz="1000" dirty="0"/>
              <a:t>現在、エルタックスの申告手続などのサービスは、</a:t>
            </a:r>
            <a:endParaRPr lang="en-US" altLang="ja-JP" sz="10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ja-JP" altLang="en-US" sz="1000" dirty="0"/>
              <a:t>全ての地方公共団体で利用できます。</a:t>
            </a:r>
            <a:endParaRPr lang="en-US" altLang="ja-JP" sz="1000" dirty="0"/>
          </a:p>
          <a:p>
            <a:pPr eaLnBrk="1" hangingPunct="1">
              <a:lnSpc>
                <a:spcPct val="90000"/>
              </a:lnSpc>
            </a:pPr>
            <a:r>
              <a:rPr lang="ja-JP" altLang="en-US" sz="1000" dirty="0"/>
              <a:t>★</a:t>
            </a:r>
            <a:r>
              <a:rPr lang="ja-JP" altLang="en-US" sz="1000" b="1" dirty="0"/>
              <a:t>クリック（義務化の欄を囲む）</a:t>
            </a:r>
            <a:r>
              <a:rPr lang="ja-JP" altLang="en-US" sz="1000" dirty="0"/>
              <a:t>★</a:t>
            </a:r>
            <a:endParaRPr lang="en-US" altLang="ja-JP" sz="1000" dirty="0"/>
          </a:p>
          <a:p>
            <a:pPr eaLnBrk="1" hangingPunct="1">
              <a:lnSpc>
                <a:spcPct val="90000"/>
              </a:lnSpc>
            </a:pPr>
            <a:endParaRPr lang="en-US" altLang="ja-JP" sz="1000" dirty="0"/>
          </a:p>
          <a:p>
            <a:r>
              <a:rPr lang="ja-JP" altLang="ja-JP" dirty="0"/>
              <a:t>また、給与支払報告書と公的年金等支払報告書のうち、</a:t>
            </a:r>
          </a:p>
          <a:p>
            <a:r>
              <a:rPr lang="ja-JP" altLang="ja-JP" dirty="0"/>
              <a:t>国に源泉徴収票を前々年に</a:t>
            </a:r>
            <a:r>
              <a:rPr lang="en-US" altLang="ja-JP" dirty="0"/>
              <a:t>100</a:t>
            </a:r>
            <a:r>
              <a:rPr lang="ja-JP" altLang="ja-JP" dirty="0"/>
              <a:t>枚以上提出している</a:t>
            </a:r>
            <a:endParaRPr lang="en-US" altLang="ja-JP" dirty="0"/>
          </a:p>
          <a:p>
            <a:r>
              <a:rPr lang="ja-JP" altLang="ja-JP" dirty="0"/>
              <a:t>事業所について、電子的提出が義務化されています。</a:t>
            </a:r>
          </a:p>
          <a:p>
            <a:r>
              <a:rPr lang="ja-JP" altLang="ja-JP" dirty="0"/>
              <a:t>エルタックスは、インターネットを通じて手続きができますので、</a:t>
            </a:r>
            <a:endParaRPr lang="en-US" altLang="ja-JP" dirty="0"/>
          </a:p>
          <a:p>
            <a:r>
              <a:rPr lang="ja-JP" altLang="ja-JP" dirty="0"/>
              <a:t>是非、</a:t>
            </a:r>
            <a:r>
              <a:rPr lang="ja-JP" altLang="en-US" dirty="0"/>
              <a:t>御</a:t>
            </a:r>
            <a:r>
              <a:rPr lang="ja-JP" altLang="ja-JP" dirty="0"/>
              <a:t>利用ください。</a:t>
            </a:r>
            <a:endParaRPr lang="en-US" altLang="ja-JP" dirty="0"/>
          </a:p>
          <a:p>
            <a:pPr eaLnBrk="1" hangingPunct="1">
              <a:lnSpc>
                <a:spcPct val="90000"/>
              </a:lnSpc>
            </a:pPr>
            <a:endParaRPr lang="en-US" altLang="ja-JP" sz="1000" strike="sngStrike" dirty="0"/>
          </a:p>
          <a:p>
            <a:pPr eaLnBrk="1" hangingPunct="1">
              <a:lnSpc>
                <a:spcPct val="90000"/>
              </a:lnSpc>
            </a:pPr>
            <a:r>
              <a:rPr lang="ja-JP" altLang="en-US" sz="1000" b="1" dirty="0"/>
              <a:t>★クリック★　</a:t>
            </a:r>
            <a:endParaRPr lang="en-US" altLang="ja-JP" sz="1000" b="1" dirty="0"/>
          </a:p>
          <a:p>
            <a:pPr eaLnBrk="1" hangingPunct="1">
              <a:lnSpc>
                <a:spcPct val="90000"/>
              </a:lnSpc>
            </a:pPr>
            <a:r>
              <a:rPr lang="ja-JP" altLang="en-US" sz="1000" b="1" dirty="0"/>
              <a:t>◇画面が切り替わる◇</a:t>
            </a:r>
          </a:p>
        </p:txBody>
      </p:sp>
      <p:sp>
        <p:nvSpPr>
          <p:cNvPr id="972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67" indent="-285760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30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39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52" indent="-228605"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63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7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86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98" indent="-22860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rgbClr val="990033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6F84180-AA51-4629-8BD4-4B0CE4DC554A}" type="slidenum">
              <a:rPr lang="en-US" altLang="ja-JP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ja-JP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令和６年度から開始している</a:t>
            </a:r>
            <a:r>
              <a:rPr lang="ja-JP" altLang="ja-JP" dirty="0"/>
              <a:t>納税義務者用の電子データの</a:t>
            </a:r>
            <a:endParaRPr lang="en-US" altLang="ja-JP" dirty="0"/>
          </a:p>
          <a:p>
            <a:r>
              <a:rPr lang="ja-JP" altLang="ja-JP" dirty="0"/>
              <a:t>受取</a:t>
            </a:r>
            <a:r>
              <a:rPr lang="ja-JP" altLang="en-US" dirty="0"/>
              <a:t>りについて説明します。</a:t>
            </a:r>
            <a:endParaRPr lang="ja-JP" altLang="ja-JP" dirty="0"/>
          </a:p>
          <a:p>
            <a:r>
              <a:rPr lang="ja-JP" altLang="ja-JP" sz="18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特別徴収の税額決定通知書の受け取り方法は、</a:t>
            </a:r>
            <a:endParaRPr lang="en-US" altLang="ja-JP" sz="18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dirty="0"/>
              <a:t>電子データ（正本）又は紙（正本）どちらか</a:t>
            </a:r>
            <a:r>
              <a:rPr lang="ja-JP" altLang="en-US" dirty="0"/>
              <a:t>となっています。</a:t>
            </a:r>
            <a:endParaRPr lang="ja-JP" altLang="ja-JP" dirty="0"/>
          </a:p>
          <a:p>
            <a:r>
              <a:rPr lang="ja-JP" altLang="ja-JP" dirty="0"/>
              <a:t>電子データでの受取</a:t>
            </a:r>
            <a:r>
              <a:rPr lang="ja-JP" altLang="en-US" dirty="0"/>
              <a:t>り</a:t>
            </a:r>
            <a:r>
              <a:rPr lang="ja-JP" altLang="ja-JP" dirty="0"/>
              <a:t>のためには、従業員に</a:t>
            </a:r>
            <a:r>
              <a:rPr lang="ja-JP" altLang="en-US" dirty="0"/>
              <a:t>税額通知書を、</a:t>
            </a:r>
            <a:endParaRPr lang="en-US" altLang="ja-JP" dirty="0"/>
          </a:p>
          <a:p>
            <a:r>
              <a:rPr lang="ja-JP" altLang="en-US" dirty="0"/>
              <a:t>社内システムやメール等の電磁的方法で提供することができる</a:t>
            </a:r>
            <a:endParaRPr lang="en-US" altLang="ja-JP" dirty="0"/>
          </a:p>
          <a:p>
            <a:r>
              <a:rPr lang="ja-JP" altLang="ja-JP" dirty="0"/>
              <a:t>体制が必要となります。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エルタックスで給与支払報告書を提出する際に、</a:t>
            </a:r>
            <a:endParaRPr lang="en-US" altLang="ja-JP" dirty="0"/>
          </a:p>
          <a:p>
            <a:r>
              <a:rPr lang="ja-JP" altLang="en-US" dirty="0"/>
              <a:t>特別徴収税額通知（特別徴収義務者用・納税義務者用）</a:t>
            </a:r>
            <a:endParaRPr lang="en-US" altLang="ja-JP" dirty="0"/>
          </a:p>
          <a:p>
            <a:r>
              <a:rPr lang="ja-JP" altLang="en-US" dirty="0"/>
              <a:t>それぞれで、受取方法を設定してください。</a:t>
            </a:r>
            <a:endParaRPr lang="en-US" altLang="ja-JP" dirty="0"/>
          </a:p>
          <a:p>
            <a:endParaRPr lang="en-US" altLang="ja-JP" dirty="0"/>
          </a:p>
          <a:p>
            <a:pPr defTabSz="910606">
              <a:defRPr/>
            </a:pPr>
            <a:r>
              <a:rPr lang="ja-JP" altLang="en-US" b="1" dirty="0"/>
              <a:t>★クリック★　</a:t>
            </a:r>
            <a:endParaRPr lang="en-US" altLang="ja-JP" b="1" dirty="0"/>
          </a:p>
          <a:p>
            <a:pPr defTabSz="910606">
              <a:defRPr/>
            </a:pPr>
            <a:r>
              <a:rPr lang="ja-JP" altLang="en-US" b="1" dirty="0"/>
              <a:t>◇画面が切り替わる◇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495D0-781D-48F3-8D1C-0DC536BD39B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039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4690-9879-4B0A-9B83-0EF577342BA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46CB-8528-4885-80A3-AE008FB24D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38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2400-541E-4C7D-B029-68DEF1D9D3B5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775-B9B1-4F8C-8D4C-852B18A877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571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6023-E185-49C6-8A1A-8CF196966FE8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F764-B574-4CBF-A2E4-8BC573D2D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41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D237A5-BCC0-45F3-94F7-F61B3F36E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161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83E62-4962-4BF2-8AEF-627B98B2EA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14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795F58-858E-4A89-9DA3-93B25B0274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28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E73910-7E01-4B5F-A8BE-456EC7A2BC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771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D931CA-06A0-4176-B404-C1DE4ED722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228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24C03A-94E3-4E25-9B08-50621F5996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78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0D52A2-898C-437E-A7AF-5CF422D60A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512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0CB86B-3BAB-436C-9F2F-4BEF8B4DFE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984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DA2F0-B735-4A48-B4F2-87FE3174621E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7FD5-B746-4777-AAE8-9EA000B735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1976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3352AE-0B53-463A-87D9-099CCF081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200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794DE-D5EF-4986-A63B-CBB1C0034B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78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BECD01-A317-4F70-ABAF-CDEF72A24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7496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5117FD-A5DF-4A76-B294-F869F7111C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708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70C-C17E-4C8A-B3C6-3BF02B8A39E0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3542-C9CC-42F3-8374-775C9CF841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9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37DC-49E7-46B1-AEBC-ABDF6D2CF1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3FBE-CEB0-4C36-B3DB-1C23ECFFE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9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59BD-34DE-4B8A-B77C-53B1FB7FF84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FAE8-ABEA-4428-95D8-5351F832AC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233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0381-A283-476D-98D1-1C39112271DF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0BF7-69C7-4AE9-B363-D6E320EEB0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4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E931-3FEA-4070-994E-0B43000AFFF4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DA4E-391F-4639-8832-2CB90C1BA9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042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0B4B-350F-4634-86C5-EA00A09C3B17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E40E-8B61-4CAA-8BF9-B8F2BD407D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675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E17A-53B7-4F2F-9934-EAA91761E10D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8D47-CEEC-46F4-A1C2-99F8D50159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378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FBBF9DB7-898E-435E-BA5C-4082A7A20D02}" type="datetime1">
              <a:rPr lang="ja-JP" altLang="en-US"/>
              <a:pPr>
                <a:defRPr/>
              </a:pPr>
              <a:t>2025/10/17</a:t>
            </a:fld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ja-JP" dirty="0" err="1"/>
              <a:t>川崎市役所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CECB0D-B6B3-49AE-A7AF-20FEB47071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27" r:id="rId1"/>
    <p:sldLayoutId id="2147502028" r:id="rId2"/>
    <p:sldLayoutId id="2147502029" r:id="rId3"/>
    <p:sldLayoutId id="2147502030" r:id="rId4"/>
    <p:sldLayoutId id="2147502031" r:id="rId5"/>
    <p:sldLayoutId id="2147502032" r:id="rId6"/>
    <p:sldLayoutId id="2147502033" r:id="rId7"/>
    <p:sldLayoutId id="2147502034" r:id="rId8"/>
    <p:sldLayoutId id="2147502035" r:id="rId9"/>
    <p:sldLayoutId id="2147502036" r:id="rId10"/>
    <p:sldLayoutId id="2147502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1"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252FD7-31CA-4929-B68A-8BECF32C11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45" r:id="rId1"/>
    <p:sldLayoutId id="2147502046" r:id="rId2"/>
    <p:sldLayoutId id="2147502047" r:id="rId3"/>
    <p:sldLayoutId id="2147502048" r:id="rId4"/>
    <p:sldLayoutId id="2147502049" r:id="rId5"/>
    <p:sldLayoutId id="2147502050" r:id="rId6"/>
    <p:sldLayoutId id="2147502051" r:id="rId7"/>
    <p:sldLayoutId id="2147502052" r:id="rId8"/>
    <p:sldLayoutId id="2147502053" r:id="rId9"/>
    <p:sldLayoutId id="2147502054" r:id="rId10"/>
    <p:sldLayoutId id="2147502055" r:id="rId11"/>
    <p:sldLayoutId id="21475020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m4a"/><Relationship Id="rId7" Type="http://schemas.openxmlformats.org/officeDocument/2006/relationships/notesSlide" Target="../notesSlides/notesSlide3.xml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audio" Target="../media/media4.m4a"/><Relationship Id="rId10" Type="http://schemas.openxmlformats.org/officeDocument/2006/relationships/image" Target="../media/image5.png"/><Relationship Id="rId4" Type="http://schemas.microsoft.com/office/2007/relationships/media" Target="../media/media4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>
              <a:alpha val="50195"/>
            </a:srgbClr>
          </a:solidFill>
          <a:ln w="57150" cmpd="thickThin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grpSp>
        <p:nvGrpSpPr>
          <p:cNvPr id="90115" name="Group 2"/>
          <p:cNvGrpSpPr>
            <a:grpSpLocks/>
          </p:cNvGrpSpPr>
          <p:nvPr/>
        </p:nvGrpSpPr>
        <p:grpSpPr bwMode="auto">
          <a:xfrm>
            <a:off x="765175" y="277813"/>
            <a:ext cx="7697788" cy="746125"/>
            <a:chOff x="590" y="1881"/>
            <a:chExt cx="4669" cy="566"/>
          </a:xfrm>
        </p:grpSpPr>
        <p:sp>
          <p:nvSpPr>
            <p:cNvPr id="90133" name="Rectangle 3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4" name="Text Box 4"/>
            <p:cNvSpPr txBox="1">
              <a:spLocks noChangeArrowheads="1"/>
            </p:cNvSpPr>
            <p:nvPr/>
          </p:nvSpPr>
          <p:spPr bwMode="auto">
            <a:xfrm>
              <a:off x="684" y="189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5" name="Text Box 5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給与支払報告書の概要</a:t>
              </a:r>
            </a:p>
          </p:txBody>
        </p:sp>
      </p:grpSp>
      <p:grpSp>
        <p:nvGrpSpPr>
          <p:cNvPr id="90116" name="Group 6"/>
          <p:cNvGrpSpPr>
            <a:grpSpLocks/>
          </p:cNvGrpSpPr>
          <p:nvPr/>
        </p:nvGrpSpPr>
        <p:grpSpPr bwMode="auto">
          <a:xfrm>
            <a:off x="749300" y="2005013"/>
            <a:ext cx="7691438" cy="727075"/>
            <a:chOff x="592" y="2647"/>
            <a:chExt cx="4677" cy="566"/>
          </a:xfrm>
        </p:grpSpPr>
        <p:sp>
          <p:nvSpPr>
            <p:cNvPr id="90130" name="Rectangle 7"/>
            <p:cNvSpPr>
              <a:spLocks noChangeArrowheads="1"/>
            </p:cNvSpPr>
            <p:nvPr/>
          </p:nvSpPr>
          <p:spPr bwMode="auto">
            <a:xfrm>
              <a:off x="592" y="2647"/>
              <a:ext cx="4677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1" name="Text Box 8"/>
            <p:cNvSpPr txBox="1">
              <a:spLocks noChangeArrowheads="1"/>
            </p:cNvSpPr>
            <p:nvPr/>
          </p:nvSpPr>
          <p:spPr bwMode="auto">
            <a:xfrm>
              <a:off x="685" y="2682"/>
              <a:ext cx="111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32" name="Text Box 9"/>
            <p:cNvSpPr txBox="1">
              <a:spLocks noChangeArrowheads="1"/>
            </p:cNvSpPr>
            <p:nvPr/>
          </p:nvSpPr>
          <p:spPr bwMode="auto">
            <a:xfrm>
              <a:off x="1158" y="2663"/>
              <a:ext cx="371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個人別明細書の作成</a:t>
              </a:r>
            </a:p>
          </p:txBody>
        </p:sp>
      </p:grpSp>
      <p:grpSp>
        <p:nvGrpSpPr>
          <p:cNvPr id="90117" name="Group 10"/>
          <p:cNvGrpSpPr>
            <a:grpSpLocks/>
          </p:cNvGrpSpPr>
          <p:nvPr/>
        </p:nvGrpSpPr>
        <p:grpSpPr bwMode="auto">
          <a:xfrm>
            <a:off x="769938" y="1141413"/>
            <a:ext cx="7697787" cy="746125"/>
            <a:chOff x="590" y="1881"/>
            <a:chExt cx="4669" cy="566"/>
          </a:xfrm>
        </p:grpSpPr>
        <p:sp>
          <p:nvSpPr>
            <p:cNvPr id="90127" name="Rectangle 11"/>
            <p:cNvSpPr>
              <a:spLocks noChangeArrowheads="1"/>
            </p:cNvSpPr>
            <p:nvPr/>
          </p:nvSpPr>
          <p:spPr bwMode="auto">
            <a:xfrm>
              <a:off x="590" y="1881"/>
              <a:ext cx="4669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8" name="Text Box 12"/>
            <p:cNvSpPr txBox="1">
              <a:spLocks noChangeArrowheads="1"/>
            </p:cNvSpPr>
            <p:nvPr/>
          </p:nvSpPr>
          <p:spPr bwMode="auto">
            <a:xfrm>
              <a:off x="684" y="1918"/>
              <a:ext cx="110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9" name="Text Box 13"/>
            <p:cNvSpPr txBox="1">
              <a:spLocks noChangeArrowheads="1"/>
            </p:cNvSpPr>
            <p:nvPr/>
          </p:nvSpPr>
          <p:spPr bwMode="auto">
            <a:xfrm>
              <a:off x="1143" y="1914"/>
              <a:ext cx="29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600">
                  <a:solidFill>
                    <a:srgbClr val="000066"/>
                  </a:solidFill>
                  <a:latin typeface="Arial" panose="020B0604020202020204" pitchFamily="34" charset="0"/>
                </a:rPr>
                <a:t>総括表の作成</a:t>
              </a:r>
            </a:p>
          </p:txBody>
        </p:sp>
      </p:grpSp>
      <p:grpSp>
        <p:nvGrpSpPr>
          <p:cNvPr id="90118" name="Group 14"/>
          <p:cNvGrpSpPr>
            <a:grpSpLocks/>
          </p:cNvGrpSpPr>
          <p:nvPr/>
        </p:nvGrpSpPr>
        <p:grpSpPr bwMode="auto">
          <a:xfrm>
            <a:off x="511422" y="2870200"/>
            <a:ext cx="7945191" cy="746125"/>
            <a:chOff x="435" y="3396"/>
            <a:chExt cx="4843" cy="566"/>
          </a:xfrm>
        </p:grpSpPr>
        <p:sp>
          <p:nvSpPr>
            <p:cNvPr id="90124" name="Rectangle 15"/>
            <p:cNvSpPr>
              <a:spLocks noChangeArrowheads="1"/>
            </p:cNvSpPr>
            <p:nvPr/>
          </p:nvSpPr>
          <p:spPr bwMode="auto">
            <a:xfrm>
              <a:off x="584" y="3396"/>
              <a:ext cx="4694" cy="56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5" name="Text Box 16"/>
            <p:cNvSpPr txBox="1">
              <a:spLocks noChangeArrowheads="1"/>
            </p:cNvSpPr>
            <p:nvPr/>
          </p:nvSpPr>
          <p:spPr bwMode="auto">
            <a:xfrm>
              <a:off x="676" y="3410"/>
              <a:ext cx="11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ja-JP" sz="36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126" name="Text Box 17"/>
            <p:cNvSpPr txBox="1">
              <a:spLocks noChangeArrowheads="1"/>
            </p:cNvSpPr>
            <p:nvPr/>
          </p:nvSpPr>
          <p:spPr bwMode="auto">
            <a:xfrm>
              <a:off x="435" y="3456"/>
              <a:ext cx="4549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3400" dirty="0">
                  <a:solidFill>
                    <a:srgbClr val="000066"/>
                  </a:solidFill>
                  <a:latin typeface="Arial" panose="020B0604020202020204" pitchFamily="34" charset="0"/>
                </a:rPr>
                <a:t>　　　　</a:t>
              </a:r>
              <a:r>
                <a:rPr kumimoji="0" lang="ja-JP" altLang="en-US" sz="3600" dirty="0">
                  <a:solidFill>
                    <a:srgbClr val="000066"/>
                  </a:solidFill>
                  <a:latin typeface="Arial" panose="020B0604020202020204" pitchFamily="34" charset="0"/>
                </a:rPr>
                <a:t>普通徴収切替理由書の作成</a:t>
              </a:r>
            </a:p>
          </p:txBody>
        </p:sp>
      </p:grpSp>
      <p:grpSp>
        <p:nvGrpSpPr>
          <p:cNvPr id="90119" name="Group 22"/>
          <p:cNvGrpSpPr>
            <a:grpSpLocks/>
          </p:cNvGrpSpPr>
          <p:nvPr/>
        </p:nvGrpSpPr>
        <p:grpSpPr bwMode="auto">
          <a:xfrm>
            <a:off x="511175" y="5416550"/>
            <a:ext cx="8267700" cy="1133475"/>
            <a:chOff x="316" y="1330"/>
            <a:chExt cx="5208" cy="714"/>
          </a:xfrm>
        </p:grpSpPr>
        <p:sp>
          <p:nvSpPr>
            <p:cNvPr id="90122" name="Rectangle 23"/>
            <p:cNvSpPr>
              <a:spLocks noChangeArrowheads="1"/>
            </p:cNvSpPr>
            <p:nvPr/>
          </p:nvSpPr>
          <p:spPr bwMode="auto">
            <a:xfrm>
              <a:off x="316" y="1330"/>
              <a:ext cx="5208" cy="71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5400000" scaled="1"/>
            </a:gradFill>
            <a:ln w="38100" cmpd="dbl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endParaRPr kumimoji="0" lang="ja-JP" altLang="ja-JP" sz="2800">
                <a:solidFill>
                  <a:srgbClr val="000066"/>
                </a:solidFill>
                <a:latin typeface="Arial" panose="020B0604020202020204" pitchFamily="34" charset="0"/>
                <a:ea typeface="HG丸ｺﾞｼｯｸM-PRO" panose="020F0600000000000000" pitchFamily="50" charset="-128"/>
              </a:endParaRPr>
            </a:p>
          </p:txBody>
        </p:sp>
        <p:sp>
          <p:nvSpPr>
            <p:cNvPr id="90123" name="Text Box 24"/>
            <p:cNvSpPr txBox="1">
              <a:spLocks noChangeArrowheads="1"/>
            </p:cNvSpPr>
            <p:nvPr/>
          </p:nvSpPr>
          <p:spPr bwMode="auto">
            <a:xfrm>
              <a:off x="351" y="1402"/>
              <a:ext cx="5133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5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　　　</a:t>
              </a:r>
              <a:r>
                <a:rPr kumimoji="0" lang="en-US" altLang="ja-JP" sz="5400" i="1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eL</a:t>
              </a:r>
              <a:r>
                <a:rPr kumimoji="0" lang="en-US" altLang="ja-JP" sz="5400" dirty="0" err="1">
                  <a:solidFill>
                    <a:srgbClr val="000066"/>
                  </a:solidFill>
                  <a:latin typeface="Arial" panose="020B0604020202020204" pitchFamily="34" charset="0"/>
                </a:rPr>
                <a:t>TAX</a:t>
              </a:r>
              <a:r>
                <a:rPr kumimoji="0" lang="ja-JP" altLang="en-US" sz="5400" dirty="0">
                  <a:solidFill>
                    <a:srgbClr val="000066"/>
                  </a:solidFill>
                  <a:latin typeface="Arial" panose="020B0604020202020204" pitchFamily="34" charset="0"/>
                </a:rPr>
                <a:t>について</a:t>
              </a:r>
            </a:p>
          </p:txBody>
        </p:sp>
      </p:grpSp>
      <p:sp>
        <p:nvSpPr>
          <p:cNvPr id="90120" name="AutoShape 25"/>
          <p:cNvSpPr>
            <a:spLocks noChangeArrowheads="1"/>
          </p:cNvSpPr>
          <p:nvPr/>
        </p:nvSpPr>
        <p:spPr bwMode="auto">
          <a:xfrm>
            <a:off x="3890963" y="4641850"/>
            <a:ext cx="993775" cy="628650"/>
          </a:xfrm>
          <a:prstGeom prst="flowChartMerge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0121" name="Rectangle 39"/>
          <p:cNvSpPr>
            <a:spLocks noChangeArrowheads="1"/>
          </p:cNvSpPr>
          <p:nvPr/>
        </p:nvSpPr>
        <p:spPr bwMode="auto">
          <a:xfrm>
            <a:off x="763588" y="3803650"/>
            <a:ext cx="7662862" cy="7461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2800" dirty="0">
                <a:solidFill>
                  <a:srgbClr val="000066"/>
                </a:solidFill>
                <a:latin typeface="Arial" panose="020B0604020202020204" pitchFamily="34" charset="0"/>
              </a:rPr>
              <a:t>　　　  </a:t>
            </a:r>
            <a:r>
              <a:rPr kumimoji="0" lang="ja-JP" altLang="en-US" sz="3600" dirty="0">
                <a:solidFill>
                  <a:srgbClr val="000066"/>
                </a:solidFill>
                <a:latin typeface="Arial" panose="020B0604020202020204" pitchFamily="34" charset="0"/>
              </a:rPr>
              <a:t>給与支払報告書提出後の手続き</a:t>
            </a:r>
          </a:p>
        </p:txBody>
      </p:sp>
      <p:pic>
        <p:nvPicPr>
          <p:cNvPr id="3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86D3C7D-1317-CA85-322D-339ADC57F6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3881" y="35238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885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38"/>
          <p:cNvSpPr>
            <a:spLocks noChangeShapeType="1"/>
          </p:cNvSpPr>
          <p:nvPr/>
        </p:nvSpPr>
        <p:spPr bwMode="auto">
          <a:xfrm rot="-579580">
            <a:off x="6763427" y="5327510"/>
            <a:ext cx="546542" cy="358283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4210" name="Rectangle 2"/>
          <p:cNvSpPr txBox="1">
            <a:spLocks noChangeArrowheads="1"/>
          </p:cNvSpPr>
          <p:nvPr/>
        </p:nvSpPr>
        <p:spPr bwMode="auto">
          <a:xfrm>
            <a:off x="152400" y="331788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 b="1" dirty="0">
                <a:solidFill>
                  <a:schemeClr val="tx2"/>
                </a:solidFill>
              </a:rPr>
              <a:t>地方税ポータルシステム</a:t>
            </a:r>
            <a:r>
              <a:rPr lang="ja-JP" altLang="en-US" sz="3600" dirty="0">
                <a:solidFill>
                  <a:schemeClr val="tx2"/>
                </a:solidFill>
              </a:rPr>
              <a:t>　　　　　　</a:t>
            </a:r>
            <a:r>
              <a:rPr lang="ja-JP" altLang="en-US" sz="3600" b="1" dirty="0">
                <a:solidFill>
                  <a:schemeClr val="tx2"/>
                </a:solidFill>
              </a:rPr>
              <a:t>のご案内</a:t>
            </a:r>
          </a:p>
        </p:txBody>
      </p:sp>
      <p:pic>
        <p:nvPicPr>
          <p:cNvPr id="94211" name="Picture 45"/>
          <p:cNvPicPr>
            <a:picLocks noChangeAspect="1" noChangeArrowheads="1"/>
          </p:cNvPicPr>
          <p:nvPr/>
        </p:nvPicPr>
        <p:blipFill>
          <a:blip r:embed="rId5" cstate="print">
            <a:lum contrast="-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9259" r="8333" b="9877"/>
          <a:stretch>
            <a:fillRect/>
          </a:stretch>
        </p:blipFill>
        <p:spPr bwMode="auto">
          <a:xfrm>
            <a:off x="5257800" y="331788"/>
            <a:ext cx="1524000" cy="5810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212" name="AutoShape 178"/>
          <p:cNvSpPr>
            <a:spLocks noChangeArrowheads="1"/>
          </p:cNvSpPr>
          <p:nvPr/>
        </p:nvSpPr>
        <p:spPr bwMode="auto">
          <a:xfrm>
            <a:off x="809625" y="1916113"/>
            <a:ext cx="7620000" cy="4370387"/>
          </a:xfrm>
          <a:prstGeom prst="roundRect">
            <a:avLst>
              <a:gd name="adj" fmla="val 11181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Line 36"/>
          <p:cNvSpPr>
            <a:spLocks noChangeShapeType="1"/>
          </p:cNvSpPr>
          <p:nvPr/>
        </p:nvSpPr>
        <p:spPr bwMode="auto">
          <a:xfrm flipV="1">
            <a:off x="6760267" y="4020127"/>
            <a:ext cx="575888" cy="172844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4214" name="Group 9"/>
          <p:cNvGrpSpPr>
            <a:grpSpLocks noChangeAspect="1"/>
          </p:cNvGrpSpPr>
          <p:nvPr/>
        </p:nvGrpSpPr>
        <p:grpSpPr bwMode="auto">
          <a:xfrm>
            <a:off x="1019175" y="3966622"/>
            <a:ext cx="1162050" cy="1057275"/>
            <a:chOff x="209550" y="1857375"/>
            <a:chExt cx="111" cy="101"/>
          </a:xfrm>
        </p:grpSpPr>
        <p:sp>
          <p:nvSpPr>
            <p:cNvPr id="94251" name="Rectangle 10"/>
            <p:cNvSpPr>
              <a:spLocks noChangeAspect="1" noChangeArrowheads="1"/>
            </p:cNvSpPr>
            <p:nvPr/>
          </p:nvSpPr>
          <p:spPr bwMode="auto">
            <a:xfrm>
              <a:off x="209559" y="1857375"/>
              <a:ext cx="90" cy="7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252" name="Rectangle 11"/>
            <p:cNvSpPr>
              <a:spLocks noChangeAspect="1" noChangeArrowheads="1"/>
            </p:cNvSpPr>
            <p:nvPr/>
          </p:nvSpPr>
          <p:spPr bwMode="auto">
            <a:xfrm>
              <a:off x="209566" y="1857384"/>
              <a:ext cx="76" cy="5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18288" rIns="36576" bIns="18288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ja-JP" altLang="en-US" sz="1200" b="1" dirty="0">
                  <a:solidFill>
                    <a:srgbClr val="FFFFFF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地方税の申告など</a:t>
              </a:r>
            </a:p>
          </p:txBody>
        </p:sp>
        <p:sp>
          <p:nvSpPr>
            <p:cNvPr id="94253" name="Line 12"/>
            <p:cNvSpPr>
              <a:spLocks noChangeAspect="1" noChangeShapeType="1"/>
            </p:cNvSpPr>
            <p:nvPr/>
          </p:nvSpPr>
          <p:spPr bwMode="auto">
            <a:xfrm>
              <a:off x="209577" y="1857447"/>
              <a:ext cx="0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54" name="Line 13"/>
            <p:cNvSpPr>
              <a:spLocks noChangeAspect="1" noChangeShapeType="1"/>
            </p:cNvSpPr>
            <p:nvPr/>
          </p:nvSpPr>
          <p:spPr bwMode="auto">
            <a:xfrm>
              <a:off x="209631" y="1857447"/>
              <a:ext cx="0" cy="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255" name="Rectangle 14"/>
            <p:cNvSpPr>
              <a:spLocks noChangeAspect="1" noChangeArrowheads="1"/>
            </p:cNvSpPr>
            <p:nvPr/>
          </p:nvSpPr>
          <p:spPr bwMode="auto">
            <a:xfrm>
              <a:off x="209550" y="1857458"/>
              <a:ext cx="111" cy="1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endParaRPr kumimoji="0" lang="ja-JP" altLang="en-US" sz="4800">
                <a:solidFill>
                  <a:srgbClr val="9900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4215" name="AutoShape 15"/>
          <p:cNvSpPr>
            <a:spLocks noChangeArrowheads="1"/>
          </p:cNvSpPr>
          <p:nvPr/>
        </p:nvSpPr>
        <p:spPr bwMode="auto">
          <a:xfrm>
            <a:off x="933450" y="3031567"/>
            <a:ext cx="1714500" cy="556419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オフィスや自宅から　　申告データを作成</a:t>
            </a:r>
          </a:p>
        </p:txBody>
      </p:sp>
      <p:sp>
        <p:nvSpPr>
          <p:cNvPr id="94219" name="AutoShape 22"/>
          <p:cNvSpPr>
            <a:spLocks noChangeArrowheads="1"/>
          </p:cNvSpPr>
          <p:nvPr/>
        </p:nvSpPr>
        <p:spPr bwMode="auto">
          <a:xfrm>
            <a:off x="2209800" y="4319047"/>
            <a:ext cx="400050" cy="4953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4220" name="AutoShape 23"/>
          <p:cNvSpPr>
            <a:spLocks noChangeArrowheads="1"/>
          </p:cNvSpPr>
          <p:nvPr/>
        </p:nvSpPr>
        <p:spPr bwMode="auto">
          <a:xfrm>
            <a:off x="895350" y="5157249"/>
            <a:ext cx="3514725" cy="4572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21" name="Rectangle 29"/>
          <p:cNvSpPr>
            <a:spLocks noChangeArrowheads="1"/>
          </p:cNvSpPr>
          <p:nvPr/>
        </p:nvSpPr>
        <p:spPr bwMode="auto">
          <a:xfrm>
            <a:off x="1009650" y="5233447"/>
            <a:ext cx="3257550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22860" rIns="36576" bIns="2286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400" b="1" i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ｅＬ</a:t>
            </a:r>
            <a:r>
              <a:rPr kumimoji="0" lang="ja-JP" altLang="en-US" sz="14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ＴＡＸの利用は無料です。</a:t>
            </a:r>
          </a:p>
        </p:txBody>
      </p:sp>
      <p:sp>
        <p:nvSpPr>
          <p:cNvPr id="94222" name="Rectangle 31"/>
          <p:cNvSpPr>
            <a:spLocks noChangeArrowheads="1"/>
          </p:cNvSpPr>
          <p:nvPr/>
        </p:nvSpPr>
        <p:spPr bwMode="auto">
          <a:xfrm>
            <a:off x="4694656" y="3784853"/>
            <a:ext cx="2057400" cy="2084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23" name="Line 37"/>
          <p:cNvSpPr>
            <a:spLocks noChangeShapeType="1"/>
          </p:cNvSpPr>
          <p:nvPr/>
        </p:nvSpPr>
        <p:spPr bwMode="auto">
          <a:xfrm flipV="1">
            <a:off x="6765663" y="4553998"/>
            <a:ext cx="570492" cy="156961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24" name="Line 38"/>
          <p:cNvSpPr>
            <a:spLocks noChangeShapeType="1"/>
          </p:cNvSpPr>
          <p:nvPr/>
        </p:nvSpPr>
        <p:spPr bwMode="auto">
          <a:xfrm rot="-579580">
            <a:off x="6779683" y="5032754"/>
            <a:ext cx="546371" cy="166550"/>
          </a:xfrm>
          <a:prstGeom prst="line">
            <a:avLst/>
          </a:prstGeom>
          <a:noFill/>
          <a:ln w="63500">
            <a:solidFill>
              <a:srgbClr val="33CC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94225" name="AutoShape 59"/>
          <p:cNvSpPr>
            <a:spLocks noChangeArrowheads="1"/>
          </p:cNvSpPr>
          <p:nvPr/>
        </p:nvSpPr>
        <p:spPr bwMode="auto">
          <a:xfrm>
            <a:off x="4263974" y="4319047"/>
            <a:ext cx="400050" cy="4953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3CC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4226" name="AutoShape 180"/>
          <p:cNvSpPr>
            <a:spLocks noChangeArrowheads="1"/>
          </p:cNvSpPr>
          <p:nvPr/>
        </p:nvSpPr>
        <p:spPr bwMode="auto">
          <a:xfrm>
            <a:off x="1019175" y="1487488"/>
            <a:ext cx="7239000" cy="11620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22860" rIns="36576" bIns="2286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en-US" altLang="ja-JP" sz="1600" b="1" i="1" dirty="0" err="1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eL</a:t>
            </a:r>
            <a:r>
              <a:rPr kumimoji="0" lang="en-US" altLang="ja-JP" sz="1600" b="1" dirty="0" err="1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TAX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を利用することで、法人市民税や固定資産税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償却資産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などの</a:t>
            </a:r>
            <a:endParaRPr kumimoji="0" lang="en-US" altLang="ja-JP" sz="16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申告や、個人住民税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特別徴収</a:t>
            </a:r>
            <a:r>
              <a:rPr kumimoji="0" lang="en-US" altLang="ja-JP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の給与支払報告書の提出などの手続が、簡単</a:t>
            </a:r>
            <a:endParaRPr kumimoji="0" lang="en-US" altLang="ja-JP" sz="1600" b="1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8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600" b="1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にできます。</a:t>
            </a:r>
          </a:p>
        </p:txBody>
      </p:sp>
      <p:sp>
        <p:nvSpPr>
          <p:cNvPr id="94227" name="Oval 32"/>
          <p:cNvSpPr>
            <a:spLocks noChangeAspect="1" noChangeArrowheads="1"/>
          </p:cNvSpPr>
          <p:nvPr/>
        </p:nvSpPr>
        <p:spPr bwMode="auto">
          <a:xfrm>
            <a:off x="5037138" y="5040564"/>
            <a:ext cx="1425480" cy="697708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給与支払報告書　　　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Ｃ市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</a:p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源泉徴収票　　　　　　（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D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税務署）</a:t>
            </a:r>
            <a:endParaRPr kumimoji="0" lang="en-US" altLang="ja-JP" sz="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94228" name="AutoShape 33"/>
          <p:cNvSpPr>
            <a:spLocks noChangeArrowheads="1"/>
          </p:cNvSpPr>
          <p:nvPr/>
        </p:nvSpPr>
        <p:spPr bwMode="auto">
          <a:xfrm>
            <a:off x="4867275" y="3966622"/>
            <a:ext cx="1714500" cy="4746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地方税ポータルセンタ　　（</a:t>
            </a:r>
            <a:r>
              <a:rPr kumimoji="0" lang="en-US" altLang="ja-JP" sz="1200" b="1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eLTAX</a:t>
            </a: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）</a:t>
            </a:r>
          </a:p>
        </p:txBody>
      </p:sp>
      <p:sp>
        <p:nvSpPr>
          <p:cNvPr id="94229" name="Oval 34"/>
          <p:cNvSpPr>
            <a:spLocks noChangeAspect="1" noChangeArrowheads="1"/>
          </p:cNvSpPr>
          <p:nvPr/>
        </p:nvSpPr>
        <p:spPr bwMode="auto">
          <a:xfrm>
            <a:off x="5801519" y="4441284"/>
            <a:ext cx="876300" cy="5810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電子申告　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Ｂ市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</a:p>
        </p:txBody>
      </p:sp>
      <p:sp>
        <p:nvSpPr>
          <p:cNvPr id="94230" name="Oval 35"/>
          <p:cNvSpPr>
            <a:spLocks noChangeAspect="1" noChangeArrowheads="1"/>
          </p:cNvSpPr>
          <p:nvPr/>
        </p:nvSpPr>
        <p:spPr bwMode="auto">
          <a:xfrm>
            <a:off x="4800601" y="4447634"/>
            <a:ext cx="876300" cy="581025"/>
          </a:xfrm>
          <a:prstGeom prst="ellipse">
            <a:avLst/>
          </a:prstGeom>
          <a:gradFill rotWithShape="0">
            <a:gsLst>
              <a:gs pos="0">
                <a:srgbClr val="CC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9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電子申告　　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Ａ県</a:t>
            </a:r>
            <a:r>
              <a:rPr kumimoji="0" lang="en-US" altLang="ja-JP" sz="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</a:p>
        </p:txBody>
      </p:sp>
      <p:sp>
        <p:nvSpPr>
          <p:cNvPr id="94231" name="AutoShape 16"/>
          <p:cNvSpPr>
            <a:spLocks noChangeArrowheads="1"/>
          </p:cNvSpPr>
          <p:nvPr/>
        </p:nvSpPr>
        <p:spPr bwMode="auto">
          <a:xfrm>
            <a:off x="2792412" y="3031567"/>
            <a:ext cx="1871611" cy="522287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インターネットで送信</a:t>
            </a:r>
          </a:p>
        </p:txBody>
      </p:sp>
      <p:sp>
        <p:nvSpPr>
          <p:cNvPr id="94232" name="AutoShape 17"/>
          <p:cNvSpPr>
            <a:spLocks noChangeArrowheads="1"/>
          </p:cNvSpPr>
          <p:nvPr/>
        </p:nvSpPr>
        <p:spPr bwMode="auto">
          <a:xfrm>
            <a:off x="4716463" y="3031567"/>
            <a:ext cx="1961356" cy="510381"/>
          </a:xfrm>
          <a:prstGeom prst="homePlate">
            <a:avLst>
              <a:gd name="adj" fmla="val 141187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0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ts val="12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地方税ポータルセンタで振分</a:t>
            </a:r>
          </a:p>
        </p:txBody>
      </p:sp>
      <p:sp>
        <p:nvSpPr>
          <p:cNvPr id="94233" name="AutoShape 18"/>
          <p:cNvSpPr>
            <a:spLocks noChangeArrowheads="1"/>
          </p:cNvSpPr>
          <p:nvPr/>
        </p:nvSpPr>
        <p:spPr bwMode="auto">
          <a:xfrm>
            <a:off x="6792913" y="3031568"/>
            <a:ext cx="1512887" cy="522286"/>
          </a:xfrm>
          <a:prstGeom prst="homePlate">
            <a:avLst>
              <a:gd name="adj" fmla="val 132353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99CCFF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18288" rIns="27432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ja-JP" altLang="en-US" sz="1000" b="1" dirty="0">
                <a:solidFill>
                  <a:srgbClr val="FFFFFF"/>
                </a:solidFill>
                <a:latin typeface="ＭＳ Ｐゴシック" panose="020B0600070205080204" pitchFamily="50" charset="-128"/>
              </a:rPr>
              <a:t>各地方公共団体や　　　税務署に配信</a:t>
            </a:r>
          </a:p>
        </p:txBody>
      </p:sp>
      <p:sp>
        <p:nvSpPr>
          <p:cNvPr id="94234" name="Oval 40"/>
          <p:cNvSpPr>
            <a:spLocks noChangeAspect="1" noChangeArrowheads="1"/>
          </p:cNvSpPr>
          <p:nvPr/>
        </p:nvSpPr>
        <p:spPr bwMode="auto">
          <a:xfrm>
            <a:off x="2792413" y="3966622"/>
            <a:ext cx="1293812" cy="104775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300"/>
              </a:lnSpc>
              <a:spcBef>
                <a:spcPct val="50000"/>
              </a:spcBef>
              <a:buFontTx/>
              <a:buNone/>
            </a:pPr>
            <a:r>
              <a:rPr kumimoji="0" lang="ja-JP" altLang="en-US" sz="12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インター　　ネット</a:t>
            </a:r>
          </a:p>
        </p:txBody>
      </p:sp>
      <p:sp>
        <p:nvSpPr>
          <p:cNvPr id="94236" name="Rectangle 27"/>
          <p:cNvSpPr>
            <a:spLocks noChangeAspect="1" noChangeArrowheads="1"/>
          </p:cNvSpPr>
          <p:nvPr/>
        </p:nvSpPr>
        <p:spPr bwMode="auto">
          <a:xfrm>
            <a:off x="3212610" y="3793586"/>
            <a:ext cx="395288" cy="285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37" name="Rectangle 28"/>
          <p:cNvSpPr>
            <a:spLocks noChangeAspect="1" noChangeArrowheads="1"/>
          </p:cNvSpPr>
          <p:nvPr/>
        </p:nvSpPr>
        <p:spPr bwMode="auto">
          <a:xfrm>
            <a:off x="3244360" y="3830097"/>
            <a:ext cx="331788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38" name="Line 29"/>
          <p:cNvSpPr>
            <a:spLocks noChangeAspect="1" noChangeShapeType="1"/>
          </p:cNvSpPr>
          <p:nvPr/>
        </p:nvSpPr>
        <p:spPr bwMode="auto">
          <a:xfrm>
            <a:off x="3293573" y="41918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39" name="Line 30"/>
          <p:cNvSpPr>
            <a:spLocks noChangeAspect="1" noChangeShapeType="1"/>
          </p:cNvSpPr>
          <p:nvPr/>
        </p:nvSpPr>
        <p:spPr bwMode="auto">
          <a:xfrm>
            <a:off x="3528523" y="41918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0" name="Rectangle 31"/>
          <p:cNvSpPr>
            <a:spLocks noChangeAspect="1" noChangeArrowheads="1"/>
          </p:cNvSpPr>
          <p:nvPr/>
        </p:nvSpPr>
        <p:spPr bwMode="auto">
          <a:xfrm>
            <a:off x="3172923" y="4122199"/>
            <a:ext cx="487362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1" name="Rectangle 33"/>
          <p:cNvSpPr>
            <a:spLocks noChangeAspect="1" noChangeArrowheads="1"/>
          </p:cNvSpPr>
          <p:nvPr/>
        </p:nvSpPr>
        <p:spPr bwMode="auto">
          <a:xfrm>
            <a:off x="3706494" y="4504786"/>
            <a:ext cx="393700" cy="2857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2" name="Rectangle 34"/>
          <p:cNvSpPr>
            <a:spLocks noChangeAspect="1" noChangeArrowheads="1"/>
          </p:cNvSpPr>
          <p:nvPr/>
        </p:nvSpPr>
        <p:spPr bwMode="auto">
          <a:xfrm>
            <a:off x="3738244" y="4541297"/>
            <a:ext cx="330200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43" name="Line 35"/>
          <p:cNvSpPr>
            <a:spLocks noChangeAspect="1" noChangeShapeType="1"/>
          </p:cNvSpPr>
          <p:nvPr/>
        </p:nvSpPr>
        <p:spPr bwMode="auto">
          <a:xfrm>
            <a:off x="3785869" y="49030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4" name="Line 36"/>
          <p:cNvSpPr>
            <a:spLocks noChangeAspect="1" noChangeShapeType="1"/>
          </p:cNvSpPr>
          <p:nvPr/>
        </p:nvSpPr>
        <p:spPr bwMode="auto">
          <a:xfrm>
            <a:off x="4020819" y="4903078"/>
            <a:ext cx="0" cy="71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5" name="Rectangle 37"/>
          <p:cNvSpPr>
            <a:spLocks noChangeAspect="1" noChangeArrowheads="1"/>
          </p:cNvSpPr>
          <p:nvPr/>
        </p:nvSpPr>
        <p:spPr bwMode="auto">
          <a:xfrm>
            <a:off x="3665219" y="4833399"/>
            <a:ext cx="487363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6" name="Rectangle 39"/>
          <p:cNvSpPr>
            <a:spLocks noChangeAspect="1" noChangeArrowheads="1"/>
          </p:cNvSpPr>
          <p:nvPr/>
        </p:nvSpPr>
        <p:spPr bwMode="auto">
          <a:xfrm>
            <a:off x="2638425" y="4517484"/>
            <a:ext cx="395288" cy="28416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94247" name="Rectangle 40"/>
          <p:cNvSpPr>
            <a:spLocks noChangeAspect="1" noChangeArrowheads="1"/>
          </p:cNvSpPr>
          <p:nvPr/>
        </p:nvSpPr>
        <p:spPr bwMode="auto">
          <a:xfrm>
            <a:off x="2670175" y="4553999"/>
            <a:ext cx="330200" cy="2127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2400">
              <a:solidFill>
                <a:srgbClr val="000000"/>
              </a:solidFill>
            </a:endParaRPr>
          </a:p>
        </p:txBody>
      </p:sp>
      <p:sp>
        <p:nvSpPr>
          <p:cNvPr id="94248" name="Line 41"/>
          <p:cNvSpPr>
            <a:spLocks noChangeAspect="1" noChangeShapeType="1"/>
          </p:cNvSpPr>
          <p:nvPr/>
        </p:nvSpPr>
        <p:spPr bwMode="auto">
          <a:xfrm>
            <a:off x="2717800" y="4914191"/>
            <a:ext cx="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49" name="Line 42"/>
          <p:cNvSpPr>
            <a:spLocks noChangeAspect="1" noChangeShapeType="1"/>
          </p:cNvSpPr>
          <p:nvPr/>
        </p:nvSpPr>
        <p:spPr bwMode="auto">
          <a:xfrm>
            <a:off x="2952750" y="4914191"/>
            <a:ext cx="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4250" name="Rectangle 43"/>
          <p:cNvSpPr>
            <a:spLocks noChangeAspect="1" noChangeArrowheads="1"/>
          </p:cNvSpPr>
          <p:nvPr/>
        </p:nvSpPr>
        <p:spPr bwMode="auto">
          <a:xfrm>
            <a:off x="2597150" y="4846099"/>
            <a:ext cx="487363" cy="714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endParaRPr kumimoji="0" lang="ja-JP" altLang="en-US" sz="480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21"/>
          <p:cNvSpPr>
            <a:spLocks noChangeArrowheads="1"/>
          </p:cNvSpPr>
          <p:nvPr/>
        </p:nvSpPr>
        <p:spPr bwMode="auto">
          <a:xfrm>
            <a:off x="7336155" y="5471572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Ｄ税務署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7593330" y="5699260"/>
            <a:ext cx="604092" cy="189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Ｅ</a:t>
            </a:r>
            <a:r>
              <a:rPr kumimoji="1" lang="ja-JP" altLang="en-US" sz="800" dirty="0">
                <a:solidFill>
                  <a:schemeClr val="tx1"/>
                </a:solidFill>
              </a:rPr>
              <a:t>ｅ</a:t>
            </a:r>
            <a:r>
              <a:rPr kumimoji="1" lang="en-US" altLang="ja-JP" sz="800" dirty="0">
                <a:solidFill>
                  <a:schemeClr val="tx1"/>
                </a:solidFill>
              </a:rPr>
              <a:t>-Tax</a:t>
            </a:r>
            <a:r>
              <a:rPr kumimoji="1" lang="ja-JP" altLang="en-US" sz="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ｘ</a:t>
            </a:r>
          </a:p>
        </p:txBody>
      </p:sp>
      <p:sp>
        <p:nvSpPr>
          <p:cNvPr id="73" name="AutoShape 21"/>
          <p:cNvSpPr>
            <a:spLocks noChangeArrowheads="1"/>
          </p:cNvSpPr>
          <p:nvPr/>
        </p:nvSpPr>
        <p:spPr bwMode="auto">
          <a:xfrm>
            <a:off x="7340122" y="4976152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Ｃ市</a:t>
            </a:r>
          </a:p>
        </p:txBody>
      </p:sp>
      <p:sp>
        <p:nvSpPr>
          <p:cNvPr id="74" name="AutoShape 21"/>
          <p:cNvSpPr>
            <a:spLocks noChangeArrowheads="1"/>
          </p:cNvSpPr>
          <p:nvPr/>
        </p:nvSpPr>
        <p:spPr bwMode="auto">
          <a:xfrm>
            <a:off x="7340168" y="4433167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ja-JP" altLang="en-US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Ｂ市</a:t>
            </a:r>
          </a:p>
        </p:txBody>
      </p:sp>
      <p:sp>
        <p:nvSpPr>
          <p:cNvPr id="75" name="AutoShape 21"/>
          <p:cNvSpPr>
            <a:spLocks noChangeArrowheads="1"/>
          </p:cNvSpPr>
          <p:nvPr/>
        </p:nvSpPr>
        <p:spPr bwMode="auto">
          <a:xfrm>
            <a:off x="7340168" y="3860259"/>
            <a:ext cx="814293" cy="342900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36576" tIns="18288" rIns="36576" bIns="18288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Å</a:t>
            </a:r>
            <a:r>
              <a:rPr kumimoji="0" lang="ja-JP" altLang="en-US" sz="11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県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9D593A4-774F-9192-7D7F-E0C3679E6F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8175" y="987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8" y="360362"/>
            <a:ext cx="86693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95250" y="220663"/>
            <a:ext cx="8820150" cy="4237036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95250" y="4626434"/>
            <a:ext cx="8820150" cy="21066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 bwMode="white">
          <a:xfrm>
            <a:off x="1028701" y="5419288"/>
            <a:ext cx="16591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white">
          <a:xfrm>
            <a:off x="2905124" y="5446652"/>
            <a:ext cx="473075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9823" y="542499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30494" y="5384823"/>
            <a:ext cx="76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令和</a:t>
            </a:r>
            <a:r>
              <a:rPr kumimoji="1" lang="ja-JP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３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288" y="3800085"/>
            <a:ext cx="1199836" cy="57917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160" y="3804269"/>
            <a:ext cx="1172401" cy="5791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D4E857-3E7B-92A1-EC48-1862CE62C692}"/>
              </a:ext>
            </a:extLst>
          </p:cNvPr>
          <p:cNvSpPr/>
          <p:nvPr/>
        </p:nvSpPr>
        <p:spPr bwMode="white">
          <a:xfrm>
            <a:off x="3082413" y="5711466"/>
            <a:ext cx="295785" cy="225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4DFD47-CB9C-D1E5-53A1-37AC12183A5E}"/>
              </a:ext>
            </a:extLst>
          </p:cNvPr>
          <p:cNvSpPr txBox="1"/>
          <p:nvPr/>
        </p:nvSpPr>
        <p:spPr>
          <a:xfrm>
            <a:off x="2981596" y="5659871"/>
            <a:ext cx="515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77B681B8-D883-5C1A-4737-2343EFFC87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7512" y="590006"/>
            <a:ext cx="609600" cy="609600"/>
          </a:xfrm>
          <a:prstGeom prst="rect">
            <a:avLst/>
          </a:prstGeom>
        </p:spPr>
      </p:pic>
      <p:pic>
        <p:nvPicPr>
          <p:cNvPr id="12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98814EB-5BFC-DA45-1C77-B1013FABEB8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91213" y="167998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714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57" y="878061"/>
            <a:ext cx="7400285" cy="5571979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77234" y="407960"/>
            <a:ext cx="8356209" cy="464234"/>
          </a:xfrm>
          <a:prstGeom prst="roundRect">
            <a:avLst/>
          </a:prstGeom>
          <a:solidFill>
            <a:srgbClr val="063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/>
              <a:t>特別徴収税額通知（納税義務者用）の電子データ（正本）での受取りについて</a:t>
            </a: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5F8FAF5F-DA8B-50C4-FCF4-6A85B1C36C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3843" y="1399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00"/>
    </mc:Choice>
    <mc:Fallback xmlns="">
      <p:transition spd="slow" advTm="8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"/>
</p:tagLst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36654</TotalTime>
  <Words>592</Words>
  <Application>Microsoft Office PowerPoint</Application>
  <PresentationFormat>画面に合わせる (4:3)</PresentationFormat>
  <Paragraphs>84</Paragraphs>
  <Slides>4</Slides>
  <Notes>4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ＭＳ Ｐゴシック</vt:lpstr>
      <vt:lpstr>ＭＳ Ｐ明朝</vt:lpstr>
      <vt:lpstr>ＭＳ ゴシック</vt:lpstr>
      <vt:lpstr>Arial</vt:lpstr>
      <vt:lpstr>Calibri</vt:lpstr>
      <vt:lpstr>Century</vt:lpstr>
      <vt:lpstr>Times New Roman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[パワーポイント]</dc:title>
  <dc:creator>梶　敦志</dc:creator>
  <cp:lastModifiedBy>藤﨑恵菜_23（財）税務部市民税管理課</cp:lastModifiedBy>
  <cp:revision>2423</cp:revision>
  <cp:lastPrinted>2023-10-09T04:48:59Z</cp:lastPrinted>
  <dcterms:created xsi:type="dcterms:W3CDTF">2003-07-23T14:24:18Z</dcterms:created>
  <dcterms:modified xsi:type="dcterms:W3CDTF">2025-10-17T04:40:14Z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1041</vt:i4>
  </property>
</Properties>
</file>