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057" r:id="rId1"/>
  </p:sldMasterIdLst>
  <p:notesMasterIdLst>
    <p:notesMasterId r:id="rId11"/>
  </p:notesMasterIdLst>
  <p:handoutMasterIdLst>
    <p:handoutMasterId r:id="rId12"/>
  </p:handoutMasterIdLst>
  <p:sldIdLst>
    <p:sldId id="540" r:id="rId2"/>
    <p:sldId id="522" r:id="rId3"/>
    <p:sldId id="556" r:id="rId4"/>
    <p:sldId id="524" r:id="rId5"/>
    <p:sldId id="525" r:id="rId6"/>
    <p:sldId id="526" r:id="rId7"/>
    <p:sldId id="527" r:id="rId8"/>
    <p:sldId id="528" r:id="rId9"/>
    <p:sldId id="529" r:id="rId10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CE8"/>
    <a:srgbClr val="0B44F9"/>
    <a:srgbClr val="0049C0"/>
    <a:srgbClr val="0530BB"/>
    <a:srgbClr val="284B98"/>
    <a:srgbClr val="FF0000"/>
    <a:srgbClr val="33CC33"/>
    <a:srgbClr val="0033CC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69" autoAdjust="0"/>
    <p:restoredTop sz="78589" autoAdjust="0"/>
  </p:normalViewPr>
  <p:slideViewPr>
    <p:cSldViewPr snapToGrid="0">
      <p:cViewPr varScale="1">
        <p:scale>
          <a:sx n="55" d="100"/>
          <a:sy n="55" d="100"/>
        </p:scale>
        <p:origin x="13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 smtClean="0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1871">
              <a:defRPr/>
            </a:pPr>
            <a:fld id="{D3F6E915-D4FB-45D1-8BCF-35D33190B959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 defTabSz="911871">
                <a:defRPr/>
              </a:pPr>
              <a:t>1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3" y="4676497"/>
            <a:ext cx="5310397" cy="4430950"/>
          </a:xfrm>
          <a:noFill/>
        </p:spPr>
        <p:txBody>
          <a:bodyPr/>
          <a:lstStyle/>
          <a:p>
            <a:pPr eaLnBrk="1" hangingPunct="1"/>
            <a:endParaRPr lang="en-US" altLang="ja-JP" strike="sngStrike" baseline="0" dirty="0" smtClean="0"/>
          </a:p>
          <a:p>
            <a:pPr eaLnBrk="1" hangingPunct="1"/>
            <a:r>
              <a:rPr lang="ja-JP" altLang="en-US" strike="noStrike" baseline="0" dirty="0" smtClean="0"/>
              <a:t>日頃から、川崎市の市民税・県民税の特別徴収事務に</a:t>
            </a:r>
            <a:endParaRPr lang="en-US" altLang="ja-JP" strike="noStrike" baseline="0" dirty="0" smtClean="0"/>
          </a:p>
          <a:p>
            <a:pPr eaLnBrk="1" hangingPunct="1"/>
            <a:r>
              <a:rPr lang="ja-JP" altLang="en-US" dirty="0" smtClean="0"/>
              <a:t>ご協力いただき、ありがとうございます。</a:t>
            </a:r>
          </a:p>
          <a:p>
            <a:pPr algn="ctr" eaLnBrk="1" hangingPunct="1"/>
            <a:endParaRPr lang="ja-JP" altLang="en-US" dirty="0" smtClean="0"/>
          </a:p>
          <a:p>
            <a:pPr eaLnBrk="1" hangingPunct="1"/>
            <a:endParaRPr lang="en-US" altLang="ja-JP" strike="sngStrike" dirty="0" smtClean="0"/>
          </a:p>
          <a:p>
            <a:pPr eaLnBrk="1" hangingPunct="1"/>
            <a:r>
              <a:rPr lang="ja-JP" altLang="en-US" dirty="0" smtClean="0"/>
              <a:t>給与支払報告書の作成と提出について説明いたします。</a:t>
            </a:r>
            <a:endParaRPr lang="en-US" altLang="ja-JP" dirty="0" smtClean="0"/>
          </a:p>
          <a:p>
            <a:pPr eaLnBrk="1" hangingPunct="1"/>
            <a:endParaRPr lang="en-US" altLang="ja-JP" b="1" dirty="0" smtClean="0"/>
          </a:p>
          <a:p>
            <a:pPr eaLnBrk="1" hangingPunct="1"/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ja-JP" altLang="en-US" b="1" dirty="0" smtClean="0"/>
              <a:t>￥・￥ｐｐ切り替わる◇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3524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7540C00-4EE8-4932-B09F-6983A96B681C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dirty="0" smtClean="0"/>
              <a:t>まず、給与支払報告書の概要を説明いたします。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ja-JP" altLang="en-US" b="1" dirty="0" smtClean="0"/>
              <a:t>◇画面が切り替わる◇</a:t>
            </a:r>
          </a:p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025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EA761-8E23-4250-9BB8-4273C0F0A3F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　一般的に、市民税・県民税は、合わせて住民税と呼ばれます。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はじめに、この住民税の課税・徴収方法について説明いたします。</a:t>
            </a:r>
          </a:p>
          <a:p>
            <a:pPr eaLnBrk="1" hangingPunct="1"/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所得税は、毎年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月から月々の給与支払時に源泉徴収し、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年末の時点で調整する方法をとるのに対し、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　</a:t>
            </a:r>
            <a:endParaRPr lang="ja-JP" altLang="en-US" b="1" dirty="0" smtClean="0"/>
          </a:p>
          <a:p>
            <a:pPr eaLnBrk="1" hangingPunct="1"/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000000"/>
                </a:solidFill>
              </a:rPr>
              <a:t>住民税は、</a:t>
            </a:r>
            <a:r>
              <a:rPr lang="en-US" altLang="ja-JP" dirty="0" smtClean="0">
                <a:solidFill>
                  <a:srgbClr val="000000"/>
                </a:solidFill>
              </a:rPr>
              <a:t>1</a:t>
            </a:r>
            <a:r>
              <a:rPr lang="ja-JP" altLang="en-US" dirty="0" smtClean="0">
                <a:solidFill>
                  <a:srgbClr val="000000"/>
                </a:solidFill>
              </a:rPr>
              <a:t>月から</a:t>
            </a:r>
            <a:r>
              <a:rPr lang="en-US" altLang="ja-JP" dirty="0" smtClean="0">
                <a:solidFill>
                  <a:srgbClr val="000000"/>
                </a:solidFill>
              </a:rPr>
              <a:t>12</a:t>
            </a:r>
            <a:r>
              <a:rPr lang="ja-JP" altLang="en-US" dirty="0" smtClean="0">
                <a:solidFill>
                  <a:srgbClr val="000000"/>
                </a:solidFill>
              </a:rPr>
              <a:t>月の</a:t>
            </a:r>
            <a:r>
              <a:rPr lang="en-US" altLang="ja-JP" dirty="0" smtClean="0">
                <a:solidFill>
                  <a:srgbClr val="000000"/>
                </a:solidFill>
              </a:rPr>
              <a:t>1</a:t>
            </a:r>
            <a:r>
              <a:rPr lang="ja-JP" altLang="en-US" dirty="0" smtClean="0">
                <a:solidFill>
                  <a:srgbClr val="000000"/>
                </a:solidFill>
              </a:rPr>
              <a:t>年間の所得が確定した後に、</a:t>
            </a:r>
          </a:p>
          <a:p>
            <a:pPr eaLnBrk="1" hangingPunct="1"/>
            <a:r>
              <a:rPr lang="ja-JP" altLang="en-US" dirty="0" smtClean="0">
                <a:solidFill>
                  <a:srgbClr val="000000"/>
                </a:solidFill>
              </a:rPr>
              <a:t>　その確定した所得に基づいて市町村が税額を決定し、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dirty="0" smtClean="0">
                <a:solidFill>
                  <a:srgbClr val="000000"/>
                </a:solidFill>
              </a:rPr>
              <a:t>　翌年の</a:t>
            </a:r>
            <a:r>
              <a:rPr lang="en-US" altLang="ja-JP" dirty="0" smtClean="0">
                <a:solidFill>
                  <a:srgbClr val="000000"/>
                </a:solidFill>
              </a:rPr>
              <a:t>6</a:t>
            </a:r>
            <a:r>
              <a:rPr lang="ja-JP" altLang="en-US" dirty="0" smtClean="0">
                <a:solidFill>
                  <a:srgbClr val="000000"/>
                </a:solidFill>
              </a:rPr>
              <a:t>月から課税・徴収する方法をとっています。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eaLnBrk="1" hangingPunct="1"/>
            <a:endParaRPr lang="ja-JP" alt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◇一呼吸おく◇</a:t>
            </a:r>
          </a:p>
          <a:p>
            <a:pPr eaLnBrk="1" hangingPunct="1">
              <a:spcBef>
                <a:spcPct val="0"/>
              </a:spcBef>
            </a:pPr>
            <a:endParaRPr lang="ja-JP" altLang="en-US" b="1" dirty="0" smtClean="0"/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</a:p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0761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DE372B7-DE72-4D0F-92FA-E1837C6814E8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　これらを時系列に</a:t>
            </a:r>
            <a:r>
              <a:rPr lang="ja-JP" altLang="en-US" strike="noStrike" dirty="0" smtClean="0"/>
              <a:t>表しました</a:t>
            </a:r>
            <a:r>
              <a:rPr lang="ja-JP" altLang="en-US" dirty="0" smtClean="0"/>
              <a:t>。</a:t>
            </a:r>
          </a:p>
          <a:p>
            <a:pPr eaLnBrk="1" hangingPunct="1"/>
            <a:r>
              <a:rPr lang="en-US" altLang="ja-JP" b="1" dirty="0" smtClean="0"/>
              <a:t>	</a:t>
            </a:r>
          </a:p>
          <a:p>
            <a:pPr eaLnBrk="1" hangingPunct="1"/>
            <a:r>
              <a:rPr lang="ja-JP" altLang="en-US" b="1" dirty="0" smtClean="0"/>
              <a:t>　　　　◇一呼吸おく◇</a:t>
            </a:r>
            <a:endParaRPr lang="en-US" altLang="ja-JP" sz="800" b="1" dirty="0"/>
          </a:p>
          <a:p>
            <a:pPr eaLnBrk="1" hangingPunct="1"/>
            <a:r>
              <a:rPr lang="ja-JP" altLang="en-US" sz="800" b="1" dirty="0"/>
              <a:t>　　　　</a:t>
            </a:r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この図の通り、所得税は給与支払時に源泉徴収するのに対し、</a:t>
            </a:r>
          </a:p>
          <a:p>
            <a:pPr eaLnBrk="1" hangingPunct="1"/>
            <a:r>
              <a:rPr lang="ja-JP" altLang="en-US" dirty="0" smtClean="0"/>
              <a:t>　住民税は、 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月に１年間の給与支払金額が確定した後、</a:t>
            </a:r>
            <a:endParaRPr lang="en-US" altLang="ja-JP" dirty="0" smtClean="0"/>
          </a:p>
          <a:p>
            <a:pPr eaLnBrk="1" hangingPunct="1"/>
            <a:r>
              <a:rPr lang="ja-JP" altLang="en-US" b="1" dirty="0" smtClean="0"/>
              <a:t>　　　　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翌年１月末までに給与支払報告書を提出していただき、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５月中旬に税額決定通知書をお送りしますので、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６月分の給与から特別徴収を開始していただきます。</a:t>
            </a:r>
            <a:endParaRPr lang="ja-JP" altLang="en-US" b="1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　　　　★クリック★</a:t>
            </a:r>
          </a:p>
          <a:p>
            <a:pPr eaLnBrk="1" hangingPunct="1"/>
            <a:r>
              <a:rPr lang="ja-JP" altLang="en-US" b="1" dirty="0" smtClean="0"/>
              <a:t>　　　　◇画面が切り替わる◇</a:t>
            </a:r>
          </a:p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1209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6EAAEA-5659-4AA7-A12F-81A2220CA4A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給与支払報告書は、住民税の税額を決定するための重要な資料です。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必ず提出してください。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◇一呼吸おく◇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ja-JP" altLang="en-US" b="1" dirty="0" smtClean="0"/>
              <a:t>◇画面が切り替わる◇</a:t>
            </a:r>
          </a:p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3877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7E369C7-B6AA-48D5-BABF-7493A1F7FBAC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　では、その給与支払報告書の提出方法を説明いたします。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 smtClean="0"/>
          </a:p>
          <a:p>
            <a:pPr eaLnBrk="1" hangingPunct="1"/>
            <a:r>
              <a:rPr lang="en-US" altLang="ja-JP" sz="800" b="1" dirty="0"/>
              <a:t>	</a:t>
            </a:r>
            <a:r>
              <a:rPr lang="ja-JP" altLang="en-US" sz="800" b="1" dirty="0"/>
              <a:t>　</a:t>
            </a:r>
            <a:r>
              <a:rPr lang="ja-JP" altLang="en-US" b="1" dirty="0" smtClean="0"/>
              <a:t>★クリック　（「①誰の</a:t>
            </a:r>
            <a:r>
              <a:rPr lang="en-US" altLang="ja-JP" b="1" dirty="0" smtClean="0"/>
              <a:t>…</a:t>
            </a:r>
            <a:r>
              <a:rPr lang="ja-JP" altLang="en-US" b="1" dirty="0" smtClean="0"/>
              <a:t>？本年中に支払った方」表示）★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提出すべき対象者は、「本年中に給与を支払った全ての方」です。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 smtClean="0"/>
          </a:p>
          <a:p>
            <a:pPr eaLnBrk="1" hangingPunct="1"/>
            <a:r>
              <a:rPr lang="en-US" altLang="ja-JP" sz="800" b="1" dirty="0"/>
              <a:t>	</a:t>
            </a:r>
            <a:r>
              <a:rPr lang="ja-JP" altLang="en-US" sz="800" b="1" dirty="0"/>
              <a:t>　</a:t>
            </a:r>
            <a:r>
              <a:rPr lang="ja-JP" altLang="en-US" b="1" dirty="0" smtClean="0"/>
              <a:t>★クリック　（「在職者、退職者、全員」表示）★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つまり、在職者であれば、年末調整済の正社員の方はもちろんのこと、</a:t>
            </a:r>
          </a:p>
          <a:p>
            <a:pPr eaLnBrk="1" hangingPunct="1"/>
            <a:r>
              <a:rPr lang="ja-JP" altLang="en-US" dirty="0" smtClean="0"/>
              <a:t>年末調整されていない正社員の方やアルバイト・パートの方の分も</a:t>
            </a:r>
          </a:p>
          <a:p>
            <a:pPr eaLnBrk="1" hangingPunct="1"/>
            <a:r>
              <a:rPr lang="ja-JP" altLang="en-US" dirty="0" smtClean="0"/>
              <a:t>提出する必要があります。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 smtClean="0"/>
          </a:p>
          <a:p>
            <a:pPr eaLnBrk="1" hangingPunct="1"/>
            <a:r>
              <a:rPr lang="en-US" altLang="ja-JP" sz="800" b="1" dirty="0"/>
              <a:t>	</a:t>
            </a:r>
            <a:r>
              <a:rPr lang="ja-JP" altLang="en-US" sz="800" b="1" dirty="0"/>
              <a:t>　</a:t>
            </a:r>
            <a:r>
              <a:rPr lang="ja-JP" altLang="en-US" b="1" dirty="0" smtClean="0"/>
              <a:t>★クリック　（「退職者」を強調）★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一方、退職者については、年間の給与支払金額が</a:t>
            </a:r>
            <a:r>
              <a:rPr lang="en-US" altLang="ja-JP" dirty="0" smtClean="0"/>
              <a:t>30</a:t>
            </a:r>
            <a:r>
              <a:rPr lang="ja-JP" altLang="en-US" dirty="0" smtClean="0"/>
              <a:t>万円以下の場合は</a:t>
            </a:r>
          </a:p>
          <a:p>
            <a:pPr eaLnBrk="1" hangingPunct="1"/>
            <a:r>
              <a:rPr lang="ja-JP" altLang="en-US" dirty="0" smtClean="0"/>
              <a:t>提出を省略することができますが、税額を決定するための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重要な資料ですので、御提出いただきますようお願いいたします。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　</a:t>
            </a:r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152410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550C8FE-E1D1-4F1C-A2C6-7A16D2ECA368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必ず提出する書類は、総括表と個人別明細書です。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特別徴収できない方がいる場合は、普通徴収切替理由書も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提出してください。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en-US" altLang="ja-JP" sz="800" b="1" dirty="0"/>
              <a:t>	</a:t>
            </a:r>
            <a:r>
              <a:rPr lang="ja-JP" altLang="en-US" sz="800" b="1" dirty="0"/>
              <a:t>　</a:t>
            </a:r>
            <a:r>
              <a:rPr lang="ja-JP" altLang="en-US" b="1" dirty="0" smtClean="0"/>
              <a:t>★クリック　（「矢印＋給与支払報告書」表示）★</a:t>
            </a:r>
          </a:p>
          <a:p>
            <a:pPr eaLnBrk="1" hangingPunct="1"/>
            <a:endParaRPr lang="ja-JP" altLang="en-US" b="1" dirty="0" smtClean="0"/>
          </a:p>
          <a:p>
            <a:pPr eaLnBrk="1" hangingPunct="1"/>
            <a:r>
              <a:rPr lang="ja-JP" altLang="en-US" dirty="0" smtClean="0"/>
              <a:t>　これらを合わせて、給与支払報告書と呼んでいます。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なお、総括表、及び、個人別明細書について、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これまで２枚提出していたものが、令和５年度　給与支払報告書より、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一枚ずつの提出となりました。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87962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84AD208-586C-4F72-8054-3D024D6CB995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　提出期限は翌年１月末日ですので、</a:t>
            </a:r>
            <a:endParaRPr lang="en-US" altLang="ja-JP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en-US" altLang="ja-JP" sz="800" b="1" dirty="0"/>
              <a:t>	</a:t>
            </a:r>
            <a:r>
              <a:rPr lang="ja-JP" altLang="en-US" sz="800" b="1" dirty="0"/>
              <a:t>　</a:t>
            </a:r>
            <a:r>
              <a:rPr lang="ja-JP" altLang="en-US" b="1" dirty="0" smtClean="0"/>
              <a:t>★クリック　（「</a:t>
            </a:r>
            <a:r>
              <a:rPr lang="en-US" altLang="ja-JP" b="1" dirty="0" smtClean="0"/>
              <a:t>※</a:t>
            </a:r>
            <a:r>
              <a:rPr lang="ja-JP" altLang="en-US" b="1" strike="noStrike" dirty="0" smtClean="0"/>
              <a:t>令和</a:t>
            </a:r>
            <a:r>
              <a:rPr lang="en-US" altLang="ja-JP" b="1" strike="noStrike" baseline="0" dirty="0" smtClean="0">
                <a:solidFill>
                  <a:srgbClr val="FF0000"/>
                </a:solidFill>
              </a:rPr>
              <a:t>7</a:t>
            </a:r>
            <a:r>
              <a:rPr lang="ja-JP" altLang="en-US" b="1" strike="sngStrike" dirty="0" smtClean="0">
                <a:solidFill>
                  <a:srgbClr val="FF0000"/>
                </a:solidFill>
              </a:rPr>
              <a:t>年</a:t>
            </a:r>
            <a:r>
              <a:rPr lang="ja-JP" altLang="en-US" b="1" strike="noStrike" dirty="0" smtClean="0"/>
              <a:t>１月３１日</a:t>
            </a:r>
            <a:r>
              <a:rPr lang="ja-JP" altLang="en-US" b="1" dirty="0" smtClean="0"/>
              <a:t>が提出期限」表示）★</a:t>
            </a:r>
            <a:endParaRPr lang="en-US" altLang="ja-JP" b="1" dirty="0" smtClean="0"/>
          </a:p>
          <a:p>
            <a:pPr eaLnBrk="1" hangingPunct="1"/>
            <a:r>
              <a:rPr lang="en-US" altLang="ja-JP" b="1" dirty="0" smtClean="0"/>
              <a:t>                                                  </a:t>
            </a:r>
            <a:endParaRPr lang="ja-JP" altLang="en-US" b="1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今回は</a:t>
            </a:r>
            <a:r>
              <a:rPr lang="ja-JP" altLang="en-US" strike="noStrike" dirty="0" smtClean="0"/>
              <a:t>令和７年１月３１日</a:t>
            </a:r>
            <a:r>
              <a:rPr lang="ja-JP" altLang="en-US" dirty="0" smtClean="0"/>
              <a:t>なります。</a:t>
            </a:r>
          </a:p>
          <a:p>
            <a:pPr eaLnBrk="1" hangingPunct="1"/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この期限を過ぎると、税額決定通知書の発送が遅れることがあります。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必ず期限を守って提出してください。</a:t>
            </a:r>
          </a:p>
          <a:p>
            <a:pPr eaLnBrk="1" hangingPunct="1"/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また、例年、期限前後の数日間に郵便が集中しますので、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お早目の提出にご協力をお願いいたします。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　</a:t>
            </a:r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386237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FD9A77C-75D1-40B9-99B6-1BC3F8FA9299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48" y="4676497"/>
            <a:ext cx="5245540" cy="4430950"/>
          </a:xfrm>
          <a:noFill/>
        </p:spPr>
        <p:txBody>
          <a:bodyPr/>
          <a:lstStyle/>
          <a:p>
            <a:pPr eaLnBrk="1" hangingPunct="1"/>
            <a:r>
              <a:rPr lang="ja-JP" altLang="en-US" sz="900" dirty="0"/>
              <a:t>　</a:t>
            </a:r>
            <a:r>
              <a:rPr lang="ja-JP" altLang="en-US" dirty="0" smtClean="0"/>
              <a:t>提出先は、その給与受給者が翌年１月１日現在お住まいの市町村です。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　★クリック（「</a:t>
            </a:r>
            <a:r>
              <a:rPr lang="ja-JP" altLang="en-US" b="1" strike="noStrike" dirty="0" smtClean="0"/>
              <a:t>令和</a:t>
            </a:r>
            <a:r>
              <a:rPr lang="en-US" altLang="ja-JP" b="1" strike="noStrike" dirty="0" smtClean="0">
                <a:solidFill>
                  <a:srgbClr val="FF0000"/>
                </a:solidFill>
              </a:rPr>
              <a:t>7</a:t>
            </a:r>
            <a:r>
              <a:rPr lang="ja-JP" altLang="en-US" b="1" strike="noStrike" dirty="0" smtClean="0">
                <a:solidFill>
                  <a:srgbClr val="FF0000"/>
                </a:solidFill>
              </a:rPr>
              <a:t>年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月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日に～」表示）★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今回提出する給与支払報告書では、</a:t>
            </a:r>
          </a:p>
          <a:p>
            <a:pPr eaLnBrk="1" hangingPunct="1"/>
            <a:r>
              <a:rPr lang="ja-JP" altLang="en-US" strike="noStrike" dirty="0" smtClean="0"/>
              <a:t>令和</a:t>
            </a:r>
            <a:r>
              <a:rPr lang="en-US" altLang="ja-JP" strike="noStrike" dirty="0" smtClean="0">
                <a:solidFill>
                  <a:srgbClr val="FF0000"/>
                </a:solidFill>
              </a:rPr>
              <a:t>7</a:t>
            </a:r>
            <a:r>
              <a:rPr lang="ja-JP" altLang="en-US" strike="noStrike" dirty="0" smtClean="0">
                <a:solidFill>
                  <a:srgbClr val="FF0000"/>
                </a:solidFill>
              </a:rPr>
              <a:t>年</a:t>
            </a:r>
            <a:r>
              <a:rPr lang="ja-JP" altLang="en-US" dirty="0" smtClean="0"/>
              <a:t>１月１日に川崎市にお住まいの方の分を、</a:t>
            </a:r>
          </a:p>
          <a:p>
            <a:pPr eaLnBrk="1" hangingPunct="1"/>
            <a:r>
              <a:rPr lang="ja-JP" altLang="en-US" dirty="0" smtClean="0"/>
              <a:t>川崎市へ提出してください。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　★クリック（「</a:t>
            </a:r>
            <a:r>
              <a:rPr lang="en-US" altLang="ja-JP" b="1" dirty="0" smtClean="0"/>
              <a:t>※</a:t>
            </a:r>
            <a:r>
              <a:rPr lang="ja-JP" altLang="en-US" b="1" dirty="0" smtClean="0"/>
              <a:t>川崎市の場合は、～」表示）★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なお、川崎市へ給与支払報告書を提出する際は、区ごとではなく、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まとめて、かわさき市税事務所法人課税課へ提出をお願いいたします。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区役所や　みぞのくち市税事務所、しんゆり市税事務所へは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提出しないようご注意ください。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　</a:t>
            </a:r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　　</a:t>
            </a:r>
            <a:endParaRPr lang="en-US" altLang="ja-JP" b="1" dirty="0" smtClean="0"/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280906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5893-0A70-41D8-9C97-1C200453EC1A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C86D-80DA-4075-B4C7-1A191348C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15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6EBA-BBA3-46D9-ADA0-E565B987C9C1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2081-199A-4FB3-8830-875C116C53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747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4AF5-5689-459B-880E-CE8F3F2743BF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85A-0841-4BBB-A2BF-64F265B259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99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C0D4-83AD-48D7-B6D9-66AE5AFDB8A0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6BCA-0167-4E1A-BA0C-08DA6CD5E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17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EF8-B0D1-438A-870B-D1500974EE57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3A8-D17A-43C6-8715-77CBEB981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44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D95F-9917-4CCC-89A2-BA0CAFD5C533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D24A-FADD-48A3-BE73-F383AA78DC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071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7115-0B3C-4F22-AB59-555D429EBC13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1F1B-A665-460A-BA8E-96C858B6F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97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9F9A-FC0E-4709-9E66-A1C3789A3275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AE87-99C2-4682-9F92-8CB50F231E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32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6616-3943-4979-8405-B6C52685B74D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8EC3-10F4-4282-A733-BCCFA7193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2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5227-BA43-4E07-82F1-8F974ECCC040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DDCA-CEC7-41AB-A8AB-30A5B409F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283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457-9E07-4BA9-A52E-512C60443B33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6BE2-D6FA-4634-B036-03EC97E524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846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D06C45A-6FF6-4917-BE99-98E90B0E68A9}" type="datetime1">
              <a:rPr lang="ja-JP" altLang="en-US"/>
              <a:pPr>
                <a:defRPr/>
              </a:pPr>
              <a:t>2024/10/10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F0519-7211-42B2-BAAE-5C3888658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6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58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9.m4a"/><Relationship Id="rId3" Type="http://schemas.openxmlformats.org/officeDocument/2006/relationships/audio" Target="../media/media6.m4a"/><Relationship Id="rId7" Type="http://schemas.openxmlformats.org/officeDocument/2006/relationships/audio" Target="../media/media8.m4a"/><Relationship Id="rId12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microsoft.com/office/2007/relationships/media" Target="../media/media8.m4a"/><Relationship Id="rId11" Type="http://schemas.openxmlformats.org/officeDocument/2006/relationships/notesSlide" Target="../notesSlides/notesSlide6.xml"/><Relationship Id="rId5" Type="http://schemas.openxmlformats.org/officeDocument/2006/relationships/audio" Target="../media/media7.m4a"/><Relationship Id="rId10" Type="http://schemas.openxmlformats.org/officeDocument/2006/relationships/slideLayout" Target="../slideLayouts/slideLayout2.xml"/><Relationship Id="rId4" Type="http://schemas.microsoft.com/office/2007/relationships/media" Target="../media/media7.m4a"/><Relationship Id="rId9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m4a"/><Relationship Id="rId7" Type="http://schemas.openxmlformats.org/officeDocument/2006/relationships/notesSlide" Target="../notesSlides/notesSlide7.xml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1.m4a"/><Relationship Id="rId4" Type="http://schemas.microsoft.com/office/2007/relationships/media" Target="../media/media11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m4a"/><Relationship Id="rId7" Type="http://schemas.openxmlformats.org/officeDocument/2006/relationships/notesSlide" Target="../notesSlides/notesSlide8.xml"/><Relationship Id="rId2" Type="http://schemas.microsoft.com/office/2007/relationships/media" Target="../media/media12.m4a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3.m4a"/><Relationship Id="rId4" Type="http://schemas.microsoft.com/office/2007/relationships/media" Target="../media/media13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media14.m4a"/><Relationship Id="rId7" Type="http://schemas.openxmlformats.org/officeDocument/2006/relationships/audio" Target="../media/media16.m4a"/><Relationship Id="rId2" Type="http://schemas.microsoft.com/office/2007/relationships/media" Target="../media/media14.m4a"/><Relationship Id="rId1" Type="http://schemas.openxmlformats.org/officeDocument/2006/relationships/tags" Target="../tags/tag6.xml"/><Relationship Id="rId6" Type="http://schemas.microsoft.com/office/2007/relationships/media" Target="../media/media16.m4a"/><Relationship Id="rId5" Type="http://schemas.openxmlformats.org/officeDocument/2006/relationships/audio" Target="../media/media15.m4a"/><Relationship Id="rId10" Type="http://schemas.openxmlformats.org/officeDocument/2006/relationships/image" Target="../media/image2.png"/><Relationship Id="rId4" Type="http://schemas.microsoft.com/office/2007/relationships/media" Target="../media/media15.m4a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327025" y="1353959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600" dirty="0" smtClean="0"/>
              <a:t>給与支払報告書の</a:t>
            </a:r>
            <a:br>
              <a:rPr lang="ja-JP" altLang="en-US" sz="6600" dirty="0" smtClean="0"/>
            </a:br>
            <a:r>
              <a:rPr lang="ja-JP" altLang="en-US" sz="6600" dirty="0" smtClean="0"/>
              <a:t>作成と提出</a:t>
            </a:r>
          </a:p>
        </p:txBody>
      </p:sp>
      <p:sp>
        <p:nvSpPr>
          <p:cNvPr id="2057" name="Rectangle 9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688975" y="3883561"/>
            <a:ext cx="7581900" cy="13716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ja-JP" altLang="en-US" sz="3600" dirty="0" smtClean="0"/>
              <a:t>かわさき市税事務所</a:t>
            </a:r>
            <a:endParaRPr lang="en-US" altLang="ja-JP" sz="3600" dirty="0" smtClean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ja-JP" altLang="en-US" sz="3600" dirty="0" smtClean="0"/>
              <a:t>法人課税課</a:t>
            </a:r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6075" y="5527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0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98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1"/>
          <p:cNvSpPr>
            <a:spLocks noChangeArrowheads="1"/>
          </p:cNvSpPr>
          <p:nvPr/>
        </p:nvSpPr>
        <p:spPr bwMode="auto">
          <a:xfrm>
            <a:off x="463550" y="222250"/>
            <a:ext cx="8267700" cy="1133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30724" name="Text Box 28"/>
          <p:cNvSpPr txBox="1">
            <a:spLocks noChangeArrowheads="1"/>
          </p:cNvSpPr>
          <p:nvPr/>
        </p:nvSpPr>
        <p:spPr bwMode="auto">
          <a:xfrm>
            <a:off x="596900" y="358775"/>
            <a:ext cx="77597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　 給与支払報告書の概要</a:t>
            </a:r>
          </a:p>
        </p:txBody>
      </p:sp>
      <p:grpSp>
        <p:nvGrpSpPr>
          <p:cNvPr id="30725" name="Group 35"/>
          <p:cNvGrpSpPr>
            <a:grpSpLocks/>
          </p:cNvGrpSpPr>
          <p:nvPr/>
        </p:nvGrpSpPr>
        <p:grpSpPr bwMode="auto">
          <a:xfrm>
            <a:off x="688975" y="2220913"/>
            <a:ext cx="7697788" cy="746125"/>
            <a:chOff x="590" y="1881"/>
            <a:chExt cx="4669" cy="566"/>
          </a:xfrm>
        </p:grpSpPr>
        <p:sp>
          <p:nvSpPr>
            <p:cNvPr id="30743" name="Rectangle 22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4" name="Text Box 25"/>
            <p:cNvSpPr txBox="1">
              <a:spLocks noChangeArrowheads="1"/>
            </p:cNvSpPr>
            <p:nvPr/>
          </p:nvSpPr>
          <p:spPr bwMode="auto">
            <a:xfrm>
              <a:off x="684" y="191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5" name="Text Box 29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総括表の作成</a:t>
              </a:r>
            </a:p>
          </p:txBody>
        </p:sp>
      </p:grpSp>
      <p:grpSp>
        <p:nvGrpSpPr>
          <p:cNvPr id="30726" name="Group 36"/>
          <p:cNvGrpSpPr>
            <a:grpSpLocks/>
          </p:cNvGrpSpPr>
          <p:nvPr/>
        </p:nvGrpSpPr>
        <p:grpSpPr bwMode="auto">
          <a:xfrm>
            <a:off x="692150" y="3094038"/>
            <a:ext cx="7691438" cy="727075"/>
            <a:chOff x="592" y="2647"/>
            <a:chExt cx="4677" cy="566"/>
          </a:xfrm>
        </p:grpSpPr>
        <p:sp>
          <p:nvSpPr>
            <p:cNvPr id="30740" name="Rectangle 23"/>
            <p:cNvSpPr>
              <a:spLocks noChangeArrowheads="1"/>
            </p:cNvSpPr>
            <p:nvPr/>
          </p:nvSpPr>
          <p:spPr bwMode="auto">
            <a:xfrm>
              <a:off x="592" y="2647"/>
              <a:ext cx="4677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1" name="Text Box 26"/>
            <p:cNvSpPr txBox="1">
              <a:spLocks noChangeArrowheads="1"/>
            </p:cNvSpPr>
            <p:nvPr/>
          </p:nvSpPr>
          <p:spPr bwMode="auto">
            <a:xfrm>
              <a:off x="685" y="2682"/>
              <a:ext cx="111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2" name="Text Box 30"/>
            <p:cNvSpPr txBox="1">
              <a:spLocks noChangeArrowheads="1"/>
            </p:cNvSpPr>
            <p:nvPr/>
          </p:nvSpPr>
          <p:spPr bwMode="auto">
            <a:xfrm>
              <a:off x="1158" y="2677"/>
              <a:ext cx="398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個人別明細書の作成</a:t>
              </a:r>
            </a:p>
          </p:txBody>
        </p:sp>
      </p:grpSp>
      <p:grpSp>
        <p:nvGrpSpPr>
          <p:cNvPr id="30727" name="Group 37"/>
          <p:cNvGrpSpPr>
            <a:grpSpLocks/>
          </p:cNvGrpSpPr>
          <p:nvPr/>
        </p:nvGrpSpPr>
        <p:grpSpPr bwMode="auto">
          <a:xfrm>
            <a:off x="698500" y="3921125"/>
            <a:ext cx="7700963" cy="746125"/>
            <a:chOff x="584" y="3396"/>
            <a:chExt cx="4694" cy="566"/>
          </a:xfrm>
        </p:grpSpPr>
        <p:sp>
          <p:nvSpPr>
            <p:cNvPr id="30737" name="Rectangle 24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8" name="Text Box 27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42" name="Text Box 31"/>
            <p:cNvSpPr txBox="1">
              <a:spLocks noChangeArrowheads="1"/>
            </p:cNvSpPr>
            <p:nvPr/>
          </p:nvSpPr>
          <p:spPr bwMode="auto">
            <a:xfrm>
              <a:off x="588" y="3456"/>
              <a:ext cx="463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>
                <a:defRPr/>
              </a:pPr>
              <a:r>
                <a:rPr lang="ja-JP" altLang="en-US" sz="2950" dirty="0" smtClean="0">
                  <a:solidFill>
                    <a:srgbClr val="000066"/>
                  </a:solidFill>
                </a:rPr>
                <a:t>　　　 </a:t>
              </a:r>
              <a:r>
                <a:rPr lang="ja-JP" altLang="en-US" sz="3600" dirty="0" smtClean="0">
                  <a:solidFill>
                    <a:srgbClr val="000066"/>
                  </a:solidFill>
                </a:rPr>
                <a:t>普通徴収切替理由書の作成</a:t>
              </a:r>
            </a:p>
          </p:txBody>
        </p:sp>
      </p:grpSp>
      <p:sp>
        <p:nvSpPr>
          <p:cNvPr id="30728" name="AutoShape 32"/>
          <p:cNvSpPr>
            <a:spLocks noChangeArrowheads="1"/>
          </p:cNvSpPr>
          <p:nvPr/>
        </p:nvSpPr>
        <p:spPr bwMode="auto">
          <a:xfrm>
            <a:off x="4059238" y="1512888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30729" name="Group 38"/>
          <p:cNvGrpSpPr>
            <a:grpSpLocks/>
          </p:cNvGrpSpPr>
          <p:nvPr/>
        </p:nvGrpSpPr>
        <p:grpSpPr bwMode="auto">
          <a:xfrm>
            <a:off x="704850" y="4803775"/>
            <a:ext cx="7662863" cy="746125"/>
            <a:chOff x="584" y="3396"/>
            <a:chExt cx="4694" cy="566"/>
          </a:xfrm>
        </p:grpSpPr>
        <p:sp>
          <p:nvSpPr>
            <p:cNvPr id="30734" name="Rectangle 39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5" name="Text Box 40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6" name="Text Box 41"/>
            <p:cNvSpPr txBox="1">
              <a:spLocks noChangeArrowheads="1"/>
            </p:cNvSpPr>
            <p:nvPr/>
          </p:nvSpPr>
          <p:spPr bwMode="auto">
            <a:xfrm>
              <a:off x="1146" y="3433"/>
              <a:ext cx="4026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給与支払報告書提出後の手続き</a:t>
              </a:r>
            </a:p>
          </p:txBody>
        </p:sp>
      </p:grpSp>
      <p:sp>
        <p:nvSpPr>
          <p:cNvPr id="30730" name="Rectangle 39"/>
          <p:cNvSpPr>
            <a:spLocks noChangeArrowheads="1"/>
          </p:cNvSpPr>
          <p:nvPr/>
        </p:nvSpPr>
        <p:spPr bwMode="auto">
          <a:xfrm>
            <a:off x="688975" y="5735638"/>
            <a:ext cx="7662863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0731" name="Text Box 41"/>
          <p:cNvSpPr txBox="1">
            <a:spLocks noChangeArrowheads="1"/>
          </p:cNvSpPr>
          <p:nvPr/>
        </p:nvSpPr>
        <p:spPr bwMode="auto">
          <a:xfrm>
            <a:off x="1622425" y="5784850"/>
            <a:ext cx="33766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i="1">
                <a:solidFill>
                  <a:srgbClr val="000066"/>
                </a:solidFill>
                <a:latin typeface="Arial" panose="020B0604020202020204" pitchFamily="34" charset="0"/>
              </a:rPr>
              <a:t>ｅＬ</a:t>
            </a:r>
            <a:r>
              <a: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rPr>
              <a:t>ＴＡＸについて</a:t>
            </a:r>
          </a:p>
        </p:txBody>
      </p:sp>
      <p:sp>
        <p:nvSpPr>
          <p:cNvPr id="30732" name="Text Box 27"/>
          <p:cNvSpPr txBox="1">
            <a:spLocks noChangeArrowheads="1"/>
          </p:cNvSpPr>
          <p:nvPr/>
        </p:nvSpPr>
        <p:spPr bwMode="auto">
          <a:xfrm>
            <a:off x="855663" y="5846763"/>
            <a:ext cx="1825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ja-JP" sz="3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1027" y="5135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1747"/>
      </p:ext>
    </p:extLst>
  </p:cSld>
  <p:clrMapOvr>
    <a:masterClrMapping/>
  </p:clrMapOvr>
  <p:transition advTm="90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09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住民税</a:t>
            </a: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（市民税・県民税）</a:t>
            </a:r>
            <a:r>
              <a:rPr lang="ja-JP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の課税</a:t>
            </a:r>
          </a:p>
        </p:txBody>
      </p:sp>
      <p:grpSp>
        <p:nvGrpSpPr>
          <p:cNvPr id="1479684" name="Group 4"/>
          <p:cNvGrpSpPr>
            <a:grpSpLocks/>
          </p:cNvGrpSpPr>
          <p:nvPr/>
        </p:nvGrpSpPr>
        <p:grpSpPr bwMode="auto">
          <a:xfrm>
            <a:off x="965842" y="1971675"/>
            <a:ext cx="7978133" cy="2499360"/>
            <a:chOff x="2420" y="3105"/>
            <a:chExt cx="12565" cy="3936"/>
          </a:xfrm>
        </p:grpSpPr>
        <p:sp>
          <p:nvSpPr>
            <p:cNvPr id="1479685" name="AutoShape 5"/>
            <p:cNvSpPr>
              <a:spLocks noChangeArrowheads="1"/>
            </p:cNvSpPr>
            <p:nvPr/>
          </p:nvSpPr>
          <p:spPr bwMode="auto">
            <a:xfrm>
              <a:off x="2420" y="3105"/>
              <a:ext cx="9066" cy="3780"/>
            </a:xfrm>
            <a:prstGeom prst="downArrowCallout">
              <a:avLst>
                <a:gd name="adj1" fmla="val 24841"/>
                <a:gd name="adj2" fmla="val 35181"/>
                <a:gd name="adj3" fmla="val 19046"/>
                <a:gd name="adj4" fmla="val 36773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１月～１２月の所得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79686" name="AutoShape 6"/>
            <p:cNvSpPr>
              <a:spLocks noChangeArrowheads="1"/>
            </p:cNvSpPr>
            <p:nvPr/>
          </p:nvSpPr>
          <p:spPr bwMode="auto">
            <a:xfrm>
              <a:off x="8820" y="4881"/>
              <a:ext cx="6165" cy="2160"/>
            </a:xfrm>
            <a:prstGeom prst="irregularSeal2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確定！</a:t>
              </a:r>
              <a:endParaRPr kumimoji="0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479687" name="Rectangle 7"/>
          <p:cNvSpPr>
            <a:spLocks noChangeArrowheads="1"/>
          </p:cNvSpPr>
          <p:nvPr/>
        </p:nvSpPr>
        <p:spPr bwMode="auto">
          <a:xfrm>
            <a:off x="542925" y="4876800"/>
            <a:ext cx="840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+mn-cs"/>
              </a:rPr>
              <a:t>１年間の所得に基づき税額を決定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ＭＳ Ｐゴシック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7825723" y="4371975"/>
            <a:ext cx="1199322" cy="1199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37625"/>
      </p:ext>
    </p:extLst>
  </p:cSld>
  <p:clrMapOvr>
    <a:masterClrMapping/>
  </p:clrMapOvr>
  <p:transition advTm="4902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95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給与所得者の所得税と住民税の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徴収の流れ</a:t>
            </a:r>
          </a:p>
        </p:txBody>
      </p:sp>
      <p:sp>
        <p:nvSpPr>
          <p:cNvPr id="34819" name="Line 7"/>
          <p:cNvSpPr>
            <a:spLocks noChangeShapeType="1"/>
          </p:cNvSpPr>
          <p:nvPr/>
        </p:nvSpPr>
        <p:spPr bwMode="auto">
          <a:xfrm>
            <a:off x="301625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0" name="Line 13"/>
          <p:cNvSpPr>
            <a:spLocks noChangeShapeType="1"/>
          </p:cNvSpPr>
          <p:nvPr/>
        </p:nvSpPr>
        <p:spPr bwMode="auto">
          <a:xfrm>
            <a:off x="361950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-122238" y="4800600"/>
            <a:ext cx="80010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１月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82575" y="4495800"/>
            <a:ext cx="851376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268605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2382838" y="4775200"/>
            <a:ext cx="800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25" name="AutoShape 11"/>
          <p:cNvSpPr>
            <a:spLocks noChangeArrowheads="1"/>
          </p:cNvSpPr>
          <p:nvPr/>
        </p:nvSpPr>
        <p:spPr bwMode="auto">
          <a:xfrm>
            <a:off x="512763" y="4635500"/>
            <a:ext cx="1830387" cy="547688"/>
          </a:xfrm>
          <a:prstGeom prst="leftRightArrow">
            <a:avLst>
              <a:gd name="adj1" fmla="val 50000"/>
              <a:gd name="adj2" fmla="val 800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481740" name="Rectangle 12"/>
          <p:cNvSpPr>
            <a:spLocks noChangeArrowheads="1"/>
          </p:cNvSpPr>
          <p:nvPr/>
        </p:nvSpPr>
        <p:spPr bwMode="auto">
          <a:xfrm>
            <a:off x="400050" y="5267325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所得税</a:t>
            </a:r>
          </a:p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源泉徴収</a:t>
            </a:r>
            <a:endParaRPr lang="ja-JP" altLang="en-US" sz="13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827" name="Rectangle 14"/>
          <p:cNvSpPr>
            <a:spLocks noChangeArrowheads="1"/>
          </p:cNvSpPr>
          <p:nvPr/>
        </p:nvSpPr>
        <p:spPr bwMode="auto">
          <a:xfrm>
            <a:off x="3194050" y="4776788"/>
            <a:ext cx="8001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１月末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527685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9" name="Rectangle 16"/>
          <p:cNvSpPr>
            <a:spLocks noChangeArrowheads="1"/>
          </p:cNvSpPr>
          <p:nvPr/>
        </p:nvSpPr>
        <p:spPr bwMode="auto">
          <a:xfrm>
            <a:off x="4878388" y="4754563"/>
            <a:ext cx="8001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５月中旬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701040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6592888" y="4748213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６月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32" name="AutoShape 21"/>
          <p:cNvSpPr>
            <a:spLocks noChangeArrowheads="1"/>
          </p:cNvSpPr>
          <p:nvPr/>
        </p:nvSpPr>
        <p:spPr bwMode="auto">
          <a:xfrm>
            <a:off x="7335838" y="4635500"/>
            <a:ext cx="1550987" cy="5476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1481750" name="AutoShape 22"/>
          <p:cNvSpPr>
            <a:spLocks noChangeArrowheads="1"/>
          </p:cNvSpPr>
          <p:nvPr/>
        </p:nvSpPr>
        <p:spPr bwMode="auto">
          <a:xfrm>
            <a:off x="4914900" y="1878013"/>
            <a:ext cx="704850" cy="2389187"/>
          </a:xfrm>
          <a:prstGeom prst="downArrowCallout">
            <a:avLst>
              <a:gd name="adj1" fmla="val 22537"/>
              <a:gd name="adj2" fmla="val 25000"/>
              <a:gd name="adj3" fmla="val 39059"/>
              <a:gd name="adj4" fmla="val 80806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eaVert" lIns="74295" tIns="8890" rIns="74295" bIns="8890"/>
          <a:lstStyle/>
          <a:p>
            <a:pPr algn="just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税額通知</a:t>
            </a:r>
            <a:endParaRPr lang="ja-JP" altLang="en-US" sz="13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81756" name="AutoShape 28"/>
          <p:cNvSpPr>
            <a:spLocks noChangeArrowheads="1"/>
          </p:cNvSpPr>
          <p:nvPr/>
        </p:nvSpPr>
        <p:spPr bwMode="auto">
          <a:xfrm>
            <a:off x="2559050" y="1865313"/>
            <a:ext cx="2057400" cy="2408237"/>
          </a:xfrm>
          <a:prstGeom prst="downArrowCallout">
            <a:avLst>
              <a:gd name="adj1" fmla="val 22537"/>
              <a:gd name="adj2" fmla="val 25000"/>
              <a:gd name="adj3" fmla="val 13488"/>
              <a:gd name="adj4" fmla="val 80806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給与支払報告書</a:t>
            </a:r>
          </a:p>
          <a:p>
            <a:pPr algn="dist"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提出期限</a:t>
            </a:r>
            <a:endParaRPr lang="ja-JP" altLang="en-US" sz="13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81758" name="AutoShape 30"/>
          <p:cNvSpPr>
            <a:spLocks noChangeArrowheads="1"/>
          </p:cNvSpPr>
          <p:nvPr/>
        </p:nvSpPr>
        <p:spPr bwMode="auto">
          <a:xfrm>
            <a:off x="5956300" y="1871663"/>
            <a:ext cx="2076450" cy="2389187"/>
          </a:xfrm>
          <a:prstGeom prst="downArrowCallout">
            <a:avLst>
              <a:gd name="adj1" fmla="val 22481"/>
              <a:gd name="adj2" fmla="val 25917"/>
              <a:gd name="adj3" fmla="val 13232"/>
              <a:gd name="adj4" fmla="val 80806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住民税</a:t>
            </a:r>
          </a:p>
          <a:p>
            <a:pPr algn="ctr"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特別徴収開始</a:t>
            </a:r>
          </a:p>
        </p:txBody>
      </p:sp>
      <p:sp>
        <p:nvSpPr>
          <p:cNvPr id="1481759" name="Rectangle 31"/>
          <p:cNvSpPr>
            <a:spLocks noChangeArrowheads="1"/>
          </p:cNvSpPr>
          <p:nvPr/>
        </p:nvSpPr>
        <p:spPr bwMode="auto">
          <a:xfrm>
            <a:off x="6992938" y="5183188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住民税</a:t>
            </a:r>
          </a:p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特別徴収</a:t>
            </a:r>
            <a:endParaRPr lang="en-US" altLang="ja-JP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defRPr/>
            </a:pPr>
            <a:r>
              <a:rPr lang="ja-JP" altLang="en-US" sz="30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～翌年５月</a:t>
            </a:r>
          </a:p>
          <a:p>
            <a:pPr algn="ctr">
              <a:defRPr/>
            </a:pPr>
            <a:endParaRPr lang="en-US" altLang="ja-JP" sz="13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1818" y="453638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24970"/>
      </p:ext>
    </p:extLst>
  </p:cSld>
  <p:clrMapOvr>
    <a:masterClrMapping/>
  </p:clrMapOvr>
  <p:transition advTm="3641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6"/>
          <p:cNvGrpSpPr>
            <a:grpSpLocks/>
          </p:cNvGrpSpPr>
          <p:nvPr/>
        </p:nvGrpSpPr>
        <p:grpSpPr bwMode="auto">
          <a:xfrm>
            <a:off x="0" y="0"/>
            <a:ext cx="9144000" cy="6877050"/>
            <a:chOff x="0" y="0"/>
            <a:chExt cx="5760" cy="4332"/>
          </a:xfrm>
        </p:grpSpPr>
        <p:sp>
          <p:nvSpPr>
            <p:cNvPr id="36868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0 w 28800"/>
                <a:gd name="T1" fmla="*/ 0 h 21600"/>
                <a:gd name="T2" fmla="*/ 0 w 28800"/>
                <a:gd name="T3" fmla="*/ 0 h 21600"/>
                <a:gd name="T4" fmla="*/ 0 w 28800"/>
                <a:gd name="T5" fmla="*/ 0 h 21600"/>
                <a:gd name="T6" fmla="*/ 0 w 28800"/>
                <a:gd name="T7" fmla="*/ 0 h 21600"/>
                <a:gd name="T8" fmla="*/ 0 w 28800"/>
                <a:gd name="T9" fmla="*/ 0 h 21600"/>
                <a:gd name="T10" fmla="*/ 0 w 28800"/>
                <a:gd name="T11" fmla="*/ 0 h 21600"/>
                <a:gd name="T12" fmla="*/ 0 w 28800"/>
                <a:gd name="T13" fmla="*/ 0 h 21600"/>
                <a:gd name="T14" fmla="*/ 0 w 288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305 w 28800"/>
                <a:gd name="T25" fmla="*/ 980 h 21600"/>
                <a:gd name="T26" fmla="*/ 27495 w 28800"/>
                <a:gd name="T27" fmla="*/ 2062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00" h="21600">
                  <a:moveTo>
                    <a:pt x="0" y="0"/>
                  </a:moveTo>
                  <a:lnTo>
                    <a:pt x="0" y="21600"/>
                  </a:lnTo>
                  <a:lnTo>
                    <a:pt x="28800" y="21600"/>
                  </a:lnTo>
                  <a:lnTo>
                    <a:pt x="28800" y="0"/>
                  </a:lnTo>
                  <a:lnTo>
                    <a:pt x="0" y="0"/>
                  </a:lnTo>
                  <a:close/>
                  <a:moveTo>
                    <a:pt x="980" y="980"/>
                  </a:moveTo>
                  <a:lnTo>
                    <a:pt x="980" y="20620"/>
                  </a:lnTo>
                  <a:lnTo>
                    <a:pt x="27820" y="20620"/>
                  </a:lnTo>
                  <a:lnTo>
                    <a:pt x="27820" y="980"/>
                  </a:lnTo>
                  <a:lnTo>
                    <a:pt x="980" y="98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  <a:headEnd/>
              <a:tailEnd/>
            </a:ln>
            <a:effectLst/>
            <a:scene3d>
              <a:camera prst="legacyPerspectiveFront"/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/>
            </a:p>
          </p:txBody>
        </p:sp>
        <p:sp>
          <p:nvSpPr>
            <p:cNvPr id="1485829" name="Rectangle 5"/>
            <p:cNvSpPr>
              <a:spLocks noChangeArrowheads="1"/>
            </p:cNvSpPr>
            <p:nvPr/>
          </p:nvSpPr>
          <p:spPr bwMode="auto">
            <a:xfrm>
              <a:off x="564" y="1272"/>
              <a:ext cx="4764" cy="3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200" rIns="75600" bIns="7200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49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給与支払報告書</a:t>
              </a: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は、</a:t>
              </a:r>
              <a:endParaRPr lang="en-US" altLang="ja-JP" sz="4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S創英角ﾎﾟｯﾌﾟ体" pitchFamily="50" charset="-128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住民税の税額を決定する</a:t>
              </a:r>
              <a:endParaRPr lang="en-US" altLang="ja-JP" sz="4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S創英角ﾎﾟｯﾌﾟ体" pitchFamily="50" charset="-128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ための重要な資料です。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ja-JP" altLang="en-US" sz="49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必ず</a:t>
              </a: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提出してください。</a:t>
              </a:r>
            </a:p>
            <a:p>
              <a:pPr>
                <a:spcBef>
                  <a:spcPct val="50000"/>
                </a:spcBef>
                <a:defRPr/>
              </a:pPr>
              <a:endParaRPr lang="ja-JP" altLang="en-US" sz="5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en-US" altLang="ja-JP" sz="5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1500" y="597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978"/>
      </p:ext>
    </p:extLst>
  </p:cSld>
  <p:clrMapOvr>
    <a:masterClrMapping/>
  </p:clrMapOvr>
  <p:transition advTm="1336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1050925"/>
          </a:xfrm>
        </p:spPr>
        <p:txBody>
          <a:bodyPr/>
          <a:lstStyle/>
          <a:p>
            <a:pPr eaLnBrk="1" hangingPunct="1"/>
            <a:r>
              <a:rPr lang="ja-JP" altLang="en-US" smtClean="0"/>
              <a:t>提出方法　</a:t>
            </a:r>
          </a:p>
        </p:txBody>
      </p:sp>
      <p:sp>
        <p:nvSpPr>
          <p:cNvPr id="1516548" name="AutoShape 4"/>
          <p:cNvSpPr>
            <a:spLocks noChangeArrowheads="1"/>
          </p:cNvSpPr>
          <p:nvPr/>
        </p:nvSpPr>
        <p:spPr bwMode="auto">
          <a:xfrm>
            <a:off x="674688" y="2268538"/>
            <a:ext cx="8145462" cy="10096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>
                  <a:alpha val="80000"/>
                </a:srgbClr>
              </a:gs>
              <a:gs pos="50000">
                <a:srgbClr val="FFFF00">
                  <a:gamma/>
                  <a:tint val="18039"/>
                  <a:invGamma/>
                </a:srgbClr>
              </a:gs>
              <a:gs pos="100000">
                <a:srgbClr val="FFFF00">
                  <a:alpha val="8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defRPr/>
            </a:pPr>
            <a:r>
              <a:rPr lang="ja-JP" altLang="en-US" sz="49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本年中に給与を支払った方</a:t>
            </a:r>
          </a:p>
          <a:p>
            <a:pPr algn="ctr">
              <a:spcBef>
                <a:spcPct val="50000"/>
              </a:spcBef>
              <a:defRPr/>
            </a:pPr>
            <a:endParaRPr lang="en-US" altLang="ja-JP" sz="13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6550" name="Rectangle 6"/>
          <p:cNvSpPr>
            <a:spLocks noChangeArrowheads="1"/>
          </p:cNvSpPr>
          <p:nvPr/>
        </p:nvSpPr>
        <p:spPr bwMode="auto">
          <a:xfrm>
            <a:off x="400050" y="3562350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0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在職者</a:t>
            </a: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0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年末</a:t>
            </a: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調整済の正社員）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・在職者（年末調整未済の正社員）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・在職者（アルバイト・パート等）</a:t>
            </a:r>
            <a:endParaRPr kumimoji="0" lang="ja-JP" altLang="en-US" sz="1300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516551" name="AutoShape 7"/>
          <p:cNvSpPr>
            <a:spLocks/>
          </p:cNvSpPr>
          <p:nvPr/>
        </p:nvSpPr>
        <p:spPr bwMode="auto">
          <a:xfrm>
            <a:off x="7608888" y="3581400"/>
            <a:ext cx="247650" cy="3048000"/>
          </a:xfrm>
          <a:prstGeom prst="rightBrace">
            <a:avLst>
              <a:gd name="adj1" fmla="val 10256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516552" name="Rectangle 8"/>
          <p:cNvSpPr>
            <a:spLocks noChangeArrowheads="1"/>
          </p:cNvSpPr>
          <p:nvPr/>
        </p:nvSpPr>
        <p:spPr bwMode="auto">
          <a:xfrm>
            <a:off x="7900194" y="470535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just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全員</a:t>
            </a:r>
            <a:endParaRPr lang="ja-JP" altLang="en-US" sz="1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516553" name="Rectangle 9"/>
          <p:cNvSpPr>
            <a:spLocks noChangeArrowheads="1"/>
          </p:cNvSpPr>
          <p:nvPr/>
        </p:nvSpPr>
        <p:spPr bwMode="auto">
          <a:xfrm>
            <a:off x="495300" y="1295400"/>
            <a:ext cx="43053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Arial" panose="020B0604020202020204" pitchFamily="34" charset="0"/>
                <a:ea typeface="HGS創英角ﾎﾟｯﾌﾟ体" panose="040B0A00000000000000" pitchFamily="50" charset="-128"/>
              </a:rPr>
              <a:t>① </a:t>
            </a:r>
            <a:r>
              <a:rPr lang="ja-JP" altLang="en-US" sz="4400" dirty="0">
                <a:latin typeface="Arial" panose="020B0604020202020204" pitchFamily="34" charset="0"/>
                <a:ea typeface="HGS創英角ﾎﾟｯﾌﾟ体" panose="040B0A00000000000000" pitchFamily="50" charset="-128"/>
              </a:rPr>
              <a:t>誰の・・・？</a:t>
            </a:r>
          </a:p>
        </p:txBody>
      </p:sp>
      <p:sp>
        <p:nvSpPr>
          <p:cNvPr id="1516554" name="Rectangle 10"/>
          <p:cNvSpPr>
            <a:spLocks noChangeArrowheads="1"/>
          </p:cNvSpPr>
          <p:nvPr/>
        </p:nvSpPr>
        <p:spPr bwMode="auto">
          <a:xfrm>
            <a:off x="590550" y="5943600"/>
            <a:ext cx="5040313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/>
          <a:p>
            <a:pPr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tx1"/>
                </a:solidFill>
                <a:latin typeface="Arial" charset="0"/>
              </a:rPr>
              <a:t>・ </a:t>
            </a: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退職者</a:t>
            </a:r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98856" y="622773"/>
            <a:ext cx="609600" cy="609600"/>
          </a:xfrm>
          <a:prstGeom prst="rect">
            <a:avLst/>
          </a:prstGeom>
        </p:spPr>
      </p:pic>
      <p:pic>
        <p:nvPicPr>
          <p:cNvPr id="8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2548076"/>
            <a:ext cx="609600" cy="609600"/>
          </a:xfrm>
          <a:prstGeom prst="rect">
            <a:avLst/>
          </a:prstGeom>
        </p:spPr>
      </p:pic>
      <p:pic>
        <p:nvPicPr>
          <p:cNvPr id="9" name="録音されたサウンド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33594" y="3830638"/>
            <a:ext cx="609600" cy="609600"/>
          </a:xfrm>
          <a:prstGeom prst="rect">
            <a:avLst/>
          </a:prstGeom>
        </p:spPr>
      </p:pic>
      <p:pic>
        <p:nvPicPr>
          <p:cNvPr id="10" name="録音されたサウンド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9052" y="572837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5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500">
        <p:blinds dir="vert"/>
      </p:transition>
    </mc:Choice>
    <mc:Fallback xmlns="">
      <p:transition advTm="5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16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16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16548" grpId="0" animBg="1"/>
      <p:bldP spid="1516550" grpId="0"/>
      <p:bldP spid="1516551" grpId="0" animBg="1"/>
      <p:bldP spid="1516552" grpId="0"/>
      <p:bldP spid="1516553" grpId="0" animBg="1"/>
      <p:bldP spid="1516554" grpId="0" animBg="1"/>
      <p:bldP spid="15165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602" name="AutoShape 10"/>
          <p:cNvSpPr>
            <a:spLocks noChangeArrowheads="1"/>
          </p:cNvSpPr>
          <p:nvPr/>
        </p:nvSpPr>
        <p:spPr bwMode="auto">
          <a:xfrm>
            <a:off x="825500" y="1524000"/>
            <a:ext cx="6980354" cy="4133850"/>
          </a:xfrm>
          <a:prstGeom prst="downArrowCallout">
            <a:avLst>
              <a:gd name="adj1" fmla="val 22998"/>
              <a:gd name="adj2" fmla="val 35723"/>
              <a:gd name="adj3" fmla="val 16667"/>
              <a:gd name="adj4" fmla="val 73673"/>
            </a:avLst>
          </a:prstGeom>
          <a:solidFill>
            <a:srgbClr val="FFFFFF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HGS創英角ﾎﾟｯﾌﾟ体" panose="040B0A00000000000000" pitchFamily="50" charset="-128"/>
              </a:rPr>
              <a:t>② </a:t>
            </a:r>
            <a:r>
              <a:rPr lang="ja-JP" altLang="en-US" smtClean="0">
                <a:ea typeface="HGS創英角ﾎﾟｯﾌﾟ体" panose="040B0A00000000000000" pitchFamily="50" charset="-128"/>
              </a:rPr>
              <a:t>何を・・・？</a:t>
            </a:r>
          </a:p>
        </p:txBody>
      </p:sp>
      <p:sp>
        <p:nvSpPr>
          <p:cNvPr id="1518596" name="Rectangle 4"/>
          <p:cNvSpPr>
            <a:spLocks noChangeArrowheads="1"/>
          </p:cNvSpPr>
          <p:nvPr/>
        </p:nvSpPr>
        <p:spPr bwMode="auto">
          <a:xfrm>
            <a:off x="554038" y="1619250"/>
            <a:ext cx="8132762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lvl="1" algn="just">
              <a:spcBef>
                <a:spcPct val="40000"/>
              </a:spcBef>
              <a:defRPr/>
            </a:pPr>
            <a:r>
              <a:rPr lang="en-US" altLang="ja-JP" sz="40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総括表</a:t>
            </a:r>
            <a:endParaRPr lang="ja-JP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lvl="1" algn="just">
              <a:spcBef>
                <a:spcPct val="40000"/>
              </a:spcBef>
              <a:defRPr/>
            </a:pPr>
            <a:r>
              <a:rPr lang="ja-JP" altLang="en-US" sz="4000" dirty="0" smtClean="0">
                <a:solidFill>
                  <a:srgbClr val="0000FF"/>
                </a:solidFill>
                <a:latin typeface="Arial" charset="0"/>
              </a:rPr>
              <a:t>★</a:t>
            </a:r>
            <a:r>
              <a:rPr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個人別明細書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lvl="1">
              <a:spcBef>
                <a:spcPct val="40000"/>
              </a:spcBef>
              <a:defRPr/>
            </a:pPr>
            <a:r>
              <a:rPr lang="ja-JP" altLang="en-US" sz="4000" dirty="0" smtClean="0">
                <a:solidFill>
                  <a:srgbClr val="0000FF"/>
                </a:solidFill>
                <a:latin typeface="Arial" charset="0"/>
              </a:rPr>
              <a:t>★</a:t>
            </a:r>
            <a:r>
              <a:rPr lang="ja-JP" altLang="en-US" sz="4000" b="1" dirty="0" smtClean="0">
                <a:solidFill>
                  <a:schemeClr val="tx1"/>
                </a:solidFill>
                <a:latin typeface="Arial" charset="0"/>
              </a:rPr>
              <a:t>普通徴収切替理由書　　　　　</a:t>
            </a:r>
            <a:r>
              <a:rPr lang="ja-JP" altLang="en-US" sz="4000" b="1" dirty="0">
                <a:solidFill>
                  <a:schemeClr val="tx1"/>
                </a:solidFill>
                <a:latin typeface="Arial" charset="0"/>
              </a:rPr>
              <a:t>　　　</a:t>
            </a:r>
            <a:r>
              <a:rPr lang="ja-JP" altLang="en-US" sz="3400" dirty="0">
                <a:solidFill>
                  <a:schemeClr val="tx1"/>
                </a:solidFill>
                <a:latin typeface="Arial" charset="0"/>
              </a:rPr>
              <a:t>（特別徴収できない方がいる場合）</a:t>
            </a:r>
            <a:endParaRPr lang="ja-JP" altLang="en-US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dirty="0">
              <a:solidFill>
                <a:srgbClr val="FF3300"/>
              </a:solidFill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solidFill>
                <a:srgbClr val="FF3300"/>
              </a:solidFill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ja-JP" sz="1300" dirty="0">
              <a:latin typeface="Arial" charset="0"/>
            </a:endParaRPr>
          </a:p>
        </p:txBody>
      </p:sp>
      <p:sp>
        <p:nvSpPr>
          <p:cNvPr id="1518598" name="Rectangle 6"/>
          <p:cNvSpPr>
            <a:spLocks noChangeArrowheads="1"/>
          </p:cNvSpPr>
          <p:nvPr/>
        </p:nvSpPr>
        <p:spPr bwMode="auto">
          <a:xfrm>
            <a:off x="1984917" y="5694363"/>
            <a:ext cx="49778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5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給与支払報告書</a:t>
            </a:r>
            <a:endParaRPr kumimoji="0" lang="ja-JP" altLang="en-US" sz="13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0789" y="1619250"/>
            <a:ext cx="609600" cy="609600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200" y="4995690"/>
            <a:ext cx="609600" cy="632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8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000">
        <p:blinds dir="vert"/>
      </p:transition>
    </mc:Choice>
    <mc:Fallback xmlns="">
      <p:transition advTm="3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1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4697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18602" grpId="0" animBg="1"/>
      <p:bldP spid="1518596" grpId="0"/>
      <p:bldP spid="15185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HGP創英角ﾎﾟｯﾌﾟ体" panose="040B0A00000000000000" pitchFamily="50" charset="-128"/>
              </a:rPr>
              <a:t>③</a:t>
            </a:r>
            <a:r>
              <a:rPr lang="ja-JP" altLang="en-US" dirty="0" smtClean="0">
                <a:ea typeface="HGP創英角ﾎﾟｯﾌﾟ体" panose="040B0A00000000000000" pitchFamily="50" charset="-128"/>
              </a:rPr>
              <a:t>　いつまでに・・・？</a:t>
            </a:r>
          </a:p>
        </p:txBody>
      </p:sp>
      <p:sp>
        <p:nvSpPr>
          <p:cNvPr id="1534983" name="AutoShape 7"/>
          <p:cNvSpPr>
            <a:spLocks noChangeArrowheads="1"/>
          </p:cNvSpPr>
          <p:nvPr/>
        </p:nvSpPr>
        <p:spPr bwMode="auto">
          <a:xfrm>
            <a:off x="1047750" y="1524000"/>
            <a:ext cx="6867525" cy="1962150"/>
          </a:xfrm>
          <a:prstGeom prst="bevel">
            <a:avLst>
              <a:gd name="adj" fmla="val 8403"/>
            </a:avLst>
          </a:prstGeom>
          <a:gradFill rotWithShape="1">
            <a:gsLst>
              <a:gs pos="0">
                <a:srgbClr val="FFFF00">
                  <a:alpha val="78000"/>
                </a:srgbClr>
              </a:gs>
              <a:gs pos="50000">
                <a:srgbClr val="FFFF00">
                  <a:gamma/>
                  <a:tint val="5882"/>
                  <a:invGamma/>
                </a:srgbClr>
              </a:gs>
              <a:gs pos="100000">
                <a:srgbClr val="FFFF00">
                  <a:alpha val="78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>
              <a:defRPr/>
            </a:pP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   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給与を支払った年の</a:t>
            </a:r>
          </a:p>
          <a:p>
            <a:pPr>
              <a:defRPr/>
            </a:pP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   翌年１月末日まで</a:t>
            </a:r>
          </a:p>
          <a:p>
            <a:pPr>
              <a:spcBef>
                <a:spcPct val="50000"/>
              </a:spcBef>
              <a:defRPr/>
            </a:pPr>
            <a:endParaRPr lang="en-US" altLang="ja-JP" dirty="0">
              <a:latin typeface="Arial" charset="0"/>
            </a:endParaRPr>
          </a:p>
        </p:txBody>
      </p:sp>
      <p:sp>
        <p:nvSpPr>
          <p:cNvPr id="1534984" name="Rectangle 8"/>
          <p:cNvSpPr>
            <a:spLocks noChangeArrowheads="1"/>
          </p:cNvSpPr>
          <p:nvPr/>
        </p:nvSpPr>
        <p:spPr bwMode="auto">
          <a:xfrm>
            <a:off x="513814" y="4055683"/>
            <a:ext cx="811637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just">
              <a:defRPr/>
            </a:pP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令和</a:t>
            </a:r>
            <a:r>
              <a:rPr lang="en-US" altLang="ja-JP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7</a:t>
            </a:r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</a:t>
            </a:r>
            <a:r>
              <a:rPr lang="en-US" altLang="ja-JP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</a:t>
            </a:r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31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日が提出期限</a:t>
            </a:r>
            <a:endParaRPr lang="ja-JP" altLang="en-US" sz="1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8162" y="1362029"/>
            <a:ext cx="609600" cy="609600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200" y="4472995"/>
            <a:ext cx="652670" cy="652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248840"/>
      </p:ext>
    </p:extLst>
  </p:cSld>
  <p:clrMapOvr>
    <a:masterClrMapping/>
  </p:clrMapOvr>
  <p:transition advTm="3666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3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534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534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3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34983" grpId="0" animBg="1"/>
      <p:bldP spid="1534984" grpId="0"/>
      <p:bldP spid="15349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95300" y="571500"/>
            <a:ext cx="4305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44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④ </a:t>
            </a:r>
            <a:r>
              <a:rPr lang="ja-JP" altLang="en-US" sz="44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どこに・・・？</a:t>
            </a:r>
          </a:p>
        </p:txBody>
      </p:sp>
      <p:sp>
        <p:nvSpPr>
          <p:cNvPr id="1539078" name="AutoShape 6"/>
          <p:cNvSpPr>
            <a:spLocks noChangeArrowheads="1"/>
          </p:cNvSpPr>
          <p:nvPr/>
        </p:nvSpPr>
        <p:spPr bwMode="auto">
          <a:xfrm>
            <a:off x="628650" y="1263650"/>
            <a:ext cx="7571453" cy="1543050"/>
          </a:xfrm>
          <a:prstGeom prst="bevel">
            <a:avLst>
              <a:gd name="adj" fmla="val 7954"/>
            </a:avLst>
          </a:prstGeom>
          <a:gradFill rotWithShape="1">
            <a:gsLst>
              <a:gs pos="0">
                <a:srgbClr val="FFFF66">
                  <a:alpha val="80000"/>
                </a:srgbClr>
              </a:gs>
              <a:gs pos="50000">
                <a:srgbClr val="FFFF66">
                  <a:gamma/>
                  <a:tint val="24314"/>
                  <a:invGamma/>
                </a:srgbClr>
              </a:gs>
              <a:gs pos="100000">
                <a:srgbClr val="FFFF66">
                  <a:alpha val="8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>
              <a:defRPr/>
            </a:pP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　</a:t>
            </a:r>
            <a:r>
              <a:rPr lang="ja-JP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給与受給者が</a:t>
            </a: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翌年</a:t>
            </a:r>
            <a:r>
              <a:rPr lang="en-US" altLang="ja-JP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月</a:t>
            </a:r>
            <a:r>
              <a:rPr lang="en-US" altLang="ja-JP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日現在</a:t>
            </a:r>
            <a:endParaRPr lang="en-US" altLang="ja-JP" sz="4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</a:endParaRPr>
          </a:p>
          <a:p>
            <a:pPr algn="just">
              <a:defRPr/>
            </a:pP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　居住する市町村</a:t>
            </a:r>
          </a:p>
          <a:p>
            <a:pPr algn="ctr">
              <a:spcBef>
                <a:spcPct val="50000"/>
              </a:spcBef>
              <a:defRPr/>
            </a:pPr>
            <a:endParaRPr lang="en-US" altLang="ja-JP" sz="13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</a:endParaRPr>
          </a:p>
        </p:txBody>
      </p:sp>
      <p:grpSp>
        <p:nvGrpSpPr>
          <p:cNvPr id="1539083" name="Group 11"/>
          <p:cNvGrpSpPr>
            <a:grpSpLocks/>
          </p:cNvGrpSpPr>
          <p:nvPr/>
        </p:nvGrpSpPr>
        <p:grpSpPr bwMode="auto">
          <a:xfrm>
            <a:off x="495300" y="2409825"/>
            <a:ext cx="8343900" cy="2057400"/>
            <a:chOff x="312" y="1518"/>
            <a:chExt cx="5256" cy="1296"/>
          </a:xfrm>
        </p:grpSpPr>
        <p:sp>
          <p:nvSpPr>
            <p:cNvPr id="1539080" name="Rectangle 8"/>
            <p:cNvSpPr>
              <a:spLocks noChangeArrowheads="1"/>
            </p:cNvSpPr>
            <p:nvPr/>
          </p:nvSpPr>
          <p:spPr bwMode="auto">
            <a:xfrm>
              <a:off x="312" y="1518"/>
              <a:ext cx="525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pPr algn="just">
                <a:defRPr/>
              </a:pPr>
              <a:endParaRPr lang="ja-JP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endParaRPr>
            </a:p>
            <a:p>
              <a:pPr algn="just">
                <a:defRPr/>
              </a:pPr>
              <a:r>
                <a:rPr lang="ja-JP" altLang="en-US" sz="4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　</a:t>
              </a:r>
              <a:r>
                <a:rPr lang="ja-JP" altLang="en-US" sz="4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令和</a:t>
              </a:r>
              <a:r>
                <a:rPr lang="en-US" altLang="ja-JP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7</a:t>
              </a:r>
              <a:r>
                <a:rPr lang="ja-JP" altLang="en-US" sz="4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年</a:t>
              </a:r>
              <a:r>
                <a:rPr lang="en-US" altLang="ja-JP" sz="4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1</a:t>
              </a:r>
              <a:r>
                <a:rPr lang="ja-JP" altLang="en-US" sz="4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月</a:t>
              </a:r>
              <a:r>
                <a:rPr lang="en-US" altLang="ja-JP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1</a:t>
              </a:r>
              <a:r>
                <a:rPr lang="ja-JP" alt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日</a:t>
              </a:r>
              <a:r>
                <a:rPr lang="ja-JP" altLang="en-US" sz="4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に川崎市に</a:t>
              </a:r>
            </a:p>
            <a:p>
              <a:pPr algn="just">
                <a:defRPr/>
              </a:pPr>
              <a:r>
                <a:rPr lang="ja-JP" altLang="en-US" sz="4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　お住まいの方　　 　川崎市へ！</a:t>
              </a: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ctr">
                <a:defRPr/>
              </a:pPr>
              <a:endParaRPr lang="en-US" altLang="ja-JP" sz="4000" dirty="0">
                <a:latin typeface="Arial" charset="0"/>
              </a:endParaRPr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>
              <a:off x="2787" y="2417"/>
              <a:ext cx="473" cy="273"/>
            </a:xfrm>
            <a:prstGeom prst="rightArrow">
              <a:avLst>
                <a:gd name="adj1" fmla="val 50000"/>
                <a:gd name="adj2" fmla="val 62638"/>
              </a:avLst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endParaRPr kumimoji="0" lang="ja-JP" altLang="en-US" sz="480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39082" name="Rectangle 10"/>
          <p:cNvSpPr>
            <a:spLocks noChangeArrowheads="1"/>
          </p:cNvSpPr>
          <p:nvPr/>
        </p:nvSpPr>
        <p:spPr bwMode="auto">
          <a:xfrm>
            <a:off x="495300" y="4656138"/>
            <a:ext cx="84709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0" rIns="74295" bIns="0"/>
          <a:lstStyle/>
          <a:p>
            <a:pPr algn="just">
              <a:defRPr/>
            </a:pPr>
            <a:r>
              <a:rPr lang="en-US" altLang="ja-JP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※ </a:t>
            </a:r>
            <a:r>
              <a:rPr lang="ja-JP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川崎市の場合は、全区の分を</a:t>
            </a:r>
          </a:p>
          <a:p>
            <a:pPr algn="just">
              <a:defRPr/>
            </a:pPr>
            <a:r>
              <a:rPr lang="ja-JP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まとめて</a:t>
            </a:r>
            <a:r>
              <a:rPr lang="ja-JP" alt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かわさき市税事務所</a:t>
            </a:r>
            <a:endParaRPr lang="en-US" altLang="ja-JP" sz="44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just">
              <a:defRPr/>
            </a:pP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ja-JP" alt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法人課税課</a:t>
            </a:r>
            <a:r>
              <a:rPr lang="ja-JP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へ提出</a:t>
            </a:r>
            <a:endParaRPr lang="ja-JP" altLang="en-US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just">
              <a:defRPr/>
            </a:pPr>
            <a:endParaRPr lang="ja-JP" altLang="en-US" sz="1000" dirty="0">
              <a:solidFill>
                <a:srgbClr val="000099"/>
              </a:solidFill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ctr">
              <a:defRPr/>
            </a:pPr>
            <a:endParaRPr lang="en-US" altLang="ja-JP" sz="1300" dirty="0">
              <a:latin typeface="Arial" charset="0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453" y="1039813"/>
            <a:ext cx="609600" cy="609600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0573" y="2659213"/>
            <a:ext cx="609600" cy="609600"/>
          </a:xfrm>
          <a:prstGeom prst="rect">
            <a:avLst/>
          </a:prstGeom>
        </p:spPr>
      </p:pic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453" y="53086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286387"/>
      </p:ext>
    </p:extLst>
  </p:cSld>
  <p:clrMapOvr>
    <a:masterClrMapping/>
  </p:clrMapOvr>
  <p:transition advTm="5509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3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3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5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539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539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39078" grpId="0" animBg="1"/>
      <p:bldP spid="1539082" grpId="0"/>
      <p:bldP spid="153908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.7|16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5.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anchor="ctr"/>
      <a:lstStyle>
        <a:defPPr algn="ctr">
          <a:defRPr kumimoji="1" sz="1200" dirty="0">
            <a:solidFill>
              <a:schemeClr val="accent6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34717</TotalTime>
  <Words>1206</Words>
  <Application>Microsoft Office PowerPoint</Application>
  <PresentationFormat>画面に合わせる (4:3)</PresentationFormat>
  <Paragraphs>211</Paragraphs>
  <Slides>9</Slides>
  <Notes>9</Notes>
  <HiddenSlides>0</HiddenSlides>
  <MMClips>16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ＭＳ Ｐ明朝</vt:lpstr>
      <vt:lpstr>ＭＳ ゴシック</vt:lpstr>
      <vt:lpstr>ＭＳ 明朝</vt:lpstr>
      <vt:lpstr>Arial</vt:lpstr>
      <vt:lpstr>Calibri</vt:lpstr>
      <vt:lpstr>Times New Roman</vt:lpstr>
      <vt:lpstr>Wingdings</vt:lpstr>
      <vt:lpstr>Office ​​テーマ</vt:lpstr>
      <vt:lpstr>給与支払報告書の 作成と提出</vt:lpstr>
      <vt:lpstr>PowerPoint プレゼンテーション</vt:lpstr>
      <vt:lpstr>住民税（市民税・県民税）の課税</vt:lpstr>
      <vt:lpstr>給与所得者の所得税と住民税の 徴収の流れ</vt:lpstr>
      <vt:lpstr>PowerPoint プレゼンテーション</vt:lpstr>
      <vt:lpstr>提出方法　</vt:lpstr>
      <vt:lpstr>② 何を・・・？</vt:lpstr>
      <vt:lpstr>③　いつまでに・・・？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川崎市</cp:lastModifiedBy>
  <cp:revision>2323</cp:revision>
  <cp:lastPrinted>2023-10-09T04:48:59Z</cp:lastPrinted>
  <dcterms:created xsi:type="dcterms:W3CDTF">2003-07-23T14:24:18Z</dcterms:created>
  <dcterms:modified xsi:type="dcterms:W3CDTF">2024-10-10T02:41:21Z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