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91" r:id="rId1"/>
    <p:sldMasterId id="2147502057" r:id="rId2"/>
  </p:sldMasterIdLst>
  <p:notesMasterIdLst>
    <p:notesMasterId r:id="rId16"/>
  </p:notesMasterIdLst>
  <p:handoutMasterIdLst>
    <p:handoutMasterId r:id="rId17"/>
  </p:handoutMasterIdLst>
  <p:sldIdLst>
    <p:sldId id="538" r:id="rId3"/>
    <p:sldId id="584" r:id="rId4"/>
    <p:sldId id="585" r:id="rId5"/>
    <p:sldId id="586" r:id="rId6"/>
    <p:sldId id="581" r:id="rId7"/>
    <p:sldId id="583" r:id="rId8"/>
    <p:sldId id="582" r:id="rId9"/>
    <p:sldId id="544" r:id="rId10"/>
    <p:sldId id="588" r:id="rId11"/>
    <p:sldId id="589" r:id="rId12"/>
    <p:sldId id="590" r:id="rId13"/>
    <p:sldId id="591" r:id="rId14"/>
    <p:sldId id="546" r:id="rId15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市" initials="川崎市" lastIdx="1" clrIdx="0">
    <p:extLst>
      <p:ext uri="{19B8F6BF-5375-455C-9EA6-DF929625EA0E}">
        <p15:presenceInfo xmlns:p15="http://schemas.microsoft.com/office/powerpoint/2012/main" userId="川崎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63CE8"/>
    <a:srgbClr val="0B44F9"/>
    <a:srgbClr val="0049C0"/>
    <a:srgbClr val="0530BB"/>
    <a:srgbClr val="284B98"/>
    <a:srgbClr val="FF0000"/>
    <a:srgbClr val="33CC33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404" autoAdjust="0"/>
  </p:normalViewPr>
  <p:slideViewPr>
    <p:cSldViewPr snapToGrid="0">
      <p:cViewPr varScale="1">
        <p:scale>
          <a:sx n="74" d="100"/>
          <a:sy n="74" d="100"/>
        </p:scale>
        <p:origin x="8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-516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30" y="4687812"/>
            <a:ext cx="4938713" cy="44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69904" y="4687809"/>
            <a:ext cx="5795963" cy="4444842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5CF1A22-CDFA-4467-938D-89A4F3245231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/>
              <a:t>次に、個人別明細書の書き方を説明いたします。</a:t>
            </a:r>
            <a:endParaRPr lang="en-US" altLang="ja-JP" strike="sngStrike" dirty="0"/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dirty="0"/>
              <a:t>個人別明細書は、源泉徴収票と同じ内容ですが、　</a:t>
            </a:r>
          </a:p>
          <a:p>
            <a:pPr eaLnBrk="1" hangingPunct="1"/>
            <a:r>
              <a:rPr lang="ja-JP" altLang="en-US" dirty="0"/>
              <a:t>特に住民税の課税資料として、注意していただきたい点について</a:t>
            </a:r>
          </a:p>
          <a:p>
            <a:pPr eaLnBrk="1" hangingPunct="1"/>
            <a:r>
              <a:rPr lang="ja-JP" altLang="en-US" dirty="0"/>
              <a:t>説明いたします。</a:t>
            </a:r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946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98530" y="4687812"/>
            <a:ext cx="5299075" cy="4441667"/>
          </a:xfrm>
          <a:noFill/>
        </p:spPr>
        <p:txBody>
          <a:bodyPr/>
          <a:lstStyle/>
          <a:p>
            <a:r>
              <a:rPr lang="ja-JP" altLang="en-US" dirty="0"/>
              <a:t>また、増税後の消費税率「８％」又は「</a:t>
            </a:r>
            <a:r>
              <a:rPr lang="en-US" altLang="ja-JP" dirty="0"/>
              <a:t>10</a:t>
            </a:r>
            <a:r>
              <a:rPr lang="ja-JP" altLang="en-US" dirty="0"/>
              <a:t>％」が適用されている</a:t>
            </a:r>
            <a:endParaRPr lang="en-US" altLang="ja-JP" dirty="0"/>
          </a:p>
          <a:p>
            <a:r>
              <a:rPr lang="ja-JP" altLang="en-US" dirty="0"/>
              <a:t>場合は、「給与所得者の 住宅借入金等特別控除申告書」の</a:t>
            </a:r>
            <a:endParaRPr lang="en-US" altLang="ja-JP" dirty="0"/>
          </a:p>
          <a:p>
            <a:r>
              <a:rPr lang="ja-JP" altLang="en-US" dirty="0"/>
              <a:t>居住開始年月日の後ろに「特定」または「特別特定」もしくは</a:t>
            </a:r>
            <a:endParaRPr lang="en-US" altLang="ja-JP" dirty="0"/>
          </a:p>
          <a:p>
            <a:r>
              <a:rPr lang="ja-JP" altLang="en-US" dirty="0"/>
              <a:t>「特例特別特例」と記入されていますので、</a:t>
            </a:r>
            <a:endParaRPr lang="en-US" altLang="ja-JP" dirty="0"/>
          </a:p>
          <a:p>
            <a:pPr defTabSz="914420">
              <a:defRPr/>
            </a:pPr>
            <a:r>
              <a:rPr lang="ja-JP" altLang="en-US" b="1" dirty="0"/>
              <a:t>★クリック</a:t>
            </a:r>
            <a:r>
              <a:rPr lang="en-US" altLang="ja-JP" b="1" dirty="0"/>
              <a:t>(</a:t>
            </a:r>
            <a:r>
              <a:rPr lang="ja-JP" altLang="en-US" b="1" dirty="0"/>
              <a:t>「住」→「住</a:t>
            </a:r>
            <a:r>
              <a:rPr lang="en-US" altLang="ja-JP" b="1" dirty="0"/>
              <a:t>(</a:t>
            </a:r>
            <a:r>
              <a:rPr lang="ja-JP" altLang="en-US" b="1" dirty="0"/>
              <a:t>特</a:t>
            </a:r>
            <a:r>
              <a:rPr lang="en-US" altLang="ja-JP" b="1" dirty="0"/>
              <a:t>)</a:t>
            </a:r>
            <a:r>
              <a:rPr lang="ja-JP" altLang="en-US" b="1" dirty="0"/>
              <a:t>」</a:t>
            </a:r>
            <a:r>
              <a:rPr lang="en-US" altLang="ja-JP" b="1" dirty="0"/>
              <a:t>)</a:t>
            </a:r>
            <a:r>
              <a:rPr lang="ja-JP" altLang="en-US" b="1" dirty="0"/>
              <a:t>★</a:t>
            </a:r>
          </a:p>
          <a:p>
            <a:endParaRPr lang="en-US" altLang="ja-JP" dirty="0"/>
          </a:p>
          <a:p>
            <a:r>
              <a:rPr lang="ja-JP" altLang="ja-JP" dirty="0"/>
              <a:t>「住宅借入金等特別控除区分</a:t>
            </a:r>
            <a:r>
              <a:rPr lang="ja-JP" altLang="en-US" dirty="0"/>
              <a:t>」の</a:t>
            </a:r>
            <a:r>
              <a:rPr lang="ja-JP" altLang="ja-JP" dirty="0"/>
              <a:t>欄</a:t>
            </a:r>
            <a:r>
              <a:rPr lang="ja-JP" altLang="en-US" dirty="0"/>
              <a:t>の</a:t>
            </a:r>
            <a:r>
              <a:rPr lang="ja-JP" altLang="ja-JP" dirty="0"/>
              <a:t>区分</a:t>
            </a:r>
            <a:r>
              <a:rPr lang="ja-JP" altLang="en-US" dirty="0"/>
              <a:t>の後ろ</a:t>
            </a:r>
            <a:r>
              <a:rPr lang="ja-JP" altLang="ja-JP" dirty="0"/>
              <a:t>に</a:t>
            </a:r>
            <a:r>
              <a:rPr lang="ja-JP" altLang="en-US" dirty="0"/>
              <a:t>、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dirty="0"/>
              <a:t>「</a:t>
            </a:r>
            <a:r>
              <a:rPr lang="en-US" altLang="ja-JP" dirty="0"/>
              <a:t>(</a:t>
            </a:r>
            <a:r>
              <a:rPr lang="ja-JP" altLang="ja-JP" dirty="0"/>
              <a:t>特</a:t>
            </a:r>
            <a:r>
              <a:rPr lang="en-US" altLang="ja-JP" dirty="0"/>
              <a:t>)</a:t>
            </a:r>
            <a:r>
              <a:rPr lang="ja-JP" altLang="ja-JP" dirty="0"/>
              <a:t>」</a:t>
            </a:r>
            <a:r>
              <a:rPr lang="ja-JP" altLang="en-US" dirty="0"/>
              <a:t>または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spc="-20" dirty="0">
                <a:solidFill>
                  <a:srgbClr val="000000"/>
                </a:solidFill>
              </a:rPr>
              <a:t>★クリック（</a:t>
            </a:r>
            <a:r>
              <a:rPr lang="ja-JP" altLang="en-US" b="1" dirty="0"/>
              <a:t>→「住（特特）」）★</a:t>
            </a:r>
            <a:endParaRPr lang="ja-JP" altLang="en-US" sz="1200" b="1" spc="-2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「（特特）」もしくは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spc="-20" dirty="0">
                <a:solidFill>
                  <a:srgbClr val="000000"/>
                </a:solidFill>
              </a:rPr>
              <a:t>★クリック（</a:t>
            </a:r>
            <a:r>
              <a:rPr lang="ja-JP" altLang="en-US" b="1" dirty="0"/>
              <a:t>→「住（特特特）」</a:t>
            </a:r>
            <a:r>
              <a:rPr lang="ja-JP" altLang="en-US" sz="1200" b="1" spc="-20" dirty="0">
                <a:solidFill>
                  <a:srgbClr val="000000"/>
                </a:solidFill>
              </a:rPr>
              <a:t>★</a:t>
            </a:r>
          </a:p>
          <a:p>
            <a:endParaRPr lang="en-US" altLang="ja-JP" dirty="0"/>
          </a:p>
          <a:p>
            <a:r>
              <a:rPr lang="ja-JP" altLang="en-US" dirty="0"/>
              <a:t>「（特特特）」</a:t>
            </a:r>
            <a:r>
              <a:rPr lang="ja-JP" altLang="ja-JP" dirty="0"/>
              <a:t>と</a:t>
            </a:r>
            <a:r>
              <a:rPr lang="ja-JP" altLang="en-US" dirty="0"/>
              <a:t>付け加えて</a:t>
            </a:r>
            <a:r>
              <a:rPr lang="ja-JP" altLang="ja-JP" dirty="0"/>
              <a:t>ください。</a:t>
            </a:r>
          </a:p>
          <a:p>
            <a:r>
              <a:rPr lang="en-US" altLang="ja-JP" dirty="0"/>
              <a:t> </a:t>
            </a:r>
          </a:p>
          <a:p>
            <a:pPr eaLnBrk="1" hangingPunct="1"/>
            <a:r>
              <a:rPr lang="ja-JP" altLang="en-US" dirty="0"/>
              <a:t>なお、これらの記入がない場合や記入誤りがある場合、</a:t>
            </a:r>
          </a:p>
          <a:p>
            <a:pPr eaLnBrk="1" hangingPunct="1"/>
            <a:r>
              <a:rPr lang="ja-JP" altLang="en-US" dirty="0"/>
              <a:t>住民税の住宅ローン控除の適用が受けられないことがありますので、</a:t>
            </a:r>
            <a:endParaRPr lang="en-US" altLang="ja-JP" dirty="0"/>
          </a:p>
          <a:p>
            <a:pPr eaLnBrk="1" hangingPunct="1"/>
            <a:r>
              <a:rPr lang="ja-JP" altLang="en-US" dirty="0"/>
              <a:t>ご注意ください。</a:t>
            </a:r>
            <a:endParaRPr lang="en-US" altLang="ja-JP" dirty="0"/>
          </a:p>
          <a:p>
            <a:pPr eaLnBrk="1" hangingPunct="1"/>
            <a:r>
              <a:rPr lang="ja-JP" altLang="en-US" b="1" dirty="0"/>
              <a:t>　　　　　　　　　</a:t>
            </a:r>
            <a:endParaRPr lang="en-US" altLang="ja-JP" b="1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  <p:sp>
        <p:nvSpPr>
          <p:cNvPr id="686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9F381B1-DE0E-4EBC-A25F-1CCE5293B7BB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09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98530" y="4687812"/>
            <a:ext cx="5299075" cy="4441667"/>
          </a:xfrm>
          <a:noFill/>
        </p:spPr>
        <p:txBody>
          <a:bodyPr/>
          <a:lstStyle/>
          <a:p>
            <a:r>
              <a:rPr lang="ja-JP" altLang="en-US" dirty="0"/>
              <a:t>また、増税後の消費税率「８％」又は「</a:t>
            </a:r>
            <a:r>
              <a:rPr lang="en-US" altLang="ja-JP" dirty="0"/>
              <a:t>10</a:t>
            </a:r>
            <a:r>
              <a:rPr lang="ja-JP" altLang="en-US" dirty="0"/>
              <a:t>％」が適用されている</a:t>
            </a:r>
            <a:endParaRPr lang="en-US" altLang="ja-JP" dirty="0"/>
          </a:p>
          <a:p>
            <a:r>
              <a:rPr lang="ja-JP" altLang="en-US" dirty="0"/>
              <a:t>場合は、「給与所得者の 住宅借入金等特別控除申告書」の</a:t>
            </a:r>
            <a:endParaRPr lang="en-US" altLang="ja-JP" dirty="0"/>
          </a:p>
          <a:p>
            <a:r>
              <a:rPr lang="ja-JP" altLang="en-US" dirty="0"/>
              <a:t>居住開始年月日の後ろに「特定」または「特別特定」もしくは</a:t>
            </a:r>
            <a:endParaRPr lang="en-US" altLang="ja-JP" dirty="0"/>
          </a:p>
          <a:p>
            <a:r>
              <a:rPr lang="ja-JP" altLang="en-US" dirty="0"/>
              <a:t>「特例特別特例」と記入されていますので、</a:t>
            </a:r>
            <a:endParaRPr lang="en-US" altLang="ja-JP" dirty="0"/>
          </a:p>
          <a:p>
            <a:pPr defTabSz="914420">
              <a:defRPr/>
            </a:pPr>
            <a:r>
              <a:rPr lang="ja-JP" altLang="en-US" b="1" dirty="0"/>
              <a:t>★クリック</a:t>
            </a:r>
            <a:r>
              <a:rPr lang="en-US" altLang="ja-JP" b="1" dirty="0"/>
              <a:t>(</a:t>
            </a:r>
            <a:r>
              <a:rPr lang="ja-JP" altLang="en-US" b="1" dirty="0"/>
              <a:t>「住」→「住</a:t>
            </a:r>
            <a:r>
              <a:rPr lang="en-US" altLang="ja-JP" b="1" dirty="0"/>
              <a:t>(</a:t>
            </a:r>
            <a:r>
              <a:rPr lang="ja-JP" altLang="en-US" b="1" dirty="0"/>
              <a:t>特</a:t>
            </a:r>
            <a:r>
              <a:rPr lang="en-US" altLang="ja-JP" b="1" dirty="0"/>
              <a:t>)</a:t>
            </a:r>
            <a:r>
              <a:rPr lang="ja-JP" altLang="en-US" b="1" dirty="0"/>
              <a:t>」</a:t>
            </a:r>
            <a:r>
              <a:rPr lang="en-US" altLang="ja-JP" b="1" dirty="0"/>
              <a:t>)</a:t>
            </a:r>
            <a:r>
              <a:rPr lang="ja-JP" altLang="en-US" b="1" dirty="0"/>
              <a:t>★</a:t>
            </a:r>
          </a:p>
          <a:p>
            <a:endParaRPr lang="en-US" altLang="ja-JP" dirty="0"/>
          </a:p>
          <a:p>
            <a:r>
              <a:rPr lang="ja-JP" altLang="ja-JP" dirty="0"/>
              <a:t>「住宅借入金等特別控除区分</a:t>
            </a:r>
            <a:r>
              <a:rPr lang="ja-JP" altLang="en-US" dirty="0"/>
              <a:t>」の</a:t>
            </a:r>
            <a:r>
              <a:rPr lang="ja-JP" altLang="ja-JP" dirty="0"/>
              <a:t>欄</a:t>
            </a:r>
            <a:r>
              <a:rPr lang="ja-JP" altLang="en-US" dirty="0"/>
              <a:t>の</a:t>
            </a:r>
            <a:r>
              <a:rPr lang="ja-JP" altLang="ja-JP" dirty="0"/>
              <a:t>区分</a:t>
            </a:r>
            <a:r>
              <a:rPr lang="ja-JP" altLang="en-US" dirty="0"/>
              <a:t>の後ろ</a:t>
            </a:r>
            <a:r>
              <a:rPr lang="ja-JP" altLang="ja-JP" dirty="0"/>
              <a:t>に</a:t>
            </a:r>
            <a:r>
              <a:rPr lang="ja-JP" altLang="en-US" dirty="0"/>
              <a:t>、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dirty="0"/>
              <a:t>「</a:t>
            </a:r>
            <a:r>
              <a:rPr lang="en-US" altLang="ja-JP" dirty="0"/>
              <a:t>(</a:t>
            </a:r>
            <a:r>
              <a:rPr lang="ja-JP" altLang="ja-JP" dirty="0"/>
              <a:t>特</a:t>
            </a:r>
            <a:r>
              <a:rPr lang="en-US" altLang="ja-JP" dirty="0"/>
              <a:t>)</a:t>
            </a:r>
            <a:r>
              <a:rPr lang="ja-JP" altLang="ja-JP" dirty="0"/>
              <a:t>」</a:t>
            </a:r>
            <a:r>
              <a:rPr lang="ja-JP" altLang="en-US" dirty="0"/>
              <a:t>または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spc="-20" dirty="0">
                <a:solidFill>
                  <a:srgbClr val="000000"/>
                </a:solidFill>
              </a:rPr>
              <a:t>★クリック（</a:t>
            </a:r>
            <a:r>
              <a:rPr lang="ja-JP" altLang="en-US" b="1" dirty="0"/>
              <a:t>→「住（特特）」）★</a:t>
            </a:r>
            <a:endParaRPr lang="ja-JP" altLang="en-US" sz="1200" b="1" spc="-2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「（特特）」もしくは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spc="-20" dirty="0">
                <a:solidFill>
                  <a:srgbClr val="000000"/>
                </a:solidFill>
              </a:rPr>
              <a:t>★クリック（</a:t>
            </a:r>
            <a:r>
              <a:rPr lang="ja-JP" altLang="en-US" b="1" dirty="0"/>
              <a:t>→「住（特特特）」</a:t>
            </a:r>
            <a:r>
              <a:rPr lang="ja-JP" altLang="en-US" sz="1200" b="1" spc="-20" dirty="0">
                <a:solidFill>
                  <a:srgbClr val="000000"/>
                </a:solidFill>
              </a:rPr>
              <a:t>★</a:t>
            </a:r>
          </a:p>
          <a:p>
            <a:endParaRPr lang="en-US" altLang="ja-JP" dirty="0"/>
          </a:p>
          <a:p>
            <a:r>
              <a:rPr lang="ja-JP" altLang="en-US" dirty="0"/>
              <a:t>「（特特特）」</a:t>
            </a:r>
            <a:r>
              <a:rPr lang="ja-JP" altLang="ja-JP" dirty="0"/>
              <a:t>と</a:t>
            </a:r>
            <a:r>
              <a:rPr lang="ja-JP" altLang="en-US" dirty="0"/>
              <a:t>付け加えて</a:t>
            </a:r>
            <a:r>
              <a:rPr lang="ja-JP" altLang="ja-JP" dirty="0"/>
              <a:t>ください。</a:t>
            </a:r>
          </a:p>
          <a:p>
            <a:r>
              <a:rPr lang="en-US" altLang="ja-JP" dirty="0"/>
              <a:t> </a:t>
            </a:r>
          </a:p>
          <a:p>
            <a:pPr eaLnBrk="1" hangingPunct="1"/>
            <a:r>
              <a:rPr lang="ja-JP" altLang="en-US" dirty="0"/>
              <a:t>なお、これらの記入がない場合や記入誤りがある場合、</a:t>
            </a:r>
          </a:p>
          <a:p>
            <a:pPr eaLnBrk="1" hangingPunct="1"/>
            <a:r>
              <a:rPr lang="ja-JP" altLang="en-US" dirty="0"/>
              <a:t>住民税の住宅ローン控除の適用が受けられないことがありますので、</a:t>
            </a:r>
            <a:endParaRPr lang="en-US" altLang="ja-JP" dirty="0"/>
          </a:p>
          <a:p>
            <a:pPr eaLnBrk="1" hangingPunct="1"/>
            <a:r>
              <a:rPr lang="ja-JP" altLang="en-US" dirty="0"/>
              <a:t>ご注意ください。</a:t>
            </a:r>
            <a:endParaRPr lang="en-US" altLang="ja-JP" dirty="0"/>
          </a:p>
          <a:p>
            <a:pPr eaLnBrk="1" hangingPunct="1"/>
            <a:r>
              <a:rPr lang="ja-JP" altLang="en-US" b="1" dirty="0"/>
              <a:t>　　　　　　　　　</a:t>
            </a:r>
            <a:endParaRPr lang="en-US" altLang="ja-JP" b="1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  <p:sp>
        <p:nvSpPr>
          <p:cNvPr id="686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9F381B1-DE0E-4EBC-A25F-1CCE5293B7BB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0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98530" y="4687812"/>
            <a:ext cx="5299075" cy="4441667"/>
          </a:xfrm>
          <a:noFill/>
        </p:spPr>
        <p:txBody>
          <a:bodyPr/>
          <a:lstStyle/>
          <a:p>
            <a:r>
              <a:rPr lang="ja-JP" altLang="en-US" dirty="0"/>
              <a:t>また、増税後の消費税率「８％」又は「</a:t>
            </a:r>
            <a:r>
              <a:rPr lang="en-US" altLang="ja-JP" dirty="0"/>
              <a:t>10</a:t>
            </a:r>
            <a:r>
              <a:rPr lang="ja-JP" altLang="en-US" dirty="0"/>
              <a:t>％」が適用されている</a:t>
            </a:r>
            <a:endParaRPr lang="en-US" altLang="ja-JP" dirty="0"/>
          </a:p>
          <a:p>
            <a:r>
              <a:rPr lang="ja-JP" altLang="en-US" dirty="0"/>
              <a:t>場合は、「給与所得者の 住宅借入金等特別控除申告書」の</a:t>
            </a:r>
            <a:endParaRPr lang="en-US" altLang="ja-JP" dirty="0"/>
          </a:p>
          <a:p>
            <a:r>
              <a:rPr lang="ja-JP" altLang="en-US" dirty="0"/>
              <a:t>居住開始年月日の後ろに「特定」または「特別特定」もしくは</a:t>
            </a:r>
            <a:endParaRPr lang="en-US" altLang="ja-JP" dirty="0"/>
          </a:p>
          <a:p>
            <a:r>
              <a:rPr lang="ja-JP" altLang="en-US" dirty="0"/>
              <a:t>「特例特別特例」と記入されていますので、</a:t>
            </a:r>
            <a:endParaRPr lang="en-US" altLang="ja-JP" dirty="0"/>
          </a:p>
          <a:p>
            <a:pPr defTabSz="914420">
              <a:defRPr/>
            </a:pPr>
            <a:r>
              <a:rPr lang="ja-JP" altLang="en-US" b="1" dirty="0"/>
              <a:t>★クリック</a:t>
            </a:r>
            <a:r>
              <a:rPr lang="en-US" altLang="ja-JP" b="1" dirty="0"/>
              <a:t>(</a:t>
            </a:r>
            <a:r>
              <a:rPr lang="ja-JP" altLang="en-US" b="1" dirty="0"/>
              <a:t>「住」→「住</a:t>
            </a:r>
            <a:r>
              <a:rPr lang="en-US" altLang="ja-JP" b="1" dirty="0"/>
              <a:t>(</a:t>
            </a:r>
            <a:r>
              <a:rPr lang="ja-JP" altLang="en-US" b="1" dirty="0"/>
              <a:t>特</a:t>
            </a:r>
            <a:r>
              <a:rPr lang="en-US" altLang="ja-JP" b="1" dirty="0"/>
              <a:t>)</a:t>
            </a:r>
            <a:r>
              <a:rPr lang="ja-JP" altLang="en-US" b="1" dirty="0"/>
              <a:t>」</a:t>
            </a:r>
            <a:r>
              <a:rPr lang="en-US" altLang="ja-JP" b="1" dirty="0"/>
              <a:t>)</a:t>
            </a:r>
            <a:r>
              <a:rPr lang="ja-JP" altLang="en-US" b="1" dirty="0"/>
              <a:t>★</a:t>
            </a:r>
          </a:p>
          <a:p>
            <a:endParaRPr lang="en-US" altLang="ja-JP" dirty="0"/>
          </a:p>
          <a:p>
            <a:r>
              <a:rPr lang="ja-JP" altLang="ja-JP" dirty="0"/>
              <a:t>「住宅借入金等特別控除区分</a:t>
            </a:r>
            <a:r>
              <a:rPr lang="ja-JP" altLang="en-US" dirty="0"/>
              <a:t>」の</a:t>
            </a:r>
            <a:r>
              <a:rPr lang="ja-JP" altLang="ja-JP" dirty="0"/>
              <a:t>欄</a:t>
            </a:r>
            <a:r>
              <a:rPr lang="ja-JP" altLang="en-US" dirty="0"/>
              <a:t>の</a:t>
            </a:r>
            <a:r>
              <a:rPr lang="ja-JP" altLang="ja-JP" dirty="0"/>
              <a:t>区分</a:t>
            </a:r>
            <a:r>
              <a:rPr lang="ja-JP" altLang="en-US" dirty="0"/>
              <a:t>の後ろ</a:t>
            </a:r>
            <a:r>
              <a:rPr lang="ja-JP" altLang="ja-JP" dirty="0"/>
              <a:t>に</a:t>
            </a:r>
            <a:r>
              <a:rPr lang="ja-JP" altLang="en-US" dirty="0"/>
              <a:t>、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dirty="0"/>
              <a:t>「</a:t>
            </a:r>
            <a:r>
              <a:rPr lang="en-US" altLang="ja-JP" dirty="0"/>
              <a:t>(</a:t>
            </a:r>
            <a:r>
              <a:rPr lang="ja-JP" altLang="ja-JP" dirty="0"/>
              <a:t>特</a:t>
            </a:r>
            <a:r>
              <a:rPr lang="en-US" altLang="ja-JP" dirty="0"/>
              <a:t>)</a:t>
            </a:r>
            <a:r>
              <a:rPr lang="ja-JP" altLang="ja-JP" dirty="0"/>
              <a:t>」</a:t>
            </a:r>
            <a:r>
              <a:rPr lang="ja-JP" altLang="en-US" dirty="0"/>
              <a:t>または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spc="-20" dirty="0">
                <a:solidFill>
                  <a:srgbClr val="000000"/>
                </a:solidFill>
              </a:rPr>
              <a:t>★クリック（</a:t>
            </a:r>
            <a:r>
              <a:rPr lang="ja-JP" altLang="en-US" b="1" dirty="0"/>
              <a:t>→「住（特特）」）★</a:t>
            </a:r>
            <a:endParaRPr lang="ja-JP" altLang="en-US" sz="1200" b="1" spc="-2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「（特特）」もしくは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spc="-20" dirty="0">
                <a:solidFill>
                  <a:srgbClr val="000000"/>
                </a:solidFill>
              </a:rPr>
              <a:t>★クリック（</a:t>
            </a:r>
            <a:r>
              <a:rPr lang="ja-JP" altLang="en-US" b="1" dirty="0"/>
              <a:t>→「住（特特特）」</a:t>
            </a:r>
            <a:r>
              <a:rPr lang="ja-JP" altLang="en-US" sz="1200" b="1" spc="-20" dirty="0">
                <a:solidFill>
                  <a:srgbClr val="000000"/>
                </a:solidFill>
              </a:rPr>
              <a:t>★</a:t>
            </a:r>
          </a:p>
          <a:p>
            <a:endParaRPr lang="en-US" altLang="ja-JP" dirty="0"/>
          </a:p>
          <a:p>
            <a:r>
              <a:rPr lang="ja-JP" altLang="en-US" dirty="0"/>
              <a:t>「（特特特）」</a:t>
            </a:r>
            <a:r>
              <a:rPr lang="ja-JP" altLang="ja-JP" dirty="0"/>
              <a:t>と</a:t>
            </a:r>
            <a:r>
              <a:rPr lang="ja-JP" altLang="en-US" dirty="0"/>
              <a:t>付け加えて</a:t>
            </a:r>
            <a:r>
              <a:rPr lang="ja-JP" altLang="ja-JP" dirty="0"/>
              <a:t>ください。</a:t>
            </a:r>
          </a:p>
          <a:p>
            <a:r>
              <a:rPr lang="en-US" altLang="ja-JP" dirty="0"/>
              <a:t> </a:t>
            </a:r>
          </a:p>
          <a:p>
            <a:pPr eaLnBrk="1" hangingPunct="1"/>
            <a:r>
              <a:rPr lang="ja-JP" altLang="en-US" dirty="0"/>
              <a:t>なお、これらの記入がない場合や記入誤りがある場合、</a:t>
            </a:r>
          </a:p>
          <a:p>
            <a:pPr eaLnBrk="1" hangingPunct="1"/>
            <a:r>
              <a:rPr lang="ja-JP" altLang="en-US" dirty="0"/>
              <a:t>住民税の住宅ローン控除の適用が受けられないことがありますので、</a:t>
            </a:r>
            <a:endParaRPr lang="en-US" altLang="ja-JP" dirty="0"/>
          </a:p>
          <a:p>
            <a:pPr eaLnBrk="1" hangingPunct="1"/>
            <a:r>
              <a:rPr lang="ja-JP" altLang="en-US" dirty="0"/>
              <a:t>ご注意ください。</a:t>
            </a:r>
            <a:endParaRPr lang="en-US" altLang="ja-JP" dirty="0"/>
          </a:p>
          <a:p>
            <a:pPr eaLnBrk="1" hangingPunct="1"/>
            <a:r>
              <a:rPr lang="ja-JP" altLang="en-US" b="1" dirty="0"/>
              <a:t>　　　　　　　　　</a:t>
            </a:r>
            <a:endParaRPr lang="en-US" altLang="ja-JP" b="1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  <p:sp>
        <p:nvSpPr>
          <p:cNvPr id="686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9F381B1-DE0E-4EBC-A25F-1CCE5293B7BB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dirty="0">
                <a:latin typeface="ＭＳ Ｐ明朝" panose="02020600040205080304" pitchFamily="18" charset="-128"/>
              </a:rPr>
              <a:t>次に、</a:t>
            </a:r>
            <a:r>
              <a:rPr lang="ja-JP" altLang="ja-JP" dirty="0"/>
              <a:t>前職分の情報ですが、</a:t>
            </a:r>
            <a:endParaRPr lang="ja-JP" altLang="en-US" dirty="0">
              <a:latin typeface="ＭＳ Ｐ明朝" panose="02020600040205080304" pitchFamily="1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b="1" dirty="0">
                <a:latin typeface="ＭＳ Ｐ明朝" panose="02020600040205080304" pitchFamily="18" charset="-128"/>
              </a:rPr>
              <a:t>★クリック　（前職分の欄に○）★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ja-JP" altLang="en-US" dirty="0">
                <a:latin typeface="ＭＳ Ｐ明朝" panose="02020600040205080304" pitchFamily="18" charset="-128"/>
              </a:rPr>
              <a:t>年の途中で就職し、前職分の給与を含んで年末調整した場合、</a:t>
            </a: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ja-JP" dirty="0"/>
              <a:t>摘要欄に</a:t>
            </a:r>
            <a:r>
              <a:rPr lang="ja-JP" altLang="en-US" dirty="0">
                <a:latin typeface="ＭＳ Ｐ明朝" panose="02020600040205080304" pitchFamily="18" charset="-128"/>
              </a:rPr>
              <a:t>前職の給与支払者名や支払金額などを記入してください。</a:t>
            </a: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dirty="0">
                <a:latin typeface="ＭＳ Ｐ明朝" panose="02020600040205080304" pitchFamily="18" charset="-128"/>
              </a:rPr>
              <a:t>この情報の記入がないと、前職分の給与が含まれていないものと</a:t>
            </a: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dirty="0">
                <a:latin typeface="ＭＳ Ｐ明朝" panose="02020600040205080304" pitchFamily="18" charset="-128"/>
              </a:rPr>
              <a:t>判断し、加算して課税される恐れがあります。</a:t>
            </a: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dirty="0">
                <a:latin typeface="ＭＳ Ｐ明朝" panose="02020600040205080304" pitchFamily="18" charset="-128"/>
              </a:rPr>
              <a:t>前職分の給与を含んでいる場合は、必ず記入してください。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ja-JP" altLang="en-US" dirty="0">
                <a:latin typeface="ＭＳ Ｐ明朝" panose="02020600040205080304" pitchFamily="18" charset="-128"/>
              </a:rPr>
              <a:t>　　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b="1" dirty="0">
                <a:latin typeface="ＭＳ Ｐ明朝" panose="02020600040205080304" pitchFamily="18" charset="-128"/>
              </a:rPr>
              <a:t>★クリック★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b="1" dirty="0">
                <a:latin typeface="ＭＳ Ｐ明朝" panose="02020600040205080304" pitchFamily="18" charset="-128"/>
              </a:rPr>
              <a:t>◇画面が切り替わる◇</a:t>
            </a:r>
          </a:p>
        </p:txBody>
      </p:sp>
      <p:sp>
        <p:nvSpPr>
          <p:cNvPr id="7270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EC229FD-9862-4ABE-B125-838C627AD878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0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b="1" dirty="0"/>
              <a:t>◇一呼吸おく◇</a:t>
            </a:r>
            <a:endParaRPr lang="ja-JP" altLang="en-US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b="1" dirty="0"/>
              <a:t>★クリック（住所を囲む）★</a:t>
            </a:r>
          </a:p>
          <a:p>
            <a:pPr eaLnBrk="1" hangingPunct="1">
              <a:lnSpc>
                <a:spcPts val="500"/>
              </a:lnSpc>
              <a:spcBef>
                <a:spcPct val="0"/>
              </a:spcBef>
              <a:defRPr/>
            </a:pPr>
            <a:endParaRPr lang="ja-JP" altLang="en-US" sz="12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住所欄には、令和８年</a:t>
            </a:r>
            <a:r>
              <a:rPr lang="en-US" altLang="ja-JP" sz="1200" dirty="0"/>
              <a:t>1</a:t>
            </a:r>
            <a:r>
              <a:rPr lang="ja-JP" altLang="en-US" sz="1200" dirty="0"/>
              <a:t>月１日現在の住所を記入してください。</a:t>
            </a:r>
            <a:endParaRPr lang="en-US" altLang="ja-JP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なお、退職者については、退職日現在の住所で構いません。</a:t>
            </a:r>
            <a:endParaRPr lang="en-US" altLang="ja-JP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また、アパートなどの建物名と部屋番号も忘れずに記入してください。</a:t>
            </a:r>
            <a:endParaRPr lang="en-US" altLang="ja-JP" sz="1200" dirty="0"/>
          </a:p>
          <a:p>
            <a:pPr>
              <a:defRPr/>
            </a:pPr>
            <a:r>
              <a:rPr lang="ja-JP" altLang="ja-JP" sz="1200" b="1" dirty="0"/>
              <a:t>★クリック（個人番号</a:t>
            </a:r>
            <a:r>
              <a:rPr lang="ja-JP" altLang="en-US" sz="1200" b="1" dirty="0"/>
              <a:t>を囲む</a:t>
            </a:r>
            <a:r>
              <a:rPr lang="ja-JP" altLang="ja-JP" sz="1200" b="1" dirty="0"/>
              <a:t>）★</a:t>
            </a:r>
            <a:endParaRPr lang="en-US" altLang="ja-JP" sz="1200" b="1" dirty="0"/>
          </a:p>
          <a:p>
            <a:pPr>
              <a:lnSpc>
                <a:spcPts val="500"/>
              </a:lnSpc>
              <a:defRPr/>
            </a:pPr>
            <a:endParaRPr lang="ja-JP" altLang="ja-JP" sz="1200" b="1" dirty="0"/>
          </a:p>
          <a:p>
            <a:pPr>
              <a:defRPr/>
            </a:pPr>
            <a:r>
              <a:rPr lang="ja-JP" altLang="ja-JP" sz="1200" dirty="0"/>
              <a:t>個人番号欄には、給与受給者の個人番号を記入してください。</a:t>
            </a:r>
            <a:endParaRPr lang="en-US" altLang="ja-JP" sz="1200" dirty="0"/>
          </a:p>
          <a:p>
            <a:pPr>
              <a:defRPr/>
            </a:pPr>
            <a:r>
              <a:rPr lang="ja-JP" altLang="en-US" sz="1200" b="1" dirty="0"/>
              <a:t>★クリック（氏名とフリガナを囲む）★</a:t>
            </a:r>
          </a:p>
          <a:p>
            <a:pPr eaLnBrk="1" hangingPunct="1">
              <a:lnSpc>
                <a:spcPts val="500"/>
              </a:lnSpc>
              <a:spcBef>
                <a:spcPct val="0"/>
              </a:spcBef>
              <a:defRPr/>
            </a:pPr>
            <a:endParaRPr lang="ja-JP" altLang="en-US" sz="12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氏名欄には、必ずフリガナも記入してください。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b="1" dirty="0"/>
              <a:t>★クリック（生年月日を囲む）★</a:t>
            </a:r>
          </a:p>
          <a:p>
            <a:pPr eaLnBrk="1" hangingPunct="1">
              <a:lnSpc>
                <a:spcPts val="500"/>
              </a:lnSpc>
              <a:spcBef>
                <a:spcPct val="0"/>
              </a:spcBef>
              <a:defRPr/>
            </a:pPr>
            <a:endParaRPr lang="ja-JP" altLang="en-US" sz="12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生年月日も正確に記入してください。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川崎市では、この「住所」</a:t>
            </a:r>
            <a:r>
              <a:rPr lang="ja-JP" altLang="ja-JP" sz="1200" dirty="0"/>
              <a:t>「個人番号」</a:t>
            </a:r>
            <a:r>
              <a:rPr lang="ja-JP" altLang="en-US" sz="1200" dirty="0"/>
              <a:t>「氏名のフリガナ」</a:t>
            </a:r>
            <a:endParaRPr lang="en-US" altLang="ja-JP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「生年月日」の４項目を用いて課税台帳と照合し、</a:t>
            </a:r>
            <a:endParaRPr lang="en-US" altLang="ja-JP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個人を特定しています。</a:t>
            </a:r>
            <a:endParaRPr lang="en-US" altLang="ja-JP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この４項目に記入漏れがあると、個人の特定に時間を</a:t>
            </a:r>
            <a:endParaRPr lang="en-US" altLang="ja-JP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/>
              <a:t>要しますので、必ず記入してください。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12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b="1" dirty="0"/>
              <a:t>★クリック★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ja-JP" altLang="en-US" sz="1200" b="1" dirty="0"/>
              <a:t>◇画面が切り替わる◇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864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>
                <a:latin typeface="ＭＳ Ｐ明朝" panose="02020600040205080304" pitchFamily="18" charset="-128"/>
              </a:rPr>
              <a:t>次に、扶養控除の欄の記入について説明いたします。</a:t>
            </a:r>
            <a:endParaRPr lang="en-US" altLang="ja-JP" sz="1200" dirty="0">
              <a:latin typeface="ＭＳ Ｐ明朝" panose="02020600040205080304" pitchFamily="18" charset="-128"/>
            </a:endParaRPr>
          </a:p>
          <a:p>
            <a:r>
              <a:rPr lang="ja-JP" altLang="en-US" sz="1200" dirty="0">
                <a:latin typeface="ＭＳ Ｐ明朝" panose="02020600040205080304" pitchFamily="18" charset="-128"/>
              </a:rPr>
              <a:t>まずは配偶者についてです。</a:t>
            </a:r>
            <a:endParaRPr lang="en-US" altLang="ja-JP" sz="1200" dirty="0">
              <a:latin typeface="ＭＳ Ｐ明朝" panose="02020600040205080304" pitchFamily="18" charset="-128"/>
            </a:endParaRPr>
          </a:p>
          <a:p>
            <a:r>
              <a:rPr lang="ja-JP" altLang="ja-JP" sz="1200" b="1" dirty="0"/>
              <a:t>★クリック（</a:t>
            </a:r>
            <a:r>
              <a:rPr lang="ja-JP" altLang="en-US" sz="1200" b="1" dirty="0"/>
              <a:t>「</a:t>
            </a:r>
            <a:r>
              <a:rPr lang="ja-JP" altLang="ja-JP" sz="1200" b="1" dirty="0"/>
              <a:t>控除対象配偶者</a:t>
            </a:r>
            <a:r>
              <a:rPr lang="ja-JP" altLang="en-US" sz="1200" b="1" dirty="0"/>
              <a:t>」と氏名・個人番号欄</a:t>
            </a:r>
            <a:r>
              <a:rPr lang="ja-JP" altLang="ja-JP" sz="1200" b="1" dirty="0"/>
              <a:t>を囲む。）★</a:t>
            </a:r>
            <a:endParaRPr lang="en-US" altLang="ja-JP" sz="1200" b="1" dirty="0"/>
          </a:p>
          <a:p>
            <a:pPr>
              <a:lnSpc>
                <a:spcPts val="400"/>
              </a:lnSpc>
            </a:pPr>
            <a:r>
              <a:rPr lang="en-US" altLang="ja-JP" sz="1200" dirty="0"/>
              <a:t> </a:t>
            </a:r>
            <a:endParaRPr lang="ja-JP" altLang="ja-JP" sz="1200" b="1" dirty="0"/>
          </a:p>
          <a:p>
            <a:r>
              <a:rPr lang="ja-JP" altLang="ja-JP" sz="1200" dirty="0"/>
              <a:t>「控除対象配偶者」</a:t>
            </a:r>
            <a:r>
              <a:rPr lang="ja-JP" altLang="en-US" sz="1200" dirty="0"/>
              <a:t>欄に</a:t>
            </a:r>
            <a:r>
              <a:rPr lang="ja-JP" altLang="ja-JP" sz="1200" dirty="0"/>
              <a:t>、該当する方の氏名</a:t>
            </a:r>
            <a:r>
              <a:rPr lang="ja-JP" altLang="en-US" sz="1200" dirty="0"/>
              <a:t>と</a:t>
            </a:r>
            <a:r>
              <a:rPr lang="ja-JP" altLang="ja-JP" sz="1200" dirty="0"/>
              <a:t>個人番号を</a:t>
            </a:r>
            <a:endParaRPr lang="en-US" altLang="ja-JP" sz="1200" dirty="0"/>
          </a:p>
          <a:p>
            <a:r>
              <a:rPr lang="ja-JP" altLang="ja-JP" sz="1200" dirty="0"/>
              <a:t>記入してください。</a:t>
            </a:r>
            <a:endParaRPr lang="en-US" altLang="ja-JP" sz="1200" dirty="0"/>
          </a:p>
          <a:p>
            <a:r>
              <a:rPr lang="ja-JP" altLang="en-US" sz="1200" dirty="0"/>
              <a:t>配偶者特別控除に該当する場合も、「控除対象配偶者」欄に</a:t>
            </a:r>
            <a:endParaRPr lang="en-US" altLang="ja-JP" sz="1200" dirty="0"/>
          </a:p>
          <a:p>
            <a:r>
              <a:rPr lang="ja-JP" altLang="en-US" sz="1200" dirty="0"/>
              <a:t>記入してください。</a:t>
            </a:r>
            <a:r>
              <a:rPr lang="en-US" altLang="ja-JP" sz="1200" dirty="0"/>
              <a:t> </a:t>
            </a:r>
          </a:p>
          <a:p>
            <a:r>
              <a:rPr lang="ja-JP" altLang="ja-JP" sz="1200" b="1" dirty="0"/>
              <a:t>★クリック（控除対象配偶者</a:t>
            </a:r>
            <a:r>
              <a:rPr lang="ja-JP" altLang="en-US" sz="1200" b="1" dirty="0"/>
              <a:t>の「有」欄</a:t>
            </a:r>
            <a:r>
              <a:rPr lang="ja-JP" altLang="ja-JP" sz="1200" b="1" dirty="0"/>
              <a:t>を</a:t>
            </a:r>
            <a:r>
              <a:rPr lang="ja-JP" altLang="en-US" sz="1200" b="1" dirty="0"/>
              <a:t>囲む</a:t>
            </a:r>
            <a:r>
              <a:rPr lang="ja-JP" altLang="ja-JP" sz="1200" b="1" dirty="0"/>
              <a:t>。）★</a:t>
            </a:r>
            <a:endParaRPr lang="en-US" altLang="ja-JP" sz="1200" b="1" dirty="0"/>
          </a:p>
          <a:p>
            <a:pPr>
              <a:lnSpc>
                <a:spcPts val="400"/>
              </a:lnSpc>
            </a:pPr>
            <a:endParaRPr lang="en-US" altLang="ja-JP" sz="1200" dirty="0"/>
          </a:p>
          <a:p>
            <a:pPr>
              <a:lnSpc>
                <a:spcPts val="400"/>
              </a:lnSpc>
            </a:pPr>
            <a:r>
              <a:rPr lang="ja-JP" altLang="en-US" sz="1200" dirty="0"/>
              <a:t>「控除対象配偶者」の「有」の印はこちらに、　</a:t>
            </a:r>
            <a:endParaRPr lang="en-US" altLang="ja-JP" sz="1200" dirty="0"/>
          </a:p>
          <a:p>
            <a:r>
              <a:rPr lang="ja-JP" altLang="ja-JP" sz="1200" b="1" dirty="0"/>
              <a:t>★クリック（</a:t>
            </a:r>
            <a:r>
              <a:rPr lang="ja-JP" altLang="en-US" sz="1200" b="1" dirty="0"/>
              <a:t>「</a:t>
            </a:r>
            <a:r>
              <a:rPr lang="ja-JP" altLang="ja-JP" sz="1200" b="1" dirty="0"/>
              <a:t>配偶者</a:t>
            </a:r>
            <a:r>
              <a:rPr lang="en-US" altLang="ja-JP" sz="1200" b="1" dirty="0"/>
              <a:t>(</a:t>
            </a:r>
            <a:r>
              <a:rPr lang="ja-JP" altLang="en-US" sz="1200" b="1" dirty="0"/>
              <a:t>特別</a:t>
            </a:r>
            <a:r>
              <a:rPr lang="en-US" altLang="ja-JP" sz="1200" b="1" dirty="0"/>
              <a:t>)</a:t>
            </a:r>
            <a:r>
              <a:rPr lang="ja-JP" altLang="en-US" sz="1200" b="1" dirty="0"/>
              <a:t>控除の額」欄</a:t>
            </a:r>
            <a:r>
              <a:rPr lang="ja-JP" altLang="ja-JP" sz="1200" b="1" dirty="0"/>
              <a:t>を囲</a:t>
            </a:r>
            <a:r>
              <a:rPr lang="ja-JP" altLang="en-US" sz="1200" b="1" dirty="0"/>
              <a:t>む</a:t>
            </a:r>
            <a:r>
              <a:rPr lang="ja-JP" altLang="ja-JP" sz="1200" b="1" dirty="0"/>
              <a:t>。）★</a:t>
            </a:r>
            <a:endParaRPr lang="en-US" altLang="ja-JP" sz="1200" b="1" dirty="0"/>
          </a:p>
          <a:p>
            <a:pPr>
              <a:lnSpc>
                <a:spcPts val="400"/>
              </a:lnSpc>
            </a:pPr>
            <a:endParaRPr lang="en-US" altLang="ja-JP" sz="1200" dirty="0"/>
          </a:p>
          <a:p>
            <a:pPr>
              <a:lnSpc>
                <a:spcPts val="400"/>
              </a:lnSpc>
            </a:pPr>
            <a:r>
              <a:rPr lang="ja-JP" altLang="en-US" sz="1200" dirty="0"/>
              <a:t>配偶者控除と配偶者特別控除の控除額はこちらに</a:t>
            </a:r>
            <a:endParaRPr lang="en-US" altLang="ja-JP" sz="1200" dirty="0"/>
          </a:p>
          <a:p>
            <a:pPr>
              <a:lnSpc>
                <a:spcPts val="400"/>
              </a:lnSpc>
            </a:pPr>
            <a:r>
              <a:rPr lang="ja-JP" altLang="en-US" sz="1200" dirty="0"/>
              <a:t>記入してください。</a:t>
            </a:r>
            <a:endParaRPr lang="en-US" altLang="ja-JP" sz="1200" dirty="0"/>
          </a:p>
          <a:p>
            <a:pPr>
              <a:lnSpc>
                <a:spcPts val="400"/>
              </a:lnSpc>
            </a:pPr>
            <a:endParaRPr lang="en-US" altLang="ja-JP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b="1" dirty="0"/>
              <a:t>★クリック★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ja-JP" altLang="en-US" sz="1200" b="1" dirty="0"/>
              <a:t>◇画面が切り替わる◇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717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F1F75-DE7F-029D-7618-6F45AD606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4EC9254-8505-F3A4-EF2B-D716060D6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F686F4-5367-2A50-DE36-97DD53FAF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>
                <a:latin typeface="ＭＳ Ｐ明朝" panose="02020600040205080304" pitchFamily="18" charset="-128"/>
              </a:rPr>
              <a:t>次は配偶者を除く扶養親族等についてです。</a:t>
            </a:r>
            <a:endParaRPr lang="en-US" altLang="ja-JP" sz="1200" dirty="0">
              <a:latin typeface="ＭＳ Ｐ明朝" panose="02020600040205080304" pitchFamily="18" charset="-128"/>
            </a:endParaRPr>
          </a:p>
          <a:p>
            <a:r>
              <a:rPr lang="ja-JP" altLang="ja-JP" sz="1200" b="1" dirty="0"/>
              <a:t>★クリック（</a:t>
            </a:r>
            <a:r>
              <a:rPr lang="ja-JP" altLang="en-US" sz="1200" b="1" dirty="0"/>
              <a:t>「控除対象扶養親族」「１６歳未満の扶養親族」と</a:t>
            </a:r>
            <a:endParaRPr lang="en-US" altLang="ja-JP" sz="1200" b="1" dirty="0"/>
          </a:p>
          <a:p>
            <a:r>
              <a:rPr lang="ja-JP" altLang="en-US" sz="1200" b="1" dirty="0"/>
              <a:t>氏名・個人番号を囲む</a:t>
            </a:r>
            <a:r>
              <a:rPr lang="ja-JP" altLang="ja-JP" sz="1200" b="1" dirty="0"/>
              <a:t>。）★</a:t>
            </a:r>
            <a:endParaRPr lang="en-US" altLang="ja-JP" sz="1200" b="1" dirty="0"/>
          </a:p>
          <a:p>
            <a:pPr>
              <a:lnSpc>
                <a:spcPts val="400"/>
              </a:lnSpc>
            </a:pPr>
            <a:r>
              <a:rPr lang="en-US" altLang="ja-JP" sz="1200" dirty="0"/>
              <a:t> </a:t>
            </a:r>
            <a:endParaRPr lang="ja-JP" altLang="ja-JP" sz="1200" b="1" dirty="0"/>
          </a:p>
          <a:p>
            <a:r>
              <a:rPr lang="ja-JP" altLang="ja-JP" sz="1200" dirty="0"/>
              <a:t>「控除対象扶養親族</a:t>
            </a:r>
            <a:r>
              <a:rPr lang="ja-JP" altLang="en-US" sz="1200" dirty="0"/>
              <a:t>等</a:t>
            </a:r>
            <a:r>
              <a:rPr lang="ja-JP" altLang="ja-JP" sz="1200" dirty="0"/>
              <a:t>」「１６歳未満の扶養親族」の各欄</a:t>
            </a:r>
            <a:r>
              <a:rPr lang="ja-JP" altLang="en-US" sz="1200" dirty="0"/>
              <a:t>に</a:t>
            </a:r>
            <a:r>
              <a:rPr lang="ja-JP" altLang="ja-JP" sz="1200" dirty="0"/>
              <a:t>、</a:t>
            </a:r>
            <a:endParaRPr lang="en-US" altLang="ja-JP" sz="1200" dirty="0"/>
          </a:p>
          <a:p>
            <a:r>
              <a:rPr lang="ja-JP" altLang="ja-JP" sz="1200" dirty="0"/>
              <a:t>該当する方の氏名</a:t>
            </a:r>
            <a:r>
              <a:rPr lang="ja-JP" altLang="en-US" sz="1200" dirty="0"/>
              <a:t>と</a:t>
            </a:r>
            <a:r>
              <a:rPr lang="ja-JP" altLang="ja-JP" sz="1200" dirty="0"/>
              <a:t>個人番号を記入してください。</a:t>
            </a:r>
            <a:endParaRPr lang="en-US" altLang="ja-JP" sz="1200" dirty="0"/>
          </a:p>
          <a:p>
            <a:r>
              <a:rPr lang="ja-JP" altLang="ja-JP" sz="1200" b="1" dirty="0"/>
              <a:t>★クリック（控除対象</a:t>
            </a:r>
            <a:r>
              <a:rPr lang="ja-JP" altLang="en-US" sz="1200" b="1" dirty="0"/>
              <a:t>扶養親族等の「人数」欄</a:t>
            </a:r>
            <a:r>
              <a:rPr lang="ja-JP" altLang="ja-JP" sz="1200" b="1" dirty="0"/>
              <a:t>を囲</a:t>
            </a:r>
            <a:r>
              <a:rPr lang="ja-JP" altLang="en-US" sz="1200" b="1" dirty="0"/>
              <a:t>む。</a:t>
            </a:r>
            <a:r>
              <a:rPr lang="ja-JP" altLang="ja-JP" sz="1200" b="1" dirty="0"/>
              <a:t>）★</a:t>
            </a:r>
            <a:endParaRPr lang="en-US" altLang="ja-JP" sz="1200" b="1" dirty="0"/>
          </a:p>
          <a:p>
            <a:pPr>
              <a:lnSpc>
                <a:spcPts val="400"/>
              </a:lnSpc>
            </a:pPr>
            <a:endParaRPr lang="en-US" altLang="ja-JP" sz="1200" dirty="0"/>
          </a:p>
          <a:p>
            <a:r>
              <a:rPr lang="ja-JP" altLang="en-US" sz="1200" dirty="0"/>
              <a:t>「控除対象扶養親族等」の人数はこちらに、</a:t>
            </a:r>
            <a:endParaRPr lang="en-US" altLang="ja-JP" sz="1200" dirty="0"/>
          </a:p>
          <a:p>
            <a:r>
              <a:rPr lang="ja-JP" altLang="ja-JP" sz="1200" b="1" dirty="0"/>
              <a:t>★クリック（</a:t>
            </a:r>
            <a:r>
              <a:rPr lang="ja-JP" altLang="en-US" sz="1200" b="1" dirty="0"/>
              <a:t>１６歳未満の扶養親族の「人数」欄</a:t>
            </a:r>
            <a:r>
              <a:rPr lang="ja-JP" altLang="ja-JP" sz="1200" b="1" dirty="0"/>
              <a:t>を囲</a:t>
            </a:r>
            <a:r>
              <a:rPr lang="ja-JP" altLang="en-US" sz="1200" b="1" dirty="0"/>
              <a:t>む</a:t>
            </a:r>
            <a:r>
              <a:rPr lang="ja-JP" altLang="ja-JP" sz="1200" b="1" dirty="0"/>
              <a:t>。）★</a:t>
            </a:r>
            <a:endParaRPr lang="en-US" altLang="ja-JP" sz="1200" b="1" dirty="0"/>
          </a:p>
          <a:p>
            <a:pPr>
              <a:lnSpc>
                <a:spcPts val="400"/>
              </a:lnSpc>
            </a:pPr>
            <a:endParaRPr lang="en-US" altLang="ja-JP" sz="1200" dirty="0"/>
          </a:p>
          <a:p>
            <a:r>
              <a:rPr lang="ja-JP" altLang="en-US" sz="1200" dirty="0"/>
              <a:t>「１６歳未満の扶養親族」の人数はこちらに、それぞれ</a:t>
            </a:r>
            <a:endParaRPr lang="en-US" altLang="ja-JP" sz="1200" dirty="0"/>
          </a:p>
          <a:p>
            <a:r>
              <a:rPr lang="ja-JP" altLang="en-US" sz="1200" dirty="0"/>
              <a:t>記入してください。</a:t>
            </a:r>
            <a:endParaRPr lang="en-US" altLang="ja-JP" sz="1200" dirty="0"/>
          </a:p>
          <a:p>
            <a:pPr>
              <a:lnSpc>
                <a:spcPts val="400"/>
              </a:lnSpc>
            </a:pPr>
            <a:endParaRPr lang="en-US" altLang="ja-JP" sz="1200" dirty="0"/>
          </a:p>
          <a:p>
            <a:r>
              <a:rPr lang="ja-JP" altLang="ja-JP" sz="1200" dirty="0"/>
              <a:t>扶養親族は、</a:t>
            </a:r>
            <a:r>
              <a:rPr lang="ja-JP" altLang="en-US" sz="1200" dirty="0"/>
              <a:t>住</a:t>
            </a:r>
            <a:r>
              <a:rPr lang="ja-JP" altLang="ja-JP" sz="1200" dirty="0"/>
              <a:t>民税の課税・非課税の判定だけでなく、</a:t>
            </a:r>
            <a:endParaRPr lang="en-US" altLang="ja-JP" sz="1200" dirty="0"/>
          </a:p>
          <a:p>
            <a:r>
              <a:rPr lang="ja-JP" altLang="en-US" sz="1200" dirty="0"/>
              <a:t>健康保険や年金などの</a:t>
            </a:r>
            <a:r>
              <a:rPr lang="ja-JP" altLang="ja-JP" sz="1200" dirty="0"/>
              <a:t>各種制度にも大きく影響</a:t>
            </a:r>
            <a:r>
              <a:rPr lang="ja-JP" altLang="en-US" sz="1200" dirty="0"/>
              <a:t>し</a:t>
            </a:r>
            <a:r>
              <a:rPr lang="ja-JP" altLang="ja-JP" sz="1200" dirty="0"/>
              <a:t>ますので、</a:t>
            </a:r>
            <a:endParaRPr lang="en-US" altLang="ja-JP" sz="1200" dirty="0"/>
          </a:p>
          <a:p>
            <a:r>
              <a:rPr lang="ja-JP" altLang="ja-JP" sz="1200" dirty="0"/>
              <a:t>記入漏れのないよう</a:t>
            </a:r>
            <a:r>
              <a:rPr lang="ja-JP" altLang="en-US" sz="1200" dirty="0"/>
              <a:t>ご</a:t>
            </a:r>
            <a:r>
              <a:rPr lang="ja-JP" altLang="ja-JP" sz="1200" dirty="0"/>
              <a:t>注意ください。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ja-JP" sz="1200" b="1" dirty="0"/>
              <a:t>★クリック★</a:t>
            </a:r>
            <a:endParaRPr lang="en-US" altLang="ja-JP" sz="1200" b="1" dirty="0"/>
          </a:p>
          <a:p>
            <a:r>
              <a:rPr lang="ja-JP" altLang="ja-JP" sz="1200" dirty="0"/>
              <a:t>◇画面が切り替わる◇</a:t>
            </a:r>
          </a:p>
          <a:p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BABDFF-1D7B-F473-7174-1BCB9D1CF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267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配偶者を除く控除対象扶養親族が非居住者であり、</a:t>
            </a:r>
            <a:endParaRPr kumimoji="1" lang="en-US" altLang="ja-JP" dirty="0"/>
          </a:p>
          <a:p>
            <a:r>
              <a:rPr kumimoji="1" lang="ja-JP" altLang="en-US" dirty="0"/>
              <a:t>一定の要件に該当している場合は、</a:t>
            </a:r>
            <a:endParaRPr kumimoji="1" lang="en-US" altLang="ja-JP" dirty="0"/>
          </a:p>
          <a:p>
            <a:r>
              <a:rPr kumimoji="1" lang="ja-JP" altLang="en-US" dirty="0"/>
              <a:t>区分に番号を記載します。</a:t>
            </a:r>
            <a:endParaRPr kumimoji="1" lang="en-US" altLang="ja-JP" dirty="0"/>
          </a:p>
          <a:p>
            <a:r>
              <a:rPr kumimoji="1" lang="ja-JP" altLang="en-US" dirty="0"/>
              <a:t>一定の要件については国税庁ホームページに掲載されている</a:t>
            </a:r>
            <a:endParaRPr kumimoji="1" lang="en-US" altLang="ja-JP" dirty="0"/>
          </a:p>
          <a:p>
            <a:r>
              <a:rPr kumimoji="1" lang="ja-JP" altLang="en-US" dirty="0"/>
              <a:t>「昨年度の年末調整のしかた」を御確認ください。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３０歳未満又は７０歳以上の場合は区分番号</a:t>
            </a:r>
            <a:r>
              <a:rPr kumimoji="1" lang="en-US" altLang="ja-JP" dirty="0"/>
              <a:t>01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３０歳以上７０歳未満かつ留学生の場合は区分番号０２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３０歳以上７０歳未満かつ障害者の場合は区分番号</a:t>
            </a:r>
            <a:r>
              <a:rPr kumimoji="1" lang="en-US" altLang="ja-JP" dirty="0"/>
              <a:t>03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３０歳以上７０歳未満かつ年３８万円以上の送金を受けた</a:t>
            </a:r>
            <a:endParaRPr kumimoji="1" lang="en-US" altLang="ja-JP" dirty="0"/>
          </a:p>
          <a:p>
            <a:r>
              <a:rPr kumimoji="1" lang="ja-JP" altLang="en-US" dirty="0"/>
              <a:t>場合は区分番号０４</a:t>
            </a:r>
            <a:endParaRPr kumimoji="1" lang="en-US" altLang="ja-JP" dirty="0"/>
          </a:p>
          <a:p>
            <a:r>
              <a:rPr kumimoji="1" lang="ja-JP" altLang="en-US" dirty="0"/>
              <a:t>をそれぞれ記載します。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配偶者、または１６歳未満の扶養親族が非居住者の場合は、区分に〇をします。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886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000" dirty="0">
                <a:latin typeface="ＭＳ Ｐ明朝" panose="02020600040205080304" pitchFamily="18" charset="-128"/>
              </a:rPr>
              <a:t>次に、特定親族特別控除について説明します。</a:t>
            </a:r>
            <a:endParaRPr lang="en-US" altLang="ja-JP" sz="1000" dirty="0">
              <a:latin typeface="ＭＳ Ｐ明朝" panose="02020600040205080304" pitchFamily="18" charset="-128"/>
            </a:endParaRPr>
          </a:p>
          <a:p>
            <a:pPr algn="just">
              <a:buNone/>
            </a:pPr>
            <a:r>
              <a:rPr lang="ja-JP" altLang="ja-JP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税制改正により、令和８年度課税より新たな控除として</a:t>
            </a:r>
            <a:endParaRPr lang="en-US" altLang="ja-JP" sz="1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「</a:t>
            </a:r>
            <a:r>
              <a:rPr lang="ja-JP" altLang="ja-JP" sz="12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特定親族特別控除</a:t>
            </a:r>
            <a:r>
              <a:rPr lang="ja-JP" altLang="ja-JP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」が創設されました。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個人別明細書にも特定親族特別控除の人数や控除額を</a:t>
            </a:r>
            <a:endParaRPr lang="en-US" altLang="ja-JP" sz="1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記載する欄が追加されていますので、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記入の際は十分に</a:t>
            </a:r>
            <a:r>
              <a:rPr lang="ja-JP" altLang="en-US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御</a:t>
            </a:r>
            <a:r>
              <a:rPr lang="ja-JP" altLang="ja-JP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注意ください。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endParaRPr lang="en-US" altLang="ja-JP" sz="1200" dirty="0"/>
          </a:p>
          <a:p>
            <a:r>
              <a:rPr lang="ja-JP" altLang="ja-JP" sz="1200" b="1" dirty="0"/>
              <a:t>★クリック★</a:t>
            </a:r>
            <a:endParaRPr lang="en-US" altLang="ja-JP" sz="1200" b="1" dirty="0"/>
          </a:p>
          <a:p>
            <a:r>
              <a:rPr lang="ja-JP" altLang="ja-JP" sz="1200" dirty="0"/>
              <a:t>◇画面が切り替わる◇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936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特定親族特別控除に該当する方がいる場合には、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/>
              <a:t>★クリック（</a:t>
            </a:r>
            <a:r>
              <a:rPr lang="ja-JP" altLang="en-US" sz="1200" b="1" dirty="0"/>
              <a:t>「控除対象扶養親族等」</a:t>
            </a:r>
            <a:r>
              <a:rPr lang="ja-JP" altLang="ja-JP" sz="1200" b="1" dirty="0"/>
              <a:t>を囲む。）★</a:t>
            </a:r>
            <a:endParaRPr lang="en-US" altLang="ja-JP" sz="1200" b="1" dirty="0"/>
          </a:p>
          <a:p>
            <a:endParaRPr lang="en-US" altLang="ja-JP" sz="1200" dirty="0"/>
          </a:p>
          <a:p>
            <a:pPr algn="just"/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「控除対象扶養親族等」の欄に該当する方の氏名と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個人番号を記入してください。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控除額に応じて、区分の欄に</a:t>
            </a:r>
            <a:r>
              <a:rPr lang="ja-JP" altLang="en-US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、前のページでお示しした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該当の</a:t>
            </a: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数字を記入してください。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ja-JP" sz="1200" b="1"/>
              <a:t>★</a:t>
            </a:r>
            <a:r>
              <a:rPr lang="ja-JP" altLang="ja-JP" sz="1200" b="1" dirty="0"/>
              <a:t>クリック（</a:t>
            </a:r>
            <a:r>
              <a:rPr lang="ja-JP" altLang="en-US" sz="1200" b="1" dirty="0"/>
              <a:t>「控除対象扶養親族等の数」の「特親」と</a:t>
            </a:r>
            <a:endParaRPr lang="en-US" altLang="ja-JP" sz="1200" b="1" dirty="0"/>
          </a:p>
          <a:p>
            <a:r>
              <a:rPr lang="ja-JP" altLang="en-US" sz="1200" b="1" dirty="0"/>
              <a:t>「特定親族特別控除の額」</a:t>
            </a:r>
            <a:r>
              <a:rPr lang="ja-JP" altLang="ja-JP" sz="1200" b="1" dirty="0"/>
              <a:t>を囲む。）★</a:t>
            </a:r>
            <a:endParaRPr lang="en-US" altLang="ja-JP" sz="1200" b="1" dirty="0"/>
          </a:p>
          <a:p>
            <a:pPr>
              <a:lnSpc>
                <a:spcPts val="400"/>
              </a:lnSpc>
            </a:pPr>
            <a:r>
              <a:rPr lang="en-US" altLang="ja-JP" sz="1200" dirty="0"/>
              <a:t> </a:t>
            </a:r>
            <a:endParaRPr lang="ja-JP" altLang="ja-JP" sz="12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/>
              <a:t>「控除対象扶養親族等の数」の「特親」の左の欄に</a:t>
            </a:r>
            <a:r>
              <a:rPr lang="ja-JP" altLang="ja-JP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人数を</a:t>
            </a:r>
            <a:r>
              <a:rPr lang="ja-JP" altLang="en-US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、</a:t>
            </a:r>
            <a:endParaRPr lang="en-US" altLang="ja-JP" sz="1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「特定</a:t>
            </a:r>
            <a:r>
              <a:rPr lang="ja-JP" altLang="en-US" sz="1200" b="0" dirty="0"/>
              <a:t>親族特別控除の額」に、</a:t>
            </a:r>
            <a:r>
              <a:rPr lang="ja-JP" altLang="en-US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前のページでお示しした</a:t>
            </a:r>
            <a:endParaRPr lang="en-US" altLang="ja-JP" sz="1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dirty="0"/>
              <a:t>控除の額を</a:t>
            </a:r>
            <a:r>
              <a:rPr lang="ja-JP" altLang="ja-JP" sz="12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記入してください。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altLang="ja-JP" sz="1200" dirty="0"/>
          </a:p>
          <a:p>
            <a:pPr marL="0" marR="0" lvl="0" indent="0" algn="l" defTabSz="914400" rtl="0" eaLnBrk="0" fontAlgn="base" latinLnBrk="0" hangingPunct="0">
              <a:lnSpc>
                <a:spcPts val="4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/>
              <a:t>★クリック★</a:t>
            </a:r>
            <a:endParaRPr lang="en-US" altLang="ja-JP" sz="1200" b="1" dirty="0"/>
          </a:p>
          <a:p>
            <a:pPr marL="0" marR="0" lvl="0" indent="0" algn="l" defTabSz="914400" rtl="0" eaLnBrk="0" fontAlgn="base" latinLnBrk="0" hangingPunct="0">
              <a:lnSpc>
                <a:spcPts val="4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dirty="0"/>
              <a:t>◇画面が切り替わる◇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928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98530" y="4687812"/>
            <a:ext cx="5299075" cy="4441667"/>
          </a:xfrm>
          <a:noFill/>
        </p:spPr>
        <p:txBody>
          <a:bodyPr/>
          <a:lstStyle/>
          <a:p>
            <a:pPr eaLnBrk="1" hangingPunct="1"/>
            <a:r>
              <a:rPr lang="ja-JP" altLang="en-US" dirty="0"/>
              <a:t>次に住宅借入金等特別控除、いわゆる住宅ローン控除について</a:t>
            </a:r>
            <a:endParaRPr lang="en-US" altLang="ja-JP" dirty="0"/>
          </a:p>
          <a:p>
            <a:pPr eaLnBrk="1" hangingPunct="1"/>
            <a:r>
              <a:rPr lang="ja-JP" altLang="en-US" dirty="0"/>
              <a:t>説明します。</a:t>
            </a:r>
            <a:endParaRPr lang="en-US" altLang="ja-JP" dirty="0"/>
          </a:p>
          <a:p>
            <a:pPr eaLnBrk="1" hangingPunct="1">
              <a:lnSpc>
                <a:spcPts val="700"/>
              </a:lnSpc>
            </a:pPr>
            <a:endParaRPr lang="en-US" altLang="ja-JP" dirty="0"/>
          </a:p>
          <a:p>
            <a:pPr eaLnBrk="1" hangingPunct="1"/>
            <a:r>
              <a:rPr lang="ja-JP" altLang="en-US" dirty="0"/>
              <a:t>住宅ローン控除可能額を所得税だけでは控除しきれず、</a:t>
            </a:r>
            <a:endParaRPr lang="en-US" altLang="ja-JP" dirty="0"/>
          </a:p>
          <a:p>
            <a:pPr eaLnBrk="1" hangingPunct="1"/>
            <a:r>
              <a:rPr lang="ja-JP" altLang="en-US" dirty="0"/>
              <a:t>住民税からも控除を受ける場合、</a:t>
            </a:r>
            <a:endParaRPr lang="en-US" altLang="ja-JP" dirty="0"/>
          </a:p>
          <a:p>
            <a:pPr eaLnBrk="1" hangingPunct="1"/>
            <a:r>
              <a:rPr lang="ja-JP" altLang="en-US" dirty="0"/>
              <a:t>記入された内容から、住民税の住宅ローン控除額を算出します。</a:t>
            </a:r>
            <a:endParaRPr lang="en-US" altLang="ja-JP" dirty="0"/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所得税だけでは控除しきれない方については、</a:t>
            </a:r>
            <a:endParaRPr lang="en-US" altLang="ja-JP" dirty="0"/>
          </a:p>
          <a:p>
            <a:pPr eaLnBrk="1" hangingPunct="1"/>
            <a:r>
              <a:rPr lang="ja-JP" altLang="ja-JP" dirty="0"/>
              <a:t>給与支払報告書の</a:t>
            </a:r>
          </a:p>
          <a:p>
            <a:pPr>
              <a:lnSpc>
                <a:spcPts val="700"/>
              </a:lnSpc>
            </a:pPr>
            <a:r>
              <a:rPr lang="en-US" altLang="ja-JP" dirty="0"/>
              <a:t> </a:t>
            </a:r>
            <a:r>
              <a:rPr lang="ja-JP" altLang="ja-JP" b="1" dirty="0"/>
              <a:t>★クリック（住借の各項目を囲む。）★</a:t>
            </a:r>
            <a:endParaRPr lang="en-US" altLang="ja-JP" b="1" dirty="0"/>
          </a:p>
          <a:p>
            <a:pPr>
              <a:lnSpc>
                <a:spcPts val="700"/>
              </a:lnSpc>
            </a:pPr>
            <a:endParaRPr lang="ja-JP" altLang="ja-JP" dirty="0"/>
          </a:p>
          <a:p>
            <a:r>
              <a:rPr lang="ja-JP" altLang="ja-JP" dirty="0"/>
              <a:t>「住宅借入金等特別控除の額」</a:t>
            </a:r>
            <a:r>
              <a:rPr lang="ja-JP" altLang="en-US" dirty="0"/>
              <a:t>の欄と</a:t>
            </a:r>
            <a:endParaRPr lang="en-US" altLang="ja-JP" dirty="0"/>
          </a:p>
          <a:p>
            <a:r>
              <a:rPr lang="ja-JP" altLang="ja-JP" dirty="0"/>
              <a:t>「住宅借入金等特別控除</a:t>
            </a:r>
            <a:r>
              <a:rPr lang="ja-JP" altLang="en-US" dirty="0"/>
              <a:t>の額の内訳</a:t>
            </a:r>
            <a:r>
              <a:rPr lang="ja-JP" altLang="ja-JP" dirty="0"/>
              <a:t>」</a:t>
            </a:r>
            <a:r>
              <a:rPr lang="ja-JP" altLang="en-US" dirty="0"/>
              <a:t>の各欄</a:t>
            </a:r>
            <a:r>
              <a:rPr lang="ja-JP" altLang="ja-JP" dirty="0"/>
              <a:t>を</a:t>
            </a:r>
            <a:endParaRPr lang="en-US" altLang="ja-JP" dirty="0"/>
          </a:p>
          <a:p>
            <a:r>
              <a:rPr lang="ja-JP" altLang="ja-JP" dirty="0"/>
              <a:t>正確に記入してください。</a:t>
            </a:r>
          </a:p>
          <a:p>
            <a:pPr>
              <a:lnSpc>
                <a:spcPts val="700"/>
              </a:lnSpc>
            </a:pPr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なお、「住宅借入金等特別控除可能額」は、</a:t>
            </a:r>
            <a:endParaRPr lang="en-US" altLang="ja-JP" dirty="0"/>
          </a:p>
          <a:p>
            <a:r>
              <a:rPr lang="en-US" altLang="ja-JP" dirty="0"/>
              <a:t>100</a:t>
            </a:r>
            <a:r>
              <a:rPr lang="ja-JP" altLang="ja-JP" dirty="0"/>
              <a:t>円未満を切り捨てた金額を記入してください。</a:t>
            </a:r>
          </a:p>
          <a:p>
            <a:r>
              <a:rPr lang="en-US" altLang="ja-JP" dirty="0"/>
              <a:t> </a:t>
            </a:r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  <p:sp>
        <p:nvSpPr>
          <p:cNvPr id="686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9F381B1-DE0E-4EBC-A25F-1CCE5293B7BB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8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98530" y="4687812"/>
            <a:ext cx="5299075" cy="4441667"/>
          </a:xfrm>
          <a:noFill/>
        </p:spPr>
        <p:txBody>
          <a:bodyPr/>
          <a:lstStyle/>
          <a:p>
            <a:r>
              <a:rPr lang="ja-JP" altLang="en-US" dirty="0"/>
              <a:t>また、増税後の消費税率「８％」又は「</a:t>
            </a:r>
            <a:r>
              <a:rPr lang="en-US" altLang="ja-JP" dirty="0"/>
              <a:t>10</a:t>
            </a:r>
            <a:r>
              <a:rPr lang="ja-JP" altLang="en-US" dirty="0"/>
              <a:t>％」が適用されている</a:t>
            </a:r>
            <a:endParaRPr lang="en-US" altLang="ja-JP" dirty="0"/>
          </a:p>
          <a:p>
            <a:r>
              <a:rPr lang="ja-JP" altLang="en-US" dirty="0"/>
              <a:t>場合は、「給与所得者の 住宅借入金等特別控除申告書」の</a:t>
            </a:r>
            <a:endParaRPr lang="en-US" altLang="ja-JP" dirty="0"/>
          </a:p>
          <a:p>
            <a:r>
              <a:rPr lang="ja-JP" altLang="en-US" dirty="0"/>
              <a:t>居住開始年月日の後ろに「特定」または「特別特定」もしくは</a:t>
            </a:r>
            <a:endParaRPr lang="en-US" altLang="ja-JP" dirty="0"/>
          </a:p>
          <a:p>
            <a:r>
              <a:rPr lang="ja-JP" altLang="en-US" dirty="0"/>
              <a:t>「特例特別特例」と記入されていますので、</a:t>
            </a:r>
            <a:endParaRPr lang="en-US" altLang="ja-JP" dirty="0"/>
          </a:p>
          <a:p>
            <a:pPr defTabSz="914420">
              <a:defRPr/>
            </a:pPr>
            <a:r>
              <a:rPr lang="ja-JP" altLang="en-US" b="1" dirty="0"/>
              <a:t>★クリック</a:t>
            </a:r>
            <a:r>
              <a:rPr lang="en-US" altLang="ja-JP" b="1" dirty="0"/>
              <a:t>(</a:t>
            </a:r>
            <a:r>
              <a:rPr lang="ja-JP" altLang="en-US" b="1" dirty="0"/>
              <a:t>「住」→「住</a:t>
            </a:r>
            <a:r>
              <a:rPr lang="en-US" altLang="ja-JP" b="1" dirty="0"/>
              <a:t>(</a:t>
            </a:r>
            <a:r>
              <a:rPr lang="ja-JP" altLang="en-US" b="1" dirty="0"/>
              <a:t>特</a:t>
            </a:r>
            <a:r>
              <a:rPr lang="en-US" altLang="ja-JP" b="1" dirty="0"/>
              <a:t>)</a:t>
            </a:r>
            <a:r>
              <a:rPr lang="ja-JP" altLang="en-US" b="1" dirty="0"/>
              <a:t>」</a:t>
            </a:r>
            <a:r>
              <a:rPr lang="en-US" altLang="ja-JP" b="1" dirty="0"/>
              <a:t>)</a:t>
            </a:r>
            <a:r>
              <a:rPr lang="ja-JP" altLang="en-US" b="1" dirty="0"/>
              <a:t>★</a:t>
            </a:r>
          </a:p>
          <a:p>
            <a:endParaRPr lang="en-US" altLang="ja-JP" dirty="0"/>
          </a:p>
          <a:p>
            <a:r>
              <a:rPr lang="ja-JP" altLang="ja-JP" dirty="0"/>
              <a:t>「住宅借入金等特別控除区分</a:t>
            </a:r>
            <a:r>
              <a:rPr lang="ja-JP" altLang="en-US" dirty="0"/>
              <a:t>」の</a:t>
            </a:r>
            <a:r>
              <a:rPr lang="ja-JP" altLang="ja-JP" dirty="0"/>
              <a:t>欄</a:t>
            </a:r>
            <a:r>
              <a:rPr lang="ja-JP" altLang="en-US" dirty="0"/>
              <a:t>の</a:t>
            </a:r>
            <a:r>
              <a:rPr lang="ja-JP" altLang="ja-JP" dirty="0"/>
              <a:t>区分</a:t>
            </a:r>
            <a:r>
              <a:rPr lang="ja-JP" altLang="en-US" dirty="0"/>
              <a:t>の後ろ</a:t>
            </a:r>
            <a:r>
              <a:rPr lang="ja-JP" altLang="ja-JP" dirty="0"/>
              <a:t>に</a:t>
            </a:r>
            <a:r>
              <a:rPr lang="ja-JP" altLang="en-US" dirty="0"/>
              <a:t>、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dirty="0"/>
              <a:t>「</a:t>
            </a:r>
            <a:r>
              <a:rPr lang="en-US" altLang="ja-JP" dirty="0"/>
              <a:t>(</a:t>
            </a:r>
            <a:r>
              <a:rPr lang="ja-JP" altLang="ja-JP" dirty="0"/>
              <a:t>特</a:t>
            </a:r>
            <a:r>
              <a:rPr lang="en-US" altLang="ja-JP" dirty="0"/>
              <a:t>)</a:t>
            </a:r>
            <a:r>
              <a:rPr lang="ja-JP" altLang="ja-JP" dirty="0"/>
              <a:t>」</a:t>
            </a:r>
            <a:r>
              <a:rPr lang="ja-JP" altLang="en-US" dirty="0"/>
              <a:t>または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spc="-20" dirty="0">
                <a:solidFill>
                  <a:srgbClr val="000000"/>
                </a:solidFill>
              </a:rPr>
              <a:t>★クリック（</a:t>
            </a:r>
            <a:r>
              <a:rPr lang="ja-JP" altLang="en-US" b="1" dirty="0"/>
              <a:t>→「住（特特）」）★</a:t>
            </a:r>
            <a:endParaRPr lang="ja-JP" altLang="en-US" sz="1200" b="1" spc="-2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「（特特）」もしくは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spc="-20" dirty="0">
                <a:solidFill>
                  <a:srgbClr val="000000"/>
                </a:solidFill>
              </a:rPr>
              <a:t>★クリック（</a:t>
            </a:r>
            <a:r>
              <a:rPr lang="ja-JP" altLang="en-US" b="1" dirty="0"/>
              <a:t>→「住（特特特）」</a:t>
            </a:r>
            <a:r>
              <a:rPr lang="ja-JP" altLang="en-US" sz="1200" b="1" spc="-20" dirty="0">
                <a:solidFill>
                  <a:srgbClr val="000000"/>
                </a:solidFill>
              </a:rPr>
              <a:t>★</a:t>
            </a:r>
          </a:p>
          <a:p>
            <a:endParaRPr lang="en-US" altLang="ja-JP" dirty="0"/>
          </a:p>
          <a:p>
            <a:r>
              <a:rPr lang="ja-JP" altLang="en-US" dirty="0"/>
              <a:t>「（特特特）」</a:t>
            </a:r>
            <a:r>
              <a:rPr lang="ja-JP" altLang="ja-JP" dirty="0"/>
              <a:t>と</a:t>
            </a:r>
            <a:r>
              <a:rPr lang="ja-JP" altLang="en-US" dirty="0"/>
              <a:t>付け加えて</a:t>
            </a:r>
            <a:r>
              <a:rPr lang="ja-JP" altLang="ja-JP" dirty="0"/>
              <a:t>ください。</a:t>
            </a:r>
          </a:p>
          <a:p>
            <a:r>
              <a:rPr lang="en-US" altLang="ja-JP" dirty="0"/>
              <a:t> </a:t>
            </a:r>
          </a:p>
          <a:p>
            <a:pPr eaLnBrk="1" hangingPunct="1"/>
            <a:r>
              <a:rPr lang="ja-JP" altLang="en-US" dirty="0"/>
              <a:t>なお、これらの記入がない場合や記入誤りがある場合、</a:t>
            </a:r>
          </a:p>
          <a:p>
            <a:pPr eaLnBrk="1" hangingPunct="1"/>
            <a:r>
              <a:rPr lang="ja-JP" altLang="en-US" dirty="0"/>
              <a:t>住民税の住宅ローン控除の適用が受けられないことがありますので、</a:t>
            </a:r>
            <a:endParaRPr lang="en-US" altLang="ja-JP" dirty="0"/>
          </a:p>
          <a:p>
            <a:pPr eaLnBrk="1" hangingPunct="1"/>
            <a:r>
              <a:rPr lang="ja-JP" altLang="en-US" dirty="0"/>
              <a:t>ご注意ください。</a:t>
            </a:r>
            <a:endParaRPr lang="en-US" altLang="ja-JP" dirty="0"/>
          </a:p>
          <a:p>
            <a:pPr eaLnBrk="1" hangingPunct="1"/>
            <a:r>
              <a:rPr lang="ja-JP" altLang="en-US" b="1" dirty="0"/>
              <a:t>　　　　　　　　　</a:t>
            </a:r>
            <a:endParaRPr lang="en-US" altLang="ja-JP" b="1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  <p:sp>
        <p:nvSpPr>
          <p:cNvPr id="686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9F381B1-DE0E-4EBC-A25F-1CCE5293B7BB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690-9879-4B0A-9B83-0EF577342BA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46CB-8528-4885-80A3-AE008FB24D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38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2400-541E-4C7D-B029-68DEF1D9D3B5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8775-B9B1-4F8C-8D4C-852B18A877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7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6023-E185-49C6-8A1A-8CF196966FE8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F764-B574-4CBF-A2E4-8BC573D2D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241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5893-0A70-41D8-9C97-1C200453EC1A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C86D-80DA-4075-B4C7-1A191348C3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315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C0D4-83AD-48D7-B6D9-66AE5AFDB8A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6BCA-0167-4E1A-BA0C-08DA6CD5E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3173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9EF8-B0D1-438A-870B-D1500974EE5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53A8-D17A-43C6-8715-77CBEB981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544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D95F-9917-4CCC-89A2-BA0CAFD5C533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D24A-FADD-48A3-BE73-F383AA78DC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071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7115-0B3C-4F22-AB59-555D429EBC13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1F1B-A665-460A-BA8E-96C858B6F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97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9F9A-FC0E-4709-9E66-A1C3789A3275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AE87-99C2-4682-9F92-8CB50F231E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323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6616-3943-4979-8405-B6C52685B74D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8EC3-10F4-4282-A733-BCCFA7193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7205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5227-BA43-4E07-82F1-8F974ECCC04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DDCA-CEC7-41AB-A8AB-30A5B409F8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283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2F0-B735-4A48-B4F2-87FE3174621E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7FD5-B746-4777-AAE8-9EA000B735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197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A457-9E07-4BA9-A52E-512C60443B33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6BE2-D6FA-4634-B036-03EC97E524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846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6EBA-BBA3-46D9-ADA0-E565B987C9C1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2081-199A-4FB3-8830-875C116C53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747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4AF5-5689-459B-880E-CE8F3F2743BF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985A-0841-4BBB-A2BF-64F265B259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99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70C-C17E-4C8A-B3C6-3BF02B8A39E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542-C9CC-42F3-8374-775C9CF841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96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37DC-49E7-46B1-AEBC-ABDF6D2CF1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FBE-CEB0-4C36-B3DB-1C23ECFFE0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9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59BD-34DE-4B8A-B77C-53B1FB7FF84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FAE8-ABEA-4428-95D8-5351F832A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33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0381-A283-476D-98D1-1C39112271DF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0BF7-69C7-4AE9-B363-D6E320EEB0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43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E931-3FEA-4070-994E-0B43000AFF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DA4E-391F-4639-8832-2CB90C1BA9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042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0B4B-350F-4634-86C5-EA00A09C3B1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E40E-8B61-4CAA-8BF9-B8F2BD407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75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17A-53B7-4F2F-9934-EAA91761E10D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8D47-CEEC-46F4-A1C2-99F8D50159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78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BBF9DB7-898E-435E-BA5C-4082A7A20D02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CECB0D-B6B3-49AE-A7AF-20FEB47071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27" r:id="rId1"/>
    <p:sldLayoutId id="2147502028" r:id="rId2"/>
    <p:sldLayoutId id="2147502029" r:id="rId3"/>
    <p:sldLayoutId id="2147502030" r:id="rId4"/>
    <p:sldLayoutId id="2147502031" r:id="rId5"/>
    <p:sldLayoutId id="2147502032" r:id="rId6"/>
    <p:sldLayoutId id="2147502033" r:id="rId7"/>
    <p:sldLayoutId id="2147502034" r:id="rId8"/>
    <p:sldLayoutId id="2147502035" r:id="rId9"/>
    <p:sldLayoutId id="2147502036" r:id="rId10"/>
    <p:sldLayoutId id="2147502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D06C45A-6FF6-4917-BE99-98E90B0E68A9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F0519-7211-42B2-BAAE-5C3888658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68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58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29.m4a"/><Relationship Id="rId13" Type="http://schemas.openxmlformats.org/officeDocument/2006/relationships/image" Target="../media/image1.png"/><Relationship Id="rId3" Type="http://schemas.openxmlformats.org/officeDocument/2006/relationships/audio" Target="../media/media26.m4a"/><Relationship Id="rId7" Type="http://schemas.openxmlformats.org/officeDocument/2006/relationships/audio" Target="../media/media28.m4a"/><Relationship Id="rId12" Type="http://schemas.openxmlformats.org/officeDocument/2006/relationships/image" Target="../media/image4.png"/><Relationship Id="rId2" Type="http://schemas.microsoft.com/office/2007/relationships/media" Target="../media/media26.m4a"/><Relationship Id="rId1" Type="http://schemas.openxmlformats.org/officeDocument/2006/relationships/tags" Target="../tags/tag3.xml"/><Relationship Id="rId6" Type="http://schemas.microsoft.com/office/2007/relationships/media" Target="../media/media28.m4a"/><Relationship Id="rId11" Type="http://schemas.openxmlformats.org/officeDocument/2006/relationships/notesSlide" Target="../notesSlides/notesSlide10.xml"/><Relationship Id="rId5" Type="http://schemas.openxmlformats.org/officeDocument/2006/relationships/audio" Target="../media/media27.m4a"/><Relationship Id="rId10" Type="http://schemas.openxmlformats.org/officeDocument/2006/relationships/slideLayout" Target="../slideLayouts/slideLayout2.xml"/><Relationship Id="rId4" Type="http://schemas.microsoft.com/office/2007/relationships/media" Target="../media/media27.m4a"/><Relationship Id="rId9" Type="http://schemas.openxmlformats.org/officeDocument/2006/relationships/audio" Target="../media/media29.m4a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29.m4a"/><Relationship Id="rId13" Type="http://schemas.openxmlformats.org/officeDocument/2006/relationships/image" Target="../media/image1.png"/><Relationship Id="rId3" Type="http://schemas.openxmlformats.org/officeDocument/2006/relationships/audio" Target="../media/media26.m4a"/><Relationship Id="rId7" Type="http://schemas.openxmlformats.org/officeDocument/2006/relationships/audio" Target="../media/media28.m4a"/><Relationship Id="rId12" Type="http://schemas.openxmlformats.org/officeDocument/2006/relationships/image" Target="../media/image4.png"/><Relationship Id="rId2" Type="http://schemas.microsoft.com/office/2007/relationships/media" Target="../media/media26.m4a"/><Relationship Id="rId1" Type="http://schemas.openxmlformats.org/officeDocument/2006/relationships/tags" Target="../tags/tag4.xml"/><Relationship Id="rId6" Type="http://schemas.microsoft.com/office/2007/relationships/media" Target="../media/media28.m4a"/><Relationship Id="rId11" Type="http://schemas.openxmlformats.org/officeDocument/2006/relationships/notesSlide" Target="../notesSlides/notesSlide11.xml"/><Relationship Id="rId5" Type="http://schemas.openxmlformats.org/officeDocument/2006/relationships/audio" Target="../media/media27.m4a"/><Relationship Id="rId10" Type="http://schemas.openxmlformats.org/officeDocument/2006/relationships/slideLayout" Target="../slideLayouts/slideLayout2.xml"/><Relationship Id="rId4" Type="http://schemas.microsoft.com/office/2007/relationships/media" Target="../media/media27.m4a"/><Relationship Id="rId9" Type="http://schemas.openxmlformats.org/officeDocument/2006/relationships/audio" Target="../media/media29.m4a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29.m4a"/><Relationship Id="rId13" Type="http://schemas.openxmlformats.org/officeDocument/2006/relationships/image" Target="../media/image1.png"/><Relationship Id="rId3" Type="http://schemas.openxmlformats.org/officeDocument/2006/relationships/audio" Target="../media/media26.m4a"/><Relationship Id="rId7" Type="http://schemas.openxmlformats.org/officeDocument/2006/relationships/audio" Target="../media/media28.m4a"/><Relationship Id="rId12" Type="http://schemas.openxmlformats.org/officeDocument/2006/relationships/image" Target="../media/image4.png"/><Relationship Id="rId2" Type="http://schemas.microsoft.com/office/2007/relationships/media" Target="../media/media26.m4a"/><Relationship Id="rId1" Type="http://schemas.openxmlformats.org/officeDocument/2006/relationships/tags" Target="../tags/tag5.xml"/><Relationship Id="rId6" Type="http://schemas.microsoft.com/office/2007/relationships/media" Target="../media/media28.m4a"/><Relationship Id="rId11" Type="http://schemas.openxmlformats.org/officeDocument/2006/relationships/notesSlide" Target="../notesSlides/notesSlide12.xml"/><Relationship Id="rId5" Type="http://schemas.openxmlformats.org/officeDocument/2006/relationships/audio" Target="../media/media27.m4a"/><Relationship Id="rId10" Type="http://schemas.openxmlformats.org/officeDocument/2006/relationships/slideLayout" Target="../slideLayouts/slideLayout2.xml"/><Relationship Id="rId4" Type="http://schemas.microsoft.com/office/2007/relationships/media" Target="../media/media27.m4a"/><Relationship Id="rId9" Type="http://schemas.openxmlformats.org/officeDocument/2006/relationships/audio" Target="../media/media29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0.m4a"/><Relationship Id="rId7" Type="http://schemas.openxmlformats.org/officeDocument/2006/relationships/notesSlide" Target="../notesSlides/notesSlide13.xml"/><Relationship Id="rId2" Type="http://schemas.microsoft.com/office/2007/relationships/media" Target="../media/media30.m4a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31.m4a"/><Relationship Id="rId4" Type="http://schemas.microsoft.com/office/2007/relationships/media" Target="../media/media31.m4a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2.png"/><Relationship Id="rId5" Type="http://schemas.microsoft.com/office/2007/relationships/media" Target="../media/media8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2.png"/><Relationship Id="rId5" Type="http://schemas.microsoft.com/office/2007/relationships/media" Target="../media/media12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image" Target="../media/image5.png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slideLayout" Target="../slideLayouts/slideLayout6.xml"/><Relationship Id="rId5" Type="http://schemas.microsoft.com/office/2007/relationships/media" Target="../media/media16.m4a"/><Relationship Id="rId10" Type="http://schemas.openxmlformats.org/officeDocument/2006/relationships/audio" Target="../media/media18.m4a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3" Type="http://schemas.microsoft.com/office/2007/relationships/media" Target="../media/media21.m4a"/><Relationship Id="rId7" Type="http://schemas.microsoft.com/office/2007/relationships/media" Target="../media/media23.m4a"/><Relationship Id="rId12" Type="http://schemas.openxmlformats.org/officeDocument/2006/relationships/image" Target="../media/image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openxmlformats.org/officeDocument/2006/relationships/image" Target="../media/image4.png"/><Relationship Id="rId5" Type="http://schemas.microsoft.com/office/2007/relationships/media" Target="../media/media22.m4a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1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4.m4a"/><Relationship Id="rId7" Type="http://schemas.openxmlformats.org/officeDocument/2006/relationships/notesSlide" Target="../notesSlides/notesSlide8.xml"/><Relationship Id="rId2" Type="http://schemas.microsoft.com/office/2007/relationships/media" Target="../media/media24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5.m4a"/><Relationship Id="rId4" Type="http://schemas.microsoft.com/office/2007/relationships/media" Target="../media/media25.m4a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29.m4a"/><Relationship Id="rId13" Type="http://schemas.openxmlformats.org/officeDocument/2006/relationships/image" Target="../media/image1.png"/><Relationship Id="rId3" Type="http://schemas.openxmlformats.org/officeDocument/2006/relationships/audio" Target="../media/media26.m4a"/><Relationship Id="rId7" Type="http://schemas.openxmlformats.org/officeDocument/2006/relationships/audio" Target="../media/media28.m4a"/><Relationship Id="rId12" Type="http://schemas.openxmlformats.org/officeDocument/2006/relationships/image" Target="../media/image4.png"/><Relationship Id="rId2" Type="http://schemas.microsoft.com/office/2007/relationships/media" Target="../media/media26.m4a"/><Relationship Id="rId1" Type="http://schemas.openxmlformats.org/officeDocument/2006/relationships/tags" Target="../tags/tag2.xml"/><Relationship Id="rId6" Type="http://schemas.microsoft.com/office/2007/relationships/media" Target="../media/media28.m4a"/><Relationship Id="rId11" Type="http://schemas.openxmlformats.org/officeDocument/2006/relationships/notesSlide" Target="../notesSlides/notesSlide9.xml"/><Relationship Id="rId5" Type="http://schemas.openxmlformats.org/officeDocument/2006/relationships/audio" Target="../media/media27.m4a"/><Relationship Id="rId10" Type="http://schemas.openxmlformats.org/officeDocument/2006/relationships/slideLayout" Target="../slideLayouts/slideLayout2.xml"/><Relationship Id="rId4" Type="http://schemas.microsoft.com/office/2007/relationships/media" Target="../media/media27.m4a"/><Relationship Id="rId9" Type="http://schemas.openxmlformats.org/officeDocument/2006/relationships/audio" Target="../media/media2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-7938" y="-739775"/>
            <a:ext cx="9144001" cy="7508875"/>
          </a:xfrm>
          <a:prstGeom prst="rect">
            <a:avLst/>
          </a:prstGeom>
          <a:solidFill>
            <a:srgbClr val="CCFFCC">
              <a:alpha val="50195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61443" name="Group 26"/>
          <p:cNvGrpSpPr>
            <a:grpSpLocks/>
          </p:cNvGrpSpPr>
          <p:nvPr/>
        </p:nvGrpSpPr>
        <p:grpSpPr bwMode="auto">
          <a:xfrm>
            <a:off x="441325" y="2095500"/>
            <a:ext cx="8267700" cy="1133475"/>
            <a:chOff x="292" y="922"/>
            <a:chExt cx="5208" cy="714"/>
          </a:xfrm>
        </p:grpSpPr>
        <p:sp>
          <p:nvSpPr>
            <p:cNvPr id="61463" name="Rectangle 3"/>
            <p:cNvSpPr>
              <a:spLocks noChangeArrowheads="1"/>
            </p:cNvSpPr>
            <p:nvPr/>
          </p:nvSpPr>
          <p:spPr bwMode="auto">
            <a:xfrm>
              <a:off x="292" y="922"/>
              <a:ext cx="5208" cy="71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  <a:ea typeface="HG丸ｺﾞｼｯｸM-PRO" panose="020F0600000000000000" pitchFamily="50" charset="-128"/>
              </a:endParaRPr>
            </a:p>
          </p:txBody>
        </p:sp>
        <p:sp>
          <p:nvSpPr>
            <p:cNvPr id="61464" name="Text Box 4"/>
            <p:cNvSpPr txBox="1">
              <a:spLocks noChangeArrowheads="1"/>
            </p:cNvSpPr>
            <p:nvPr/>
          </p:nvSpPr>
          <p:spPr bwMode="auto">
            <a:xfrm>
              <a:off x="338" y="1020"/>
              <a:ext cx="51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4900" dirty="0">
                  <a:latin typeface="Arial" panose="020B0604020202020204" pitchFamily="34" charset="0"/>
                </a:rPr>
                <a:t>　　</a:t>
              </a:r>
              <a:r>
                <a:rPr kumimoji="0" lang="ja-JP" altLang="en-US" sz="5400" dirty="0">
                  <a:latin typeface="Arial" panose="020B0604020202020204" pitchFamily="34" charset="0"/>
                </a:rPr>
                <a:t>個人別明細書の作成</a:t>
              </a:r>
            </a:p>
          </p:txBody>
        </p:sp>
      </p:grpSp>
      <p:grpSp>
        <p:nvGrpSpPr>
          <p:cNvPr id="61444" name="Group 5"/>
          <p:cNvGrpSpPr>
            <a:grpSpLocks/>
          </p:cNvGrpSpPr>
          <p:nvPr/>
        </p:nvGrpSpPr>
        <p:grpSpPr bwMode="auto">
          <a:xfrm>
            <a:off x="765175" y="355600"/>
            <a:ext cx="7697788" cy="746125"/>
            <a:chOff x="590" y="1881"/>
            <a:chExt cx="4669" cy="566"/>
          </a:xfrm>
        </p:grpSpPr>
        <p:sp>
          <p:nvSpPr>
            <p:cNvPr id="61460" name="Rectangle 6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61" name="Text Box 7"/>
            <p:cNvSpPr txBox="1">
              <a:spLocks noChangeArrowheads="1"/>
            </p:cNvSpPr>
            <p:nvPr/>
          </p:nvSpPr>
          <p:spPr bwMode="auto">
            <a:xfrm>
              <a:off x="684" y="189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62" name="Text Box 8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給与支払報告書の概要</a:t>
              </a:r>
            </a:p>
          </p:txBody>
        </p:sp>
      </p:grpSp>
      <p:grpSp>
        <p:nvGrpSpPr>
          <p:cNvPr id="61445" name="Group 9"/>
          <p:cNvGrpSpPr>
            <a:grpSpLocks/>
          </p:cNvGrpSpPr>
          <p:nvPr/>
        </p:nvGrpSpPr>
        <p:grpSpPr bwMode="auto">
          <a:xfrm>
            <a:off x="755650" y="1255713"/>
            <a:ext cx="7691438" cy="727075"/>
            <a:chOff x="592" y="2647"/>
            <a:chExt cx="4677" cy="566"/>
          </a:xfrm>
        </p:grpSpPr>
        <p:sp>
          <p:nvSpPr>
            <p:cNvPr id="61457" name="Rectangle 10"/>
            <p:cNvSpPr>
              <a:spLocks noChangeArrowheads="1"/>
            </p:cNvSpPr>
            <p:nvPr/>
          </p:nvSpPr>
          <p:spPr bwMode="auto">
            <a:xfrm>
              <a:off x="592" y="2647"/>
              <a:ext cx="4677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58" name="Text Box 11"/>
            <p:cNvSpPr txBox="1">
              <a:spLocks noChangeArrowheads="1"/>
            </p:cNvSpPr>
            <p:nvPr/>
          </p:nvSpPr>
          <p:spPr bwMode="auto">
            <a:xfrm>
              <a:off x="685" y="2682"/>
              <a:ext cx="111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59" name="Text Box 12"/>
            <p:cNvSpPr txBox="1">
              <a:spLocks noChangeArrowheads="1"/>
            </p:cNvSpPr>
            <p:nvPr/>
          </p:nvSpPr>
          <p:spPr bwMode="auto">
            <a:xfrm>
              <a:off x="1158" y="2663"/>
              <a:ext cx="3394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総括表の作成</a:t>
              </a:r>
            </a:p>
          </p:txBody>
        </p:sp>
      </p:grpSp>
      <p:grpSp>
        <p:nvGrpSpPr>
          <p:cNvPr id="61446" name="Group 27"/>
          <p:cNvGrpSpPr>
            <a:grpSpLocks/>
          </p:cNvGrpSpPr>
          <p:nvPr/>
        </p:nvGrpSpPr>
        <p:grpSpPr bwMode="auto">
          <a:xfrm>
            <a:off x="781050" y="4011613"/>
            <a:ext cx="7681913" cy="746125"/>
            <a:chOff x="464" y="2592"/>
            <a:chExt cx="4851" cy="470"/>
          </a:xfrm>
        </p:grpSpPr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464" y="2592"/>
              <a:ext cx="4851" cy="4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559" y="2604"/>
              <a:ext cx="11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56" name="Text Box 16"/>
            <p:cNvSpPr txBox="1">
              <a:spLocks noChangeArrowheads="1"/>
            </p:cNvSpPr>
            <p:nvPr/>
          </p:nvSpPr>
          <p:spPr bwMode="auto">
            <a:xfrm>
              <a:off x="1066" y="2641"/>
              <a:ext cx="3735" cy="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 dirty="0">
                  <a:solidFill>
                    <a:srgbClr val="08045C"/>
                  </a:solidFill>
                  <a:latin typeface="Arial" panose="020B0604020202020204" pitchFamily="34" charset="0"/>
                </a:rPr>
                <a:t>普通徴収切替理由書の作成</a:t>
              </a:r>
            </a:p>
          </p:txBody>
        </p:sp>
      </p:grpSp>
      <p:sp>
        <p:nvSpPr>
          <p:cNvPr id="61447" name="AutoShape 17"/>
          <p:cNvSpPr>
            <a:spLocks noChangeArrowheads="1"/>
          </p:cNvSpPr>
          <p:nvPr/>
        </p:nvSpPr>
        <p:spPr bwMode="auto">
          <a:xfrm>
            <a:off x="4267200" y="3330576"/>
            <a:ext cx="993775" cy="628650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61448" name="Group 18"/>
          <p:cNvGrpSpPr>
            <a:grpSpLocks/>
          </p:cNvGrpSpPr>
          <p:nvPr/>
        </p:nvGrpSpPr>
        <p:grpSpPr bwMode="auto">
          <a:xfrm>
            <a:off x="781050" y="4919663"/>
            <a:ext cx="7662863" cy="1281112"/>
            <a:chOff x="584" y="3396"/>
            <a:chExt cx="4694" cy="972"/>
          </a:xfrm>
        </p:grpSpPr>
        <p:sp>
          <p:nvSpPr>
            <p:cNvPr id="61451" name="Rectangle 19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52" name="Text Box 20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53" name="Text Box 21"/>
            <p:cNvSpPr txBox="1">
              <a:spLocks noChangeArrowheads="1"/>
            </p:cNvSpPr>
            <p:nvPr/>
          </p:nvSpPr>
          <p:spPr bwMode="auto">
            <a:xfrm>
              <a:off x="1168" y="3456"/>
              <a:ext cx="4026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給与支払報告書提出後の手続き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49" name="Rectangle 39"/>
          <p:cNvSpPr>
            <a:spLocks noChangeArrowheads="1"/>
          </p:cNvSpPr>
          <p:nvPr/>
        </p:nvSpPr>
        <p:spPr bwMode="auto">
          <a:xfrm>
            <a:off x="763588" y="5842000"/>
            <a:ext cx="7662862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1450" name="Text Box 41"/>
          <p:cNvSpPr txBox="1">
            <a:spLocks noChangeArrowheads="1"/>
          </p:cNvSpPr>
          <p:nvPr/>
        </p:nvSpPr>
        <p:spPr bwMode="auto">
          <a:xfrm>
            <a:off x="1697038" y="5891213"/>
            <a:ext cx="337661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i="1">
                <a:solidFill>
                  <a:srgbClr val="000066"/>
                </a:solidFill>
                <a:latin typeface="Arial" panose="020B0604020202020204" pitchFamily="34" charset="0"/>
              </a:rPr>
              <a:t>ｅＬ</a:t>
            </a:r>
            <a:r>
              <a: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rPr>
              <a:t>ＴＡＸについて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36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3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C0589F0-CF8B-0609-1D35-B95A502C4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0227" y="6001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5596"/>
      </p:ext>
    </p:extLst>
  </p:cSld>
  <p:clrMapOvr>
    <a:masterClrMapping/>
  </p:clrMapOvr>
  <p:transition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0C5FB0F-767F-160A-875F-D3E57697A7A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498" t="19590" r="35105" b="37801"/>
          <a:stretch/>
        </p:blipFill>
        <p:spPr bwMode="auto">
          <a:xfrm>
            <a:off x="-158192" y="1319073"/>
            <a:ext cx="9460384" cy="497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587" name="タイトル 3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9600" cy="784225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住宅ローン控除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941388"/>
            <a:ext cx="9144000" cy="368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2">
            <a:extLst>
              <a:ext uri="{FF2B5EF4-FFF2-40B4-BE49-F238E27FC236}">
                <a16:creationId xmlns:a16="http://schemas.microsoft.com/office/drawing/2014/main" id="{11F310B7-0E1A-E406-8DA9-B372BD61D46D}"/>
              </a:ext>
            </a:extLst>
          </p:cNvPr>
          <p:cNvSpPr/>
          <p:nvPr/>
        </p:nvSpPr>
        <p:spPr>
          <a:xfrm>
            <a:off x="4757668" y="4441632"/>
            <a:ext cx="1583497" cy="5551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293617-D727-9D74-45C7-3EA07BBCCDF9}"/>
              </a:ext>
            </a:extLst>
          </p:cNvPr>
          <p:cNvSpPr txBox="1"/>
          <p:nvPr/>
        </p:nvSpPr>
        <p:spPr>
          <a:xfrm>
            <a:off x="5653669" y="4618859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住</a:t>
            </a:r>
            <a:r>
              <a:rPr kumimoji="1" lang="en-US" altLang="ja-JP" sz="1200" dirty="0">
                <a:solidFill>
                  <a:srgbClr val="FF0000"/>
                </a:solidFill>
              </a:rPr>
              <a:t>(</a:t>
            </a:r>
            <a:r>
              <a:rPr kumimoji="1" lang="ja-JP" altLang="en-US" sz="1200" dirty="0">
                <a:solidFill>
                  <a:srgbClr val="FF0000"/>
                </a:solidFill>
              </a:rPr>
              <a:t>特</a:t>
            </a:r>
            <a:r>
              <a:rPr kumimoji="1" lang="en-US" altLang="ja-JP" sz="1200" dirty="0">
                <a:solidFill>
                  <a:srgbClr val="FF0000"/>
                </a:solidFill>
              </a:rPr>
              <a:t>)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442EF9F-C750-955A-F332-A25D177C23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341313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387F8CE-9E4F-C39C-40C1-A6A9BC719AE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1035867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4F43101-87E5-1E42-22CC-C2C6273BFEC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6916" y="1946276"/>
            <a:ext cx="609600" cy="609600"/>
          </a:xfrm>
          <a:prstGeom prst="rect">
            <a:avLst/>
          </a:prstGeom>
        </p:spPr>
      </p:pic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142EBCA-1DE9-7102-4E86-39D679E646BE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58200" y="294791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221865"/>
      </p:ext>
    </p:extLst>
  </p:cSld>
  <p:clrMapOvr>
    <a:masterClrMapping/>
  </p:clrMapOvr>
  <p:transition spd="slow" advTm="5769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0C5FB0F-767F-160A-875F-D3E57697A7A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498" t="19590" r="35105" b="37801"/>
          <a:stretch/>
        </p:blipFill>
        <p:spPr bwMode="auto">
          <a:xfrm>
            <a:off x="-158192" y="1319073"/>
            <a:ext cx="9460384" cy="497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587" name="タイトル 3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9600" cy="784225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住宅ローン控除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941388"/>
            <a:ext cx="9144000" cy="368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293617-D727-9D74-45C7-3EA07BBCCDF9}"/>
              </a:ext>
            </a:extLst>
          </p:cNvPr>
          <p:cNvSpPr txBox="1"/>
          <p:nvPr/>
        </p:nvSpPr>
        <p:spPr>
          <a:xfrm>
            <a:off x="5575609" y="4618859"/>
            <a:ext cx="799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住</a:t>
            </a:r>
            <a:r>
              <a:rPr kumimoji="1" lang="en-US" altLang="ja-JP" sz="1200" dirty="0">
                <a:solidFill>
                  <a:srgbClr val="FF0000"/>
                </a:solidFill>
              </a:rPr>
              <a:t>(</a:t>
            </a:r>
            <a:r>
              <a:rPr kumimoji="1" lang="ja-JP" altLang="en-US" sz="1200" dirty="0">
                <a:solidFill>
                  <a:srgbClr val="FF0000"/>
                </a:solidFill>
              </a:rPr>
              <a:t>特特</a:t>
            </a:r>
            <a:r>
              <a:rPr kumimoji="1" lang="en-US" altLang="ja-JP" sz="1200" dirty="0">
                <a:solidFill>
                  <a:srgbClr val="FF0000"/>
                </a:solidFill>
              </a:rPr>
              <a:t>)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角丸四角形 2">
            <a:extLst>
              <a:ext uri="{FF2B5EF4-FFF2-40B4-BE49-F238E27FC236}">
                <a16:creationId xmlns:a16="http://schemas.microsoft.com/office/drawing/2014/main" id="{11F310B7-0E1A-E406-8DA9-B372BD61D46D}"/>
              </a:ext>
            </a:extLst>
          </p:cNvPr>
          <p:cNvSpPr/>
          <p:nvPr/>
        </p:nvSpPr>
        <p:spPr>
          <a:xfrm>
            <a:off x="4757668" y="4441632"/>
            <a:ext cx="1583497" cy="5551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FD4D5F7-A2D9-CA73-E0DC-BD07B28BCF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341313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A10C21E-B5E2-6672-4265-0ACBA5402C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1035867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2D7E29F-53D2-D1EC-BBD5-741A487BCA3D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6916" y="1946276"/>
            <a:ext cx="609600" cy="609600"/>
          </a:xfrm>
          <a:prstGeom prst="rect">
            <a:avLst/>
          </a:prstGeom>
        </p:spPr>
      </p:pic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985F21B-0525-7917-69C3-FB5E079BF76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58200" y="294791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056458"/>
      </p:ext>
    </p:extLst>
  </p:cSld>
  <p:clrMapOvr>
    <a:masterClrMapping/>
  </p:clrMapOvr>
  <p:transition spd="slow" advTm="5769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0C5FB0F-767F-160A-875F-D3E57697A7A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498" t="19590" r="35105" b="37801"/>
          <a:stretch/>
        </p:blipFill>
        <p:spPr bwMode="auto">
          <a:xfrm>
            <a:off x="-158192" y="1309807"/>
            <a:ext cx="9460384" cy="497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587" name="タイトル 3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9600" cy="784225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住宅ローン控除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941388"/>
            <a:ext cx="9144000" cy="368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293617-D727-9D74-45C7-3EA07BBCCDF9}"/>
              </a:ext>
            </a:extLst>
          </p:cNvPr>
          <p:cNvSpPr txBox="1"/>
          <p:nvPr/>
        </p:nvSpPr>
        <p:spPr>
          <a:xfrm>
            <a:off x="5575609" y="4618859"/>
            <a:ext cx="88094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住</a:t>
            </a:r>
            <a:r>
              <a:rPr kumimoji="1" lang="en-US" altLang="ja-JP" sz="1050" dirty="0">
                <a:solidFill>
                  <a:srgbClr val="FF0000"/>
                </a:solidFill>
              </a:rPr>
              <a:t>(</a:t>
            </a:r>
            <a:r>
              <a:rPr kumimoji="1" lang="ja-JP" altLang="en-US" sz="1050" dirty="0">
                <a:solidFill>
                  <a:srgbClr val="FF0000"/>
                </a:solidFill>
              </a:rPr>
              <a:t>特特特</a:t>
            </a:r>
            <a:r>
              <a:rPr kumimoji="1" lang="en-US" altLang="ja-JP" sz="1050" dirty="0">
                <a:solidFill>
                  <a:srgbClr val="FF0000"/>
                </a:solidFill>
              </a:rPr>
              <a:t>)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0" name="角丸四角形 2">
            <a:extLst>
              <a:ext uri="{FF2B5EF4-FFF2-40B4-BE49-F238E27FC236}">
                <a16:creationId xmlns:a16="http://schemas.microsoft.com/office/drawing/2014/main" id="{11F310B7-0E1A-E406-8DA9-B372BD61D46D}"/>
              </a:ext>
            </a:extLst>
          </p:cNvPr>
          <p:cNvSpPr/>
          <p:nvPr/>
        </p:nvSpPr>
        <p:spPr>
          <a:xfrm>
            <a:off x="4757668" y="4441632"/>
            <a:ext cx="1583497" cy="5551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AB15BC4-4A89-59F6-597D-9DF8617DC6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341313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DF85501-C732-1B9F-2FC8-7674AEC6E03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1035867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CDD742B-12C8-6FED-22E0-258D063374AE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6916" y="1946276"/>
            <a:ext cx="609600" cy="609600"/>
          </a:xfrm>
          <a:prstGeom prst="rect">
            <a:avLst/>
          </a:prstGeom>
        </p:spPr>
      </p:pic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9C9825D-00D8-FCBA-ED74-3DF28C034789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58200" y="294791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7793568"/>
      </p:ext>
    </p:extLst>
  </p:cSld>
  <p:clrMapOvr>
    <a:masterClrMapping/>
  </p:clrMapOvr>
  <p:transition spd="slow" advTm="5769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1037DC6-6E41-49A6-BEE3-BB2DDBC4A6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98" t="19590" r="35105" b="37801"/>
          <a:stretch/>
        </p:blipFill>
        <p:spPr bwMode="auto">
          <a:xfrm>
            <a:off x="96278" y="1549999"/>
            <a:ext cx="8922860" cy="4692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前職分 </a:t>
            </a:r>
            <a:r>
              <a:rPr lang="ja-JP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（摘要欄）</a:t>
            </a:r>
          </a:p>
        </p:txBody>
      </p:sp>
      <p:sp>
        <p:nvSpPr>
          <p:cNvPr id="2" name="円/楕円 1"/>
          <p:cNvSpPr/>
          <p:nvPr/>
        </p:nvSpPr>
        <p:spPr>
          <a:xfrm>
            <a:off x="1090247" y="3076138"/>
            <a:ext cx="6242538" cy="8896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6278" y="836448"/>
            <a:ext cx="9144000" cy="313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6171763-1796-261B-186A-B2B5100D27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2994" y="540433"/>
            <a:ext cx="609600" cy="609600"/>
          </a:xfrm>
          <a:prstGeom prst="rect">
            <a:avLst/>
          </a:prstGeom>
        </p:spPr>
      </p:pic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196104C-960E-B5D6-370F-B28D31803F7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169046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867750"/>
      </p:ext>
    </p:extLst>
  </p:cSld>
  <p:clrMapOvr>
    <a:masterClrMapping/>
  </p:clrMapOvr>
  <p:transition spd="slow" advTm="3685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タイムライ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EE1BC2D-3117-C543-6240-7E2F608A8A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150" t="16183" r="25981" b="16535"/>
          <a:stretch/>
        </p:blipFill>
        <p:spPr bwMode="auto">
          <a:xfrm>
            <a:off x="576470" y="178904"/>
            <a:ext cx="8056986" cy="4546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F14E569-F8C2-5023-78E3-9F28F4F0609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773" t="31512" r="25753" b="38467"/>
          <a:stretch/>
        </p:blipFill>
        <p:spPr bwMode="auto">
          <a:xfrm>
            <a:off x="809633" y="4725346"/>
            <a:ext cx="7758813" cy="2029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角丸四角形 30">
            <a:extLst>
              <a:ext uri="{FF2B5EF4-FFF2-40B4-BE49-F238E27FC236}">
                <a16:creationId xmlns:a16="http://schemas.microsoft.com/office/drawing/2014/main" id="{F9C6A2F3-659C-F621-97D7-160FE3209808}"/>
              </a:ext>
            </a:extLst>
          </p:cNvPr>
          <p:cNvSpPr/>
          <p:nvPr/>
        </p:nvSpPr>
        <p:spPr>
          <a:xfrm>
            <a:off x="1590262" y="914400"/>
            <a:ext cx="3478696" cy="105354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8" name="角丸四角形 30">
            <a:extLst>
              <a:ext uri="{FF2B5EF4-FFF2-40B4-BE49-F238E27FC236}">
                <a16:creationId xmlns:a16="http://schemas.microsoft.com/office/drawing/2014/main" id="{6BA74241-A4D9-CE2B-FFFA-858F9A2E47C1}"/>
              </a:ext>
            </a:extLst>
          </p:cNvPr>
          <p:cNvSpPr/>
          <p:nvPr/>
        </p:nvSpPr>
        <p:spPr>
          <a:xfrm>
            <a:off x="5290762" y="735496"/>
            <a:ext cx="3240157" cy="4770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9" name="角丸四角形 30">
            <a:extLst>
              <a:ext uri="{FF2B5EF4-FFF2-40B4-BE49-F238E27FC236}">
                <a16:creationId xmlns:a16="http://schemas.microsoft.com/office/drawing/2014/main" id="{73F1CB1F-B0D2-52C0-6782-7A7DAE6E16E0}"/>
              </a:ext>
            </a:extLst>
          </p:cNvPr>
          <p:cNvSpPr/>
          <p:nvPr/>
        </p:nvSpPr>
        <p:spPr>
          <a:xfrm>
            <a:off x="5290761" y="1285461"/>
            <a:ext cx="3240157" cy="6824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0" name="角丸四角形 30">
            <a:extLst>
              <a:ext uri="{FF2B5EF4-FFF2-40B4-BE49-F238E27FC236}">
                <a16:creationId xmlns:a16="http://schemas.microsoft.com/office/drawing/2014/main" id="{68773E12-314A-A869-D8F3-445E5C8F3C36}"/>
              </a:ext>
            </a:extLst>
          </p:cNvPr>
          <p:cNvSpPr/>
          <p:nvPr/>
        </p:nvSpPr>
        <p:spPr>
          <a:xfrm>
            <a:off x="6119023" y="4744278"/>
            <a:ext cx="2514434" cy="10147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B4D0045-D8D2-67F7-2E8C-283DF8DA0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91809" y="714008"/>
            <a:ext cx="609600" cy="609600"/>
          </a:xfrm>
          <a:prstGeom prst="rect">
            <a:avLst/>
          </a:prstGeom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3C00DEA-7656-F73C-5AC0-D6087E04BF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7921" y="1922609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CE9E057-98FB-1F06-A39C-F4F728D34C6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62633" y="3028643"/>
            <a:ext cx="609600" cy="609600"/>
          </a:xfrm>
          <a:prstGeom prst="rect">
            <a:avLst/>
          </a:prstGeom>
        </p:spPr>
      </p:pic>
      <p:pic>
        <p:nvPicPr>
          <p:cNvPr id="11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4E15D22-D49A-CD6B-E373-49C6256407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30471" y="4237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3"/>
    </mc:Choice>
    <mc:Fallback xmlns="">
      <p:transition spd="slow" advTm="16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17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E91AAF-307F-06D3-1D75-5236C794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配偶者・扶養控除</a:t>
            </a:r>
            <a:endParaRPr kumimoji="1" lang="ja-JP" altLang="en-US" dirty="0"/>
          </a:p>
        </p:txBody>
      </p:sp>
      <p:pic>
        <p:nvPicPr>
          <p:cNvPr id="4" name="図 3" descr="グラフィカル ユーザー インターフェイス, タイムライ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710D784-C845-25CA-3DB7-F695EC2C5C0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150" t="51102" r="25981" b="16535"/>
          <a:stretch/>
        </p:blipFill>
        <p:spPr bwMode="auto">
          <a:xfrm>
            <a:off x="707234" y="1165716"/>
            <a:ext cx="7422975" cy="2014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 descr="グラフィカル ユーザー インターフェイス, 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5D300B4-B364-9EA1-01A0-911FBC75D3B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498" t="54530" r="35105" b="10531"/>
          <a:stretch/>
        </p:blipFill>
        <p:spPr bwMode="auto">
          <a:xfrm>
            <a:off x="726994" y="3034409"/>
            <a:ext cx="7621880" cy="328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6F5D2A38-F2A0-93A8-093E-3EF3CD74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695" y="1411005"/>
            <a:ext cx="3095625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latin typeface="Arial" panose="020B0604020202020204" pitchFamily="34" charset="0"/>
              </a:rPr>
              <a:t>（源泉・特別）</a:t>
            </a:r>
            <a:endParaRPr lang="en-US" altLang="ja-JP" sz="26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panose="020B0604020202020204" pitchFamily="34" charset="0"/>
              </a:rPr>
              <a:t>控除対象配偶者</a:t>
            </a:r>
          </a:p>
        </p:txBody>
      </p:sp>
      <p:sp>
        <p:nvSpPr>
          <p:cNvPr id="7" name="角丸四角形 30">
            <a:extLst>
              <a:ext uri="{FF2B5EF4-FFF2-40B4-BE49-F238E27FC236}">
                <a16:creationId xmlns:a16="http://schemas.microsoft.com/office/drawing/2014/main" id="{67F01A8F-3231-86F2-025E-4A49182D6943}"/>
              </a:ext>
            </a:extLst>
          </p:cNvPr>
          <p:cNvSpPr/>
          <p:nvPr/>
        </p:nvSpPr>
        <p:spPr>
          <a:xfrm>
            <a:off x="1184281" y="1179330"/>
            <a:ext cx="1042084" cy="9321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8" name="角丸四角形 30">
            <a:extLst>
              <a:ext uri="{FF2B5EF4-FFF2-40B4-BE49-F238E27FC236}">
                <a16:creationId xmlns:a16="http://schemas.microsoft.com/office/drawing/2014/main" id="{8068616E-2EB0-8F27-CBDC-3F3C50636945}"/>
              </a:ext>
            </a:extLst>
          </p:cNvPr>
          <p:cNvSpPr/>
          <p:nvPr/>
        </p:nvSpPr>
        <p:spPr>
          <a:xfrm>
            <a:off x="1197535" y="3023346"/>
            <a:ext cx="3095624" cy="75132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9" name="角丸四角形 30">
            <a:extLst>
              <a:ext uri="{FF2B5EF4-FFF2-40B4-BE49-F238E27FC236}">
                <a16:creationId xmlns:a16="http://schemas.microsoft.com/office/drawing/2014/main" id="{AB334A2E-0BF5-BDB4-4BF7-7BDB1A91F85F}"/>
              </a:ext>
            </a:extLst>
          </p:cNvPr>
          <p:cNvSpPr/>
          <p:nvPr/>
        </p:nvSpPr>
        <p:spPr>
          <a:xfrm>
            <a:off x="2228721" y="1206107"/>
            <a:ext cx="1210217" cy="9321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79B4C3E-CE6D-E50C-12EA-01F9273B9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25074" y="274638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E2A4C5A-616A-AFE5-8647-E0A8DAC10F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36766" y="1179330"/>
            <a:ext cx="609600" cy="609600"/>
          </a:xfrm>
          <a:prstGeom prst="rect">
            <a:avLst/>
          </a:prstGeom>
        </p:spPr>
      </p:pic>
      <p:pic>
        <p:nvPicPr>
          <p:cNvPr id="11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C19AE7B-C951-615A-1EDC-06B5DA2B3A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25074" y="2173119"/>
            <a:ext cx="609600" cy="609600"/>
          </a:xfrm>
          <a:prstGeom prst="rect">
            <a:avLst/>
          </a:prstGeom>
        </p:spPr>
      </p:pic>
      <p:pic>
        <p:nvPicPr>
          <p:cNvPr id="1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F54BEDB-42C8-8432-A1B6-B8836591AF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4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6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45F97-DFD1-0095-F875-82E9D0E82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EA09A-0DBD-F2C3-5CB9-58B57BF3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配偶者・扶養控除</a:t>
            </a:r>
            <a:endParaRPr kumimoji="1" lang="ja-JP" altLang="en-US" dirty="0"/>
          </a:p>
        </p:txBody>
      </p:sp>
      <p:pic>
        <p:nvPicPr>
          <p:cNvPr id="4" name="図 3" descr="グラフィカル ユーザー インターフェイス, タイムライ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580AF0D-DFCA-6D6A-31B4-361C6A3E056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150" t="51102" r="25981" b="16535"/>
          <a:stretch/>
        </p:blipFill>
        <p:spPr bwMode="auto">
          <a:xfrm>
            <a:off x="707234" y="1165716"/>
            <a:ext cx="7422975" cy="2014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 descr="グラフィカル ユーザー インターフェイス, 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57418D3-BA83-5F2B-590C-DCF4ED97B84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498" t="54530" r="35105" b="10531"/>
          <a:stretch/>
        </p:blipFill>
        <p:spPr bwMode="auto">
          <a:xfrm>
            <a:off x="726994" y="3034409"/>
            <a:ext cx="7621880" cy="328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角丸四角形 4">
            <a:extLst>
              <a:ext uri="{FF2B5EF4-FFF2-40B4-BE49-F238E27FC236}">
                <a16:creationId xmlns:a16="http://schemas.microsoft.com/office/drawing/2014/main" id="{8073DE24-6877-477A-5C30-2AA57B443BF8}"/>
              </a:ext>
            </a:extLst>
          </p:cNvPr>
          <p:cNvSpPr/>
          <p:nvPr/>
        </p:nvSpPr>
        <p:spPr>
          <a:xfrm>
            <a:off x="1212574" y="3710299"/>
            <a:ext cx="2897916" cy="2610989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45B4C520-DA77-6581-C30B-22A4F77D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110" y="2352675"/>
            <a:ext cx="2659378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panose="020B0604020202020204" pitchFamily="34" charset="0"/>
              </a:rPr>
              <a:t>控除対象</a:t>
            </a:r>
            <a:endParaRPr lang="en-US" altLang="ja-JP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panose="020B0604020202020204" pitchFamily="34" charset="0"/>
              </a:rPr>
              <a:t>扶養親族</a:t>
            </a:r>
          </a:p>
        </p:txBody>
      </p:sp>
      <p:sp>
        <p:nvSpPr>
          <p:cNvPr id="10" name="角丸四角形 4">
            <a:extLst>
              <a:ext uri="{FF2B5EF4-FFF2-40B4-BE49-F238E27FC236}">
                <a16:creationId xmlns:a16="http://schemas.microsoft.com/office/drawing/2014/main" id="{0664E8B2-FA8E-6D1E-1D5F-67ABE6B954C6}"/>
              </a:ext>
            </a:extLst>
          </p:cNvPr>
          <p:cNvSpPr/>
          <p:nvPr/>
        </p:nvSpPr>
        <p:spPr>
          <a:xfrm>
            <a:off x="3314736" y="1162489"/>
            <a:ext cx="2290934" cy="1007130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1D35450D-446A-1916-CAE2-028CA2A5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20" y="2496246"/>
            <a:ext cx="2524125" cy="1076325"/>
          </a:xfrm>
          <a:prstGeom prst="rect">
            <a:avLst/>
          </a:prstGeom>
          <a:solidFill>
            <a:schemeClr val="bg1"/>
          </a:solidFill>
          <a:ln w="57150">
            <a:solidFill>
              <a:srgbClr val="0BE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panose="020B0604020202020204" pitchFamily="34" charset="0"/>
              </a:rPr>
              <a:t>１６歳未満の扶養親族</a:t>
            </a:r>
          </a:p>
        </p:txBody>
      </p:sp>
      <p:sp>
        <p:nvSpPr>
          <p:cNvPr id="12" name="角丸四角形 7">
            <a:extLst>
              <a:ext uri="{FF2B5EF4-FFF2-40B4-BE49-F238E27FC236}">
                <a16:creationId xmlns:a16="http://schemas.microsoft.com/office/drawing/2014/main" id="{8B1962C2-B0C3-0C72-6CC8-A1DD4745FE18}"/>
              </a:ext>
            </a:extLst>
          </p:cNvPr>
          <p:cNvSpPr/>
          <p:nvPr/>
        </p:nvSpPr>
        <p:spPr>
          <a:xfrm>
            <a:off x="4170124" y="3722953"/>
            <a:ext cx="4019721" cy="2598336"/>
          </a:xfrm>
          <a:prstGeom prst="roundRect">
            <a:avLst/>
          </a:prstGeom>
          <a:noFill/>
          <a:ln w="57150">
            <a:solidFill>
              <a:srgbClr val="0BE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3" name="角丸四角形 7">
            <a:extLst>
              <a:ext uri="{FF2B5EF4-FFF2-40B4-BE49-F238E27FC236}">
                <a16:creationId xmlns:a16="http://schemas.microsoft.com/office/drawing/2014/main" id="{D9871E84-128F-AF59-996B-113FE281A745}"/>
              </a:ext>
            </a:extLst>
          </p:cNvPr>
          <p:cNvSpPr/>
          <p:nvPr/>
        </p:nvSpPr>
        <p:spPr>
          <a:xfrm>
            <a:off x="6003235" y="1111962"/>
            <a:ext cx="642573" cy="1135807"/>
          </a:xfrm>
          <a:prstGeom prst="roundRect">
            <a:avLst/>
          </a:prstGeom>
          <a:noFill/>
          <a:ln w="57150">
            <a:solidFill>
              <a:srgbClr val="0BE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A7CF0CE-91CC-90FE-4287-5EB205B3F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226700"/>
            <a:ext cx="609600" cy="609600"/>
          </a:xfrm>
          <a:prstGeom prst="rect">
            <a:avLst/>
          </a:prstGeom>
        </p:spPr>
      </p:pic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A189BCF-5CC4-DBA6-D080-ABCFBB71C1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1229394"/>
            <a:ext cx="609600" cy="609600"/>
          </a:xfrm>
          <a:prstGeom prst="rect">
            <a:avLst/>
          </a:prstGeom>
        </p:spPr>
      </p:pic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43AF4F9-6F13-D425-8846-3E371EBA88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0243" y="2164525"/>
            <a:ext cx="609600" cy="609600"/>
          </a:xfrm>
          <a:prstGeom prst="rect">
            <a:avLst/>
          </a:prstGeom>
        </p:spPr>
      </p:pic>
      <p:pic>
        <p:nvPicPr>
          <p:cNvPr id="1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ED6DFAA-B07E-298E-0EFD-3F268BA4B9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15311" y="2921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3"/>
    </mc:Choice>
    <mc:Fallback xmlns="">
      <p:transition spd="slow" advTm="4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3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11" y="1080281"/>
            <a:ext cx="8810625" cy="5046708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325D3206-3412-40C6-B1B5-85C118B71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425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国外扶養親族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14268" y="2487456"/>
            <a:ext cx="57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01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251195" y="2252215"/>
            <a:ext cx="664029" cy="6649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213958" y="3188875"/>
            <a:ext cx="701266" cy="6476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58452" y="4176089"/>
            <a:ext cx="656772" cy="6281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51195" y="5143815"/>
            <a:ext cx="671288" cy="6407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線吹き出し 2 (枠付き) 12"/>
          <p:cNvSpPr/>
          <p:nvPr/>
        </p:nvSpPr>
        <p:spPr>
          <a:xfrm>
            <a:off x="4816383" y="1546151"/>
            <a:ext cx="3959135" cy="706064"/>
          </a:xfrm>
          <a:prstGeom prst="borderCallout2">
            <a:avLst>
              <a:gd name="adj1" fmla="val 56203"/>
              <a:gd name="adj2" fmla="val 225"/>
              <a:gd name="adj3" fmla="val 59324"/>
              <a:gd name="adj4" fmla="val -15766"/>
              <a:gd name="adj5" fmla="val 105351"/>
              <a:gd name="adj6" fmla="val -28664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</a:rPr>
              <a:t>３０歳未満または７０歳以上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14268" y="3405495"/>
            <a:ext cx="535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4816382" y="2730938"/>
            <a:ext cx="3959135" cy="674557"/>
          </a:xfrm>
          <a:prstGeom prst="borderCallout2">
            <a:avLst>
              <a:gd name="adj1" fmla="val 44733"/>
              <a:gd name="adj2" fmla="val 934"/>
              <a:gd name="adj3" fmla="val 47854"/>
              <a:gd name="adj4" fmla="val -15244"/>
              <a:gd name="adj5" fmla="val 69960"/>
              <a:gd name="adj6" fmla="val -27626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</a:rPr>
              <a:t>３０歳以上７０歳未満、かつ、留学生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14267" y="4391983"/>
            <a:ext cx="49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03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線吹き出し 2 (枠付き) 18"/>
          <p:cNvSpPr/>
          <p:nvPr/>
        </p:nvSpPr>
        <p:spPr>
          <a:xfrm>
            <a:off x="4816381" y="3836512"/>
            <a:ext cx="3959135" cy="593572"/>
          </a:xfrm>
          <a:prstGeom prst="borderCallout2">
            <a:avLst>
              <a:gd name="adj1" fmla="val 44733"/>
              <a:gd name="adj2" fmla="val 934"/>
              <a:gd name="adj3" fmla="val 47854"/>
              <a:gd name="adj4" fmla="val -15244"/>
              <a:gd name="adj5" fmla="val 92214"/>
              <a:gd name="adj6" fmla="val -23766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</a:rPr>
              <a:t>３０歳以上７０歳未満、かつ、障害者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02476" y="5337059"/>
            <a:ext cx="451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4816380" y="4861101"/>
            <a:ext cx="3959135" cy="923633"/>
          </a:xfrm>
          <a:prstGeom prst="borderCallout2">
            <a:avLst>
              <a:gd name="adj1" fmla="val 44733"/>
              <a:gd name="adj2" fmla="val 934"/>
              <a:gd name="adj3" fmla="val 32156"/>
              <a:gd name="adj4" fmla="val -14228"/>
              <a:gd name="adj5" fmla="val 33914"/>
              <a:gd name="adj6" fmla="val -23766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</a:rPr>
              <a:t>３０歳以上７０歳未満、かつ、</a:t>
            </a:r>
            <a:endParaRPr kumimoji="1" lang="en-US" altLang="ja-JP" sz="18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800" b="1" dirty="0">
                <a:solidFill>
                  <a:schemeClr val="tx1"/>
                </a:solidFill>
              </a:rPr>
              <a:t>年３８万円以上の送金をうけた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9447" y="6067350"/>
            <a:ext cx="8423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63CE8"/>
                </a:solidFill>
                <a:ea typeface="HG創英角ﾎﾟｯﾌﾟ体" panose="040B0A09000000000000" pitchFamily="49" charset="-128"/>
              </a:rPr>
              <a:t>配偶者、１６歳未満の扶養親族が非居住者の場合は</a:t>
            </a:r>
            <a:endParaRPr kumimoji="1" lang="en-US" altLang="ja-JP" sz="2400" dirty="0">
              <a:solidFill>
                <a:srgbClr val="063CE8"/>
              </a:solidFill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rgbClr val="063CE8"/>
                </a:solidFill>
                <a:ea typeface="HG創英角ﾎﾟｯﾌﾟ体" panose="040B0A09000000000000" pitchFamily="49" charset="-128"/>
              </a:rPr>
              <a:t>区分に</a:t>
            </a:r>
            <a:r>
              <a:rPr kumimoji="1" lang="ja-JP" altLang="en-US" sz="2400" dirty="0" err="1">
                <a:solidFill>
                  <a:srgbClr val="063CE8"/>
                </a:solidFill>
                <a:ea typeface="HG創英角ﾎﾟｯﾌﾟ体" panose="040B0A09000000000000" pitchFamily="49" charset="-128"/>
              </a:rPr>
              <a:t>〇</a:t>
            </a:r>
            <a:r>
              <a:rPr kumimoji="1" lang="ja-JP" altLang="en-US" sz="2400" dirty="0">
                <a:solidFill>
                  <a:srgbClr val="063CE8"/>
                </a:solidFill>
                <a:ea typeface="HG創英角ﾎﾟｯﾌﾟ体" panose="040B0A09000000000000" pitchFamily="49" charset="-128"/>
              </a:rPr>
              <a:t>（マル）</a:t>
            </a:r>
          </a:p>
        </p:txBody>
      </p:sp>
      <p:pic>
        <p:nvPicPr>
          <p:cNvPr id="2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8C8F2AE-A1CF-822F-2A5F-A0C8B7332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22481" y="492865"/>
            <a:ext cx="609600" cy="609600"/>
          </a:xfrm>
          <a:prstGeom prst="rect">
            <a:avLst/>
          </a:prstGeom>
        </p:spPr>
      </p:pic>
      <p:pic>
        <p:nvPicPr>
          <p:cNvPr id="2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43E2BE8-06E2-A0EE-ABFC-2D40CDF4BB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72489" y="1276388"/>
            <a:ext cx="609600" cy="609600"/>
          </a:xfrm>
          <a:prstGeom prst="rect">
            <a:avLst/>
          </a:prstGeom>
        </p:spPr>
      </p:pic>
      <p:pic>
        <p:nvPicPr>
          <p:cNvPr id="2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7B79E57-5871-B9A3-EDC4-E92573411C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22481" y="2455778"/>
            <a:ext cx="609600" cy="609600"/>
          </a:xfrm>
          <a:prstGeom prst="rect">
            <a:avLst/>
          </a:prstGeom>
        </p:spPr>
      </p:pic>
      <p:pic>
        <p:nvPicPr>
          <p:cNvPr id="2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5BA82F7-40EC-4B8E-8A66-897A7FD09A2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35272" y="3507227"/>
            <a:ext cx="609600" cy="609600"/>
          </a:xfrm>
          <a:prstGeom prst="rect">
            <a:avLst/>
          </a:prstGeom>
        </p:spPr>
      </p:pic>
      <p:pic>
        <p:nvPicPr>
          <p:cNvPr id="2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E242131-27DE-CC87-C2F6-2884CCF2CFA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67736" y="4497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"/>
    </mc:Choice>
    <mc:Fallback xmlns="">
      <p:transition spd="slow" advTm="1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05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93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20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49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build="allAtOnce"/>
      <p:bldP spid="17" grpId="0" animBg="1"/>
      <p:bldP spid="18" grpId="0"/>
      <p:bldP spid="19" grpId="0" animBg="1"/>
      <p:bldP spid="20" grpId="0"/>
      <p:bldP spid="2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D45D2C-9475-292C-04C9-F36B3E55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33CC"/>
                </a:solidFill>
              </a:rPr>
              <a:t>特定親族特別控除</a:t>
            </a:r>
            <a:r>
              <a:rPr lang="ja-JP" altLang="en-US" dirty="0">
                <a:solidFill>
                  <a:srgbClr val="0033CC"/>
                </a:solidFill>
              </a:rPr>
              <a:t>について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D8797BB-F98C-4063-0827-0296230BF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1601565"/>
            <a:ext cx="8229600" cy="4523232"/>
          </a:xfrm>
          <a:prstGeom prst="rect">
            <a:avLst/>
          </a:prstGeom>
        </p:spPr>
      </p:pic>
      <p:pic>
        <p:nvPicPr>
          <p:cNvPr id="6" name="図 5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7B7EE5D-9E41-6717-E141-6C1A4C2605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50" t="36873" r="19930" b="30233"/>
          <a:stretch/>
        </p:blipFill>
        <p:spPr bwMode="auto">
          <a:xfrm>
            <a:off x="457200" y="1700554"/>
            <a:ext cx="8465259" cy="3555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5CEF655-A737-B69D-90CD-90ACB34A4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733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65"/>
    </mc:Choice>
    <mc:Fallback xmlns="">
      <p:transition spd="slow" advTm="24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57B6F7D6-8570-C3CC-35B2-CEF46175F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3" name="図 12" descr="グラフィカル ユーザー インターフェイス, 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5CA866E-423E-73F2-C7D4-C94E3A3B88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498" t="19590" r="35105" b="23659"/>
          <a:stretch/>
        </p:blipFill>
        <p:spPr bwMode="auto">
          <a:xfrm>
            <a:off x="644851" y="1133723"/>
            <a:ext cx="7779745" cy="5449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33CC"/>
                </a:solidFill>
              </a:rPr>
              <a:t>特定親族特別控除について</a:t>
            </a:r>
          </a:p>
        </p:txBody>
      </p:sp>
      <p:sp>
        <p:nvSpPr>
          <p:cNvPr id="9" name="角丸四角形 30">
            <a:extLst>
              <a:ext uri="{FF2B5EF4-FFF2-40B4-BE49-F238E27FC236}">
                <a16:creationId xmlns:a16="http://schemas.microsoft.com/office/drawing/2014/main" id="{C7B8CBD3-F8B8-0B2E-FB22-2295DD20ED64}"/>
              </a:ext>
            </a:extLst>
          </p:cNvPr>
          <p:cNvSpPr/>
          <p:nvPr/>
        </p:nvSpPr>
        <p:spPr>
          <a:xfrm>
            <a:off x="5486400" y="1417638"/>
            <a:ext cx="762138" cy="83854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0" name="角丸四角形 30">
            <a:extLst>
              <a:ext uri="{FF2B5EF4-FFF2-40B4-BE49-F238E27FC236}">
                <a16:creationId xmlns:a16="http://schemas.microsoft.com/office/drawing/2014/main" id="{C7068AB2-FE8B-1E57-5E66-E8735CFD3CAA}"/>
              </a:ext>
            </a:extLst>
          </p:cNvPr>
          <p:cNvSpPr/>
          <p:nvPr/>
        </p:nvSpPr>
        <p:spPr>
          <a:xfrm>
            <a:off x="1073962" y="2057745"/>
            <a:ext cx="1748749" cy="58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" name="角丸四角形 30">
            <a:extLst>
              <a:ext uri="{FF2B5EF4-FFF2-40B4-BE49-F238E27FC236}">
                <a16:creationId xmlns:a16="http://schemas.microsoft.com/office/drawing/2014/main" id="{A8FA9DDD-70BB-0780-FCA4-FB85C4E28057}"/>
              </a:ext>
            </a:extLst>
          </p:cNvPr>
          <p:cNvSpPr/>
          <p:nvPr/>
        </p:nvSpPr>
        <p:spPr>
          <a:xfrm>
            <a:off x="1454354" y="5784573"/>
            <a:ext cx="2779713" cy="83854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543F70F-3F68-743F-B802-69049F774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19796" y="594519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C0A702A-D673-1F69-1C45-8F6B1E2B3A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62659" y="2910491"/>
            <a:ext cx="609600" cy="609600"/>
          </a:xfrm>
          <a:prstGeom prst="rect">
            <a:avLst/>
          </a:prstGeom>
        </p:spPr>
      </p:pic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06F2068-9D7D-DAFA-3304-7AE96370F8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77200" y="1950546"/>
            <a:ext cx="609600" cy="609600"/>
          </a:xfrm>
          <a:prstGeom prst="rect">
            <a:avLst/>
          </a:prstGeom>
        </p:spPr>
      </p:pic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6485429-A00E-53A2-7FBF-0D3FEFBE32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02647" y="4213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5"/>
    </mc:Choice>
    <mc:Fallback xmlns="">
      <p:transition spd="slow" advTm="5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0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0C5FB0F-767F-160A-875F-D3E57697A7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98" t="19590" r="35105" b="37801"/>
          <a:stretch/>
        </p:blipFill>
        <p:spPr bwMode="auto">
          <a:xfrm>
            <a:off x="-158192" y="1319073"/>
            <a:ext cx="9460384" cy="497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587" name="タイトル 3"/>
          <p:cNvSpPr>
            <a:spLocks noGrp="1"/>
          </p:cNvSpPr>
          <p:nvPr>
            <p:ph type="title"/>
          </p:nvPr>
        </p:nvSpPr>
        <p:spPr>
          <a:xfrm>
            <a:off x="457200" y="563703"/>
            <a:ext cx="8286750" cy="866635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住宅ローン控除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7335077" y="2440186"/>
            <a:ext cx="1690340" cy="7557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918821" y="4414383"/>
            <a:ext cx="1589015" cy="56991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44417" y="4437691"/>
            <a:ext cx="2130771" cy="56991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675189" y="4417813"/>
            <a:ext cx="1625596" cy="56991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291263" y="4417813"/>
            <a:ext cx="2690811" cy="56991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918821" y="5013439"/>
            <a:ext cx="1649413" cy="56991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941388"/>
            <a:ext cx="9144000" cy="368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12A01DF-7EED-B29B-2E9F-2A36CB1198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34350" y="749387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D020E32-2F04-807C-2E03-877F0DB409C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80247" y="18895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511284"/>
      </p:ext>
    </p:extLst>
  </p:cSld>
  <p:clrMapOvr>
    <a:masterClrMapping/>
  </p:clrMapOvr>
  <p:transition spd="slow" advTm="5769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178"/>
                            </p:stCondLst>
                            <p:childTnLst>
                              <p:par>
                                <p:cTn id="3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0C5FB0F-767F-160A-875F-D3E57697A7A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498" t="19590" r="35105" b="37801"/>
          <a:stretch/>
        </p:blipFill>
        <p:spPr bwMode="auto">
          <a:xfrm>
            <a:off x="-158192" y="1242366"/>
            <a:ext cx="9460384" cy="497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587" name="タイトル 3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9600" cy="784225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住宅ローン控除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941388"/>
            <a:ext cx="9144000" cy="368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2">
            <a:extLst>
              <a:ext uri="{FF2B5EF4-FFF2-40B4-BE49-F238E27FC236}">
                <a16:creationId xmlns:a16="http://schemas.microsoft.com/office/drawing/2014/main" id="{11F310B7-0E1A-E406-8DA9-B372BD61D46D}"/>
              </a:ext>
            </a:extLst>
          </p:cNvPr>
          <p:cNvSpPr/>
          <p:nvPr/>
        </p:nvSpPr>
        <p:spPr>
          <a:xfrm>
            <a:off x="4757668" y="4441632"/>
            <a:ext cx="1583497" cy="5551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45ADB0-703A-C7FB-C2DB-E8C9348A978B}"/>
              </a:ext>
            </a:extLst>
          </p:cNvPr>
          <p:cNvSpPr txBox="1"/>
          <p:nvPr/>
        </p:nvSpPr>
        <p:spPr>
          <a:xfrm>
            <a:off x="5776330" y="4618859"/>
            <a:ext cx="5018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住</a:t>
            </a: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E83DAF6-1CCF-0155-B12B-A413C59009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341313"/>
            <a:ext cx="609600" cy="609600"/>
          </a:xfrm>
          <a:prstGeom prst="rect">
            <a:avLst/>
          </a:prstGeom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3A3C390-8F76-21E8-3C18-5AD4F57007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1035867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5A1CE1B-47C2-4D84-768D-02E0022D30E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6916" y="1946276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5855271-7AB7-B306-7E39-1A3F6DFBA98F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58200" y="294791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3889514"/>
      </p:ext>
    </p:extLst>
  </p:cSld>
  <p:clrMapOvr>
    <a:masterClrMapping/>
  </p:clrMapOvr>
  <p:transition spd="slow" advTm="5769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anchor="ctr"/>
      <a:lstStyle>
        <a:defPPr algn="ctr">
          <a:defRPr kumimoji="1" sz="1200" dirty="0">
            <a:solidFill>
              <a:schemeClr val="accent6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36654</TotalTime>
  <Words>2127</Words>
  <Application>Microsoft Office PowerPoint</Application>
  <PresentationFormat>画面に合わせる (4:3)</PresentationFormat>
  <Paragraphs>276</Paragraphs>
  <Slides>13</Slides>
  <Notes>13</Notes>
  <HiddenSlides>0</HiddenSlides>
  <MMClips>43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HG丸ｺﾞｼｯｸM-PRO</vt:lpstr>
      <vt:lpstr>HG創英角ﾎﾟｯﾌﾟ体</vt:lpstr>
      <vt:lpstr>ＭＳ Ｐ明朝</vt:lpstr>
      <vt:lpstr>Arial</vt:lpstr>
      <vt:lpstr>Calibri</vt:lpstr>
      <vt:lpstr>Century</vt:lpstr>
      <vt:lpstr>Times New Roman</vt:lpstr>
      <vt:lpstr>1_Office ​​テーマ</vt:lpstr>
      <vt:lpstr>Office ​​テーマ</vt:lpstr>
      <vt:lpstr>PowerPoint プレゼンテーション</vt:lpstr>
      <vt:lpstr>PowerPoint プレゼンテーション</vt:lpstr>
      <vt:lpstr>配偶者・扶養控除</vt:lpstr>
      <vt:lpstr>配偶者・扶養控除</vt:lpstr>
      <vt:lpstr>国外扶養親族</vt:lpstr>
      <vt:lpstr>特定親族特別控除について</vt:lpstr>
      <vt:lpstr>特定親族特別控除について</vt:lpstr>
      <vt:lpstr>住宅ローン控除 </vt:lpstr>
      <vt:lpstr>住宅ローン控除 </vt:lpstr>
      <vt:lpstr>住宅ローン控除 </vt:lpstr>
      <vt:lpstr>住宅ローン控除 </vt:lpstr>
      <vt:lpstr>住宅ローン控除 </vt:lpstr>
      <vt:lpstr>前職分 （摘要欄）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藤﨑恵菜_23（財）税務部市民税管理課</cp:lastModifiedBy>
  <cp:revision>2421</cp:revision>
  <cp:lastPrinted>2023-10-09T04:48:59Z</cp:lastPrinted>
  <dcterms:created xsi:type="dcterms:W3CDTF">2003-07-23T14:24:18Z</dcterms:created>
  <dcterms:modified xsi:type="dcterms:W3CDTF">2025-10-17T04:51:15Z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