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</p:sldMasterIdLst>
  <p:notesMasterIdLst>
    <p:notesMasterId r:id="rId9"/>
  </p:notesMasterIdLst>
  <p:handoutMasterIdLst>
    <p:handoutMasterId r:id="rId10"/>
  </p:handoutMasterIdLst>
  <p:sldIdLst>
    <p:sldId id="405" r:id="rId2"/>
    <p:sldId id="542" r:id="rId3"/>
    <p:sldId id="407" r:id="rId4"/>
    <p:sldId id="468" r:id="rId5"/>
    <p:sldId id="575" r:id="rId6"/>
    <p:sldId id="576" r:id="rId7"/>
    <p:sldId id="577" r:id="rId8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E27D38-5279-4028-8E7D-0A0F9D68AABF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次に、給与支払報告書を提出した後の手続きについて</a:t>
            </a:r>
            <a:endParaRPr lang="en-US" altLang="ja-JP" dirty="0"/>
          </a:p>
          <a:p>
            <a:pPr eaLnBrk="1" hangingPunct="1"/>
            <a:r>
              <a:rPr lang="ja-JP" altLang="en-US" dirty="0"/>
              <a:t>説明します。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304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A1A626E-5206-46BA-BED6-2212DF1812E8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3" y="4676497"/>
            <a:ext cx="5338871" cy="44309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1100" dirty="0"/>
              <a:t>まず、給与支払報告書の追加と訂正の際の書き方を説明します。</a:t>
            </a:r>
          </a:p>
          <a:p>
            <a:pPr eaLnBrk="1" hangingPunct="1">
              <a:defRPr/>
            </a:pPr>
            <a:r>
              <a:rPr lang="ja-JP" altLang="en-US" sz="1100" dirty="0"/>
              <a:t>給与支払報告書を提出した後、報告漏れなどにより追加で</a:t>
            </a: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提出する場合は、</a:t>
            </a:r>
          </a:p>
          <a:p>
            <a:pPr eaLnBrk="1" hangingPunct="1">
              <a:defRPr/>
            </a:pPr>
            <a:r>
              <a:rPr lang="ja-JP" altLang="en-US" sz="1100" b="1" dirty="0"/>
              <a:t>★クリック</a:t>
            </a:r>
            <a:r>
              <a:rPr lang="en-US" altLang="ja-JP" sz="1100" b="1" dirty="0"/>
              <a:t>(</a:t>
            </a:r>
            <a:r>
              <a:rPr lang="ja-JP" altLang="en-US" sz="1100" b="1" dirty="0"/>
              <a:t>追加に○</a:t>
            </a:r>
            <a:r>
              <a:rPr lang="en-US" altLang="ja-JP" sz="1100" b="1" dirty="0"/>
              <a:t>)★</a:t>
            </a:r>
          </a:p>
          <a:p>
            <a:pPr eaLnBrk="1" hangingPunct="1">
              <a:defRPr/>
            </a:pP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総括表の左上にある「追加」を丸で囲み、</a:t>
            </a: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追加する個人別明細書とともに提出してください。</a:t>
            </a: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また、一度提出した給与支払報告書に訂正がある場合は、</a:t>
            </a:r>
          </a:p>
          <a:p>
            <a:pPr eaLnBrk="1" hangingPunct="1">
              <a:defRPr/>
            </a:pPr>
            <a:r>
              <a:rPr lang="ja-JP" altLang="en-US" sz="1100" b="1" dirty="0"/>
              <a:t>★クリック</a:t>
            </a:r>
            <a:r>
              <a:rPr lang="en-US" altLang="ja-JP" sz="1100" b="1" dirty="0"/>
              <a:t>(</a:t>
            </a:r>
            <a:r>
              <a:rPr lang="ja-JP" altLang="en-US" sz="1100" b="1" dirty="0"/>
              <a:t>訂正に○</a:t>
            </a:r>
            <a:r>
              <a:rPr lang="en-US" altLang="ja-JP" sz="1100" b="1" dirty="0"/>
              <a:t>)★</a:t>
            </a:r>
          </a:p>
          <a:p>
            <a:pPr eaLnBrk="1" hangingPunct="1">
              <a:defRPr/>
            </a:pPr>
            <a:endParaRPr lang="en-US" altLang="ja-JP" sz="1100" b="1" dirty="0"/>
          </a:p>
          <a:p>
            <a:pPr eaLnBrk="1" hangingPunct="1">
              <a:defRPr/>
            </a:pPr>
            <a:r>
              <a:rPr lang="ja-JP" altLang="en-US" sz="1100" dirty="0"/>
              <a:t>総括表左上にある「訂正」を丸で囲み、</a:t>
            </a: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訂正した個人別明細書とともに提出してください。</a:t>
            </a:r>
          </a:p>
          <a:p>
            <a:pPr eaLnBrk="1" hangingPunct="1">
              <a:defRPr/>
            </a:pPr>
            <a:endParaRPr lang="en-US" altLang="ja-JP" sz="1100" dirty="0"/>
          </a:p>
          <a:p>
            <a:pPr eaLnBrk="1" hangingPunct="1">
              <a:defRPr/>
            </a:pPr>
            <a:r>
              <a:rPr lang="ja-JP" altLang="en-US" sz="1100" dirty="0"/>
              <a:t>なお、川崎市へ追加分や訂正分を提出する場合、</a:t>
            </a:r>
          </a:p>
          <a:p>
            <a:pPr eaLnBrk="1" hangingPunct="1">
              <a:defRPr/>
            </a:pPr>
            <a:r>
              <a:rPr lang="ja-JP" altLang="en-US" sz="1100" dirty="0"/>
              <a:t>既にお手元には川崎市提出用の総括表がありませんので、</a:t>
            </a:r>
          </a:p>
          <a:p>
            <a:pPr eaLnBrk="1" hangingPunct="1">
              <a:defRPr/>
            </a:pPr>
            <a:r>
              <a:rPr lang="ja-JP" altLang="en-US" sz="1100" dirty="0"/>
              <a:t>手書き用の総括表を使用して提出してください。</a:t>
            </a:r>
          </a:p>
          <a:p>
            <a:pPr algn="just" eaLnBrk="1" hangingPunct="1">
              <a:defRPr/>
            </a:pPr>
            <a:endParaRPr lang="en-US" altLang="ja-JP" sz="1100" b="1" dirty="0"/>
          </a:p>
          <a:p>
            <a:pPr algn="just" eaLnBrk="1" hangingPunct="1">
              <a:defRPr/>
            </a:pPr>
            <a:r>
              <a:rPr lang="ja-JP" altLang="en-US" sz="1100" b="1" dirty="0"/>
              <a:t>★クリック★　</a:t>
            </a:r>
            <a:endParaRPr lang="en-US" altLang="ja-JP" sz="1100" b="1" dirty="0"/>
          </a:p>
          <a:p>
            <a:pPr algn="just" eaLnBrk="1" hangingPunct="1">
              <a:defRPr/>
            </a:pPr>
            <a:r>
              <a:rPr lang="ja-JP" altLang="en-US" sz="1100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306838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4DED620-9944-43B4-BD44-FBC65C4EF986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次に、給与支払報告書を提出した後、</a:t>
            </a:r>
            <a:endParaRPr lang="en-US" altLang="ja-JP" dirty="0"/>
          </a:p>
          <a:p>
            <a:pPr eaLnBrk="1" hangingPunct="1"/>
            <a:r>
              <a:rPr lang="ja-JP" altLang="en-US" dirty="0"/>
              <a:t>退職などにより特別徴収できなくなった場合について説明します。</a:t>
            </a:r>
          </a:p>
          <a:p>
            <a:pPr eaLnBrk="1" hangingPunct="1"/>
            <a:r>
              <a:rPr lang="ja-JP" altLang="en-US" dirty="0"/>
              <a:t>このような方がいる場合には、</a:t>
            </a:r>
          </a:p>
          <a:p>
            <a:pPr eaLnBrk="1" hangingPunct="1"/>
            <a:r>
              <a:rPr lang="ja-JP" altLang="en-US" b="1" dirty="0"/>
              <a:t>★クリック</a:t>
            </a:r>
            <a:r>
              <a:rPr lang="en-US" altLang="ja-JP" b="1" dirty="0"/>
              <a:t>(↓</a:t>
            </a:r>
            <a:r>
              <a:rPr lang="ja-JP" altLang="en-US" b="1" dirty="0"/>
              <a:t>より下を表示</a:t>
            </a:r>
            <a:r>
              <a:rPr lang="en-US" altLang="ja-JP" b="1" dirty="0"/>
              <a:t>)★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給与所得者異動届出書を提出していただきます。</a:t>
            </a:r>
            <a:endParaRPr lang="en-US" altLang="ja-JP" dirty="0"/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dirty="0"/>
              <a:t>４月１日までに、給与の支払いを受けなくなった方がいる場合には、</a:t>
            </a:r>
            <a:endParaRPr lang="en-US" altLang="ja-JP" dirty="0"/>
          </a:p>
          <a:p>
            <a:pPr eaLnBrk="1" hangingPunct="1"/>
            <a:r>
              <a:rPr lang="ja-JP" altLang="en-US" dirty="0"/>
              <a:t>給与所得者異動届出書に必要事項を記入し、４月１５日までに、</a:t>
            </a:r>
            <a:endParaRPr lang="en-US" altLang="ja-JP" dirty="0"/>
          </a:p>
          <a:p>
            <a:pPr eaLnBrk="1" hangingPunct="1"/>
            <a:r>
              <a:rPr lang="ja-JP" altLang="en-US" dirty="0"/>
              <a:t>提出してください。</a:t>
            </a:r>
            <a:endParaRPr lang="en-US" altLang="ja-JP" dirty="0"/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307485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FFEF9CE-1588-4050-90D1-D936E3C9CBBE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特別徴収できなくなった方について、異動届出書を提出する際、</a:t>
            </a:r>
          </a:p>
          <a:p>
            <a:pPr eaLnBrk="1" hangingPunct="1"/>
            <a:r>
              <a:rPr lang="ja-JP" altLang="en-US" dirty="0"/>
              <a:t>注意していただきたい点があります。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現在、特別徴収している方が、</a:t>
            </a:r>
            <a:r>
              <a:rPr lang="ja-JP" altLang="en-US" strike="noStrike" dirty="0"/>
              <a:t>令和７年中</a:t>
            </a:r>
            <a:r>
              <a:rPr lang="ja-JP" altLang="en-US" dirty="0"/>
              <a:t>に別の市町村へ</a:t>
            </a:r>
            <a:endParaRPr lang="en-US" altLang="ja-JP" dirty="0"/>
          </a:p>
          <a:p>
            <a:pPr eaLnBrk="1" hangingPunct="1"/>
            <a:r>
              <a:rPr lang="ja-JP" altLang="en-US" dirty="0"/>
              <a:t>転居した場合、</a:t>
            </a:r>
          </a:p>
          <a:p>
            <a:pPr eaLnBrk="1" hangingPunct="1"/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strike="noStrike" dirty="0"/>
              <a:t>７年度</a:t>
            </a:r>
            <a:r>
              <a:rPr lang="ja-JP" altLang="en-US" b="1" dirty="0"/>
              <a:t>が表示される</a:t>
            </a:r>
            <a:r>
              <a:rPr lang="en-US" altLang="ja-JP" b="1" dirty="0"/>
              <a:t>)★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strike="noStrike" dirty="0"/>
              <a:t>令和７年度分</a:t>
            </a:r>
            <a:r>
              <a:rPr lang="ja-JP" altLang="en-US" dirty="0"/>
              <a:t>の異動届出書を転居前の市町村へ、さらに、</a:t>
            </a:r>
            <a:endParaRPr lang="ja-JP" altLang="en-US" b="1" dirty="0"/>
          </a:p>
          <a:p>
            <a:pPr eaLnBrk="1" hangingPunct="1"/>
            <a:r>
              <a:rPr lang="ja-JP" altLang="en-US" b="1" dirty="0"/>
              <a:t>★クリック</a:t>
            </a:r>
            <a:r>
              <a:rPr lang="en-US" altLang="ja-JP" b="1" dirty="0"/>
              <a:t>(</a:t>
            </a:r>
            <a:r>
              <a:rPr lang="ja-JP" altLang="en-US" b="1" strike="noStrike" dirty="0"/>
              <a:t>８年度</a:t>
            </a:r>
            <a:r>
              <a:rPr lang="ja-JP" altLang="en-US" b="1" dirty="0"/>
              <a:t>が表示される</a:t>
            </a:r>
            <a:r>
              <a:rPr lang="en-US" altLang="ja-JP" b="1" dirty="0"/>
              <a:t>)★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strike="noStrike" dirty="0"/>
              <a:t>令和８年度分</a:t>
            </a:r>
            <a:r>
              <a:rPr lang="ja-JP" altLang="en-US" dirty="0"/>
              <a:t>の異動届出書を転居後の市町村へ、</a:t>
            </a:r>
          </a:p>
          <a:p>
            <a:pPr eaLnBrk="1" hangingPunct="1"/>
            <a:r>
              <a:rPr lang="ja-JP" altLang="en-US" dirty="0"/>
              <a:t>それぞれ、提出する必要があります。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22928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0FFAA2-026A-4D1E-810E-DF03BF9B6C5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8526" y="4690985"/>
            <a:ext cx="5167313" cy="4444842"/>
          </a:xfrm>
          <a:noFill/>
        </p:spPr>
        <p:txBody>
          <a:bodyPr/>
          <a:lstStyle/>
          <a:p>
            <a:pPr eaLnBrk="1" hangingPunct="1"/>
            <a:r>
              <a:rPr lang="ja-JP" altLang="en-US" sz="1100" dirty="0"/>
              <a:t>こちらが、川崎市提出用の給与所得者異動届出書です。</a:t>
            </a:r>
          </a:p>
          <a:p>
            <a:pPr eaLnBrk="1" hangingPunct="1"/>
            <a:r>
              <a:rPr lang="ja-JP" altLang="en-US" sz="1100" b="1" dirty="0"/>
              <a:t>★クリック（記入箇所等が表示される）★</a:t>
            </a:r>
            <a:endParaRPr lang="ja-JP" altLang="en-US" sz="1100" dirty="0"/>
          </a:p>
          <a:p>
            <a:pPr eaLnBrk="1" hangingPunct="1"/>
            <a:endParaRPr lang="ja-JP" altLang="en-US" sz="1100" dirty="0"/>
          </a:p>
          <a:p>
            <a:pPr eaLnBrk="1" hangingPunct="1"/>
            <a:r>
              <a:rPr lang="ja-JP" altLang="en-US" sz="1100" dirty="0"/>
              <a:t>異動届出書には、給与支払者の所在地と名称、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退職した方の氏名、住所、退職年月日などを記入し、</a:t>
            </a:r>
            <a:endParaRPr lang="en-US" altLang="ja-JP" sz="1100" dirty="0"/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★クリック（徴収方法が表示される）★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異動後の未徴収税額の徴収方法を</a:t>
            </a:r>
            <a:r>
              <a:rPr lang="en-US" altLang="ja-JP" sz="1100" dirty="0">
                <a:solidFill>
                  <a:srgbClr val="000000"/>
                </a:solidFill>
              </a:rPr>
              <a:t>1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2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3</a:t>
            </a:r>
            <a:r>
              <a:rPr lang="ja-JP" altLang="en-US" sz="1100" dirty="0">
                <a:solidFill>
                  <a:srgbClr val="000000"/>
                </a:solidFill>
              </a:rPr>
              <a:t>から選択し、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該当の数字を記入してください。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★クリック（法人番号及び個人番号が表示される）★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また、給与支払者の法人番号又は個人番号と、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特別徴収できなくなった方の個人番号を記入してください。</a:t>
            </a:r>
            <a:endParaRPr lang="ja-JP" altLang="en-US" sz="1100" b="1" dirty="0"/>
          </a:p>
          <a:p>
            <a:pPr eaLnBrk="1" hangingPunct="1">
              <a:lnSpc>
                <a:spcPts val="500"/>
              </a:lnSpc>
            </a:pPr>
            <a:endParaRPr lang="en-US" altLang="ja-JP" sz="1100" dirty="0"/>
          </a:p>
          <a:p>
            <a:pPr eaLnBrk="1" hangingPunct="1"/>
            <a:r>
              <a:rPr lang="ja-JP" altLang="en-US" sz="1100" dirty="0"/>
              <a:t>異動届出書は、川崎市のホームページからダウンロードして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御利用ください。</a:t>
            </a:r>
            <a:endParaRPr lang="ja-JP" altLang="en-US" sz="1100" strike="sngStrike" dirty="0"/>
          </a:p>
          <a:p>
            <a:pPr eaLnBrk="1" hangingPunct="1">
              <a:lnSpc>
                <a:spcPts val="500"/>
              </a:lnSpc>
            </a:pPr>
            <a:endParaRPr lang="ja-JP" altLang="en-US" sz="1100" dirty="0"/>
          </a:p>
          <a:p>
            <a:pPr eaLnBrk="1" hangingPunct="1"/>
            <a:r>
              <a:rPr lang="ja-JP" altLang="en-US" sz="1100" b="1" dirty="0"/>
              <a:t>★クリック★　</a:t>
            </a:r>
            <a:endParaRPr lang="en-US" altLang="ja-JP" sz="1100" b="1" dirty="0"/>
          </a:p>
          <a:p>
            <a:pPr eaLnBrk="1" hangingPunct="1"/>
            <a:r>
              <a:rPr lang="ja-JP" altLang="en-US" sz="1100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87238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0FFAA2-026A-4D1E-810E-DF03BF9B6C5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8526" y="4690985"/>
            <a:ext cx="5167313" cy="4444842"/>
          </a:xfrm>
          <a:noFill/>
        </p:spPr>
        <p:txBody>
          <a:bodyPr/>
          <a:lstStyle/>
          <a:p>
            <a:pPr eaLnBrk="1" hangingPunct="1"/>
            <a:r>
              <a:rPr lang="ja-JP" altLang="en-US" sz="1100" dirty="0"/>
              <a:t>こちらが、川崎市提出用の給与所得者異動届出書です。</a:t>
            </a:r>
          </a:p>
          <a:p>
            <a:pPr eaLnBrk="1" hangingPunct="1"/>
            <a:r>
              <a:rPr lang="ja-JP" altLang="en-US" sz="1100" b="1" dirty="0"/>
              <a:t>★クリック（記入箇所等が表示される）★</a:t>
            </a:r>
            <a:endParaRPr lang="ja-JP" altLang="en-US" sz="1100" dirty="0"/>
          </a:p>
          <a:p>
            <a:pPr eaLnBrk="1" hangingPunct="1"/>
            <a:endParaRPr lang="ja-JP" altLang="en-US" sz="1100" dirty="0"/>
          </a:p>
          <a:p>
            <a:pPr eaLnBrk="1" hangingPunct="1"/>
            <a:r>
              <a:rPr lang="ja-JP" altLang="en-US" sz="1100" dirty="0"/>
              <a:t>異動届出書には、給与支払者の所在地と名称、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退職した方の氏名、住所、退職年月日などを記入し、</a:t>
            </a:r>
            <a:endParaRPr lang="en-US" altLang="ja-JP" sz="1100" dirty="0"/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★クリック（徴収方法が表示される）★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異動後の未徴収税額の徴収方法を</a:t>
            </a:r>
            <a:r>
              <a:rPr lang="en-US" altLang="ja-JP" sz="1100" dirty="0">
                <a:solidFill>
                  <a:srgbClr val="000000"/>
                </a:solidFill>
              </a:rPr>
              <a:t>1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2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3</a:t>
            </a:r>
            <a:r>
              <a:rPr lang="ja-JP" altLang="en-US" sz="1100" dirty="0">
                <a:solidFill>
                  <a:srgbClr val="000000"/>
                </a:solidFill>
              </a:rPr>
              <a:t>から選択し、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該当の数字を記入してください。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★クリック（法人番号及び個人番号が表示される）★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また、給与支払者の法人番号又は個人番号と、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特別徴収できなくなった方の個人番号を記入してください。</a:t>
            </a:r>
            <a:endParaRPr lang="ja-JP" altLang="en-US" sz="1100" b="1" dirty="0"/>
          </a:p>
          <a:p>
            <a:pPr eaLnBrk="1" hangingPunct="1">
              <a:lnSpc>
                <a:spcPts val="500"/>
              </a:lnSpc>
            </a:pPr>
            <a:endParaRPr lang="en-US" altLang="ja-JP" sz="1100" dirty="0"/>
          </a:p>
          <a:p>
            <a:pPr eaLnBrk="1" hangingPunct="1"/>
            <a:r>
              <a:rPr lang="ja-JP" altLang="en-US" sz="1100" dirty="0"/>
              <a:t>異動届出書は、川崎市のホームページからダウンロードして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御利用ください。</a:t>
            </a:r>
            <a:endParaRPr lang="ja-JP" altLang="en-US" sz="1100" strike="sngStrike" dirty="0"/>
          </a:p>
          <a:p>
            <a:pPr eaLnBrk="1" hangingPunct="1">
              <a:lnSpc>
                <a:spcPts val="500"/>
              </a:lnSpc>
            </a:pPr>
            <a:endParaRPr lang="ja-JP" altLang="en-US" sz="1100" dirty="0"/>
          </a:p>
          <a:p>
            <a:pPr eaLnBrk="1" hangingPunct="1"/>
            <a:r>
              <a:rPr lang="ja-JP" altLang="en-US" sz="1100" b="1" dirty="0"/>
              <a:t>★クリック★　</a:t>
            </a:r>
            <a:endParaRPr lang="en-US" altLang="ja-JP" sz="1100" b="1" dirty="0"/>
          </a:p>
          <a:p>
            <a:pPr eaLnBrk="1" hangingPunct="1"/>
            <a:r>
              <a:rPr lang="ja-JP" altLang="en-US" sz="1100" b="1" dirty="0"/>
              <a:t>◇画面が切り替わる◇</a:t>
            </a:r>
          </a:p>
          <a:p>
            <a:pPr eaLnBrk="1" hangingPunct="1"/>
            <a:endParaRPr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2714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0FFAA2-026A-4D1E-810E-DF03BF9B6C5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8526" y="4690985"/>
            <a:ext cx="5167313" cy="4444842"/>
          </a:xfrm>
          <a:noFill/>
        </p:spPr>
        <p:txBody>
          <a:bodyPr/>
          <a:lstStyle/>
          <a:p>
            <a:pPr eaLnBrk="1" hangingPunct="1"/>
            <a:r>
              <a:rPr lang="ja-JP" altLang="en-US" sz="1100" dirty="0"/>
              <a:t>こちらが、川崎市提出用の給与所得者異動届出書です。</a:t>
            </a:r>
          </a:p>
          <a:p>
            <a:pPr eaLnBrk="1" hangingPunct="1"/>
            <a:r>
              <a:rPr lang="ja-JP" altLang="en-US" sz="1100" b="1" dirty="0"/>
              <a:t>★クリック（記入箇所等が表示される）★</a:t>
            </a:r>
            <a:endParaRPr lang="ja-JP" altLang="en-US" sz="1100" dirty="0"/>
          </a:p>
          <a:p>
            <a:pPr eaLnBrk="1" hangingPunct="1"/>
            <a:endParaRPr lang="ja-JP" altLang="en-US" sz="1100" dirty="0"/>
          </a:p>
          <a:p>
            <a:pPr eaLnBrk="1" hangingPunct="1"/>
            <a:r>
              <a:rPr lang="ja-JP" altLang="en-US" sz="1100" dirty="0"/>
              <a:t>異動届出書には、給与支払者の所在地と名称、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退職した方の氏名、住所、退職年月日などを記入し、</a:t>
            </a:r>
            <a:endParaRPr lang="en-US" altLang="ja-JP" sz="1100" dirty="0"/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★クリック（徴収方法が表示される）★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異動後の未徴収税額の徴収方法を</a:t>
            </a:r>
            <a:r>
              <a:rPr lang="en-US" altLang="ja-JP" sz="1100" dirty="0">
                <a:solidFill>
                  <a:srgbClr val="000000"/>
                </a:solidFill>
              </a:rPr>
              <a:t>1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2</a:t>
            </a:r>
            <a:r>
              <a:rPr lang="ja-JP" altLang="en-US" sz="1100" dirty="0">
                <a:solidFill>
                  <a:srgbClr val="000000"/>
                </a:solidFill>
              </a:rPr>
              <a:t>・</a:t>
            </a:r>
            <a:r>
              <a:rPr lang="en-US" altLang="ja-JP" sz="1100" dirty="0">
                <a:solidFill>
                  <a:srgbClr val="000000"/>
                </a:solidFill>
              </a:rPr>
              <a:t>3</a:t>
            </a:r>
            <a:r>
              <a:rPr lang="ja-JP" altLang="en-US" sz="1100" dirty="0">
                <a:solidFill>
                  <a:srgbClr val="000000"/>
                </a:solidFill>
              </a:rPr>
              <a:t>から選択し、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該当の数字を記入してください。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b="1" dirty="0">
                <a:solidFill>
                  <a:srgbClr val="000000"/>
                </a:solidFill>
              </a:rPr>
              <a:t>★クリック（法人番号及び個人番号が表示される）★</a:t>
            </a:r>
            <a:endParaRPr lang="en-US" altLang="ja-JP" sz="1100" b="1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また、給与支払者の法人番号又は個人番号と、</a:t>
            </a:r>
            <a:endParaRPr lang="en-US" altLang="ja-JP" sz="11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1100" dirty="0">
                <a:solidFill>
                  <a:srgbClr val="000000"/>
                </a:solidFill>
              </a:rPr>
              <a:t>特別徴収できなくなった方の個人番号を記入してください。</a:t>
            </a:r>
            <a:endParaRPr lang="ja-JP" altLang="en-US" sz="1100" b="1" dirty="0"/>
          </a:p>
          <a:p>
            <a:pPr eaLnBrk="1" hangingPunct="1">
              <a:lnSpc>
                <a:spcPts val="500"/>
              </a:lnSpc>
            </a:pPr>
            <a:endParaRPr lang="en-US" altLang="ja-JP" sz="1100" dirty="0"/>
          </a:p>
          <a:p>
            <a:pPr eaLnBrk="1" hangingPunct="1"/>
            <a:r>
              <a:rPr lang="ja-JP" altLang="en-US" sz="1100" dirty="0"/>
              <a:t>異動届出書は、川崎市のホームページからダウンロードして</a:t>
            </a:r>
            <a:endParaRPr lang="en-US" altLang="ja-JP" sz="1100" dirty="0"/>
          </a:p>
          <a:p>
            <a:pPr eaLnBrk="1" hangingPunct="1"/>
            <a:r>
              <a:rPr lang="ja-JP" altLang="en-US" sz="1100" dirty="0"/>
              <a:t>御利用ください。</a:t>
            </a:r>
            <a:endParaRPr lang="ja-JP" altLang="en-US" sz="1100" strike="sngStrike" dirty="0"/>
          </a:p>
          <a:p>
            <a:pPr eaLnBrk="1" hangingPunct="1">
              <a:lnSpc>
                <a:spcPts val="500"/>
              </a:lnSpc>
            </a:pPr>
            <a:endParaRPr lang="ja-JP" altLang="en-US" sz="1100" dirty="0"/>
          </a:p>
          <a:p>
            <a:pPr eaLnBrk="1" hangingPunct="1"/>
            <a:r>
              <a:rPr lang="ja-JP" altLang="en-US" sz="1100" b="1" dirty="0"/>
              <a:t>★クリック★　</a:t>
            </a:r>
            <a:endParaRPr lang="en-US" altLang="ja-JP" sz="1100" b="1" dirty="0"/>
          </a:p>
          <a:p>
            <a:pPr eaLnBrk="1" hangingPunct="1"/>
            <a:r>
              <a:rPr lang="ja-JP" altLang="en-US" sz="1100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16238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3.m4a"/><Relationship Id="rId7" Type="http://schemas.openxmlformats.org/officeDocument/2006/relationships/audio" Target="../media/media5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microsoft.com/office/2007/relationships/media" Target="../media/media5.m4a"/><Relationship Id="rId11" Type="http://schemas.openxmlformats.org/officeDocument/2006/relationships/image" Target="../media/image1.png"/><Relationship Id="rId5" Type="http://schemas.openxmlformats.org/officeDocument/2006/relationships/audio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4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notesSlide" Target="../notesSlides/notesSlide3.xml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7.m4a"/><Relationship Id="rId4" Type="http://schemas.microsoft.com/office/2007/relationships/media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8.m4a"/><Relationship Id="rId7" Type="http://schemas.openxmlformats.org/officeDocument/2006/relationships/audio" Target="../media/media10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microsoft.com/office/2007/relationships/media" Target="../media/media10.m4a"/><Relationship Id="rId5" Type="http://schemas.openxmlformats.org/officeDocument/2006/relationships/audio" Target="../media/media9.m4a"/><Relationship Id="rId10" Type="http://schemas.openxmlformats.org/officeDocument/2006/relationships/image" Target="../media/image1.png"/><Relationship Id="rId4" Type="http://schemas.microsoft.com/office/2007/relationships/media" Target="../media/media9.m4a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4.m4a"/><Relationship Id="rId13" Type="http://schemas.openxmlformats.org/officeDocument/2006/relationships/notesSlide" Target="../notesSlides/notesSlide5.xml"/><Relationship Id="rId3" Type="http://schemas.openxmlformats.org/officeDocument/2006/relationships/audio" Target="../media/media11.m4a"/><Relationship Id="rId7" Type="http://schemas.openxmlformats.org/officeDocument/2006/relationships/audio" Target="../media/media13.m4a"/><Relationship Id="rId12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tags" Target="../tags/tag4.xml"/><Relationship Id="rId6" Type="http://schemas.microsoft.com/office/2007/relationships/media" Target="../media/media13.m4a"/><Relationship Id="rId11" Type="http://schemas.openxmlformats.org/officeDocument/2006/relationships/audio" Target="../media/media15.m4a"/><Relationship Id="rId5" Type="http://schemas.openxmlformats.org/officeDocument/2006/relationships/audio" Target="../media/media12.m4a"/><Relationship Id="rId15" Type="http://schemas.openxmlformats.org/officeDocument/2006/relationships/image" Target="../media/image1.png"/><Relationship Id="rId10" Type="http://schemas.microsoft.com/office/2007/relationships/media" Target="../media/media15.m4a"/><Relationship Id="rId4" Type="http://schemas.microsoft.com/office/2007/relationships/media" Target="../media/media12.m4a"/><Relationship Id="rId9" Type="http://schemas.openxmlformats.org/officeDocument/2006/relationships/audio" Target="../media/media14.m4a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4.m4a"/><Relationship Id="rId13" Type="http://schemas.openxmlformats.org/officeDocument/2006/relationships/notesSlide" Target="../notesSlides/notesSlide6.xml"/><Relationship Id="rId3" Type="http://schemas.openxmlformats.org/officeDocument/2006/relationships/audio" Target="../media/media11.m4a"/><Relationship Id="rId7" Type="http://schemas.openxmlformats.org/officeDocument/2006/relationships/audio" Target="../media/media13.m4a"/><Relationship Id="rId12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tags" Target="../tags/tag5.xml"/><Relationship Id="rId6" Type="http://schemas.microsoft.com/office/2007/relationships/media" Target="../media/media13.m4a"/><Relationship Id="rId11" Type="http://schemas.openxmlformats.org/officeDocument/2006/relationships/audio" Target="../media/media15.m4a"/><Relationship Id="rId5" Type="http://schemas.openxmlformats.org/officeDocument/2006/relationships/audio" Target="../media/media12.m4a"/><Relationship Id="rId15" Type="http://schemas.openxmlformats.org/officeDocument/2006/relationships/image" Target="../media/image1.png"/><Relationship Id="rId10" Type="http://schemas.microsoft.com/office/2007/relationships/media" Target="../media/media15.m4a"/><Relationship Id="rId4" Type="http://schemas.microsoft.com/office/2007/relationships/media" Target="../media/media12.m4a"/><Relationship Id="rId9" Type="http://schemas.openxmlformats.org/officeDocument/2006/relationships/audio" Target="../media/media14.m4a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4.m4a"/><Relationship Id="rId13" Type="http://schemas.openxmlformats.org/officeDocument/2006/relationships/notesSlide" Target="../notesSlides/notesSlide7.xml"/><Relationship Id="rId3" Type="http://schemas.openxmlformats.org/officeDocument/2006/relationships/audio" Target="../media/media11.m4a"/><Relationship Id="rId7" Type="http://schemas.openxmlformats.org/officeDocument/2006/relationships/audio" Target="../media/media13.m4a"/><Relationship Id="rId12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microsoft.com/office/2007/relationships/media" Target="../media/media13.m4a"/><Relationship Id="rId11" Type="http://schemas.openxmlformats.org/officeDocument/2006/relationships/audio" Target="../media/media15.m4a"/><Relationship Id="rId5" Type="http://schemas.openxmlformats.org/officeDocument/2006/relationships/audio" Target="../media/media12.m4a"/><Relationship Id="rId15" Type="http://schemas.openxmlformats.org/officeDocument/2006/relationships/image" Target="../media/image1.png"/><Relationship Id="rId10" Type="http://schemas.microsoft.com/office/2007/relationships/media" Target="../media/media15.m4a"/><Relationship Id="rId4" Type="http://schemas.microsoft.com/office/2007/relationships/media" Target="../media/media12.m4a"/><Relationship Id="rId9" Type="http://schemas.openxmlformats.org/officeDocument/2006/relationships/audio" Target="../media/media14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61963" y="3854450"/>
            <a:ext cx="8267700" cy="1133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ja-JP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給与支払報告書提出後の手続き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57213" y="1822450"/>
            <a:ext cx="8148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5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ja-JP" altLang="en-US" sz="540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765175" y="334963"/>
            <a:ext cx="7697788" cy="746125"/>
            <a:chOff x="590" y="1881"/>
            <a:chExt cx="4669" cy="566"/>
          </a:xfrm>
        </p:grpSpPr>
        <p:sp>
          <p:nvSpPr>
            <p:cNvPr id="79891" name="Rectangle 6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92" name="Text Box 7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93" name="Text Box 8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774700" y="1169988"/>
            <a:ext cx="7685088" cy="7270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879" name="Text Box 11"/>
          <p:cNvSpPr txBox="1">
            <a:spLocks noChangeArrowheads="1"/>
          </p:cNvSpPr>
          <p:nvPr/>
        </p:nvSpPr>
        <p:spPr bwMode="auto">
          <a:xfrm>
            <a:off x="1679575" y="1203325"/>
            <a:ext cx="4876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総括表の作成</a:t>
            </a:r>
          </a:p>
        </p:txBody>
      </p:sp>
      <p:grpSp>
        <p:nvGrpSpPr>
          <p:cNvPr id="79880" name="Group 12"/>
          <p:cNvGrpSpPr>
            <a:grpSpLocks/>
          </p:cNvGrpSpPr>
          <p:nvPr/>
        </p:nvGrpSpPr>
        <p:grpSpPr bwMode="auto">
          <a:xfrm>
            <a:off x="768350" y="2008188"/>
            <a:ext cx="7700963" cy="754062"/>
            <a:chOff x="464" y="2587"/>
            <a:chExt cx="4851" cy="475"/>
          </a:xfrm>
        </p:grpSpPr>
        <p:sp>
          <p:nvSpPr>
            <p:cNvPr id="79888" name="Rectangle 13"/>
            <p:cNvSpPr>
              <a:spLocks noChangeArrowheads="1"/>
            </p:cNvSpPr>
            <p:nvPr/>
          </p:nvSpPr>
          <p:spPr bwMode="auto">
            <a:xfrm>
              <a:off x="464" y="2592"/>
              <a:ext cx="4851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89" name="Text Box 14"/>
            <p:cNvSpPr txBox="1">
              <a:spLocks noChangeArrowheads="1"/>
            </p:cNvSpPr>
            <p:nvPr/>
          </p:nvSpPr>
          <p:spPr bwMode="auto">
            <a:xfrm>
              <a:off x="559" y="2587"/>
              <a:ext cx="11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90" name="Text Box 15"/>
            <p:cNvSpPr txBox="1">
              <a:spLocks noChangeArrowheads="1"/>
            </p:cNvSpPr>
            <p:nvPr/>
          </p:nvSpPr>
          <p:spPr bwMode="auto">
            <a:xfrm>
              <a:off x="1068" y="2642"/>
              <a:ext cx="416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sp>
        <p:nvSpPr>
          <p:cNvPr id="79881" name="AutoShape 16"/>
          <p:cNvSpPr>
            <a:spLocks noChangeArrowheads="1"/>
          </p:cNvSpPr>
          <p:nvPr/>
        </p:nvSpPr>
        <p:spPr bwMode="auto">
          <a:xfrm>
            <a:off x="3933825" y="5119688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79882" name="Group 17"/>
          <p:cNvGrpSpPr>
            <a:grpSpLocks/>
          </p:cNvGrpSpPr>
          <p:nvPr/>
        </p:nvGrpSpPr>
        <p:grpSpPr bwMode="auto">
          <a:xfrm>
            <a:off x="763588" y="2955925"/>
            <a:ext cx="7662862" cy="746125"/>
            <a:chOff x="584" y="3396"/>
            <a:chExt cx="4694" cy="566"/>
          </a:xfrm>
        </p:grpSpPr>
        <p:sp>
          <p:nvSpPr>
            <p:cNvPr id="79885" name="Rectangle 18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86" name="Text Box 19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87" name="Text Box 20"/>
            <p:cNvSpPr txBox="1">
              <a:spLocks noChangeArrowheads="1"/>
            </p:cNvSpPr>
            <p:nvPr/>
          </p:nvSpPr>
          <p:spPr bwMode="auto">
            <a:xfrm>
              <a:off x="584" y="3456"/>
              <a:ext cx="468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29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　　　　</a:t>
              </a: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普通徴収切替理由書の作成</a:t>
              </a:r>
            </a:p>
          </p:txBody>
        </p:sp>
      </p:grpSp>
      <p:sp>
        <p:nvSpPr>
          <p:cNvPr id="79883" name="Rectangle 39"/>
          <p:cNvSpPr>
            <a:spLocks noChangeArrowheads="1"/>
          </p:cNvSpPr>
          <p:nvPr/>
        </p:nvSpPr>
        <p:spPr bwMode="auto">
          <a:xfrm>
            <a:off x="763588" y="584200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884" name="Text Box 41"/>
          <p:cNvSpPr txBox="1">
            <a:spLocks noChangeArrowheads="1"/>
          </p:cNvSpPr>
          <p:nvPr/>
        </p:nvSpPr>
        <p:spPr bwMode="auto">
          <a:xfrm>
            <a:off x="1697038" y="5891213"/>
            <a:ext cx="3376612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2050" y="5887864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00973C4-78C6-B2A4-947A-FD6DE3D7BE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8019" y="537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59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387FDA-7780-1BB2-62A1-E6298E5A8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49" t="18405" r="51871" b="32159"/>
          <a:stretch/>
        </p:blipFill>
        <p:spPr bwMode="auto">
          <a:xfrm>
            <a:off x="85354" y="982544"/>
            <a:ext cx="8969579" cy="5312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09737" name="Rectangle 9"/>
          <p:cNvSpPr>
            <a:spLocks noChangeArrowheads="1"/>
          </p:cNvSpPr>
          <p:nvPr/>
        </p:nvSpPr>
        <p:spPr bwMode="auto">
          <a:xfrm>
            <a:off x="882650" y="292100"/>
            <a:ext cx="8682038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 dirty="0">
                <a:solidFill>
                  <a:srgbClr val="0033CC"/>
                </a:solidFill>
                <a:latin typeface="Arial" panose="020B0604020202020204" pitchFamily="34" charset="0"/>
              </a:rPr>
              <a:t>訂正の場合</a:t>
            </a:r>
          </a:p>
        </p:txBody>
      </p:sp>
      <p:sp>
        <p:nvSpPr>
          <p:cNvPr id="160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-1827213" y="161925"/>
            <a:ext cx="8512176" cy="887413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FF0000"/>
                </a:solidFill>
              </a:rPr>
              <a:t>追加の場合</a:t>
            </a:r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2012280" y="2893124"/>
            <a:ext cx="4488465" cy="1453721"/>
            <a:chOff x="1302091" y="3680562"/>
            <a:chExt cx="4488465" cy="1453637"/>
          </a:xfrm>
        </p:grpSpPr>
        <p:sp>
          <p:nvSpPr>
            <p:cNvPr id="81933" name="Line 8"/>
            <p:cNvSpPr>
              <a:spLocks noChangeShapeType="1"/>
            </p:cNvSpPr>
            <p:nvPr/>
          </p:nvSpPr>
          <p:spPr bwMode="auto">
            <a:xfrm flipH="1" flipV="1">
              <a:off x="1302091" y="3680562"/>
              <a:ext cx="711003" cy="7403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1934" name="Text Box 5"/>
            <p:cNvSpPr txBox="1">
              <a:spLocks noChangeArrowheads="1"/>
            </p:cNvSpPr>
            <p:nvPr/>
          </p:nvSpPr>
          <p:spPr bwMode="auto">
            <a:xfrm>
              <a:off x="1574156" y="4426313"/>
              <a:ext cx="4216400" cy="70788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ja-JP" altLang="en-US" sz="4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「</a:t>
              </a:r>
              <a:r>
                <a:rPr kumimoji="0" lang="ja-JP" alt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追加</a:t>
              </a:r>
              <a:r>
                <a:rPr kumimoji="0" lang="ja-JP" altLang="en-US" sz="4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」を○で囲む</a:t>
              </a:r>
            </a:p>
          </p:txBody>
        </p:sp>
      </p:grpSp>
      <p:sp>
        <p:nvSpPr>
          <p:cNvPr id="380" name="Oval 6"/>
          <p:cNvSpPr>
            <a:spLocks noChangeArrowheads="1"/>
          </p:cNvSpPr>
          <p:nvPr/>
        </p:nvSpPr>
        <p:spPr bwMode="auto">
          <a:xfrm>
            <a:off x="567924" y="2491477"/>
            <a:ext cx="1438275" cy="4349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82" name="Oval 10"/>
          <p:cNvSpPr>
            <a:spLocks noChangeArrowheads="1"/>
          </p:cNvSpPr>
          <p:nvPr/>
        </p:nvSpPr>
        <p:spPr bwMode="auto">
          <a:xfrm>
            <a:off x="575593" y="3145520"/>
            <a:ext cx="1436688" cy="468313"/>
          </a:xfrm>
          <a:prstGeom prst="ellips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1560333" y="3596248"/>
            <a:ext cx="4369526" cy="1342552"/>
            <a:chOff x="1542324" y="3977096"/>
            <a:chExt cx="4369526" cy="1342478"/>
          </a:xfrm>
        </p:grpSpPr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 flipH="1" flipV="1">
              <a:off x="1542324" y="3977096"/>
              <a:ext cx="588439" cy="639396"/>
            </a:xfrm>
            <a:prstGeom prst="lin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1657350" y="4611688"/>
              <a:ext cx="4254500" cy="70788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ja-JP" altLang="en-US" sz="4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「</a:t>
              </a:r>
              <a:r>
                <a:rPr kumimoji="0" lang="ja-JP" altLang="en-US" sz="4000" b="1" dirty="0">
                  <a:solidFill>
                    <a:srgbClr val="0033CC"/>
                  </a:solidFill>
                  <a:latin typeface="Arial" panose="020B0604020202020204" pitchFamily="34" charset="0"/>
                </a:rPr>
                <a:t>訂正</a:t>
              </a:r>
              <a:r>
                <a:rPr kumimoji="0" lang="ja-JP" altLang="en-US" sz="4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」を○で囲む</a:t>
              </a:r>
            </a:p>
          </p:txBody>
        </p:sp>
      </p:grp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7CAFB5E-6ACB-D7DC-F425-3E4BBBD696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21537" y="446269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3F8C7F6-AD75-BFA7-8398-727D717A04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74884" y="1581332"/>
            <a:ext cx="609600" cy="609600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DBC3C84-7A5C-E59D-089A-36C52B464DE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5334" y="277824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0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500">
        <p:cover dir="r"/>
      </p:transition>
    </mc:Choice>
    <mc:Fallback xmlns="">
      <p:transition advTm="43500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60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160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60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09737" grpId="0"/>
      <p:bldP spid="1609732" grpId="0"/>
      <p:bldP spid="1609732" grpId="1"/>
      <p:bldP spid="380" grpId="0" animBg="1"/>
      <p:bldP spid="380" grpId="1" animBg="1"/>
      <p:bldP spid="3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579388"/>
            <a:ext cx="7772400" cy="2308324"/>
          </a:xfrm>
        </p:spPr>
        <p:txBody>
          <a:bodyPr>
            <a:noAutofit/>
          </a:bodyPr>
          <a:lstStyle/>
          <a:p>
            <a:pPr algn="dist" eaLnBrk="1" hangingPunct="1"/>
            <a:r>
              <a:rPr lang="ja-JP" altLang="en-US" sz="4800" b="1" dirty="0"/>
              <a:t>給与支払報告書の</a:t>
            </a:r>
            <a:r>
              <a:rPr lang="ja-JP" altLang="en-US" sz="4800" b="1" dirty="0">
                <a:solidFill>
                  <a:srgbClr val="0033CC"/>
                </a:solidFill>
              </a:rPr>
              <a:t>提出後</a:t>
            </a:r>
            <a:r>
              <a:rPr lang="ja-JP" altLang="en-US" sz="4800" b="1" dirty="0"/>
              <a:t>に</a:t>
            </a:r>
            <a:br>
              <a:rPr lang="ja-JP" altLang="en-US" sz="4800" b="1" dirty="0"/>
            </a:br>
            <a:r>
              <a:rPr lang="ja-JP" altLang="en-US" sz="4800" b="1" dirty="0"/>
              <a:t>退職等により</a:t>
            </a:r>
            <a:r>
              <a:rPr lang="ja-JP" altLang="en-US" sz="4800" b="1" dirty="0">
                <a:solidFill>
                  <a:srgbClr val="0033CC"/>
                </a:solidFill>
              </a:rPr>
              <a:t>特別徴収で</a:t>
            </a:r>
            <a:br>
              <a:rPr lang="en-US" altLang="ja-JP" sz="4800" b="1" dirty="0">
                <a:solidFill>
                  <a:srgbClr val="0033CC"/>
                </a:solidFill>
              </a:rPr>
            </a:br>
            <a:r>
              <a:rPr lang="ja-JP" altLang="en-US" sz="4800" b="1" dirty="0">
                <a:solidFill>
                  <a:srgbClr val="0033CC"/>
                </a:solidFill>
              </a:rPr>
              <a:t>きなくなった方</a:t>
            </a:r>
            <a:r>
              <a:rPr lang="ja-JP" altLang="en-US" sz="4800" b="1" dirty="0"/>
              <a:t>がいる場合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3098800"/>
            <a:ext cx="7558087" cy="3175000"/>
          </a:xfrm>
        </p:spPr>
        <p:txBody>
          <a:bodyPr/>
          <a:lstStyle/>
          <a:p>
            <a:pPr eaLnBrk="1" hangingPunct="1">
              <a:tabLst>
                <a:tab pos="5918200" algn="l"/>
              </a:tabLst>
            </a:pPr>
            <a:endParaRPr lang="en-US" altLang="ja-JP" dirty="0"/>
          </a:p>
          <a:p>
            <a:pPr eaLnBrk="1" hangingPunct="1">
              <a:tabLst>
                <a:tab pos="5918200" algn="l"/>
              </a:tabLst>
            </a:pPr>
            <a:endParaRPr lang="en-US" altLang="ja-JP" dirty="0"/>
          </a:p>
          <a:p>
            <a:pPr algn="dist" eaLnBrk="1" hangingPunct="1">
              <a:buFont typeface="Wingdings" panose="05000000000000000000" pitchFamily="2" charset="2"/>
              <a:buNone/>
              <a:tabLst>
                <a:tab pos="5918200" algn="l"/>
              </a:tabLst>
            </a:pPr>
            <a:r>
              <a:rPr lang="ja-JP" altLang="en-US" sz="4800" b="1" dirty="0">
                <a:solidFill>
                  <a:srgbClr val="FF0000"/>
                </a:solidFill>
              </a:rPr>
              <a:t>給与所得者異動届出書</a:t>
            </a:r>
            <a:r>
              <a:rPr lang="ja-JP" altLang="en-US" sz="4800" b="1" dirty="0"/>
              <a:t>を</a:t>
            </a:r>
          </a:p>
          <a:p>
            <a:pPr algn="dist" eaLnBrk="1" hangingPunct="1">
              <a:buFont typeface="Wingdings" panose="05000000000000000000" pitchFamily="2" charset="2"/>
              <a:buNone/>
              <a:tabLst>
                <a:tab pos="5918200" algn="l"/>
              </a:tabLst>
            </a:pPr>
            <a:r>
              <a:rPr lang="ja-JP" altLang="en-US" sz="4800" b="1" dirty="0"/>
              <a:t>提出する必要があります</a:t>
            </a:r>
            <a:r>
              <a:rPr lang="ja-JP" altLang="en-US" sz="4800" b="1" i="1" dirty="0"/>
              <a:t>！</a:t>
            </a:r>
          </a:p>
        </p:txBody>
      </p:sp>
      <p:sp>
        <p:nvSpPr>
          <p:cNvPr id="1619973" name="AutoShape 5"/>
          <p:cNvSpPr>
            <a:spLocks noChangeArrowheads="1"/>
          </p:cNvSpPr>
          <p:nvPr/>
        </p:nvSpPr>
        <p:spPr bwMode="auto">
          <a:xfrm>
            <a:off x="4076700" y="3009900"/>
            <a:ext cx="965200" cy="1231900"/>
          </a:xfrm>
          <a:prstGeom prst="downArrow">
            <a:avLst>
              <a:gd name="adj1" fmla="val 50000"/>
              <a:gd name="adj2" fmla="val 31908"/>
            </a:avLst>
          </a:prstGeom>
          <a:solidFill>
            <a:srgbClr val="FFFF00"/>
          </a:solidFill>
          <a:ln w="9525" algn="ctr">
            <a:solidFill>
              <a:srgbClr val="1111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kumimoji="0" lang="ja-JP" altLang="ja-JP" sz="13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641EC7D-DBF9-266F-1F6A-F19C88FD00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8606" y="368300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9B36A72-1905-7345-356C-9C591965B8F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7550" y="173904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33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1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19971" grpId="0" uiExpand="1" build="p"/>
      <p:bldP spid="16199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285750" y="1524000"/>
            <a:ext cx="8610600" cy="16192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/>
          <a:p>
            <a:pPr>
              <a:lnSpc>
                <a:spcPct val="75000"/>
              </a:lnSpc>
              <a:spcBef>
                <a:spcPct val="30000"/>
              </a:spcBef>
              <a:defRPr/>
            </a:pPr>
            <a:r>
              <a:rPr lang="ja-JP" altLang="en-US" sz="4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ja-JP" alt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現在、特別徴収している方が、</a:t>
            </a:r>
          </a:p>
          <a:p>
            <a:pPr>
              <a:lnSpc>
                <a:spcPct val="75000"/>
              </a:lnSpc>
              <a:spcBef>
                <a:spcPct val="30000"/>
              </a:spcBef>
              <a:defRPr/>
            </a:pPr>
            <a:r>
              <a:rPr lang="ja-JP" alt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令和７年中に他市町村へ転居した場合</a:t>
            </a:r>
          </a:p>
        </p:txBody>
      </p:sp>
      <p:sp>
        <p:nvSpPr>
          <p:cNvPr id="1639430" name="Rectangle 6"/>
          <p:cNvSpPr>
            <a:spLocks noChangeArrowheads="1"/>
          </p:cNvSpPr>
          <p:nvPr/>
        </p:nvSpPr>
        <p:spPr bwMode="auto">
          <a:xfrm>
            <a:off x="635000" y="4159250"/>
            <a:ext cx="8178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/>
          <a:p>
            <a:pPr>
              <a:spcBef>
                <a:spcPct val="50000"/>
              </a:spcBef>
              <a:defRPr/>
            </a:pPr>
            <a:r>
              <a:rPr lang="ja-JP" altLang="en-US" sz="4000" dirty="0">
                <a:solidFill>
                  <a:prstClr val="black"/>
                </a:solidFill>
                <a:latin typeface="Arial" charset="0"/>
              </a:rPr>
              <a:t>異動届出書の提出先は 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ゴシック" pitchFamily="49" charset="-128"/>
              </a:rPr>
              <a:t>２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ヶ所</a:t>
            </a:r>
            <a:r>
              <a:rPr kumimoji="1" lang="ja-JP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！</a:t>
            </a:r>
          </a:p>
        </p:txBody>
      </p:sp>
      <p:sp>
        <p:nvSpPr>
          <p:cNvPr id="1639439" name="AutoShape 15"/>
          <p:cNvSpPr>
            <a:spLocks noChangeArrowheads="1"/>
          </p:cNvSpPr>
          <p:nvPr/>
        </p:nvSpPr>
        <p:spPr bwMode="auto">
          <a:xfrm>
            <a:off x="3860800" y="3009900"/>
            <a:ext cx="1085850" cy="1162050"/>
          </a:xfrm>
          <a:prstGeom prst="downArrow">
            <a:avLst>
              <a:gd name="adj1" fmla="val 33333"/>
              <a:gd name="adj2" fmla="val 4108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57200" y="4946650"/>
            <a:ext cx="8121650" cy="838200"/>
            <a:chOff x="457200" y="4946650"/>
            <a:chExt cx="8121650" cy="838200"/>
          </a:xfrm>
        </p:grpSpPr>
        <p:sp>
          <p:nvSpPr>
            <p:cNvPr id="1639433" name="Rectangle 9"/>
            <p:cNvSpPr>
              <a:spLocks noChangeArrowheads="1"/>
            </p:cNvSpPr>
            <p:nvPr/>
          </p:nvSpPr>
          <p:spPr bwMode="auto">
            <a:xfrm>
              <a:off x="457200" y="4946650"/>
              <a:ext cx="812165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・令和</a:t>
              </a:r>
              <a:r>
                <a:rPr kumimoji="0" lang="ja-JP" altLang="en-US" sz="4000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７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年度分</a:t>
              </a:r>
              <a:r>
                <a:rPr kumimoji="0" lang="ja-JP" altLang="en-US" sz="4000" dirty="0">
                  <a:solidFill>
                    <a:srgbClr val="0033CC"/>
                  </a:solidFill>
                  <a:latin typeface="Arial" panose="020B0604020202020204" pitchFamily="34" charset="0"/>
                </a:rPr>
                <a:t>　　　　 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転居</a:t>
              </a:r>
              <a:r>
                <a:rPr kumimoji="0" lang="ja-JP" alt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前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の市町村</a:t>
              </a:r>
            </a:p>
          </p:txBody>
        </p:sp>
        <p:sp>
          <p:nvSpPr>
            <p:cNvPr id="1639435" name="AutoShape 11"/>
            <p:cNvSpPr>
              <a:spLocks noChangeArrowheads="1"/>
            </p:cNvSpPr>
            <p:nvPr/>
          </p:nvSpPr>
          <p:spPr bwMode="auto">
            <a:xfrm>
              <a:off x="3873500" y="5060950"/>
              <a:ext cx="1092200" cy="698500"/>
            </a:xfrm>
            <a:prstGeom prst="rightArrow">
              <a:avLst>
                <a:gd name="adj1" fmla="val 44546"/>
                <a:gd name="adj2" fmla="val 39091"/>
              </a:avLst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kumimoji="0" lang="ja-JP" altLang="ja-JP" sz="480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6023" name="Rectangle 21"/>
          <p:cNvSpPr>
            <a:spLocks noChangeArrowheads="1"/>
          </p:cNvSpPr>
          <p:nvPr/>
        </p:nvSpPr>
        <p:spPr bwMode="auto">
          <a:xfrm>
            <a:off x="533400" y="552450"/>
            <a:ext cx="1866900" cy="762000"/>
          </a:xfrm>
          <a:prstGeom prst="rect">
            <a:avLst/>
          </a:prstGeom>
          <a:solidFill>
            <a:srgbClr val="FFFFFF">
              <a:alpha val="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48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注 意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32486" y="5715000"/>
            <a:ext cx="8089901" cy="1054100"/>
            <a:chOff x="432486" y="5715000"/>
            <a:chExt cx="8089901" cy="1054100"/>
          </a:xfrm>
        </p:grpSpPr>
        <p:sp>
          <p:nvSpPr>
            <p:cNvPr id="86027" name="Rectangle 12"/>
            <p:cNvSpPr>
              <a:spLocks noChangeArrowheads="1"/>
            </p:cNvSpPr>
            <p:nvPr/>
          </p:nvSpPr>
          <p:spPr bwMode="auto">
            <a:xfrm>
              <a:off x="432486" y="5715000"/>
              <a:ext cx="8089901" cy="105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・令和</a:t>
              </a:r>
              <a:r>
                <a:rPr kumimoji="0" lang="ja-JP" alt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８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年度分</a:t>
              </a:r>
              <a:r>
                <a:rPr kumimoji="0" lang="ja-JP" altLang="en-US" sz="4000" dirty="0">
                  <a:solidFill>
                    <a:srgbClr val="0033CC"/>
                  </a:solidFill>
                  <a:latin typeface="Arial" panose="020B0604020202020204" pitchFamily="34" charset="0"/>
                </a:rPr>
                <a:t>　　　　 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転居</a:t>
              </a:r>
              <a:r>
                <a:rPr kumimoji="0" lang="ja-JP" alt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後</a:t>
              </a:r>
              <a:r>
                <a:rPr kumimoji="0" lang="ja-JP" altLang="en-US" sz="4000" dirty="0">
                  <a:solidFill>
                    <a:srgbClr val="000000"/>
                  </a:solidFill>
                  <a:latin typeface="Arial" panose="020B0604020202020204" pitchFamily="34" charset="0"/>
                </a:rPr>
                <a:t>の市町村</a:t>
              </a:r>
            </a:p>
          </p:txBody>
        </p:sp>
        <p:sp>
          <p:nvSpPr>
            <p:cNvPr id="86028" name="AutoShape 13"/>
            <p:cNvSpPr>
              <a:spLocks noChangeArrowheads="1"/>
            </p:cNvSpPr>
            <p:nvPr/>
          </p:nvSpPr>
          <p:spPr bwMode="auto">
            <a:xfrm>
              <a:off x="3860801" y="5924550"/>
              <a:ext cx="1104900" cy="635000"/>
            </a:xfrm>
            <a:prstGeom prst="rightArrow">
              <a:avLst>
                <a:gd name="adj1" fmla="val 50000"/>
                <a:gd name="adj2" fmla="val 43500"/>
              </a:avLst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6029" name="Line 22"/>
          <p:cNvSpPr>
            <a:spLocks noChangeShapeType="1"/>
          </p:cNvSpPr>
          <p:nvPr/>
        </p:nvSpPr>
        <p:spPr bwMode="auto">
          <a:xfrm>
            <a:off x="6105088" y="6559550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sp>
        <p:nvSpPr>
          <p:cNvPr id="1639447" name="Line 23"/>
          <p:cNvSpPr>
            <a:spLocks noChangeShapeType="1"/>
          </p:cNvSpPr>
          <p:nvPr/>
        </p:nvSpPr>
        <p:spPr bwMode="auto">
          <a:xfrm>
            <a:off x="6097582" y="5697538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sp>
        <p:nvSpPr>
          <p:cNvPr id="1639451" name="Line 27"/>
          <p:cNvSpPr>
            <a:spLocks noChangeShapeType="1"/>
          </p:cNvSpPr>
          <p:nvPr/>
        </p:nvSpPr>
        <p:spPr bwMode="auto">
          <a:xfrm>
            <a:off x="5862638" y="4884738"/>
            <a:ext cx="1498600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D6F1531-DA2B-41C7-AC1B-20B9512CD9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30326" y="1486807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A32F725-915D-69EE-AD07-6DCE9FAD77C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4647" y="2774950"/>
            <a:ext cx="609600" cy="609600"/>
          </a:xfrm>
          <a:prstGeom prst="rect">
            <a:avLst/>
          </a:prstGeom>
        </p:spPr>
      </p:pic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BDE0896-F960-A39A-5C3F-709F527CFC7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6750" y="406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12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146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9428" grpId="0" animBg="1"/>
      <p:bldP spid="1639430" grpId="0" animBg="1"/>
      <p:bldP spid="1639439" grpId="0" animBg="1"/>
      <p:bldP spid="86029" grpId="0" animBg="1"/>
      <p:bldP spid="1639447" grpId="0" animBg="1"/>
      <p:bldP spid="1639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" y="172860"/>
            <a:ext cx="8821737" cy="686759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551572" y="172860"/>
            <a:ext cx="247449" cy="332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809" name="Text Box 2057"/>
          <p:cNvSpPr txBox="1">
            <a:spLocks noChangeArrowheads="1"/>
          </p:cNvSpPr>
          <p:nvPr/>
        </p:nvSpPr>
        <p:spPr bwMode="auto">
          <a:xfrm>
            <a:off x="3938408" y="4018182"/>
            <a:ext cx="3054350" cy="64851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退職等年月日</a:t>
            </a:r>
          </a:p>
        </p:txBody>
      </p:sp>
      <p:sp>
        <p:nvSpPr>
          <p:cNvPr id="588811" name="Text Box 2059"/>
          <p:cNvSpPr txBox="1">
            <a:spLocks noChangeArrowheads="1"/>
          </p:cNvSpPr>
          <p:nvPr/>
        </p:nvSpPr>
        <p:spPr bwMode="auto">
          <a:xfrm>
            <a:off x="262564" y="446038"/>
            <a:ext cx="1836375" cy="117258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000" tIns="46800" rIns="0" bIns="4680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所在地・</a:t>
            </a:r>
            <a:endParaRPr kumimoji="0" lang="en-US" altLang="ja-JP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名称</a:t>
            </a:r>
          </a:p>
        </p:txBody>
      </p:sp>
      <p:sp>
        <p:nvSpPr>
          <p:cNvPr id="588814" name="Rectangle 2062"/>
          <p:cNvSpPr>
            <a:spLocks noChangeArrowheads="1"/>
          </p:cNvSpPr>
          <p:nvPr/>
        </p:nvSpPr>
        <p:spPr bwMode="auto">
          <a:xfrm>
            <a:off x="5367289" y="1715083"/>
            <a:ext cx="521483" cy="1722812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cxnSp>
        <p:nvCxnSpPr>
          <p:cNvPr id="88070" name="AutoShape 2063"/>
          <p:cNvCxnSpPr>
            <a:cxnSpLocks noChangeShapeType="1"/>
          </p:cNvCxnSpPr>
          <p:nvPr/>
        </p:nvCxnSpPr>
        <p:spPr bwMode="auto">
          <a:xfrm flipH="1">
            <a:off x="2790219" y="3795331"/>
            <a:ext cx="2100262" cy="9286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1" name="Line 2064"/>
          <p:cNvSpPr>
            <a:spLocks noChangeShapeType="1"/>
          </p:cNvSpPr>
          <p:nvPr/>
        </p:nvSpPr>
        <p:spPr bwMode="auto">
          <a:xfrm flipH="1" flipV="1">
            <a:off x="6159500" y="3759200"/>
            <a:ext cx="622300" cy="698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sp>
        <p:nvSpPr>
          <p:cNvPr id="588823" name="Rectangle 2071"/>
          <p:cNvSpPr>
            <a:spLocks noChangeArrowheads="1"/>
          </p:cNvSpPr>
          <p:nvPr/>
        </p:nvSpPr>
        <p:spPr bwMode="auto">
          <a:xfrm>
            <a:off x="5946139" y="1687167"/>
            <a:ext cx="1332707" cy="1766001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24" name="Rectangle 2072"/>
          <p:cNvSpPr>
            <a:spLocks noChangeArrowheads="1"/>
          </p:cNvSpPr>
          <p:nvPr/>
        </p:nvSpPr>
        <p:spPr bwMode="auto">
          <a:xfrm>
            <a:off x="6354113" y="806952"/>
            <a:ext cx="2444911" cy="725056"/>
          </a:xfrm>
          <a:prstGeom prst="rect">
            <a:avLst/>
          </a:prstGeom>
          <a:solidFill>
            <a:srgbClr val="FFFFFF"/>
          </a:solidFill>
          <a:ln w="76200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異動の事由</a:t>
            </a:r>
          </a:p>
        </p:txBody>
      </p:sp>
      <p:sp>
        <p:nvSpPr>
          <p:cNvPr id="588827" name="Rectangle 2075"/>
          <p:cNvSpPr>
            <a:spLocks noChangeArrowheads="1"/>
          </p:cNvSpPr>
          <p:nvPr/>
        </p:nvSpPr>
        <p:spPr bwMode="auto">
          <a:xfrm>
            <a:off x="2790218" y="600351"/>
            <a:ext cx="3487539" cy="1074555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28" name="Rectangle 2076"/>
          <p:cNvSpPr>
            <a:spLocks noChangeArrowheads="1"/>
          </p:cNvSpPr>
          <p:nvPr/>
        </p:nvSpPr>
        <p:spPr bwMode="auto">
          <a:xfrm>
            <a:off x="901521" y="1699595"/>
            <a:ext cx="2334083" cy="170365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30" name="AutoShape 2078"/>
          <p:cNvSpPr>
            <a:spLocks noChangeArrowheads="1"/>
          </p:cNvSpPr>
          <p:nvPr/>
        </p:nvSpPr>
        <p:spPr bwMode="auto">
          <a:xfrm>
            <a:off x="1575874" y="3601286"/>
            <a:ext cx="554037" cy="752779"/>
          </a:xfrm>
          <a:prstGeom prst="upArrow">
            <a:avLst>
              <a:gd name="adj1" fmla="val 50000"/>
              <a:gd name="adj2" fmla="val 6498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31" name="AutoShape 2079"/>
          <p:cNvSpPr>
            <a:spLocks noChangeArrowheads="1"/>
          </p:cNvSpPr>
          <p:nvPr/>
        </p:nvSpPr>
        <p:spPr bwMode="auto">
          <a:xfrm>
            <a:off x="2116051" y="699605"/>
            <a:ext cx="437988" cy="601829"/>
          </a:xfrm>
          <a:prstGeom prst="rightArrow">
            <a:avLst>
              <a:gd name="adj1" fmla="val 38026"/>
              <a:gd name="adj2" fmla="val 5664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32" name="AutoShape 2080"/>
          <p:cNvSpPr>
            <a:spLocks noChangeArrowheads="1"/>
          </p:cNvSpPr>
          <p:nvPr/>
        </p:nvSpPr>
        <p:spPr bwMode="auto">
          <a:xfrm rot="17943951">
            <a:off x="7346780" y="1562785"/>
            <a:ext cx="459574" cy="437638"/>
          </a:xfrm>
          <a:prstGeom prst="leftArrow">
            <a:avLst>
              <a:gd name="adj1" fmla="val 37089"/>
              <a:gd name="adj2" fmla="val 483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33" name="AutoShape 2081"/>
          <p:cNvSpPr>
            <a:spLocks noChangeArrowheads="1"/>
          </p:cNvSpPr>
          <p:nvPr/>
        </p:nvSpPr>
        <p:spPr bwMode="auto">
          <a:xfrm>
            <a:off x="5359490" y="3495379"/>
            <a:ext cx="438150" cy="568024"/>
          </a:xfrm>
          <a:prstGeom prst="upArrow">
            <a:avLst>
              <a:gd name="adj1" fmla="val 50000"/>
              <a:gd name="adj2" fmla="val 6702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88807" name="Text Box 2055"/>
          <p:cNvSpPr txBox="1">
            <a:spLocks noChangeArrowheads="1"/>
          </p:cNvSpPr>
          <p:nvPr/>
        </p:nvSpPr>
        <p:spPr bwMode="auto">
          <a:xfrm>
            <a:off x="443886" y="4398322"/>
            <a:ext cx="3043852" cy="1816100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特別徴収でき</a:t>
            </a:r>
            <a:endParaRPr kumimoji="0" lang="en-US" altLang="ja-JP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なくなった方の氏名・住所</a:t>
            </a:r>
          </a:p>
        </p:txBody>
      </p:sp>
      <p:pic>
        <p:nvPicPr>
          <p:cNvPr id="9" name="オーディ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148208" y="6103938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53E65E1-58AF-EB32-3163-F52EC8762D1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71836" y="394805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B80EE6B-D7DE-416E-8B00-5A1B99C58A5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70496" y="1802263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9BF1662-3D23-CA71-FB84-7CE44411FCF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47304" y="2888529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94B9CBB-2446-526E-4D3F-EEA07E5578BC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8621" y="38571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972003"/>
      </p:ext>
    </p:extLst>
  </p:cSld>
  <p:clrMapOvr>
    <a:masterClrMapping/>
  </p:clrMapOvr>
  <p:transition spd="slow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8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8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8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8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8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8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8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58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8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58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88809" grpId="0" animBg="1"/>
      <p:bldP spid="588811" grpId="0" animBg="1"/>
      <p:bldP spid="588814" grpId="0" animBg="1"/>
      <p:bldP spid="588823" grpId="0" animBg="1"/>
      <p:bldP spid="588824" grpId="0" animBg="1"/>
      <p:bldP spid="588827" grpId="0" animBg="1"/>
      <p:bldP spid="588828" grpId="0" animBg="1"/>
      <p:bldP spid="588830" grpId="0" animBg="1"/>
      <p:bldP spid="588831" grpId="0" animBg="1"/>
      <p:bldP spid="588832" grpId="0" animBg="1"/>
      <p:bldP spid="588833" grpId="0" animBg="1"/>
      <p:bldP spid="5888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411" y="209068"/>
            <a:ext cx="8821737" cy="686759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551572" y="172860"/>
            <a:ext cx="247449" cy="332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070" name="AutoShape 2063"/>
          <p:cNvCxnSpPr>
            <a:cxnSpLocks noChangeShapeType="1"/>
          </p:cNvCxnSpPr>
          <p:nvPr/>
        </p:nvCxnSpPr>
        <p:spPr bwMode="auto">
          <a:xfrm flipH="1">
            <a:off x="2790219" y="3795331"/>
            <a:ext cx="2100262" cy="9286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1" name="Line 2064"/>
          <p:cNvSpPr>
            <a:spLocks noChangeShapeType="1"/>
          </p:cNvSpPr>
          <p:nvPr/>
        </p:nvSpPr>
        <p:spPr bwMode="auto">
          <a:xfrm flipH="1" flipV="1">
            <a:off x="6159500" y="3759200"/>
            <a:ext cx="622300" cy="698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901521" y="3462585"/>
            <a:ext cx="7650051" cy="32509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815139" y="2011125"/>
            <a:ext cx="4838700" cy="64611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未徴収税額の徴収方法</a:t>
            </a:r>
          </a:p>
        </p:txBody>
      </p:sp>
      <p:pic>
        <p:nvPicPr>
          <p:cNvPr id="9" name="オーディ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148208" y="6103938"/>
            <a:ext cx="609600" cy="609600"/>
          </a:xfrm>
          <a:prstGeom prst="rect">
            <a:avLst/>
          </a:prstGeom>
        </p:spPr>
      </p:pic>
      <p:sp>
        <p:nvSpPr>
          <p:cNvPr id="33" name="下矢印 32"/>
          <p:cNvSpPr/>
          <p:nvPr/>
        </p:nvSpPr>
        <p:spPr>
          <a:xfrm rot="18049995">
            <a:off x="6742032" y="2130595"/>
            <a:ext cx="585787" cy="611786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B665437-4427-C098-E850-50BCC3AEF0E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71836" y="394805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F65EFCA-9237-B508-1246-725B5FCA464D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70496" y="1802263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E401BCD-9847-5017-D67E-D913986DD58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47304" y="2888529"/>
            <a:ext cx="609600" cy="609600"/>
          </a:xfrm>
          <a:prstGeom prst="rect">
            <a:avLst/>
          </a:prstGeom>
        </p:spPr>
      </p:pic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46D687A-65CD-A463-B870-1793DAB4AD95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8621" y="38571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013163"/>
      </p:ext>
    </p:extLst>
  </p:cSld>
  <p:clrMapOvr>
    <a:masterClrMapping/>
  </p:clrMapOvr>
  <p:transition spd="slow" advTm="115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117" y="200730"/>
            <a:ext cx="8821737" cy="686759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551572" y="172860"/>
            <a:ext cx="247449" cy="332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070" name="AutoShape 2063"/>
          <p:cNvCxnSpPr>
            <a:cxnSpLocks noChangeShapeType="1"/>
          </p:cNvCxnSpPr>
          <p:nvPr/>
        </p:nvCxnSpPr>
        <p:spPr bwMode="auto">
          <a:xfrm flipH="1">
            <a:off x="2790219" y="3795331"/>
            <a:ext cx="2100262" cy="9286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1" name="Line 2064"/>
          <p:cNvSpPr>
            <a:spLocks noChangeShapeType="1"/>
          </p:cNvSpPr>
          <p:nvPr/>
        </p:nvSpPr>
        <p:spPr bwMode="auto">
          <a:xfrm flipH="1" flipV="1">
            <a:off x="6159500" y="3759200"/>
            <a:ext cx="622300" cy="698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75600" bIns="7200"/>
          <a:lstStyle/>
          <a:p>
            <a:endParaRPr lang="ja-JP" altLang="en-US"/>
          </a:p>
        </p:txBody>
      </p:sp>
      <p:sp>
        <p:nvSpPr>
          <p:cNvPr id="21" name="Rectangle 2075"/>
          <p:cNvSpPr>
            <a:spLocks noChangeArrowheads="1"/>
          </p:cNvSpPr>
          <p:nvPr/>
        </p:nvSpPr>
        <p:spPr bwMode="auto">
          <a:xfrm>
            <a:off x="2792638" y="1367279"/>
            <a:ext cx="3561472" cy="295199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2059"/>
          <p:cNvSpPr txBox="1">
            <a:spLocks noChangeArrowheads="1"/>
          </p:cNvSpPr>
          <p:nvPr/>
        </p:nvSpPr>
        <p:spPr bwMode="auto">
          <a:xfrm>
            <a:off x="2149868" y="-14189"/>
            <a:ext cx="4833938" cy="1201738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給与支払者の</a:t>
            </a:r>
            <a:endParaRPr kumimoji="0" lang="en-US" altLang="ja-JP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法人番号又は個人番号</a:t>
            </a:r>
          </a:p>
        </p:txBody>
      </p:sp>
      <p:sp>
        <p:nvSpPr>
          <p:cNvPr id="23" name="下矢印 22"/>
          <p:cNvSpPr/>
          <p:nvPr/>
        </p:nvSpPr>
        <p:spPr>
          <a:xfrm>
            <a:off x="4251215" y="1104513"/>
            <a:ext cx="553793" cy="383395"/>
          </a:xfrm>
          <a:prstGeom prst="downArrow">
            <a:avLst>
              <a:gd name="adj1" fmla="val 41369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26" name="AutoShape 2078"/>
          <p:cNvSpPr>
            <a:spLocks noChangeArrowheads="1"/>
          </p:cNvSpPr>
          <p:nvPr/>
        </p:nvSpPr>
        <p:spPr bwMode="auto">
          <a:xfrm>
            <a:off x="2288569" y="2475627"/>
            <a:ext cx="501650" cy="558176"/>
          </a:xfrm>
          <a:prstGeom prst="upArrow">
            <a:avLst>
              <a:gd name="adj1" fmla="val 50000"/>
              <a:gd name="adj2" fmla="val 6495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075"/>
          <p:cNvSpPr>
            <a:spLocks noChangeArrowheads="1"/>
          </p:cNvSpPr>
          <p:nvPr/>
        </p:nvSpPr>
        <p:spPr bwMode="auto">
          <a:xfrm>
            <a:off x="901521" y="2184543"/>
            <a:ext cx="2334084" cy="26814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オーディ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148208" y="6103938"/>
            <a:ext cx="609600" cy="609600"/>
          </a:xfrm>
          <a:prstGeom prst="rect">
            <a:avLst/>
          </a:prstGeom>
        </p:spPr>
      </p:pic>
      <p:sp>
        <p:nvSpPr>
          <p:cNvPr id="18" name="Text Box 2055"/>
          <p:cNvSpPr txBox="1">
            <a:spLocks noChangeArrowheads="1"/>
          </p:cNvSpPr>
          <p:nvPr/>
        </p:nvSpPr>
        <p:spPr bwMode="auto">
          <a:xfrm>
            <a:off x="1020950" y="3078474"/>
            <a:ext cx="3036887" cy="1755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特別徴収でき</a:t>
            </a:r>
            <a:endParaRPr kumimoji="0" lang="en-US" altLang="ja-JP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なくなった方の個人番号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20B8273-0992-FFB8-EDF5-A84C29103B6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71836" y="394805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788331E-0267-ADB0-5525-1CB2D92ED56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70496" y="1802263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8F88D86-7361-B4D7-F68A-8F4BE4C439F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47304" y="2888529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AEC5FA7-14C4-FEE7-A1B1-966F1513D0D5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8621" y="38571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224861"/>
      </p:ext>
    </p:extLst>
  </p:cSld>
  <p:clrMapOvr>
    <a:masterClrMapping/>
  </p:clrMapOvr>
  <p:transition spd="slow" advTm="205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2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2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2|12.6"/>
</p:tagLst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993</Words>
  <Application>Microsoft Office PowerPoint</Application>
  <PresentationFormat>画面に合わせる (4:3)</PresentationFormat>
  <Paragraphs>149</Paragraphs>
  <Slides>7</Slides>
  <Notes>7</Notes>
  <HiddenSlides>0</HiddenSlides>
  <MMClips>25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HG創英角ﾎﾟｯﾌﾟ体</vt:lpstr>
      <vt:lpstr>ＭＳ Ｐゴシック</vt:lpstr>
      <vt:lpstr>Arial</vt:lpstr>
      <vt:lpstr>Calibri</vt:lpstr>
      <vt:lpstr>Times New Roman</vt:lpstr>
      <vt:lpstr>Wingdings</vt:lpstr>
      <vt:lpstr>1_Office ​​テーマ</vt:lpstr>
      <vt:lpstr>PowerPoint プレゼンテーション</vt:lpstr>
      <vt:lpstr>追加の場合</vt:lpstr>
      <vt:lpstr>給与支払報告書の提出後に 退職等により特別徴収で きなくなった方がいる場合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2422</cp:revision>
  <cp:lastPrinted>2023-10-09T04:48:59Z</cp:lastPrinted>
  <dcterms:created xsi:type="dcterms:W3CDTF">2003-07-23T14:24:18Z</dcterms:created>
  <dcterms:modified xsi:type="dcterms:W3CDTF">2025-10-17T04:51:54Z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