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16F0D-74F4-424D-ADF8-F3F316EB6DF6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099CC-B9EF-4ED7-BE20-44FBE27FB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32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F1A22-CDFA-4467-938D-89A4F324523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　次に、個人別明細書の書き方を説明いたします。</a:t>
            </a:r>
            <a:endParaRPr lang="en-US" altLang="ja-JP" strike="sngStrike" dirty="0" smtClean="0"/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個人別明細書は、源泉徴収票と同じ内容ですが、　</a:t>
            </a:r>
          </a:p>
          <a:p>
            <a:pPr eaLnBrk="1" hangingPunct="1"/>
            <a:r>
              <a:rPr lang="ja-JP" altLang="en-US" dirty="0" smtClean="0"/>
              <a:t>特に住民税の課税資料として、注意していただきたい点について</a:t>
            </a:r>
          </a:p>
          <a:p>
            <a:pPr eaLnBrk="1" hangingPunct="1"/>
            <a:r>
              <a:rPr lang="ja-JP" altLang="en-US" dirty="0" smtClean="0"/>
              <a:t>説明いたします。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ja-JP" altLang="en-US" b="1" dirty="0" smtClean="0"/>
              <a:t>◇画面が切り替わる◇</a:t>
            </a:r>
          </a:p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4847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1100" dirty="0"/>
              <a:t>	</a:t>
            </a:r>
            <a:r>
              <a:rPr lang="ja-JP" altLang="en-US" sz="1100" b="1" dirty="0"/>
              <a:t>◇一呼吸おく◇</a:t>
            </a:r>
            <a:endParaRPr lang="ja-JP" altLang="en-US" sz="1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1100" b="1" dirty="0"/>
              <a:t>	</a:t>
            </a:r>
            <a:r>
              <a:rPr lang="ja-JP" altLang="en-US" sz="1100" b="1" dirty="0"/>
              <a:t>★クリック（住所と→○がでる）★</a:t>
            </a:r>
          </a:p>
          <a:p>
            <a:pPr eaLnBrk="1" hangingPunct="1">
              <a:lnSpc>
                <a:spcPts val="500"/>
              </a:lnSpc>
              <a:spcBef>
                <a:spcPct val="0"/>
              </a:spcBef>
              <a:defRPr/>
            </a:pPr>
            <a:endParaRPr lang="ja-JP" altLang="en-US" sz="11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　住所欄には、</a:t>
            </a:r>
            <a:r>
              <a:rPr lang="ja-JP" altLang="en-US" sz="1100" dirty="0" smtClean="0"/>
              <a:t>令和７年</a:t>
            </a:r>
            <a:r>
              <a:rPr lang="en-US" altLang="ja-JP" sz="1100" dirty="0"/>
              <a:t>1</a:t>
            </a:r>
            <a:r>
              <a:rPr lang="ja-JP" altLang="en-US" sz="1100" dirty="0"/>
              <a:t>月１日現在の住所を記入してください。</a:t>
            </a:r>
            <a:endParaRPr lang="en-US" altLang="ja-JP" sz="1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　なお、退職者については、退職日現在の住所で構いません。</a:t>
            </a:r>
            <a:endParaRPr lang="en-US" altLang="ja-JP" sz="1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　また、アパートなどの建物名と部屋番号も忘れずに記入してください。</a:t>
            </a:r>
            <a:endParaRPr lang="en-US" altLang="ja-JP" sz="1100" dirty="0"/>
          </a:p>
          <a:p>
            <a:pPr>
              <a:defRPr/>
            </a:pPr>
            <a:r>
              <a:rPr lang="ja-JP" altLang="en-US" sz="1100" dirty="0"/>
              <a:t>　　　　　　　　　　</a:t>
            </a:r>
            <a:r>
              <a:rPr lang="ja-JP" altLang="ja-JP" sz="1100" b="1" dirty="0"/>
              <a:t>★クリック（個人番号と→○がでる）★</a:t>
            </a:r>
            <a:endParaRPr lang="en-US" altLang="ja-JP" sz="1100" b="1" dirty="0"/>
          </a:p>
          <a:p>
            <a:pPr>
              <a:lnSpc>
                <a:spcPts val="500"/>
              </a:lnSpc>
              <a:defRPr/>
            </a:pPr>
            <a:endParaRPr lang="ja-JP" altLang="ja-JP" sz="1100" b="1" dirty="0"/>
          </a:p>
          <a:p>
            <a:pPr>
              <a:defRPr/>
            </a:pPr>
            <a:r>
              <a:rPr lang="ja-JP" altLang="en-US" sz="1100" dirty="0"/>
              <a:t>　</a:t>
            </a:r>
            <a:r>
              <a:rPr lang="ja-JP" altLang="ja-JP" sz="1100" dirty="0"/>
              <a:t>個人番号欄には、給与受給者の個人番号を記入してください。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1100" b="1" dirty="0"/>
              <a:t>	</a:t>
            </a:r>
            <a:r>
              <a:rPr lang="ja-JP" altLang="en-US" sz="1100" b="1" dirty="0"/>
              <a:t>★クリック（フリガナと→○がでる）★</a:t>
            </a:r>
          </a:p>
          <a:p>
            <a:pPr eaLnBrk="1" hangingPunct="1">
              <a:lnSpc>
                <a:spcPts val="500"/>
              </a:lnSpc>
              <a:spcBef>
                <a:spcPct val="0"/>
              </a:spcBef>
              <a:defRPr/>
            </a:pPr>
            <a:endParaRPr lang="ja-JP" altLang="en-US" sz="11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　氏名欄には、必ずフリガナも記入してください。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1100" b="1" dirty="0"/>
              <a:t>	</a:t>
            </a:r>
            <a:r>
              <a:rPr lang="ja-JP" altLang="en-US" sz="1100" b="1" dirty="0"/>
              <a:t>★クリック（生年月日と→○がでる）★</a:t>
            </a:r>
          </a:p>
          <a:p>
            <a:pPr eaLnBrk="1" hangingPunct="1">
              <a:lnSpc>
                <a:spcPts val="500"/>
              </a:lnSpc>
              <a:spcBef>
                <a:spcPct val="0"/>
              </a:spcBef>
              <a:defRPr/>
            </a:pPr>
            <a:endParaRPr lang="ja-JP" altLang="en-US" sz="11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　生年月日も正確に記入してください。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　川崎市では、この「住所」</a:t>
            </a:r>
            <a:r>
              <a:rPr lang="ja-JP" altLang="ja-JP" sz="1100" dirty="0"/>
              <a:t>「個人番号」</a:t>
            </a:r>
            <a:r>
              <a:rPr lang="ja-JP" altLang="en-US" sz="1100" dirty="0"/>
              <a:t>「氏名のフリガナ」「生年月日」の４項目を用いて</a:t>
            </a:r>
            <a:endParaRPr lang="en-US" altLang="ja-JP" sz="1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課税台帳と照合し、個人を特定しています。</a:t>
            </a:r>
            <a:endParaRPr lang="en-US" altLang="ja-JP" sz="1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この４項目に記入漏れがあると、個人の特定に</a:t>
            </a:r>
            <a:r>
              <a:rPr lang="ja-JP" altLang="en-US" sz="1100" dirty="0" smtClean="0"/>
              <a:t>時間を要しますので</a:t>
            </a:r>
            <a:endParaRPr lang="en-US" altLang="ja-JP" sz="1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1100" dirty="0"/>
              <a:t>必ず記入してください。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1100" b="1" dirty="0"/>
              <a:t>	</a:t>
            </a:r>
            <a:r>
              <a:rPr lang="ja-JP" altLang="en-US" sz="1100" b="1" dirty="0"/>
              <a:t>★クリック★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ja-JP" sz="1100" b="1" dirty="0"/>
              <a:t>	</a:t>
            </a:r>
            <a:r>
              <a:rPr lang="ja-JP" altLang="en-US" sz="1100" b="1" dirty="0"/>
              <a:t>◇画面が切り替わる◇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DA4C9-248A-4908-B171-3F1A1908DB3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6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100" dirty="0">
              <a:latin typeface="ＭＳ Ｐ明朝" panose="02020600040205080304" pitchFamily="18" charset="-128"/>
            </a:endParaRPr>
          </a:p>
          <a:p>
            <a:r>
              <a:rPr lang="ja-JP" altLang="en-US" sz="1100" dirty="0">
                <a:latin typeface="ＭＳ Ｐ明朝" panose="02020600040205080304" pitchFamily="18" charset="-128"/>
              </a:rPr>
              <a:t>次に、扶養控除の欄の記入について説明いたします。</a:t>
            </a:r>
            <a:endParaRPr lang="en-US" altLang="ja-JP" sz="1100" dirty="0">
              <a:latin typeface="ＭＳ Ｐ明朝" panose="02020600040205080304" pitchFamily="18" charset="-128"/>
            </a:endParaRPr>
          </a:p>
          <a:p>
            <a:r>
              <a:rPr lang="ja-JP" altLang="en-US" sz="1100" b="1" dirty="0"/>
              <a:t>　　</a:t>
            </a:r>
            <a:r>
              <a:rPr lang="ja-JP" altLang="ja-JP" sz="1100" b="1" dirty="0"/>
              <a:t>★クリック（控除対象配偶者等の各項目を囲む。）★</a:t>
            </a:r>
            <a:endParaRPr lang="en-US" altLang="ja-JP" sz="1100" b="1" dirty="0"/>
          </a:p>
          <a:p>
            <a:pPr>
              <a:lnSpc>
                <a:spcPts val="400"/>
              </a:lnSpc>
            </a:pPr>
            <a:r>
              <a:rPr lang="en-US" altLang="ja-JP" sz="1100" dirty="0"/>
              <a:t> </a:t>
            </a:r>
            <a:endParaRPr lang="ja-JP" altLang="ja-JP" sz="1100" b="1" dirty="0"/>
          </a:p>
          <a:p>
            <a:r>
              <a:rPr lang="ja-JP" altLang="ja-JP" sz="1100" dirty="0"/>
              <a:t>「控除対象配偶者」「控除対象扶養親族」「１６歳未満の扶養親族」の各欄</a:t>
            </a:r>
            <a:r>
              <a:rPr lang="ja-JP" altLang="en-US" sz="1100" dirty="0"/>
              <a:t>に</a:t>
            </a:r>
            <a:r>
              <a:rPr lang="ja-JP" altLang="ja-JP" sz="1100" dirty="0"/>
              <a:t>、</a:t>
            </a:r>
            <a:endParaRPr lang="en-US" altLang="ja-JP" sz="1100" dirty="0"/>
          </a:p>
          <a:p>
            <a:r>
              <a:rPr lang="ja-JP" altLang="ja-JP" sz="1100" dirty="0"/>
              <a:t>該当する方の氏名</a:t>
            </a:r>
            <a:r>
              <a:rPr lang="ja-JP" altLang="en-US" sz="1100" dirty="0"/>
              <a:t>と</a:t>
            </a:r>
            <a:r>
              <a:rPr lang="ja-JP" altLang="ja-JP" sz="1100" dirty="0"/>
              <a:t>個人番号を記入してください。</a:t>
            </a:r>
            <a:endParaRPr lang="en-US" altLang="ja-JP" sz="1100" dirty="0"/>
          </a:p>
          <a:p>
            <a:r>
              <a:rPr lang="ja-JP" altLang="en-US" sz="1100" dirty="0"/>
              <a:t>配偶者特別控除に該当する場合も、「控除対象配偶者」の欄に記入してください。</a:t>
            </a:r>
            <a:r>
              <a:rPr lang="en-US" altLang="ja-JP" sz="1100" dirty="0"/>
              <a:t> </a:t>
            </a:r>
          </a:p>
          <a:p>
            <a:r>
              <a:rPr lang="ja-JP" altLang="en-US" sz="1100" b="1" dirty="0"/>
              <a:t>　　</a:t>
            </a:r>
            <a:r>
              <a:rPr lang="ja-JP" altLang="ja-JP" sz="1100" b="1" dirty="0"/>
              <a:t>★クリック（控除対象配偶者</a:t>
            </a:r>
            <a:r>
              <a:rPr lang="ja-JP" altLang="en-US" sz="1100" b="1" dirty="0"/>
              <a:t>の「有」欄</a:t>
            </a:r>
            <a:r>
              <a:rPr lang="ja-JP" altLang="ja-JP" sz="1100" b="1" dirty="0"/>
              <a:t>を囲</a:t>
            </a:r>
            <a:r>
              <a:rPr lang="ja-JP" altLang="en-US" sz="1100" b="1" dirty="0"/>
              <a:t>み点滅で強調</a:t>
            </a:r>
            <a:r>
              <a:rPr lang="ja-JP" altLang="ja-JP" sz="1100" b="1" dirty="0"/>
              <a:t>。）★</a:t>
            </a:r>
            <a:endParaRPr lang="en-US" altLang="ja-JP" sz="1100" b="1" dirty="0"/>
          </a:p>
          <a:p>
            <a:pPr>
              <a:lnSpc>
                <a:spcPts val="400"/>
              </a:lnSpc>
            </a:pPr>
            <a:endParaRPr lang="en-US" altLang="ja-JP" sz="1100" dirty="0"/>
          </a:p>
          <a:p>
            <a:pPr>
              <a:lnSpc>
                <a:spcPts val="400"/>
              </a:lnSpc>
            </a:pPr>
            <a:r>
              <a:rPr lang="ja-JP" altLang="en-US" sz="1100" dirty="0"/>
              <a:t>「控除対象配偶者」の「有」の印はこちらに、　</a:t>
            </a:r>
            <a:endParaRPr lang="en-US" altLang="ja-JP" sz="1100" dirty="0"/>
          </a:p>
          <a:p>
            <a:r>
              <a:rPr lang="ja-JP" altLang="en-US" sz="1100" b="1" dirty="0"/>
              <a:t>　　</a:t>
            </a:r>
            <a:r>
              <a:rPr lang="ja-JP" altLang="ja-JP" sz="1100" b="1" dirty="0"/>
              <a:t>★クリック（</a:t>
            </a:r>
            <a:r>
              <a:rPr lang="ja-JP" altLang="en-US" sz="1100" b="1" dirty="0"/>
              <a:t>「</a:t>
            </a:r>
            <a:r>
              <a:rPr lang="ja-JP" altLang="ja-JP" sz="1100" b="1" dirty="0"/>
              <a:t>配偶者</a:t>
            </a:r>
            <a:r>
              <a:rPr lang="en-US" altLang="ja-JP" sz="1100" b="1" dirty="0"/>
              <a:t>(</a:t>
            </a:r>
            <a:r>
              <a:rPr lang="ja-JP" altLang="en-US" sz="1100" b="1" dirty="0"/>
              <a:t>特別</a:t>
            </a:r>
            <a:r>
              <a:rPr lang="en-US" altLang="ja-JP" sz="1100" b="1" dirty="0"/>
              <a:t>)</a:t>
            </a:r>
            <a:r>
              <a:rPr lang="ja-JP" altLang="en-US" sz="1100" b="1" dirty="0"/>
              <a:t>控除の額」欄</a:t>
            </a:r>
            <a:r>
              <a:rPr lang="ja-JP" altLang="ja-JP" sz="1100" b="1" dirty="0"/>
              <a:t>を囲</a:t>
            </a:r>
            <a:r>
              <a:rPr lang="ja-JP" altLang="en-US" sz="1100" b="1" dirty="0"/>
              <a:t>み点滅で強調</a:t>
            </a:r>
            <a:r>
              <a:rPr lang="ja-JP" altLang="ja-JP" sz="1100" b="1" dirty="0"/>
              <a:t>。）★</a:t>
            </a:r>
            <a:endParaRPr lang="en-US" altLang="ja-JP" sz="1100" b="1" dirty="0"/>
          </a:p>
          <a:p>
            <a:pPr>
              <a:lnSpc>
                <a:spcPts val="400"/>
              </a:lnSpc>
            </a:pPr>
            <a:endParaRPr lang="en-US" altLang="ja-JP" sz="1100" dirty="0"/>
          </a:p>
          <a:p>
            <a:pPr>
              <a:lnSpc>
                <a:spcPts val="400"/>
              </a:lnSpc>
            </a:pPr>
            <a:r>
              <a:rPr lang="ja-JP" altLang="en-US" sz="1100" dirty="0"/>
              <a:t>配偶者控除と配偶者特別控除の控除額はこちらに、</a:t>
            </a:r>
            <a:endParaRPr lang="en-US" altLang="ja-JP" sz="1100" dirty="0"/>
          </a:p>
          <a:p>
            <a:r>
              <a:rPr lang="ja-JP" altLang="en-US" sz="1100" b="1" dirty="0"/>
              <a:t>　　</a:t>
            </a:r>
            <a:r>
              <a:rPr lang="ja-JP" altLang="ja-JP" sz="1100" b="1" dirty="0"/>
              <a:t>★クリック（控除対象</a:t>
            </a:r>
            <a:r>
              <a:rPr lang="ja-JP" altLang="en-US" sz="1100" b="1" dirty="0"/>
              <a:t>扶養親族の「人数」欄</a:t>
            </a:r>
            <a:r>
              <a:rPr lang="ja-JP" altLang="ja-JP" sz="1100" b="1" dirty="0"/>
              <a:t>を囲</a:t>
            </a:r>
            <a:r>
              <a:rPr lang="ja-JP" altLang="en-US" sz="1100" b="1" dirty="0"/>
              <a:t>み点滅で強調</a:t>
            </a:r>
            <a:r>
              <a:rPr lang="ja-JP" altLang="ja-JP" sz="1100" b="1" dirty="0"/>
              <a:t>。）★</a:t>
            </a:r>
            <a:endParaRPr lang="en-US" altLang="ja-JP" sz="1100" b="1" dirty="0"/>
          </a:p>
          <a:p>
            <a:pPr>
              <a:lnSpc>
                <a:spcPts val="400"/>
              </a:lnSpc>
            </a:pPr>
            <a:endParaRPr lang="en-US" altLang="ja-JP" sz="1100" dirty="0"/>
          </a:p>
          <a:p>
            <a:r>
              <a:rPr lang="ja-JP" altLang="en-US" sz="1100" dirty="0"/>
              <a:t>「控除対象扶養親族」の人数はこちらに、</a:t>
            </a:r>
            <a:endParaRPr lang="en-US" altLang="ja-JP" sz="1100" dirty="0"/>
          </a:p>
          <a:p>
            <a:r>
              <a:rPr lang="ja-JP" altLang="en-US" sz="1100" b="1" dirty="0"/>
              <a:t>　　</a:t>
            </a:r>
            <a:r>
              <a:rPr lang="ja-JP" altLang="ja-JP" sz="1100" b="1" dirty="0"/>
              <a:t>★クリック（</a:t>
            </a:r>
            <a:r>
              <a:rPr lang="ja-JP" altLang="en-US" sz="1100" b="1" dirty="0"/>
              <a:t>１６歳未満の扶養親族の「人数」欄</a:t>
            </a:r>
            <a:r>
              <a:rPr lang="ja-JP" altLang="ja-JP" sz="1100" b="1" dirty="0"/>
              <a:t>を囲</a:t>
            </a:r>
            <a:r>
              <a:rPr lang="ja-JP" altLang="en-US" sz="1100" b="1" dirty="0"/>
              <a:t>み点滅で強調</a:t>
            </a:r>
            <a:r>
              <a:rPr lang="ja-JP" altLang="ja-JP" sz="1100" b="1" dirty="0"/>
              <a:t>。）★</a:t>
            </a:r>
            <a:endParaRPr lang="en-US" altLang="ja-JP" sz="1100" b="1" dirty="0"/>
          </a:p>
          <a:p>
            <a:pPr>
              <a:lnSpc>
                <a:spcPts val="400"/>
              </a:lnSpc>
            </a:pPr>
            <a:endParaRPr lang="en-US" altLang="ja-JP" sz="1100" dirty="0"/>
          </a:p>
          <a:p>
            <a:r>
              <a:rPr lang="ja-JP" altLang="en-US" sz="1100" dirty="0"/>
              <a:t>「１６歳未満の扶養親族」の人数はこちらに、それぞれ記入してください。</a:t>
            </a:r>
            <a:endParaRPr lang="en-US" altLang="ja-JP" sz="1100" dirty="0"/>
          </a:p>
          <a:p>
            <a:pPr>
              <a:lnSpc>
                <a:spcPts val="400"/>
              </a:lnSpc>
            </a:pPr>
            <a:endParaRPr lang="en-US" altLang="ja-JP" sz="1100" dirty="0"/>
          </a:p>
          <a:p>
            <a:r>
              <a:rPr lang="ja-JP" altLang="ja-JP" sz="1100" dirty="0"/>
              <a:t>扶養親族は、</a:t>
            </a:r>
            <a:r>
              <a:rPr lang="ja-JP" altLang="en-US" sz="1100" dirty="0"/>
              <a:t>住</a:t>
            </a:r>
            <a:r>
              <a:rPr lang="ja-JP" altLang="ja-JP" sz="1100" dirty="0"/>
              <a:t>民税の課税・非課税の判定だけでなく、</a:t>
            </a:r>
            <a:endParaRPr lang="en-US" altLang="ja-JP" sz="1100" dirty="0"/>
          </a:p>
          <a:p>
            <a:r>
              <a:rPr lang="ja-JP" altLang="en-US" sz="1100" dirty="0"/>
              <a:t>健康保険や年金などの</a:t>
            </a:r>
            <a:r>
              <a:rPr lang="ja-JP" altLang="ja-JP" sz="1100" dirty="0"/>
              <a:t>各種制度にも大きく影響</a:t>
            </a:r>
            <a:r>
              <a:rPr lang="ja-JP" altLang="en-US" sz="1100" dirty="0"/>
              <a:t>し</a:t>
            </a:r>
            <a:r>
              <a:rPr lang="ja-JP" altLang="ja-JP" sz="1100" dirty="0"/>
              <a:t>ますので、</a:t>
            </a:r>
            <a:endParaRPr lang="en-US" altLang="ja-JP" sz="1100" dirty="0"/>
          </a:p>
          <a:p>
            <a:r>
              <a:rPr lang="ja-JP" altLang="ja-JP" sz="1100" dirty="0"/>
              <a:t>記入漏れのないよう</a:t>
            </a:r>
            <a:r>
              <a:rPr lang="ja-JP" altLang="en-US" sz="1100" dirty="0"/>
              <a:t>ご</a:t>
            </a:r>
            <a:r>
              <a:rPr lang="ja-JP" altLang="ja-JP" sz="1100" dirty="0"/>
              <a:t>注意ください。</a:t>
            </a:r>
            <a:endParaRPr lang="en-US" altLang="ja-JP" sz="1100" dirty="0"/>
          </a:p>
          <a:p>
            <a:r>
              <a:rPr lang="ja-JP" altLang="ja-JP" sz="1100" dirty="0"/>
              <a:t>　　</a:t>
            </a:r>
            <a:r>
              <a:rPr lang="ja-JP" altLang="ja-JP" sz="1100" b="1" dirty="0"/>
              <a:t>★クリック★</a:t>
            </a:r>
            <a:r>
              <a:rPr lang="ja-JP" altLang="en-US" sz="1100" dirty="0"/>
              <a:t>　</a:t>
            </a:r>
            <a:r>
              <a:rPr lang="ja-JP" altLang="ja-JP" sz="1100" dirty="0"/>
              <a:t>◇画面が切り替わる◇</a:t>
            </a:r>
          </a:p>
          <a:p>
            <a:endParaRPr lang="en-US" altLang="ja-JP" sz="1100" dirty="0"/>
          </a:p>
          <a:p>
            <a:endParaRPr lang="ja-JP" altLang="en-US" sz="1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DA4C9-248A-4908-B171-3F1A1908DB3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15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配偶者を除く控除対象扶養親族が非居住者であり、一定の要件に該当している場合は、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区分に番号を記載します。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一定の要件については国税庁ホームページに掲載されている「昨年度の年末調整のしかた」より確認ください。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３０歳未満又は７０歳以上の場合は区分番号</a:t>
            </a:r>
            <a:r>
              <a:rPr kumimoji="1" lang="en-US" altLang="ja-JP" dirty="0" smtClean="0"/>
              <a:t>01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３０歳以上７０歳未満かつ留学生の場合は区分番号０２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３０歳以上７０歳未満かつ障碍者の場合は区分番号</a:t>
            </a:r>
            <a:r>
              <a:rPr kumimoji="1" lang="en-US" altLang="ja-JP" dirty="0" smtClean="0"/>
              <a:t>03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３０歳以上７０歳未満かつ年３８万円以上の送金を受けた場合は区分番号０４</a:t>
            </a:r>
            <a:endParaRPr kumimoji="1" lang="en-US" altLang="ja-JP" dirty="0" smtClean="0"/>
          </a:p>
          <a:p>
            <a:r>
              <a:rPr kumimoji="1" lang="ja-JP" altLang="en-US" dirty="0" smtClean="0"/>
              <a:t>をそれぞれ記載します。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配偶者、または１６歳未満の扶養親族が非居住者の場合は、区分に〇をします。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1495D0-781D-48F3-8D1C-0DC536BD39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9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5893-0A70-41D8-9C97-1C200453EC1A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C86D-80DA-4075-B4C7-1A191348C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284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6EBA-BBA3-46D9-ADA0-E565B987C9C1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2081-199A-4FB3-8830-875C116C53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249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4AF5-5689-459B-880E-CE8F3F2743BF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985A-0841-4BBB-A2BF-64F265B259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44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690-9879-4B0A-9B83-0EF577342BA4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46CB-8528-4885-80A3-AE008FB24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032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F0-B735-4A48-B4F2-87FE3174621E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FD5-B746-4777-AAE8-9EA000B735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112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70C-C17E-4C8A-B3C6-3BF02B8A39E0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542-C9CC-42F3-8374-775C9CF84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399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37DC-49E7-46B1-AEBC-ABDF6D2CF1F4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FBE-CEB0-4C36-B3DB-1C23ECFFE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2199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59BD-34DE-4B8A-B77C-53B1FB7FF847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FAE8-ABEA-4428-95D8-5351F832A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229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0381-A283-476D-98D1-1C39112271DF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BF7-69C7-4AE9-B363-D6E320EEB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516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E931-3FEA-4070-994E-0B43000AFFF4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A4E-391F-4639-8832-2CB90C1BA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09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0B4B-350F-4634-86C5-EA00A09C3B17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E40E-8B61-4CAA-8BF9-B8F2BD407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390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C0D4-83AD-48D7-B6D9-66AE5AFDB8A0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6BCA-0167-4E1A-BA0C-08DA6CD5E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6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17A-53B7-4F2F-9934-EAA91761E10D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8D47-CEEC-46F4-A1C2-99F8D501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95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2400-541E-4C7D-B029-68DEF1D9D3B5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775-B9B1-4F8C-8D4C-852B18A87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567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23-E185-49C6-8A1A-8CF196966FE8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764-B574-4CBF-A2E4-8BC573D2D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16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9EF8-B0D1-438A-870B-D1500974EE57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53A8-D17A-43C6-8715-77CBEB981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53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D95F-9917-4CCC-89A2-BA0CAFD5C533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D24A-FADD-48A3-BE73-F383AA78DC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144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7115-0B3C-4F22-AB59-555D429EBC13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1F1B-A665-460A-BA8E-96C858B6F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080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9F9A-FC0E-4709-9E66-A1C3789A3275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AE87-99C2-4682-9F92-8CB50F231E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273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6616-3943-4979-8405-B6C52685B74D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8EC3-10F4-4282-A733-BCCFA7193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715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5227-BA43-4E07-82F1-8F974ECCC040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DDCA-CEC7-41AB-A8AB-30A5B409F8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066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A457-9E07-4BA9-A52E-512C60443B33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6BE2-D6FA-4634-B036-03EC97E524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191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D06C45A-6FF6-4917-BE99-98E90B0E68A9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F0519-7211-42B2-BAAE-5C3888658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7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BBF9DB7-898E-435E-BA5C-4082A7A20D02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CECB0D-B6B3-49AE-A7AF-20FEB47071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337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image" Target="../media/image3.png"/><Relationship Id="rId18" Type="http://schemas.openxmlformats.org/officeDocument/2006/relationships/image" Target="../media/image8.tmp"/><Relationship Id="rId3" Type="http://schemas.openxmlformats.org/officeDocument/2006/relationships/audio" Target="../media/media2.m4a"/><Relationship Id="rId21" Type="http://schemas.openxmlformats.org/officeDocument/2006/relationships/image" Target="../media/image11.png"/><Relationship Id="rId7" Type="http://schemas.openxmlformats.org/officeDocument/2006/relationships/audio" Target="../media/media4.m4a"/><Relationship Id="rId12" Type="http://schemas.openxmlformats.org/officeDocument/2006/relationships/image" Target="../media/image2.tmp"/><Relationship Id="rId17" Type="http://schemas.openxmlformats.org/officeDocument/2006/relationships/image" Target="../media/image7.png"/><Relationship Id="rId2" Type="http://schemas.microsoft.com/office/2007/relationships/media" Target="../media/media2.m4a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media" Target="../media/media4.m4a"/><Relationship Id="rId11" Type="http://schemas.openxmlformats.org/officeDocument/2006/relationships/notesSlide" Target="../notesSlides/notesSlide2.xml"/><Relationship Id="rId5" Type="http://schemas.openxmlformats.org/officeDocument/2006/relationships/audio" Target="../media/media3.m4a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9.png"/><Relationship Id="rId4" Type="http://schemas.microsoft.com/office/2007/relationships/media" Target="../media/media3.m4a"/><Relationship Id="rId9" Type="http://schemas.openxmlformats.org/officeDocument/2006/relationships/audio" Target="../media/media5.m4a"/><Relationship Id="rId14" Type="http://schemas.openxmlformats.org/officeDocument/2006/relationships/image" Target="../media/image4.tmp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9.m4a"/><Relationship Id="rId13" Type="http://schemas.openxmlformats.org/officeDocument/2006/relationships/audio" Target="../media/media11.m4a"/><Relationship Id="rId18" Type="http://schemas.openxmlformats.org/officeDocument/2006/relationships/image" Target="../media/image12.tmp"/><Relationship Id="rId3" Type="http://schemas.openxmlformats.org/officeDocument/2006/relationships/audio" Target="../media/media6.m4a"/><Relationship Id="rId21" Type="http://schemas.openxmlformats.org/officeDocument/2006/relationships/image" Target="../media/image7.png"/><Relationship Id="rId7" Type="http://schemas.openxmlformats.org/officeDocument/2006/relationships/audio" Target="../media/media8.m4a"/><Relationship Id="rId12" Type="http://schemas.microsoft.com/office/2007/relationships/media" Target="../media/media11.m4a"/><Relationship Id="rId17" Type="http://schemas.openxmlformats.org/officeDocument/2006/relationships/notesSlide" Target="../notesSlides/notesSlide3.xml"/><Relationship Id="rId2" Type="http://schemas.microsoft.com/office/2007/relationships/media" Target="../media/media6.m4a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microsoft.com/office/2007/relationships/media" Target="../media/media8.m4a"/><Relationship Id="rId11" Type="http://schemas.openxmlformats.org/officeDocument/2006/relationships/audio" Target="../media/media10.m4a"/><Relationship Id="rId5" Type="http://schemas.openxmlformats.org/officeDocument/2006/relationships/audio" Target="../media/media7.m4a"/><Relationship Id="rId15" Type="http://schemas.openxmlformats.org/officeDocument/2006/relationships/audio" Target="../media/media12.m4a"/><Relationship Id="rId10" Type="http://schemas.microsoft.com/office/2007/relationships/media" Target="../media/media10.m4a"/><Relationship Id="rId19" Type="http://schemas.openxmlformats.org/officeDocument/2006/relationships/image" Target="../media/image5.png"/><Relationship Id="rId4" Type="http://schemas.microsoft.com/office/2007/relationships/media" Target="../media/media7.m4a"/><Relationship Id="rId9" Type="http://schemas.openxmlformats.org/officeDocument/2006/relationships/audio" Target="../media/media9.m4a"/><Relationship Id="rId14" Type="http://schemas.microsoft.com/office/2007/relationships/media" Target="../media/media12.m4a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slideLayout" Target="../slideLayouts/slideLayout17.xml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2" Type="http://schemas.openxmlformats.org/officeDocument/2006/relationships/audio" Target="../media/media13.m4a"/><Relationship Id="rId16" Type="http://schemas.openxmlformats.org/officeDocument/2006/relationships/image" Target="../media/image1.png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8.m4a"/><Relationship Id="rId5" Type="http://schemas.microsoft.com/office/2007/relationships/media" Target="../media/media15.m4a"/><Relationship Id="rId15" Type="http://schemas.openxmlformats.org/officeDocument/2006/relationships/image" Target="../media/image13.png"/><Relationship Id="rId10" Type="http://schemas.openxmlformats.org/officeDocument/2006/relationships/audio" Target="../media/media17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516063" y="-739775"/>
            <a:ext cx="9144001" cy="7508875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1443" name="Group 26"/>
          <p:cNvGrpSpPr>
            <a:grpSpLocks/>
          </p:cNvGrpSpPr>
          <p:nvPr/>
        </p:nvGrpSpPr>
        <p:grpSpPr bwMode="auto">
          <a:xfrm>
            <a:off x="1965325" y="2095501"/>
            <a:ext cx="8267700" cy="1133475"/>
            <a:chOff x="292" y="922"/>
            <a:chExt cx="5208" cy="714"/>
          </a:xfrm>
        </p:grpSpPr>
        <p:sp>
          <p:nvSpPr>
            <p:cNvPr id="61463" name="Rectangle 3"/>
            <p:cNvSpPr>
              <a:spLocks noChangeArrowheads="1"/>
            </p:cNvSpPr>
            <p:nvPr/>
          </p:nvSpPr>
          <p:spPr bwMode="auto">
            <a:xfrm>
              <a:off x="292" y="922"/>
              <a:ext cx="5208" cy="71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ja-JP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endParaRPr>
            </a:p>
          </p:txBody>
        </p:sp>
        <p:sp>
          <p:nvSpPr>
            <p:cNvPr id="61464" name="Text Box 4"/>
            <p:cNvSpPr txBox="1">
              <a:spLocks noChangeArrowheads="1"/>
            </p:cNvSpPr>
            <p:nvPr/>
          </p:nvSpPr>
          <p:spPr bwMode="auto">
            <a:xfrm>
              <a:off x="338" y="1020"/>
              <a:ext cx="51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ja-JP" altLang="en-US" sz="4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　　</a:t>
              </a:r>
              <a:r>
                <a:rPr kumimoji="0" lang="ja-JP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個人別明細書の作成</a:t>
              </a:r>
            </a:p>
          </p:txBody>
        </p:sp>
      </p:grpSp>
      <p:grpSp>
        <p:nvGrpSpPr>
          <p:cNvPr id="61444" name="Group 5"/>
          <p:cNvGrpSpPr>
            <a:grpSpLocks/>
          </p:cNvGrpSpPr>
          <p:nvPr/>
        </p:nvGrpSpPr>
        <p:grpSpPr bwMode="auto">
          <a:xfrm>
            <a:off x="2289175" y="355601"/>
            <a:ext cx="7697788" cy="746125"/>
            <a:chOff x="590" y="1881"/>
            <a:chExt cx="4669" cy="566"/>
          </a:xfrm>
        </p:grpSpPr>
        <p:sp>
          <p:nvSpPr>
            <p:cNvPr id="61460" name="Rectangle 6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ja-JP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461" name="Text Box 7"/>
            <p:cNvSpPr txBox="1">
              <a:spLocks noChangeArrowheads="1"/>
            </p:cNvSpPr>
            <p:nvPr/>
          </p:nvSpPr>
          <p:spPr bwMode="auto">
            <a:xfrm>
              <a:off x="684" y="189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462" name="Text Box 8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給与支払報告書の概要</a:t>
              </a:r>
            </a:p>
          </p:txBody>
        </p:sp>
      </p:grpSp>
      <p:grpSp>
        <p:nvGrpSpPr>
          <p:cNvPr id="61445" name="Group 9"/>
          <p:cNvGrpSpPr>
            <a:grpSpLocks/>
          </p:cNvGrpSpPr>
          <p:nvPr/>
        </p:nvGrpSpPr>
        <p:grpSpPr bwMode="auto">
          <a:xfrm>
            <a:off x="2279650" y="1255714"/>
            <a:ext cx="7691438" cy="727075"/>
            <a:chOff x="592" y="2647"/>
            <a:chExt cx="4677" cy="566"/>
          </a:xfrm>
        </p:grpSpPr>
        <p:sp>
          <p:nvSpPr>
            <p:cNvPr id="61457" name="Rectangle 10"/>
            <p:cNvSpPr>
              <a:spLocks noChangeArrowheads="1"/>
            </p:cNvSpPr>
            <p:nvPr/>
          </p:nvSpPr>
          <p:spPr bwMode="auto">
            <a:xfrm>
              <a:off x="592" y="2647"/>
              <a:ext cx="4677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ja-JP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458" name="Text Box 11"/>
            <p:cNvSpPr txBox="1">
              <a:spLocks noChangeArrowheads="1"/>
            </p:cNvSpPr>
            <p:nvPr/>
          </p:nvSpPr>
          <p:spPr bwMode="auto">
            <a:xfrm>
              <a:off x="685" y="2682"/>
              <a:ext cx="111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459" name="Text Box 12"/>
            <p:cNvSpPr txBox="1">
              <a:spLocks noChangeArrowheads="1"/>
            </p:cNvSpPr>
            <p:nvPr/>
          </p:nvSpPr>
          <p:spPr bwMode="auto">
            <a:xfrm>
              <a:off x="1158" y="2663"/>
              <a:ext cx="3394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総括表の作成</a:t>
              </a:r>
            </a:p>
          </p:txBody>
        </p:sp>
      </p:grpSp>
      <p:grpSp>
        <p:nvGrpSpPr>
          <p:cNvPr id="61446" name="Group 27"/>
          <p:cNvGrpSpPr>
            <a:grpSpLocks/>
          </p:cNvGrpSpPr>
          <p:nvPr/>
        </p:nvGrpSpPr>
        <p:grpSpPr bwMode="auto">
          <a:xfrm>
            <a:off x="2305051" y="4011614"/>
            <a:ext cx="7681913" cy="746125"/>
            <a:chOff x="464" y="2592"/>
            <a:chExt cx="4851" cy="470"/>
          </a:xfrm>
        </p:grpSpPr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464" y="2592"/>
              <a:ext cx="4851" cy="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ja-JP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559" y="2604"/>
              <a:ext cx="11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1066" y="2641"/>
              <a:ext cx="3735" cy="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045C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普通徴収切替理由書の作成</a:t>
              </a:r>
            </a:p>
          </p:txBody>
        </p:sp>
      </p:grpSp>
      <p:sp>
        <p:nvSpPr>
          <p:cNvPr id="61447" name="AutoShape 17"/>
          <p:cNvSpPr>
            <a:spLocks noChangeArrowheads="1"/>
          </p:cNvSpPr>
          <p:nvPr/>
        </p:nvSpPr>
        <p:spPr bwMode="auto">
          <a:xfrm>
            <a:off x="5395914" y="3303588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1448" name="Group 18"/>
          <p:cNvGrpSpPr>
            <a:grpSpLocks/>
          </p:cNvGrpSpPr>
          <p:nvPr/>
        </p:nvGrpSpPr>
        <p:grpSpPr bwMode="auto">
          <a:xfrm>
            <a:off x="2305051" y="4919663"/>
            <a:ext cx="7662863" cy="1281112"/>
            <a:chOff x="584" y="3396"/>
            <a:chExt cx="4694" cy="972"/>
          </a:xfrm>
        </p:grpSpPr>
        <p:sp>
          <p:nvSpPr>
            <p:cNvPr id="61451" name="Rectangle 19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ja-JP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452" name="Text Box 20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453" name="Text Box 21"/>
            <p:cNvSpPr txBox="1">
              <a:spLocks noChangeArrowheads="1"/>
            </p:cNvSpPr>
            <p:nvPr/>
          </p:nvSpPr>
          <p:spPr bwMode="auto">
            <a:xfrm>
              <a:off x="1168" y="3456"/>
              <a:ext cx="4026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給与支払報告書提出後の手続き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1449" name="Rectangle 39"/>
          <p:cNvSpPr>
            <a:spLocks noChangeArrowheads="1"/>
          </p:cNvSpPr>
          <p:nvPr/>
        </p:nvSpPr>
        <p:spPr bwMode="auto">
          <a:xfrm>
            <a:off x="2287588" y="5842001"/>
            <a:ext cx="7662862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ja-JP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50" name="Text Box 41"/>
          <p:cNvSpPr txBox="1">
            <a:spLocks noChangeArrowheads="1"/>
          </p:cNvSpPr>
          <p:nvPr/>
        </p:nvSpPr>
        <p:spPr bwMode="auto">
          <a:xfrm>
            <a:off x="3221038" y="5891214"/>
            <a:ext cx="337661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600" b="0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ｅＬ</a:t>
            </a:r>
            <a:r>
              <a:rPr kumimoji="0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ＴＡＸについて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8225" y="5931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03479"/>
      </p:ext>
    </p:extLst>
  </p:cSld>
  <p:clrMapOvr>
    <a:masterClrMapping/>
  </p:clrMapOvr>
  <p:transition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0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0C37579-7A1E-401F-94B5-A75B2C2755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930912" y="-1110183"/>
            <a:ext cx="6305315" cy="9070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/>
          <p:cNvSpPr/>
          <p:nvPr/>
        </p:nvSpPr>
        <p:spPr>
          <a:xfrm>
            <a:off x="5590706" y="2705815"/>
            <a:ext cx="1425021" cy="254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  × ××</a:t>
            </a:r>
            <a:r>
              <a:rPr kumimoji="1" lang="ja-JP" altLang="en-US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×× ×</a:t>
            </a:r>
            <a:r>
              <a:rPr kumimoji="1" lang="ja-JP" altLang="en-US" sz="11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　　　　　　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4883786" y="6160881"/>
            <a:ext cx="374015" cy="25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××</a:t>
            </a:r>
            <a:r>
              <a:rPr kumimoji="1" lang="ja-JP" altLang="en-US" sz="9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　　　　　　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5381653" y="5147106"/>
            <a:ext cx="2198460" cy="249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令和６年</a:t>
            </a:r>
            <a:r>
              <a:rPr kumimoji="1" lang="en-US" altLang="ja-JP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1" lang="en-US" altLang="ja-JP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31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日退職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7238407" y="2714493"/>
            <a:ext cx="1430442" cy="269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  × ××</a:t>
            </a:r>
            <a:r>
              <a:rPr kumimoji="1" lang="ja-JP" altLang="en-US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×× ×</a:t>
            </a:r>
            <a:r>
              <a:rPr kumimoji="1" lang="ja-JP" altLang="en-US" sz="11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　　　　　　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5590706" y="2705815"/>
            <a:ext cx="1425021" cy="254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  × ××</a:t>
            </a:r>
            <a:r>
              <a:rPr kumimoji="1" lang="ja-JP" altLang="en-US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×× ×</a:t>
            </a:r>
            <a:r>
              <a:rPr kumimoji="1" lang="ja-JP" altLang="en-US" sz="11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　　　　　　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3956633" y="2696377"/>
            <a:ext cx="1425021" cy="269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  × ××</a:t>
            </a:r>
            <a:r>
              <a:rPr kumimoji="1" lang="ja-JP" altLang="en-US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55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×× ×</a:t>
            </a:r>
            <a:r>
              <a:rPr kumimoji="1" lang="ja-JP" altLang="en-US" sz="11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　　　　　　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5FBB17B1-D03E-4C5E-A48D-4A39DDC8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958" y="1504438"/>
            <a:ext cx="2459944" cy="380581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EB0258E-FD0B-44EA-B407-E61555020CB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693169" y="520373"/>
            <a:ext cx="971550" cy="584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D7EF99EB-64AF-438A-85C6-36D7263FD8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5914" y="1924510"/>
            <a:ext cx="499948" cy="5829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1FF887C-C9DB-4777-80A4-0B0FC1E3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36" y="74114"/>
            <a:ext cx="1108075" cy="64452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住所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3826" y="2293977"/>
            <a:ext cx="1635149" cy="253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0CCAB42C-4D5F-4DCF-B1DE-00895BABE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429" y="2410891"/>
            <a:ext cx="1762125" cy="646113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フリガナ</a:t>
            </a:r>
          </a:p>
        </p:txBody>
      </p:sp>
      <p:sp>
        <p:nvSpPr>
          <p:cNvPr id="16" name="円/楕円 12">
            <a:extLst>
              <a:ext uri="{FF2B5EF4-FFF2-40B4-BE49-F238E27FC236}">
                <a16:creationId xmlns:a16="http://schemas.microsoft.com/office/drawing/2014/main" id="{F0C6EA2D-F32F-47F9-8571-5B0262BC9729}"/>
              </a:ext>
            </a:extLst>
          </p:cNvPr>
          <p:cNvSpPr/>
          <p:nvPr/>
        </p:nvSpPr>
        <p:spPr>
          <a:xfrm>
            <a:off x="7443801" y="925749"/>
            <a:ext cx="3079737" cy="4746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26AB7360-A1C6-4D7D-9C29-4653C2046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3801" y="558277"/>
            <a:ext cx="755650" cy="3238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F1125964-BEC5-42EE-9860-373581C1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76" y="169340"/>
            <a:ext cx="2032000" cy="64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個人番号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3DC51521-235B-4BA2-8074-34CDCD4D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36" y="1104574"/>
            <a:ext cx="4556125" cy="1170472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292317F-E31F-4743-BCFF-6C91F60BA9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2717822" y="-1198382"/>
            <a:ext cx="6736383" cy="9066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6217188" y="5057776"/>
            <a:ext cx="293113" cy="1951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６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0114" y="4272133"/>
            <a:ext cx="2797543" cy="1026801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8941096" y="4934275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４０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514136" y="493706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２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985554" y="4932198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３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2423" y="4243558"/>
            <a:ext cx="3453353" cy="105642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0412" y="385347"/>
            <a:ext cx="3133465" cy="766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9645388" y="472964"/>
            <a:ext cx="732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40,000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7D60DCC0-EEC1-4808-BE65-A1050057C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483" y="4830859"/>
            <a:ext cx="2467475" cy="538163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830CA58C-C3AE-4375-834E-ACD8224222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5483" y="5401745"/>
            <a:ext cx="678431" cy="640574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" name="図 23" descr="画面の領域">
            <a:extLst>
              <a:ext uri="{FF2B5EF4-FFF2-40B4-BE49-F238E27FC236}">
                <a16:creationId xmlns:a16="http://schemas.microsoft.com/office/drawing/2014/main" id="{5628C01F-9384-44AF-95BC-7F74614287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9344" y="1004969"/>
            <a:ext cx="7030431" cy="4860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61682" y="5675187"/>
            <a:ext cx="1503258" cy="54165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113490" y="598986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昭和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621961" y="5982206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４０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940159" y="5976299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２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195235" y="5976742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３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595B5399-1F5B-4F9B-AE96-70153CDC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418" y="6043511"/>
            <a:ext cx="2236510" cy="707886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生年月日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1921" y="5661660"/>
            <a:ext cx="1865631" cy="5638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3916" y="1014101"/>
            <a:ext cx="889946" cy="1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1198" y="3567635"/>
            <a:ext cx="1701762" cy="407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940389" y="3567635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40,000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737704" y="2581603"/>
            <a:ext cx="1166025" cy="1147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令和６年３月３１日退職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220147" y="6071447"/>
            <a:ext cx="138519" cy="112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６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1868" y="30235"/>
            <a:ext cx="247299" cy="278211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8004745" y="493310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昭和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92377" y="1241863"/>
            <a:ext cx="760242" cy="15033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96469" y="1243601"/>
            <a:ext cx="760242" cy="150330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92176" y="1244009"/>
            <a:ext cx="760242" cy="15033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79701" y="3107242"/>
            <a:ext cx="228359" cy="169718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6112696" y="564996"/>
            <a:ext cx="416040" cy="242837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102</a:t>
            </a:r>
            <a:endParaRPr kumimoji="1" lang="ja-JP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1552607" y="412948"/>
            <a:ext cx="446036" cy="5128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７</a:t>
            </a:r>
          </a:p>
        </p:txBody>
      </p:sp>
      <p:sp>
        <p:nvSpPr>
          <p:cNvPr id="54" name="円/楕円 53"/>
          <p:cNvSpPr/>
          <p:nvPr/>
        </p:nvSpPr>
        <p:spPr>
          <a:xfrm>
            <a:off x="3672330" y="30234"/>
            <a:ext cx="259590" cy="2421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７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5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930408" y="-33484"/>
            <a:ext cx="609600" cy="609600"/>
          </a:xfrm>
          <a:prstGeom prst="rect">
            <a:avLst/>
          </a:prstGeom>
        </p:spPr>
      </p:pic>
      <p:pic>
        <p:nvPicPr>
          <p:cNvPr id="42" name="録音されたサウンド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924420" y="618400"/>
            <a:ext cx="609600" cy="609600"/>
          </a:xfrm>
          <a:prstGeom prst="rect">
            <a:avLst/>
          </a:prstGeom>
        </p:spPr>
      </p:pic>
      <p:pic>
        <p:nvPicPr>
          <p:cNvPr id="58" name="録音されたサウンド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898848" y="1402384"/>
            <a:ext cx="609600" cy="609600"/>
          </a:xfrm>
          <a:prstGeom prst="rect">
            <a:avLst/>
          </a:prstGeom>
        </p:spPr>
      </p:pic>
      <p:pic>
        <p:nvPicPr>
          <p:cNvPr id="59" name="録音されたサウンド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913937" y="231224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323780"/>
      </p:ext>
    </p:extLst>
  </p:cSld>
  <p:clrMapOvr>
    <a:masterClrMapping/>
  </p:clrMapOvr>
  <p:transition spd="slow" advTm="6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343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10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731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2884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545" showWhenStopped="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47" grpId="0" animBg="1"/>
      <p:bldP spid="56" grpId="0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 autoUpdateAnimBg="0"/>
      <p:bldP spid="14" grpId="1" animBg="1"/>
      <p:bldP spid="15" grpId="0" animBg="1" autoUpdateAnimBg="0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 autoUpdateAnimBg="0"/>
      <p:bldP spid="18" grpId="1" animBg="1"/>
      <p:bldP spid="19" grpId="0" animBg="1"/>
      <p:bldP spid="19" grpId="1" animBg="1"/>
      <p:bldP spid="38" grpId="0" animBg="1"/>
      <p:bldP spid="44" grpId="0"/>
      <p:bldP spid="45" grpId="0"/>
      <p:bldP spid="46" grpId="0"/>
      <p:bldP spid="33" grpId="0"/>
      <p:bldP spid="22" grpId="0" animBg="1"/>
      <p:bldP spid="23" grpId="0" animBg="1"/>
      <p:bldP spid="27" grpId="0"/>
      <p:bldP spid="37" grpId="0"/>
      <p:bldP spid="39" grpId="0"/>
      <p:bldP spid="40" grpId="0"/>
      <p:bldP spid="21" grpId="0" animBg="1" autoUpdateAnimBg="0"/>
      <p:bldP spid="10" grpId="0"/>
      <p:bldP spid="34" grpId="0" animBg="1"/>
      <p:bldP spid="11" grpId="0" animBg="1"/>
      <p:bldP spid="43" grpId="0"/>
      <p:bldP spid="53" grpId="0"/>
      <p:bldP spid="53" grpId="1"/>
      <p:bldP spid="4" grpId="0" animBg="1"/>
      <p:bldP spid="4" grpId="1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97C0098-6861-49A0-9F76-47B8D4F304B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" r="349"/>
          <a:stretch/>
        </p:blipFill>
        <p:spPr>
          <a:xfrm rot="16200000">
            <a:off x="3175716" y="-544132"/>
            <a:ext cx="5750416" cy="905384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06885" y="6305777"/>
            <a:ext cx="2703914" cy="1053502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4827678" y="3196877"/>
            <a:ext cx="412597" cy="19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××</a:t>
            </a:r>
            <a:r>
              <a:rPr kumimoji="1" lang="ja-JP" altLang="en-US" sz="9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　　　　　　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178546" y="2552671"/>
            <a:ext cx="2174209" cy="202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令和６年３月３１日退職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0"/>
          <a:srcRect b="25031"/>
          <a:stretch/>
        </p:blipFill>
        <p:spPr>
          <a:xfrm>
            <a:off x="1996971" y="6286502"/>
            <a:ext cx="3422754" cy="59260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88727" y="3767878"/>
            <a:ext cx="3122073" cy="494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9431858" y="3784328"/>
            <a:ext cx="985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40,000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25D3206-3412-40C6-B1B5-85C118B71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6425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配偶者・扶養控除</a:t>
            </a:r>
            <a:endParaRPr lang="ja-JP" altLang="en-US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角丸四角形 6">
            <a:extLst>
              <a:ext uri="{FF2B5EF4-FFF2-40B4-BE49-F238E27FC236}">
                <a16:creationId xmlns:a16="http://schemas.microsoft.com/office/drawing/2014/main" id="{1B66F350-D89C-4F9D-8CF5-A455E9DC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965" y="3725806"/>
            <a:ext cx="3508375" cy="513983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7200" rIns="75600" bIns="72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角丸四角形 10">
            <a:extLst>
              <a:ext uri="{FF2B5EF4-FFF2-40B4-BE49-F238E27FC236}">
                <a16:creationId xmlns:a16="http://schemas.microsoft.com/office/drawing/2014/main" id="{B876FA1F-9D47-4530-9E7F-B470CCF03F0F}"/>
              </a:ext>
            </a:extLst>
          </p:cNvPr>
          <p:cNvSpPr/>
          <p:nvPr/>
        </p:nvSpPr>
        <p:spPr>
          <a:xfrm>
            <a:off x="7663601" y="1038862"/>
            <a:ext cx="614362" cy="8715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角丸四角形 4">
            <a:extLst>
              <a:ext uri="{FF2B5EF4-FFF2-40B4-BE49-F238E27FC236}">
                <a16:creationId xmlns:a16="http://schemas.microsoft.com/office/drawing/2014/main" id="{405A0CB7-8826-4D45-8D61-2D04C399EE62}"/>
              </a:ext>
            </a:extLst>
          </p:cNvPr>
          <p:cNvSpPr/>
          <p:nvPr/>
        </p:nvSpPr>
        <p:spPr>
          <a:xfrm>
            <a:off x="2030965" y="4287120"/>
            <a:ext cx="3565525" cy="208121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7">
            <a:extLst>
              <a:ext uri="{FF2B5EF4-FFF2-40B4-BE49-F238E27FC236}">
                <a16:creationId xmlns:a16="http://schemas.microsoft.com/office/drawing/2014/main" id="{0A9C655F-3972-43FF-9A4A-7BB9DE16018A}"/>
              </a:ext>
            </a:extLst>
          </p:cNvPr>
          <p:cNvSpPr/>
          <p:nvPr/>
        </p:nvSpPr>
        <p:spPr>
          <a:xfrm>
            <a:off x="5634488" y="4239789"/>
            <a:ext cx="3436532" cy="2136775"/>
          </a:xfrm>
          <a:prstGeom prst="roundRect">
            <a:avLst/>
          </a:prstGeom>
          <a:noFill/>
          <a:ln w="57150">
            <a:solidFill>
              <a:srgbClr val="0B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Line 22">
            <a:extLst>
              <a:ext uri="{FF2B5EF4-FFF2-40B4-BE49-F238E27FC236}">
                <a16:creationId xmlns:a16="http://schemas.microsoft.com/office/drawing/2014/main" id="{6F7F38AD-CFE3-4C84-87B9-AA554EDCAADA}"/>
              </a:ext>
            </a:extLst>
          </p:cNvPr>
          <p:cNvSpPr>
            <a:spLocks noChangeShapeType="1"/>
          </p:cNvSpPr>
          <p:nvPr/>
        </p:nvSpPr>
        <p:spPr bwMode="auto">
          <a:xfrm rot="3360000">
            <a:off x="3167464" y="2984845"/>
            <a:ext cx="774027" cy="502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Line 22">
            <a:extLst>
              <a:ext uri="{FF2B5EF4-FFF2-40B4-BE49-F238E27FC236}">
                <a16:creationId xmlns:a16="http://schemas.microsoft.com/office/drawing/2014/main" id="{60D3306E-196A-461B-A90D-7ABDE7BA074F}"/>
              </a:ext>
            </a:extLst>
          </p:cNvPr>
          <p:cNvSpPr>
            <a:spLocks noChangeShapeType="1"/>
          </p:cNvSpPr>
          <p:nvPr/>
        </p:nvSpPr>
        <p:spPr bwMode="auto">
          <a:xfrm rot="6360000">
            <a:off x="5087798" y="3497879"/>
            <a:ext cx="1729009" cy="24451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Line 22">
            <a:extLst>
              <a:ext uri="{FF2B5EF4-FFF2-40B4-BE49-F238E27FC236}">
                <a16:creationId xmlns:a16="http://schemas.microsoft.com/office/drawing/2014/main" id="{B319C76A-C895-4CDE-A2E5-CEE47C5207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7963" y="2867479"/>
            <a:ext cx="395287" cy="1351207"/>
          </a:xfrm>
          <a:prstGeom prst="line">
            <a:avLst/>
          </a:prstGeom>
          <a:noFill/>
          <a:ln w="76200">
            <a:solidFill>
              <a:srgbClr val="0BEA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角丸四角形 29">
            <a:extLst>
              <a:ext uri="{FF2B5EF4-FFF2-40B4-BE49-F238E27FC236}">
                <a16:creationId xmlns:a16="http://schemas.microsoft.com/office/drawing/2014/main" id="{645A32E9-8A1D-4E79-9BFC-47F0EB88C36B}"/>
              </a:ext>
            </a:extLst>
          </p:cNvPr>
          <p:cNvSpPr/>
          <p:nvPr/>
        </p:nvSpPr>
        <p:spPr>
          <a:xfrm>
            <a:off x="4972051" y="1055478"/>
            <a:ext cx="2646307" cy="838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角丸四角形 30">
            <a:extLst>
              <a:ext uri="{FF2B5EF4-FFF2-40B4-BE49-F238E27FC236}">
                <a16:creationId xmlns:a16="http://schemas.microsoft.com/office/drawing/2014/main" id="{01D6EE47-1F1F-478D-AB44-6C49DE4138F3}"/>
              </a:ext>
            </a:extLst>
          </p:cNvPr>
          <p:cNvSpPr/>
          <p:nvPr/>
        </p:nvSpPr>
        <p:spPr>
          <a:xfrm>
            <a:off x="2030965" y="1024076"/>
            <a:ext cx="1408113" cy="8477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8C4D6AA9-FE9A-4446-A208-F9870001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280" y="1959465"/>
            <a:ext cx="2149475" cy="10763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控除対象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扶養親族</a:t>
            </a:r>
          </a:p>
        </p:txBody>
      </p:sp>
      <p:sp>
        <p:nvSpPr>
          <p:cNvPr id="50" name="角丸四角形 10">
            <a:extLst>
              <a:ext uri="{FF2B5EF4-FFF2-40B4-BE49-F238E27FC236}">
                <a16:creationId xmlns:a16="http://schemas.microsoft.com/office/drawing/2014/main" id="{B876FA1F-9D47-4530-9E7F-B470CCF03F0F}"/>
              </a:ext>
            </a:extLst>
          </p:cNvPr>
          <p:cNvSpPr/>
          <p:nvPr/>
        </p:nvSpPr>
        <p:spPr>
          <a:xfrm>
            <a:off x="3493300" y="1052757"/>
            <a:ext cx="1478750" cy="8715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50FBE181-34A9-465A-94FE-068D4F6A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1" y="2578510"/>
            <a:ext cx="2524125" cy="1076325"/>
          </a:xfrm>
          <a:prstGeom prst="rect">
            <a:avLst/>
          </a:prstGeom>
          <a:solidFill>
            <a:schemeClr val="bg1"/>
          </a:solidFill>
          <a:ln w="57150">
            <a:solidFill>
              <a:srgbClr val="0BE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１６歳未満の扶養親族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F30F0B8C-1C4D-410C-86FE-5617BEB45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49" y="1959465"/>
            <a:ext cx="3095625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（源泉・特別）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控除対象配偶者</a:t>
            </a: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885748" y="203096"/>
            <a:ext cx="609600" cy="609600"/>
          </a:xfrm>
          <a:prstGeom prst="rect">
            <a:avLst/>
          </a:prstGeom>
        </p:spPr>
      </p:pic>
      <p:pic>
        <p:nvPicPr>
          <p:cNvPr id="12" name="録音されたサウンド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905999" y="1582092"/>
            <a:ext cx="609600" cy="609600"/>
          </a:xfrm>
          <a:prstGeom prst="rect">
            <a:avLst/>
          </a:prstGeom>
        </p:spPr>
      </p:pic>
      <p:pic>
        <p:nvPicPr>
          <p:cNvPr id="13" name="録音されたサウンド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841555" y="2819964"/>
            <a:ext cx="609600" cy="609600"/>
          </a:xfrm>
          <a:prstGeom prst="rect">
            <a:avLst/>
          </a:prstGeom>
        </p:spPr>
      </p:pic>
      <p:pic>
        <p:nvPicPr>
          <p:cNvPr id="14" name="録音されたサウンド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862485" y="3528399"/>
            <a:ext cx="609600" cy="639667"/>
          </a:xfrm>
          <a:prstGeom prst="rect">
            <a:avLst/>
          </a:prstGeom>
        </p:spPr>
      </p:pic>
      <p:pic>
        <p:nvPicPr>
          <p:cNvPr id="15" name="録音されたサウンド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 flipV="1">
            <a:off x="9903555" y="4306171"/>
            <a:ext cx="609600" cy="953805"/>
          </a:xfrm>
          <a:prstGeom prst="rect">
            <a:avLst/>
          </a:prstGeom>
        </p:spPr>
      </p:pic>
      <p:pic>
        <p:nvPicPr>
          <p:cNvPr id="16" name="録音されたサウンド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987248" y="5275648"/>
            <a:ext cx="609600" cy="609600"/>
          </a:xfrm>
          <a:prstGeom prst="rect">
            <a:avLst/>
          </a:prstGeom>
        </p:spPr>
      </p:pic>
      <p:pic>
        <p:nvPicPr>
          <p:cNvPr id="18" name="録音されたサウンド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968248" y="6058602"/>
            <a:ext cx="609600" cy="602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05465"/>
      </p:ext>
    </p:extLst>
  </p:cSld>
  <p:clrMapOvr>
    <a:masterClrMapping/>
  </p:clrMapOvr>
  <p:transition spd="slow" advTm="807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756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3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59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432"/>
                            </p:stCondLst>
                            <p:childTnLst>
                              <p:par>
                                <p:cTn id="1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70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65152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7" grpId="0" animBg="1"/>
      <p:bldP spid="47" grpId="1" animBg="1"/>
      <p:bldP spid="50" grpId="0" animBg="1"/>
      <p:bldP spid="50" grpId="1" animBg="1"/>
      <p:bldP spid="42" grpId="0" animBg="1"/>
      <p:bldP spid="42" grpId="1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5912" y="1080281"/>
            <a:ext cx="8810625" cy="5046708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325D3206-3412-40C6-B1B5-85C118B71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6425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国外扶養親族</a:t>
            </a:r>
            <a:endParaRPr lang="ja-JP" altLang="en-US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8268" y="2487457"/>
            <a:ext cx="57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01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75196" y="2252216"/>
            <a:ext cx="664029" cy="6649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737958" y="3188875"/>
            <a:ext cx="701266" cy="6476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782452" y="4176089"/>
            <a:ext cx="656772" cy="6281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775195" y="5143815"/>
            <a:ext cx="671288" cy="6407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線吹き出し 2 (枠付き) 12"/>
          <p:cNvSpPr/>
          <p:nvPr/>
        </p:nvSpPr>
        <p:spPr>
          <a:xfrm>
            <a:off x="6340384" y="1546151"/>
            <a:ext cx="3959135" cy="706064"/>
          </a:xfrm>
          <a:prstGeom prst="borderCallout2">
            <a:avLst>
              <a:gd name="adj1" fmla="val 56203"/>
              <a:gd name="adj2" fmla="val 225"/>
              <a:gd name="adj3" fmla="val 59324"/>
              <a:gd name="adj4" fmla="val -15766"/>
              <a:gd name="adj5" fmla="val 105351"/>
              <a:gd name="adj6" fmla="val -28664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３０歳未満または７０歳以上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38268" y="3405496"/>
            <a:ext cx="535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02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6340383" y="2730939"/>
            <a:ext cx="3959135" cy="674557"/>
          </a:xfrm>
          <a:prstGeom prst="borderCallout2">
            <a:avLst>
              <a:gd name="adj1" fmla="val 44733"/>
              <a:gd name="adj2" fmla="val 934"/>
              <a:gd name="adj3" fmla="val 47854"/>
              <a:gd name="adj4" fmla="val -15244"/>
              <a:gd name="adj5" fmla="val 69960"/>
              <a:gd name="adj6" fmla="val -27626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３０歳以上７０歳未満、かつ、留学生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38268" y="4391984"/>
            <a:ext cx="49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03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9" name="線吹き出し 2 (枠付き) 18"/>
          <p:cNvSpPr/>
          <p:nvPr/>
        </p:nvSpPr>
        <p:spPr>
          <a:xfrm>
            <a:off x="6340382" y="3836512"/>
            <a:ext cx="3959135" cy="593572"/>
          </a:xfrm>
          <a:prstGeom prst="borderCallout2">
            <a:avLst>
              <a:gd name="adj1" fmla="val 44733"/>
              <a:gd name="adj2" fmla="val 934"/>
              <a:gd name="adj3" fmla="val 47854"/>
              <a:gd name="adj4" fmla="val -15244"/>
              <a:gd name="adj5" fmla="val 92214"/>
              <a:gd name="adj6" fmla="val -23766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３０歳以上７０歳未満、かつ、障害者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26476" y="5337060"/>
            <a:ext cx="451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04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6340381" y="4861102"/>
            <a:ext cx="3959135" cy="923633"/>
          </a:xfrm>
          <a:prstGeom prst="borderCallout2">
            <a:avLst>
              <a:gd name="adj1" fmla="val 44733"/>
              <a:gd name="adj2" fmla="val 934"/>
              <a:gd name="adj3" fmla="val 32156"/>
              <a:gd name="adj4" fmla="val -14228"/>
              <a:gd name="adj5" fmla="val 33914"/>
              <a:gd name="adj6" fmla="val -23766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３０歳以上７０歳未満、かつ、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年３８万円以上の送金をうけた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3448" y="6067351"/>
            <a:ext cx="842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3CE8"/>
                </a:solidFill>
                <a:effectLst/>
                <a:uLnTx/>
                <a:uFillTx/>
                <a:latin typeface="Arial" panose="020B0604020202020204" pitchFamily="34" charset="0"/>
                <a:ea typeface="HG創英角ﾎﾟｯﾌﾟ体" panose="040B0A09000000000000" pitchFamily="49" charset="-128"/>
                <a:cs typeface="+mn-cs"/>
              </a:rPr>
              <a:t>配偶者、１６歳未満の扶養親族が非居住者の場合は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63CE8"/>
              </a:solidFill>
              <a:effectLst/>
              <a:uLnTx/>
              <a:uFillTx/>
              <a:latin typeface="Arial" panose="020B0604020202020204" pitchFamily="34" charset="0"/>
              <a:ea typeface="HG創英角ﾎﾟｯﾌﾟ体" panose="040B0A09000000000000" pitchFamily="49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3CE8"/>
                </a:solidFill>
                <a:effectLst/>
                <a:uLnTx/>
                <a:uFillTx/>
                <a:latin typeface="Arial" panose="020B0604020202020204" pitchFamily="34" charset="0"/>
                <a:ea typeface="HG創英角ﾎﾟｯﾌﾟ体" panose="040B0A09000000000000" pitchFamily="49" charset="-128"/>
                <a:cs typeface="+mn-cs"/>
              </a:rPr>
              <a:t>区分に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3CE8"/>
                </a:solidFill>
                <a:effectLst/>
                <a:uLnTx/>
                <a:uFillTx/>
                <a:latin typeface="Arial" panose="020B0604020202020204" pitchFamily="34" charset="0"/>
                <a:ea typeface="HG創英角ﾎﾟｯﾌﾟ体" panose="040B0A09000000000000" pitchFamily="49" charset="-128"/>
                <a:cs typeface="+mn-cs"/>
              </a:rPr>
              <a:t>〇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3CE8"/>
                </a:solidFill>
                <a:effectLst/>
                <a:uLnTx/>
                <a:uFillTx/>
                <a:latin typeface="Arial" panose="020B0604020202020204" pitchFamily="34" charset="0"/>
                <a:ea typeface="HG創英角ﾎﾟｯﾌﾟ体" panose="040B0A09000000000000" pitchFamily="49" charset="-128"/>
                <a:cs typeface="+mn-cs"/>
              </a:rPr>
              <a:t>（マル）</a:t>
            </a: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50632" y="557556"/>
            <a:ext cx="609600" cy="609600"/>
          </a:xfrm>
          <a:prstGeom prst="rect">
            <a:avLst/>
          </a:prstGeom>
        </p:spPr>
      </p:pic>
      <p:pic>
        <p:nvPicPr>
          <p:cNvPr id="7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30645" y="1385081"/>
            <a:ext cx="609600" cy="609600"/>
          </a:xfrm>
          <a:prstGeom prst="rect">
            <a:avLst/>
          </a:prstGeom>
        </p:spPr>
      </p:pic>
      <p:pic>
        <p:nvPicPr>
          <p:cNvPr id="10" name="録音されたサウンド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59126" y="2165340"/>
            <a:ext cx="609600" cy="609600"/>
          </a:xfrm>
          <a:prstGeom prst="rect">
            <a:avLst/>
          </a:prstGeom>
        </p:spPr>
      </p:pic>
      <p:pic>
        <p:nvPicPr>
          <p:cNvPr id="15" name="録音されたサウンド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30645" y="3145489"/>
            <a:ext cx="609600" cy="609600"/>
          </a:xfrm>
          <a:prstGeom prst="rect">
            <a:avLst/>
          </a:prstGeom>
        </p:spPr>
      </p:pic>
      <p:pic>
        <p:nvPicPr>
          <p:cNvPr id="16" name="録音されたサウンド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2" name="録音されたサウンド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10347" y="6253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"/>
    </mc:Choice>
    <mc:Fallback xmlns="">
      <p:transition spd="slow" advTm="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87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13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7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13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713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13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33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1967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967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8967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967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13967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2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196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21967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396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827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73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207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7" grpId="0" animBg="1"/>
      <p:bldP spid="18" grpId="0"/>
      <p:bldP spid="19" grpId="0" animBg="1"/>
      <p:bldP spid="20" grpId="0"/>
      <p:bldP spid="21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5|8.8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4.2|7|7.8|6.7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anchor="ctr"/>
      <a:lstStyle>
        <a:defPPr algn="ctr">
          <a:defRPr kumimoji="1" sz="1200" dirty="0">
            <a:solidFill>
              <a:schemeClr val="accent6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ワイド画面</PresentationFormat>
  <Paragraphs>126</Paragraphs>
  <Slides>4</Slides>
  <Notes>4</Notes>
  <HiddenSlides>0</HiddenSlides>
  <MMClips>18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HG丸ｺﾞｼｯｸM-PRO</vt:lpstr>
      <vt:lpstr>HG創英角ﾎﾟｯﾌﾟ体</vt:lpstr>
      <vt:lpstr>ＭＳ Ｐゴシック</vt:lpstr>
      <vt:lpstr>ＭＳ Ｐ明朝</vt:lpstr>
      <vt:lpstr>游ゴシック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配偶者・扶養控除</vt:lpstr>
      <vt:lpstr>国外扶養親族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川崎市</dc:creator>
  <cp:lastModifiedBy>川崎市</cp:lastModifiedBy>
  <cp:revision>1</cp:revision>
  <dcterms:created xsi:type="dcterms:W3CDTF">2024-10-08T06:14:41Z</dcterms:created>
  <dcterms:modified xsi:type="dcterms:W3CDTF">2024-10-08T06:14:47Z</dcterms:modified>
</cp:coreProperties>
</file>