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55" d="100"/>
          <a:sy n="55" d="100"/>
        </p:scale>
        <p:origin x="9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901BF-DB85-4702-93AC-9465757F0EF7}"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31411-02C5-4AC9-B188-17D3D62EB07A}" type="slidenum">
              <a:rPr kumimoji="1" lang="ja-JP" altLang="en-US" smtClean="0"/>
              <a:t>‹#›</a:t>
            </a:fld>
            <a:endParaRPr kumimoji="1" lang="ja-JP" altLang="en-US"/>
          </a:p>
        </p:txBody>
      </p:sp>
    </p:spTree>
    <p:extLst>
      <p:ext uri="{BB962C8B-B14F-4D97-AF65-F5344CB8AC3E}">
        <p14:creationId xmlns:p14="http://schemas.microsoft.com/office/powerpoint/2010/main" val="5975053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02D2F3-AF37-46BE-B2C2-D111C710AFCA}"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4755"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a:defRPr/>
            </a:pPr>
            <a:r>
              <a:rPr lang="ja-JP" altLang="en-US" dirty="0" smtClean="0"/>
              <a:t>　</a:t>
            </a:r>
            <a:r>
              <a:rPr lang="ja-JP" altLang="en-US" spc="-20" dirty="0">
                <a:solidFill>
                  <a:srgbClr val="000000"/>
                </a:solidFill>
              </a:rPr>
              <a:t>次に、普通徴収切替理由書について説明いたします。</a:t>
            </a:r>
            <a:endParaRPr lang="ja-JP" altLang="en-US" strike="sngStrike" dirty="0" smtClean="0"/>
          </a:p>
          <a:p>
            <a:pPr eaLnBrk="1" hangingPunct="1">
              <a:defRPr/>
            </a:pPr>
            <a:endParaRPr lang="ja-JP" altLang="en-US" dirty="0" smtClean="0"/>
          </a:p>
          <a:p>
            <a:pPr eaLnBrk="1" hangingPunct="1">
              <a:defRPr/>
            </a:pPr>
            <a:r>
              <a:rPr lang="ja-JP" altLang="en-US" b="1" dirty="0" smtClean="0"/>
              <a:t>★クリック★</a:t>
            </a:r>
          </a:p>
          <a:p>
            <a:pPr eaLnBrk="1" hangingPunct="1">
              <a:defRPr/>
            </a:pPr>
            <a:r>
              <a:rPr lang="ja-JP" altLang="en-US" b="1" dirty="0" smtClean="0"/>
              <a:t>◇画面が切り替わる◇</a:t>
            </a:r>
          </a:p>
          <a:p>
            <a:pPr eaLnBrk="1" hangingPunct="1">
              <a:defRPr/>
            </a:pPr>
            <a:endParaRPr lang="en-US" altLang="ja-JP" dirty="0" smtClean="0"/>
          </a:p>
        </p:txBody>
      </p:sp>
    </p:spTree>
    <p:extLst>
      <p:ext uri="{BB962C8B-B14F-4D97-AF65-F5344CB8AC3E}">
        <p14:creationId xmlns:p14="http://schemas.microsoft.com/office/powerpoint/2010/main" val="96761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E27D38-5279-4028-8E7D-0A0F9D68AABF}"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ja-JP" altLang="en-US" dirty="0" smtClean="0"/>
              <a:t>　次に、給与支払報告書を提出した後の手続きについて説明いたします。</a:t>
            </a:r>
          </a:p>
          <a:p>
            <a:pPr eaLnBrk="1" hangingPunct="1"/>
            <a:endParaRPr lang="ja-JP" altLang="en-US" dirty="0" smtClean="0"/>
          </a:p>
          <a:p>
            <a:pPr eaLnBrk="1" hangingPunct="1"/>
            <a:r>
              <a:rPr lang="ja-JP" altLang="en-US" b="1" dirty="0" smtClean="0"/>
              <a:t>★クリック★</a:t>
            </a:r>
          </a:p>
          <a:p>
            <a:pPr eaLnBrk="1" hangingPunct="1"/>
            <a:r>
              <a:rPr lang="ja-JP" altLang="en-US" b="1" dirty="0" smtClean="0"/>
              <a:t>◇画面が切り替わる◇</a:t>
            </a:r>
          </a:p>
          <a:p>
            <a:pPr eaLnBrk="1" hangingPunct="1"/>
            <a:endParaRPr lang="en-US" altLang="ja-JP" dirty="0" smtClean="0"/>
          </a:p>
        </p:txBody>
      </p:sp>
    </p:spTree>
    <p:extLst>
      <p:ext uri="{BB962C8B-B14F-4D97-AF65-F5344CB8AC3E}">
        <p14:creationId xmlns:p14="http://schemas.microsoft.com/office/powerpoint/2010/main" val="176985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0896" indent="-284958">
              <a:defRPr sz="4800">
                <a:solidFill>
                  <a:srgbClr val="990033"/>
                </a:solidFill>
                <a:latin typeface="Arial" panose="020B0604020202020204" pitchFamily="34" charset="0"/>
                <a:ea typeface="ＭＳ Ｐゴシック" panose="020B0600070205080204" pitchFamily="50" charset="-128"/>
              </a:defRPr>
            </a:lvl2pPr>
            <a:lvl3pPr marL="1139836" indent="-227967">
              <a:defRPr sz="4800">
                <a:solidFill>
                  <a:srgbClr val="990033"/>
                </a:solidFill>
                <a:latin typeface="Arial" panose="020B0604020202020204" pitchFamily="34" charset="0"/>
                <a:ea typeface="ＭＳ Ｐゴシック" panose="020B0600070205080204" pitchFamily="50" charset="-128"/>
              </a:defRPr>
            </a:lvl3pPr>
            <a:lvl4pPr marL="1595771" indent="-227967">
              <a:defRPr sz="4800">
                <a:solidFill>
                  <a:srgbClr val="990033"/>
                </a:solidFill>
                <a:latin typeface="Arial" panose="020B0604020202020204" pitchFamily="34" charset="0"/>
                <a:ea typeface="ＭＳ Ｐゴシック" panose="020B0600070205080204" pitchFamily="50" charset="-128"/>
              </a:defRPr>
            </a:lvl4pPr>
            <a:lvl5pPr marL="2051706" indent="-227967">
              <a:defRPr sz="4800">
                <a:solidFill>
                  <a:srgbClr val="990033"/>
                </a:solidFill>
                <a:latin typeface="Arial" panose="020B0604020202020204" pitchFamily="34" charset="0"/>
                <a:ea typeface="ＭＳ Ｐゴシック" panose="020B0600070205080204" pitchFamily="50" charset="-128"/>
              </a:defRPr>
            </a:lvl5pPr>
            <a:lvl6pPr marL="2507643"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63576"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19512"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75446"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1A626E-5206-46BA-BED6-2212DF1812E8}"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95353" y="4676497"/>
            <a:ext cx="5338871" cy="4430950"/>
          </a:xfrm>
        </p:spPr>
        <p:txBody>
          <a:bodyPr/>
          <a:lstStyle/>
          <a:p>
            <a:pPr eaLnBrk="1" hangingPunct="1">
              <a:defRPr/>
            </a:pPr>
            <a:endParaRPr lang="en-US" altLang="ja-JP" sz="1100" dirty="0"/>
          </a:p>
          <a:p>
            <a:pPr eaLnBrk="1" hangingPunct="1">
              <a:defRPr/>
            </a:pPr>
            <a:r>
              <a:rPr lang="ja-JP" altLang="en-US" sz="1100" dirty="0"/>
              <a:t>まず、給与支払報告書の追加と訂正の際の書き方を説明いたします。</a:t>
            </a:r>
          </a:p>
          <a:p>
            <a:pPr eaLnBrk="1" hangingPunct="1">
              <a:defRPr/>
            </a:pPr>
            <a:r>
              <a:rPr lang="ja-JP" altLang="en-US" sz="1100" dirty="0"/>
              <a:t>給与支払報告書を提出した後、報告漏れなどにより追加で提出する場合は、</a:t>
            </a:r>
          </a:p>
          <a:p>
            <a:pPr eaLnBrk="1" hangingPunct="1">
              <a:defRPr/>
            </a:pPr>
            <a:r>
              <a:rPr lang="en-US" altLang="ja-JP" sz="1100" b="1" dirty="0"/>
              <a:t>	</a:t>
            </a:r>
            <a:r>
              <a:rPr lang="ja-JP" altLang="en-US" sz="1100" b="1" dirty="0"/>
              <a:t>★クリック</a:t>
            </a:r>
            <a:r>
              <a:rPr lang="en-US" altLang="ja-JP" sz="1100" b="1" dirty="0"/>
              <a:t>(</a:t>
            </a:r>
            <a:r>
              <a:rPr lang="ja-JP" altLang="en-US" sz="1100" b="1" dirty="0"/>
              <a:t>追加に○</a:t>
            </a:r>
            <a:r>
              <a:rPr lang="en-US" altLang="ja-JP" sz="1100" b="1" dirty="0"/>
              <a:t>)★</a:t>
            </a:r>
          </a:p>
          <a:p>
            <a:pPr eaLnBrk="1" hangingPunct="1">
              <a:defRPr/>
            </a:pPr>
            <a:endParaRPr lang="en-US" altLang="ja-JP" sz="1100" dirty="0"/>
          </a:p>
          <a:p>
            <a:pPr eaLnBrk="1" hangingPunct="1">
              <a:defRPr/>
            </a:pPr>
            <a:r>
              <a:rPr lang="ja-JP" altLang="en-US" sz="1100" dirty="0"/>
              <a:t>総括表の左上にある「追加」を丸で囲み、</a:t>
            </a:r>
            <a:endParaRPr lang="en-US" altLang="ja-JP" sz="1100" dirty="0"/>
          </a:p>
          <a:p>
            <a:pPr eaLnBrk="1" hangingPunct="1">
              <a:defRPr/>
            </a:pPr>
            <a:r>
              <a:rPr lang="ja-JP" altLang="en-US" sz="1100" dirty="0"/>
              <a:t>追加する個人別明細書とともに提出してください。</a:t>
            </a:r>
            <a:endParaRPr lang="en-US" altLang="ja-JP" sz="1100" dirty="0"/>
          </a:p>
          <a:p>
            <a:pPr eaLnBrk="1" hangingPunct="1">
              <a:defRPr/>
            </a:pPr>
            <a:r>
              <a:rPr lang="ja-JP" altLang="en-US" sz="1100" dirty="0"/>
              <a:t>また、一度提出した給与支払報告書に訂正がある場合は、</a:t>
            </a:r>
          </a:p>
          <a:p>
            <a:pPr eaLnBrk="1" hangingPunct="1">
              <a:defRPr/>
            </a:pPr>
            <a:r>
              <a:rPr lang="en-US" altLang="ja-JP" sz="1100" b="1" dirty="0"/>
              <a:t>	</a:t>
            </a:r>
            <a:r>
              <a:rPr lang="ja-JP" altLang="en-US" sz="1100" b="1" dirty="0"/>
              <a:t>★クリック</a:t>
            </a:r>
            <a:r>
              <a:rPr lang="en-US" altLang="ja-JP" sz="1100" b="1" dirty="0"/>
              <a:t>(</a:t>
            </a:r>
            <a:r>
              <a:rPr lang="ja-JP" altLang="en-US" sz="1100" b="1" dirty="0"/>
              <a:t>訂正に○</a:t>
            </a:r>
            <a:r>
              <a:rPr lang="en-US" altLang="ja-JP" sz="1100" b="1" dirty="0"/>
              <a:t>)★</a:t>
            </a:r>
          </a:p>
          <a:p>
            <a:pPr eaLnBrk="1" hangingPunct="1">
              <a:defRPr/>
            </a:pPr>
            <a:endParaRPr lang="en-US" altLang="ja-JP" sz="1100" b="1" dirty="0"/>
          </a:p>
          <a:p>
            <a:pPr eaLnBrk="1" hangingPunct="1">
              <a:defRPr/>
            </a:pPr>
            <a:r>
              <a:rPr lang="ja-JP" altLang="en-US" sz="1100" dirty="0"/>
              <a:t>総括表左上にある「訂正」を丸で囲み、</a:t>
            </a:r>
            <a:endParaRPr lang="en-US" altLang="ja-JP" sz="1100" dirty="0"/>
          </a:p>
          <a:p>
            <a:pPr eaLnBrk="1" hangingPunct="1">
              <a:defRPr/>
            </a:pPr>
            <a:r>
              <a:rPr lang="ja-JP" altLang="en-US" sz="1100" dirty="0"/>
              <a:t>訂正した個人別明細書とともに提出してください。</a:t>
            </a:r>
          </a:p>
          <a:p>
            <a:pPr eaLnBrk="1" hangingPunct="1">
              <a:defRPr/>
            </a:pPr>
            <a:endParaRPr lang="en-US" altLang="ja-JP" sz="1100" dirty="0"/>
          </a:p>
          <a:p>
            <a:pPr eaLnBrk="1" hangingPunct="1">
              <a:defRPr/>
            </a:pPr>
            <a:r>
              <a:rPr lang="ja-JP" altLang="en-US" sz="1100" dirty="0"/>
              <a:t>なお、川崎市へ追加分や訂正分を提出する場合、</a:t>
            </a:r>
          </a:p>
          <a:p>
            <a:pPr eaLnBrk="1" hangingPunct="1">
              <a:defRPr/>
            </a:pPr>
            <a:r>
              <a:rPr lang="ja-JP" altLang="en-US" sz="1100" dirty="0"/>
              <a:t>既にお手元には川崎市提出用の総括表がありませんので、</a:t>
            </a:r>
          </a:p>
          <a:p>
            <a:pPr eaLnBrk="1" hangingPunct="1">
              <a:defRPr/>
            </a:pPr>
            <a:r>
              <a:rPr lang="ja-JP" altLang="en-US" sz="1100" dirty="0"/>
              <a:t>手書き用の総括表を使用して提出してください。</a:t>
            </a:r>
          </a:p>
          <a:p>
            <a:pPr algn="just" eaLnBrk="1" hangingPunct="1">
              <a:defRPr/>
            </a:pPr>
            <a:r>
              <a:rPr lang="ja-JP" altLang="en-US" sz="1100" b="1" dirty="0"/>
              <a:t>　　　　　　　　　　★クリック★　◇画面が切り替わる◇</a:t>
            </a:r>
          </a:p>
        </p:txBody>
      </p:sp>
    </p:spTree>
    <p:extLst>
      <p:ext uri="{BB962C8B-B14F-4D97-AF65-F5344CB8AC3E}">
        <p14:creationId xmlns:p14="http://schemas.microsoft.com/office/powerpoint/2010/main" val="1681522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DED620-9944-43B4-BD44-FBC65C4EF986}"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ja-JP" altLang="en-US" dirty="0" smtClean="0"/>
              <a:t>次に、給与支払報告書を提出した後、</a:t>
            </a:r>
            <a:endParaRPr lang="en-US" altLang="ja-JP" dirty="0" smtClean="0"/>
          </a:p>
          <a:p>
            <a:pPr eaLnBrk="1" hangingPunct="1"/>
            <a:r>
              <a:rPr lang="ja-JP" altLang="en-US" dirty="0" smtClean="0"/>
              <a:t>退職などにより特別徴収できなくなった場合について説明いたします。</a:t>
            </a:r>
          </a:p>
          <a:p>
            <a:pPr eaLnBrk="1" hangingPunct="1"/>
            <a:endParaRPr lang="en-US" altLang="ja-JP" dirty="0" smtClean="0"/>
          </a:p>
          <a:p>
            <a:pPr eaLnBrk="1" hangingPunct="1"/>
            <a:r>
              <a:rPr lang="ja-JP" altLang="en-US" dirty="0" smtClean="0"/>
              <a:t>このような方がいる場合には、</a:t>
            </a:r>
          </a:p>
          <a:p>
            <a:pPr eaLnBrk="1" hangingPunct="1"/>
            <a:endParaRPr lang="ja-JP" altLang="en-US" dirty="0" smtClean="0"/>
          </a:p>
          <a:p>
            <a:pPr eaLnBrk="1" hangingPunct="1"/>
            <a:r>
              <a:rPr lang="ja-JP" altLang="en-US" b="1" dirty="0" smtClean="0"/>
              <a:t>　　　</a:t>
            </a:r>
            <a:r>
              <a:rPr lang="en-US" altLang="ja-JP" b="1" dirty="0" smtClean="0"/>
              <a:t>	</a:t>
            </a:r>
            <a:r>
              <a:rPr lang="ja-JP" altLang="en-US" b="1" dirty="0" smtClean="0"/>
              <a:t>★クリック</a:t>
            </a:r>
            <a:r>
              <a:rPr lang="en-US" altLang="ja-JP" b="1" dirty="0" smtClean="0"/>
              <a:t>(↓</a:t>
            </a:r>
            <a:r>
              <a:rPr lang="ja-JP" altLang="en-US" b="1" dirty="0" smtClean="0"/>
              <a:t>より下を表示</a:t>
            </a:r>
            <a:r>
              <a:rPr lang="en-US" altLang="ja-JP" b="1" dirty="0" smtClean="0"/>
              <a:t>)★</a:t>
            </a:r>
          </a:p>
          <a:p>
            <a:pPr eaLnBrk="1" hangingPunct="1"/>
            <a:endParaRPr lang="en-US" altLang="ja-JP" dirty="0" smtClean="0"/>
          </a:p>
          <a:p>
            <a:pPr eaLnBrk="1" hangingPunct="1"/>
            <a:r>
              <a:rPr lang="ja-JP" altLang="en-US" dirty="0" smtClean="0"/>
              <a:t>給与所得者異動届出書を提出していただきます。</a:t>
            </a:r>
            <a:endParaRPr lang="en-US" altLang="ja-JP" dirty="0" smtClean="0"/>
          </a:p>
          <a:p>
            <a:pPr eaLnBrk="1" hangingPunct="1"/>
            <a:endParaRPr lang="ja-JP" altLang="en-US" dirty="0" smtClean="0"/>
          </a:p>
          <a:p>
            <a:pPr eaLnBrk="1" hangingPunct="1"/>
            <a:r>
              <a:rPr lang="ja-JP" altLang="en-US" dirty="0" smtClean="0"/>
              <a:t>４月１日までに、給与の支払いを受けなくなった方がいる場合には、</a:t>
            </a:r>
            <a:endParaRPr lang="en-US" altLang="ja-JP" dirty="0" smtClean="0"/>
          </a:p>
          <a:p>
            <a:pPr eaLnBrk="1" hangingPunct="1"/>
            <a:r>
              <a:rPr lang="ja-JP" altLang="en-US" dirty="0" smtClean="0"/>
              <a:t>給与所得者異動届出書に必要事項を記入し、４月１５日までに、</a:t>
            </a:r>
            <a:endParaRPr lang="en-US" altLang="ja-JP" dirty="0" smtClean="0"/>
          </a:p>
          <a:p>
            <a:pPr eaLnBrk="1" hangingPunct="1"/>
            <a:r>
              <a:rPr lang="ja-JP" altLang="en-US" dirty="0" smtClean="0"/>
              <a:t>提出してください。</a:t>
            </a:r>
            <a:endParaRPr lang="en-US" altLang="ja-JP" dirty="0" smtClean="0"/>
          </a:p>
          <a:p>
            <a:pPr eaLnBrk="1" hangingPunct="1"/>
            <a:endParaRPr lang="ja-JP" altLang="en-US" dirty="0" smtClean="0"/>
          </a:p>
          <a:p>
            <a:pPr eaLnBrk="1" hangingPunct="1"/>
            <a:r>
              <a:rPr lang="en-US" altLang="ja-JP" b="1" dirty="0" smtClean="0"/>
              <a:t>	</a:t>
            </a:r>
            <a:r>
              <a:rPr lang="ja-JP" altLang="en-US" b="1" dirty="0" smtClean="0"/>
              <a:t>★クリック★</a:t>
            </a:r>
          </a:p>
          <a:p>
            <a:pPr eaLnBrk="1" hangingPunct="1"/>
            <a:r>
              <a:rPr lang="en-US" altLang="ja-JP" b="1" dirty="0" smtClean="0"/>
              <a:t>	</a:t>
            </a:r>
            <a:r>
              <a:rPr lang="ja-JP" altLang="en-US" b="1" dirty="0" smtClean="0"/>
              <a:t>◇画面が切り替わる◇</a:t>
            </a:r>
          </a:p>
        </p:txBody>
      </p:sp>
    </p:spTree>
    <p:extLst>
      <p:ext uri="{BB962C8B-B14F-4D97-AF65-F5344CB8AC3E}">
        <p14:creationId xmlns:p14="http://schemas.microsoft.com/office/powerpoint/2010/main" val="270622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FEF9CE-1588-4050-90D1-D936E3C9CBBE}"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ja-JP" altLang="en-US" dirty="0" smtClean="0"/>
              <a:t>特別徴収できなくなった方について、異動届出書を提出する際、</a:t>
            </a:r>
          </a:p>
          <a:p>
            <a:pPr eaLnBrk="1" hangingPunct="1"/>
            <a:r>
              <a:rPr lang="ja-JP" altLang="en-US" dirty="0" smtClean="0"/>
              <a:t>注意していただきたい点があります。</a:t>
            </a:r>
          </a:p>
          <a:p>
            <a:pPr eaLnBrk="1" hangingPunct="1"/>
            <a:endParaRPr lang="en-US" altLang="ja-JP" dirty="0" smtClean="0"/>
          </a:p>
          <a:p>
            <a:pPr eaLnBrk="1" hangingPunct="1"/>
            <a:r>
              <a:rPr lang="ja-JP" altLang="en-US" dirty="0" smtClean="0"/>
              <a:t>現在、特別徴収している方が、</a:t>
            </a:r>
          </a:p>
          <a:p>
            <a:pPr eaLnBrk="1" hangingPunct="1"/>
            <a:r>
              <a:rPr lang="ja-JP" altLang="en-US" strike="noStrike" dirty="0" smtClean="0"/>
              <a:t>令和６年中</a:t>
            </a:r>
            <a:r>
              <a:rPr lang="ja-JP" altLang="en-US" dirty="0" smtClean="0"/>
              <a:t>に別の市町村へ転居した場合、</a:t>
            </a:r>
          </a:p>
          <a:p>
            <a:pPr eaLnBrk="1" hangingPunct="1"/>
            <a:endParaRPr lang="ja-JP" altLang="en-US" b="1" dirty="0" smtClean="0"/>
          </a:p>
          <a:p>
            <a:pPr eaLnBrk="1" hangingPunct="1"/>
            <a:r>
              <a:rPr lang="en-US" altLang="ja-JP" sz="800" b="1" dirty="0"/>
              <a:t>	</a:t>
            </a:r>
            <a:r>
              <a:rPr lang="ja-JP" altLang="en-US" b="1" dirty="0" smtClean="0"/>
              <a:t>★クリック</a:t>
            </a:r>
            <a:r>
              <a:rPr lang="en-US" altLang="ja-JP" b="1" dirty="0" smtClean="0"/>
              <a:t>(</a:t>
            </a:r>
            <a:r>
              <a:rPr lang="ja-JP" altLang="en-US" b="1" strike="noStrike" dirty="0" smtClean="0"/>
              <a:t>６年度</a:t>
            </a:r>
            <a:r>
              <a:rPr lang="ja-JP" altLang="en-US" b="1" dirty="0" smtClean="0"/>
              <a:t>が表示される</a:t>
            </a:r>
            <a:r>
              <a:rPr lang="en-US" altLang="ja-JP" b="1" dirty="0" smtClean="0"/>
              <a:t>)★</a:t>
            </a:r>
          </a:p>
          <a:p>
            <a:pPr eaLnBrk="1" hangingPunct="1"/>
            <a:endParaRPr lang="en-US" altLang="ja-JP" dirty="0" smtClean="0"/>
          </a:p>
          <a:p>
            <a:pPr eaLnBrk="1" hangingPunct="1"/>
            <a:r>
              <a:rPr lang="ja-JP" altLang="en-US" strike="noStrike" dirty="0" smtClean="0"/>
              <a:t>令和６年度分</a:t>
            </a:r>
            <a:r>
              <a:rPr lang="ja-JP" altLang="en-US" dirty="0" smtClean="0"/>
              <a:t>の異動届出書を転居前の市町村へ、</a:t>
            </a:r>
          </a:p>
          <a:p>
            <a:pPr eaLnBrk="1" hangingPunct="1"/>
            <a:r>
              <a:rPr lang="ja-JP" altLang="en-US" dirty="0" smtClean="0"/>
              <a:t>さらに、</a:t>
            </a:r>
          </a:p>
          <a:p>
            <a:pPr eaLnBrk="1" hangingPunct="1"/>
            <a:endParaRPr lang="ja-JP" altLang="en-US" b="1" dirty="0" smtClean="0"/>
          </a:p>
          <a:p>
            <a:pPr eaLnBrk="1" hangingPunct="1"/>
            <a:r>
              <a:rPr lang="en-US" altLang="ja-JP" sz="800" b="1" dirty="0"/>
              <a:t>	</a:t>
            </a:r>
            <a:r>
              <a:rPr lang="ja-JP" altLang="en-US" b="1" dirty="0" smtClean="0"/>
              <a:t>★クリック</a:t>
            </a:r>
            <a:r>
              <a:rPr lang="en-US" altLang="ja-JP" b="1" dirty="0" smtClean="0"/>
              <a:t>(</a:t>
            </a:r>
            <a:r>
              <a:rPr lang="ja-JP" altLang="en-US" b="1" strike="noStrike" dirty="0" smtClean="0"/>
              <a:t>７年度</a:t>
            </a:r>
            <a:r>
              <a:rPr lang="ja-JP" altLang="en-US" b="1" dirty="0" smtClean="0"/>
              <a:t>が表示される</a:t>
            </a:r>
            <a:r>
              <a:rPr lang="en-US" altLang="ja-JP" b="1" dirty="0" smtClean="0"/>
              <a:t>)★</a:t>
            </a:r>
          </a:p>
          <a:p>
            <a:pPr eaLnBrk="1" hangingPunct="1"/>
            <a:endParaRPr lang="en-US" altLang="ja-JP" dirty="0" smtClean="0"/>
          </a:p>
          <a:p>
            <a:pPr eaLnBrk="1" hangingPunct="1"/>
            <a:r>
              <a:rPr lang="ja-JP" altLang="en-US" strike="noStrike" dirty="0" smtClean="0"/>
              <a:t>令和７年度分</a:t>
            </a:r>
            <a:r>
              <a:rPr lang="ja-JP" altLang="en-US" dirty="0" smtClean="0"/>
              <a:t>の異動届出書を転居後の市町村へ、</a:t>
            </a:r>
          </a:p>
          <a:p>
            <a:pPr eaLnBrk="1" hangingPunct="1"/>
            <a:r>
              <a:rPr lang="ja-JP" altLang="en-US" dirty="0" smtClean="0"/>
              <a:t>それぞれ、提出する必要があります。</a:t>
            </a:r>
          </a:p>
          <a:p>
            <a:pPr eaLnBrk="1" hangingPunct="1"/>
            <a:endParaRPr lang="ja-JP" altLang="en-US" dirty="0" smtClean="0"/>
          </a:p>
          <a:p>
            <a:pPr eaLnBrk="1" hangingPunct="1"/>
            <a:r>
              <a:rPr lang="en-US" altLang="ja-JP" b="1" dirty="0" smtClean="0"/>
              <a:t>	</a:t>
            </a:r>
            <a:r>
              <a:rPr lang="ja-JP" altLang="en-US" b="1" dirty="0" smtClean="0"/>
              <a:t>★クリック★</a:t>
            </a:r>
          </a:p>
          <a:p>
            <a:pPr eaLnBrk="1" hangingPunct="1"/>
            <a:r>
              <a:rPr lang="en-US" altLang="ja-JP" b="1" dirty="0" smtClean="0"/>
              <a:t>	</a:t>
            </a:r>
            <a:r>
              <a:rPr lang="ja-JP" altLang="en-US" b="1" dirty="0" smtClean="0"/>
              <a:t>◇画面が切り替わる◇</a:t>
            </a:r>
          </a:p>
        </p:txBody>
      </p:sp>
    </p:spTree>
    <p:extLst>
      <p:ext uri="{BB962C8B-B14F-4D97-AF65-F5344CB8AC3E}">
        <p14:creationId xmlns:p14="http://schemas.microsoft.com/office/powerpoint/2010/main" val="147629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0FFAA2-026A-4D1E-810E-DF03BF9B6C59}"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xfrm>
            <a:off x="898526" y="4690985"/>
            <a:ext cx="5167313" cy="4444842"/>
          </a:xfrm>
          <a:noFill/>
        </p:spPr>
        <p:txBody>
          <a:bodyPr/>
          <a:lstStyle/>
          <a:p>
            <a:pPr eaLnBrk="1" hangingPunct="1"/>
            <a:r>
              <a:rPr lang="ja-JP" altLang="en-US" sz="1100" dirty="0"/>
              <a:t>こちらが、川崎市提出用の給与所得者異動届出書です。</a:t>
            </a:r>
          </a:p>
          <a:p>
            <a:pPr eaLnBrk="1" hangingPunct="1"/>
            <a:endParaRPr lang="ja-JP" altLang="en-US" sz="1100" dirty="0"/>
          </a:p>
          <a:p>
            <a:pPr eaLnBrk="1" hangingPunct="1"/>
            <a:r>
              <a:rPr lang="ja-JP" altLang="en-US" sz="1100" b="1" dirty="0"/>
              <a:t>　　　　　　　　　★クリック（記入箇所等が表示される）★</a:t>
            </a:r>
            <a:endParaRPr lang="ja-JP" altLang="en-US" sz="1100" dirty="0"/>
          </a:p>
          <a:p>
            <a:pPr eaLnBrk="1" hangingPunct="1"/>
            <a:endParaRPr lang="ja-JP" altLang="en-US" sz="1100" dirty="0"/>
          </a:p>
          <a:p>
            <a:pPr eaLnBrk="1" hangingPunct="1"/>
            <a:r>
              <a:rPr lang="ja-JP" altLang="en-US" sz="1100" dirty="0"/>
              <a:t>異動届出書には、給与支払者の所在地と名称、</a:t>
            </a:r>
            <a:endParaRPr lang="en-US" altLang="ja-JP" sz="1100" dirty="0"/>
          </a:p>
          <a:p>
            <a:pPr eaLnBrk="1" hangingPunct="1"/>
            <a:r>
              <a:rPr lang="ja-JP" altLang="en-US" sz="1100" dirty="0"/>
              <a:t>退職した方の氏名、住所、退職年月日などを記入し、</a:t>
            </a:r>
            <a:endParaRPr lang="en-US" altLang="ja-JP" sz="1100" dirty="0"/>
          </a:p>
          <a:p>
            <a:pPr eaLnBrk="1" hangingPunct="1"/>
            <a:endParaRPr lang="ja-JP" altLang="en-US" sz="1100" dirty="0"/>
          </a:p>
          <a:p>
            <a:pPr eaLnBrk="1" hangingPunct="1"/>
            <a:r>
              <a:rPr lang="ja-JP" altLang="en-US" sz="1100" b="1" dirty="0"/>
              <a:t>　　　　　　　　　</a:t>
            </a:r>
            <a:r>
              <a:rPr lang="ja-JP" altLang="en-US" sz="1100" b="1" dirty="0">
                <a:solidFill>
                  <a:srgbClr val="000000"/>
                </a:solidFill>
              </a:rPr>
              <a:t>★クリック（徴収方法が表示される）★</a:t>
            </a:r>
            <a:endParaRPr lang="en-US" altLang="ja-JP" sz="1100" b="1" dirty="0">
              <a:solidFill>
                <a:srgbClr val="000000"/>
              </a:solidFill>
            </a:endParaRPr>
          </a:p>
          <a:p>
            <a:pPr eaLnBrk="1" hangingPunct="1"/>
            <a:endParaRPr lang="en-US" altLang="ja-JP" sz="1100" b="1" dirty="0">
              <a:solidFill>
                <a:srgbClr val="000000"/>
              </a:solidFill>
            </a:endParaRPr>
          </a:p>
          <a:p>
            <a:pPr eaLnBrk="1" hangingPunct="1"/>
            <a:r>
              <a:rPr lang="ja-JP" altLang="en-US" sz="1100" dirty="0">
                <a:solidFill>
                  <a:srgbClr val="000000"/>
                </a:solidFill>
              </a:rPr>
              <a:t>異動後の未徴収税額の徴収方法を</a:t>
            </a:r>
            <a:r>
              <a:rPr lang="en-US" altLang="ja-JP" sz="1100" dirty="0">
                <a:solidFill>
                  <a:srgbClr val="000000"/>
                </a:solidFill>
              </a:rPr>
              <a:t>1</a:t>
            </a:r>
            <a:r>
              <a:rPr lang="ja-JP" altLang="en-US" sz="1100" dirty="0">
                <a:solidFill>
                  <a:srgbClr val="000000"/>
                </a:solidFill>
              </a:rPr>
              <a:t>・</a:t>
            </a:r>
            <a:r>
              <a:rPr lang="en-US" altLang="ja-JP" sz="1100" dirty="0">
                <a:solidFill>
                  <a:srgbClr val="000000"/>
                </a:solidFill>
              </a:rPr>
              <a:t>2</a:t>
            </a:r>
            <a:r>
              <a:rPr lang="ja-JP" altLang="en-US" sz="1100" dirty="0">
                <a:solidFill>
                  <a:srgbClr val="000000"/>
                </a:solidFill>
              </a:rPr>
              <a:t>・</a:t>
            </a:r>
            <a:r>
              <a:rPr lang="en-US" altLang="ja-JP" sz="1100" dirty="0">
                <a:solidFill>
                  <a:srgbClr val="000000"/>
                </a:solidFill>
              </a:rPr>
              <a:t>3</a:t>
            </a:r>
            <a:r>
              <a:rPr lang="ja-JP" altLang="en-US" sz="1100" dirty="0">
                <a:solidFill>
                  <a:srgbClr val="000000"/>
                </a:solidFill>
              </a:rPr>
              <a:t>から選択し、該当の数字を記入してください。</a:t>
            </a:r>
            <a:endParaRPr lang="en-US" altLang="ja-JP" sz="1100" dirty="0">
              <a:solidFill>
                <a:srgbClr val="000000"/>
              </a:solidFill>
            </a:endParaRPr>
          </a:p>
          <a:p>
            <a:pPr eaLnBrk="1" hangingPunct="1"/>
            <a:endParaRPr lang="en-US" altLang="ja-JP" sz="1100" dirty="0">
              <a:solidFill>
                <a:srgbClr val="000000"/>
              </a:solidFill>
            </a:endParaRPr>
          </a:p>
          <a:p>
            <a:pPr eaLnBrk="1" hangingPunct="1"/>
            <a:r>
              <a:rPr lang="ja-JP" altLang="en-US" sz="1100" b="1" dirty="0"/>
              <a:t>　　　　　　　　　</a:t>
            </a:r>
            <a:r>
              <a:rPr lang="ja-JP" altLang="en-US" sz="1100" b="1" dirty="0">
                <a:solidFill>
                  <a:srgbClr val="000000"/>
                </a:solidFill>
              </a:rPr>
              <a:t>★クリック（法人番号及び個人番号が表示される）★</a:t>
            </a:r>
            <a:endParaRPr lang="en-US" altLang="ja-JP" sz="1100" b="1" dirty="0">
              <a:solidFill>
                <a:srgbClr val="000000"/>
              </a:solidFill>
            </a:endParaRPr>
          </a:p>
          <a:p>
            <a:pPr eaLnBrk="1" hangingPunct="1"/>
            <a:endParaRPr lang="en-US" altLang="ja-JP" sz="1100" dirty="0">
              <a:solidFill>
                <a:srgbClr val="000000"/>
              </a:solidFill>
            </a:endParaRPr>
          </a:p>
          <a:p>
            <a:pPr eaLnBrk="1" hangingPunct="1"/>
            <a:r>
              <a:rPr lang="ja-JP" altLang="en-US" sz="1100" dirty="0">
                <a:solidFill>
                  <a:srgbClr val="000000"/>
                </a:solidFill>
              </a:rPr>
              <a:t>また、給与支払者の法人番号又は個人番号と、特別徴収できなくなった方の個人番号を記入してください。</a:t>
            </a:r>
            <a:endParaRPr lang="ja-JP" altLang="en-US" sz="1100" b="1" dirty="0"/>
          </a:p>
          <a:p>
            <a:pPr eaLnBrk="1" hangingPunct="1">
              <a:lnSpc>
                <a:spcPts val="500"/>
              </a:lnSpc>
            </a:pPr>
            <a:endParaRPr lang="en-US" altLang="ja-JP" sz="1100" dirty="0"/>
          </a:p>
          <a:p>
            <a:pPr eaLnBrk="1" hangingPunct="1"/>
            <a:r>
              <a:rPr lang="ja-JP" altLang="en-US" sz="1100" dirty="0"/>
              <a:t>異動届出書は、川崎市のホームページからダウンロードしてご利用ください。</a:t>
            </a:r>
            <a:endParaRPr lang="ja-JP" altLang="en-US" sz="1100" strike="sngStrike" dirty="0"/>
          </a:p>
          <a:p>
            <a:pPr eaLnBrk="1" hangingPunct="1">
              <a:lnSpc>
                <a:spcPts val="500"/>
              </a:lnSpc>
            </a:pPr>
            <a:endParaRPr lang="ja-JP" altLang="en-US" sz="1100" dirty="0"/>
          </a:p>
          <a:p>
            <a:pPr eaLnBrk="1" hangingPunct="1"/>
            <a:r>
              <a:rPr lang="ja-JP" altLang="en-US" sz="1100" b="1" dirty="0"/>
              <a:t>　　　　　　　　　★クリック★　◇画面が切り替わる◇</a:t>
            </a:r>
          </a:p>
        </p:txBody>
      </p:sp>
    </p:spTree>
    <p:extLst>
      <p:ext uri="{BB962C8B-B14F-4D97-AF65-F5344CB8AC3E}">
        <p14:creationId xmlns:p14="http://schemas.microsoft.com/office/powerpoint/2010/main" val="261176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0FFAA2-026A-4D1E-810E-DF03BF9B6C59}"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xfrm>
            <a:off x="898526" y="4690985"/>
            <a:ext cx="5167313" cy="4444842"/>
          </a:xfrm>
          <a:noFill/>
        </p:spPr>
        <p:txBody>
          <a:bodyPr/>
          <a:lstStyle/>
          <a:p>
            <a:pPr eaLnBrk="1" hangingPunct="1"/>
            <a:r>
              <a:rPr lang="ja-JP" altLang="en-US" sz="1100" dirty="0"/>
              <a:t>こちらが、川崎市提出用の給与所得者異動届出書です。</a:t>
            </a:r>
          </a:p>
          <a:p>
            <a:pPr eaLnBrk="1" hangingPunct="1"/>
            <a:endParaRPr lang="ja-JP" altLang="en-US" sz="1100" dirty="0"/>
          </a:p>
          <a:p>
            <a:pPr eaLnBrk="1" hangingPunct="1"/>
            <a:r>
              <a:rPr lang="ja-JP" altLang="en-US" sz="1100" b="1" dirty="0"/>
              <a:t>　　　　　　　　　★クリック（記入箇所等が表示される）★</a:t>
            </a:r>
            <a:endParaRPr lang="ja-JP" altLang="en-US" sz="1100" dirty="0"/>
          </a:p>
          <a:p>
            <a:pPr eaLnBrk="1" hangingPunct="1"/>
            <a:endParaRPr lang="ja-JP" altLang="en-US" sz="1100" dirty="0"/>
          </a:p>
          <a:p>
            <a:pPr eaLnBrk="1" hangingPunct="1"/>
            <a:r>
              <a:rPr lang="ja-JP" altLang="en-US" sz="1100" dirty="0"/>
              <a:t>異動届出書には、給与支払者の所在地と名称、</a:t>
            </a:r>
            <a:endParaRPr lang="en-US" altLang="ja-JP" sz="1100" dirty="0"/>
          </a:p>
          <a:p>
            <a:pPr eaLnBrk="1" hangingPunct="1"/>
            <a:r>
              <a:rPr lang="ja-JP" altLang="en-US" sz="1100" dirty="0"/>
              <a:t>退職した方の氏名、住所、退職年月日などを記入し、</a:t>
            </a:r>
            <a:endParaRPr lang="en-US" altLang="ja-JP" sz="1100" dirty="0"/>
          </a:p>
          <a:p>
            <a:pPr eaLnBrk="1" hangingPunct="1"/>
            <a:endParaRPr lang="ja-JP" altLang="en-US" sz="1100" dirty="0"/>
          </a:p>
          <a:p>
            <a:pPr eaLnBrk="1" hangingPunct="1"/>
            <a:r>
              <a:rPr lang="ja-JP" altLang="en-US" sz="1100" b="1" dirty="0"/>
              <a:t>　　　　　　　　　</a:t>
            </a:r>
            <a:r>
              <a:rPr lang="ja-JP" altLang="en-US" sz="1100" b="1" dirty="0">
                <a:solidFill>
                  <a:srgbClr val="000000"/>
                </a:solidFill>
              </a:rPr>
              <a:t>★クリック（徴収方法が表示される）★</a:t>
            </a:r>
            <a:endParaRPr lang="en-US" altLang="ja-JP" sz="1100" b="1" dirty="0">
              <a:solidFill>
                <a:srgbClr val="000000"/>
              </a:solidFill>
            </a:endParaRPr>
          </a:p>
          <a:p>
            <a:pPr eaLnBrk="1" hangingPunct="1"/>
            <a:endParaRPr lang="en-US" altLang="ja-JP" sz="1100" b="1" dirty="0">
              <a:solidFill>
                <a:srgbClr val="000000"/>
              </a:solidFill>
            </a:endParaRPr>
          </a:p>
          <a:p>
            <a:pPr eaLnBrk="1" hangingPunct="1"/>
            <a:r>
              <a:rPr lang="ja-JP" altLang="en-US" sz="1100" dirty="0">
                <a:solidFill>
                  <a:srgbClr val="000000"/>
                </a:solidFill>
              </a:rPr>
              <a:t>異動後の未徴収税額の徴収方法を</a:t>
            </a:r>
            <a:r>
              <a:rPr lang="en-US" altLang="ja-JP" sz="1100" dirty="0">
                <a:solidFill>
                  <a:srgbClr val="000000"/>
                </a:solidFill>
              </a:rPr>
              <a:t>1</a:t>
            </a:r>
            <a:r>
              <a:rPr lang="ja-JP" altLang="en-US" sz="1100" dirty="0">
                <a:solidFill>
                  <a:srgbClr val="000000"/>
                </a:solidFill>
              </a:rPr>
              <a:t>・</a:t>
            </a:r>
            <a:r>
              <a:rPr lang="en-US" altLang="ja-JP" sz="1100" dirty="0">
                <a:solidFill>
                  <a:srgbClr val="000000"/>
                </a:solidFill>
              </a:rPr>
              <a:t>2</a:t>
            </a:r>
            <a:r>
              <a:rPr lang="ja-JP" altLang="en-US" sz="1100" dirty="0">
                <a:solidFill>
                  <a:srgbClr val="000000"/>
                </a:solidFill>
              </a:rPr>
              <a:t>・</a:t>
            </a:r>
            <a:r>
              <a:rPr lang="en-US" altLang="ja-JP" sz="1100" dirty="0">
                <a:solidFill>
                  <a:srgbClr val="000000"/>
                </a:solidFill>
              </a:rPr>
              <a:t>3</a:t>
            </a:r>
            <a:r>
              <a:rPr lang="ja-JP" altLang="en-US" sz="1100" dirty="0">
                <a:solidFill>
                  <a:srgbClr val="000000"/>
                </a:solidFill>
              </a:rPr>
              <a:t>から選択し、該当の数字を記入してください。</a:t>
            </a:r>
            <a:endParaRPr lang="en-US" altLang="ja-JP" sz="1100" dirty="0">
              <a:solidFill>
                <a:srgbClr val="000000"/>
              </a:solidFill>
            </a:endParaRPr>
          </a:p>
          <a:p>
            <a:pPr eaLnBrk="1" hangingPunct="1"/>
            <a:endParaRPr lang="en-US" altLang="ja-JP" sz="1100" dirty="0">
              <a:solidFill>
                <a:srgbClr val="000000"/>
              </a:solidFill>
            </a:endParaRPr>
          </a:p>
          <a:p>
            <a:pPr eaLnBrk="1" hangingPunct="1"/>
            <a:r>
              <a:rPr lang="ja-JP" altLang="en-US" sz="1100" b="1" dirty="0"/>
              <a:t>　　　　　　　　　</a:t>
            </a:r>
            <a:r>
              <a:rPr lang="ja-JP" altLang="en-US" sz="1100" b="1" dirty="0">
                <a:solidFill>
                  <a:srgbClr val="000000"/>
                </a:solidFill>
              </a:rPr>
              <a:t>★クリック（法人番号及び個人番号が表示される）★</a:t>
            </a:r>
            <a:endParaRPr lang="en-US" altLang="ja-JP" sz="1100" b="1" dirty="0">
              <a:solidFill>
                <a:srgbClr val="000000"/>
              </a:solidFill>
            </a:endParaRPr>
          </a:p>
          <a:p>
            <a:pPr eaLnBrk="1" hangingPunct="1"/>
            <a:endParaRPr lang="en-US" altLang="ja-JP" sz="1100" dirty="0">
              <a:solidFill>
                <a:srgbClr val="000000"/>
              </a:solidFill>
            </a:endParaRPr>
          </a:p>
          <a:p>
            <a:pPr eaLnBrk="1" hangingPunct="1"/>
            <a:r>
              <a:rPr lang="ja-JP" altLang="en-US" sz="1100" dirty="0">
                <a:solidFill>
                  <a:srgbClr val="000000"/>
                </a:solidFill>
              </a:rPr>
              <a:t>また、給与支払者の法人番号又は個人番号と、特別徴収できなくなった方の個人番号を記入してください。</a:t>
            </a:r>
            <a:endParaRPr lang="ja-JP" altLang="en-US" sz="1100" b="1" dirty="0"/>
          </a:p>
          <a:p>
            <a:pPr eaLnBrk="1" hangingPunct="1">
              <a:lnSpc>
                <a:spcPts val="500"/>
              </a:lnSpc>
            </a:pPr>
            <a:endParaRPr lang="en-US" altLang="ja-JP" sz="1100" dirty="0"/>
          </a:p>
          <a:p>
            <a:pPr eaLnBrk="1" hangingPunct="1"/>
            <a:r>
              <a:rPr lang="ja-JP" altLang="en-US" sz="1100" dirty="0"/>
              <a:t>異動届出書は、川崎市のホームページからダウンロードしてご利用ください。</a:t>
            </a:r>
            <a:endParaRPr lang="ja-JP" altLang="en-US" sz="1100" strike="sngStrike" dirty="0"/>
          </a:p>
          <a:p>
            <a:pPr eaLnBrk="1" hangingPunct="1">
              <a:lnSpc>
                <a:spcPts val="500"/>
              </a:lnSpc>
            </a:pPr>
            <a:endParaRPr lang="ja-JP" altLang="en-US" sz="1100" dirty="0"/>
          </a:p>
          <a:p>
            <a:pPr eaLnBrk="1" hangingPunct="1"/>
            <a:r>
              <a:rPr lang="ja-JP" altLang="en-US" sz="1100" b="1" dirty="0"/>
              <a:t>　　　　　　　　　★クリック★　◇画面が切り替わる◇</a:t>
            </a:r>
          </a:p>
        </p:txBody>
      </p:sp>
    </p:spTree>
    <p:extLst>
      <p:ext uri="{BB962C8B-B14F-4D97-AF65-F5344CB8AC3E}">
        <p14:creationId xmlns:p14="http://schemas.microsoft.com/office/powerpoint/2010/main" val="14176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0FFAA2-026A-4D1E-810E-DF03BF9B6C59}"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xfrm>
            <a:off x="898526" y="4690985"/>
            <a:ext cx="5167313" cy="4444842"/>
          </a:xfrm>
          <a:noFill/>
        </p:spPr>
        <p:txBody>
          <a:bodyPr/>
          <a:lstStyle/>
          <a:p>
            <a:pPr eaLnBrk="1" hangingPunct="1"/>
            <a:r>
              <a:rPr lang="ja-JP" altLang="en-US" sz="1100" dirty="0"/>
              <a:t>こちらが、川崎市提出用の給与所得者異動届出書です。</a:t>
            </a:r>
          </a:p>
          <a:p>
            <a:pPr eaLnBrk="1" hangingPunct="1"/>
            <a:endParaRPr lang="ja-JP" altLang="en-US" sz="1100" dirty="0"/>
          </a:p>
          <a:p>
            <a:pPr eaLnBrk="1" hangingPunct="1"/>
            <a:r>
              <a:rPr lang="ja-JP" altLang="en-US" sz="1100" b="1" dirty="0"/>
              <a:t>　　　　　　　　　★クリック（記入箇所等が表示される）★</a:t>
            </a:r>
            <a:endParaRPr lang="ja-JP" altLang="en-US" sz="1100" dirty="0"/>
          </a:p>
          <a:p>
            <a:pPr eaLnBrk="1" hangingPunct="1"/>
            <a:endParaRPr lang="ja-JP" altLang="en-US" sz="1100" dirty="0"/>
          </a:p>
          <a:p>
            <a:pPr eaLnBrk="1" hangingPunct="1"/>
            <a:r>
              <a:rPr lang="ja-JP" altLang="en-US" sz="1100" dirty="0"/>
              <a:t>異動届出書には、給与支払者の所在地と名称、</a:t>
            </a:r>
            <a:endParaRPr lang="en-US" altLang="ja-JP" sz="1100" dirty="0"/>
          </a:p>
          <a:p>
            <a:pPr eaLnBrk="1" hangingPunct="1"/>
            <a:r>
              <a:rPr lang="ja-JP" altLang="en-US" sz="1100" dirty="0"/>
              <a:t>退職した方の氏名、住所、退職年月日などを記入し、</a:t>
            </a:r>
            <a:endParaRPr lang="en-US" altLang="ja-JP" sz="1100" dirty="0"/>
          </a:p>
          <a:p>
            <a:pPr eaLnBrk="1" hangingPunct="1"/>
            <a:endParaRPr lang="ja-JP" altLang="en-US" sz="1100" dirty="0"/>
          </a:p>
          <a:p>
            <a:pPr eaLnBrk="1" hangingPunct="1"/>
            <a:r>
              <a:rPr lang="ja-JP" altLang="en-US" sz="1100" b="1" dirty="0"/>
              <a:t>　　　　　　　　　</a:t>
            </a:r>
            <a:r>
              <a:rPr lang="ja-JP" altLang="en-US" sz="1100" b="1" dirty="0">
                <a:solidFill>
                  <a:srgbClr val="000000"/>
                </a:solidFill>
              </a:rPr>
              <a:t>★クリック（徴収方法が表示される）★</a:t>
            </a:r>
            <a:endParaRPr lang="en-US" altLang="ja-JP" sz="1100" b="1" dirty="0">
              <a:solidFill>
                <a:srgbClr val="000000"/>
              </a:solidFill>
            </a:endParaRPr>
          </a:p>
          <a:p>
            <a:pPr eaLnBrk="1" hangingPunct="1"/>
            <a:endParaRPr lang="en-US" altLang="ja-JP" sz="1100" b="1" dirty="0">
              <a:solidFill>
                <a:srgbClr val="000000"/>
              </a:solidFill>
            </a:endParaRPr>
          </a:p>
          <a:p>
            <a:pPr eaLnBrk="1" hangingPunct="1"/>
            <a:r>
              <a:rPr lang="ja-JP" altLang="en-US" sz="1100" dirty="0">
                <a:solidFill>
                  <a:srgbClr val="000000"/>
                </a:solidFill>
              </a:rPr>
              <a:t>異動後の未徴収税額の徴収方法を</a:t>
            </a:r>
            <a:r>
              <a:rPr lang="en-US" altLang="ja-JP" sz="1100" dirty="0">
                <a:solidFill>
                  <a:srgbClr val="000000"/>
                </a:solidFill>
              </a:rPr>
              <a:t>1</a:t>
            </a:r>
            <a:r>
              <a:rPr lang="ja-JP" altLang="en-US" sz="1100" dirty="0">
                <a:solidFill>
                  <a:srgbClr val="000000"/>
                </a:solidFill>
              </a:rPr>
              <a:t>・</a:t>
            </a:r>
            <a:r>
              <a:rPr lang="en-US" altLang="ja-JP" sz="1100" dirty="0">
                <a:solidFill>
                  <a:srgbClr val="000000"/>
                </a:solidFill>
              </a:rPr>
              <a:t>2</a:t>
            </a:r>
            <a:r>
              <a:rPr lang="ja-JP" altLang="en-US" sz="1100" dirty="0">
                <a:solidFill>
                  <a:srgbClr val="000000"/>
                </a:solidFill>
              </a:rPr>
              <a:t>・</a:t>
            </a:r>
            <a:r>
              <a:rPr lang="en-US" altLang="ja-JP" sz="1100" dirty="0">
                <a:solidFill>
                  <a:srgbClr val="000000"/>
                </a:solidFill>
              </a:rPr>
              <a:t>3</a:t>
            </a:r>
            <a:r>
              <a:rPr lang="ja-JP" altLang="en-US" sz="1100" dirty="0">
                <a:solidFill>
                  <a:srgbClr val="000000"/>
                </a:solidFill>
              </a:rPr>
              <a:t>から選択し、該当の数字を記入してください。</a:t>
            </a:r>
            <a:endParaRPr lang="en-US" altLang="ja-JP" sz="1100" dirty="0">
              <a:solidFill>
                <a:srgbClr val="000000"/>
              </a:solidFill>
            </a:endParaRPr>
          </a:p>
          <a:p>
            <a:pPr eaLnBrk="1" hangingPunct="1"/>
            <a:endParaRPr lang="en-US" altLang="ja-JP" sz="1100" dirty="0">
              <a:solidFill>
                <a:srgbClr val="000000"/>
              </a:solidFill>
            </a:endParaRPr>
          </a:p>
          <a:p>
            <a:pPr eaLnBrk="1" hangingPunct="1"/>
            <a:r>
              <a:rPr lang="ja-JP" altLang="en-US" sz="1100" b="1" dirty="0"/>
              <a:t>　　　　　　　　　</a:t>
            </a:r>
            <a:r>
              <a:rPr lang="ja-JP" altLang="en-US" sz="1100" b="1" dirty="0">
                <a:solidFill>
                  <a:srgbClr val="000000"/>
                </a:solidFill>
              </a:rPr>
              <a:t>★クリック（法人番号及び個人番号が表示される）★</a:t>
            </a:r>
            <a:endParaRPr lang="en-US" altLang="ja-JP" sz="1100" b="1" dirty="0">
              <a:solidFill>
                <a:srgbClr val="000000"/>
              </a:solidFill>
            </a:endParaRPr>
          </a:p>
          <a:p>
            <a:pPr eaLnBrk="1" hangingPunct="1"/>
            <a:endParaRPr lang="en-US" altLang="ja-JP" sz="1100" dirty="0">
              <a:solidFill>
                <a:srgbClr val="000000"/>
              </a:solidFill>
            </a:endParaRPr>
          </a:p>
          <a:p>
            <a:pPr eaLnBrk="1" hangingPunct="1"/>
            <a:r>
              <a:rPr lang="ja-JP" altLang="en-US" sz="1100" dirty="0">
                <a:solidFill>
                  <a:srgbClr val="000000"/>
                </a:solidFill>
              </a:rPr>
              <a:t>また、給与支払者の法人番号又は個人番号と、特別徴収できなくなった方の個人番号を記入してください。</a:t>
            </a:r>
            <a:endParaRPr lang="ja-JP" altLang="en-US" sz="1100" b="1" dirty="0"/>
          </a:p>
          <a:p>
            <a:pPr eaLnBrk="1" hangingPunct="1">
              <a:lnSpc>
                <a:spcPts val="500"/>
              </a:lnSpc>
            </a:pPr>
            <a:endParaRPr lang="en-US" altLang="ja-JP" sz="1100" dirty="0"/>
          </a:p>
          <a:p>
            <a:pPr eaLnBrk="1" hangingPunct="1"/>
            <a:r>
              <a:rPr lang="ja-JP" altLang="en-US" sz="1100" dirty="0"/>
              <a:t>異動届出書は、川崎市のホームページからダウンロードしてご利用ください。</a:t>
            </a:r>
            <a:endParaRPr lang="ja-JP" altLang="en-US" sz="1100" strike="sngStrike" dirty="0"/>
          </a:p>
          <a:p>
            <a:pPr eaLnBrk="1" hangingPunct="1">
              <a:lnSpc>
                <a:spcPts val="500"/>
              </a:lnSpc>
            </a:pPr>
            <a:endParaRPr lang="ja-JP" altLang="en-US" sz="1100" dirty="0"/>
          </a:p>
          <a:p>
            <a:pPr eaLnBrk="1" hangingPunct="1"/>
            <a:r>
              <a:rPr lang="ja-JP" altLang="en-US" sz="1100" b="1" dirty="0"/>
              <a:t>　　　　　　　　　★クリック★　◇画面が切り替わる◇</a:t>
            </a:r>
          </a:p>
        </p:txBody>
      </p:sp>
    </p:spTree>
    <p:extLst>
      <p:ext uri="{BB962C8B-B14F-4D97-AF65-F5344CB8AC3E}">
        <p14:creationId xmlns:p14="http://schemas.microsoft.com/office/powerpoint/2010/main" val="4685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9623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0480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3103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6437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01963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3897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p>
          <a:p>
            <a:pPr eaLnBrk="1" hangingPunct="1">
              <a:defRPr/>
            </a:pPr>
            <a:r>
              <a:rPr lang="ja-JP" altLang="en-US" sz="1000" spc="-20" dirty="0">
                <a:solidFill>
                  <a:srgbClr val="000000"/>
                </a:solidFill>
              </a:rPr>
              <a:t>普Ｂ　　他の事業所で特別徴収する</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普Ｃ　　毎月の給与が少なく税額が引けない</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普Ｄ　　給与の支払が不定期</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普Ｅ　　事業専従者　</a:t>
            </a:r>
            <a:r>
              <a:rPr lang="ja-JP" altLang="en-US" sz="1000" b="1" spc="-20" dirty="0">
                <a:solidFill>
                  <a:srgbClr val="000000"/>
                </a:solidFill>
              </a:rPr>
              <a:t>　　　　　　　　　　　　　　　　　★クリック★</a:t>
            </a:r>
            <a:endParaRPr lang="en-US" altLang="ja-JP" sz="1000" b="1" spc="-20" dirty="0">
              <a:solidFill>
                <a:srgbClr val="000000"/>
              </a:solidFill>
            </a:endParaRPr>
          </a:p>
          <a:p>
            <a:pPr eaLnBrk="1" hangingPunct="1">
              <a:defRPr/>
            </a:pPr>
            <a:r>
              <a:rPr lang="ja-JP" altLang="en-US" sz="1000" spc="-20" dirty="0">
                <a:solidFill>
                  <a:srgbClr val="000000"/>
                </a:solidFill>
              </a:rPr>
              <a:t>普Ｆ　　退職者又は５月末日までの退職予定者、及び休職者　　があります。</a:t>
            </a:r>
            <a:endParaRPr lang="en-US" altLang="ja-JP" sz="1000" spc="-20" dirty="0">
              <a:solidFill>
                <a:srgbClr val="000000"/>
              </a:solidFill>
            </a:endParaRPr>
          </a:p>
          <a:p>
            <a:pPr eaLnBrk="1" hangingPunct="1">
              <a:defRPr/>
            </a:pPr>
            <a:r>
              <a:rPr lang="ja-JP" altLang="en-US" sz="1000" spc="-20" dirty="0">
                <a:solidFill>
                  <a:srgbClr val="000000"/>
                </a:solidFill>
                <a:latin typeface="ＭＳ Ｐ明朝" panose="02020600040205080304" pitchFamily="18" charset="-128"/>
              </a:rPr>
              <a:t>これらの基準に該当し、かつ普通徴収を希望する方がいる場合は、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BAE9F-FA23-41E2-B607-BC1CA7AB6B6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71279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ln/>
        </p:spPr>
      </p:sp>
      <p:sp>
        <p:nvSpPr>
          <p:cNvPr id="78851" name="ノート プレースホルダー 2"/>
          <p:cNvSpPr>
            <a:spLocks noGrp="1"/>
          </p:cNvSpPr>
          <p:nvPr>
            <p:ph type="body" idx="1"/>
          </p:nvPr>
        </p:nvSpPr>
        <p:spPr>
          <a:noFill/>
        </p:spPr>
        <p:txBody>
          <a:bodyPr/>
          <a:lstStyle/>
          <a:p>
            <a:r>
              <a:rPr lang="ja-JP" altLang="en-US" sz="1100" dirty="0"/>
              <a:t>また、該当する理由の左側にある符号の「普Ａ」から「普Ｆ」を　　　</a:t>
            </a:r>
            <a:endParaRPr lang="en-US" altLang="ja-JP" sz="1100" dirty="0"/>
          </a:p>
          <a:p>
            <a:endParaRPr lang="en-US" altLang="ja-JP" sz="1100" dirty="0"/>
          </a:p>
          <a:p>
            <a:r>
              <a:rPr lang="ja-JP" altLang="en-US" sz="1100" dirty="0">
                <a:solidFill>
                  <a:srgbClr val="000000"/>
                </a:solidFill>
              </a:rPr>
              <a:t>　★クリック★</a:t>
            </a:r>
            <a:endParaRPr lang="en-US" altLang="ja-JP" sz="1100" dirty="0">
              <a:solidFill>
                <a:srgbClr val="000000"/>
              </a:solidFill>
            </a:endParaRPr>
          </a:p>
          <a:p>
            <a:endParaRPr lang="en-US" altLang="ja-JP" sz="1100" dirty="0"/>
          </a:p>
          <a:p>
            <a:r>
              <a:rPr lang="ja-JP" altLang="en-US" sz="1100" dirty="0"/>
              <a:t>対象の方の個人別明細書の摘要欄にも、必ず記入してください。</a:t>
            </a:r>
            <a:endParaRPr lang="en-US" altLang="ja-JP" sz="1100" dirty="0"/>
          </a:p>
          <a:p>
            <a:r>
              <a:rPr lang="ja-JP" altLang="en-US" sz="1100" dirty="0"/>
              <a:t>基準に該当しても、理由書の提出がない場合や記入内容に不備がある場合は、</a:t>
            </a:r>
            <a:endParaRPr lang="en-US" altLang="ja-JP" sz="1100" dirty="0"/>
          </a:p>
          <a:p>
            <a:r>
              <a:rPr lang="ja-JP" altLang="en-US" sz="1100" dirty="0"/>
              <a:t>特別徴収として取り扱われることがありますので、ご注意ください。</a:t>
            </a:r>
            <a:endParaRPr lang="en-US" altLang="ja-JP" sz="1100" dirty="0"/>
          </a:p>
          <a:p>
            <a:endParaRPr lang="en-US" altLang="ja-JP" sz="1100" dirty="0"/>
          </a:p>
          <a:p>
            <a:r>
              <a:rPr lang="ja-JP" altLang="en-US" sz="1100" dirty="0"/>
              <a:t>　★クリック★　　</a:t>
            </a:r>
            <a:endParaRPr lang="en-US" altLang="ja-JP" sz="1100" dirty="0"/>
          </a:p>
          <a:p>
            <a:endParaRPr lang="en-US" altLang="ja-JP" sz="1100" dirty="0"/>
          </a:p>
          <a:p>
            <a:r>
              <a:rPr lang="ja-JP" altLang="en-US" sz="1100" dirty="0"/>
              <a:t>作成した普通徴収切替理由書は、</a:t>
            </a:r>
            <a:endParaRPr lang="en-US" altLang="ja-JP" sz="1100" dirty="0"/>
          </a:p>
          <a:p>
            <a:r>
              <a:rPr lang="ja-JP" altLang="en-US" sz="1100" dirty="0"/>
              <a:t>総括表や個人別明細書と一緒に提出してください。</a:t>
            </a:r>
            <a:endParaRPr lang="en-US" altLang="ja-JP" sz="1100" dirty="0"/>
          </a:p>
          <a:p>
            <a:endParaRPr lang="en-US" altLang="ja-JP" sz="1100" dirty="0"/>
          </a:p>
          <a:p>
            <a:r>
              <a:rPr lang="ja-JP" altLang="en-US" sz="1100" dirty="0"/>
              <a:t>この普通徴収切替理由書は、仕切書を兼ねています。</a:t>
            </a:r>
            <a:endParaRPr lang="en-US" altLang="ja-JP" sz="1100" dirty="0"/>
          </a:p>
          <a:p>
            <a:r>
              <a:rPr lang="ja-JP" altLang="en-US" sz="1100" dirty="0"/>
              <a:t>特別徴収に該当する方と普通徴収に該当する方がいる場合には、</a:t>
            </a:r>
            <a:endParaRPr lang="en-US" altLang="ja-JP" sz="1100" dirty="0"/>
          </a:p>
          <a:p>
            <a:r>
              <a:rPr lang="ja-JP" altLang="en-US" sz="1100" dirty="0"/>
              <a:t>仕切書として普通徴収の方の個人別明細書の上に挿入して、</a:t>
            </a:r>
            <a:endParaRPr lang="en-US" altLang="ja-JP" sz="1100" dirty="0"/>
          </a:p>
          <a:p>
            <a:r>
              <a:rPr lang="ja-JP" altLang="en-US" sz="1100" dirty="0"/>
              <a:t>提出してください。</a:t>
            </a:r>
            <a:endParaRPr lang="en-US" altLang="ja-JP" sz="1100" dirty="0"/>
          </a:p>
          <a:p>
            <a:endParaRPr lang="en-US" altLang="ja-JP" sz="1100" dirty="0"/>
          </a:p>
          <a:p>
            <a:r>
              <a:rPr lang="ja-JP" altLang="en-US" sz="1100" dirty="0"/>
              <a:t>　</a:t>
            </a:r>
            <a:r>
              <a:rPr lang="ja-JP" altLang="en-US" sz="1100" dirty="0">
                <a:solidFill>
                  <a:srgbClr val="000000"/>
                </a:solidFill>
              </a:rPr>
              <a:t>★クリック★　　◇画面が切り替わる◇</a:t>
            </a:r>
            <a:endParaRPr lang="en-US" altLang="ja-JP" sz="1100" dirty="0">
              <a:solidFill>
                <a:srgbClr val="000000"/>
              </a:solidFill>
            </a:endParaRPr>
          </a:p>
          <a:p>
            <a:endParaRPr lang="ja-JP" altLang="en-US" dirty="0" smtClean="0"/>
          </a:p>
        </p:txBody>
      </p:sp>
      <p:sp>
        <p:nvSpPr>
          <p:cNvPr id="78852"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77252A-E914-4AA9-B2EE-A77929E22CDF}"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7723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2C4690-9879-4B0A-9B83-0EF577342BA4}"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8B246CB-8528-4885-80A3-AE008FB24D74}" type="slidenum">
              <a:rPr lang="en-US" altLang="ja-JP"/>
              <a:pPr>
                <a:defRPr/>
              </a:pPr>
              <a:t>‹#›</a:t>
            </a:fld>
            <a:endParaRPr lang="en-US" altLang="ja-JP"/>
          </a:p>
        </p:txBody>
      </p:sp>
    </p:spTree>
    <p:extLst>
      <p:ext uri="{BB962C8B-B14F-4D97-AF65-F5344CB8AC3E}">
        <p14:creationId xmlns:p14="http://schemas.microsoft.com/office/powerpoint/2010/main" val="74391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1FD2400-541E-4C7D-B029-68DEF1D9D3B5}"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3BB08775-B9B1-4F8C-8D4C-852B18A87778}" type="slidenum">
              <a:rPr lang="en-US" altLang="ja-JP"/>
              <a:pPr>
                <a:defRPr/>
              </a:pPr>
              <a:t>‹#›</a:t>
            </a:fld>
            <a:endParaRPr lang="en-US" altLang="ja-JP"/>
          </a:p>
        </p:txBody>
      </p:sp>
    </p:spTree>
    <p:extLst>
      <p:ext uri="{BB962C8B-B14F-4D97-AF65-F5344CB8AC3E}">
        <p14:creationId xmlns:p14="http://schemas.microsoft.com/office/powerpoint/2010/main" val="18919285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89D6023-E185-49C6-8A1A-8CF196966FE8}"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BD5F764-B574-4CBF-A2E4-8BC573D2DBD2}" type="slidenum">
              <a:rPr lang="en-US" altLang="ja-JP"/>
              <a:pPr>
                <a:defRPr/>
              </a:pPr>
              <a:t>‹#›</a:t>
            </a:fld>
            <a:endParaRPr lang="en-US" altLang="ja-JP"/>
          </a:p>
        </p:txBody>
      </p:sp>
    </p:spTree>
    <p:extLst>
      <p:ext uri="{BB962C8B-B14F-4D97-AF65-F5344CB8AC3E}">
        <p14:creationId xmlns:p14="http://schemas.microsoft.com/office/powerpoint/2010/main" val="3152387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CD237A5-BCC0-45F3-94F7-F61B3F36EC98}" type="slidenum">
              <a:rPr lang="en-US" altLang="ja-JP"/>
              <a:pPr>
                <a:defRPr/>
              </a:pPr>
              <a:t>‹#›</a:t>
            </a:fld>
            <a:endParaRPr lang="en-US" altLang="ja-JP"/>
          </a:p>
        </p:txBody>
      </p:sp>
    </p:spTree>
    <p:extLst>
      <p:ext uri="{BB962C8B-B14F-4D97-AF65-F5344CB8AC3E}">
        <p14:creationId xmlns:p14="http://schemas.microsoft.com/office/powerpoint/2010/main" val="35158177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31683E62-4962-4BF2-8AEF-627B98B2EAA3}" type="slidenum">
              <a:rPr lang="en-US" altLang="ja-JP"/>
              <a:pPr>
                <a:defRPr/>
              </a:pPr>
              <a:t>‹#›</a:t>
            </a:fld>
            <a:endParaRPr lang="en-US" altLang="ja-JP"/>
          </a:p>
        </p:txBody>
      </p:sp>
    </p:spTree>
    <p:extLst>
      <p:ext uri="{BB962C8B-B14F-4D97-AF65-F5344CB8AC3E}">
        <p14:creationId xmlns:p14="http://schemas.microsoft.com/office/powerpoint/2010/main" val="175197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86795F58-858E-4A89-9DA3-93B25B0274C8}" type="slidenum">
              <a:rPr lang="en-US" altLang="ja-JP"/>
              <a:pPr>
                <a:defRPr/>
              </a:pPr>
              <a:t>‹#›</a:t>
            </a:fld>
            <a:endParaRPr lang="en-US" altLang="ja-JP"/>
          </a:p>
        </p:txBody>
      </p:sp>
    </p:spTree>
    <p:extLst>
      <p:ext uri="{BB962C8B-B14F-4D97-AF65-F5344CB8AC3E}">
        <p14:creationId xmlns:p14="http://schemas.microsoft.com/office/powerpoint/2010/main" val="39066407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3E73910-7E01-4B5F-A8BE-456EC7A2BC52}" type="slidenum">
              <a:rPr lang="en-US" altLang="ja-JP"/>
              <a:pPr>
                <a:defRPr/>
              </a:pPr>
              <a:t>‹#›</a:t>
            </a:fld>
            <a:endParaRPr lang="en-US" altLang="ja-JP"/>
          </a:p>
        </p:txBody>
      </p:sp>
    </p:spTree>
    <p:extLst>
      <p:ext uri="{BB962C8B-B14F-4D97-AF65-F5344CB8AC3E}">
        <p14:creationId xmlns:p14="http://schemas.microsoft.com/office/powerpoint/2010/main" val="168503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15D931CA-06A0-4176-B404-C1DE4ED72218}" type="slidenum">
              <a:rPr lang="en-US" altLang="ja-JP"/>
              <a:pPr>
                <a:defRPr/>
              </a:pPr>
              <a:t>‹#›</a:t>
            </a:fld>
            <a:endParaRPr lang="en-US" altLang="ja-JP"/>
          </a:p>
        </p:txBody>
      </p:sp>
    </p:spTree>
    <p:extLst>
      <p:ext uri="{BB962C8B-B14F-4D97-AF65-F5344CB8AC3E}">
        <p14:creationId xmlns:p14="http://schemas.microsoft.com/office/powerpoint/2010/main" val="31731137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D24C03A-94E3-4E25-9B08-50621F5996BC}" type="slidenum">
              <a:rPr lang="en-US" altLang="ja-JP"/>
              <a:pPr>
                <a:defRPr/>
              </a:pPr>
              <a:t>‹#›</a:t>
            </a:fld>
            <a:endParaRPr lang="en-US" altLang="ja-JP"/>
          </a:p>
        </p:txBody>
      </p:sp>
    </p:spTree>
    <p:extLst>
      <p:ext uri="{BB962C8B-B14F-4D97-AF65-F5344CB8AC3E}">
        <p14:creationId xmlns:p14="http://schemas.microsoft.com/office/powerpoint/2010/main" val="3389364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3F0D52A2-898C-437E-A7AF-5CF422D60AB4}" type="slidenum">
              <a:rPr lang="en-US" altLang="ja-JP"/>
              <a:pPr>
                <a:defRPr/>
              </a:pPr>
              <a:t>‹#›</a:t>
            </a:fld>
            <a:endParaRPr lang="en-US" altLang="ja-JP"/>
          </a:p>
        </p:txBody>
      </p:sp>
    </p:spTree>
    <p:extLst>
      <p:ext uri="{BB962C8B-B14F-4D97-AF65-F5344CB8AC3E}">
        <p14:creationId xmlns:p14="http://schemas.microsoft.com/office/powerpoint/2010/main" val="1141014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B90CB86B-3BAB-436C-9F2F-4BEF8B4DFEB1}" type="slidenum">
              <a:rPr lang="en-US" altLang="ja-JP"/>
              <a:pPr>
                <a:defRPr/>
              </a:pPr>
              <a:t>‹#›</a:t>
            </a:fld>
            <a:endParaRPr lang="en-US" altLang="ja-JP"/>
          </a:p>
        </p:txBody>
      </p:sp>
    </p:spTree>
    <p:extLst>
      <p:ext uri="{BB962C8B-B14F-4D97-AF65-F5344CB8AC3E}">
        <p14:creationId xmlns:p14="http://schemas.microsoft.com/office/powerpoint/2010/main" val="32201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1ADA2F0-B735-4A48-B4F2-87FE3174621E}"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AE07FD5-B746-4777-AAE8-9EA000B7358A}" type="slidenum">
              <a:rPr lang="en-US" altLang="ja-JP"/>
              <a:pPr>
                <a:defRPr/>
              </a:pPr>
              <a:t>‹#›</a:t>
            </a:fld>
            <a:endParaRPr lang="en-US" altLang="ja-JP"/>
          </a:p>
        </p:txBody>
      </p:sp>
    </p:spTree>
    <p:extLst>
      <p:ext uri="{BB962C8B-B14F-4D97-AF65-F5344CB8AC3E}">
        <p14:creationId xmlns:p14="http://schemas.microsoft.com/office/powerpoint/2010/main" val="188339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33352AE-0B53-463A-87D9-099CCF0815A4}" type="slidenum">
              <a:rPr lang="en-US" altLang="ja-JP"/>
              <a:pPr>
                <a:defRPr/>
              </a:pPr>
              <a:t>‹#›</a:t>
            </a:fld>
            <a:endParaRPr lang="en-US" altLang="ja-JP"/>
          </a:p>
        </p:txBody>
      </p:sp>
    </p:spTree>
    <p:extLst>
      <p:ext uri="{BB962C8B-B14F-4D97-AF65-F5344CB8AC3E}">
        <p14:creationId xmlns:p14="http://schemas.microsoft.com/office/powerpoint/2010/main" val="1384902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DDD794DE-D5EF-4986-A63B-CBB1C0034BEE}" type="slidenum">
              <a:rPr lang="en-US" altLang="ja-JP"/>
              <a:pPr>
                <a:defRPr/>
              </a:pPr>
              <a:t>‹#›</a:t>
            </a:fld>
            <a:endParaRPr lang="en-US" altLang="ja-JP"/>
          </a:p>
        </p:txBody>
      </p:sp>
    </p:spTree>
    <p:extLst>
      <p:ext uri="{BB962C8B-B14F-4D97-AF65-F5344CB8AC3E}">
        <p14:creationId xmlns:p14="http://schemas.microsoft.com/office/powerpoint/2010/main" val="1012638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0BECD01-A317-4F70-ABAF-CDEF72A2427F}" type="slidenum">
              <a:rPr lang="en-US" altLang="ja-JP"/>
              <a:pPr>
                <a:defRPr/>
              </a:pPr>
              <a:t>‹#›</a:t>
            </a:fld>
            <a:endParaRPr lang="en-US" altLang="ja-JP"/>
          </a:p>
        </p:txBody>
      </p:sp>
    </p:spTree>
    <p:extLst>
      <p:ext uri="{BB962C8B-B14F-4D97-AF65-F5344CB8AC3E}">
        <p14:creationId xmlns:p14="http://schemas.microsoft.com/office/powerpoint/2010/main" val="29382086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914400" y="1981200"/>
            <a:ext cx="103632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914400" y="4114800"/>
            <a:ext cx="103632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65117FD-A5DF-4A76-B294-F869F7111CF5}" type="slidenum">
              <a:rPr lang="en-US" altLang="ja-JP"/>
              <a:pPr>
                <a:defRPr/>
              </a:pPr>
              <a:t>‹#›</a:t>
            </a:fld>
            <a:endParaRPr lang="en-US" altLang="ja-JP"/>
          </a:p>
        </p:txBody>
      </p:sp>
    </p:spTree>
    <p:extLst>
      <p:ext uri="{BB962C8B-B14F-4D97-AF65-F5344CB8AC3E}">
        <p14:creationId xmlns:p14="http://schemas.microsoft.com/office/powerpoint/2010/main" val="4097690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68C770C-C17E-4C8A-B3C6-3BF02B8A39E0}"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D543542-C9CC-42F3-8374-775C9CF8412D}" type="slidenum">
              <a:rPr lang="en-US" altLang="ja-JP"/>
              <a:pPr>
                <a:defRPr/>
              </a:pPr>
              <a:t>‹#›</a:t>
            </a:fld>
            <a:endParaRPr lang="en-US" altLang="ja-JP"/>
          </a:p>
        </p:txBody>
      </p:sp>
    </p:spTree>
    <p:extLst>
      <p:ext uri="{BB962C8B-B14F-4D97-AF65-F5344CB8AC3E}">
        <p14:creationId xmlns:p14="http://schemas.microsoft.com/office/powerpoint/2010/main" val="9645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99B37DC-49E7-46B1-AEBC-ABDF6D2CF1F4}"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6C8C3FBE-CEB0-4C36-B3DB-1C23ECFFE0E9}" type="slidenum">
              <a:rPr lang="en-US" altLang="ja-JP"/>
              <a:pPr>
                <a:defRPr/>
              </a:pPr>
              <a:t>‹#›</a:t>
            </a:fld>
            <a:endParaRPr lang="en-US" altLang="ja-JP"/>
          </a:p>
        </p:txBody>
      </p:sp>
    </p:spTree>
    <p:extLst>
      <p:ext uri="{BB962C8B-B14F-4D97-AF65-F5344CB8AC3E}">
        <p14:creationId xmlns:p14="http://schemas.microsoft.com/office/powerpoint/2010/main" val="420827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34359BD-34DE-4B8A-B77C-53B1FB7FF847}" type="datetime1">
              <a:rPr lang="ja-JP" altLang="en-US"/>
              <a:pPr>
                <a:defRPr/>
              </a:pPr>
              <a:t>2024/10/8</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496AFAE8-ABEA-4428-95D8-5351F832AC30}" type="slidenum">
              <a:rPr lang="en-US" altLang="ja-JP"/>
              <a:pPr>
                <a:defRPr/>
              </a:pPr>
              <a:t>‹#›</a:t>
            </a:fld>
            <a:endParaRPr lang="en-US" altLang="ja-JP"/>
          </a:p>
        </p:txBody>
      </p:sp>
    </p:spTree>
    <p:extLst>
      <p:ext uri="{BB962C8B-B14F-4D97-AF65-F5344CB8AC3E}">
        <p14:creationId xmlns:p14="http://schemas.microsoft.com/office/powerpoint/2010/main" val="290458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860381-A283-476D-98D1-1C39112271DF}" type="datetime1">
              <a:rPr lang="ja-JP" altLang="en-US"/>
              <a:pPr>
                <a:defRPr/>
              </a:pPr>
              <a:t>2024/10/8</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43880BF7-69C7-4AE9-B363-D6E320EEB06F}" type="slidenum">
              <a:rPr lang="en-US" altLang="ja-JP"/>
              <a:pPr>
                <a:defRPr/>
              </a:pPr>
              <a:t>‹#›</a:t>
            </a:fld>
            <a:endParaRPr lang="en-US" altLang="ja-JP"/>
          </a:p>
        </p:txBody>
      </p:sp>
    </p:spTree>
    <p:extLst>
      <p:ext uri="{BB962C8B-B14F-4D97-AF65-F5344CB8AC3E}">
        <p14:creationId xmlns:p14="http://schemas.microsoft.com/office/powerpoint/2010/main" val="423799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009E931-3FEA-4070-994E-0B43000AFFF4}" type="datetime1">
              <a:rPr lang="ja-JP" altLang="en-US"/>
              <a:pPr>
                <a:defRPr/>
              </a:pPr>
              <a:t>2024/10/8</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F81EDA4E-391F-4639-8832-2CB90C1BA9E5}" type="slidenum">
              <a:rPr lang="en-US" altLang="ja-JP"/>
              <a:pPr>
                <a:defRPr/>
              </a:pPr>
              <a:t>‹#›</a:t>
            </a:fld>
            <a:endParaRPr lang="en-US" altLang="ja-JP"/>
          </a:p>
        </p:txBody>
      </p:sp>
    </p:spTree>
    <p:extLst>
      <p:ext uri="{BB962C8B-B14F-4D97-AF65-F5344CB8AC3E}">
        <p14:creationId xmlns:p14="http://schemas.microsoft.com/office/powerpoint/2010/main" val="8478876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4080B4B-350F-4634-86C5-EA00A09C3B17}"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BE1E40E-8B61-4CAA-8BF9-B8F2BD407D5B}" type="slidenum">
              <a:rPr lang="en-US" altLang="ja-JP"/>
              <a:pPr>
                <a:defRPr/>
              </a:pPr>
              <a:t>‹#›</a:t>
            </a:fld>
            <a:endParaRPr lang="en-US" altLang="ja-JP"/>
          </a:p>
        </p:txBody>
      </p:sp>
    </p:spTree>
    <p:extLst>
      <p:ext uri="{BB962C8B-B14F-4D97-AF65-F5344CB8AC3E}">
        <p14:creationId xmlns:p14="http://schemas.microsoft.com/office/powerpoint/2010/main" val="1747721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939E17A-53B7-4F2F-9934-EAA91761E10D}"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0538D47-CEEC-46F4-A1C2-99F8D501594A}" type="slidenum">
              <a:rPr lang="en-US" altLang="ja-JP"/>
              <a:pPr>
                <a:defRPr/>
              </a:pPr>
              <a:t>‹#›</a:t>
            </a:fld>
            <a:endParaRPr lang="en-US" altLang="ja-JP"/>
          </a:p>
        </p:txBody>
      </p:sp>
    </p:spTree>
    <p:extLst>
      <p:ext uri="{BB962C8B-B14F-4D97-AF65-F5344CB8AC3E}">
        <p14:creationId xmlns:p14="http://schemas.microsoft.com/office/powerpoint/2010/main" val="1859706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latin typeface="Arial" charset="0"/>
              </a:defRPr>
            </a:lvl1pPr>
          </a:lstStyle>
          <a:p>
            <a:pPr>
              <a:defRPr/>
            </a:pPr>
            <a:fld id="{FBBF9DB7-898E-435E-BA5C-4082A7A20D02}" type="datetime1">
              <a:rPr lang="ja-JP" altLang="en-US"/>
              <a:pPr>
                <a:defRPr/>
              </a:pPr>
              <a:t>2024/10/8</a:t>
            </a:fld>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latin typeface="Arial" charset="0"/>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72CECB0D-B6B3-49AE-A7AF-20FEB47071DD}" type="slidenum">
              <a:rPr lang="en-US" altLang="ja-JP"/>
              <a:pPr>
                <a:defRPr/>
              </a:pPr>
              <a:t>‹#›</a:t>
            </a:fld>
            <a:endParaRPr lang="en-US" altLang="ja-JP"/>
          </a:p>
        </p:txBody>
      </p:sp>
    </p:spTree>
    <p:extLst>
      <p:ext uri="{BB962C8B-B14F-4D97-AF65-F5344CB8AC3E}">
        <p14:creationId xmlns:p14="http://schemas.microsoft.com/office/powerpoint/2010/main" val="3335744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kumimoji="1" sz="1400">
                <a:solidFill>
                  <a:srgbClr val="000000"/>
                </a:solidFill>
                <a:latin typeface="Times New Roman"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a:solidFill>
                  <a:srgbClr val="000000"/>
                </a:solidFill>
                <a:latin typeface="Times New Roman"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latin typeface="Times New Roman" panose="02020603050405020304" pitchFamily="18" charset="0"/>
              </a:defRPr>
            </a:lvl1pPr>
          </a:lstStyle>
          <a:p>
            <a:pPr>
              <a:defRPr/>
            </a:pPr>
            <a:fld id="{76252FD7-31CA-4929-B68A-8BECF32C11D0}" type="slidenum">
              <a:rPr lang="en-US" altLang="ja-JP"/>
              <a:pPr>
                <a:defRPr/>
              </a:pPr>
              <a:t>‹#›</a:t>
            </a:fld>
            <a:endParaRPr lang="en-US" altLang="ja-JP"/>
          </a:p>
        </p:txBody>
      </p:sp>
    </p:spTree>
    <p:extLst>
      <p:ext uri="{BB962C8B-B14F-4D97-AF65-F5344CB8AC3E}">
        <p14:creationId xmlns:p14="http://schemas.microsoft.com/office/powerpoint/2010/main" val="1013812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media16.m4a"/><Relationship Id="rId7" Type="http://schemas.openxmlformats.org/officeDocument/2006/relationships/audio" Target="../media/media18.m4a"/><Relationship Id="rId2" Type="http://schemas.microsoft.com/office/2007/relationships/media" Target="../media/media16.m4a"/><Relationship Id="rId1" Type="http://schemas.openxmlformats.org/officeDocument/2006/relationships/tags" Target="../tags/tag9.xml"/><Relationship Id="rId6" Type="http://schemas.microsoft.com/office/2007/relationships/media" Target="../media/media18.m4a"/><Relationship Id="rId11" Type="http://schemas.openxmlformats.org/officeDocument/2006/relationships/image" Target="../media/image1.png"/><Relationship Id="rId5" Type="http://schemas.openxmlformats.org/officeDocument/2006/relationships/audio" Target="../media/media17.m4a"/><Relationship Id="rId10" Type="http://schemas.openxmlformats.org/officeDocument/2006/relationships/image" Target="../media/image13.png"/><Relationship Id="rId4" Type="http://schemas.microsoft.com/office/2007/relationships/media" Target="../media/media17.m4a"/><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19.m4a"/><Relationship Id="rId7" Type="http://schemas.openxmlformats.org/officeDocument/2006/relationships/notesSlide" Target="../notesSlides/notesSlide12.xml"/><Relationship Id="rId2" Type="http://schemas.microsoft.com/office/2007/relationships/media" Target="../media/media19.m4a"/><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audio" Target="../media/media20.m4a"/><Relationship Id="rId4" Type="http://schemas.microsoft.com/office/2007/relationships/media" Target="../media/media20.m4a"/></Relationships>
</file>

<file path=ppt/slides/_rels/slide13.xml.rels><?xml version="1.0" encoding="UTF-8" standalone="yes"?>
<Relationships xmlns="http://schemas.openxmlformats.org/package/2006/relationships"><Relationship Id="rId8" Type="http://schemas.microsoft.com/office/2007/relationships/media" Target="../media/media24.m4a"/><Relationship Id="rId3" Type="http://schemas.openxmlformats.org/officeDocument/2006/relationships/audio" Target="../media/media21.m4a"/><Relationship Id="rId7" Type="http://schemas.openxmlformats.org/officeDocument/2006/relationships/audio" Target="../media/media23.m4a"/><Relationship Id="rId12" Type="http://schemas.openxmlformats.org/officeDocument/2006/relationships/image" Target="../media/image1.png"/><Relationship Id="rId2" Type="http://schemas.microsoft.com/office/2007/relationships/media" Target="../media/media21.m4a"/><Relationship Id="rId1" Type="http://schemas.openxmlformats.org/officeDocument/2006/relationships/tags" Target="../tags/tag11.xml"/><Relationship Id="rId6" Type="http://schemas.microsoft.com/office/2007/relationships/media" Target="../media/media23.m4a"/><Relationship Id="rId11" Type="http://schemas.openxmlformats.org/officeDocument/2006/relationships/notesSlide" Target="../notesSlides/notesSlide13.xml"/><Relationship Id="rId5" Type="http://schemas.openxmlformats.org/officeDocument/2006/relationships/audio" Target="../media/media22.m4a"/><Relationship Id="rId10" Type="http://schemas.openxmlformats.org/officeDocument/2006/relationships/slideLayout" Target="../slideLayouts/slideLayout2.xml"/><Relationship Id="rId4" Type="http://schemas.microsoft.com/office/2007/relationships/media" Target="../media/media22.m4a"/><Relationship Id="rId9" Type="http://schemas.openxmlformats.org/officeDocument/2006/relationships/audio" Target="../media/media24.m4a"/></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media25.m4a"/><Relationship Id="rId7" Type="http://schemas.openxmlformats.org/officeDocument/2006/relationships/audio" Target="../media/media27.m4a"/><Relationship Id="rId2" Type="http://schemas.microsoft.com/office/2007/relationships/media" Target="../media/media25.m4a"/><Relationship Id="rId1" Type="http://schemas.openxmlformats.org/officeDocument/2006/relationships/tags" Target="../tags/tag12.xml"/><Relationship Id="rId6" Type="http://schemas.microsoft.com/office/2007/relationships/media" Target="../media/media27.m4a"/><Relationship Id="rId11" Type="http://schemas.openxmlformats.org/officeDocument/2006/relationships/image" Target="../media/image1.png"/><Relationship Id="rId5" Type="http://schemas.openxmlformats.org/officeDocument/2006/relationships/audio" Target="../media/media26.m4a"/><Relationship Id="rId10" Type="http://schemas.openxmlformats.org/officeDocument/2006/relationships/image" Target="../media/image14.png"/><Relationship Id="rId4" Type="http://schemas.microsoft.com/office/2007/relationships/media" Target="../media/media26.m4a"/><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5.m4a"/><Relationship Id="rId7" Type="http://schemas.openxmlformats.org/officeDocument/2006/relationships/notesSlide" Target="../notesSlides/notesSlide15.xml"/><Relationship Id="rId2" Type="http://schemas.microsoft.com/office/2007/relationships/media" Target="../media/media25.m4a"/><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audio" Target="../media/media28.m4a"/><Relationship Id="rId4" Type="http://schemas.microsoft.com/office/2007/relationships/media" Target="../media/media28.m4a"/><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5.m4a"/><Relationship Id="rId7" Type="http://schemas.openxmlformats.org/officeDocument/2006/relationships/notesSlide" Target="../notesSlides/notesSlide16.xml"/><Relationship Id="rId2" Type="http://schemas.microsoft.com/office/2007/relationships/media" Target="../media/media25.m4a"/><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audio" Target="../media/media29.m4a"/><Relationship Id="rId4" Type="http://schemas.microsoft.com/office/2007/relationships/media" Target="../media/media29.m4a"/><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audio" Target="../media/media4.m4a"/><Relationship Id="rId12"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1.xml"/><Relationship Id="rId6" Type="http://schemas.microsoft.com/office/2007/relationships/media" Target="../media/media4.m4a"/><Relationship Id="rId11" Type="http://schemas.openxmlformats.org/officeDocument/2006/relationships/image" Target="../media/image3.png"/><Relationship Id="rId5" Type="http://schemas.openxmlformats.org/officeDocument/2006/relationships/audio" Target="../media/media3.m4a"/><Relationship Id="rId10" Type="http://schemas.openxmlformats.org/officeDocument/2006/relationships/image" Target="../media/image2.emf"/><Relationship Id="rId4" Type="http://schemas.microsoft.com/office/2007/relationships/media" Target="../media/media3.m4a"/><Relationship Id="rId9" Type="http://schemas.openxmlformats.org/officeDocument/2006/relationships/notesSlide" Target="../notesSlides/notesSlide2.xml"/><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4a"/><Relationship Id="rId7" Type="http://schemas.openxmlformats.org/officeDocument/2006/relationships/image" Target="../media/image3.png"/><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notesSlide" Target="../notesSlides/notesSlide3.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6.m4a"/><Relationship Id="rId7" Type="http://schemas.openxmlformats.org/officeDocument/2006/relationships/image" Target="../media/image3.png"/><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notesSlide" Target="../notesSlides/notesSlide4.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7.m4a"/><Relationship Id="rId7" Type="http://schemas.openxmlformats.org/officeDocument/2006/relationships/image" Target="../media/image3.png"/><Relationship Id="rId2" Type="http://schemas.microsoft.com/office/2007/relationships/media" Target="../media/media7.m4a"/><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notesSlide" Target="../notesSlides/notesSlide5.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8.m4a"/><Relationship Id="rId7" Type="http://schemas.openxmlformats.org/officeDocument/2006/relationships/image" Target="../media/image3.png"/><Relationship Id="rId2" Type="http://schemas.microsoft.com/office/2007/relationships/media" Target="../media/media8.m4a"/><Relationship Id="rId1" Type="http://schemas.openxmlformats.org/officeDocument/2006/relationships/tags" Target="../tags/tag5.xml"/><Relationship Id="rId6" Type="http://schemas.openxmlformats.org/officeDocument/2006/relationships/image" Target="../media/image2.emf"/><Relationship Id="rId5" Type="http://schemas.openxmlformats.org/officeDocument/2006/relationships/notesSlide" Target="../notesSlides/notesSlide6.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9.m4a"/><Relationship Id="rId7" Type="http://schemas.openxmlformats.org/officeDocument/2006/relationships/image" Target="../media/image3.png"/><Relationship Id="rId2" Type="http://schemas.microsoft.com/office/2007/relationships/media" Target="../media/media9.m4a"/><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notesSlide" Target="../notesSlides/notesSlide7.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audio" Target="../media/media10.m4a"/><Relationship Id="rId7" Type="http://schemas.openxmlformats.org/officeDocument/2006/relationships/notesSlide" Target="../notesSlides/notesSlide8.xml"/><Relationship Id="rId12" Type="http://schemas.openxmlformats.org/officeDocument/2006/relationships/image" Target="../media/image1.png"/><Relationship Id="rId2" Type="http://schemas.microsoft.com/office/2007/relationships/media" Target="../media/media10.m4a"/><Relationship Id="rId1" Type="http://schemas.openxmlformats.org/officeDocument/2006/relationships/tags" Target="../tags/tag7.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audio" Target="../media/media11.m4a"/><Relationship Id="rId10" Type="http://schemas.openxmlformats.org/officeDocument/2006/relationships/image" Target="../media/image4.png"/><Relationship Id="rId4" Type="http://schemas.microsoft.com/office/2007/relationships/media" Target="../media/media11.m4a"/><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emf"/><Relationship Id="rId18" Type="http://schemas.openxmlformats.org/officeDocument/2006/relationships/image" Target="../media/image12.png"/><Relationship Id="rId3" Type="http://schemas.openxmlformats.org/officeDocument/2006/relationships/audio" Target="../media/media12.m4a"/><Relationship Id="rId7" Type="http://schemas.openxmlformats.org/officeDocument/2006/relationships/audio" Target="../media/media14.m4a"/><Relationship Id="rId12" Type="http://schemas.openxmlformats.org/officeDocument/2006/relationships/image" Target="../media/image8.png"/><Relationship Id="rId17" Type="http://schemas.openxmlformats.org/officeDocument/2006/relationships/image" Target="../media/image11.png"/><Relationship Id="rId2" Type="http://schemas.microsoft.com/office/2007/relationships/media" Target="../media/media12.m4a"/><Relationship Id="rId16" Type="http://schemas.openxmlformats.org/officeDocument/2006/relationships/image" Target="../media/image10.png"/><Relationship Id="rId1" Type="http://schemas.openxmlformats.org/officeDocument/2006/relationships/tags" Target="../tags/tag8.xml"/><Relationship Id="rId6" Type="http://schemas.microsoft.com/office/2007/relationships/media" Target="../media/media14.m4a"/><Relationship Id="rId11" Type="http://schemas.openxmlformats.org/officeDocument/2006/relationships/image" Target="../media/image7.png"/><Relationship Id="rId5" Type="http://schemas.openxmlformats.org/officeDocument/2006/relationships/audio" Target="../media/media13.m4a"/><Relationship Id="rId15" Type="http://schemas.openxmlformats.org/officeDocument/2006/relationships/image" Target="../media/image9.png"/><Relationship Id="rId10" Type="http://schemas.openxmlformats.org/officeDocument/2006/relationships/image" Target="../media/image6.emf"/><Relationship Id="rId19" Type="http://schemas.openxmlformats.org/officeDocument/2006/relationships/image" Target="../media/image1.png"/><Relationship Id="rId4" Type="http://schemas.microsoft.com/office/2007/relationships/media" Target="../media/media13.m4a"/><Relationship Id="rId9" Type="http://schemas.openxmlformats.org/officeDocument/2006/relationships/notesSlide" Target="../notesSlides/notesSlide9.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516063" y="-739775"/>
            <a:ext cx="9144001" cy="7508875"/>
          </a:xfrm>
          <a:prstGeom prst="rect">
            <a:avLst/>
          </a:prstGeom>
          <a:solidFill>
            <a:srgbClr val="CCFFCC">
              <a:alpha val="50195"/>
            </a:srgbClr>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nvGrpSpPr>
          <p:cNvPr id="73731" name="Group 26"/>
          <p:cNvGrpSpPr>
            <a:grpSpLocks/>
          </p:cNvGrpSpPr>
          <p:nvPr/>
        </p:nvGrpSpPr>
        <p:grpSpPr bwMode="auto">
          <a:xfrm>
            <a:off x="1619934" y="2965451"/>
            <a:ext cx="8762200" cy="1133475"/>
            <a:chOff x="122" y="922"/>
            <a:chExt cx="5406" cy="714"/>
          </a:xfrm>
        </p:grpSpPr>
        <p:sp>
          <p:nvSpPr>
            <p:cNvPr id="73751" name="Rectangle 3"/>
            <p:cNvSpPr>
              <a:spLocks noChangeArrowheads="1"/>
            </p:cNvSpPr>
            <p:nvPr/>
          </p:nvSpPr>
          <p:spPr bwMode="auto">
            <a:xfrm>
              <a:off x="292" y="922"/>
              <a:ext cx="5208" cy="714"/>
            </a:xfrm>
            <a:prstGeom prst="rect">
              <a:avLst/>
            </a:prstGeom>
            <a:gradFill rotWithShape="1">
              <a:gsLst>
                <a:gs pos="0">
                  <a:srgbClr val="FFFF00"/>
                </a:gs>
                <a:gs pos="100000">
                  <a:srgbClr val="FFFFFF"/>
                </a:gs>
              </a:gsLst>
              <a:lin ang="5400000" scaled="1"/>
            </a:gra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a typeface="HG丸ｺﾞｼｯｸM-PRO" panose="020F0600000000000000" pitchFamily="50" charset="-128"/>
              </a:endParaRPr>
            </a:p>
          </p:txBody>
        </p:sp>
        <p:sp>
          <p:nvSpPr>
            <p:cNvPr id="73752" name="Text Box 4"/>
            <p:cNvSpPr txBox="1">
              <a:spLocks noChangeArrowheads="1"/>
            </p:cNvSpPr>
            <p:nvPr/>
          </p:nvSpPr>
          <p:spPr bwMode="auto">
            <a:xfrm>
              <a:off x="122" y="1025"/>
              <a:ext cx="5406" cy="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dirty="0">
                  <a:solidFill>
                    <a:prstClr val="black"/>
                  </a:solidFill>
                  <a:latin typeface="Arial" panose="020B0604020202020204" pitchFamily="34" charset="0"/>
                </a:rPr>
                <a:t>　　</a:t>
              </a:r>
              <a:r>
                <a:rPr kumimoji="0" lang="ja-JP" altLang="en-US" dirty="0">
                  <a:solidFill>
                    <a:prstClr val="black"/>
                  </a:solidFill>
                  <a:latin typeface="Arial" panose="020B0604020202020204" pitchFamily="34" charset="0"/>
                </a:rPr>
                <a:t>　</a:t>
              </a:r>
              <a:r>
                <a:rPr kumimoji="0" lang="ja-JP" altLang="en-US" sz="4800" dirty="0">
                  <a:solidFill>
                    <a:prstClr val="black"/>
                  </a:solidFill>
                  <a:latin typeface="Arial" panose="020B0604020202020204" pitchFamily="34" charset="0"/>
                </a:rPr>
                <a:t>普通徴収切替理由書の</a:t>
              </a:r>
              <a:r>
                <a:rPr kumimoji="0" lang="ja-JP" altLang="en-US" sz="4800" dirty="0">
                  <a:solidFill>
                    <a:prstClr val="black"/>
                  </a:solidFill>
                  <a:latin typeface="Arial" panose="020B0604020202020204" pitchFamily="34" charset="0"/>
                </a:rPr>
                <a:t>作成</a:t>
              </a:r>
            </a:p>
          </p:txBody>
        </p:sp>
      </p:grpSp>
      <p:grpSp>
        <p:nvGrpSpPr>
          <p:cNvPr id="73732" name="Group 5"/>
          <p:cNvGrpSpPr>
            <a:grpSpLocks/>
          </p:cNvGrpSpPr>
          <p:nvPr/>
        </p:nvGrpSpPr>
        <p:grpSpPr bwMode="auto">
          <a:xfrm>
            <a:off x="2289175" y="355601"/>
            <a:ext cx="7697788" cy="746125"/>
            <a:chOff x="590" y="1881"/>
            <a:chExt cx="4669" cy="566"/>
          </a:xfrm>
        </p:grpSpPr>
        <p:sp>
          <p:nvSpPr>
            <p:cNvPr id="73748" name="Rectangle 6"/>
            <p:cNvSpPr>
              <a:spLocks noChangeArrowheads="1"/>
            </p:cNvSpPr>
            <p:nvPr/>
          </p:nvSpPr>
          <p:spPr bwMode="auto">
            <a:xfrm>
              <a:off x="590" y="1881"/>
              <a:ext cx="4669"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3749" name="Text Box 7"/>
            <p:cNvSpPr txBox="1">
              <a:spLocks noChangeArrowheads="1"/>
            </p:cNvSpPr>
            <p:nvPr/>
          </p:nvSpPr>
          <p:spPr bwMode="auto">
            <a:xfrm>
              <a:off x="684" y="1898"/>
              <a:ext cx="110"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p:txBody>
        </p:sp>
        <p:sp>
          <p:nvSpPr>
            <p:cNvPr id="73750" name="Text Box 8"/>
            <p:cNvSpPr txBox="1">
              <a:spLocks noChangeArrowheads="1"/>
            </p:cNvSpPr>
            <p:nvPr/>
          </p:nvSpPr>
          <p:spPr bwMode="auto">
            <a:xfrm>
              <a:off x="1143" y="1914"/>
              <a:ext cx="2949"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給与支払報告書の概要</a:t>
              </a:r>
            </a:p>
          </p:txBody>
        </p:sp>
      </p:grpSp>
      <p:grpSp>
        <p:nvGrpSpPr>
          <p:cNvPr id="73733" name="Group 9"/>
          <p:cNvGrpSpPr>
            <a:grpSpLocks/>
          </p:cNvGrpSpPr>
          <p:nvPr/>
        </p:nvGrpSpPr>
        <p:grpSpPr bwMode="auto">
          <a:xfrm>
            <a:off x="2279650" y="1255714"/>
            <a:ext cx="7691438" cy="727075"/>
            <a:chOff x="592" y="2647"/>
            <a:chExt cx="4677" cy="566"/>
          </a:xfrm>
        </p:grpSpPr>
        <p:sp>
          <p:nvSpPr>
            <p:cNvPr id="73745" name="Rectangle 10"/>
            <p:cNvSpPr>
              <a:spLocks noChangeArrowheads="1"/>
            </p:cNvSpPr>
            <p:nvPr/>
          </p:nvSpPr>
          <p:spPr bwMode="auto">
            <a:xfrm>
              <a:off x="592" y="2647"/>
              <a:ext cx="4677"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3746" name="Text Box 11"/>
            <p:cNvSpPr txBox="1">
              <a:spLocks noChangeArrowheads="1"/>
            </p:cNvSpPr>
            <p:nvPr/>
          </p:nvSpPr>
          <p:spPr bwMode="auto">
            <a:xfrm>
              <a:off x="685" y="2682"/>
              <a:ext cx="111" cy="50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73747" name="Text Box 12"/>
            <p:cNvSpPr txBox="1">
              <a:spLocks noChangeArrowheads="1"/>
            </p:cNvSpPr>
            <p:nvPr/>
          </p:nvSpPr>
          <p:spPr bwMode="auto">
            <a:xfrm>
              <a:off x="1158" y="2663"/>
              <a:ext cx="3394" cy="50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総括表の作成</a:t>
              </a:r>
            </a:p>
          </p:txBody>
        </p:sp>
      </p:grpSp>
      <p:grpSp>
        <p:nvGrpSpPr>
          <p:cNvPr id="73734" name="Group 27"/>
          <p:cNvGrpSpPr>
            <a:grpSpLocks/>
          </p:cNvGrpSpPr>
          <p:nvPr/>
        </p:nvGrpSpPr>
        <p:grpSpPr bwMode="auto">
          <a:xfrm>
            <a:off x="2278063" y="2120901"/>
            <a:ext cx="7681912" cy="746125"/>
            <a:chOff x="464" y="2592"/>
            <a:chExt cx="4851" cy="470"/>
          </a:xfrm>
        </p:grpSpPr>
        <p:sp>
          <p:nvSpPr>
            <p:cNvPr id="73742" name="Rectangle 14"/>
            <p:cNvSpPr>
              <a:spLocks noChangeArrowheads="1"/>
            </p:cNvSpPr>
            <p:nvPr/>
          </p:nvSpPr>
          <p:spPr bwMode="auto">
            <a:xfrm>
              <a:off x="464" y="2592"/>
              <a:ext cx="4851" cy="470"/>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3743" name="Text Box 15"/>
            <p:cNvSpPr txBox="1">
              <a:spLocks noChangeArrowheads="1"/>
            </p:cNvSpPr>
            <p:nvPr/>
          </p:nvSpPr>
          <p:spPr bwMode="auto">
            <a:xfrm>
              <a:off x="559" y="2604"/>
              <a:ext cx="115" cy="4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73744" name="Text Box 16"/>
            <p:cNvSpPr txBox="1">
              <a:spLocks noChangeArrowheads="1"/>
            </p:cNvSpPr>
            <p:nvPr/>
          </p:nvSpPr>
          <p:spPr bwMode="auto">
            <a:xfrm>
              <a:off x="661" y="2642"/>
              <a:ext cx="4573" cy="409"/>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2800" dirty="0">
                  <a:solidFill>
                    <a:srgbClr val="002060"/>
                  </a:solidFill>
                  <a:latin typeface="Arial" panose="020B0604020202020204" pitchFamily="34" charset="0"/>
                </a:rPr>
                <a:t>　　　</a:t>
              </a:r>
              <a:r>
                <a:rPr kumimoji="0" lang="ja-JP" altLang="en-US" sz="3600" dirty="0">
                  <a:solidFill>
                    <a:srgbClr val="002060"/>
                  </a:solidFill>
                  <a:latin typeface="Arial" panose="020B0604020202020204" pitchFamily="34" charset="0"/>
                </a:rPr>
                <a:t>個人別明細書の作成</a:t>
              </a:r>
            </a:p>
          </p:txBody>
        </p:sp>
      </p:grpSp>
      <p:sp>
        <p:nvSpPr>
          <p:cNvPr id="73735" name="AutoShape 17"/>
          <p:cNvSpPr>
            <a:spLocks noChangeArrowheads="1"/>
          </p:cNvSpPr>
          <p:nvPr/>
        </p:nvSpPr>
        <p:spPr bwMode="auto">
          <a:xfrm>
            <a:off x="5430839" y="4217988"/>
            <a:ext cx="993775" cy="628650"/>
          </a:xfrm>
          <a:prstGeom prst="flowChartMerge">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nvGrpSpPr>
          <p:cNvPr id="73736" name="Group 18"/>
          <p:cNvGrpSpPr>
            <a:grpSpLocks/>
          </p:cNvGrpSpPr>
          <p:nvPr/>
        </p:nvGrpSpPr>
        <p:grpSpPr bwMode="auto">
          <a:xfrm>
            <a:off x="2305051" y="4919663"/>
            <a:ext cx="7662863" cy="1281112"/>
            <a:chOff x="584" y="3396"/>
            <a:chExt cx="4694" cy="972"/>
          </a:xfrm>
        </p:grpSpPr>
        <p:sp>
          <p:nvSpPr>
            <p:cNvPr id="73739" name="Rectangle 19"/>
            <p:cNvSpPr>
              <a:spLocks noChangeArrowheads="1"/>
            </p:cNvSpPr>
            <p:nvPr/>
          </p:nvSpPr>
          <p:spPr bwMode="auto">
            <a:xfrm>
              <a:off x="584" y="3396"/>
              <a:ext cx="4694"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3740" name="Text Box 20"/>
            <p:cNvSpPr txBox="1">
              <a:spLocks noChangeArrowheads="1"/>
            </p:cNvSpPr>
            <p:nvPr/>
          </p:nvSpPr>
          <p:spPr bwMode="auto">
            <a:xfrm>
              <a:off x="676" y="3410"/>
              <a:ext cx="111"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73741" name="Text Box 21"/>
            <p:cNvSpPr txBox="1">
              <a:spLocks noChangeArrowheads="1"/>
            </p:cNvSpPr>
            <p:nvPr/>
          </p:nvSpPr>
          <p:spPr bwMode="auto">
            <a:xfrm>
              <a:off x="1168" y="3456"/>
              <a:ext cx="4026" cy="9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dirty="0">
                  <a:solidFill>
                    <a:srgbClr val="000066"/>
                  </a:solidFill>
                  <a:latin typeface="Arial" panose="020B0604020202020204" pitchFamily="34" charset="0"/>
                </a:rPr>
                <a:t>給与支払報告書提出後の手続き</a:t>
              </a:r>
            </a:p>
            <a:p>
              <a:pPr eaLnBrk="0" fontAlgn="base" hangingPunct="0">
                <a:spcBef>
                  <a:spcPct val="0"/>
                </a:spcBef>
                <a:spcAft>
                  <a:spcPct val="0"/>
                </a:spcAft>
                <a:buNone/>
              </a:pPr>
              <a:endParaRPr kumimoji="0" lang="ja-JP" altLang="en-US" sz="3600" dirty="0">
                <a:solidFill>
                  <a:srgbClr val="000066"/>
                </a:solidFill>
                <a:latin typeface="Arial" panose="020B0604020202020204" pitchFamily="34" charset="0"/>
              </a:endParaRPr>
            </a:p>
          </p:txBody>
        </p:sp>
      </p:grpSp>
      <p:sp>
        <p:nvSpPr>
          <p:cNvPr id="73737" name="Rectangle 39"/>
          <p:cNvSpPr>
            <a:spLocks noChangeArrowheads="1"/>
          </p:cNvSpPr>
          <p:nvPr/>
        </p:nvSpPr>
        <p:spPr bwMode="auto">
          <a:xfrm>
            <a:off x="2287588" y="5842001"/>
            <a:ext cx="7662862" cy="74612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3738" name="Text Box 41"/>
          <p:cNvSpPr txBox="1">
            <a:spLocks noChangeArrowheads="1"/>
          </p:cNvSpPr>
          <p:nvPr/>
        </p:nvSpPr>
        <p:spPr bwMode="auto">
          <a:xfrm>
            <a:off x="3221038" y="5891214"/>
            <a:ext cx="3376612" cy="1755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i="1">
                <a:solidFill>
                  <a:srgbClr val="000066"/>
                </a:solidFill>
                <a:latin typeface="Arial" panose="020B0604020202020204" pitchFamily="34" charset="0"/>
              </a:rPr>
              <a:t>ｅＬ</a:t>
            </a:r>
            <a:r>
              <a:rPr kumimoji="0" lang="ja-JP" altLang="en-US" sz="3600">
                <a:solidFill>
                  <a:srgbClr val="000066"/>
                </a:solidFill>
                <a:latin typeface="Arial" panose="020B0604020202020204" pitchFamily="34" charset="0"/>
              </a:rPr>
              <a:t>ＴＡＸについて</a:t>
            </a:r>
          </a:p>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8166" y="4610100"/>
            <a:ext cx="609600" cy="609600"/>
          </a:xfrm>
          <a:prstGeom prst="rect">
            <a:avLst/>
          </a:prstGeom>
        </p:spPr>
      </p:pic>
    </p:spTree>
    <p:extLst>
      <p:ext uri="{BB962C8B-B14F-4D97-AF65-F5344CB8AC3E}">
        <p14:creationId xmlns:p14="http://schemas.microsoft.com/office/powerpoint/2010/main" val="2905311289"/>
      </p:ext>
    </p:extLst>
  </p:cSld>
  <p:clrMapOvr>
    <a:masterClrMapping/>
  </p:clrMapOvr>
  <p:transition advTm="716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524000" y="0"/>
            <a:ext cx="9144000" cy="6858000"/>
          </a:xfrm>
          <a:prstGeom prst="rect">
            <a:avLst/>
          </a:prstGeom>
          <a:solidFill>
            <a:srgbClr val="CCFFCC">
              <a:alpha val="50195"/>
            </a:srgbClr>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79875" name="Rectangle 3"/>
          <p:cNvSpPr>
            <a:spLocks noChangeArrowheads="1"/>
          </p:cNvSpPr>
          <p:nvPr/>
        </p:nvSpPr>
        <p:spPr bwMode="auto">
          <a:xfrm>
            <a:off x="1985963" y="3854451"/>
            <a:ext cx="8267700" cy="1133475"/>
          </a:xfrm>
          <a:prstGeom prst="rect">
            <a:avLst/>
          </a:prstGeom>
          <a:gradFill rotWithShape="1">
            <a:gsLst>
              <a:gs pos="0">
                <a:srgbClr val="FFFF00"/>
              </a:gs>
              <a:gs pos="100000">
                <a:srgbClr val="FFFFFF"/>
              </a:gs>
            </a:gsLst>
            <a:lin ang="5400000" scaled="1"/>
          </a:gra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0"/>
              </a:spcBef>
              <a:spcAft>
                <a:spcPct val="0"/>
              </a:spcAft>
              <a:buNone/>
            </a:pPr>
            <a:r>
              <a:rPr kumimoji="0" lang="ja-JP" altLang="en-US" sz="3600" dirty="0">
                <a:solidFill>
                  <a:srgbClr val="000000"/>
                </a:solidFill>
                <a:latin typeface="Arial" panose="020B0604020202020204" pitchFamily="34" charset="0"/>
              </a:rPr>
              <a:t> </a:t>
            </a:r>
            <a:r>
              <a:rPr kumimoji="0" lang="ja-JP" altLang="en-US" sz="4000" dirty="0">
                <a:solidFill>
                  <a:srgbClr val="000000"/>
                </a:solidFill>
                <a:latin typeface="Arial" panose="020B0604020202020204" pitchFamily="34" charset="0"/>
              </a:rPr>
              <a:t>給与支払報告書提出後の手続き</a:t>
            </a:r>
          </a:p>
        </p:txBody>
      </p:sp>
      <p:sp>
        <p:nvSpPr>
          <p:cNvPr id="79876" name="Text Box 4"/>
          <p:cNvSpPr txBox="1">
            <a:spLocks noChangeArrowheads="1"/>
          </p:cNvSpPr>
          <p:nvPr/>
        </p:nvSpPr>
        <p:spPr bwMode="auto">
          <a:xfrm>
            <a:off x="2081214" y="1822451"/>
            <a:ext cx="8148637" cy="92551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en-US" altLang="ja-JP" sz="5400">
                <a:solidFill>
                  <a:srgbClr val="000000"/>
                </a:solidFill>
                <a:latin typeface="Arial" panose="020B0604020202020204" pitchFamily="34" charset="0"/>
              </a:rPr>
              <a:t> </a:t>
            </a:r>
            <a:r>
              <a:rPr kumimoji="0" lang="ja-JP" altLang="en-US" sz="5400">
                <a:solidFill>
                  <a:srgbClr val="000000"/>
                </a:solidFill>
                <a:latin typeface="Arial" panose="020B0604020202020204" pitchFamily="34" charset="0"/>
              </a:rPr>
              <a:t>　</a:t>
            </a:r>
          </a:p>
        </p:txBody>
      </p:sp>
      <p:grpSp>
        <p:nvGrpSpPr>
          <p:cNvPr id="79877" name="Group 5"/>
          <p:cNvGrpSpPr>
            <a:grpSpLocks/>
          </p:cNvGrpSpPr>
          <p:nvPr/>
        </p:nvGrpSpPr>
        <p:grpSpPr bwMode="auto">
          <a:xfrm>
            <a:off x="2289175" y="334964"/>
            <a:ext cx="7697788" cy="746125"/>
            <a:chOff x="590" y="1881"/>
            <a:chExt cx="4669" cy="566"/>
          </a:xfrm>
        </p:grpSpPr>
        <p:sp>
          <p:nvSpPr>
            <p:cNvPr id="79891" name="Rectangle 6"/>
            <p:cNvSpPr>
              <a:spLocks noChangeArrowheads="1"/>
            </p:cNvSpPr>
            <p:nvPr/>
          </p:nvSpPr>
          <p:spPr bwMode="auto">
            <a:xfrm>
              <a:off x="590" y="1881"/>
              <a:ext cx="4669"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9892" name="Text Box 7"/>
            <p:cNvSpPr txBox="1">
              <a:spLocks noChangeArrowheads="1"/>
            </p:cNvSpPr>
            <p:nvPr/>
          </p:nvSpPr>
          <p:spPr bwMode="auto">
            <a:xfrm>
              <a:off x="684" y="1898"/>
              <a:ext cx="110"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p:txBody>
        </p:sp>
        <p:sp>
          <p:nvSpPr>
            <p:cNvPr id="79893" name="Text Box 8"/>
            <p:cNvSpPr txBox="1">
              <a:spLocks noChangeArrowheads="1"/>
            </p:cNvSpPr>
            <p:nvPr/>
          </p:nvSpPr>
          <p:spPr bwMode="auto">
            <a:xfrm>
              <a:off x="1143" y="1914"/>
              <a:ext cx="2949"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給与支払報告書の概要</a:t>
              </a:r>
            </a:p>
          </p:txBody>
        </p:sp>
      </p:grpSp>
      <p:sp>
        <p:nvSpPr>
          <p:cNvPr id="79878" name="Rectangle 9"/>
          <p:cNvSpPr>
            <a:spLocks noChangeArrowheads="1"/>
          </p:cNvSpPr>
          <p:nvPr/>
        </p:nvSpPr>
        <p:spPr bwMode="auto">
          <a:xfrm>
            <a:off x="2298700" y="1169989"/>
            <a:ext cx="7685088" cy="72707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9879" name="Text Box 11"/>
          <p:cNvSpPr txBox="1">
            <a:spLocks noChangeArrowheads="1"/>
          </p:cNvSpPr>
          <p:nvPr/>
        </p:nvSpPr>
        <p:spPr bwMode="auto">
          <a:xfrm>
            <a:off x="3203575" y="1203325"/>
            <a:ext cx="4876800" cy="649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総括表の作成</a:t>
            </a:r>
          </a:p>
        </p:txBody>
      </p:sp>
      <p:grpSp>
        <p:nvGrpSpPr>
          <p:cNvPr id="79880" name="Group 12"/>
          <p:cNvGrpSpPr>
            <a:grpSpLocks/>
          </p:cNvGrpSpPr>
          <p:nvPr/>
        </p:nvGrpSpPr>
        <p:grpSpPr bwMode="auto">
          <a:xfrm>
            <a:off x="2292351" y="2008188"/>
            <a:ext cx="7700963" cy="754062"/>
            <a:chOff x="464" y="2587"/>
            <a:chExt cx="4851" cy="475"/>
          </a:xfrm>
        </p:grpSpPr>
        <p:sp>
          <p:nvSpPr>
            <p:cNvPr id="79888" name="Rectangle 13"/>
            <p:cNvSpPr>
              <a:spLocks noChangeArrowheads="1"/>
            </p:cNvSpPr>
            <p:nvPr/>
          </p:nvSpPr>
          <p:spPr bwMode="auto">
            <a:xfrm>
              <a:off x="464" y="2592"/>
              <a:ext cx="4851" cy="470"/>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9889" name="Text Box 14"/>
            <p:cNvSpPr txBox="1">
              <a:spLocks noChangeArrowheads="1"/>
            </p:cNvSpPr>
            <p:nvPr/>
          </p:nvSpPr>
          <p:spPr bwMode="auto">
            <a:xfrm>
              <a:off x="559" y="2587"/>
              <a:ext cx="115" cy="4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p:txBody>
        </p:sp>
        <p:sp>
          <p:nvSpPr>
            <p:cNvPr id="79890" name="Text Box 15"/>
            <p:cNvSpPr txBox="1">
              <a:spLocks noChangeArrowheads="1"/>
            </p:cNvSpPr>
            <p:nvPr/>
          </p:nvSpPr>
          <p:spPr bwMode="auto">
            <a:xfrm>
              <a:off x="1068" y="2642"/>
              <a:ext cx="4166" cy="4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個人別明細書の作成</a:t>
              </a:r>
            </a:p>
          </p:txBody>
        </p:sp>
      </p:grpSp>
      <p:sp>
        <p:nvSpPr>
          <p:cNvPr id="79881" name="AutoShape 16"/>
          <p:cNvSpPr>
            <a:spLocks noChangeArrowheads="1"/>
          </p:cNvSpPr>
          <p:nvPr/>
        </p:nvSpPr>
        <p:spPr bwMode="auto">
          <a:xfrm>
            <a:off x="5457826" y="5119688"/>
            <a:ext cx="993775" cy="628650"/>
          </a:xfrm>
          <a:prstGeom prst="flowChartMerge">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nvGrpSpPr>
          <p:cNvPr id="79882" name="Group 17"/>
          <p:cNvGrpSpPr>
            <a:grpSpLocks/>
          </p:cNvGrpSpPr>
          <p:nvPr/>
        </p:nvGrpSpPr>
        <p:grpSpPr bwMode="auto">
          <a:xfrm>
            <a:off x="2287588" y="2955926"/>
            <a:ext cx="7662862" cy="746125"/>
            <a:chOff x="584" y="3396"/>
            <a:chExt cx="4694" cy="566"/>
          </a:xfrm>
        </p:grpSpPr>
        <p:sp>
          <p:nvSpPr>
            <p:cNvPr id="79885" name="Rectangle 18"/>
            <p:cNvSpPr>
              <a:spLocks noChangeArrowheads="1"/>
            </p:cNvSpPr>
            <p:nvPr/>
          </p:nvSpPr>
          <p:spPr bwMode="auto">
            <a:xfrm>
              <a:off x="584" y="3396"/>
              <a:ext cx="4694"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9886" name="Text Box 19"/>
            <p:cNvSpPr txBox="1">
              <a:spLocks noChangeArrowheads="1"/>
            </p:cNvSpPr>
            <p:nvPr/>
          </p:nvSpPr>
          <p:spPr bwMode="auto">
            <a:xfrm>
              <a:off x="676" y="3410"/>
              <a:ext cx="111"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79887" name="Text Box 20"/>
            <p:cNvSpPr txBox="1">
              <a:spLocks noChangeArrowheads="1"/>
            </p:cNvSpPr>
            <p:nvPr/>
          </p:nvSpPr>
          <p:spPr bwMode="auto">
            <a:xfrm>
              <a:off x="584" y="3456"/>
              <a:ext cx="4683"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2900" i="1" dirty="0">
                  <a:solidFill>
                    <a:srgbClr val="000066"/>
                  </a:solidFill>
                  <a:latin typeface="Arial" panose="020B0604020202020204" pitchFamily="34" charset="0"/>
                </a:rPr>
                <a:t>　</a:t>
              </a:r>
              <a:r>
                <a:rPr kumimoji="0" lang="ja-JP" altLang="en-US" sz="2900" i="1" dirty="0">
                  <a:solidFill>
                    <a:srgbClr val="000066"/>
                  </a:solidFill>
                  <a:latin typeface="Arial" panose="020B0604020202020204" pitchFamily="34" charset="0"/>
                </a:rPr>
                <a:t>　　　</a:t>
              </a:r>
              <a:r>
                <a:rPr kumimoji="0" lang="ja-JP" altLang="en-US" sz="3600" dirty="0">
                  <a:solidFill>
                    <a:srgbClr val="000066"/>
                  </a:solidFill>
                  <a:latin typeface="Arial" panose="020B0604020202020204" pitchFamily="34" charset="0"/>
                </a:rPr>
                <a:t>普通</a:t>
              </a:r>
              <a:r>
                <a:rPr kumimoji="0" lang="ja-JP" altLang="en-US" sz="3600" dirty="0">
                  <a:solidFill>
                    <a:srgbClr val="000066"/>
                  </a:solidFill>
                  <a:latin typeface="Arial" panose="020B0604020202020204" pitchFamily="34" charset="0"/>
                </a:rPr>
                <a:t>徴収</a:t>
              </a:r>
              <a:r>
                <a:rPr kumimoji="0" lang="ja-JP" altLang="en-US" sz="3600" dirty="0">
                  <a:solidFill>
                    <a:srgbClr val="000066"/>
                  </a:solidFill>
                  <a:latin typeface="Arial" panose="020B0604020202020204" pitchFamily="34" charset="0"/>
                </a:rPr>
                <a:t>切替理由書の</a:t>
              </a:r>
              <a:r>
                <a:rPr kumimoji="0" lang="ja-JP" altLang="en-US" sz="3600" dirty="0">
                  <a:solidFill>
                    <a:srgbClr val="000066"/>
                  </a:solidFill>
                  <a:latin typeface="Arial" panose="020B0604020202020204" pitchFamily="34" charset="0"/>
                </a:rPr>
                <a:t>作成</a:t>
              </a:r>
            </a:p>
          </p:txBody>
        </p:sp>
      </p:grpSp>
      <p:sp>
        <p:nvSpPr>
          <p:cNvPr id="79883" name="Rectangle 39"/>
          <p:cNvSpPr>
            <a:spLocks noChangeArrowheads="1"/>
          </p:cNvSpPr>
          <p:nvPr/>
        </p:nvSpPr>
        <p:spPr bwMode="auto">
          <a:xfrm>
            <a:off x="2287588" y="5842001"/>
            <a:ext cx="7662862" cy="74612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79884" name="Text Box 41"/>
          <p:cNvSpPr txBox="1">
            <a:spLocks noChangeArrowheads="1"/>
          </p:cNvSpPr>
          <p:nvPr/>
        </p:nvSpPr>
        <p:spPr bwMode="auto">
          <a:xfrm>
            <a:off x="3221038" y="5891214"/>
            <a:ext cx="3376612" cy="12017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i="1">
                <a:solidFill>
                  <a:srgbClr val="000066"/>
                </a:solidFill>
                <a:latin typeface="Arial" panose="020B0604020202020204" pitchFamily="34" charset="0"/>
              </a:rPr>
              <a:t>ｅＬ</a:t>
            </a:r>
            <a:r>
              <a:rPr kumimoji="0" lang="ja-JP" altLang="en-US" sz="3600">
                <a:solidFill>
                  <a:srgbClr val="000066"/>
                </a:solidFill>
                <a:latin typeface="Arial" panose="020B0604020202020204" pitchFamily="34" charset="0"/>
              </a:rPr>
              <a:t>ＴＡＸについて</a:t>
            </a:r>
          </a:p>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36050" y="5887864"/>
            <a:ext cx="609600" cy="609600"/>
          </a:xfrm>
          <a:prstGeom prst="rect">
            <a:avLst/>
          </a:prstGeom>
        </p:spPr>
      </p:pic>
    </p:spTree>
    <p:extLst>
      <p:ext uri="{BB962C8B-B14F-4D97-AF65-F5344CB8AC3E}">
        <p14:creationId xmlns:p14="http://schemas.microsoft.com/office/powerpoint/2010/main" val="553540982"/>
      </p:ext>
    </p:extLst>
  </p:cSld>
  <p:clrMapOvr>
    <a:masterClrMapping/>
  </p:clrMapOvr>
  <p:transition advTm="8594">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645767" y="901186"/>
            <a:ext cx="8935392" cy="5353695"/>
            <a:chOff x="121767" y="901185"/>
            <a:chExt cx="8935392" cy="5353695"/>
          </a:xfrm>
        </p:grpSpPr>
        <p:pic>
          <p:nvPicPr>
            <p:cNvPr id="49" name="図 48"/>
            <p:cNvPicPr>
              <a:picLocks noChangeAspect="1"/>
            </p:cNvPicPr>
            <p:nvPr/>
          </p:nvPicPr>
          <p:blipFill>
            <a:blip r:embed="rId10"/>
            <a:stretch>
              <a:fillRect/>
            </a:stretch>
          </p:blipFill>
          <p:spPr>
            <a:xfrm>
              <a:off x="121767" y="901185"/>
              <a:ext cx="8935392" cy="5353695"/>
            </a:xfrm>
            <a:prstGeom prst="rect">
              <a:avLst/>
            </a:prstGeom>
          </p:spPr>
        </p:pic>
        <p:sp>
          <p:nvSpPr>
            <p:cNvPr id="2" name="テキスト ボックス 1"/>
            <p:cNvSpPr txBox="1"/>
            <p:nvPr/>
          </p:nvSpPr>
          <p:spPr>
            <a:xfrm>
              <a:off x="550377" y="1121299"/>
              <a:ext cx="3721826" cy="430887"/>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ja-JP" altLang="en-US" sz="2200" b="1" dirty="0">
                  <a:solidFill>
                    <a:prstClr val="black">
                      <a:lumMod val="75000"/>
                      <a:lumOff val="25000"/>
                    </a:prstClr>
                  </a:solidFill>
                  <a:latin typeface="HG創英角ｺﾞｼｯｸUB" panose="020B0909000000000000" pitchFamily="49" charset="-128"/>
                  <a:ea typeface="HG創英角ｺﾞｼｯｸUB" panose="020B0909000000000000" pitchFamily="49" charset="-128"/>
                </a:rPr>
                <a:t>令和</a:t>
              </a:r>
              <a:r>
                <a:rPr lang="ja-JP" altLang="en-US" sz="2200" b="1" dirty="0">
                  <a:solidFill>
                    <a:prstClr val="black">
                      <a:lumMod val="75000"/>
                      <a:lumOff val="25000"/>
                    </a:prstClr>
                  </a:solidFill>
                  <a:latin typeface="HG創英角ｺﾞｼｯｸUB" panose="020B0909000000000000" pitchFamily="49" charset="-128"/>
                  <a:ea typeface="HG創英角ｺﾞｼｯｸUB" panose="020B0909000000000000" pitchFamily="49" charset="-128"/>
                </a:rPr>
                <a:t>７</a:t>
              </a:r>
              <a:r>
                <a:rPr lang="ja-JP" altLang="en-US" sz="2200" b="1" dirty="0">
                  <a:solidFill>
                    <a:prstClr val="black">
                      <a:lumMod val="75000"/>
                      <a:lumOff val="25000"/>
                    </a:prstClr>
                  </a:solidFill>
                  <a:latin typeface="HG創英角ｺﾞｼｯｸUB" panose="020B0909000000000000" pitchFamily="49" charset="-128"/>
                  <a:ea typeface="HG創英角ｺﾞｼｯｸUB" panose="020B0909000000000000" pitchFamily="49" charset="-128"/>
                </a:rPr>
                <a:t>年度（令和６年分）</a:t>
              </a:r>
              <a:endParaRPr lang="ja-JP" altLang="en-US" sz="2200" b="1" dirty="0">
                <a:solidFill>
                  <a:prstClr val="black">
                    <a:lumMod val="75000"/>
                    <a:lumOff val="25000"/>
                  </a:prstClr>
                </a:solidFill>
                <a:latin typeface="HG創英角ｺﾞｼｯｸUB" panose="020B0909000000000000" pitchFamily="49" charset="-128"/>
                <a:ea typeface="HG創英角ｺﾞｼｯｸUB" panose="020B0909000000000000" pitchFamily="49" charset="-128"/>
              </a:endParaRPr>
            </a:p>
          </p:txBody>
        </p:sp>
        <p:sp>
          <p:nvSpPr>
            <p:cNvPr id="43" name="テキスト ボックス 42"/>
            <p:cNvSpPr txBox="1"/>
            <p:nvPr/>
          </p:nvSpPr>
          <p:spPr>
            <a:xfrm>
              <a:off x="3567922" y="1594505"/>
              <a:ext cx="371701" cy="430887"/>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en-US" altLang="ja-JP" sz="2200" dirty="0">
                  <a:solidFill>
                    <a:prstClr val="black">
                      <a:lumMod val="75000"/>
                      <a:lumOff val="25000"/>
                    </a:prstClr>
                  </a:solidFill>
                  <a:latin typeface="HG丸ｺﾞｼｯｸM-PRO" panose="020F0600000000000000" pitchFamily="50" charset="-128"/>
                  <a:ea typeface="HG丸ｺﾞｼｯｸM-PRO" panose="020F0600000000000000" pitchFamily="50" charset="-128"/>
                </a:rPr>
                <a:t>7</a:t>
              </a:r>
              <a:endParaRPr lang="ja-JP" altLang="en-US" sz="22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3024656" y="2801458"/>
              <a:ext cx="371701" cy="430887"/>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en-US" altLang="ja-JP" sz="2200" dirty="0">
                  <a:solidFill>
                    <a:prstClr val="black">
                      <a:lumMod val="75000"/>
                      <a:lumOff val="25000"/>
                    </a:prstClr>
                  </a:solidFill>
                  <a:latin typeface="HG丸ｺﾞｼｯｸM-PRO" panose="020F0600000000000000" pitchFamily="50" charset="-128"/>
                  <a:ea typeface="HG丸ｺﾞｼｯｸM-PRO" panose="020F0600000000000000" pitchFamily="50" charset="-128"/>
                </a:rPr>
                <a:t>6</a:t>
              </a:r>
              <a:endParaRPr lang="ja-JP" altLang="en-US" sz="22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grpSp>
      <p:sp>
        <p:nvSpPr>
          <p:cNvPr id="1609737" name="Rectangle 9"/>
          <p:cNvSpPr>
            <a:spLocks noChangeArrowheads="1"/>
          </p:cNvSpPr>
          <p:nvPr/>
        </p:nvSpPr>
        <p:spPr bwMode="auto">
          <a:xfrm>
            <a:off x="2406650" y="292101"/>
            <a:ext cx="8682038"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4400" dirty="0">
                <a:solidFill>
                  <a:srgbClr val="0033CC"/>
                </a:solidFill>
                <a:latin typeface="Arial" panose="020B0604020202020204" pitchFamily="34" charset="0"/>
              </a:rPr>
              <a:t>訂正の場合</a:t>
            </a:r>
          </a:p>
        </p:txBody>
      </p:sp>
      <p:sp>
        <p:nvSpPr>
          <p:cNvPr id="1609732" name="Rectangle 4"/>
          <p:cNvSpPr>
            <a:spLocks noGrp="1" noChangeArrowheads="1"/>
          </p:cNvSpPr>
          <p:nvPr>
            <p:ph type="title"/>
          </p:nvPr>
        </p:nvSpPr>
        <p:spPr>
          <a:xfrm>
            <a:off x="-303213" y="161926"/>
            <a:ext cx="8512176" cy="887413"/>
          </a:xfrm>
        </p:spPr>
        <p:txBody>
          <a:bodyPr/>
          <a:lstStyle/>
          <a:p>
            <a:pPr eaLnBrk="1" hangingPunct="1"/>
            <a:r>
              <a:rPr lang="ja-JP" altLang="en-US" dirty="0" smtClean="0">
                <a:solidFill>
                  <a:srgbClr val="FF0000"/>
                </a:solidFill>
              </a:rPr>
              <a:t>追加の場合</a:t>
            </a:r>
          </a:p>
        </p:txBody>
      </p:sp>
      <p:grpSp>
        <p:nvGrpSpPr>
          <p:cNvPr id="5" name="グループ化 4"/>
          <p:cNvGrpSpPr>
            <a:grpSpLocks/>
          </p:cNvGrpSpPr>
          <p:nvPr/>
        </p:nvGrpSpPr>
        <p:grpSpPr bwMode="auto">
          <a:xfrm>
            <a:off x="3084333" y="2237874"/>
            <a:ext cx="4683644" cy="2021634"/>
            <a:chOff x="1574156" y="2698233"/>
            <a:chExt cx="4683644" cy="2021516"/>
          </a:xfrm>
        </p:grpSpPr>
        <p:sp>
          <p:nvSpPr>
            <p:cNvPr id="81933" name="Line 8"/>
            <p:cNvSpPr>
              <a:spLocks noChangeShapeType="1"/>
            </p:cNvSpPr>
            <p:nvPr/>
          </p:nvSpPr>
          <p:spPr bwMode="auto">
            <a:xfrm flipH="1" flipV="1">
              <a:off x="1574156" y="2698233"/>
              <a:ext cx="711003" cy="1318216"/>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81934" name="Text Box 5"/>
            <p:cNvSpPr txBox="1">
              <a:spLocks noChangeArrowheads="1"/>
            </p:cNvSpPr>
            <p:nvPr/>
          </p:nvSpPr>
          <p:spPr bwMode="auto">
            <a:xfrm>
              <a:off x="2041400" y="4011863"/>
              <a:ext cx="4216400" cy="707886"/>
            </a:xfrm>
            <a:prstGeom prst="rect">
              <a:avLst/>
            </a:prstGeom>
            <a:solidFill>
              <a:schemeClr val="bg1"/>
            </a:solidFill>
            <a:ln w="635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4000" b="1" dirty="0">
                  <a:solidFill>
                    <a:srgbClr val="000000"/>
                  </a:solidFill>
                  <a:latin typeface="Arial" panose="020B0604020202020204" pitchFamily="34" charset="0"/>
                </a:rPr>
                <a:t>「</a:t>
              </a:r>
              <a:r>
                <a:rPr kumimoji="0" lang="ja-JP" altLang="en-US" sz="4000" b="1" dirty="0">
                  <a:solidFill>
                    <a:srgbClr val="FF0000"/>
                  </a:solidFill>
                  <a:latin typeface="Arial" panose="020B0604020202020204" pitchFamily="34" charset="0"/>
                </a:rPr>
                <a:t>追加</a:t>
              </a:r>
              <a:r>
                <a:rPr kumimoji="0" lang="ja-JP" altLang="en-US" sz="4000" b="1" dirty="0">
                  <a:solidFill>
                    <a:srgbClr val="000000"/>
                  </a:solidFill>
                  <a:latin typeface="Arial" panose="020B0604020202020204" pitchFamily="34" charset="0"/>
                </a:rPr>
                <a:t>」を○で囲む</a:t>
              </a:r>
            </a:p>
          </p:txBody>
        </p:sp>
      </p:grpSp>
      <p:sp>
        <p:nvSpPr>
          <p:cNvPr id="380" name="Oval 6"/>
          <p:cNvSpPr>
            <a:spLocks noChangeArrowheads="1"/>
          </p:cNvSpPr>
          <p:nvPr/>
        </p:nvSpPr>
        <p:spPr bwMode="auto">
          <a:xfrm>
            <a:off x="2250190" y="1735341"/>
            <a:ext cx="1438275" cy="43497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382" name="Oval 10"/>
          <p:cNvSpPr>
            <a:spLocks noChangeArrowheads="1"/>
          </p:cNvSpPr>
          <p:nvPr/>
        </p:nvSpPr>
        <p:spPr bwMode="auto">
          <a:xfrm>
            <a:off x="2240273" y="2160784"/>
            <a:ext cx="1436688" cy="468313"/>
          </a:xfrm>
          <a:prstGeom prst="ellipse">
            <a:avLst/>
          </a:prstGeom>
          <a:noFill/>
          <a:ln w="635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nvGrpSpPr>
          <p:cNvPr id="6" name="グループ化 5"/>
          <p:cNvGrpSpPr>
            <a:grpSpLocks/>
          </p:cNvGrpSpPr>
          <p:nvPr/>
        </p:nvGrpSpPr>
        <p:grpSpPr bwMode="auto">
          <a:xfrm>
            <a:off x="3199359" y="2660713"/>
            <a:ext cx="4254500" cy="2314233"/>
            <a:chOff x="1657350" y="3005468"/>
            <a:chExt cx="4254500" cy="2314106"/>
          </a:xfrm>
        </p:grpSpPr>
        <p:sp>
          <p:nvSpPr>
            <p:cNvPr id="81931" name="Line 11"/>
            <p:cNvSpPr>
              <a:spLocks noChangeShapeType="1"/>
            </p:cNvSpPr>
            <p:nvPr/>
          </p:nvSpPr>
          <p:spPr bwMode="auto">
            <a:xfrm flipH="1" flipV="1">
              <a:off x="1664011" y="3005468"/>
              <a:ext cx="466752" cy="1611025"/>
            </a:xfrm>
            <a:prstGeom prst="line">
              <a:avLst/>
            </a:prstGeom>
            <a:noFill/>
            <a:ln w="635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81932" name="Text Box 12"/>
            <p:cNvSpPr txBox="1">
              <a:spLocks noChangeArrowheads="1"/>
            </p:cNvSpPr>
            <p:nvPr/>
          </p:nvSpPr>
          <p:spPr bwMode="auto">
            <a:xfrm>
              <a:off x="1657350" y="4611688"/>
              <a:ext cx="4254500" cy="707886"/>
            </a:xfrm>
            <a:prstGeom prst="rect">
              <a:avLst/>
            </a:prstGeom>
            <a:solidFill>
              <a:schemeClr val="bg1"/>
            </a:solidFill>
            <a:ln w="635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4000" b="1" dirty="0">
                  <a:solidFill>
                    <a:srgbClr val="000000"/>
                  </a:solidFill>
                  <a:latin typeface="Arial" panose="020B0604020202020204" pitchFamily="34" charset="0"/>
                </a:rPr>
                <a:t>「</a:t>
              </a:r>
              <a:r>
                <a:rPr kumimoji="0" lang="ja-JP" altLang="en-US" sz="4000" b="1" dirty="0">
                  <a:solidFill>
                    <a:srgbClr val="0033CC"/>
                  </a:solidFill>
                  <a:latin typeface="Arial" panose="020B0604020202020204" pitchFamily="34" charset="0"/>
                </a:rPr>
                <a:t>訂正</a:t>
              </a:r>
              <a:r>
                <a:rPr kumimoji="0" lang="ja-JP" altLang="en-US" sz="4000" b="1" dirty="0">
                  <a:solidFill>
                    <a:srgbClr val="000000"/>
                  </a:solidFill>
                  <a:latin typeface="Arial" panose="020B0604020202020204" pitchFamily="34" charset="0"/>
                </a:rPr>
                <a:t>」を○で囲む</a:t>
              </a:r>
            </a:p>
          </p:txBody>
        </p:sp>
      </p:grpSp>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765107" y="161925"/>
            <a:ext cx="609600" cy="609600"/>
          </a:xfrm>
          <a:prstGeom prst="rect">
            <a:avLst/>
          </a:prstGeom>
        </p:spPr>
      </p:pic>
      <p:pic>
        <p:nvPicPr>
          <p:cNvPr id="8"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9784476" y="1031942"/>
            <a:ext cx="609600" cy="609600"/>
          </a:xfrm>
          <a:prstGeom prst="rect">
            <a:avLst/>
          </a:prstGeom>
        </p:spPr>
      </p:pic>
      <p:pic>
        <p:nvPicPr>
          <p:cNvPr id="11"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9806420" y="2150517"/>
            <a:ext cx="609600" cy="609600"/>
          </a:xfrm>
          <a:prstGeom prst="rect">
            <a:avLst/>
          </a:prstGeom>
        </p:spPr>
      </p:pic>
    </p:spTree>
    <p:custDataLst>
      <p:tags r:id="rId1"/>
    </p:custDataLst>
    <p:extLst>
      <p:ext uri="{BB962C8B-B14F-4D97-AF65-F5344CB8AC3E}">
        <p14:creationId xmlns:p14="http://schemas.microsoft.com/office/powerpoint/2010/main" val="1255107939"/>
      </p:ext>
    </p:extLst>
  </p:cSld>
  <p:clrMapOvr>
    <a:masterClrMapping/>
  </p:clrMapOvr>
  <mc:AlternateContent xmlns:mc="http://schemas.openxmlformats.org/markup-compatibility/2006" xmlns:p14="http://schemas.microsoft.com/office/powerpoint/2010/main">
    <mc:Choice Requires="p14">
      <p:transition p14:dur="10" advTm="43500">
        <p:cover dir="r"/>
      </p:transition>
    </mc:Choice>
    <mc:Fallback xmlns="">
      <p:transition advTm="43500">
        <p:cover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9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514" fill="hold"/>
                                        <p:tgtEl>
                                          <p:spTgt spid="8"/>
                                        </p:tgtEl>
                                      </p:cBhvr>
                                    </p:cmd>
                                  </p:childTnLst>
                                </p:cTn>
                              </p:par>
                              <p:par>
                                <p:cTn id="11" presetID="6" presetClass="entr" presetSubtype="16" fill="hold" grpId="0" nodeType="withEffect">
                                  <p:stCondLst>
                                    <p:cond delay="0"/>
                                  </p:stCondLst>
                                  <p:childTnLst>
                                    <p:set>
                                      <p:cBhvr>
                                        <p:cTn id="12" dur="1" fill="hold">
                                          <p:stCondLst>
                                            <p:cond delay="0"/>
                                          </p:stCondLst>
                                        </p:cTn>
                                        <p:tgtEl>
                                          <p:spTgt spid="1609732"/>
                                        </p:tgtEl>
                                        <p:attrNameLst>
                                          <p:attrName>style.visibility</p:attrName>
                                        </p:attrNameLst>
                                      </p:cBhvr>
                                      <p:to>
                                        <p:strVal val="visible"/>
                                      </p:to>
                                    </p:set>
                                    <p:animEffect transition="in" filter="circle(in)">
                                      <p:cBhvr>
                                        <p:cTn id="13" dur="500"/>
                                        <p:tgtEl>
                                          <p:spTgt spid="1609732"/>
                                        </p:tgtEl>
                                      </p:cBhvr>
                                    </p:animEffect>
                                  </p:childTnLst>
                                </p:cTn>
                              </p:par>
                              <p:par>
                                <p:cTn id="14" presetID="42" presetClass="entr" presetSubtype="0" fill="hold" nodeType="withEffect">
                                  <p:stCondLst>
                                    <p:cond delay="3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21" presetClass="entr" presetSubtype="1" fill="hold" grpId="0" nodeType="withEffect">
                                  <p:stCondLst>
                                    <p:cond delay="3000"/>
                                  </p:stCondLst>
                                  <p:childTnLst>
                                    <p:set>
                                      <p:cBhvr>
                                        <p:cTn id="20" dur="1" fill="hold">
                                          <p:stCondLst>
                                            <p:cond delay="0"/>
                                          </p:stCondLst>
                                        </p:cTn>
                                        <p:tgtEl>
                                          <p:spTgt spid="380"/>
                                        </p:tgtEl>
                                        <p:attrNameLst>
                                          <p:attrName>style.visibility</p:attrName>
                                        </p:attrNameLst>
                                      </p:cBhvr>
                                      <p:to>
                                        <p:strVal val="visible"/>
                                      </p:to>
                                    </p:set>
                                    <p:animEffect transition="in" filter="wheel(1)">
                                      <p:cBhvr>
                                        <p:cTn id="21" dur="1000"/>
                                        <p:tgtEl>
                                          <p:spTgt spid="3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25837" fill="hold"/>
                                        <p:tgtEl>
                                          <p:spTgt spid="11"/>
                                        </p:tgtEl>
                                      </p:cBhvr>
                                    </p:cmd>
                                  </p:childTnLst>
                                </p:cTn>
                              </p:par>
                              <p:par>
                                <p:cTn id="26" presetID="6" presetClass="exit" presetSubtype="32" fill="hold" grpId="1" nodeType="withEffect">
                                  <p:stCondLst>
                                    <p:cond delay="0"/>
                                  </p:stCondLst>
                                  <p:childTnLst>
                                    <p:animEffect transition="out" filter="circle(out)">
                                      <p:cBhvr>
                                        <p:cTn id="27" dur="500"/>
                                        <p:tgtEl>
                                          <p:spTgt spid="1609732"/>
                                        </p:tgtEl>
                                      </p:cBhvr>
                                    </p:animEffect>
                                    <p:set>
                                      <p:cBhvr>
                                        <p:cTn id="28" dur="1" fill="hold">
                                          <p:stCondLst>
                                            <p:cond delay="499"/>
                                          </p:stCondLst>
                                        </p:cTn>
                                        <p:tgtEl>
                                          <p:spTgt spid="160973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8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6" presetClass="entr" presetSubtype="16" fill="hold" grpId="0" nodeType="withEffect">
                                  <p:stCondLst>
                                    <p:cond delay="0"/>
                                  </p:stCondLst>
                                  <p:childTnLst>
                                    <p:set>
                                      <p:cBhvr>
                                        <p:cTn id="34" dur="1" fill="hold">
                                          <p:stCondLst>
                                            <p:cond delay="0"/>
                                          </p:stCondLst>
                                        </p:cTn>
                                        <p:tgtEl>
                                          <p:spTgt spid="1609737"/>
                                        </p:tgtEl>
                                        <p:attrNameLst>
                                          <p:attrName>style.visibility</p:attrName>
                                        </p:attrNameLst>
                                      </p:cBhvr>
                                      <p:to>
                                        <p:strVal val="visible"/>
                                      </p:to>
                                    </p:set>
                                    <p:animEffect transition="in" filter="circle(in)">
                                      <p:cBhvr>
                                        <p:cTn id="35" dur="500"/>
                                        <p:tgtEl>
                                          <p:spTgt spid="1609737"/>
                                        </p:tgtEl>
                                      </p:cBhvr>
                                    </p:animEffect>
                                  </p:childTnLst>
                                </p:cTn>
                              </p:par>
                              <p:par>
                                <p:cTn id="36" presetID="42" presetClass="entr" presetSubtype="0" fill="hold" nodeType="withEffect">
                                  <p:stCondLst>
                                    <p:cond delay="40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21" presetClass="entr" presetSubtype="1" fill="hold" grpId="0" nodeType="withEffect">
                                  <p:stCondLst>
                                    <p:cond delay="4000"/>
                                  </p:stCondLst>
                                  <p:childTnLst>
                                    <p:set>
                                      <p:cBhvr>
                                        <p:cTn id="42" dur="1" fill="hold">
                                          <p:stCondLst>
                                            <p:cond delay="0"/>
                                          </p:stCondLst>
                                        </p:cTn>
                                        <p:tgtEl>
                                          <p:spTgt spid="382"/>
                                        </p:tgtEl>
                                        <p:attrNameLst>
                                          <p:attrName>style.visibility</p:attrName>
                                        </p:attrNameLst>
                                      </p:cBhvr>
                                      <p:to>
                                        <p:strVal val="visible"/>
                                      </p:to>
                                    </p:set>
                                    <p:animEffect transition="in" filter="wheel(1)">
                                      <p:cBhvr>
                                        <p:cTn id="43"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4" fill="hold" display="0">
                  <p:stCondLst>
                    <p:cond delay="indefinite"/>
                  </p:stCondLst>
                  <p:endCondLst>
                    <p:cond evt="onStopAudio" delay="0">
                      <p:tgtEl>
                        <p:sldTgt/>
                      </p:tgtEl>
                    </p:cond>
                  </p:endCondLst>
                </p:cTn>
                <p:tgtEl>
                  <p:spTgt spid="4"/>
                </p:tgtEl>
              </p:cMediaNode>
            </p:audio>
            <p:audio>
              <p:cMediaNode vol="80000" showWhenStopped="0">
                <p:cTn id="45" fill="hold" display="0">
                  <p:stCondLst>
                    <p:cond delay="indefinite"/>
                  </p:stCondLst>
                  <p:endCondLst>
                    <p:cond evt="onStopAudio" delay="0">
                      <p:tgtEl>
                        <p:sldTgt/>
                      </p:tgtEl>
                    </p:cond>
                  </p:endCondLst>
                </p:cTn>
                <p:tgtEl>
                  <p:spTgt spid="8"/>
                </p:tgtEl>
              </p:cMediaNode>
            </p:audio>
            <p:audio>
              <p:cMediaNode vol="100000" showWhenStopped="0">
                <p:cTn id="46" fill="hold" display="0">
                  <p:stCondLst>
                    <p:cond delay="indefinite"/>
                  </p:stCondLst>
                  <p:endCondLst>
                    <p:cond evt="onStopAudio" delay="0">
                      <p:tgtEl>
                        <p:sldTgt/>
                      </p:tgtEl>
                    </p:cond>
                  </p:endCondLst>
                </p:cTn>
                <p:tgtEl>
                  <p:spTgt spid="11"/>
                </p:tgtEl>
              </p:cMediaNode>
            </p:audio>
          </p:childTnLst>
        </p:cTn>
      </p:par>
    </p:tnLst>
    <p:bldLst>
      <p:bldP spid="1609737" grpId="0"/>
      <p:bldP spid="1609732" grpId="0"/>
      <p:bldP spid="1609732" grpId="1"/>
      <p:bldP spid="380" grpId="0" animBg="1"/>
      <p:bldP spid="380" grpId="1" animBg="1"/>
      <p:bldP spid="3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303463" y="579388"/>
            <a:ext cx="7772400" cy="2308324"/>
          </a:xfrm>
        </p:spPr>
        <p:txBody>
          <a:bodyPr>
            <a:noAutofit/>
          </a:bodyPr>
          <a:lstStyle/>
          <a:p>
            <a:pPr algn="dist" eaLnBrk="1" hangingPunct="1"/>
            <a:r>
              <a:rPr lang="ja-JP" altLang="en-US" sz="4800" b="1" dirty="0"/>
              <a:t>給与支払報告書の</a:t>
            </a:r>
            <a:r>
              <a:rPr lang="ja-JP" altLang="en-US" sz="4800" b="1" dirty="0">
                <a:solidFill>
                  <a:srgbClr val="0033CC"/>
                </a:solidFill>
              </a:rPr>
              <a:t>提出後</a:t>
            </a:r>
            <a:r>
              <a:rPr lang="ja-JP" altLang="en-US" sz="4800" b="1" dirty="0"/>
              <a:t>に</a:t>
            </a:r>
            <a:br>
              <a:rPr lang="ja-JP" altLang="en-US" sz="4800" b="1" dirty="0"/>
            </a:br>
            <a:r>
              <a:rPr lang="ja-JP" altLang="en-US" sz="4800" b="1" dirty="0"/>
              <a:t>退職等により</a:t>
            </a:r>
            <a:r>
              <a:rPr lang="ja-JP" altLang="en-US" sz="4800" b="1" dirty="0">
                <a:solidFill>
                  <a:srgbClr val="0033CC"/>
                </a:solidFill>
              </a:rPr>
              <a:t>特別徴収で</a:t>
            </a:r>
            <a:r>
              <a:rPr lang="en-US" altLang="ja-JP" sz="4800" b="1" dirty="0">
                <a:solidFill>
                  <a:srgbClr val="0033CC"/>
                </a:solidFill>
              </a:rPr>
              <a:t/>
            </a:r>
            <a:br>
              <a:rPr lang="en-US" altLang="ja-JP" sz="4800" b="1" dirty="0">
                <a:solidFill>
                  <a:srgbClr val="0033CC"/>
                </a:solidFill>
              </a:rPr>
            </a:br>
            <a:r>
              <a:rPr lang="ja-JP" altLang="en-US" sz="4800" b="1" dirty="0">
                <a:solidFill>
                  <a:srgbClr val="0033CC"/>
                </a:solidFill>
              </a:rPr>
              <a:t>きなくなった方</a:t>
            </a:r>
            <a:r>
              <a:rPr lang="ja-JP" altLang="en-US" sz="4800" b="1" dirty="0"/>
              <a:t>がいる場合</a:t>
            </a:r>
          </a:p>
        </p:txBody>
      </p:sp>
      <p:sp>
        <p:nvSpPr>
          <p:cNvPr id="1619971" name="Rectangle 3"/>
          <p:cNvSpPr>
            <a:spLocks noGrp="1" noChangeArrowheads="1"/>
          </p:cNvSpPr>
          <p:nvPr>
            <p:ph idx="1"/>
          </p:nvPr>
        </p:nvSpPr>
        <p:spPr>
          <a:xfrm>
            <a:off x="2303464" y="3098800"/>
            <a:ext cx="7558087" cy="3175000"/>
          </a:xfrm>
        </p:spPr>
        <p:txBody>
          <a:bodyPr/>
          <a:lstStyle/>
          <a:p>
            <a:pPr eaLnBrk="1" hangingPunct="1">
              <a:tabLst>
                <a:tab pos="5918200" algn="l"/>
              </a:tabLst>
            </a:pPr>
            <a:endParaRPr lang="en-US" altLang="ja-JP" dirty="0" smtClean="0"/>
          </a:p>
          <a:p>
            <a:pPr eaLnBrk="1" hangingPunct="1">
              <a:tabLst>
                <a:tab pos="5918200" algn="l"/>
              </a:tabLst>
            </a:pPr>
            <a:endParaRPr lang="en-US" altLang="ja-JP" dirty="0" smtClean="0"/>
          </a:p>
          <a:p>
            <a:pPr algn="dist" eaLnBrk="1" hangingPunct="1">
              <a:buNone/>
              <a:tabLst>
                <a:tab pos="5918200" algn="l"/>
              </a:tabLst>
            </a:pPr>
            <a:r>
              <a:rPr lang="ja-JP" altLang="en-US" sz="4800" b="1" dirty="0">
                <a:solidFill>
                  <a:srgbClr val="FF0000"/>
                </a:solidFill>
              </a:rPr>
              <a:t>給与所得者異動届出書</a:t>
            </a:r>
            <a:r>
              <a:rPr lang="ja-JP" altLang="en-US" sz="4800" b="1" dirty="0"/>
              <a:t>を</a:t>
            </a:r>
          </a:p>
          <a:p>
            <a:pPr algn="dist" eaLnBrk="1" hangingPunct="1">
              <a:buNone/>
              <a:tabLst>
                <a:tab pos="5918200" algn="l"/>
              </a:tabLst>
            </a:pPr>
            <a:r>
              <a:rPr lang="ja-JP" altLang="en-US" sz="4800" b="1" dirty="0"/>
              <a:t>提出する必要があります</a:t>
            </a:r>
            <a:r>
              <a:rPr lang="ja-JP" altLang="en-US" sz="4800" b="1" i="1" dirty="0"/>
              <a:t>！</a:t>
            </a:r>
          </a:p>
        </p:txBody>
      </p:sp>
      <p:sp>
        <p:nvSpPr>
          <p:cNvPr id="1619973" name="AutoShape 5"/>
          <p:cNvSpPr>
            <a:spLocks noChangeArrowheads="1"/>
          </p:cNvSpPr>
          <p:nvPr/>
        </p:nvSpPr>
        <p:spPr bwMode="auto">
          <a:xfrm>
            <a:off x="5600700" y="3009900"/>
            <a:ext cx="965200" cy="1231900"/>
          </a:xfrm>
          <a:prstGeom prst="downArrow">
            <a:avLst>
              <a:gd name="adj1" fmla="val 50000"/>
              <a:gd name="adj2" fmla="val 31908"/>
            </a:avLst>
          </a:prstGeom>
          <a:solidFill>
            <a:srgbClr val="FFFF00"/>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endParaRPr kumimoji="0" lang="ja-JP" altLang="ja-JP" sz="1300">
              <a:solidFill>
                <a:srgbClr val="FFFF00"/>
              </a:solidFill>
              <a:latin typeface="Arial" panose="020B0604020202020204" pitchFamily="34" charset="0"/>
            </a:endParaRPr>
          </a:p>
        </p:txBody>
      </p:sp>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789598" y="63500"/>
            <a:ext cx="609600" cy="609600"/>
          </a:xfrm>
          <a:prstGeom prst="rect">
            <a:avLst/>
          </a:prstGeom>
        </p:spPr>
      </p:pic>
      <p:pic>
        <p:nvPicPr>
          <p:cNvPr id="5"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9861550" y="3053719"/>
            <a:ext cx="609600" cy="609600"/>
          </a:xfrm>
          <a:prstGeom prst="rect">
            <a:avLst/>
          </a:prstGeom>
        </p:spPr>
      </p:pic>
    </p:spTree>
    <p:custDataLst>
      <p:tags r:id="rId1"/>
    </p:custDataLst>
    <p:extLst>
      <p:ext uri="{BB962C8B-B14F-4D97-AF65-F5344CB8AC3E}">
        <p14:creationId xmlns:p14="http://schemas.microsoft.com/office/powerpoint/2010/main" val="3412717907"/>
      </p:ext>
    </p:extLst>
  </p:cSld>
  <p:clrMapOvr>
    <a:masterClrMapping/>
  </p:clrMapOvr>
  <p:transition advTm="33335">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353" fill="hold"/>
                                        <p:tgtEl>
                                          <p:spTgt spid="4"/>
                                        </p:tgtEl>
                                      </p:cBhvr>
                                    </p:cmd>
                                  </p:childTnLst>
                                </p:cTn>
                              </p:par>
                            </p:childTnLst>
                          </p:cTn>
                        </p:par>
                        <p:par>
                          <p:cTn id="7" fill="hold">
                            <p:stCondLst>
                              <p:cond delay="14353"/>
                            </p:stCondLst>
                            <p:childTnLst>
                              <p:par>
                                <p:cTn id="8" presetID="3" presetClass="entr" presetSubtype="10" fill="hold" grpId="0" nodeType="afterEffect">
                                  <p:stCondLst>
                                    <p:cond delay="0"/>
                                  </p:stCondLst>
                                  <p:childTnLst>
                                    <p:set>
                                      <p:cBhvr>
                                        <p:cTn id="9" dur="1" fill="hold">
                                          <p:stCondLst>
                                            <p:cond delay="0"/>
                                          </p:stCondLst>
                                        </p:cTn>
                                        <p:tgtEl>
                                          <p:spTgt spid="1619973"/>
                                        </p:tgtEl>
                                        <p:attrNameLst>
                                          <p:attrName>style.visibility</p:attrName>
                                        </p:attrNameLst>
                                      </p:cBhvr>
                                      <p:to>
                                        <p:strVal val="visible"/>
                                      </p:to>
                                    </p:set>
                                    <p:animEffect transition="in" filter="blinds(horizontal)">
                                      <p:cBhvr>
                                        <p:cTn id="10" dur="500"/>
                                        <p:tgtEl>
                                          <p:spTgt spid="1619973"/>
                                        </p:tgtEl>
                                      </p:cBhvr>
                                    </p:animEffect>
                                  </p:childTnLst>
                                </p:cTn>
                              </p:par>
                            </p:childTnLst>
                          </p:cTn>
                        </p:par>
                        <p:par>
                          <p:cTn id="11" fill="hold" nodeType="afterGroup">
                            <p:stCondLst>
                              <p:cond delay="14853"/>
                            </p:stCondLst>
                            <p:childTnLst>
                              <p:par>
                                <p:cTn id="12" presetID="1" presetClass="mediacall" presetSubtype="0" fill="hold" nodeType="afterEffect">
                                  <p:stCondLst>
                                    <p:cond delay="0"/>
                                  </p:stCondLst>
                                  <p:childTnLst>
                                    <p:cmd type="call" cmd="playFrom(0.0)">
                                      <p:cBhvr>
                                        <p:cTn id="13" dur="21389" fill="hold"/>
                                        <p:tgtEl>
                                          <p:spTgt spid="5"/>
                                        </p:tgtEl>
                                      </p:cBhvr>
                                    </p:cmd>
                                  </p:childTnLst>
                                </p:cTn>
                              </p:par>
                              <p:par>
                                <p:cTn id="14" presetID="2" presetClass="entr" presetSubtype="4" fill="hold" grpId="0" nodeType="withEffect">
                                  <p:stCondLst>
                                    <p:cond delay="0"/>
                                  </p:stCondLst>
                                  <p:childTnLst>
                                    <p:set>
                                      <p:cBhvr>
                                        <p:cTn id="15" dur="1" fill="hold">
                                          <p:stCondLst>
                                            <p:cond delay="0"/>
                                          </p:stCondLst>
                                        </p:cTn>
                                        <p:tgtEl>
                                          <p:spTgt spid="1619971">
                                            <p:txEl>
                                              <p:pRg st="2" end="2"/>
                                            </p:txEl>
                                          </p:spTgt>
                                        </p:tgtEl>
                                        <p:attrNameLst>
                                          <p:attrName>style.visibility</p:attrName>
                                        </p:attrNameLst>
                                      </p:cBhvr>
                                      <p:to>
                                        <p:strVal val="visible"/>
                                      </p:to>
                                    </p:set>
                                    <p:anim calcmode="lin" valueType="num">
                                      <p:cBhvr additive="base">
                                        <p:cTn id="16" dur="1000" fill="hold"/>
                                        <p:tgtEl>
                                          <p:spTgt spid="1619971">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619971">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19971">
                                            <p:txEl>
                                              <p:pRg st="3" end="3"/>
                                            </p:txEl>
                                          </p:spTgt>
                                        </p:tgtEl>
                                        <p:attrNameLst>
                                          <p:attrName>style.visibility</p:attrName>
                                        </p:attrNameLst>
                                      </p:cBhvr>
                                      <p:to>
                                        <p:strVal val="visible"/>
                                      </p:to>
                                    </p:set>
                                    <p:anim calcmode="lin" valueType="num">
                                      <p:cBhvr additive="base">
                                        <p:cTn id="20" dur="1000" fill="hold"/>
                                        <p:tgtEl>
                                          <p:spTgt spid="1619971">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619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4"/>
                </p:tgtEl>
              </p:cMediaNode>
            </p:audio>
            <p:audio>
              <p:cMediaNode vol="100000" showWhenStopped="0">
                <p:cTn id="23" fill="hold" display="0">
                  <p:stCondLst>
                    <p:cond delay="indefinite"/>
                  </p:stCondLst>
                  <p:endCondLst>
                    <p:cond evt="onStopAudio" delay="0">
                      <p:tgtEl>
                        <p:sldTgt/>
                      </p:tgtEl>
                    </p:cond>
                  </p:endCondLst>
                </p:cTn>
                <p:tgtEl>
                  <p:spTgt spid="5"/>
                </p:tgtEl>
              </p:cMediaNode>
            </p:audio>
          </p:childTnLst>
        </p:cTn>
      </p:par>
    </p:tnLst>
    <p:bldLst>
      <p:bldP spid="1619971" grpId="0" build="p"/>
      <p:bldP spid="16199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8" name="Rectangle 4"/>
          <p:cNvSpPr>
            <a:spLocks noChangeArrowheads="1"/>
          </p:cNvSpPr>
          <p:nvPr/>
        </p:nvSpPr>
        <p:spPr bwMode="auto">
          <a:xfrm>
            <a:off x="1809750" y="1524000"/>
            <a:ext cx="8610600" cy="1619250"/>
          </a:xfrm>
          <a:prstGeom prst="rect">
            <a:avLst/>
          </a:prstGeom>
          <a:solidFill>
            <a:srgbClr val="FF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p>
            <a:pPr eaLnBrk="0" fontAlgn="base" hangingPunct="0">
              <a:lnSpc>
                <a:spcPct val="75000"/>
              </a:lnSpc>
              <a:spcBef>
                <a:spcPct val="30000"/>
              </a:spcBef>
              <a:spcAft>
                <a:spcPct val="0"/>
              </a:spcAft>
              <a:defRPr/>
            </a:pPr>
            <a:r>
              <a:rPr kumimoji="0" lang="ja-JP" altLang="en-US" sz="4400" dirty="0">
                <a:solidFill>
                  <a:prstClr val="black"/>
                </a:solidFill>
                <a:latin typeface="Arial" charset="0"/>
                <a:ea typeface="ＭＳ Ｐゴシック" panose="020B0600070205080204" pitchFamily="50" charset="-128"/>
              </a:rPr>
              <a:t> </a:t>
            </a:r>
            <a:r>
              <a:rPr kumimoji="0" lang="ja-JP" altLang="en-US" sz="3900" dirty="0">
                <a:solidFill>
                  <a:srgbClr val="FF0000"/>
                </a:solidFill>
                <a:effectLst>
                  <a:outerShdw blurRad="38100" dist="38100" dir="2700000" algn="tl">
                    <a:srgbClr val="C0C0C0"/>
                  </a:outerShdw>
                </a:effectLst>
                <a:latin typeface="Arial" charset="0"/>
                <a:ea typeface="ＭＳ Ｐゴシック" panose="020B0600070205080204" pitchFamily="50" charset="-128"/>
              </a:rPr>
              <a:t>現在、特別徴収している方が、</a:t>
            </a:r>
          </a:p>
          <a:p>
            <a:pPr eaLnBrk="0" fontAlgn="base" hangingPunct="0">
              <a:lnSpc>
                <a:spcPct val="75000"/>
              </a:lnSpc>
              <a:spcBef>
                <a:spcPct val="30000"/>
              </a:spcBef>
              <a:spcAft>
                <a:spcPct val="0"/>
              </a:spcAft>
              <a:defRPr/>
            </a:pPr>
            <a:r>
              <a:rPr kumimoji="0" lang="ja-JP" altLang="en-US" sz="3900" dirty="0">
                <a:solidFill>
                  <a:srgbClr val="FF0000"/>
                </a:solidFill>
                <a:effectLst>
                  <a:outerShdw blurRad="38100" dist="38100" dir="2700000" algn="tl">
                    <a:srgbClr val="C0C0C0"/>
                  </a:outerShdw>
                </a:effectLst>
                <a:latin typeface="Arial" charset="0"/>
                <a:ea typeface="ＭＳ Ｐゴシック" panose="020B0600070205080204" pitchFamily="50" charset="-128"/>
              </a:rPr>
              <a:t> </a:t>
            </a:r>
            <a:r>
              <a:rPr kumimoji="0" lang="ja-JP" altLang="en-US" sz="3900" dirty="0">
                <a:solidFill>
                  <a:srgbClr val="FF0000"/>
                </a:solidFill>
                <a:effectLst>
                  <a:outerShdw blurRad="38100" dist="38100" dir="2700000" algn="tl">
                    <a:srgbClr val="C0C0C0"/>
                  </a:outerShdw>
                </a:effectLst>
                <a:latin typeface="Arial" charset="0"/>
                <a:ea typeface="ＭＳ Ｐゴシック" panose="020B0600070205080204" pitchFamily="50" charset="-128"/>
              </a:rPr>
              <a:t>令和</a:t>
            </a:r>
            <a:r>
              <a:rPr kumimoji="0" lang="ja-JP" altLang="en-US" sz="3900" dirty="0">
                <a:solidFill>
                  <a:srgbClr val="FF0000"/>
                </a:solidFill>
                <a:effectLst>
                  <a:outerShdw blurRad="38100" dist="38100" dir="2700000" algn="tl">
                    <a:srgbClr val="C0C0C0"/>
                  </a:outerShdw>
                </a:effectLst>
                <a:latin typeface="Arial" charset="0"/>
                <a:ea typeface="ＭＳ Ｐゴシック" panose="020B0600070205080204" pitchFamily="50" charset="-128"/>
              </a:rPr>
              <a:t>６</a:t>
            </a:r>
            <a:r>
              <a:rPr kumimoji="0" lang="ja-JP" altLang="en-US" sz="3900" dirty="0">
                <a:solidFill>
                  <a:srgbClr val="FF0000"/>
                </a:solidFill>
                <a:effectLst>
                  <a:outerShdw blurRad="38100" dist="38100" dir="2700000" algn="tl">
                    <a:srgbClr val="C0C0C0"/>
                  </a:outerShdw>
                </a:effectLst>
                <a:latin typeface="Arial" charset="0"/>
                <a:ea typeface="ＭＳ Ｐゴシック" panose="020B0600070205080204" pitchFamily="50" charset="-128"/>
              </a:rPr>
              <a:t>年中</a:t>
            </a:r>
            <a:r>
              <a:rPr kumimoji="0" lang="ja-JP" altLang="en-US" sz="3900" dirty="0">
                <a:solidFill>
                  <a:srgbClr val="FF0000"/>
                </a:solidFill>
                <a:effectLst>
                  <a:outerShdw blurRad="38100" dist="38100" dir="2700000" algn="tl">
                    <a:srgbClr val="C0C0C0"/>
                  </a:outerShdw>
                </a:effectLst>
                <a:latin typeface="Arial" charset="0"/>
                <a:ea typeface="ＭＳ Ｐゴシック" panose="020B0600070205080204" pitchFamily="50" charset="-128"/>
              </a:rPr>
              <a:t>に他市町村へ転居した場合</a:t>
            </a:r>
          </a:p>
        </p:txBody>
      </p:sp>
      <p:sp>
        <p:nvSpPr>
          <p:cNvPr id="1639430" name="Rectangle 6"/>
          <p:cNvSpPr>
            <a:spLocks noChangeArrowheads="1"/>
          </p:cNvSpPr>
          <p:nvPr/>
        </p:nvSpPr>
        <p:spPr bwMode="auto">
          <a:xfrm>
            <a:off x="2159000" y="4159250"/>
            <a:ext cx="8178800" cy="7620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p>
            <a:pPr eaLnBrk="0" fontAlgn="base" hangingPunct="0">
              <a:spcBef>
                <a:spcPct val="50000"/>
              </a:spcBef>
              <a:spcAft>
                <a:spcPct val="0"/>
              </a:spcAft>
              <a:defRPr/>
            </a:pPr>
            <a:r>
              <a:rPr kumimoji="0" lang="ja-JP" altLang="en-US" sz="4000" dirty="0">
                <a:solidFill>
                  <a:prstClr val="black"/>
                </a:solidFill>
                <a:latin typeface="Arial" charset="0"/>
                <a:ea typeface="ＭＳ Ｐゴシック" panose="020B0600070205080204" pitchFamily="50" charset="-128"/>
              </a:rPr>
              <a:t>異動届出書の提出先は </a:t>
            </a:r>
            <a:r>
              <a:rPr kumimoji="0" lang="ja-JP" altLang="en-US" sz="4000" b="1" dirty="0">
                <a:solidFill>
                  <a:srgbClr val="FF0000"/>
                </a:solidFill>
                <a:effectLst>
                  <a:outerShdw blurRad="38100" dist="38100" dir="2700000" algn="tl">
                    <a:srgbClr val="C0C0C0"/>
                  </a:outerShdw>
                </a:effectLst>
                <a:latin typeface="Arial" charset="0"/>
                <a:ea typeface="ＭＳ ゴシック" pitchFamily="49" charset="-128"/>
              </a:rPr>
              <a:t>２</a:t>
            </a:r>
            <a:r>
              <a:rPr kumimoji="0" lang="ja-JP" altLang="en-US" sz="4000" b="1" dirty="0">
                <a:solidFill>
                  <a:srgbClr val="FF0000"/>
                </a:solidFill>
                <a:effectLst>
                  <a:outerShdw blurRad="38100" dist="38100" dir="2700000" algn="tl">
                    <a:srgbClr val="C0C0C0"/>
                  </a:outerShdw>
                </a:effectLst>
                <a:latin typeface="Arial" charset="0"/>
                <a:ea typeface="ＭＳ Ｐゴシック" panose="020B0600070205080204" pitchFamily="50" charset="-128"/>
              </a:rPr>
              <a:t>ヶ所</a:t>
            </a:r>
            <a:r>
              <a:rPr lang="ja-JP" altLang="en-US" sz="4000" b="1" i="1" dirty="0">
                <a:solidFill>
                  <a:srgbClr val="FF0000"/>
                </a:solidFill>
                <a:effectLst>
                  <a:outerShdw blurRad="38100" dist="38100" dir="2700000" algn="tl">
                    <a:srgbClr val="C0C0C0"/>
                  </a:outerShdw>
                </a:effectLst>
                <a:latin typeface="Arial" charset="0"/>
                <a:ea typeface="ＭＳ Ｐゴシック" panose="020B0600070205080204" pitchFamily="50" charset="-128"/>
              </a:rPr>
              <a:t>！</a:t>
            </a:r>
          </a:p>
        </p:txBody>
      </p:sp>
      <p:sp>
        <p:nvSpPr>
          <p:cNvPr id="1639439" name="AutoShape 15"/>
          <p:cNvSpPr>
            <a:spLocks noChangeArrowheads="1"/>
          </p:cNvSpPr>
          <p:nvPr/>
        </p:nvSpPr>
        <p:spPr bwMode="auto">
          <a:xfrm>
            <a:off x="5384800" y="3009900"/>
            <a:ext cx="1085850" cy="1162050"/>
          </a:xfrm>
          <a:prstGeom prst="downArrow">
            <a:avLst>
              <a:gd name="adj1" fmla="val 33333"/>
              <a:gd name="adj2" fmla="val 41083"/>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nvGrpSpPr>
          <p:cNvPr id="6" name="グループ化 5"/>
          <p:cNvGrpSpPr/>
          <p:nvPr/>
        </p:nvGrpSpPr>
        <p:grpSpPr>
          <a:xfrm>
            <a:off x="1981200" y="4946650"/>
            <a:ext cx="8121650" cy="838200"/>
            <a:chOff x="457200" y="4946650"/>
            <a:chExt cx="8121650" cy="838200"/>
          </a:xfrm>
        </p:grpSpPr>
        <p:sp>
          <p:nvSpPr>
            <p:cNvPr id="1639433" name="Rectangle 9"/>
            <p:cNvSpPr>
              <a:spLocks noChangeArrowheads="1"/>
            </p:cNvSpPr>
            <p:nvPr/>
          </p:nvSpPr>
          <p:spPr bwMode="auto">
            <a:xfrm>
              <a:off x="457200" y="4946650"/>
              <a:ext cx="8121650" cy="838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4000" dirty="0">
                  <a:solidFill>
                    <a:srgbClr val="000000"/>
                  </a:solidFill>
                  <a:latin typeface="Arial" panose="020B0604020202020204" pitchFamily="34" charset="0"/>
                </a:rPr>
                <a:t>・令和</a:t>
              </a:r>
              <a:r>
                <a:rPr kumimoji="0" lang="ja-JP" altLang="en-US" sz="4000" dirty="0">
                  <a:solidFill>
                    <a:srgbClr val="FF0000"/>
                  </a:solidFill>
                  <a:latin typeface="ＭＳ Ｐゴシック" panose="020B0600070205080204" pitchFamily="50" charset="-128"/>
                </a:rPr>
                <a:t>６</a:t>
              </a:r>
              <a:r>
                <a:rPr kumimoji="0" lang="ja-JP" altLang="en-US" sz="4000" dirty="0">
                  <a:solidFill>
                    <a:srgbClr val="000000"/>
                  </a:solidFill>
                  <a:latin typeface="Arial" panose="020B0604020202020204" pitchFamily="34" charset="0"/>
                </a:rPr>
                <a:t>年度分</a:t>
              </a:r>
              <a:r>
                <a:rPr kumimoji="0" lang="ja-JP" altLang="en-US" sz="4000" dirty="0">
                  <a:solidFill>
                    <a:srgbClr val="0033CC"/>
                  </a:solidFill>
                  <a:latin typeface="Arial" panose="020B0604020202020204" pitchFamily="34" charset="0"/>
                </a:rPr>
                <a:t>　　　　</a:t>
              </a:r>
              <a:r>
                <a:rPr kumimoji="0" lang="ja-JP" altLang="en-US" sz="4000" dirty="0">
                  <a:solidFill>
                    <a:srgbClr val="0033CC"/>
                  </a:solidFill>
                  <a:latin typeface="Arial" panose="020B0604020202020204" pitchFamily="34" charset="0"/>
                </a:rPr>
                <a:t> </a:t>
              </a:r>
              <a:r>
                <a:rPr kumimoji="0" lang="ja-JP" altLang="en-US" sz="4000" dirty="0">
                  <a:solidFill>
                    <a:srgbClr val="000000"/>
                  </a:solidFill>
                  <a:latin typeface="Arial" panose="020B0604020202020204" pitchFamily="34" charset="0"/>
                </a:rPr>
                <a:t>転居</a:t>
              </a:r>
              <a:r>
                <a:rPr kumimoji="0" lang="ja-JP" altLang="en-US" sz="4000" b="1" dirty="0">
                  <a:solidFill>
                    <a:srgbClr val="FF0000"/>
                  </a:solidFill>
                  <a:latin typeface="Arial" panose="020B0604020202020204" pitchFamily="34" charset="0"/>
                </a:rPr>
                <a:t>前</a:t>
              </a:r>
              <a:r>
                <a:rPr kumimoji="0" lang="ja-JP" altLang="en-US" sz="4000" dirty="0">
                  <a:solidFill>
                    <a:srgbClr val="000000"/>
                  </a:solidFill>
                  <a:latin typeface="Arial" panose="020B0604020202020204" pitchFamily="34" charset="0"/>
                </a:rPr>
                <a:t>の市町村</a:t>
              </a:r>
            </a:p>
          </p:txBody>
        </p:sp>
        <p:sp>
          <p:nvSpPr>
            <p:cNvPr id="1639435" name="AutoShape 11"/>
            <p:cNvSpPr>
              <a:spLocks noChangeArrowheads="1"/>
            </p:cNvSpPr>
            <p:nvPr/>
          </p:nvSpPr>
          <p:spPr bwMode="auto">
            <a:xfrm>
              <a:off x="3873500" y="5060950"/>
              <a:ext cx="1092200" cy="698500"/>
            </a:xfrm>
            <a:prstGeom prst="rightArrow">
              <a:avLst>
                <a:gd name="adj1" fmla="val 44546"/>
                <a:gd name="adj2" fmla="val 39091"/>
              </a:avLst>
            </a:prstGeom>
            <a:solidFill>
              <a:srgbClr val="0033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endParaRPr kumimoji="0" lang="ja-JP" altLang="ja-JP" sz="4800">
                <a:solidFill>
                  <a:srgbClr val="0033CC"/>
                </a:solidFill>
                <a:latin typeface="Arial" panose="020B0604020202020204" pitchFamily="34" charset="0"/>
              </a:endParaRPr>
            </a:p>
          </p:txBody>
        </p:sp>
      </p:grpSp>
      <p:sp>
        <p:nvSpPr>
          <p:cNvPr id="86023" name="Rectangle 21"/>
          <p:cNvSpPr>
            <a:spLocks noChangeArrowheads="1"/>
          </p:cNvSpPr>
          <p:nvPr/>
        </p:nvSpPr>
        <p:spPr bwMode="auto">
          <a:xfrm>
            <a:off x="2057400" y="552450"/>
            <a:ext cx="1866900" cy="762000"/>
          </a:xfrm>
          <a:prstGeom prst="rect">
            <a:avLst/>
          </a:prstGeom>
          <a:solidFill>
            <a:srgbClr val="FFFFFF">
              <a:alpha val="0"/>
            </a:srgb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4800">
                <a:solidFill>
                  <a:srgbClr val="000000"/>
                </a:solidFill>
                <a:latin typeface="HG創英角ﾎﾟｯﾌﾟ体" panose="040B0A09000000000000" pitchFamily="49" charset="-128"/>
                <a:ea typeface="HG創英角ﾎﾟｯﾌﾟ体" panose="040B0A09000000000000" pitchFamily="49" charset="-128"/>
              </a:rPr>
              <a:t>注 意</a:t>
            </a:r>
          </a:p>
        </p:txBody>
      </p:sp>
      <p:grpSp>
        <p:nvGrpSpPr>
          <p:cNvPr id="3" name="グループ化 2"/>
          <p:cNvGrpSpPr/>
          <p:nvPr/>
        </p:nvGrpSpPr>
        <p:grpSpPr>
          <a:xfrm>
            <a:off x="1956487" y="5715000"/>
            <a:ext cx="8089901" cy="1054100"/>
            <a:chOff x="432486" y="5715000"/>
            <a:chExt cx="8089901" cy="1054100"/>
          </a:xfrm>
        </p:grpSpPr>
        <p:sp>
          <p:nvSpPr>
            <p:cNvPr id="86027" name="Rectangle 12"/>
            <p:cNvSpPr>
              <a:spLocks noChangeArrowheads="1"/>
            </p:cNvSpPr>
            <p:nvPr/>
          </p:nvSpPr>
          <p:spPr bwMode="auto">
            <a:xfrm>
              <a:off x="432486" y="5715000"/>
              <a:ext cx="8089901" cy="10541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4000" dirty="0">
                  <a:solidFill>
                    <a:srgbClr val="000000"/>
                  </a:solidFill>
                  <a:latin typeface="Arial" panose="020B0604020202020204" pitchFamily="34" charset="0"/>
                </a:rPr>
                <a:t>・令和</a:t>
              </a:r>
              <a:r>
                <a:rPr kumimoji="0" lang="ja-JP" altLang="en-US" sz="4000" dirty="0">
                  <a:solidFill>
                    <a:srgbClr val="FF0000"/>
                  </a:solidFill>
                  <a:latin typeface="Arial" panose="020B0604020202020204" pitchFamily="34" charset="0"/>
                </a:rPr>
                <a:t>７</a:t>
              </a:r>
              <a:r>
                <a:rPr kumimoji="0" lang="ja-JP" altLang="en-US" sz="4000" dirty="0">
                  <a:solidFill>
                    <a:srgbClr val="000000"/>
                  </a:solidFill>
                  <a:latin typeface="Arial" panose="020B0604020202020204" pitchFamily="34" charset="0"/>
                </a:rPr>
                <a:t>年度分</a:t>
              </a:r>
              <a:r>
                <a:rPr kumimoji="0" lang="ja-JP" altLang="en-US" sz="4000" dirty="0">
                  <a:solidFill>
                    <a:srgbClr val="0033CC"/>
                  </a:solidFill>
                  <a:latin typeface="Arial" panose="020B0604020202020204" pitchFamily="34" charset="0"/>
                </a:rPr>
                <a:t>　　　　</a:t>
              </a:r>
              <a:r>
                <a:rPr kumimoji="0" lang="ja-JP" altLang="en-US" sz="4000" dirty="0">
                  <a:solidFill>
                    <a:srgbClr val="0033CC"/>
                  </a:solidFill>
                  <a:latin typeface="Arial" panose="020B0604020202020204" pitchFamily="34" charset="0"/>
                </a:rPr>
                <a:t> </a:t>
              </a:r>
              <a:r>
                <a:rPr kumimoji="0" lang="ja-JP" altLang="en-US" sz="4000" dirty="0">
                  <a:solidFill>
                    <a:srgbClr val="000000"/>
                  </a:solidFill>
                  <a:latin typeface="Arial" panose="020B0604020202020204" pitchFamily="34" charset="0"/>
                </a:rPr>
                <a:t>転居</a:t>
              </a:r>
              <a:r>
                <a:rPr kumimoji="0" lang="ja-JP" altLang="en-US" sz="4000" b="1" dirty="0">
                  <a:solidFill>
                    <a:srgbClr val="FF0000"/>
                  </a:solidFill>
                  <a:latin typeface="Arial" panose="020B0604020202020204" pitchFamily="34" charset="0"/>
                </a:rPr>
                <a:t>後</a:t>
              </a:r>
              <a:r>
                <a:rPr kumimoji="0" lang="ja-JP" altLang="en-US" sz="4000" dirty="0">
                  <a:solidFill>
                    <a:srgbClr val="000000"/>
                  </a:solidFill>
                  <a:latin typeface="Arial" panose="020B0604020202020204" pitchFamily="34" charset="0"/>
                </a:rPr>
                <a:t>の市町村</a:t>
              </a:r>
            </a:p>
          </p:txBody>
        </p:sp>
        <p:sp>
          <p:nvSpPr>
            <p:cNvPr id="86028" name="AutoShape 13"/>
            <p:cNvSpPr>
              <a:spLocks noChangeArrowheads="1"/>
            </p:cNvSpPr>
            <p:nvPr/>
          </p:nvSpPr>
          <p:spPr bwMode="auto">
            <a:xfrm>
              <a:off x="3860801" y="5924550"/>
              <a:ext cx="1104900" cy="635000"/>
            </a:xfrm>
            <a:prstGeom prst="rightArrow">
              <a:avLst>
                <a:gd name="adj1" fmla="val 50000"/>
                <a:gd name="adj2" fmla="val 43500"/>
              </a:avLst>
            </a:prstGeom>
            <a:solidFill>
              <a:srgbClr val="0033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sp>
        <p:nvSpPr>
          <p:cNvPr id="86029" name="Line 22"/>
          <p:cNvSpPr>
            <a:spLocks noChangeShapeType="1"/>
          </p:cNvSpPr>
          <p:nvPr/>
        </p:nvSpPr>
        <p:spPr bwMode="auto">
          <a:xfrm>
            <a:off x="7629088" y="6559550"/>
            <a:ext cx="5143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1639447" name="Line 23"/>
          <p:cNvSpPr>
            <a:spLocks noChangeShapeType="1"/>
          </p:cNvSpPr>
          <p:nvPr/>
        </p:nvSpPr>
        <p:spPr bwMode="auto">
          <a:xfrm>
            <a:off x="7621582" y="5697538"/>
            <a:ext cx="5143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1639451" name="Line 27"/>
          <p:cNvSpPr>
            <a:spLocks noChangeShapeType="1"/>
          </p:cNvSpPr>
          <p:nvPr/>
        </p:nvSpPr>
        <p:spPr bwMode="auto">
          <a:xfrm>
            <a:off x="7386638" y="4884739"/>
            <a:ext cx="1498600" cy="158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9833595" y="234950"/>
            <a:ext cx="609600" cy="609600"/>
          </a:xfrm>
          <a:prstGeom prst="rect">
            <a:avLst/>
          </a:prstGeom>
        </p:spPr>
      </p:pic>
      <p:pic>
        <p:nvPicPr>
          <p:cNvPr id="8"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9822173" y="1282700"/>
            <a:ext cx="609600" cy="609600"/>
          </a:xfrm>
          <a:prstGeom prst="rect">
            <a:avLst/>
          </a:prstGeom>
        </p:spPr>
      </p:pic>
      <p:pic>
        <p:nvPicPr>
          <p:cNvPr id="9"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861324" y="2736850"/>
            <a:ext cx="609600" cy="609600"/>
          </a:xfrm>
          <a:prstGeom prst="rect">
            <a:avLst/>
          </a:prstGeom>
        </p:spPr>
      </p:pic>
      <p:pic>
        <p:nvPicPr>
          <p:cNvPr id="10" name="録音されたサウンド">
            <a:hlinkClick r:id="" action="ppaction://media"/>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0004652" y="4019550"/>
            <a:ext cx="609600" cy="609600"/>
          </a:xfrm>
          <a:prstGeom prst="rect">
            <a:avLst/>
          </a:prstGeom>
        </p:spPr>
      </p:pic>
    </p:spTree>
    <p:custDataLst>
      <p:tags r:id="rId1"/>
    </p:custDataLst>
    <p:extLst>
      <p:ext uri="{BB962C8B-B14F-4D97-AF65-F5344CB8AC3E}">
        <p14:creationId xmlns:p14="http://schemas.microsoft.com/office/powerpoint/2010/main" val="797451685"/>
      </p:ext>
    </p:extLst>
  </p:cSld>
  <p:clrMapOvr>
    <a:masterClrMapping/>
  </p:clrMapOvr>
  <p:transition advTm="33123">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558" fill="hold"/>
                                        <p:tgtEl>
                                          <p:spTgt spid="7"/>
                                        </p:tgtEl>
                                      </p:cBhvr>
                                    </p:cmd>
                                  </p:childTnLst>
                                </p:cTn>
                              </p:par>
                            </p:childTnLst>
                          </p:cTn>
                        </p:par>
                        <p:par>
                          <p:cTn id="7" fill="hold">
                            <p:stCondLst>
                              <p:cond delay="10558"/>
                            </p:stCondLst>
                            <p:childTnLst>
                              <p:par>
                                <p:cTn id="8" presetID="1" presetClass="mediacall" presetSubtype="0" fill="hold" nodeType="afterEffect">
                                  <p:stCondLst>
                                    <p:cond delay="0"/>
                                  </p:stCondLst>
                                  <p:childTnLst>
                                    <p:cmd type="call" cmd="playFrom(0.0)">
                                      <p:cBhvr>
                                        <p:cTn id="9" dur="9072" fill="hold"/>
                                        <p:tgtEl>
                                          <p:spTgt spid="8"/>
                                        </p:tgtEl>
                                      </p:cBhvr>
                                    </p:cmd>
                                  </p:childTnLst>
                                </p:cTn>
                              </p:par>
                              <p:par>
                                <p:cTn id="10" presetID="1" presetClass="entr" presetSubtype="0" fill="hold" grpId="0" nodeType="withEffect">
                                  <p:stCondLst>
                                    <p:cond delay="500"/>
                                  </p:stCondLst>
                                  <p:childTnLst>
                                    <p:set>
                                      <p:cBhvr>
                                        <p:cTn id="11" dur="1" fill="hold">
                                          <p:stCondLst>
                                            <p:cond delay="0"/>
                                          </p:stCondLst>
                                        </p:cTn>
                                        <p:tgtEl>
                                          <p:spTgt spid="1639428"/>
                                        </p:tgtEl>
                                        <p:attrNameLst>
                                          <p:attrName>style.visibility</p:attrName>
                                        </p:attrNameLst>
                                      </p:cBhvr>
                                      <p:to>
                                        <p:strVal val="visible"/>
                                      </p:to>
                                    </p:set>
                                  </p:childTnLst>
                                </p:cTn>
                              </p:par>
                            </p:childTnLst>
                          </p:cTn>
                        </p:par>
                        <p:par>
                          <p:cTn id="12" fill="hold">
                            <p:stCondLst>
                              <p:cond delay="19630"/>
                            </p:stCondLst>
                            <p:childTnLst>
                              <p:par>
                                <p:cTn id="13" presetID="2" presetClass="entr" presetSubtype="4" fill="hold" grpId="0" nodeType="afterEffect">
                                  <p:stCondLst>
                                    <p:cond delay="0"/>
                                  </p:stCondLst>
                                  <p:childTnLst>
                                    <p:set>
                                      <p:cBhvr>
                                        <p:cTn id="14" dur="1" fill="hold">
                                          <p:stCondLst>
                                            <p:cond delay="0"/>
                                          </p:stCondLst>
                                        </p:cTn>
                                        <p:tgtEl>
                                          <p:spTgt spid="1639439"/>
                                        </p:tgtEl>
                                        <p:attrNameLst>
                                          <p:attrName>style.visibility</p:attrName>
                                        </p:attrNameLst>
                                      </p:cBhvr>
                                      <p:to>
                                        <p:strVal val="visible"/>
                                      </p:to>
                                    </p:set>
                                    <p:anim calcmode="lin" valueType="num">
                                      <p:cBhvr additive="base">
                                        <p:cTn id="15" dur="1000" fill="hold"/>
                                        <p:tgtEl>
                                          <p:spTgt spid="1639439"/>
                                        </p:tgtEl>
                                        <p:attrNameLst>
                                          <p:attrName>ppt_x</p:attrName>
                                        </p:attrNameLst>
                                      </p:cBhvr>
                                      <p:tavLst>
                                        <p:tav tm="0">
                                          <p:val>
                                            <p:strVal val="#ppt_x"/>
                                          </p:val>
                                        </p:tav>
                                        <p:tav tm="100000">
                                          <p:val>
                                            <p:strVal val="#ppt_x"/>
                                          </p:val>
                                        </p:tav>
                                      </p:tavLst>
                                    </p:anim>
                                    <p:anim calcmode="lin" valueType="num">
                                      <p:cBhvr additive="base">
                                        <p:cTn id="16" dur="1000" fill="hold"/>
                                        <p:tgtEl>
                                          <p:spTgt spid="16394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9430"/>
                                        </p:tgtEl>
                                        <p:attrNameLst>
                                          <p:attrName>style.visibility</p:attrName>
                                        </p:attrNameLst>
                                      </p:cBhvr>
                                      <p:to>
                                        <p:strVal val="visible"/>
                                      </p:to>
                                    </p:set>
                                    <p:anim calcmode="lin" valueType="num">
                                      <p:cBhvr additive="base">
                                        <p:cTn id="19" dur="1000" fill="hold"/>
                                        <p:tgtEl>
                                          <p:spTgt spid="1639430"/>
                                        </p:tgtEl>
                                        <p:attrNameLst>
                                          <p:attrName>ppt_x</p:attrName>
                                        </p:attrNameLst>
                                      </p:cBhvr>
                                      <p:tavLst>
                                        <p:tav tm="0">
                                          <p:val>
                                            <p:strVal val="#ppt_x"/>
                                          </p:val>
                                        </p:tav>
                                        <p:tav tm="100000">
                                          <p:val>
                                            <p:strVal val="#ppt_x"/>
                                          </p:val>
                                        </p:tav>
                                      </p:tavLst>
                                    </p:anim>
                                    <p:anim calcmode="lin" valueType="num">
                                      <p:cBhvr additive="base">
                                        <p:cTn id="20" dur="1000" fill="hold"/>
                                        <p:tgtEl>
                                          <p:spTgt spid="16394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9451"/>
                                        </p:tgtEl>
                                        <p:attrNameLst>
                                          <p:attrName>style.visibility</p:attrName>
                                        </p:attrNameLst>
                                      </p:cBhvr>
                                      <p:to>
                                        <p:strVal val="visible"/>
                                      </p:to>
                                    </p:set>
                                    <p:anim calcmode="lin" valueType="num">
                                      <p:cBhvr additive="base">
                                        <p:cTn id="23" dur="1000" fill="hold"/>
                                        <p:tgtEl>
                                          <p:spTgt spid="1639451"/>
                                        </p:tgtEl>
                                        <p:attrNameLst>
                                          <p:attrName>ppt_x</p:attrName>
                                        </p:attrNameLst>
                                      </p:cBhvr>
                                      <p:tavLst>
                                        <p:tav tm="0">
                                          <p:val>
                                            <p:strVal val="#ppt_x"/>
                                          </p:val>
                                        </p:tav>
                                        <p:tav tm="100000">
                                          <p:val>
                                            <p:strVal val="#ppt_x"/>
                                          </p:val>
                                        </p:tav>
                                      </p:tavLst>
                                    </p:anim>
                                    <p:anim calcmode="lin" valueType="num">
                                      <p:cBhvr additive="base">
                                        <p:cTn id="24" dur="1000" fill="hold"/>
                                        <p:tgtEl>
                                          <p:spTgt spid="16394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2000"/>
                                  </p:stCondLst>
                                  <p:childTnLst>
                                    <p:cmd type="call" cmd="playFrom(0.0)">
                                      <p:cBhvr>
                                        <p:cTn id="28" dur="8641" fill="hold"/>
                                        <p:tgtEl>
                                          <p:spTgt spid="9"/>
                                        </p:tgtEl>
                                      </p:cBhvr>
                                    </p:cmd>
                                  </p:childTnLst>
                                </p:cTn>
                              </p:par>
                              <p:par>
                                <p:cTn id="29" presetID="2" presetClass="entr" presetSubtype="4" fill="hold" nodeType="withEffect">
                                  <p:stCondLst>
                                    <p:cond delay="10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500"/>
                                  </p:stCondLst>
                                  <p:childTnLst>
                                    <p:set>
                                      <p:cBhvr>
                                        <p:cTn id="34" dur="1" fill="hold">
                                          <p:stCondLst>
                                            <p:cond delay="0"/>
                                          </p:stCondLst>
                                        </p:cTn>
                                        <p:tgtEl>
                                          <p:spTgt spid="1639447"/>
                                        </p:tgtEl>
                                        <p:attrNameLst>
                                          <p:attrName>style.visibility</p:attrName>
                                        </p:attrNameLst>
                                      </p:cBhvr>
                                      <p:to>
                                        <p:strVal val="visible"/>
                                      </p:to>
                                    </p:set>
                                    <p:anim calcmode="lin" valueType="num">
                                      <p:cBhvr additive="base">
                                        <p:cTn id="35" dur="500" fill="hold"/>
                                        <p:tgtEl>
                                          <p:spTgt spid="1639447"/>
                                        </p:tgtEl>
                                        <p:attrNameLst>
                                          <p:attrName>ppt_x</p:attrName>
                                        </p:attrNameLst>
                                      </p:cBhvr>
                                      <p:tavLst>
                                        <p:tav tm="0">
                                          <p:val>
                                            <p:strVal val="#ppt_x"/>
                                          </p:val>
                                        </p:tav>
                                        <p:tav tm="100000">
                                          <p:val>
                                            <p:strVal val="#ppt_x"/>
                                          </p:val>
                                        </p:tav>
                                      </p:tavLst>
                                    </p:anim>
                                    <p:anim calcmode="lin" valueType="num">
                                      <p:cBhvr additive="base">
                                        <p:cTn id="36" dur="500" fill="hold"/>
                                        <p:tgtEl>
                                          <p:spTgt spid="16394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2000"/>
                                  </p:stCondLst>
                                  <p:childTnLst>
                                    <p:cmd type="call" cmd="playFrom(0.0)">
                                      <p:cBhvr>
                                        <p:cTn id="40" dur="10512" fill="hold"/>
                                        <p:tgtEl>
                                          <p:spTgt spid="10"/>
                                        </p:tgtEl>
                                      </p:cBhvr>
                                    </p:cmd>
                                  </p:childTnLst>
                                </p:cTn>
                              </p:par>
                              <p:par>
                                <p:cTn id="41" presetID="2" presetClass="entr" presetSubtype="4"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4000"/>
                                  </p:stCondLst>
                                  <p:childTnLst>
                                    <p:set>
                                      <p:cBhvr>
                                        <p:cTn id="46" dur="1" fill="hold">
                                          <p:stCondLst>
                                            <p:cond delay="0"/>
                                          </p:stCondLst>
                                        </p:cTn>
                                        <p:tgtEl>
                                          <p:spTgt spid="86029"/>
                                        </p:tgtEl>
                                        <p:attrNameLst>
                                          <p:attrName>style.visibility</p:attrName>
                                        </p:attrNameLst>
                                      </p:cBhvr>
                                      <p:to>
                                        <p:strVal val="visible"/>
                                      </p:to>
                                    </p:set>
                                    <p:anim calcmode="lin" valueType="num">
                                      <p:cBhvr additive="base">
                                        <p:cTn id="47" dur="500" fill="hold"/>
                                        <p:tgtEl>
                                          <p:spTgt spid="86029"/>
                                        </p:tgtEl>
                                        <p:attrNameLst>
                                          <p:attrName>ppt_x</p:attrName>
                                        </p:attrNameLst>
                                      </p:cBhvr>
                                      <p:tavLst>
                                        <p:tav tm="0">
                                          <p:val>
                                            <p:strVal val="#ppt_x"/>
                                          </p:val>
                                        </p:tav>
                                        <p:tav tm="100000">
                                          <p:val>
                                            <p:strVal val="#ppt_x"/>
                                          </p:val>
                                        </p:tav>
                                      </p:tavLst>
                                    </p:anim>
                                    <p:anim calcmode="lin" valueType="num">
                                      <p:cBhvr additive="base">
                                        <p:cTn id="48"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9" fill="hold" display="0">
                  <p:stCondLst>
                    <p:cond delay="indefinite"/>
                  </p:stCondLst>
                  <p:endCondLst>
                    <p:cond evt="onStopAudio" delay="0">
                      <p:tgtEl>
                        <p:sldTgt/>
                      </p:tgtEl>
                    </p:cond>
                  </p:endCondLst>
                </p:cTn>
                <p:tgtEl>
                  <p:spTgt spid="7"/>
                </p:tgtEl>
              </p:cMediaNode>
            </p:audio>
            <p:audio>
              <p:cMediaNode vol="100000" showWhenStopped="0">
                <p:cTn id="50" fill="hold" display="0">
                  <p:stCondLst>
                    <p:cond delay="indefinite"/>
                  </p:stCondLst>
                  <p:endCondLst>
                    <p:cond evt="onStopAudio" delay="0">
                      <p:tgtEl>
                        <p:sldTgt/>
                      </p:tgtEl>
                    </p:cond>
                  </p:endCondLst>
                </p:cTn>
                <p:tgtEl>
                  <p:spTgt spid="8"/>
                </p:tgtEl>
              </p:cMediaNode>
            </p:audio>
            <p:audio>
              <p:cMediaNode vol="100000" showWhenStopped="0">
                <p:cTn id="51" fill="hold" display="0">
                  <p:stCondLst>
                    <p:cond delay="indefinite"/>
                  </p:stCondLst>
                  <p:endCondLst>
                    <p:cond evt="onStopAudio" delay="0">
                      <p:tgtEl>
                        <p:sldTgt/>
                      </p:tgtEl>
                    </p:cond>
                  </p:endCondLst>
                </p:cTn>
                <p:tgtEl>
                  <p:spTgt spid="9"/>
                </p:tgtEl>
              </p:cMediaNode>
            </p:audio>
            <p:audio>
              <p:cMediaNode vol="80000" showWhenStopped="0">
                <p:cTn id="52" fill="hold" display="0">
                  <p:stCondLst>
                    <p:cond delay="indefinite"/>
                  </p:stCondLst>
                  <p:endCondLst>
                    <p:cond evt="onStopAudio" delay="0">
                      <p:tgtEl>
                        <p:sldTgt/>
                      </p:tgtEl>
                    </p:cond>
                  </p:endCondLst>
                </p:cTn>
                <p:tgtEl>
                  <p:spTgt spid="10"/>
                </p:tgtEl>
              </p:cMediaNode>
            </p:audio>
          </p:childTnLst>
        </p:cTn>
      </p:par>
    </p:tnLst>
    <p:bldLst>
      <p:bldP spid="1639428" grpId="0" animBg="1"/>
      <p:bldP spid="1639430" grpId="0" animBg="1"/>
      <p:bldP spid="1639439" grpId="0" animBg="1"/>
      <p:bldP spid="86029" grpId="0" animBg="1"/>
      <p:bldP spid="1639447" grpId="0" animBg="1"/>
      <p:bldP spid="16394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10"/>
          <a:stretch>
            <a:fillRect/>
          </a:stretch>
        </p:blipFill>
        <p:spPr>
          <a:xfrm>
            <a:off x="1701801" y="172860"/>
            <a:ext cx="8821737" cy="6867590"/>
          </a:xfrm>
          <a:prstGeom prst="rect">
            <a:avLst/>
          </a:prstGeom>
        </p:spPr>
      </p:pic>
      <p:sp>
        <p:nvSpPr>
          <p:cNvPr id="5" name="正方形/長方形 4"/>
          <p:cNvSpPr/>
          <p:nvPr/>
        </p:nvSpPr>
        <p:spPr>
          <a:xfrm>
            <a:off x="10075573" y="172861"/>
            <a:ext cx="247449" cy="3322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588809" name="Text Box 2057"/>
          <p:cNvSpPr txBox="1">
            <a:spLocks noChangeArrowheads="1"/>
          </p:cNvSpPr>
          <p:nvPr/>
        </p:nvSpPr>
        <p:spPr bwMode="auto">
          <a:xfrm>
            <a:off x="5462408" y="4018182"/>
            <a:ext cx="3054350" cy="648512"/>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退職等年月日</a:t>
            </a:r>
          </a:p>
        </p:txBody>
      </p:sp>
      <p:sp>
        <p:nvSpPr>
          <p:cNvPr id="588811" name="Text Box 2059"/>
          <p:cNvSpPr txBox="1">
            <a:spLocks noChangeArrowheads="1"/>
          </p:cNvSpPr>
          <p:nvPr/>
        </p:nvSpPr>
        <p:spPr bwMode="auto">
          <a:xfrm>
            <a:off x="1786565" y="446039"/>
            <a:ext cx="1836375" cy="1172585"/>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4000" tIns="46800" rIns="0" bIns="4680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所在地・</a:t>
            </a:r>
            <a:endParaRPr kumimoji="0" lang="en-US" altLang="ja-JP" sz="3600" b="1" dirty="0">
              <a:solidFill>
                <a:srgbClr val="FF0000"/>
              </a:solidFill>
              <a:latin typeface="Arial" panose="020B0604020202020204" pitchFamily="34" charset="0"/>
            </a:endParaRPr>
          </a:p>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名称</a:t>
            </a:r>
            <a:endParaRPr kumimoji="0" lang="ja-JP" altLang="en-US" sz="3600" b="1" dirty="0">
              <a:solidFill>
                <a:srgbClr val="FF0000"/>
              </a:solidFill>
              <a:latin typeface="Arial" panose="020B0604020202020204" pitchFamily="34" charset="0"/>
            </a:endParaRPr>
          </a:p>
        </p:txBody>
      </p:sp>
      <p:sp>
        <p:nvSpPr>
          <p:cNvPr id="588814" name="Rectangle 2062"/>
          <p:cNvSpPr>
            <a:spLocks noChangeArrowheads="1"/>
          </p:cNvSpPr>
          <p:nvPr/>
        </p:nvSpPr>
        <p:spPr bwMode="auto">
          <a:xfrm>
            <a:off x="6891290" y="1715083"/>
            <a:ext cx="521483" cy="1722812"/>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cxnSp>
        <p:nvCxnSpPr>
          <p:cNvPr id="88070" name="AutoShape 2063"/>
          <p:cNvCxnSpPr>
            <a:cxnSpLocks noChangeShapeType="1"/>
          </p:cNvCxnSpPr>
          <p:nvPr/>
        </p:nvCxnSpPr>
        <p:spPr bwMode="auto">
          <a:xfrm flipH="1">
            <a:off x="4314219" y="3795331"/>
            <a:ext cx="2100262" cy="9286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1" name="Line 2064"/>
          <p:cNvSpPr>
            <a:spLocks noChangeShapeType="1"/>
          </p:cNvSpPr>
          <p:nvPr/>
        </p:nvSpPr>
        <p:spPr bwMode="auto">
          <a:xfrm flipH="1" flipV="1">
            <a:off x="7683500" y="3759200"/>
            <a:ext cx="622300" cy="698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588823" name="Rectangle 2071"/>
          <p:cNvSpPr>
            <a:spLocks noChangeArrowheads="1"/>
          </p:cNvSpPr>
          <p:nvPr/>
        </p:nvSpPr>
        <p:spPr bwMode="auto">
          <a:xfrm>
            <a:off x="7470140" y="1687168"/>
            <a:ext cx="1332707" cy="1766001"/>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24" name="Rectangle 2072"/>
          <p:cNvSpPr>
            <a:spLocks noChangeArrowheads="1"/>
          </p:cNvSpPr>
          <p:nvPr/>
        </p:nvSpPr>
        <p:spPr bwMode="auto">
          <a:xfrm>
            <a:off x="7878114" y="806952"/>
            <a:ext cx="2444911" cy="725056"/>
          </a:xfrm>
          <a:prstGeom prst="rect">
            <a:avLst/>
          </a:prstGeom>
          <a:solidFill>
            <a:srgbClr val="FFFFFF"/>
          </a:solidFill>
          <a:ln w="76200" algn="ctr">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3600" b="1" dirty="0">
                <a:solidFill>
                  <a:srgbClr val="FF0000"/>
                </a:solidFill>
                <a:latin typeface="Arial" panose="020B0604020202020204" pitchFamily="34" charset="0"/>
              </a:rPr>
              <a:t>異動の事由</a:t>
            </a:r>
          </a:p>
        </p:txBody>
      </p:sp>
      <p:sp>
        <p:nvSpPr>
          <p:cNvPr id="588827" name="Rectangle 2075"/>
          <p:cNvSpPr>
            <a:spLocks noChangeArrowheads="1"/>
          </p:cNvSpPr>
          <p:nvPr/>
        </p:nvSpPr>
        <p:spPr bwMode="auto">
          <a:xfrm>
            <a:off x="4314219" y="600352"/>
            <a:ext cx="3487539" cy="1074555"/>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28" name="Rectangle 2076"/>
          <p:cNvSpPr>
            <a:spLocks noChangeArrowheads="1"/>
          </p:cNvSpPr>
          <p:nvPr/>
        </p:nvSpPr>
        <p:spPr bwMode="auto">
          <a:xfrm>
            <a:off x="2425522" y="1699596"/>
            <a:ext cx="2334083" cy="1703657"/>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30" name="AutoShape 2078"/>
          <p:cNvSpPr>
            <a:spLocks noChangeArrowheads="1"/>
          </p:cNvSpPr>
          <p:nvPr/>
        </p:nvSpPr>
        <p:spPr bwMode="auto">
          <a:xfrm>
            <a:off x="3099875" y="3601287"/>
            <a:ext cx="554037" cy="752779"/>
          </a:xfrm>
          <a:prstGeom prst="upArrow">
            <a:avLst>
              <a:gd name="adj1" fmla="val 50000"/>
              <a:gd name="adj2" fmla="val 64984"/>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31" name="AutoShape 2079"/>
          <p:cNvSpPr>
            <a:spLocks noChangeArrowheads="1"/>
          </p:cNvSpPr>
          <p:nvPr/>
        </p:nvSpPr>
        <p:spPr bwMode="auto">
          <a:xfrm>
            <a:off x="3640051" y="699606"/>
            <a:ext cx="437988" cy="601829"/>
          </a:xfrm>
          <a:prstGeom prst="rightArrow">
            <a:avLst>
              <a:gd name="adj1" fmla="val 38026"/>
              <a:gd name="adj2" fmla="val 56646"/>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32" name="AutoShape 2080"/>
          <p:cNvSpPr>
            <a:spLocks noChangeArrowheads="1"/>
          </p:cNvSpPr>
          <p:nvPr/>
        </p:nvSpPr>
        <p:spPr bwMode="auto">
          <a:xfrm rot="17943951">
            <a:off x="8870780" y="1562785"/>
            <a:ext cx="459574" cy="437638"/>
          </a:xfrm>
          <a:prstGeom prst="leftArrow">
            <a:avLst>
              <a:gd name="adj1" fmla="val 37089"/>
              <a:gd name="adj2" fmla="val 48311"/>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33" name="AutoShape 2081"/>
          <p:cNvSpPr>
            <a:spLocks noChangeArrowheads="1"/>
          </p:cNvSpPr>
          <p:nvPr/>
        </p:nvSpPr>
        <p:spPr bwMode="auto">
          <a:xfrm>
            <a:off x="6883490" y="3495379"/>
            <a:ext cx="438150" cy="568024"/>
          </a:xfrm>
          <a:prstGeom prst="upArrow">
            <a:avLst>
              <a:gd name="adj1" fmla="val 50000"/>
              <a:gd name="adj2" fmla="val 67026"/>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588807" name="Text Box 2055"/>
          <p:cNvSpPr txBox="1">
            <a:spLocks noChangeArrowheads="1"/>
          </p:cNvSpPr>
          <p:nvPr/>
        </p:nvSpPr>
        <p:spPr bwMode="auto">
          <a:xfrm>
            <a:off x="1967886" y="4398322"/>
            <a:ext cx="3043852" cy="1816100"/>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特別</a:t>
            </a:r>
            <a:r>
              <a:rPr kumimoji="0" lang="ja-JP" altLang="en-US" sz="3600" b="1" dirty="0">
                <a:solidFill>
                  <a:srgbClr val="FF0000"/>
                </a:solidFill>
                <a:latin typeface="Arial" panose="020B0604020202020204" pitchFamily="34" charset="0"/>
              </a:rPr>
              <a:t>徴収でき</a:t>
            </a:r>
            <a:endParaRPr kumimoji="0" lang="en-US" altLang="ja-JP" sz="3600" b="1" dirty="0">
              <a:solidFill>
                <a:srgbClr val="FF0000"/>
              </a:solidFill>
              <a:latin typeface="Arial" panose="020B0604020202020204" pitchFamily="34" charset="0"/>
            </a:endParaRPr>
          </a:p>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なく</a:t>
            </a:r>
            <a:r>
              <a:rPr kumimoji="0" lang="ja-JP" altLang="en-US" sz="3600" b="1" dirty="0">
                <a:solidFill>
                  <a:srgbClr val="FF0000"/>
                </a:solidFill>
                <a:latin typeface="Arial" panose="020B0604020202020204" pitchFamily="34" charset="0"/>
              </a:rPr>
              <a:t>なった方の氏名・住所</a:t>
            </a: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7196208" y="6103938"/>
            <a:ext cx="609600" cy="609600"/>
          </a:xfrm>
          <a:prstGeom prst="rect">
            <a:avLst/>
          </a:prstGeom>
        </p:spPr>
      </p:pic>
      <p:pic>
        <p:nvPicPr>
          <p:cNvPr id="2"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9990293" y="198656"/>
            <a:ext cx="609600" cy="609600"/>
          </a:xfrm>
          <a:prstGeom prst="rect">
            <a:avLst/>
          </a:prstGeom>
        </p:spPr>
      </p:pic>
      <p:pic>
        <p:nvPicPr>
          <p:cNvPr id="3"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10040154" y="1952709"/>
            <a:ext cx="609600" cy="598714"/>
          </a:xfrm>
          <a:prstGeom prst="rect">
            <a:avLst/>
          </a:prstGeom>
        </p:spPr>
      </p:pic>
    </p:spTree>
    <p:custDataLst>
      <p:tags r:id="rId1"/>
    </p:custDataLst>
    <p:extLst>
      <p:ext uri="{BB962C8B-B14F-4D97-AF65-F5344CB8AC3E}">
        <p14:creationId xmlns:p14="http://schemas.microsoft.com/office/powerpoint/2010/main" val="4182568717"/>
      </p:ext>
    </p:extLst>
  </p:cSld>
  <p:clrMapOvr>
    <a:masterClrMapping/>
  </p:clrMapOvr>
  <p:transition spd="slow" advTm="20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768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588" fill="hold"/>
                                        <p:tgtEl>
                                          <p:spTgt spid="3"/>
                                        </p:tgtEl>
                                      </p:cBhvr>
                                    </p:cmd>
                                  </p:childTnLst>
                                </p:cTn>
                              </p:par>
                              <p:par>
                                <p:cTn id="11" presetID="3" presetClass="entr" presetSubtype="10" fill="hold" grpId="0" nodeType="withEffect">
                                  <p:stCondLst>
                                    <p:cond delay="4000"/>
                                  </p:stCondLst>
                                  <p:childTnLst>
                                    <p:set>
                                      <p:cBhvr>
                                        <p:cTn id="12" dur="1" fill="hold">
                                          <p:stCondLst>
                                            <p:cond delay="0"/>
                                          </p:stCondLst>
                                        </p:cTn>
                                        <p:tgtEl>
                                          <p:spTgt spid="588811"/>
                                        </p:tgtEl>
                                        <p:attrNameLst>
                                          <p:attrName>style.visibility</p:attrName>
                                        </p:attrNameLst>
                                      </p:cBhvr>
                                      <p:to>
                                        <p:strVal val="visible"/>
                                      </p:to>
                                    </p:set>
                                    <p:animEffect transition="in" filter="blinds(horizontal)">
                                      <p:cBhvr>
                                        <p:cTn id="13" dur="1000"/>
                                        <p:tgtEl>
                                          <p:spTgt spid="588811"/>
                                        </p:tgtEl>
                                      </p:cBhvr>
                                    </p:animEffect>
                                  </p:childTnLst>
                                </p:cTn>
                              </p:par>
                              <p:par>
                                <p:cTn id="14" presetID="3" presetClass="entr" presetSubtype="10" fill="hold" grpId="0" nodeType="withEffect">
                                  <p:stCondLst>
                                    <p:cond delay="4000"/>
                                  </p:stCondLst>
                                  <p:childTnLst>
                                    <p:set>
                                      <p:cBhvr>
                                        <p:cTn id="15" dur="1" fill="hold">
                                          <p:stCondLst>
                                            <p:cond delay="0"/>
                                          </p:stCondLst>
                                        </p:cTn>
                                        <p:tgtEl>
                                          <p:spTgt spid="588831"/>
                                        </p:tgtEl>
                                        <p:attrNameLst>
                                          <p:attrName>style.visibility</p:attrName>
                                        </p:attrNameLst>
                                      </p:cBhvr>
                                      <p:to>
                                        <p:strVal val="visible"/>
                                      </p:to>
                                    </p:set>
                                    <p:animEffect transition="in" filter="blinds(horizontal)">
                                      <p:cBhvr>
                                        <p:cTn id="16" dur="1000"/>
                                        <p:tgtEl>
                                          <p:spTgt spid="588831"/>
                                        </p:tgtEl>
                                      </p:cBhvr>
                                    </p:animEffect>
                                  </p:childTnLst>
                                </p:cTn>
                              </p:par>
                              <p:par>
                                <p:cTn id="17" presetID="3" presetClass="entr" presetSubtype="10" fill="hold" grpId="0" nodeType="withEffect">
                                  <p:stCondLst>
                                    <p:cond delay="4000"/>
                                  </p:stCondLst>
                                  <p:childTnLst>
                                    <p:set>
                                      <p:cBhvr>
                                        <p:cTn id="18" dur="1" fill="hold">
                                          <p:stCondLst>
                                            <p:cond delay="0"/>
                                          </p:stCondLst>
                                        </p:cTn>
                                        <p:tgtEl>
                                          <p:spTgt spid="588827"/>
                                        </p:tgtEl>
                                        <p:attrNameLst>
                                          <p:attrName>style.visibility</p:attrName>
                                        </p:attrNameLst>
                                      </p:cBhvr>
                                      <p:to>
                                        <p:strVal val="visible"/>
                                      </p:to>
                                    </p:set>
                                    <p:animEffect transition="in" filter="blinds(horizontal)">
                                      <p:cBhvr>
                                        <p:cTn id="19" dur="1000"/>
                                        <p:tgtEl>
                                          <p:spTgt spid="588827"/>
                                        </p:tgtEl>
                                      </p:cBhvr>
                                    </p:animEffect>
                                  </p:childTnLst>
                                </p:cTn>
                              </p:par>
                              <p:par>
                                <p:cTn id="20" presetID="3" presetClass="entr" presetSubtype="10" fill="hold" grpId="0" nodeType="withEffect">
                                  <p:stCondLst>
                                    <p:cond delay="7500"/>
                                  </p:stCondLst>
                                  <p:childTnLst>
                                    <p:set>
                                      <p:cBhvr>
                                        <p:cTn id="21" dur="1" fill="hold">
                                          <p:stCondLst>
                                            <p:cond delay="0"/>
                                          </p:stCondLst>
                                        </p:cTn>
                                        <p:tgtEl>
                                          <p:spTgt spid="588807"/>
                                        </p:tgtEl>
                                        <p:attrNameLst>
                                          <p:attrName>style.visibility</p:attrName>
                                        </p:attrNameLst>
                                      </p:cBhvr>
                                      <p:to>
                                        <p:strVal val="visible"/>
                                      </p:to>
                                    </p:set>
                                    <p:animEffect transition="in" filter="blinds(horizontal)">
                                      <p:cBhvr>
                                        <p:cTn id="22" dur="1000"/>
                                        <p:tgtEl>
                                          <p:spTgt spid="588807"/>
                                        </p:tgtEl>
                                      </p:cBhvr>
                                    </p:animEffect>
                                  </p:childTnLst>
                                </p:cTn>
                              </p:par>
                              <p:par>
                                <p:cTn id="23" presetID="3" presetClass="entr" presetSubtype="10" fill="hold" grpId="0" nodeType="withEffect">
                                  <p:stCondLst>
                                    <p:cond delay="7500"/>
                                  </p:stCondLst>
                                  <p:childTnLst>
                                    <p:set>
                                      <p:cBhvr>
                                        <p:cTn id="24" dur="1" fill="hold">
                                          <p:stCondLst>
                                            <p:cond delay="0"/>
                                          </p:stCondLst>
                                        </p:cTn>
                                        <p:tgtEl>
                                          <p:spTgt spid="588830"/>
                                        </p:tgtEl>
                                        <p:attrNameLst>
                                          <p:attrName>style.visibility</p:attrName>
                                        </p:attrNameLst>
                                      </p:cBhvr>
                                      <p:to>
                                        <p:strVal val="visible"/>
                                      </p:to>
                                    </p:set>
                                    <p:animEffect transition="in" filter="blinds(horizontal)">
                                      <p:cBhvr>
                                        <p:cTn id="25" dur="1000"/>
                                        <p:tgtEl>
                                          <p:spTgt spid="588830"/>
                                        </p:tgtEl>
                                      </p:cBhvr>
                                    </p:animEffect>
                                  </p:childTnLst>
                                </p:cTn>
                              </p:par>
                              <p:par>
                                <p:cTn id="26" presetID="3" presetClass="entr" presetSubtype="10" fill="hold" grpId="0" nodeType="withEffect">
                                  <p:stCondLst>
                                    <p:cond delay="7500"/>
                                  </p:stCondLst>
                                  <p:childTnLst>
                                    <p:set>
                                      <p:cBhvr>
                                        <p:cTn id="27" dur="1" fill="hold">
                                          <p:stCondLst>
                                            <p:cond delay="0"/>
                                          </p:stCondLst>
                                        </p:cTn>
                                        <p:tgtEl>
                                          <p:spTgt spid="588828"/>
                                        </p:tgtEl>
                                        <p:attrNameLst>
                                          <p:attrName>style.visibility</p:attrName>
                                        </p:attrNameLst>
                                      </p:cBhvr>
                                      <p:to>
                                        <p:strVal val="visible"/>
                                      </p:to>
                                    </p:set>
                                    <p:animEffect transition="in" filter="blinds(horizontal)">
                                      <p:cBhvr>
                                        <p:cTn id="28" dur="1000"/>
                                        <p:tgtEl>
                                          <p:spTgt spid="588828"/>
                                        </p:tgtEl>
                                      </p:cBhvr>
                                    </p:animEffect>
                                  </p:childTnLst>
                                </p:cTn>
                              </p:par>
                              <p:par>
                                <p:cTn id="29" presetID="3" presetClass="entr" presetSubtype="10" fill="hold" grpId="0" nodeType="withEffect">
                                  <p:stCondLst>
                                    <p:cond delay="9000"/>
                                  </p:stCondLst>
                                  <p:childTnLst>
                                    <p:set>
                                      <p:cBhvr>
                                        <p:cTn id="30" dur="1" fill="hold">
                                          <p:stCondLst>
                                            <p:cond delay="0"/>
                                          </p:stCondLst>
                                        </p:cTn>
                                        <p:tgtEl>
                                          <p:spTgt spid="588809"/>
                                        </p:tgtEl>
                                        <p:attrNameLst>
                                          <p:attrName>style.visibility</p:attrName>
                                        </p:attrNameLst>
                                      </p:cBhvr>
                                      <p:to>
                                        <p:strVal val="visible"/>
                                      </p:to>
                                    </p:set>
                                    <p:animEffect transition="in" filter="blinds(horizontal)">
                                      <p:cBhvr>
                                        <p:cTn id="31" dur="1000"/>
                                        <p:tgtEl>
                                          <p:spTgt spid="588809"/>
                                        </p:tgtEl>
                                      </p:cBhvr>
                                    </p:animEffect>
                                  </p:childTnLst>
                                </p:cTn>
                              </p:par>
                              <p:par>
                                <p:cTn id="32" presetID="3" presetClass="entr" presetSubtype="10" fill="hold" grpId="0" nodeType="withEffect">
                                  <p:stCondLst>
                                    <p:cond delay="9000"/>
                                  </p:stCondLst>
                                  <p:childTnLst>
                                    <p:set>
                                      <p:cBhvr>
                                        <p:cTn id="33" dur="1" fill="hold">
                                          <p:stCondLst>
                                            <p:cond delay="0"/>
                                          </p:stCondLst>
                                        </p:cTn>
                                        <p:tgtEl>
                                          <p:spTgt spid="588833"/>
                                        </p:tgtEl>
                                        <p:attrNameLst>
                                          <p:attrName>style.visibility</p:attrName>
                                        </p:attrNameLst>
                                      </p:cBhvr>
                                      <p:to>
                                        <p:strVal val="visible"/>
                                      </p:to>
                                    </p:set>
                                    <p:animEffect transition="in" filter="blinds(horizontal)">
                                      <p:cBhvr>
                                        <p:cTn id="34" dur="1000"/>
                                        <p:tgtEl>
                                          <p:spTgt spid="588833"/>
                                        </p:tgtEl>
                                      </p:cBhvr>
                                    </p:animEffect>
                                  </p:childTnLst>
                                </p:cTn>
                              </p:par>
                              <p:par>
                                <p:cTn id="35" presetID="3" presetClass="entr" presetSubtype="10" fill="hold" grpId="0" nodeType="withEffect">
                                  <p:stCondLst>
                                    <p:cond delay="9000"/>
                                  </p:stCondLst>
                                  <p:childTnLst>
                                    <p:set>
                                      <p:cBhvr>
                                        <p:cTn id="36" dur="1" fill="hold">
                                          <p:stCondLst>
                                            <p:cond delay="0"/>
                                          </p:stCondLst>
                                        </p:cTn>
                                        <p:tgtEl>
                                          <p:spTgt spid="588814"/>
                                        </p:tgtEl>
                                        <p:attrNameLst>
                                          <p:attrName>style.visibility</p:attrName>
                                        </p:attrNameLst>
                                      </p:cBhvr>
                                      <p:to>
                                        <p:strVal val="visible"/>
                                      </p:to>
                                    </p:set>
                                    <p:animEffect transition="in" filter="blinds(horizontal)">
                                      <p:cBhvr>
                                        <p:cTn id="37" dur="1000"/>
                                        <p:tgtEl>
                                          <p:spTgt spid="588814"/>
                                        </p:tgtEl>
                                      </p:cBhvr>
                                    </p:animEffect>
                                  </p:childTnLst>
                                </p:cTn>
                              </p:par>
                              <p:par>
                                <p:cTn id="38" presetID="3" presetClass="entr" presetSubtype="10" fill="hold" grpId="0" nodeType="withEffect">
                                  <p:stCondLst>
                                    <p:cond delay="9000"/>
                                  </p:stCondLst>
                                  <p:childTnLst>
                                    <p:set>
                                      <p:cBhvr>
                                        <p:cTn id="39" dur="1" fill="hold">
                                          <p:stCondLst>
                                            <p:cond delay="0"/>
                                          </p:stCondLst>
                                        </p:cTn>
                                        <p:tgtEl>
                                          <p:spTgt spid="588824"/>
                                        </p:tgtEl>
                                        <p:attrNameLst>
                                          <p:attrName>style.visibility</p:attrName>
                                        </p:attrNameLst>
                                      </p:cBhvr>
                                      <p:to>
                                        <p:strVal val="visible"/>
                                      </p:to>
                                    </p:set>
                                    <p:animEffect transition="in" filter="blinds(horizontal)">
                                      <p:cBhvr>
                                        <p:cTn id="40" dur="1000"/>
                                        <p:tgtEl>
                                          <p:spTgt spid="588824"/>
                                        </p:tgtEl>
                                      </p:cBhvr>
                                    </p:animEffect>
                                  </p:childTnLst>
                                </p:cTn>
                              </p:par>
                              <p:par>
                                <p:cTn id="41" presetID="3" presetClass="entr" presetSubtype="10" fill="hold" grpId="0" nodeType="withEffect">
                                  <p:stCondLst>
                                    <p:cond delay="9000"/>
                                  </p:stCondLst>
                                  <p:childTnLst>
                                    <p:set>
                                      <p:cBhvr>
                                        <p:cTn id="42" dur="1" fill="hold">
                                          <p:stCondLst>
                                            <p:cond delay="0"/>
                                          </p:stCondLst>
                                        </p:cTn>
                                        <p:tgtEl>
                                          <p:spTgt spid="588832"/>
                                        </p:tgtEl>
                                        <p:attrNameLst>
                                          <p:attrName>style.visibility</p:attrName>
                                        </p:attrNameLst>
                                      </p:cBhvr>
                                      <p:to>
                                        <p:strVal val="visible"/>
                                      </p:to>
                                    </p:set>
                                    <p:animEffect transition="in" filter="blinds(horizontal)">
                                      <p:cBhvr>
                                        <p:cTn id="43" dur="1000"/>
                                        <p:tgtEl>
                                          <p:spTgt spid="588832"/>
                                        </p:tgtEl>
                                      </p:cBhvr>
                                    </p:animEffect>
                                  </p:childTnLst>
                                </p:cTn>
                              </p:par>
                              <p:par>
                                <p:cTn id="44" presetID="3" presetClass="entr" presetSubtype="10" fill="hold" grpId="0" nodeType="withEffect">
                                  <p:stCondLst>
                                    <p:cond delay="9000"/>
                                  </p:stCondLst>
                                  <p:childTnLst>
                                    <p:set>
                                      <p:cBhvr>
                                        <p:cTn id="45" dur="1" fill="hold">
                                          <p:stCondLst>
                                            <p:cond delay="0"/>
                                          </p:stCondLst>
                                        </p:cTn>
                                        <p:tgtEl>
                                          <p:spTgt spid="588823"/>
                                        </p:tgtEl>
                                        <p:attrNameLst>
                                          <p:attrName>style.visibility</p:attrName>
                                        </p:attrNameLst>
                                      </p:cBhvr>
                                      <p:to>
                                        <p:strVal val="visible"/>
                                      </p:to>
                                    </p:set>
                                    <p:animEffect transition="in" filter="blinds(horizontal)">
                                      <p:cBhvr>
                                        <p:cTn id="46" dur="1000"/>
                                        <p:tgtEl>
                                          <p:spTgt spid="5888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9"/>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childTnLst>
        </p:cTn>
      </p:par>
    </p:tnLst>
    <p:bldLst>
      <p:bldP spid="588809" grpId="0" animBg="1"/>
      <p:bldP spid="588811" grpId="0" animBg="1"/>
      <p:bldP spid="588814" grpId="0" animBg="1"/>
      <p:bldP spid="588823" grpId="0" animBg="1"/>
      <p:bldP spid="588824" grpId="0" animBg="1"/>
      <p:bldP spid="588827" grpId="0" animBg="1"/>
      <p:bldP spid="588828" grpId="0" animBg="1"/>
      <p:bldP spid="588830" grpId="0" animBg="1"/>
      <p:bldP spid="588831" grpId="0" animBg="1"/>
      <p:bldP spid="588832" grpId="0" animBg="1"/>
      <p:bldP spid="588833" grpId="0" animBg="1"/>
      <p:bldP spid="5888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8"/>
          <a:stretch>
            <a:fillRect/>
          </a:stretch>
        </p:blipFill>
        <p:spPr>
          <a:xfrm>
            <a:off x="1701801" y="172860"/>
            <a:ext cx="8821737" cy="6867590"/>
          </a:xfrm>
          <a:prstGeom prst="rect">
            <a:avLst/>
          </a:prstGeom>
        </p:spPr>
      </p:pic>
      <p:sp>
        <p:nvSpPr>
          <p:cNvPr id="5" name="正方形/長方形 4"/>
          <p:cNvSpPr/>
          <p:nvPr/>
        </p:nvSpPr>
        <p:spPr>
          <a:xfrm>
            <a:off x="10075573" y="172861"/>
            <a:ext cx="247449" cy="3322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cxnSp>
        <p:nvCxnSpPr>
          <p:cNvPr id="88070" name="AutoShape 2063"/>
          <p:cNvCxnSpPr>
            <a:cxnSpLocks noChangeShapeType="1"/>
          </p:cNvCxnSpPr>
          <p:nvPr/>
        </p:nvCxnSpPr>
        <p:spPr bwMode="auto">
          <a:xfrm flipH="1">
            <a:off x="4314219" y="3795331"/>
            <a:ext cx="2100262" cy="9286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1" name="Line 2064"/>
          <p:cNvSpPr>
            <a:spLocks noChangeShapeType="1"/>
          </p:cNvSpPr>
          <p:nvPr/>
        </p:nvSpPr>
        <p:spPr bwMode="auto">
          <a:xfrm flipH="1" flipV="1">
            <a:off x="7683500" y="3759200"/>
            <a:ext cx="622300" cy="698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2" name="正方形/長方形 1"/>
          <p:cNvSpPr/>
          <p:nvPr/>
        </p:nvSpPr>
        <p:spPr>
          <a:xfrm>
            <a:off x="2425522" y="3462586"/>
            <a:ext cx="7650051" cy="32509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4" name="テキスト ボックス 3"/>
          <p:cNvSpPr txBox="1">
            <a:spLocks noChangeArrowheads="1"/>
          </p:cNvSpPr>
          <p:nvPr/>
        </p:nvSpPr>
        <p:spPr bwMode="auto">
          <a:xfrm>
            <a:off x="3339139" y="2011125"/>
            <a:ext cx="4838700" cy="646112"/>
          </a:xfrm>
          <a:prstGeom prst="rect">
            <a:avLst/>
          </a:prstGeom>
          <a:solidFill>
            <a:schemeClr val="bg1"/>
          </a:solidFill>
          <a:ln w="76200">
            <a:solidFill>
              <a:srgbClr val="0033CC"/>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50000"/>
              </a:spcBef>
              <a:spcAft>
                <a:spcPct val="0"/>
              </a:spcAft>
              <a:buNone/>
            </a:pPr>
            <a:r>
              <a:rPr lang="ja-JP" altLang="en-US" sz="3600" dirty="0">
                <a:solidFill>
                  <a:srgbClr val="FF0000"/>
                </a:solidFill>
                <a:latin typeface="Arial" panose="020B0604020202020204" pitchFamily="34" charset="0"/>
              </a:rPr>
              <a:t>未徴収税額の徴収方法</a:t>
            </a: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196208" y="6103938"/>
            <a:ext cx="609600" cy="609600"/>
          </a:xfrm>
          <a:prstGeom prst="rect">
            <a:avLst/>
          </a:prstGeom>
        </p:spPr>
      </p:pic>
      <p:sp>
        <p:nvSpPr>
          <p:cNvPr id="33" name="下矢印 32"/>
          <p:cNvSpPr/>
          <p:nvPr/>
        </p:nvSpPr>
        <p:spPr>
          <a:xfrm rot="18049995">
            <a:off x="8266033" y="2130595"/>
            <a:ext cx="585787" cy="611786"/>
          </a:xfrm>
          <a:prstGeom prst="down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pic>
        <p:nvPicPr>
          <p:cNvPr id="3"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9396635" y="1969328"/>
            <a:ext cx="609600" cy="609600"/>
          </a:xfrm>
          <a:prstGeom prst="rect">
            <a:avLst/>
          </a:prstGeom>
        </p:spPr>
      </p:pic>
    </p:spTree>
    <p:custDataLst>
      <p:tags r:id="rId1"/>
    </p:custDataLst>
    <p:extLst>
      <p:ext uri="{BB962C8B-B14F-4D97-AF65-F5344CB8AC3E}">
        <p14:creationId xmlns:p14="http://schemas.microsoft.com/office/powerpoint/2010/main" val="2063168959"/>
      </p:ext>
    </p:extLst>
  </p:cSld>
  <p:clrMapOvr>
    <a:masterClrMapping/>
  </p:clrMapOvr>
  <p:transition spd="slow" advTm="115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85" fill="hold"/>
                                        <p:tgtEl>
                                          <p:spTgt spid="3"/>
                                        </p:tgtEl>
                                      </p:cBhvr>
                                    </p:cmd>
                                  </p:childTnLst>
                                </p:cTn>
                              </p:par>
                              <p:par>
                                <p:cTn id="7" presetID="3" presetClass="entr" presetSubtype="1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blinds(horizontal)">
                                      <p:cBhvr>
                                        <p:cTn id="9" dur="1000"/>
                                        <p:tgtEl>
                                          <p:spTgt spid="4"/>
                                        </p:tgtEl>
                                      </p:cBhvr>
                                    </p:animEffect>
                                  </p:childTnLst>
                                </p:cTn>
                              </p:par>
                              <p:par>
                                <p:cTn id="10" presetID="3" presetClass="entr" presetSubtype="10" fill="hold" grpId="0" nodeType="withEffect">
                                  <p:stCondLst>
                                    <p:cond delay="200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3" presetClass="entr" presetSubtype="10" fill="hold" grpId="0"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9"/>
                </p:tgtEl>
              </p:cMediaNode>
            </p:audio>
            <p:audio>
              <p:cMediaNode vol="100000">
                <p:cTn id="17"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8"/>
          <a:stretch>
            <a:fillRect/>
          </a:stretch>
        </p:blipFill>
        <p:spPr>
          <a:xfrm>
            <a:off x="1701801" y="172860"/>
            <a:ext cx="8821737" cy="6867590"/>
          </a:xfrm>
          <a:prstGeom prst="rect">
            <a:avLst/>
          </a:prstGeom>
        </p:spPr>
      </p:pic>
      <p:sp>
        <p:nvSpPr>
          <p:cNvPr id="5" name="正方形/長方形 4"/>
          <p:cNvSpPr/>
          <p:nvPr/>
        </p:nvSpPr>
        <p:spPr>
          <a:xfrm>
            <a:off x="10075573" y="172861"/>
            <a:ext cx="247449" cy="3322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cxnSp>
        <p:nvCxnSpPr>
          <p:cNvPr id="88070" name="AutoShape 2063"/>
          <p:cNvCxnSpPr>
            <a:cxnSpLocks noChangeShapeType="1"/>
          </p:cNvCxnSpPr>
          <p:nvPr/>
        </p:nvCxnSpPr>
        <p:spPr bwMode="auto">
          <a:xfrm flipH="1">
            <a:off x="4314219" y="3795331"/>
            <a:ext cx="2100262" cy="9286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1" name="Line 2064"/>
          <p:cNvSpPr>
            <a:spLocks noChangeShapeType="1"/>
          </p:cNvSpPr>
          <p:nvPr/>
        </p:nvSpPr>
        <p:spPr bwMode="auto">
          <a:xfrm flipH="1" flipV="1">
            <a:off x="7683500" y="3759200"/>
            <a:ext cx="622300" cy="698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21" name="Rectangle 2075"/>
          <p:cNvSpPr>
            <a:spLocks noChangeArrowheads="1"/>
          </p:cNvSpPr>
          <p:nvPr/>
        </p:nvSpPr>
        <p:spPr bwMode="auto">
          <a:xfrm>
            <a:off x="4316638" y="1367280"/>
            <a:ext cx="3561472" cy="295199"/>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22" name="Text Box 2059"/>
          <p:cNvSpPr txBox="1">
            <a:spLocks noChangeArrowheads="1"/>
          </p:cNvSpPr>
          <p:nvPr/>
        </p:nvSpPr>
        <p:spPr bwMode="auto">
          <a:xfrm>
            <a:off x="3673868" y="-14189"/>
            <a:ext cx="4833938" cy="1201738"/>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給与支払者の</a:t>
            </a:r>
            <a:endParaRPr kumimoji="0" lang="en-US" altLang="ja-JP" sz="3600" b="1" dirty="0">
              <a:solidFill>
                <a:srgbClr val="FF0000"/>
              </a:solidFill>
              <a:latin typeface="Arial" panose="020B0604020202020204" pitchFamily="34" charset="0"/>
            </a:endParaRPr>
          </a:p>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法人番号又は個人番号</a:t>
            </a:r>
          </a:p>
        </p:txBody>
      </p:sp>
      <p:sp>
        <p:nvSpPr>
          <p:cNvPr id="23" name="下矢印 22"/>
          <p:cNvSpPr/>
          <p:nvPr/>
        </p:nvSpPr>
        <p:spPr>
          <a:xfrm>
            <a:off x="5775216" y="1104514"/>
            <a:ext cx="553793" cy="383395"/>
          </a:xfrm>
          <a:prstGeom prst="downArrow">
            <a:avLst>
              <a:gd name="adj1" fmla="val 41369"/>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26" name="AutoShape 2078"/>
          <p:cNvSpPr>
            <a:spLocks noChangeArrowheads="1"/>
          </p:cNvSpPr>
          <p:nvPr/>
        </p:nvSpPr>
        <p:spPr bwMode="auto">
          <a:xfrm>
            <a:off x="3812569" y="2475627"/>
            <a:ext cx="501650" cy="558176"/>
          </a:xfrm>
          <a:prstGeom prst="upArrow">
            <a:avLst>
              <a:gd name="adj1" fmla="val 50000"/>
              <a:gd name="adj2" fmla="val 6495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27" name="Rectangle 2075"/>
          <p:cNvSpPr>
            <a:spLocks noChangeArrowheads="1"/>
          </p:cNvSpPr>
          <p:nvPr/>
        </p:nvSpPr>
        <p:spPr bwMode="auto">
          <a:xfrm>
            <a:off x="2425521" y="2184543"/>
            <a:ext cx="2334084" cy="26814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196208" y="6103938"/>
            <a:ext cx="609600" cy="609600"/>
          </a:xfrm>
          <a:prstGeom prst="rect">
            <a:avLst/>
          </a:prstGeom>
        </p:spPr>
      </p:pic>
      <p:sp>
        <p:nvSpPr>
          <p:cNvPr id="18" name="Text Box 2055"/>
          <p:cNvSpPr txBox="1">
            <a:spLocks noChangeArrowheads="1"/>
          </p:cNvSpPr>
          <p:nvPr/>
        </p:nvSpPr>
        <p:spPr bwMode="auto">
          <a:xfrm>
            <a:off x="2544951" y="3078475"/>
            <a:ext cx="3036887" cy="1755775"/>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特別</a:t>
            </a:r>
            <a:r>
              <a:rPr kumimoji="0" lang="ja-JP" altLang="en-US" sz="3600" b="1" dirty="0">
                <a:solidFill>
                  <a:srgbClr val="FF0000"/>
                </a:solidFill>
                <a:latin typeface="Arial" panose="020B0604020202020204" pitchFamily="34" charset="0"/>
              </a:rPr>
              <a:t>徴収でき</a:t>
            </a:r>
            <a:endParaRPr kumimoji="0" lang="en-US" altLang="ja-JP" sz="3600" b="1" dirty="0">
              <a:solidFill>
                <a:srgbClr val="FF0000"/>
              </a:solidFill>
              <a:latin typeface="Arial" panose="020B0604020202020204" pitchFamily="34" charset="0"/>
            </a:endParaRPr>
          </a:p>
          <a:p>
            <a:pPr eaLnBrk="0" fontAlgn="base" hangingPunct="0">
              <a:spcBef>
                <a:spcPct val="0"/>
              </a:spcBef>
              <a:spcAft>
                <a:spcPct val="0"/>
              </a:spcAft>
              <a:buNone/>
            </a:pPr>
            <a:r>
              <a:rPr kumimoji="0" lang="ja-JP" altLang="en-US" sz="3600" b="1" dirty="0">
                <a:solidFill>
                  <a:srgbClr val="FF0000"/>
                </a:solidFill>
                <a:latin typeface="Arial" panose="020B0604020202020204" pitchFamily="34" charset="0"/>
              </a:rPr>
              <a:t>なく</a:t>
            </a:r>
            <a:r>
              <a:rPr kumimoji="0" lang="ja-JP" altLang="en-US" sz="3600" b="1" dirty="0">
                <a:solidFill>
                  <a:srgbClr val="FF0000"/>
                </a:solidFill>
                <a:latin typeface="Arial" panose="020B0604020202020204" pitchFamily="34" charset="0"/>
              </a:rPr>
              <a:t>なった方の個人番号</a:t>
            </a:r>
          </a:p>
        </p:txBody>
      </p:sp>
      <p:pic>
        <p:nvPicPr>
          <p:cNvPr id="2"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0018221" y="3650075"/>
            <a:ext cx="609600" cy="609600"/>
          </a:xfrm>
          <a:prstGeom prst="rect">
            <a:avLst/>
          </a:prstGeom>
        </p:spPr>
      </p:pic>
    </p:spTree>
    <p:custDataLst>
      <p:tags r:id="rId1"/>
    </p:custDataLst>
    <p:extLst>
      <p:ext uri="{BB962C8B-B14F-4D97-AF65-F5344CB8AC3E}">
        <p14:creationId xmlns:p14="http://schemas.microsoft.com/office/powerpoint/2010/main" val="2520877285"/>
      </p:ext>
    </p:extLst>
  </p:cSld>
  <p:clrMapOvr>
    <a:masterClrMapping/>
  </p:clrMapOvr>
  <p:transition spd="slow" advTm="205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52" fill="hold"/>
                                        <p:tgtEl>
                                          <p:spTgt spid="2"/>
                                        </p:tgtEl>
                                      </p:cBhvr>
                                    </p:cmd>
                                  </p:childTnLst>
                                </p:cTn>
                              </p:par>
                              <p:par>
                                <p:cTn id="7" presetID="3" presetClass="entr" presetSubtype="10" fill="hold" grpId="0" nodeType="withEffect">
                                  <p:stCondLst>
                                    <p:cond delay="2000"/>
                                  </p:stCondLst>
                                  <p:childTnLst>
                                    <p:set>
                                      <p:cBhvr>
                                        <p:cTn id="8" dur="1" fill="hold">
                                          <p:stCondLst>
                                            <p:cond delay="0"/>
                                          </p:stCondLst>
                                        </p:cTn>
                                        <p:tgtEl>
                                          <p:spTgt spid="22"/>
                                        </p:tgtEl>
                                        <p:attrNameLst>
                                          <p:attrName>style.visibility</p:attrName>
                                        </p:attrNameLst>
                                      </p:cBhvr>
                                      <p:to>
                                        <p:strVal val="visible"/>
                                      </p:to>
                                    </p:set>
                                    <p:animEffect transition="in" filter="blinds(horizontal)">
                                      <p:cBhvr>
                                        <p:cTn id="9" dur="1000"/>
                                        <p:tgtEl>
                                          <p:spTgt spid="22"/>
                                        </p:tgtEl>
                                      </p:cBhvr>
                                    </p:animEffect>
                                  </p:childTnLst>
                                </p:cTn>
                              </p:par>
                              <p:par>
                                <p:cTn id="10" presetID="3" presetClass="entr" presetSubtype="10" fill="hold" grpId="0" nodeType="withEffect">
                                  <p:stCondLst>
                                    <p:cond delay="200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par>
                                <p:cTn id="13" presetID="21" presetClass="entr" presetSubtype="1" fill="hold" grpId="0" nodeType="withEffect">
                                  <p:stCondLst>
                                    <p:cond delay="30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100"/>
                                        <p:tgtEl>
                                          <p:spTgt spid="21"/>
                                        </p:tgtEl>
                                      </p:cBhvr>
                                    </p:animEffect>
                                  </p:childTnLst>
                                </p:cTn>
                              </p:par>
                              <p:par>
                                <p:cTn id="16" presetID="3" presetClass="entr" presetSubtype="10" fill="hold" grpId="0" nodeType="withEffect">
                                  <p:stCondLst>
                                    <p:cond delay="750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1000"/>
                                        <p:tgtEl>
                                          <p:spTgt spid="26"/>
                                        </p:tgtEl>
                                      </p:cBhvr>
                                    </p:animEffect>
                                  </p:childTnLst>
                                </p:cTn>
                              </p:par>
                              <p:par>
                                <p:cTn id="19" presetID="21" presetClass="entr" presetSubtype="1" fill="hold" grpId="0" nodeType="withEffect">
                                  <p:stCondLst>
                                    <p:cond delay="900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par>
                                <p:cTn id="22" presetID="3" presetClass="entr" presetSubtype="10" fill="hold" grpId="0" nodeType="withEffect">
                                  <p:stCondLst>
                                    <p:cond delay="750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9"/>
                </p:tgtEl>
              </p:cMediaNode>
            </p:audio>
            <p:audio>
              <p:cMediaNode vol="80000" showWhenStopped="0">
                <p:cTn id="26" fill="hold" display="0">
                  <p:stCondLst>
                    <p:cond delay="indefinite"/>
                  </p:stCondLst>
                  <p:endCondLst>
                    <p:cond evt="onStopAudio" delay="0">
                      <p:tgtEl>
                        <p:sldTgt/>
                      </p:tgtEl>
                    </p:cond>
                  </p:endCondLst>
                </p:cTn>
                <p:tgtEl>
                  <p:spTgt spid="2"/>
                </p:tgtEl>
              </p:cMediaNode>
            </p:audio>
          </p:childTnLst>
        </p:cTn>
      </p:par>
    </p:tnLst>
    <p:bldLst>
      <p:bldP spid="21" grpId="0" animBg="1"/>
      <p:bldP spid="22" grpId="0" animBg="1"/>
      <p:bldP spid="23" grpId="0" animBg="1"/>
      <p:bldP spid="26" grpId="0" animBg="1"/>
      <p:bldP spid="2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96521" y="5442"/>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3171825" y="2168525"/>
            <a:ext cx="5608638" cy="655638"/>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808080"/>
              </a:solidFill>
              <a:latin typeface="Times New Roman"/>
              <a:ea typeface="ＭＳ Ｐゴシック"/>
            </a:endParaRPr>
          </a:p>
        </p:txBody>
      </p:sp>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0463"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9733707" y="184944"/>
            <a:ext cx="609600" cy="609600"/>
          </a:xfrm>
          <a:prstGeom prst="rect">
            <a:avLst/>
          </a:prstGeom>
        </p:spPr>
      </p:pic>
      <p:pic>
        <p:nvPicPr>
          <p:cNvPr id="4"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9706266" y="1133704"/>
            <a:ext cx="609600" cy="609600"/>
          </a:xfrm>
          <a:prstGeom prst="rect">
            <a:avLst/>
          </a:prstGeom>
        </p:spPr>
      </p:pic>
      <p:pic>
        <p:nvPicPr>
          <p:cNvPr id="5"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4"/>
          <a:stretch>
            <a:fillRect/>
          </a:stretch>
        </p:blipFill>
        <p:spPr>
          <a:xfrm>
            <a:off x="9756775" y="2216153"/>
            <a:ext cx="609600" cy="609600"/>
          </a:xfrm>
          <a:prstGeom prst="rect">
            <a:avLst/>
          </a:prstGeom>
        </p:spPr>
      </p:pic>
    </p:spTree>
    <p:custDataLst>
      <p:tags r:id="rId1"/>
    </p:custDataLst>
    <p:extLst>
      <p:ext uri="{BB962C8B-B14F-4D97-AF65-F5344CB8AC3E}">
        <p14:creationId xmlns:p14="http://schemas.microsoft.com/office/powerpoint/2010/main" val="83326632"/>
      </p:ext>
    </p:extLst>
  </p:cSld>
  <p:clrMapOvr>
    <a:masterClrMapping/>
  </p:clrMapOvr>
  <p:transition spd="slow" advTm="48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600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194" fill="hold"/>
                                        <p:tgtEl>
                                          <p:spTgt spid="4"/>
                                        </p:tgtEl>
                                      </p:cBhvr>
                                    </p:cmd>
                                  </p:childTnLst>
                                </p:cTn>
                              </p:par>
                            </p:childTnLst>
                          </p:cTn>
                        </p:par>
                        <p:par>
                          <p:cTn id="11" fill="hold">
                            <p:stCondLst>
                              <p:cond delay="5194"/>
                            </p:stCondLst>
                            <p:childTnLst>
                              <p:par>
                                <p:cTn id="12" presetID="1" presetClass="mediacall" presetSubtype="0" fill="hold" nodeType="afterEffect">
                                  <p:stCondLst>
                                    <p:cond delay="0"/>
                                  </p:stCondLst>
                                  <p:childTnLst>
                                    <p:cmd type="call" cmd="playFrom(0.0)">
                                      <p:cBhvr>
                                        <p:cTn id="13" dur="7098" fill="hold"/>
                                        <p:tgtEl>
                                          <p:spTgt spid="5"/>
                                        </p:tgtEl>
                                      </p:cBhvr>
                                    </p:cmd>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00"/>
                                        <p:tgtEl>
                                          <p:spTgt spid="6"/>
                                        </p:tgtEl>
                                      </p:cBhvr>
                                    </p:animEffect>
                                    <p:anim calcmode="lin" valueType="num">
                                      <p:cBhvr>
                                        <p:cTn id="17" dur="1200" fill="hold"/>
                                        <p:tgtEl>
                                          <p:spTgt spid="6"/>
                                        </p:tgtEl>
                                        <p:attrNameLst>
                                          <p:attrName>ppt_x</p:attrName>
                                        </p:attrNameLst>
                                      </p:cBhvr>
                                      <p:tavLst>
                                        <p:tav tm="0">
                                          <p:val>
                                            <p:strVal val="#ppt_x"/>
                                          </p:val>
                                        </p:tav>
                                        <p:tav tm="100000">
                                          <p:val>
                                            <p:strVal val="#ppt_x"/>
                                          </p:val>
                                        </p:tav>
                                      </p:tavLst>
                                    </p:anim>
                                    <p:anim calcmode="lin" valueType="num">
                                      <p:cBhvr>
                                        <p:cTn id="18" dur="12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2"/>
                </p:tgtEl>
              </p:cMediaNode>
            </p:audio>
            <p:audio>
              <p:cMediaNode vol="80000" showWhenStopped="0">
                <p:cTn id="20" fill="hold" display="0">
                  <p:stCondLst>
                    <p:cond delay="indefinite"/>
                  </p:stCondLst>
                  <p:endCondLst>
                    <p:cond evt="onStopAudio" delay="0">
                      <p:tgtEl>
                        <p:sldTgt/>
                      </p:tgtEl>
                    </p:cond>
                  </p:endCondLst>
                </p:cTn>
                <p:tgtEl>
                  <p:spTgt spid="4"/>
                </p:tgtEl>
              </p:cMediaNode>
            </p:audio>
            <p:audio>
              <p:cMediaNode vol="80000" showWhenStopped="0">
                <p:cTn id="21"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96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3171825" y="2824164"/>
            <a:ext cx="5608638" cy="582613"/>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63"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849967" y="2214563"/>
            <a:ext cx="609600" cy="609600"/>
          </a:xfrm>
          <a:prstGeom prst="rect">
            <a:avLst/>
          </a:prstGeom>
        </p:spPr>
      </p:pic>
    </p:spTree>
    <p:custDataLst>
      <p:tags r:id="rId1"/>
    </p:custDataLst>
    <p:extLst>
      <p:ext uri="{BB962C8B-B14F-4D97-AF65-F5344CB8AC3E}">
        <p14:creationId xmlns:p14="http://schemas.microsoft.com/office/powerpoint/2010/main" val="2254965023"/>
      </p:ext>
    </p:extLst>
  </p:cSld>
  <p:clrMapOvr>
    <a:masterClrMapping/>
  </p:clrMapOvr>
  <p:transition spd="slow" advTm="52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82"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96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3171825" y="3422651"/>
            <a:ext cx="5608638" cy="582613"/>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63"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692885" y="2039928"/>
            <a:ext cx="609600" cy="609600"/>
          </a:xfrm>
          <a:prstGeom prst="rect">
            <a:avLst/>
          </a:prstGeom>
        </p:spPr>
      </p:pic>
    </p:spTree>
    <p:custDataLst>
      <p:tags r:id="rId1"/>
    </p:custDataLst>
    <p:extLst>
      <p:ext uri="{BB962C8B-B14F-4D97-AF65-F5344CB8AC3E}">
        <p14:creationId xmlns:p14="http://schemas.microsoft.com/office/powerpoint/2010/main" val="3602743486"/>
      </p:ext>
    </p:extLst>
  </p:cSld>
  <p:clrMapOvr>
    <a:masterClrMapping/>
  </p:clrMapOvr>
  <p:transition spd="slow" advTm="65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02" fill="hold"/>
                                        <p:tgtEl>
                                          <p:spTgt spid="4"/>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96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3171825" y="4005264"/>
            <a:ext cx="5608638" cy="554037"/>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63"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736428" y="3138261"/>
            <a:ext cx="609600" cy="609600"/>
          </a:xfrm>
          <a:prstGeom prst="rect">
            <a:avLst/>
          </a:prstGeom>
        </p:spPr>
      </p:pic>
    </p:spTree>
    <p:custDataLst>
      <p:tags r:id="rId1"/>
    </p:custDataLst>
    <p:extLst>
      <p:ext uri="{BB962C8B-B14F-4D97-AF65-F5344CB8AC3E}">
        <p14:creationId xmlns:p14="http://schemas.microsoft.com/office/powerpoint/2010/main" val="2191417934"/>
      </p:ext>
    </p:extLst>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23"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96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63"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171825" y="4559300"/>
            <a:ext cx="5608638" cy="579438"/>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691071" y="3517447"/>
            <a:ext cx="609600" cy="609600"/>
          </a:xfrm>
          <a:prstGeom prst="rect">
            <a:avLst/>
          </a:prstGeom>
        </p:spPr>
      </p:pic>
    </p:spTree>
    <p:custDataLst>
      <p:tags r:id="rId1"/>
    </p:custDataLst>
    <p:extLst>
      <p:ext uri="{BB962C8B-B14F-4D97-AF65-F5344CB8AC3E}">
        <p14:creationId xmlns:p14="http://schemas.microsoft.com/office/powerpoint/2010/main" val="629570338"/>
      </p:ext>
    </p:extLst>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44"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96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5949"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171825" y="5151438"/>
            <a:ext cx="5608638" cy="608012"/>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691071" y="4479586"/>
            <a:ext cx="609600" cy="609600"/>
          </a:xfrm>
          <a:prstGeom prst="rect">
            <a:avLst/>
          </a:prstGeom>
        </p:spPr>
      </p:pic>
    </p:spTree>
    <p:custDataLst>
      <p:tags r:id="rId1"/>
    </p:custDataLst>
    <p:extLst>
      <p:ext uri="{BB962C8B-B14F-4D97-AF65-F5344CB8AC3E}">
        <p14:creationId xmlns:p14="http://schemas.microsoft.com/office/powerpoint/2010/main" val="1221137975"/>
      </p:ext>
    </p:extLst>
  </p:cSld>
  <p:clrMapOvr>
    <a:masterClrMapping/>
  </p:clrMapOvr>
  <p:transition spd="slow" advTm="1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82"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a:spLocks noChangeArrowheads="1"/>
          </p:cNvSpPr>
          <p:nvPr/>
        </p:nvSpPr>
        <p:spPr bwMode="auto">
          <a:xfrm>
            <a:off x="8912225" y="2736851"/>
            <a:ext cx="6286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dirty="0">
                <a:solidFill>
                  <a:srgbClr val="000000"/>
                </a:solidFill>
                <a:latin typeface="ＭＳ Ｐゴシック" panose="020B0600070205080204" pitchFamily="50" charset="-128"/>
              </a:rPr>
              <a:t>2</a:t>
            </a:r>
          </a:p>
        </p:txBody>
      </p:sp>
      <p:sp>
        <p:nvSpPr>
          <p:cNvPr id="10" name="テキスト ボックス 9"/>
          <p:cNvSpPr txBox="1">
            <a:spLocks noChangeArrowheads="1"/>
          </p:cNvSpPr>
          <p:nvPr/>
        </p:nvSpPr>
        <p:spPr bwMode="auto">
          <a:xfrm>
            <a:off x="8950326" y="3871913"/>
            <a:ext cx="5429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dirty="0">
                <a:solidFill>
                  <a:srgbClr val="000000"/>
                </a:solidFill>
                <a:latin typeface="ＭＳ Ｐゴシック" panose="020B0600070205080204" pitchFamily="50" charset="-128"/>
              </a:rPr>
              <a:t>1</a:t>
            </a:r>
            <a:endParaRPr lang="ja-JP" altLang="en-US" sz="3600" dirty="0">
              <a:solidFill>
                <a:srgbClr val="000000"/>
              </a:solidFill>
              <a:latin typeface="ＭＳ Ｐゴシック" panose="020B0600070205080204" pitchFamily="50" charset="-128"/>
            </a:endParaRPr>
          </a:p>
        </p:txBody>
      </p:sp>
      <p:sp>
        <p:nvSpPr>
          <p:cNvPr id="11" name="テキスト ボックス 10"/>
          <p:cNvSpPr txBox="1">
            <a:spLocks noChangeArrowheads="1"/>
          </p:cNvSpPr>
          <p:nvPr/>
        </p:nvSpPr>
        <p:spPr bwMode="auto">
          <a:xfrm>
            <a:off x="8902701" y="5006976"/>
            <a:ext cx="6381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a:solidFill>
                  <a:srgbClr val="000000"/>
                </a:solidFill>
                <a:latin typeface="ＭＳ Ｐゴシック" panose="020B0600070205080204" pitchFamily="50" charset="-128"/>
              </a:rPr>
              <a:t>2</a:t>
            </a:r>
            <a:endParaRPr lang="ja-JP" altLang="en-US" sz="3600">
              <a:solidFill>
                <a:srgbClr val="000000"/>
              </a:solidFill>
              <a:latin typeface="ＭＳ Ｐゴシック" panose="020B0600070205080204" pitchFamily="50" charset="-128"/>
            </a:endParaRPr>
          </a:p>
        </p:txBody>
      </p:sp>
      <p:sp>
        <p:nvSpPr>
          <p:cNvPr id="12" name="テキスト ボックス 11"/>
          <p:cNvSpPr txBox="1">
            <a:spLocks noChangeArrowheads="1"/>
          </p:cNvSpPr>
          <p:nvPr/>
        </p:nvSpPr>
        <p:spPr bwMode="auto">
          <a:xfrm>
            <a:off x="8950326" y="5567363"/>
            <a:ext cx="5429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dirty="0">
                <a:solidFill>
                  <a:srgbClr val="000000"/>
                </a:solidFill>
                <a:latin typeface="ＭＳ Ｐゴシック" panose="020B0600070205080204" pitchFamily="50" charset="-128"/>
              </a:rPr>
              <a:t>5</a:t>
            </a:r>
            <a:endParaRPr lang="ja-JP" altLang="en-US" sz="3600" dirty="0">
              <a:solidFill>
                <a:srgbClr val="000000"/>
              </a:solidFill>
              <a:latin typeface="ＭＳ Ｐゴシック" panose="020B0600070205080204" pitchFamily="50" charset="-128"/>
            </a:endParaRPr>
          </a:p>
        </p:txBody>
      </p:sp>
      <p:pic>
        <p:nvPicPr>
          <p:cNvPr id="75782"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1448" y="4426"/>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円/楕円 12"/>
          <p:cNvSpPr/>
          <p:nvPr/>
        </p:nvSpPr>
        <p:spPr>
          <a:xfrm>
            <a:off x="8591551" y="1768475"/>
            <a:ext cx="1260475" cy="4660900"/>
          </a:xfrm>
          <a:prstGeom prst="ellipse">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3" name="正方形/長方形 2"/>
          <p:cNvSpPr/>
          <p:nvPr/>
        </p:nvSpPr>
        <p:spPr>
          <a:xfrm>
            <a:off x="4684714" y="479426"/>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15" name="正方形/長方形 14"/>
          <p:cNvSpPr/>
          <p:nvPr/>
        </p:nvSpPr>
        <p:spPr>
          <a:xfrm>
            <a:off x="4816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sp>
        <p:nvSpPr>
          <p:cNvPr id="16" name="正方形/長方形 15"/>
          <p:cNvSpPr/>
          <p:nvPr/>
        </p:nvSpPr>
        <p:spPr>
          <a:xfrm>
            <a:off x="7978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31</a:t>
            </a:r>
          </a:p>
        </p:txBody>
      </p:sp>
      <p:sp>
        <p:nvSpPr>
          <p:cNvPr id="17" name="正方形/長方形 16"/>
          <p:cNvSpPr/>
          <p:nvPr/>
        </p:nvSpPr>
        <p:spPr>
          <a:xfrm>
            <a:off x="8367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1</a:t>
            </a:r>
            <a:endParaRPr lang="ja-JP" altLang="en-US" dirty="0">
              <a:solidFill>
                <a:srgbClr val="000000"/>
              </a:solidFill>
              <a:latin typeface="Times New Roman"/>
              <a:ea typeface="ＭＳ Ｐゴシック"/>
            </a:endParaRPr>
          </a:p>
        </p:txBody>
      </p:sp>
      <p:sp>
        <p:nvSpPr>
          <p:cNvPr id="18" name="正方形/長方形 17"/>
          <p:cNvSpPr/>
          <p:nvPr/>
        </p:nvSpPr>
        <p:spPr>
          <a:xfrm>
            <a:off x="8729664"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0" fontAlgn="base" hangingPunct="0">
              <a:spcBef>
                <a:spcPct val="0"/>
              </a:spcBef>
              <a:spcAft>
                <a:spcPct val="0"/>
              </a:spcAft>
              <a:defRPr/>
            </a:pPr>
            <a:r>
              <a:rPr lang="en-US" altLang="ja-JP" dirty="0">
                <a:solidFill>
                  <a:srgbClr val="000000"/>
                </a:solidFill>
                <a:latin typeface="Times New Roman"/>
                <a:ea typeface="ＭＳ Ｐゴシック"/>
              </a:rPr>
              <a:t>20</a:t>
            </a:r>
            <a:endParaRPr lang="ja-JP" altLang="en-US" dirty="0">
              <a:solidFill>
                <a:srgbClr val="000000"/>
              </a:solidFill>
              <a:latin typeface="Times New Roman"/>
              <a:ea typeface="ＭＳ Ｐゴシック"/>
            </a:endParaRPr>
          </a:p>
        </p:txBody>
      </p:sp>
      <p:pic>
        <p:nvPicPr>
          <p:cNvPr id="75793"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2769" y="9526"/>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0463" y="5505451"/>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b="2063"/>
          <a:stretch>
            <a:fillRect/>
          </a:stretch>
        </p:blipFill>
        <p:spPr bwMode="auto">
          <a:xfrm>
            <a:off x="3668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9909046" y="4957763"/>
            <a:ext cx="609600" cy="609600"/>
          </a:xfrm>
          <a:prstGeom prst="rect">
            <a:avLst/>
          </a:prstGeom>
        </p:spPr>
      </p:pic>
      <p:pic>
        <p:nvPicPr>
          <p:cNvPr id="4"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9852025" y="6055351"/>
            <a:ext cx="609600" cy="609600"/>
          </a:xfrm>
          <a:prstGeom prst="rect">
            <a:avLst/>
          </a:prstGeom>
        </p:spPr>
      </p:pic>
    </p:spTree>
    <p:custDataLst>
      <p:tags r:id="rId1"/>
    </p:custDataLst>
    <p:extLst>
      <p:ext uri="{BB962C8B-B14F-4D97-AF65-F5344CB8AC3E}">
        <p14:creationId xmlns:p14="http://schemas.microsoft.com/office/powerpoint/2010/main" val="3897681296"/>
      </p:ext>
    </p:extLst>
  </p:cSld>
  <p:clrMapOvr>
    <a:masterClrMapping/>
  </p:clrMapOvr>
  <p:transition spd="slow" advTm="1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50" fill="hold"/>
                                        <p:tgtEl>
                                          <p:spTgt spid="2"/>
                                        </p:tgtEl>
                                      </p:cBhvr>
                                    </p:cmd>
                                  </p:childTnLst>
                                </p:cTn>
                              </p:par>
                            </p:childTnLst>
                          </p:cTn>
                        </p:par>
                        <p:par>
                          <p:cTn id="7" fill="hold">
                            <p:stCondLst>
                              <p:cond delay="8050"/>
                            </p:stCondLst>
                            <p:childTnLst>
                              <p:par>
                                <p:cTn id="8" presetID="1" presetClass="mediacall" presetSubtype="0" fill="hold" nodeType="afterEffect">
                                  <p:stCondLst>
                                    <p:cond delay="0"/>
                                  </p:stCondLst>
                                  <p:childTnLst>
                                    <p:cmd type="call" cmd="playFrom(0.0)">
                                      <p:cBhvr>
                                        <p:cTn id="9" dur="9918" fill="hold"/>
                                        <p:tgtEl>
                                          <p:spTgt spid="4"/>
                                        </p:tgtEl>
                                      </p:cBhvr>
                                    </p:cmd>
                                  </p:childTnLst>
                                </p:cTn>
                              </p:par>
                              <p:par>
                                <p:cTn id="10" presetID="16" presetClass="entr" presetSubtype="2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1000"/>
                                        <p:tgtEl>
                                          <p:spTgt spid="13"/>
                                        </p:tgtEl>
                                      </p:cBhvr>
                                    </p:animEffect>
                                  </p:childTnLst>
                                </p:cTn>
                              </p:par>
                              <p:par>
                                <p:cTn id="13" presetID="16" presetClass="entr" presetSubtype="21" fill="hold" nodeType="withEffect">
                                  <p:stCondLst>
                                    <p:cond delay="40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6" presetClass="entr" presetSubtype="21" fill="hold" nodeType="withEffect">
                                  <p:stCondLst>
                                    <p:cond delay="400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par>
                                <p:cTn id="19" presetID="16" presetClass="entr" presetSubtype="21" fill="hold" nodeType="withEffect">
                                  <p:stCondLst>
                                    <p:cond delay="4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inVertical)">
                                      <p:cBhvr>
                                        <p:cTn id="21" dur="500"/>
                                        <p:tgtEl>
                                          <p:spTgt spid="11">
                                            <p:txEl>
                                              <p:pRg st="0" end="0"/>
                                            </p:txEl>
                                          </p:spTgt>
                                        </p:tgtEl>
                                      </p:cBhvr>
                                    </p:animEffect>
                                  </p:childTnLst>
                                </p:cTn>
                              </p:par>
                              <p:par>
                                <p:cTn id="22" presetID="16" presetClass="entr" presetSubtype="21" fill="hold" nodeType="withEffect">
                                  <p:stCondLst>
                                    <p:cond delay="40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2"/>
                </p:tgtEl>
              </p:cMediaNode>
            </p:audio>
            <p:audio>
              <p:cMediaNode vol="100000" showWhenStopped="0">
                <p:cTn id="26"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97816" y="436042"/>
            <a:ext cx="40608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a:grpSpLocks/>
          </p:cNvGrpSpPr>
          <p:nvPr/>
        </p:nvGrpSpPr>
        <p:grpSpPr bwMode="auto">
          <a:xfrm>
            <a:off x="1630567" y="0"/>
            <a:ext cx="5335587" cy="6897688"/>
            <a:chOff x="319086" y="254000"/>
            <a:chExt cx="4479930" cy="6388106"/>
          </a:xfrm>
        </p:grpSpPr>
        <p:grpSp>
          <p:nvGrpSpPr>
            <p:cNvPr id="77847" name="グループ化 38"/>
            <p:cNvGrpSpPr>
              <a:grpSpLocks/>
            </p:cNvGrpSpPr>
            <p:nvPr/>
          </p:nvGrpSpPr>
          <p:grpSpPr bwMode="auto">
            <a:xfrm>
              <a:off x="319086" y="254000"/>
              <a:ext cx="4479930" cy="6388106"/>
              <a:chOff x="1039017" y="254000"/>
              <a:chExt cx="4479926" cy="6388100"/>
            </a:xfrm>
          </p:grpSpPr>
          <p:pic>
            <p:nvPicPr>
              <p:cNvPr id="7785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017" y="292100"/>
                <a:ext cx="441325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9" name="AutoShape 18"/>
              <p:cNvSpPr>
                <a:spLocks noChangeAspect="1" noChangeArrowheads="1" noTextEdit="1"/>
              </p:cNvSpPr>
              <p:nvPr/>
            </p:nvSpPr>
            <p:spPr bwMode="auto">
              <a:xfrm>
                <a:off x="1067593" y="255588"/>
                <a:ext cx="4449762"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77851" name="Freeform 21"/>
              <p:cNvSpPr>
                <a:spLocks noEditPoints="1"/>
              </p:cNvSpPr>
              <p:nvPr/>
            </p:nvSpPr>
            <p:spPr bwMode="auto">
              <a:xfrm>
                <a:off x="1066006" y="254000"/>
                <a:ext cx="4452937" cy="6388100"/>
              </a:xfrm>
              <a:custGeom>
                <a:avLst/>
                <a:gdLst>
                  <a:gd name="T0" fmla="*/ 0 w 2805"/>
                  <a:gd name="T1" fmla="*/ 0 h 4024"/>
                  <a:gd name="T2" fmla="*/ 2147483646 w 2805"/>
                  <a:gd name="T3" fmla="*/ 0 h 4024"/>
                  <a:gd name="T4" fmla="*/ 2147483646 w 2805"/>
                  <a:gd name="T5" fmla="*/ 2147483646 h 4024"/>
                  <a:gd name="T6" fmla="*/ 0 w 2805"/>
                  <a:gd name="T7" fmla="*/ 2147483646 h 4024"/>
                  <a:gd name="T8" fmla="*/ 0 w 2805"/>
                  <a:gd name="T9" fmla="*/ 0 h 4024"/>
                  <a:gd name="T10" fmla="*/ 2147483646 w 2805"/>
                  <a:gd name="T11" fmla="*/ 2147483646 h 4024"/>
                  <a:gd name="T12" fmla="*/ 2147483646 w 2805"/>
                  <a:gd name="T13" fmla="*/ 2147483646 h 4024"/>
                  <a:gd name="T14" fmla="*/ 2147483646 w 2805"/>
                  <a:gd name="T15" fmla="*/ 2147483646 h 4024"/>
                  <a:gd name="T16" fmla="*/ 2147483646 w 2805"/>
                  <a:gd name="T17" fmla="*/ 2147483646 h 4024"/>
                  <a:gd name="T18" fmla="*/ 2147483646 w 2805"/>
                  <a:gd name="T19" fmla="*/ 2147483646 h 4024"/>
                  <a:gd name="T20" fmla="*/ 2147483646 w 2805"/>
                  <a:gd name="T21" fmla="*/ 2147483646 h 4024"/>
                  <a:gd name="T22" fmla="*/ 2147483646 w 2805"/>
                  <a:gd name="T23" fmla="*/ 2147483646 h 4024"/>
                  <a:gd name="T24" fmla="*/ 2147483646 w 2805"/>
                  <a:gd name="T25" fmla="*/ 2147483646 h 4024"/>
                  <a:gd name="T26" fmla="*/ 2147483646 w 2805"/>
                  <a:gd name="T27" fmla="*/ 2147483646 h 40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5" h="4024">
                    <a:moveTo>
                      <a:pt x="0" y="0"/>
                    </a:moveTo>
                    <a:lnTo>
                      <a:pt x="2805" y="0"/>
                    </a:lnTo>
                    <a:lnTo>
                      <a:pt x="2805" y="4024"/>
                    </a:lnTo>
                    <a:lnTo>
                      <a:pt x="0" y="4024"/>
                    </a:lnTo>
                    <a:lnTo>
                      <a:pt x="0" y="0"/>
                    </a:lnTo>
                    <a:close/>
                    <a:moveTo>
                      <a:pt x="11" y="4019"/>
                    </a:moveTo>
                    <a:lnTo>
                      <a:pt x="5" y="4013"/>
                    </a:lnTo>
                    <a:lnTo>
                      <a:pt x="2800" y="4013"/>
                    </a:lnTo>
                    <a:lnTo>
                      <a:pt x="2794" y="4019"/>
                    </a:lnTo>
                    <a:lnTo>
                      <a:pt x="2794" y="5"/>
                    </a:lnTo>
                    <a:lnTo>
                      <a:pt x="2800" y="11"/>
                    </a:lnTo>
                    <a:lnTo>
                      <a:pt x="5" y="11"/>
                    </a:lnTo>
                    <a:lnTo>
                      <a:pt x="11" y="5"/>
                    </a:lnTo>
                    <a:lnTo>
                      <a:pt x="11" y="4019"/>
                    </a:lnTo>
                    <a:close/>
                  </a:path>
                </a:pathLst>
              </a:custGeom>
              <a:solidFill>
                <a:srgbClr val="000000"/>
              </a:solidFill>
              <a:ln w="0" cap="flat">
                <a:solidFill>
                  <a:srgbClr val="000000"/>
                </a:solidFill>
                <a:prstDash val="solid"/>
                <a:round/>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77852" name="Freeform 22"/>
              <p:cNvSpPr>
                <a:spLocks/>
              </p:cNvSpPr>
              <p:nvPr/>
            </p:nvSpPr>
            <p:spPr bwMode="auto">
              <a:xfrm>
                <a:off x="1400376" y="1593450"/>
                <a:ext cx="2845941" cy="831850"/>
              </a:xfrm>
              <a:custGeom>
                <a:avLst/>
                <a:gdLst>
                  <a:gd name="T0" fmla="*/ 0 w 18720"/>
                  <a:gd name="T1" fmla="*/ 2147483646 h 4736"/>
                  <a:gd name="T2" fmla="*/ 2147483646 w 18720"/>
                  <a:gd name="T3" fmla="*/ 0 h 4736"/>
                  <a:gd name="T4" fmla="*/ 2147483646 w 18720"/>
                  <a:gd name="T5" fmla="*/ 0 h 4736"/>
                  <a:gd name="T6" fmla="*/ 2147483646 w 18720"/>
                  <a:gd name="T7" fmla="*/ 0 h 4736"/>
                  <a:gd name="T8" fmla="*/ 2147483646 w 18720"/>
                  <a:gd name="T9" fmla="*/ 0 h 4736"/>
                  <a:gd name="T10" fmla="*/ 2147483646 w 18720"/>
                  <a:gd name="T11" fmla="*/ 0 h 4736"/>
                  <a:gd name="T12" fmla="*/ 2147483646 w 18720"/>
                  <a:gd name="T13" fmla="*/ 2147483646 h 4736"/>
                  <a:gd name="T14" fmla="*/ 2147483646 w 18720"/>
                  <a:gd name="T15" fmla="*/ 2147483646 h 4736"/>
                  <a:gd name="T16" fmla="*/ 2147483646 w 18720"/>
                  <a:gd name="T17" fmla="*/ 2147483646 h 4736"/>
                  <a:gd name="T18" fmla="*/ 2147483646 w 18720"/>
                  <a:gd name="T19" fmla="*/ 2147483646 h 4736"/>
                  <a:gd name="T20" fmla="*/ 2147483646 w 18720"/>
                  <a:gd name="T21" fmla="*/ 2147483646 h 4736"/>
                  <a:gd name="T22" fmla="*/ 2147483646 w 18720"/>
                  <a:gd name="T23" fmla="*/ 2147483646 h 4736"/>
                  <a:gd name="T24" fmla="*/ 2147483646 w 18720"/>
                  <a:gd name="T25" fmla="*/ 2147483646 h 4736"/>
                  <a:gd name="T26" fmla="*/ 2147483646 w 18720"/>
                  <a:gd name="T27" fmla="*/ 2147483646 h 4736"/>
                  <a:gd name="T28" fmla="*/ 2147483646 w 18720"/>
                  <a:gd name="T29" fmla="*/ 2147483646 h 4736"/>
                  <a:gd name="T30" fmla="*/ 2147483646 w 18720"/>
                  <a:gd name="T31" fmla="*/ 2147483646 h 4736"/>
                  <a:gd name="T32" fmla="*/ 0 w 18720"/>
                  <a:gd name="T33" fmla="*/ 2147483646 h 4736"/>
                  <a:gd name="T34" fmla="*/ 0 w 18720"/>
                  <a:gd name="T35" fmla="*/ 2147483646 h 4736"/>
                  <a:gd name="T36" fmla="*/ 0 w 18720"/>
                  <a:gd name="T37" fmla="*/ 2147483646 h 4736"/>
                  <a:gd name="T38" fmla="*/ 0 w 18720"/>
                  <a:gd name="T39" fmla="*/ 2147483646 h 4736"/>
                  <a:gd name="T40" fmla="*/ 0 w 18720"/>
                  <a:gd name="T41" fmla="*/ 2147483646 h 47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20" h="4736">
                    <a:moveTo>
                      <a:pt x="0" y="641"/>
                    </a:moveTo>
                    <a:cubicBezTo>
                      <a:pt x="0" y="287"/>
                      <a:pt x="265" y="0"/>
                      <a:pt x="592" y="0"/>
                    </a:cubicBezTo>
                    <a:lnTo>
                      <a:pt x="3120" y="0"/>
                    </a:lnTo>
                    <a:lnTo>
                      <a:pt x="7800" y="0"/>
                    </a:lnTo>
                    <a:lnTo>
                      <a:pt x="18129" y="0"/>
                    </a:lnTo>
                    <a:cubicBezTo>
                      <a:pt x="18456" y="0"/>
                      <a:pt x="18720" y="287"/>
                      <a:pt x="18720" y="641"/>
                    </a:cubicBezTo>
                    <a:lnTo>
                      <a:pt x="18720" y="2241"/>
                    </a:lnTo>
                    <a:lnTo>
                      <a:pt x="18720" y="3201"/>
                    </a:lnTo>
                    <a:cubicBezTo>
                      <a:pt x="18720" y="3555"/>
                      <a:pt x="18456" y="3841"/>
                      <a:pt x="18129" y="3841"/>
                    </a:cubicBezTo>
                    <a:lnTo>
                      <a:pt x="4397" y="3944"/>
                    </a:lnTo>
                    <a:lnTo>
                      <a:pt x="3797" y="4736"/>
                    </a:lnTo>
                    <a:lnTo>
                      <a:pt x="3120" y="3841"/>
                    </a:lnTo>
                    <a:lnTo>
                      <a:pt x="592" y="3841"/>
                    </a:lnTo>
                    <a:cubicBezTo>
                      <a:pt x="265" y="3841"/>
                      <a:pt x="0" y="3555"/>
                      <a:pt x="0" y="3201"/>
                    </a:cubicBezTo>
                    <a:lnTo>
                      <a:pt x="0" y="2241"/>
                    </a:lnTo>
                    <a:lnTo>
                      <a:pt x="0" y="641"/>
                    </a:lnTo>
                    <a:close/>
                  </a:path>
                </a:pathLst>
              </a:custGeom>
              <a:solidFill>
                <a:srgbClr val="FFFFFF"/>
              </a:solidFill>
              <a:ln w="0">
                <a:solidFill>
                  <a:srgbClr val="000000"/>
                </a:solidFill>
                <a:prstDash val="solid"/>
                <a:round/>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77853" name="Freeform 23"/>
              <p:cNvSpPr>
                <a:spLocks noEditPoints="1"/>
              </p:cNvSpPr>
              <p:nvPr/>
            </p:nvSpPr>
            <p:spPr bwMode="auto">
              <a:xfrm>
                <a:off x="1401964" y="1581544"/>
                <a:ext cx="2857052" cy="855663"/>
              </a:xfrm>
              <a:custGeom>
                <a:avLst/>
                <a:gdLst>
                  <a:gd name="T0" fmla="*/ 2147483646 w 18848"/>
                  <a:gd name="T1" fmla="*/ 2147483646 h 4864"/>
                  <a:gd name="T2" fmla="*/ 2147483646 w 18848"/>
                  <a:gd name="T3" fmla="*/ 2147483646 h 4864"/>
                  <a:gd name="T4" fmla="*/ 2147483646 w 18848"/>
                  <a:gd name="T5" fmla="*/ 2147483646 h 4864"/>
                  <a:gd name="T6" fmla="*/ 2147483646 w 18848"/>
                  <a:gd name="T7" fmla="*/ 2147483646 h 4864"/>
                  <a:gd name="T8" fmla="*/ 2147483646 w 18848"/>
                  <a:gd name="T9" fmla="*/ 2147483646 h 4864"/>
                  <a:gd name="T10" fmla="*/ 2147483646 w 18848"/>
                  <a:gd name="T11" fmla="*/ 2147483646 h 4864"/>
                  <a:gd name="T12" fmla="*/ 2147483646 w 18848"/>
                  <a:gd name="T13" fmla="*/ 0 h 4864"/>
                  <a:gd name="T14" fmla="*/ 2147483646 w 18848"/>
                  <a:gd name="T15" fmla="*/ 2147483646 h 4864"/>
                  <a:gd name="T16" fmla="*/ 2147483646 w 18848"/>
                  <a:gd name="T17" fmla="*/ 2147483646 h 4864"/>
                  <a:gd name="T18" fmla="*/ 2147483646 w 18848"/>
                  <a:gd name="T19" fmla="*/ 2147483646 h 4864"/>
                  <a:gd name="T20" fmla="*/ 2147483646 w 18848"/>
                  <a:gd name="T21" fmla="*/ 2147483646 h 4864"/>
                  <a:gd name="T22" fmla="*/ 2147483646 w 18848"/>
                  <a:gd name="T23" fmla="*/ 2147483646 h 4864"/>
                  <a:gd name="T24" fmla="*/ 2147483646 w 18848"/>
                  <a:gd name="T25" fmla="*/ 2147483646 h 4864"/>
                  <a:gd name="T26" fmla="*/ 2147483646 w 18848"/>
                  <a:gd name="T27" fmla="*/ 2147483646 h 4864"/>
                  <a:gd name="T28" fmla="*/ 2147483646 w 18848"/>
                  <a:gd name="T29" fmla="*/ 2147483646 h 4864"/>
                  <a:gd name="T30" fmla="*/ 2147483646 w 18848"/>
                  <a:gd name="T31" fmla="*/ 2147483646 h 4864"/>
                  <a:gd name="T32" fmla="*/ 2147483646 w 18848"/>
                  <a:gd name="T33" fmla="*/ 2147483646 h 4864"/>
                  <a:gd name="T34" fmla="*/ 2147483646 w 18848"/>
                  <a:gd name="T35" fmla="*/ 2147483646 h 4864"/>
                  <a:gd name="T36" fmla="*/ 2147483646 w 18848"/>
                  <a:gd name="T37" fmla="*/ 2147483646 h 4864"/>
                  <a:gd name="T38" fmla="*/ 2147483646 w 18848"/>
                  <a:gd name="T39" fmla="*/ 2147483646 h 4864"/>
                  <a:gd name="T40" fmla="*/ 2147483646 w 18848"/>
                  <a:gd name="T41" fmla="*/ 2147483646 h 4864"/>
                  <a:gd name="T42" fmla="*/ 2147483646 w 18848"/>
                  <a:gd name="T43" fmla="*/ 2147483646 h 4864"/>
                  <a:gd name="T44" fmla="*/ 2147483646 w 18848"/>
                  <a:gd name="T45" fmla="*/ 2147483646 h 4864"/>
                  <a:gd name="T46" fmla="*/ 2147483646 w 18848"/>
                  <a:gd name="T47" fmla="*/ 2147483646 h 4864"/>
                  <a:gd name="T48" fmla="*/ 2147483646 w 18848"/>
                  <a:gd name="T49" fmla="*/ 2147483646 h 4864"/>
                  <a:gd name="T50" fmla="*/ 2147483646 w 18848"/>
                  <a:gd name="T51" fmla="*/ 2147483646 h 4864"/>
                  <a:gd name="T52" fmla="*/ 0 w 18848"/>
                  <a:gd name="T53" fmla="*/ 2147483646 h 4864"/>
                  <a:gd name="T54" fmla="*/ 2147483646 w 18848"/>
                  <a:gd name="T55" fmla="*/ 2147483646 h 4864"/>
                  <a:gd name="T56" fmla="*/ 2147483646 w 18848"/>
                  <a:gd name="T57" fmla="*/ 2147483646 h 4864"/>
                  <a:gd name="T58" fmla="*/ 2147483646 w 18848"/>
                  <a:gd name="T59" fmla="*/ 2147483646 h 4864"/>
                  <a:gd name="T60" fmla="*/ 2147483646 w 18848"/>
                  <a:gd name="T61" fmla="*/ 2147483646 h 4864"/>
                  <a:gd name="T62" fmla="*/ 2147483646 w 18848"/>
                  <a:gd name="T63" fmla="*/ 2147483646 h 4864"/>
                  <a:gd name="T64" fmla="*/ 2147483646 w 18848"/>
                  <a:gd name="T65" fmla="*/ 2147483646 h 4864"/>
                  <a:gd name="T66" fmla="*/ 2147483646 w 18848"/>
                  <a:gd name="T67" fmla="*/ 2147483646 h 4864"/>
                  <a:gd name="T68" fmla="*/ 2147483646 w 18848"/>
                  <a:gd name="T69" fmla="*/ 2147483646 h 4864"/>
                  <a:gd name="T70" fmla="*/ 2147483646 w 18848"/>
                  <a:gd name="T71" fmla="*/ 2147483646 h 4864"/>
                  <a:gd name="T72" fmla="*/ 2147483646 w 18848"/>
                  <a:gd name="T73" fmla="*/ 2147483646 h 4864"/>
                  <a:gd name="T74" fmla="*/ 2147483646 w 18848"/>
                  <a:gd name="T75" fmla="*/ 2147483646 h 4864"/>
                  <a:gd name="T76" fmla="*/ 2147483646 w 18848"/>
                  <a:gd name="T77" fmla="*/ 2147483646 h 4864"/>
                  <a:gd name="T78" fmla="*/ 2147483646 w 18848"/>
                  <a:gd name="T79" fmla="*/ 2147483646 h 4864"/>
                  <a:gd name="T80" fmla="*/ 2147483646 w 18848"/>
                  <a:gd name="T81" fmla="*/ 2147483646 h 4864"/>
                  <a:gd name="T82" fmla="*/ 2147483646 w 18848"/>
                  <a:gd name="T83" fmla="*/ 2147483646 h 4864"/>
                  <a:gd name="T84" fmla="*/ 2147483646 w 18848"/>
                  <a:gd name="T85" fmla="*/ 2147483646 h 4864"/>
                  <a:gd name="T86" fmla="*/ 2147483646 w 18848"/>
                  <a:gd name="T87" fmla="*/ 2147483646 h 4864"/>
                  <a:gd name="T88" fmla="*/ 2147483646 w 18848"/>
                  <a:gd name="T89" fmla="*/ 2147483646 h 4864"/>
                  <a:gd name="T90" fmla="*/ 2147483646 w 18848"/>
                  <a:gd name="T91" fmla="*/ 2147483646 h 4864"/>
                  <a:gd name="T92" fmla="*/ 2147483646 w 18848"/>
                  <a:gd name="T93" fmla="*/ 2147483646 h 4864"/>
                  <a:gd name="T94" fmla="*/ 2147483646 w 18848"/>
                  <a:gd name="T95" fmla="*/ 2147483646 h 4864"/>
                  <a:gd name="T96" fmla="*/ 2147483646 w 18848"/>
                  <a:gd name="T97" fmla="*/ 2147483646 h 4864"/>
                  <a:gd name="T98" fmla="*/ 2147483646 w 18848"/>
                  <a:gd name="T99" fmla="*/ 2147483646 h 4864"/>
                  <a:gd name="T100" fmla="*/ 2147483646 w 18848"/>
                  <a:gd name="T101" fmla="*/ 2147483646 h 4864"/>
                  <a:gd name="T102" fmla="*/ 2147483646 w 18848"/>
                  <a:gd name="T103" fmla="*/ 2147483646 h 4864"/>
                  <a:gd name="T104" fmla="*/ 2147483646 w 18848"/>
                  <a:gd name="T105" fmla="*/ 2147483646 h 4864"/>
                  <a:gd name="T106" fmla="*/ 2147483646 w 18848"/>
                  <a:gd name="T107" fmla="*/ 2147483646 h 48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848" h="4864">
                    <a:moveTo>
                      <a:pt x="0" y="705"/>
                    </a:moveTo>
                    <a:lnTo>
                      <a:pt x="4" y="637"/>
                    </a:lnTo>
                    <a:lnTo>
                      <a:pt x="13" y="567"/>
                    </a:lnTo>
                    <a:cubicBezTo>
                      <a:pt x="14" y="564"/>
                      <a:pt x="14" y="561"/>
                      <a:pt x="15" y="559"/>
                    </a:cubicBezTo>
                    <a:lnTo>
                      <a:pt x="50" y="439"/>
                    </a:lnTo>
                    <a:cubicBezTo>
                      <a:pt x="51" y="435"/>
                      <a:pt x="52" y="431"/>
                      <a:pt x="54" y="428"/>
                    </a:cubicBezTo>
                    <a:lnTo>
                      <a:pt x="108" y="319"/>
                    </a:lnTo>
                    <a:cubicBezTo>
                      <a:pt x="110" y="315"/>
                      <a:pt x="112" y="312"/>
                      <a:pt x="114" y="309"/>
                    </a:cubicBezTo>
                    <a:lnTo>
                      <a:pt x="186" y="214"/>
                    </a:lnTo>
                    <a:cubicBezTo>
                      <a:pt x="189" y="211"/>
                      <a:pt x="192" y="208"/>
                      <a:pt x="195" y="205"/>
                    </a:cubicBezTo>
                    <a:lnTo>
                      <a:pt x="283" y="126"/>
                    </a:lnTo>
                    <a:cubicBezTo>
                      <a:pt x="286" y="123"/>
                      <a:pt x="289" y="120"/>
                      <a:pt x="293" y="118"/>
                    </a:cubicBezTo>
                    <a:lnTo>
                      <a:pt x="394" y="59"/>
                    </a:lnTo>
                    <a:cubicBezTo>
                      <a:pt x="397" y="58"/>
                      <a:pt x="400" y="56"/>
                      <a:pt x="403" y="55"/>
                    </a:cubicBezTo>
                    <a:lnTo>
                      <a:pt x="457" y="34"/>
                    </a:lnTo>
                    <a:lnTo>
                      <a:pt x="520" y="16"/>
                    </a:lnTo>
                    <a:lnTo>
                      <a:pt x="585" y="4"/>
                    </a:lnTo>
                    <a:lnTo>
                      <a:pt x="653" y="1"/>
                    </a:lnTo>
                    <a:lnTo>
                      <a:pt x="3184" y="0"/>
                    </a:lnTo>
                    <a:lnTo>
                      <a:pt x="7864" y="0"/>
                    </a:lnTo>
                    <a:lnTo>
                      <a:pt x="18193" y="0"/>
                    </a:lnTo>
                    <a:lnTo>
                      <a:pt x="18258" y="4"/>
                    </a:lnTo>
                    <a:lnTo>
                      <a:pt x="18323" y="14"/>
                    </a:lnTo>
                    <a:lnTo>
                      <a:pt x="18387" y="32"/>
                    </a:lnTo>
                    <a:lnTo>
                      <a:pt x="18447" y="55"/>
                    </a:lnTo>
                    <a:cubicBezTo>
                      <a:pt x="18450" y="56"/>
                      <a:pt x="18453" y="58"/>
                      <a:pt x="18456" y="59"/>
                    </a:cubicBezTo>
                    <a:lnTo>
                      <a:pt x="18557" y="118"/>
                    </a:lnTo>
                    <a:cubicBezTo>
                      <a:pt x="18561" y="120"/>
                      <a:pt x="18564" y="123"/>
                      <a:pt x="18567" y="126"/>
                    </a:cubicBezTo>
                    <a:lnTo>
                      <a:pt x="18654" y="205"/>
                    </a:lnTo>
                    <a:cubicBezTo>
                      <a:pt x="18657" y="208"/>
                      <a:pt x="18660" y="211"/>
                      <a:pt x="18662" y="214"/>
                    </a:cubicBezTo>
                    <a:lnTo>
                      <a:pt x="18734" y="309"/>
                    </a:lnTo>
                    <a:cubicBezTo>
                      <a:pt x="18737" y="312"/>
                      <a:pt x="18739" y="315"/>
                      <a:pt x="18741" y="319"/>
                    </a:cubicBezTo>
                    <a:lnTo>
                      <a:pt x="18796" y="428"/>
                    </a:lnTo>
                    <a:cubicBezTo>
                      <a:pt x="18797" y="431"/>
                      <a:pt x="18799" y="435"/>
                      <a:pt x="18800" y="439"/>
                    </a:cubicBezTo>
                    <a:lnTo>
                      <a:pt x="18834" y="559"/>
                    </a:lnTo>
                    <a:lnTo>
                      <a:pt x="18845" y="630"/>
                    </a:lnTo>
                    <a:lnTo>
                      <a:pt x="18848" y="703"/>
                    </a:lnTo>
                    <a:lnTo>
                      <a:pt x="18848" y="2305"/>
                    </a:lnTo>
                    <a:lnTo>
                      <a:pt x="18848" y="3265"/>
                    </a:lnTo>
                    <a:lnTo>
                      <a:pt x="18845" y="3334"/>
                    </a:lnTo>
                    <a:lnTo>
                      <a:pt x="18836" y="3404"/>
                    </a:lnTo>
                    <a:lnTo>
                      <a:pt x="18800" y="3532"/>
                    </a:lnTo>
                    <a:cubicBezTo>
                      <a:pt x="18799" y="3536"/>
                      <a:pt x="18797" y="3540"/>
                      <a:pt x="18796" y="3543"/>
                    </a:cubicBezTo>
                    <a:lnTo>
                      <a:pt x="18741" y="3652"/>
                    </a:lnTo>
                    <a:cubicBezTo>
                      <a:pt x="18739" y="3656"/>
                      <a:pt x="18737" y="3659"/>
                      <a:pt x="18734" y="3662"/>
                    </a:cubicBezTo>
                    <a:lnTo>
                      <a:pt x="18662" y="3757"/>
                    </a:lnTo>
                    <a:cubicBezTo>
                      <a:pt x="18660" y="3760"/>
                      <a:pt x="18657" y="3763"/>
                      <a:pt x="18654" y="3766"/>
                    </a:cubicBezTo>
                    <a:lnTo>
                      <a:pt x="18567" y="3844"/>
                    </a:lnTo>
                    <a:cubicBezTo>
                      <a:pt x="18564" y="3847"/>
                      <a:pt x="18560" y="3850"/>
                      <a:pt x="18557" y="3852"/>
                    </a:cubicBezTo>
                    <a:lnTo>
                      <a:pt x="18456" y="3911"/>
                    </a:lnTo>
                    <a:cubicBezTo>
                      <a:pt x="18453" y="3912"/>
                      <a:pt x="18450" y="3914"/>
                      <a:pt x="18447" y="3915"/>
                    </a:cubicBezTo>
                    <a:lnTo>
                      <a:pt x="18393" y="3936"/>
                    </a:lnTo>
                    <a:lnTo>
                      <a:pt x="18330" y="3954"/>
                    </a:lnTo>
                    <a:lnTo>
                      <a:pt x="18265" y="3966"/>
                    </a:lnTo>
                    <a:lnTo>
                      <a:pt x="18197" y="3969"/>
                    </a:lnTo>
                    <a:lnTo>
                      <a:pt x="4462" y="4072"/>
                    </a:lnTo>
                    <a:lnTo>
                      <a:pt x="4512" y="4047"/>
                    </a:lnTo>
                    <a:lnTo>
                      <a:pt x="3912" y="4839"/>
                    </a:lnTo>
                    <a:cubicBezTo>
                      <a:pt x="3900" y="4855"/>
                      <a:pt x="3881" y="4864"/>
                      <a:pt x="3861" y="4864"/>
                    </a:cubicBezTo>
                    <a:cubicBezTo>
                      <a:pt x="3841" y="4864"/>
                      <a:pt x="3823" y="4855"/>
                      <a:pt x="3810" y="4839"/>
                    </a:cubicBezTo>
                    <a:lnTo>
                      <a:pt x="3133" y="3944"/>
                    </a:lnTo>
                    <a:lnTo>
                      <a:pt x="3184" y="3969"/>
                    </a:lnTo>
                    <a:lnTo>
                      <a:pt x="656" y="3969"/>
                    </a:lnTo>
                    <a:lnTo>
                      <a:pt x="592" y="3966"/>
                    </a:lnTo>
                    <a:lnTo>
                      <a:pt x="527" y="3956"/>
                    </a:lnTo>
                    <a:lnTo>
                      <a:pt x="463" y="3938"/>
                    </a:lnTo>
                    <a:lnTo>
                      <a:pt x="403" y="3915"/>
                    </a:lnTo>
                    <a:cubicBezTo>
                      <a:pt x="400" y="3914"/>
                      <a:pt x="397" y="3912"/>
                      <a:pt x="394" y="3911"/>
                    </a:cubicBezTo>
                    <a:lnTo>
                      <a:pt x="293" y="3852"/>
                    </a:lnTo>
                    <a:cubicBezTo>
                      <a:pt x="290" y="3850"/>
                      <a:pt x="286" y="3847"/>
                      <a:pt x="283" y="3844"/>
                    </a:cubicBezTo>
                    <a:lnTo>
                      <a:pt x="195" y="3766"/>
                    </a:lnTo>
                    <a:cubicBezTo>
                      <a:pt x="192" y="3764"/>
                      <a:pt x="189" y="3760"/>
                      <a:pt x="186" y="3757"/>
                    </a:cubicBezTo>
                    <a:lnTo>
                      <a:pt x="114" y="3662"/>
                    </a:lnTo>
                    <a:cubicBezTo>
                      <a:pt x="112" y="3659"/>
                      <a:pt x="110" y="3655"/>
                      <a:pt x="108" y="3652"/>
                    </a:cubicBezTo>
                    <a:lnTo>
                      <a:pt x="54" y="3543"/>
                    </a:lnTo>
                    <a:cubicBezTo>
                      <a:pt x="52" y="3540"/>
                      <a:pt x="51" y="3536"/>
                      <a:pt x="50" y="3532"/>
                    </a:cubicBezTo>
                    <a:lnTo>
                      <a:pt x="15" y="3412"/>
                    </a:lnTo>
                    <a:cubicBezTo>
                      <a:pt x="14" y="3409"/>
                      <a:pt x="14" y="3407"/>
                      <a:pt x="13" y="3404"/>
                    </a:cubicBezTo>
                    <a:lnTo>
                      <a:pt x="4" y="3341"/>
                    </a:lnTo>
                    <a:lnTo>
                      <a:pt x="1" y="3268"/>
                    </a:lnTo>
                    <a:lnTo>
                      <a:pt x="0" y="2305"/>
                    </a:lnTo>
                    <a:lnTo>
                      <a:pt x="0" y="705"/>
                    </a:lnTo>
                    <a:close/>
                    <a:moveTo>
                      <a:pt x="128" y="2305"/>
                    </a:moveTo>
                    <a:lnTo>
                      <a:pt x="128" y="3263"/>
                    </a:lnTo>
                    <a:lnTo>
                      <a:pt x="131" y="3322"/>
                    </a:lnTo>
                    <a:lnTo>
                      <a:pt x="140" y="3385"/>
                    </a:lnTo>
                    <a:lnTo>
                      <a:pt x="138" y="3377"/>
                    </a:lnTo>
                    <a:lnTo>
                      <a:pt x="173" y="3497"/>
                    </a:lnTo>
                    <a:lnTo>
                      <a:pt x="169" y="3486"/>
                    </a:lnTo>
                    <a:lnTo>
                      <a:pt x="223" y="3595"/>
                    </a:lnTo>
                    <a:lnTo>
                      <a:pt x="216" y="3585"/>
                    </a:lnTo>
                    <a:lnTo>
                      <a:pt x="288" y="3680"/>
                    </a:lnTo>
                    <a:lnTo>
                      <a:pt x="280" y="3671"/>
                    </a:lnTo>
                    <a:lnTo>
                      <a:pt x="368" y="3749"/>
                    </a:lnTo>
                    <a:lnTo>
                      <a:pt x="358" y="3741"/>
                    </a:lnTo>
                    <a:lnTo>
                      <a:pt x="459" y="3800"/>
                    </a:lnTo>
                    <a:lnTo>
                      <a:pt x="450" y="3796"/>
                    </a:lnTo>
                    <a:lnTo>
                      <a:pt x="498" y="3815"/>
                    </a:lnTo>
                    <a:lnTo>
                      <a:pt x="548" y="3829"/>
                    </a:lnTo>
                    <a:lnTo>
                      <a:pt x="599" y="3839"/>
                    </a:lnTo>
                    <a:lnTo>
                      <a:pt x="656" y="3841"/>
                    </a:lnTo>
                    <a:lnTo>
                      <a:pt x="3184" y="3841"/>
                    </a:lnTo>
                    <a:cubicBezTo>
                      <a:pt x="3205" y="3841"/>
                      <a:pt x="3223" y="3851"/>
                      <a:pt x="3236" y="3867"/>
                    </a:cubicBezTo>
                    <a:lnTo>
                      <a:pt x="3913" y="4762"/>
                    </a:lnTo>
                    <a:lnTo>
                      <a:pt x="3810" y="4762"/>
                    </a:lnTo>
                    <a:lnTo>
                      <a:pt x="4410" y="3970"/>
                    </a:lnTo>
                    <a:cubicBezTo>
                      <a:pt x="4422" y="3954"/>
                      <a:pt x="4441" y="3945"/>
                      <a:pt x="4461" y="3944"/>
                    </a:cubicBezTo>
                    <a:lnTo>
                      <a:pt x="18190" y="3842"/>
                    </a:lnTo>
                    <a:lnTo>
                      <a:pt x="18244" y="3839"/>
                    </a:lnTo>
                    <a:lnTo>
                      <a:pt x="18295" y="3831"/>
                    </a:lnTo>
                    <a:lnTo>
                      <a:pt x="18346" y="3817"/>
                    </a:lnTo>
                    <a:lnTo>
                      <a:pt x="18400" y="3796"/>
                    </a:lnTo>
                    <a:lnTo>
                      <a:pt x="18391" y="3800"/>
                    </a:lnTo>
                    <a:lnTo>
                      <a:pt x="18492" y="3741"/>
                    </a:lnTo>
                    <a:lnTo>
                      <a:pt x="18482" y="3749"/>
                    </a:lnTo>
                    <a:lnTo>
                      <a:pt x="18569" y="3671"/>
                    </a:lnTo>
                    <a:lnTo>
                      <a:pt x="18560" y="3680"/>
                    </a:lnTo>
                    <a:lnTo>
                      <a:pt x="18632" y="3585"/>
                    </a:lnTo>
                    <a:lnTo>
                      <a:pt x="18626" y="3595"/>
                    </a:lnTo>
                    <a:lnTo>
                      <a:pt x="18681" y="3486"/>
                    </a:lnTo>
                    <a:lnTo>
                      <a:pt x="18677" y="3497"/>
                    </a:lnTo>
                    <a:lnTo>
                      <a:pt x="18709" y="3385"/>
                    </a:lnTo>
                    <a:lnTo>
                      <a:pt x="18718" y="3329"/>
                    </a:lnTo>
                    <a:lnTo>
                      <a:pt x="18720" y="3265"/>
                    </a:lnTo>
                    <a:lnTo>
                      <a:pt x="18720" y="2305"/>
                    </a:lnTo>
                    <a:lnTo>
                      <a:pt x="18721" y="708"/>
                    </a:lnTo>
                    <a:lnTo>
                      <a:pt x="18718" y="649"/>
                    </a:lnTo>
                    <a:lnTo>
                      <a:pt x="18711" y="594"/>
                    </a:lnTo>
                    <a:lnTo>
                      <a:pt x="18677" y="474"/>
                    </a:lnTo>
                    <a:lnTo>
                      <a:pt x="18681" y="485"/>
                    </a:lnTo>
                    <a:lnTo>
                      <a:pt x="18626" y="376"/>
                    </a:lnTo>
                    <a:lnTo>
                      <a:pt x="18632" y="386"/>
                    </a:lnTo>
                    <a:lnTo>
                      <a:pt x="18560" y="291"/>
                    </a:lnTo>
                    <a:lnTo>
                      <a:pt x="18568" y="300"/>
                    </a:lnTo>
                    <a:lnTo>
                      <a:pt x="18481" y="221"/>
                    </a:lnTo>
                    <a:lnTo>
                      <a:pt x="18492" y="229"/>
                    </a:lnTo>
                    <a:lnTo>
                      <a:pt x="18391" y="170"/>
                    </a:lnTo>
                    <a:lnTo>
                      <a:pt x="18400" y="174"/>
                    </a:lnTo>
                    <a:lnTo>
                      <a:pt x="18352" y="155"/>
                    </a:lnTo>
                    <a:lnTo>
                      <a:pt x="18302" y="141"/>
                    </a:lnTo>
                    <a:lnTo>
                      <a:pt x="18251" y="131"/>
                    </a:lnTo>
                    <a:lnTo>
                      <a:pt x="18193" y="128"/>
                    </a:lnTo>
                    <a:lnTo>
                      <a:pt x="7864" y="128"/>
                    </a:lnTo>
                    <a:lnTo>
                      <a:pt x="3184" y="128"/>
                    </a:lnTo>
                    <a:lnTo>
                      <a:pt x="660" y="128"/>
                    </a:lnTo>
                    <a:lnTo>
                      <a:pt x="606" y="131"/>
                    </a:lnTo>
                    <a:lnTo>
                      <a:pt x="555" y="139"/>
                    </a:lnTo>
                    <a:lnTo>
                      <a:pt x="504" y="153"/>
                    </a:lnTo>
                    <a:lnTo>
                      <a:pt x="450" y="174"/>
                    </a:lnTo>
                    <a:lnTo>
                      <a:pt x="459" y="170"/>
                    </a:lnTo>
                    <a:lnTo>
                      <a:pt x="358" y="229"/>
                    </a:lnTo>
                    <a:lnTo>
                      <a:pt x="368" y="221"/>
                    </a:lnTo>
                    <a:lnTo>
                      <a:pt x="280" y="300"/>
                    </a:lnTo>
                    <a:lnTo>
                      <a:pt x="288" y="291"/>
                    </a:lnTo>
                    <a:lnTo>
                      <a:pt x="216" y="386"/>
                    </a:lnTo>
                    <a:lnTo>
                      <a:pt x="223" y="376"/>
                    </a:lnTo>
                    <a:lnTo>
                      <a:pt x="169" y="485"/>
                    </a:lnTo>
                    <a:lnTo>
                      <a:pt x="173" y="474"/>
                    </a:lnTo>
                    <a:lnTo>
                      <a:pt x="138" y="594"/>
                    </a:lnTo>
                    <a:lnTo>
                      <a:pt x="140" y="586"/>
                    </a:lnTo>
                    <a:lnTo>
                      <a:pt x="131" y="642"/>
                    </a:lnTo>
                    <a:lnTo>
                      <a:pt x="128" y="705"/>
                    </a:lnTo>
                    <a:lnTo>
                      <a:pt x="128" y="2305"/>
                    </a:lnTo>
                    <a:close/>
                  </a:path>
                </a:pathLst>
              </a:custGeom>
              <a:solidFill>
                <a:srgbClr val="000000"/>
              </a:solidFill>
              <a:ln w="0" cap="flat">
                <a:solidFill>
                  <a:srgbClr val="000000"/>
                </a:solidFill>
                <a:prstDash val="solid"/>
                <a:round/>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77854" name="Rectangle 24"/>
              <p:cNvSpPr>
                <a:spLocks noChangeArrowheads="1"/>
              </p:cNvSpPr>
              <p:nvPr/>
            </p:nvSpPr>
            <p:spPr bwMode="auto">
              <a:xfrm>
                <a:off x="1589367" y="1685921"/>
                <a:ext cx="2479205" cy="21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ja-JP" sz="1500" dirty="0">
                    <a:solidFill>
                      <a:srgbClr val="000000"/>
                    </a:solidFill>
                    <a:latin typeface="ＭＳ Ｐゴシック" panose="020B0600070205080204" pitchFamily="50" charset="-128"/>
                  </a:rPr>
                  <a:t>普通徴収の場合は、該当する符号を</a:t>
                </a:r>
                <a:endParaRPr kumimoji="0" lang="ja-JP" altLang="ja-JP" sz="4800" dirty="0">
                  <a:solidFill>
                    <a:srgbClr val="990033"/>
                  </a:solidFill>
                  <a:latin typeface="Arial" panose="020B0604020202020204" pitchFamily="34" charset="0"/>
                </a:endParaRPr>
              </a:p>
            </p:txBody>
          </p:sp>
          <p:sp>
            <p:nvSpPr>
              <p:cNvPr id="77855" name="Rectangle 25"/>
              <p:cNvSpPr>
                <a:spLocks noChangeArrowheads="1"/>
              </p:cNvSpPr>
              <p:nvPr/>
            </p:nvSpPr>
            <p:spPr bwMode="auto">
              <a:xfrm>
                <a:off x="1574359" y="1934165"/>
                <a:ext cx="1541092" cy="21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ja-JP" sz="1500" dirty="0">
                    <a:solidFill>
                      <a:srgbClr val="000000"/>
                    </a:solidFill>
                    <a:latin typeface="ＭＳ Ｐゴシック" panose="020B0600070205080204" pitchFamily="50" charset="-128"/>
                  </a:rPr>
                  <a:t>必ず記入してください。</a:t>
                </a:r>
                <a:endParaRPr kumimoji="0" lang="ja-JP" altLang="ja-JP" sz="4800" dirty="0">
                  <a:solidFill>
                    <a:srgbClr val="990033"/>
                  </a:solidFill>
                  <a:latin typeface="Arial" panose="020B0604020202020204" pitchFamily="34" charset="0"/>
                </a:endParaRPr>
              </a:p>
            </p:txBody>
          </p:sp>
          <p:sp>
            <p:nvSpPr>
              <p:cNvPr id="77856" name="Freeform 26"/>
              <p:cNvSpPr>
                <a:spLocks noEditPoints="1"/>
              </p:cNvSpPr>
              <p:nvPr/>
            </p:nvSpPr>
            <p:spPr bwMode="auto">
              <a:xfrm>
                <a:off x="2959828" y="5409466"/>
                <a:ext cx="1130429" cy="615318"/>
              </a:xfrm>
              <a:custGeom>
                <a:avLst/>
                <a:gdLst>
                  <a:gd name="T0" fmla="*/ 2147483646 w 3728"/>
                  <a:gd name="T1" fmla="*/ 2147483646 h 2088"/>
                  <a:gd name="T2" fmla="*/ 2147483646 w 3728"/>
                  <a:gd name="T3" fmla="*/ 2147483646 h 2088"/>
                  <a:gd name="T4" fmla="*/ 0 w 3728"/>
                  <a:gd name="T5" fmla="*/ 2147483646 h 2088"/>
                  <a:gd name="T6" fmla="*/ 2147483646 w 3728"/>
                  <a:gd name="T7" fmla="*/ 2147483646 h 2088"/>
                  <a:gd name="T8" fmla="*/ 2147483646 w 3728"/>
                  <a:gd name="T9" fmla="*/ 2147483646 h 2088"/>
                  <a:gd name="T10" fmla="*/ 2147483646 w 3728"/>
                  <a:gd name="T11" fmla="*/ 2147483646 h 2088"/>
                  <a:gd name="T12" fmla="*/ 2147483646 w 3728"/>
                  <a:gd name="T13" fmla="*/ 2147483646 h 2088"/>
                  <a:gd name="T14" fmla="*/ 2147483646 w 3728"/>
                  <a:gd name="T15" fmla="*/ 2147483646 h 2088"/>
                  <a:gd name="T16" fmla="*/ 2147483646 w 3728"/>
                  <a:gd name="T17" fmla="*/ 2147483646 h 2088"/>
                  <a:gd name="T18" fmla="*/ 2147483646 w 3728"/>
                  <a:gd name="T19" fmla="*/ 2147483646 h 2088"/>
                  <a:gd name="T20" fmla="*/ 2147483646 w 3728"/>
                  <a:gd name="T21" fmla="*/ 2147483646 h 2088"/>
                  <a:gd name="T22" fmla="*/ 2147483646 w 3728"/>
                  <a:gd name="T23" fmla="*/ 2147483646 h 2088"/>
                  <a:gd name="T24" fmla="*/ 2147483646 w 3728"/>
                  <a:gd name="T25" fmla="*/ 2147483646 h 2088"/>
                  <a:gd name="T26" fmla="*/ 2147483646 w 3728"/>
                  <a:gd name="T27" fmla="*/ 2147483646 h 2088"/>
                  <a:gd name="T28" fmla="*/ 2147483646 w 3728"/>
                  <a:gd name="T29" fmla="*/ 0 h 2088"/>
                  <a:gd name="T30" fmla="*/ 2147483646 w 3728"/>
                  <a:gd name="T31" fmla="*/ 0 h 2088"/>
                  <a:gd name="T32" fmla="*/ 2147483646 w 3728"/>
                  <a:gd name="T33" fmla="*/ 0 h 2088"/>
                  <a:gd name="T34" fmla="*/ 2147483646 w 3728"/>
                  <a:gd name="T35" fmla="*/ 2147483646 h 2088"/>
                  <a:gd name="T36" fmla="*/ 2147483646 w 3728"/>
                  <a:gd name="T37" fmla="*/ 2147483646 h 2088"/>
                  <a:gd name="T38" fmla="*/ 2147483646 w 3728"/>
                  <a:gd name="T39" fmla="*/ 2147483646 h 2088"/>
                  <a:gd name="T40" fmla="*/ 2147483646 w 3728"/>
                  <a:gd name="T41" fmla="*/ 2147483646 h 2088"/>
                  <a:gd name="T42" fmla="*/ 2147483646 w 3728"/>
                  <a:gd name="T43" fmla="*/ 2147483646 h 2088"/>
                  <a:gd name="T44" fmla="*/ 2147483646 w 3728"/>
                  <a:gd name="T45" fmla="*/ 2147483646 h 2088"/>
                  <a:gd name="T46" fmla="*/ 2147483646 w 3728"/>
                  <a:gd name="T47" fmla="*/ 2147483646 h 2088"/>
                  <a:gd name="T48" fmla="*/ 2147483646 w 3728"/>
                  <a:gd name="T49" fmla="*/ 2147483646 h 2088"/>
                  <a:gd name="T50" fmla="*/ 2147483646 w 3728"/>
                  <a:gd name="T51" fmla="*/ 2147483646 h 2088"/>
                  <a:gd name="T52" fmla="*/ 2147483646 w 3728"/>
                  <a:gd name="T53" fmla="*/ 2147483646 h 2088"/>
                  <a:gd name="T54" fmla="*/ 2147483646 w 3728"/>
                  <a:gd name="T55" fmla="*/ 2147483646 h 2088"/>
                  <a:gd name="T56" fmla="*/ 2147483646 w 3728"/>
                  <a:gd name="T57" fmla="*/ 2147483646 h 2088"/>
                  <a:gd name="T58" fmla="*/ 2147483646 w 3728"/>
                  <a:gd name="T59" fmla="*/ 2147483646 h 2088"/>
                  <a:gd name="T60" fmla="*/ 2147483646 w 3728"/>
                  <a:gd name="T61" fmla="*/ 2147483646 h 2088"/>
                  <a:gd name="T62" fmla="*/ 2147483646 w 3728"/>
                  <a:gd name="T63" fmla="*/ 2147483646 h 2088"/>
                  <a:gd name="T64" fmla="*/ 2147483646 w 3728"/>
                  <a:gd name="T65" fmla="*/ 2147483646 h 2088"/>
                  <a:gd name="T66" fmla="*/ 2147483646 w 3728"/>
                  <a:gd name="T67" fmla="*/ 2147483646 h 2088"/>
                  <a:gd name="T68" fmla="*/ 2147483646 w 3728"/>
                  <a:gd name="T69" fmla="*/ 2147483646 h 2088"/>
                  <a:gd name="T70" fmla="*/ 2147483646 w 3728"/>
                  <a:gd name="T71" fmla="*/ 2147483646 h 2088"/>
                  <a:gd name="T72" fmla="*/ 2147483646 w 3728"/>
                  <a:gd name="T73" fmla="*/ 2147483646 h 2088"/>
                  <a:gd name="T74" fmla="*/ 2147483646 w 3728"/>
                  <a:gd name="T75" fmla="*/ 2147483646 h 2088"/>
                  <a:gd name="T76" fmla="*/ 2147483646 w 3728"/>
                  <a:gd name="T77" fmla="*/ 2147483646 h 2088"/>
                  <a:gd name="T78" fmla="*/ 2147483646 w 3728"/>
                  <a:gd name="T79" fmla="*/ 2147483646 h 2088"/>
                  <a:gd name="T80" fmla="*/ 2147483646 w 3728"/>
                  <a:gd name="T81" fmla="*/ 2147483646 h 2088"/>
                  <a:gd name="T82" fmla="*/ 2147483646 w 3728"/>
                  <a:gd name="T83" fmla="*/ 2147483646 h 2088"/>
                  <a:gd name="T84" fmla="*/ 2147483646 w 3728"/>
                  <a:gd name="T85" fmla="*/ 2147483646 h 2088"/>
                  <a:gd name="T86" fmla="*/ 2147483646 w 3728"/>
                  <a:gd name="T87" fmla="*/ 2147483646 h 2088"/>
                  <a:gd name="T88" fmla="*/ 2147483646 w 3728"/>
                  <a:gd name="T89" fmla="*/ 2147483646 h 2088"/>
                  <a:gd name="T90" fmla="*/ 2147483646 w 3728"/>
                  <a:gd name="T91" fmla="*/ 2147483646 h 2088"/>
                  <a:gd name="T92" fmla="*/ 2147483646 w 3728"/>
                  <a:gd name="T93" fmla="*/ 2147483646 h 2088"/>
                  <a:gd name="T94" fmla="*/ 2147483646 w 3728"/>
                  <a:gd name="T95" fmla="*/ 2147483646 h 2088"/>
                  <a:gd name="T96" fmla="*/ 2147483646 w 3728"/>
                  <a:gd name="T97" fmla="*/ 2147483646 h 2088"/>
                  <a:gd name="T98" fmla="*/ 2147483646 w 3728"/>
                  <a:gd name="T99" fmla="*/ 2147483646 h 20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28" h="2088">
                    <a:moveTo>
                      <a:pt x="0" y="1695"/>
                    </a:moveTo>
                    <a:lnTo>
                      <a:pt x="0" y="1287"/>
                    </a:lnTo>
                    <a:lnTo>
                      <a:pt x="136" y="1287"/>
                    </a:lnTo>
                    <a:lnTo>
                      <a:pt x="136" y="1695"/>
                    </a:lnTo>
                    <a:lnTo>
                      <a:pt x="0" y="1695"/>
                    </a:lnTo>
                    <a:close/>
                    <a:moveTo>
                      <a:pt x="0" y="1151"/>
                    </a:moveTo>
                    <a:lnTo>
                      <a:pt x="0" y="743"/>
                    </a:lnTo>
                    <a:lnTo>
                      <a:pt x="136" y="743"/>
                    </a:lnTo>
                    <a:lnTo>
                      <a:pt x="136" y="1151"/>
                    </a:lnTo>
                    <a:lnTo>
                      <a:pt x="0" y="1151"/>
                    </a:lnTo>
                    <a:close/>
                    <a:moveTo>
                      <a:pt x="0" y="607"/>
                    </a:moveTo>
                    <a:lnTo>
                      <a:pt x="0" y="394"/>
                    </a:lnTo>
                    <a:lnTo>
                      <a:pt x="2" y="358"/>
                    </a:lnTo>
                    <a:lnTo>
                      <a:pt x="8" y="318"/>
                    </a:lnTo>
                    <a:lnTo>
                      <a:pt x="17" y="280"/>
                    </a:lnTo>
                    <a:lnTo>
                      <a:pt x="30" y="244"/>
                    </a:lnTo>
                    <a:cubicBezTo>
                      <a:pt x="31" y="241"/>
                      <a:pt x="33" y="238"/>
                      <a:pt x="34" y="235"/>
                    </a:cubicBezTo>
                    <a:lnTo>
                      <a:pt x="64" y="180"/>
                    </a:lnTo>
                    <a:cubicBezTo>
                      <a:pt x="66" y="176"/>
                      <a:pt x="69" y="172"/>
                      <a:pt x="72" y="168"/>
                    </a:cubicBezTo>
                    <a:lnTo>
                      <a:pt x="73" y="167"/>
                    </a:lnTo>
                    <a:lnTo>
                      <a:pt x="177" y="254"/>
                    </a:lnTo>
                    <a:lnTo>
                      <a:pt x="176" y="255"/>
                    </a:lnTo>
                    <a:lnTo>
                      <a:pt x="184" y="244"/>
                    </a:lnTo>
                    <a:lnTo>
                      <a:pt x="154" y="300"/>
                    </a:lnTo>
                    <a:lnTo>
                      <a:pt x="158" y="291"/>
                    </a:lnTo>
                    <a:lnTo>
                      <a:pt x="149" y="314"/>
                    </a:lnTo>
                    <a:lnTo>
                      <a:pt x="142" y="339"/>
                    </a:lnTo>
                    <a:lnTo>
                      <a:pt x="138" y="364"/>
                    </a:lnTo>
                    <a:lnTo>
                      <a:pt x="136" y="394"/>
                    </a:lnTo>
                    <a:lnTo>
                      <a:pt x="136" y="607"/>
                    </a:lnTo>
                    <a:lnTo>
                      <a:pt x="0" y="607"/>
                    </a:lnTo>
                    <a:close/>
                    <a:moveTo>
                      <a:pt x="191" y="58"/>
                    </a:moveTo>
                    <a:lnTo>
                      <a:pt x="235" y="34"/>
                    </a:lnTo>
                    <a:cubicBezTo>
                      <a:pt x="238" y="33"/>
                      <a:pt x="241" y="31"/>
                      <a:pt x="244" y="30"/>
                    </a:cubicBezTo>
                    <a:lnTo>
                      <a:pt x="274" y="19"/>
                    </a:lnTo>
                    <a:lnTo>
                      <a:pt x="311" y="9"/>
                    </a:lnTo>
                    <a:lnTo>
                      <a:pt x="351" y="3"/>
                    </a:lnTo>
                    <a:lnTo>
                      <a:pt x="391" y="1"/>
                    </a:lnTo>
                    <a:lnTo>
                      <a:pt x="622" y="0"/>
                    </a:lnTo>
                    <a:lnTo>
                      <a:pt x="622" y="136"/>
                    </a:lnTo>
                    <a:lnTo>
                      <a:pt x="397" y="136"/>
                    </a:lnTo>
                    <a:lnTo>
                      <a:pt x="371" y="137"/>
                    </a:lnTo>
                    <a:lnTo>
                      <a:pt x="345" y="141"/>
                    </a:lnTo>
                    <a:lnTo>
                      <a:pt x="321" y="147"/>
                    </a:lnTo>
                    <a:lnTo>
                      <a:pt x="291" y="158"/>
                    </a:lnTo>
                    <a:lnTo>
                      <a:pt x="300" y="154"/>
                    </a:lnTo>
                    <a:lnTo>
                      <a:pt x="255" y="178"/>
                    </a:lnTo>
                    <a:lnTo>
                      <a:pt x="191" y="58"/>
                    </a:lnTo>
                    <a:close/>
                    <a:moveTo>
                      <a:pt x="758" y="0"/>
                    </a:moveTo>
                    <a:lnTo>
                      <a:pt x="1166" y="0"/>
                    </a:lnTo>
                    <a:lnTo>
                      <a:pt x="1166" y="136"/>
                    </a:lnTo>
                    <a:lnTo>
                      <a:pt x="758" y="136"/>
                    </a:lnTo>
                    <a:lnTo>
                      <a:pt x="758" y="0"/>
                    </a:lnTo>
                    <a:close/>
                    <a:moveTo>
                      <a:pt x="1302" y="0"/>
                    </a:moveTo>
                    <a:lnTo>
                      <a:pt x="1710" y="0"/>
                    </a:lnTo>
                    <a:lnTo>
                      <a:pt x="1710" y="136"/>
                    </a:lnTo>
                    <a:lnTo>
                      <a:pt x="1302" y="136"/>
                    </a:lnTo>
                    <a:lnTo>
                      <a:pt x="1302" y="0"/>
                    </a:lnTo>
                    <a:close/>
                    <a:moveTo>
                      <a:pt x="1846" y="0"/>
                    </a:moveTo>
                    <a:lnTo>
                      <a:pt x="2254" y="0"/>
                    </a:lnTo>
                    <a:lnTo>
                      <a:pt x="2254" y="136"/>
                    </a:lnTo>
                    <a:lnTo>
                      <a:pt x="1846" y="136"/>
                    </a:lnTo>
                    <a:lnTo>
                      <a:pt x="1846" y="0"/>
                    </a:lnTo>
                    <a:close/>
                    <a:moveTo>
                      <a:pt x="2390" y="0"/>
                    </a:moveTo>
                    <a:lnTo>
                      <a:pt x="2798" y="0"/>
                    </a:lnTo>
                    <a:lnTo>
                      <a:pt x="2798" y="136"/>
                    </a:lnTo>
                    <a:lnTo>
                      <a:pt x="2390" y="136"/>
                    </a:lnTo>
                    <a:lnTo>
                      <a:pt x="2390" y="0"/>
                    </a:lnTo>
                    <a:close/>
                    <a:moveTo>
                      <a:pt x="2934" y="0"/>
                    </a:moveTo>
                    <a:lnTo>
                      <a:pt x="3335" y="0"/>
                    </a:lnTo>
                    <a:lnTo>
                      <a:pt x="3345" y="1"/>
                    </a:lnTo>
                    <a:lnTo>
                      <a:pt x="3338" y="137"/>
                    </a:lnTo>
                    <a:lnTo>
                      <a:pt x="3335" y="136"/>
                    </a:lnTo>
                    <a:lnTo>
                      <a:pt x="2934" y="136"/>
                    </a:lnTo>
                    <a:lnTo>
                      <a:pt x="2934" y="0"/>
                    </a:lnTo>
                    <a:close/>
                    <a:moveTo>
                      <a:pt x="3505" y="40"/>
                    </a:moveTo>
                    <a:lnTo>
                      <a:pt x="3550" y="64"/>
                    </a:lnTo>
                    <a:cubicBezTo>
                      <a:pt x="3553" y="66"/>
                      <a:pt x="3557" y="69"/>
                      <a:pt x="3560" y="72"/>
                    </a:cubicBezTo>
                    <a:lnTo>
                      <a:pt x="3609" y="112"/>
                    </a:lnTo>
                    <a:cubicBezTo>
                      <a:pt x="3612" y="114"/>
                      <a:pt x="3615" y="117"/>
                      <a:pt x="3618" y="121"/>
                    </a:cubicBezTo>
                    <a:lnTo>
                      <a:pt x="3657" y="169"/>
                    </a:lnTo>
                    <a:cubicBezTo>
                      <a:pt x="3660" y="172"/>
                      <a:pt x="3663" y="176"/>
                      <a:pt x="3665" y="180"/>
                    </a:cubicBezTo>
                    <a:lnTo>
                      <a:pt x="3695" y="235"/>
                    </a:lnTo>
                    <a:cubicBezTo>
                      <a:pt x="3696" y="238"/>
                      <a:pt x="3698" y="241"/>
                      <a:pt x="3699" y="244"/>
                    </a:cubicBezTo>
                    <a:lnTo>
                      <a:pt x="3710" y="274"/>
                    </a:lnTo>
                    <a:lnTo>
                      <a:pt x="3720" y="311"/>
                    </a:lnTo>
                    <a:lnTo>
                      <a:pt x="3726" y="351"/>
                    </a:lnTo>
                    <a:lnTo>
                      <a:pt x="3728" y="391"/>
                    </a:lnTo>
                    <a:lnTo>
                      <a:pt x="3728" y="434"/>
                    </a:lnTo>
                    <a:lnTo>
                      <a:pt x="3592" y="434"/>
                    </a:lnTo>
                    <a:lnTo>
                      <a:pt x="3593" y="397"/>
                    </a:lnTo>
                    <a:lnTo>
                      <a:pt x="3592" y="371"/>
                    </a:lnTo>
                    <a:lnTo>
                      <a:pt x="3588" y="345"/>
                    </a:lnTo>
                    <a:lnTo>
                      <a:pt x="3582" y="321"/>
                    </a:lnTo>
                    <a:lnTo>
                      <a:pt x="3571" y="291"/>
                    </a:lnTo>
                    <a:lnTo>
                      <a:pt x="3575" y="300"/>
                    </a:lnTo>
                    <a:lnTo>
                      <a:pt x="3545" y="244"/>
                    </a:lnTo>
                    <a:lnTo>
                      <a:pt x="3552" y="255"/>
                    </a:lnTo>
                    <a:lnTo>
                      <a:pt x="3513" y="207"/>
                    </a:lnTo>
                    <a:lnTo>
                      <a:pt x="3522" y="216"/>
                    </a:lnTo>
                    <a:lnTo>
                      <a:pt x="3474" y="176"/>
                    </a:lnTo>
                    <a:lnTo>
                      <a:pt x="3484" y="184"/>
                    </a:lnTo>
                    <a:lnTo>
                      <a:pt x="3440" y="160"/>
                    </a:lnTo>
                    <a:lnTo>
                      <a:pt x="3505" y="40"/>
                    </a:lnTo>
                    <a:close/>
                    <a:moveTo>
                      <a:pt x="3728" y="570"/>
                    </a:moveTo>
                    <a:lnTo>
                      <a:pt x="3728" y="978"/>
                    </a:lnTo>
                    <a:lnTo>
                      <a:pt x="3592" y="978"/>
                    </a:lnTo>
                    <a:lnTo>
                      <a:pt x="3592" y="570"/>
                    </a:lnTo>
                    <a:lnTo>
                      <a:pt x="3728" y="570"/>
                    </a:lnTo>
                    <a:close/>
                    <a:moveTo>
                      <a:pt x="3728" y="1114"/>
                    </a:moveTo>
                    <a:lnTo>
                      <a:pt x="3728" y="1522"/>
                    </a:lnTo>
                    <a:lnTo>
                      <a:pt x="3592" y="1522"/>
                    </a:lnTo>
                    <a:lnTo>
                      <a:pt x="3592" y="1114"/>
                    </a:lnTo>
                    <a:lnTo>
                      <a:pt x="3728" y="1114"/>
                    </a:lnTo>
                    <a:close/>
                    <a:moveTo>
                      <a:pt x="3728" y="1658"/>
                    </a:moveTo>
                    <a:lnTo>
                      <a:pt x="3728" y="1695"/>
                    </a:lnTo>
                    <a:lnTo>
                      <a:pt x="3727" y="1732"/>
                    </a:lnTo>
                    <a:lnTo>
                      <a:pt x="3721" y="1771"/>
                    </a:lnTo>
                    <a:lnTo>
                      <a:pt x="3712" y="1809"/>
                    </a:lnTo>
                    <a:lnTo>
                      <a:pt x="3699" y="1845"/>
                    </a:lnTo>
                    <a:cubicBezTo>
                      <a:pt x="3698" y="1849"/>
                      <a:pt x="3696" y="1852"/>
                      <a:pt x="3695" y="1855"/>
                    </a:cubicBezTo>
                    <a:lnTo>
                      <a:pt x="3665" y="1910"/>
                    </a:lnTo>
                    <a:cubicBezTo>
                      <a:pt x="3663" y="1913"/>
                      <a:pt x="3660" y="1917"/>
                      <a:pt x="3658" y="1920"/>
                    </a:cubicBezTo>
                    <a:lnTo>
                      <a:pt x="3618" y="1968"/>
                    </a:lnTo>
                    <a:cubicBezTo>
                      <a:pt x="3615" y="1972"/>
                      <a:pt x="3612" y="1975"/>
                      <a:pt x="3608" y="1978"/>
                    </a:cubicBezTo>
                    <a:lnTo>
                      <a:pt x="3560" y="2018"/>
                    </a:lnTo>
                    <a:cubicBezTo>
                      <a:pt x="3557" y="2020"/>
                      <a:pt x="3553" y="2023"/>
                      <a:pt x="3550" y="2025"/>
                    </a:cubicBezTo>
                    <a:lnTo>
                      <a:pt x="3504" y="2050"/>
                    </a:lnTo>
                    <a:lnTo>
                      <a:pt x="3438" y="1930"/>
                    </a:lnTo>
                    <a:lnTo>
                      <a:pt x="3484" y="1905"/>
                    </a:lnTo>
                    <a:lnTo>
                      <a:pt x="3474" y="1912"/>
                    </a:lnTo>
                    <a:lnTo>
                      <a:pt x="3523" y="1873"/>
                    </a:lnTo>
                    <a:lnTo>
                      <a:pt x="3513" y="1883"/>
                    </a:lnTo>
                    <a:lnTo>
                      <a:pt x="3552" y="1834"/>
                    </a:lnTo>
                    <a:lnTo>
                      <a:pt x="3545" y="1844"/>
                    </a:lnTo>
                    <a:lnTo>
                      <a:pt x="3575" y="1789"/>
                    </a:lnTo>
                    <a:lnTo>
                      <a:pt x="3571" y="1799"/>
                    </a:lnTo>
                    <a:lnTo>
                      <a:pt x="3580" y="1775"/>
                    </a:lnTo>
                    <a:lnTo>
                      <a:pt x="3587" y="1751"/>
                    </a:lnTo>
                    <a:lnTo>
                      <a:pt x="3591" y="1725"/>
                    </a:lnTo>
                    <a:lnTo>
                      <a:pt x="3592" y="1695"/>
                    </a:lnTo>
                    <a:lnTo>
                      <a:pt x="3592" y="1658"/>
                    </a:lnTo>
                    <a:lnTo>
                      <a:pt x="3728" y="1658"/>
                    </a:lnTo>
                    <a:close/>
                    <a:moveTo>
                      <a:pt x="3343" y="2088"/>
                    </a:moveTo>
                    <a:lnTo>
                      <a:pt x="3339" y="2088"/>
                    </a:lnTo>
                    <a:lnTo>
                      <a:pt x="2932" y="2088"/>
                    </a:lnTo>
                    <a:lnTo>
                      <a:pt x="2932" y="1952"/>
                    </a:lnTo>
                    <a:lnTo>
                      <a:pt x="3332" y="1953"/>
                    </a:lnTo>
                    <a:lnTo>
                      <a:pt x="3336" y="1952"/>
                    </a:lnTo>
                    <a:lnTo>
                      <a:pt x="3343" y="2088"/>
                    </a:lnTo>
                    <a:close/>
                    <a:moveTo>
                      <a:pt x="2796" y="2088"/>
                    </a:moveTo>
                    <a:lnTo>
                      <a:pt x="2388" y="2088"/>
                    </a:lnTo>
                    <a:lnTo>
                      <a:pt x="2388" y="1952"/>
                    </a:lnTo>
                    <a:lnTo>
                      <a:pt x="2796" y="1952"/>
                    </a:lnTo>
                    <a:lnTo>
                      <a:pt x="2796" y="2088"/>
                    </a:lnTo>
                    <a:close/>
                    <a:moveTo>
                      <a:pt x="2252" y="2088"/>
                    </a:moveTo>
                    <a:lnTo>
                      <a:pt x="1844" y="2088"/>
                    </a:lnTo>
                    <a:lnTo>
                      <a:pt x="1844" y="1952"/>
                    </a:lnTo>
                    <a:lnTo>
                      <a:pt x="2252" y="1952"/>
                    </a:lnTo>
                    <a:lnTo>
                      <a:pt x="2252" y="2088"/>
                    </a:lnTo>
                    <a:close/>
                    <a:moveTo>
                      <a:pt x="1708" y="2088"/>
                    </a:moveTo>
                    <a:lnTo>
                      <a:pt x="1300" y="2088"/>
                    </a:lnTo>
                    <a:lnTo>
                      <a:pt x="1300" y="1952"/>
                    </a:lnTo>
                    <a:lnTo>
                      <a:pt x="1708" y="1952"/>
                    </a:lnTo>
                    <a:lnTo>
                      <a:pt x="1708" y="2088"/>
                    </a:lnTo>
                    <a:close/>
                    <a:moveTo>
                      <a:pt x="1164" y="2088"/>
                    </a:moveTo>
                    <a:lnTo>
                      <a:pt x="756" y="2088"/>
                    </a:lnTo>
                    <a:lnTo>
                      <a:pt x="756" y="1952"/>
                    </a:lnTo>
                    <a:lnTo>
                      <a:pt x="1164" y="1952"/>
                    </a:lnTo>
                    <a:lnTo>
                      <a:pt x="1164" y="2088"/>
                    </a:lnTo>
                    <a:close/>
                    <a:moveTo>
                      <a:pt x="620" y="2088"/>
                    </a:moveTo>
                    <a:lnTo>
                      <a:pt x="394" y="2088"/>
                    </a:lnTo>
                    <a:lnTo>
                      <a:pt x="358" y="2087"/>
                    </a:lnTo>
                    <a:lnTo>
                      <a:pt x="318" y="2081"/>
                    </a:lnTo>
                    <a:lnTo>
                      <a:pt x="280" y="2072"/>
                    </a:lnTo>
                    <a:lnTo>
                      <a:pt x="244" y="2059"/>
                    </a:lnTo>
                    <a:cubicBezTo>
                      <a:pt x="241" y="2058"/>
                      <a:pt x="238" y="2056"/>
                      <a:pt x="235" y="2055"/>
                    </a:cubicBezTo>
                    <a:lnTo>
                      <a:pt x="189" y="2030"/>
                    </a:lnTo>
                    <a:lnTo>
                      <a:pt x="254" y="1910"/>
                    </a:lnTo>
                    <a:lnTo>
                      <a:pt x="300" y="1935"/>
                    </a:lnTo>
                    <a:lnTo>
                      <a:pt x="291" y="1931"/>
                    </a:lnTo>
                    <a:lnTo>
                      <a:pt x="314" y="1940"/>
                    </a:lnTo>
                    <a:lnTo>
                      <a:pt x="339" y="1947"/>
                    </a:lnTo>
                    <a:lnTo>
                      <a:pt x="364" y="1951"/>
                    </a:lnTo>
                    <a:lnTo>
                      <a:pt x="394" y="1952"/>
                    </a:lnTo>
                    <a:lnTo>
                      <a:pt x="620" y="1952"/>
                    </a:lnTo>
                    <a:lnTo>
                      <a:pt x="620" y="2088"/>
                    </a:lnTo>
                    <a:close/>
                    <a:moveTo>
                      <a:pt x="64" y="1909"/>
                    </a:moveTo>
                    <a:lnTo>
                      <a:pt x="34" y="1855"/>
                    </a:lnTo>
                    <a:cubicBezTo>
                      <a:pt x="33" y="1852"/>
                      <a:pt x="31" y="1849"/>
                      <a:pt x="30" y="1845"/>
                    </a:cubicBezTo>
                    <a:lnTo>
                      <a:pt x="19" y="1815"/>
                    </a:lnTo>
                    <a:lnTo>
                      <a:pt x="9" y="1778"/>
                    </a:lnTo>
                    <a:lnTo>
                      <a:pt x="3" y="1739"/>
                    </a:lnTo>
                    <a:lnTo>
                      <a:pt x="1" y="1699"/>
                    </a:lnTo>
                    <a:lnTo>
                      <a:pt x="136" y="1692"/>
                    </a:lnTo>
                    <a:lnTo>
                      <a:pt x="137" y="1718"/>
                    </a:lnTo>
                    <a:lnTo>
                      <a:pt x="141" y="1744"/>
                    </a:lnTo>
                    <a:lnTo>
                      <a:pt x="147" y="1769"/>
                    </a:lnTo>
                    <a:lnTo>
                      <a:pt x="158" y="1799"/>
                    </a:lnTo>
                    <a:lnTo>
                      <a:pt x="154" y="1789"/>
                    </a:lnTo>
                    <a:lnTo>
                      <a:pt x="183" y="1844"/>
                    </a:lnTo>
                    <a:lnTo>
                      <a:pt x="64" y="1909"/>
                    </a:lnTo>
                    <a:close/>
                  </a:path>
                </a:pathLst>
              </a:custGeom>
              <a:solidFill>
                <a:srgbClr val="000000"/>
              </a:solidFill>
              <a:ln w="0" cap="flat">
                <a:solidFill>
                  <a:srgbClr val="000000"/>
                </a:solidFill>
                <a:prstDash val="solid"/>
                <a:round/>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77857" name="Rectangle 27"/>
              <p:cNvSpPr>
                <a:spLocks noChangeArrowheads="1"/>
              </p:cNvSpPr>
              <p:nvPr/>
            </p:nvSpPr>
            <p:spPr bwMode="auto">
              <a:xfrm>
                <a:off x="1821656" y="2586038"/>
                <a:ext cx="316294" cy="2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ja-JP" sz="1800">
                    <a:solidFill>
                      <a:srgbClr val="000000"/>
                    </a:solidFill>
                    <a:latin typeface="ＭＳ Ｐゴシック" panose="020B0600070205080204" pitchFamily="50" charset="-128"/>
                  </a:rPr>
                  <a:t>普Ｆ</a:t>
                </a:r>
                <a:endParaRPr kumimoji="0" lang="ja-JP" altLang="ja-JP" sz="4800">
                  <a:solidFill>
                    <a:srgbClr val="990033"/>
                  </a:solidFill>
                  <a:latin typeface="Arial" panose="020B0604020202020204" pitchFamily="34" charset="0"/>
                </a:endParaRPr>
              </a:p>
            </p:txBody>
          </p:sp>
          <p:sp>
            <p:nvSpPr>
              <p:cNvPr id="77858" name="Freeform 28"/>
              <p:cNvSpPr>
                <a:spLocks noEditPoints="1"/>
              </p:cNvSpPr>
              <p:nvPr/>
            </p:nvSpPr>
            <p:spPr bwMode="auto">
              <a:xfrm>
                <a:off x="1677547" y="2490780"/>
                <a:ext cx="595042" cy="477244"/>
              </a:xfrm>
              <a:custGeom>
                <a:avLst/>
                <a:gdLst>
                  <a:gd name="T0" fmla="*/ 2147483646 w 3952"/>
                  <a:gd name="T1" fmla="*/ 2147483646 h 2624"/>
                  <a:gd name="T2" fmla="*/ 0 w 3952"/>
                  <a:gd name="T3" fmla="*/ 2147483646 h 2624"/>
                  <a:gd name="T4" fmla="*/ 2147483646 w 3952"/>
                  <a:gd name="T5" fmla="*/ 2147483646 h 2624"/>
                  <a:gd name="T6" fmla="*/ 2147483646 w 3952"/>
                  <a:gd name="T7" fmla="*/ 2147483646 h 2624"/>
                  <a:gd name="T8" fmla="*/ 2147483646 w 3952"/>
                  <a:gd name="T9" fmla="*/ 2147483646 h 2624"/>
                  <a:gd name="T10" fmla="*/ 2147483646 w 3952"/>
                  <a:gd name="T11" fmla="*/ 2147483646 h 2624"/>
                  <a:gd name="T12" fmla="*/ 2147483646 w 3952"/>
                  <a:gd name="T13" fmla="*/ 2147483646 h 2624"/>
                  <a:gd name="T14" fmla="*/ 2147483646 w 3952"/>
                  <a:gd name="T15" fmla="*/ 2147483646 h 2624"/>
                  <a:gd name="T16" fmla="*/ 2147483646 w 3952"/>
                  <a:gd name="T17" fmla="*/ 2147483646 h 2624"/>
                  <a:gd name="T18" fmla="*/ 2147483646 w 3952"/>
                  <a:gd name="T19" fmla="*/ 2147483646 h 2624"/>
                  <a:gd name="T20" fmla="*/ 2147483646 w 3952"/>
                  <a:gd name="T21" fmla="*/ 2147483646 h 2624"/>
                  <a:gd name="T22" fmla="*/ 2147483646 w 3952"/>
                  <a:gd name="T23" fmla="*/ 0 h 2624"/>
                  <a:gd name="T24" fmla="*/ 2147483646 w 3952"/>
                  <a:gd name="T25" fmla="*/ 2147483646 h 2624"/>
                  <a:gd name="T26" fmla="*/ 2147483646 w 3952"/>
                  <a:gd name="T27" fmla="*/ 0 h 2624"/>
                  <a:gd name="T28" fmla="*/ 2147483646 w 3952"/>
                  <a:gd name="T29" fmla="*/ 2147483646 h 2624"/>
                  <a:gd name="T30" fmla="*/ 2147483646 w 3952"/>
                  <a:gd name="T31" fmla="*/ 2147483646 h 2624"/>
                  <a:gd name="T32" fmla="*/ 2147483646 w 3952"/>
                  <a:gd name="T33" fmla="*/ 0 h 2624"/>
                  <a:gd name="T34" fmla="*/ 2147483646 w 3952"/>
                  <a:gd name="T35" fmla="*/ 2147483646 h 2624"/>
                  <a:gd name="T36" fmla="*/ 2147483646 w 3952"/>
                  <a:gd name="T37" fmla="*/ 2147483646 h 2624"/>
                  <a:gd name="T38" fmla="*/ 2147483646 w 3952"/>
                  <a:gd name="T39" fmla="*/ 2147483646 h 2624"/>
                  <a:gd name="T40" fmla="*/ 2147483646 w 3952"/>
                  <a:gd name="T41" fmla="*/ 2147483646 h 2624"/>
                  <a:gd name="T42" fmla="*/ 2147483646 w 3952"/>
                  <a:gd name="T43" fmla="*/ 2147483646 h 2624"/>
                  <a:gd name="T44" fmla="*/ 2147483646 w 3952"/>
                  <a:gd name="T45" fmla="*/ 2147483646 h 2624"/>
                  <a:gd name="T46" fmla="*/ 2147483646 w 3952"/>
                  <a:gd name="T47" fmla="*/ 2147483646 h 2624"/>
                  <a:gd name="T48" fmla="*/ 2147483646 w 3952"/>
                  <a:gd name="T49" fmla="*/ 2147483646 h 2624"/>
                  <a:gd name="T50" fmla="*/ 2147483646 w 3952"/>
                  <a:gd name="T51" fmla="*/ 2147483646 h 2624"/>
                  <a:gd name="T52" fmla="*/ 2147483646 w 3952"/>
                  <a:gd name="T53" fmla="*/ 2147483646 h 2624"/>
                  <a:gd name="T54" fmla="*/ 2147483646 w 3952"/>
                  <a:gd name="T55" fmla="*/ 2147483646 h 2624"/>
                  <a:gd name="T56" fmla="*/ 2147483646 w 3952"/>
                  <a:gd name="T57" fmla="*/ 2147483646 h 2624"/>
                  <a:gd name="T58" fmla="*/ 2147483646 w 3952"/>
                  <a:gd name="T59" fmla="*/ 2147483646 h 2624"/>
                  <a:gd name="T60" fmla="*/ 2147483646 w 3952"/>
                  <a:gd name="T61" fmla="*/ 2147483646 h 2624"/>
                  <a:gd name="T62" fmla="*/ 2147483646 w 3952"/>
                  <a:gd name="T63" fmla="*/ 2147483646 h 2624"/>
                  <a:gd name="T64" fmla="*/ 2147483646 w 3952"/>
                  <a:gd name="T65" fmla="*/ 2147483646 h 2624"/>
                  <a:gd name="T66" fmla="*/ 2147483646 w 3952"/>
                  <a:gd name="T67" fmla="*/ 2147483646 h 2624"/>
                  <a:gd name="T68" fmla="*/ 2147483646 w 3952"/>
                  <a:gd name="T69" fmla="*/ 2147483646 h 2624"/>
                  <a:gd name="T70" fmla="*/ 2147483646 w 3952"/>
                  <a:gd name="T71" fmla="*/ 2147483646 h 2624"/>
                  <a:gd name="T72" fmla="*/ 2147483646 w 3952"/>
                  <a:gd name="T73" fmla="*/ 2147483646 h 2624"/>
                  <a:gd name="T74" fmla="*/ 2147483646 w 3952"/>
                  <a:gd name="T75" fmla="*/ 2147483646 h 2624"/>
                  <a:gd name="T76" fmla="*/ 2147483646 w 3952"/>
                  <a:gd name="T77" fmla="*/ 2147483646 h 2624"/>
                  <a:gd name="T78" fmla="*/ 2147483646 w 3952"/>
                  <a:gd name="T79" fmla="*/ 2147483646 h 2624"/>
                  <a:gd name="T80" fmla="*/ 2147483646 w 3952"/>
                  <a:gd name="T81" fmla="*/ 2147483646 h 2624"/>
                  <a:gd name="T82" fmla="*/ 2147483646 w 3952"/>
                  <a:gd name="T83" fmla="*/ 2147483646 h 2624"/>
                  <a:gd name="T84" fmla="*/ 2147483646 w 3952"/>
                  <a:gd name="T85" fmla="*/ 2147483646 h 2624"/>
                  <a:gd name="T86" fmla="*/ 2147483646 w 3952"/>
                  <a:gd name="T87" fmla="*/ 2147483646 h 2624"/>
                  <a:gd name="T88" fmla="*/ 2147483646 w 3952"/>
                  <a:gd name="T89" fmla="*/ 2147483646 h 2624"/>
                  <a:gd name="T90" fmla="*/ 2147483646 w 3952"/>
                  <a:gd name="T91" fmla="*/ 2147483646 h 26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52" h="2624">
                    <a:moveTo>
                      <a:pt x="0" y="2096"/>
                    </a:moveTo>
                    <a:lnTo>
                      <a:pt x="0" y="1280"/>
                    </a:lnTo>
                    <a:lnTo>
                      <a:pt x="272" y="1280"/>
                    </a:lnTo>
                    <a:lnTo>
                      <a:pt x="272" y="2096"/>
                    </a:lnTo>
                    <a:lnTo>
                      <a:pt x="0" y="2096"/>
                    </a:lnTo>
                    <a:close/>
                    <a:moveTo>
                      <a:pt x="0" y="1008"/>
                    </a:moveTo>
                    <a:lnTo>
                      <a:pt x="0" y="528"/>
                    </a:lnTo>
                    <a:lnTo>
                      <a:pt x="9" y="436"/>
                    </a:lnTo>
                    <a:cubicBezTo>
                      <a:pt x="10" y="427"/>
                      <a:pt x="12" y="417"/>
                      <a:pt x="15" y="409"/>
                    </a:cubicBezTo>
                    <a:lnTo>
                      <a:pt x="38" y="336"/>
                    </a:lnTo>
                    <a:cubicBezTo>
                      <a:pt x="40" y="327"/>
                      <a:pt x="44" y="320"/>
                      <a:pt x="48" y="312"/>
                    </a:cubicBezTo>
                    <a:lnTo>
                      <a:pt x="84" y="245"/>
                    </a:lnTo>
                    <a:cubicBezTo>
                      <a:pt x="88" y="237"/>
                      <a:pt x="93" y="230"/>
                      <a:pt x="99" y="223"/>
                    </a:cubicBezTo>
                    <a:lnTo>
                      <a:pt x="147" y="165"/>
                    </a:lnTo>
                    <a:cubicBezTo>
                      <a:pt x="152" y="158"/>
                      <a:pt x="158" y="152"/>
                      <a:pt x="165" y="147"/>
                    </a:cubicBezTo>
                    <a:lnTo>
                      <a:pt x="187" y="128"/>
                    </a:lnTo>
                    <a:lnTo>
                      <a:pt x="360" y="338"/>
                    </a:lnTo>
                    <a:lnTo>
                      <a:pt x="338" y="356"/>
                    </a:lnTo>
                    <a:lnTo>
                      <a:pt x="356" y="338"/>
                    </a:lnTo>
                    <a:lnTo>
                      <a:pt x="308" y="396"/>
                    </a:lnTo>
                    <a:lnTo>
                      <a:pt x="323" y="374"/>
                    </a:lnTo>
                    <a:lnTo>
                      <a:pt x="287" y="441"/>
                    </a:lnTo>
                    <a:lnTo>
                      <a:pt x="297" y="417"/>
                    </a:lnTo>
                    <a:lnTo>
                      <a:pt x="274" y="490"/>
                    </a:lnTo>
                    <a:lnTo>
                      <a:pt x="280" y="463"/>
                    </a:lnTo>
                    <a:lnTo>
                      <a:pt x="272" y="528"/>
                    </a:lnTo>
                    <a:lnTo>
                      <a:pt x="272" y="1008"/>
                    </a:lnTo>
                    <a:lnTo>
                      <a:pt x="0" y="1008"/>
                    </a:lnTo>
                    <a:close/>
                    <a:moveTo>
                      <a:pt x="508" y="2"/>
                    </a:moveTo>
                    <a:lnTo>
                      <a:pt x="515" y="1"/>
                    </a:lnTo>
                    <a:lnTo>
                      <a:pt x="1338" y="0"/>
                    </a:lnTo>
                    <a:lnTo>
                      <a:pt x="1338" y="272"/>
                    </a:lnTo>
                    <a:lnTo>
                      <a:pt x="542" y="272"/>
                    </a:lnTo>
                    <a:lnTo>
                      <a:pt x="536" y="272"/>
                    </a:lnTo>
                    <a:lnTo>
                      <a:pt x="508" y="2"/>
                    </a:lnTo>
                    <a:close/>
                    <a:moveTo>
                      <a:pt x="1610" y="0"/>
                    </a:moveTo>
                    <a:lnTo>
                      <a:pt x="2426" y="0"/>
                    </a:lnTo>
                    <a:lnTo>
                      <a:pt x="2426" y="272"/>
                    </a:lnTo>
                    <a:lnTo>
                      <a:pt x="1610" y="272"/>
                    </a:lnTo>
                    <a:lnTo>
                      <a:pt x="1610" y="0"/>
                    </a:lnTo>
                    <a:close/>
                    <a:moveTo>
                      <a:pt x="2698" y="0"/>
                    </a:moveTo>
                    <a:lnTo>
                      <a:pt x="3424" y="0"/>
                    </a:lnTo>
                    <a:lnTo>
                      <a:pt x="3517" y="9"/>
                    </a:lnTo>
                    <a:cubicBezTo>
                      <a:pt x="3526" y="10"/>
                      <a:pt x="3535" y="12"/>
                      <a:pt x="3544" y="15"/>
                    </a:cubicBezTo>
                    <a:lnTo>
                      <a:pt x="3553" y="18"/>
                    </a:lnTo>
                    <a:lnTo>
                      <a:pt x="3473" y="277"/>
                    </a:lnTo>
                    <a:lnTo>
                      <a:pt x="3463" y="274"/>
                    </a:lnTo>
                    <a:lnTo>
                      <a:pt x="3490" y="280"/>
                    </a:lnTo>
                    <a:lnTo>
                      <a:pt x="3424" y="272"/>
                    </a:lnTo>
                    <a:lnTo>
                      <a:pt x="2698" y="272"/>
                    </a:lnTo>
                    <a:lnTo>
                      <a:pt x="2698" y="0"/>
                    </a:lnTo>
                    <a:close/>
                    <a:moveTo>
                      <a:pt x="3841" y="206"/>
                    </a:moveTo>
                    <a:lnTo>
                      <a:pt x="3854" y="223"/>
                    </a:lnTo>
                    <a:cubicBezTo>
                      <a:pt x="3860" y="230"/>
                      <a:pt x="3865" y="237"/>
                      <a:pt x="3869" y="245"/>
                    </a:cubicBezTo>
                    <a:lnTo>
                      <a:pt x="3905" y="312"/>
                    </a:lnTo>
                    <a:cubicBezTo>
                      <a:pt x="3909" y="320"/>
                      <a:pt x="3913" y="327"/>
                      <a:pt x="3915" y="336"/>
                    </a:cubicBezTo>
                    <a:lnTo>
                      <a:pt x="3938" y="409"/>
                    </a:lnTo>
                    <a:cubicBezTo>
                      <a:pt x="3941" y="417"/>
                      <a:pt x="3943" y="427"/>
                      <a:pt x="3944" y="436"/>
                    </a:cubicBezTo>
                    <a:lnTo>
                      <a:pt x="3952" y="515"/>
                    </a:lnTo>
                    <a:lnTo>
                      <a:pt x="3952" y="1091"/>
                    </a:lnTo>
                    <a:lnTo>
                      <a:pt x="3680" y="1091"/>
                    </a:lnTo>
                    <a:lnTo>
                      <a:pt x="3681" y="542"/>
                    </a:lnTo>
                    <a:lnTo>
                      <a:pt x="3673" y="463"/>
                    </a:lnTo>
                    <a:lnTo>
                      <a:pt x="3679" y="490"/>
                    </a:lnTo>
                    <a:lnTo>
                      <a:pt x="3656" y="417"/>
                    </a:lnTo>
                    <a:lnTo>
                      <a:pt x="3666" y="441"/>
                    </a:lnTo>
                    <a:lnTo>
                      <a:pt x="3630" y="374"/>
                    </a:lnTo>
                    <a:lnTo>
                      <a:pt x="3645" y="396"/>
                    </a:lnTo>
                    <a:lnTo>
                      <a:pt x="3631" y="380"/>
                    </a:lnTo>
                    <a:lnTo>
                      <a:pt x="3841" y="206"/>
                    </a:lnTo>
                    <a:close/>
                    <a:moveTo>
                      <a:pt x="3952" y="1363"/>
                    </a:moveTo>
                    <a:lnTo>
                      <a:pt x="3952" y="2096"/>
                    </a:lnTo>
                    <a:lnTo>
                      <a:pt x="3944" y="2189"/>
                    </a:lnTo>
                    <a:cubicBezTo>
                      <a:pt x="3943" y="2198"/>
                      <a:pt x="3941" y="2207"/>
                      <a:pt x="3938" y="2216"/>
                    </a:cubicBezTo>
                    <a:lnTo>
                      <a:pt x="3937" y="2219"/>
                    </a:lnTo>
                    <a:lnTo>
                      <a:pt x="3678" y="2138"/>
                    </a:lnTo>
                    <a:lnTo>
                      <a:pt x="3679" y="2135"/>
                    </a:lnTo>
                    <a:lnTo>
                      <a:pt x="3673" y="2162"/>
                    </a:lnTo>
                    <a:lnTo>
                      <a:pt x="3680" y="2096"/>
                    </a:lnTo>
                    <a:lnTo>
                      <a:pt x="3680" y="1363"/>
                    </a:lnTo>
                    <a:lnTo>
                      <a:pt x="3952" y="1363"/>
                    </a:lnTo>
                    <a:close/>
                    <a:moveTo>
                      <a:pt x="3752" y="2508"/>
                    </a:moveTo>
                    <a:lnTo>
                      <a:pt x="3730" y="2526"/>
                    </a:lnTo>
                    <a:cubicBezTo>
                      <a:pt x="3723" y="2532"/>
                      <a:pt x="3716" y="2537"/>
                      <a:pt x="3709" y="2541"/>
                    </a:cubicBezTo>
                    <a:lnTo>
                      <a:pt x="3643" y="2577"/>
                    </a:lnTo>
                    <a:cubicBezTo>
                      <a:pt x="3635" y="2581"/>
                      <a:pt x="3626" y="2585"/>
                      <a:pt x="3618" y="2587"/>
                    </a:cubicBezTo>
                    <a:lnTo>
                      <a:pt x="3544" y="2610"/>
                    </a:lnTo>
                    <a:cubicBezTo>
                      <a:pt x="3535" y="2613"/>
                      <a:pt x="3526" y="2615"/>
                      <a:pt x="3517" y="2616"/>
                    </a:cubicBezTo>
                    <a:lnTo>
                      <a:pt x="3438" y="2624"/>
                    </a:lnTo>
                    <a:lnTo>
                      <a:pt x="2868" y="2624"/>
                    </a:lnTo>
                    <a:lnTo>
                      <a:pt x="2868" y="2352"/>
                    </a:lnTo>
                    <a:lnTo>
                      <a:pt x="3411" y="2353"/>
                    </a:lnTo>
                    <a:lnTo>
                      <a:pt x="3490" y="2345"/>
                    </a:lnTo>
                    <a:lnTo>
                      <a:pt x="3463" y="2351"/>
                    </a:lnTo>
                    <a:lnTo>
                      <a:pt x="3537" y="2328"/>
                    </a:lnTo>
                    <a:lnTo>
                      <a:pt x="3512" y="2338"/>
                    </a:lnTo>
                    <a:lnTo>
                      <a:pt x="3578" y="2302"/>
                    </a:lnTo>
                    <a:lnTo>
                      <a:pt x="3557" y="2317"/>
                    </a:lnTo>
                    <a:lnTo>
                      <a:pt x="3578" y="2299"/>
                    </a:lnTo>
                    <a:lnTo>
                      <a:pt x="3752" y="2508"/>
                    </a:lnTo>
                    <a:close/>
                    <a:moveTo>
                      <a:pt x="2596" y="2624"/>
                    </a:moveTo>
                    <a:lnTo>
                      <a:pt x="1780" y="2624"/>
                    </a:lnTo>
                    <a:lnTo>
                      <a:pt x="1780" y="2352"/>
                    </a:lnTo>
                    <a:lnTo>
                      <a:pt x="2596" y="2352"/>
                    </a:lnTo>
                    <a:lnTo>
                      <a:pt x="2596" y="2624"/>
                    </a:lnTo>
                    <a:close/>
                    <a:moveTo>
                      <a:pt x="1508" y="2624"/>
                    </a:moveTo>
                    <a:lnTo>
                      <a:pt x="692" y="2624"/>
                    </a:lnTo>
                    <a:lnTo>
                      <a:pt x="692" y="2352"/>
                    </a:lnTo>
                    <a:lnTo>
                      <a:pt x="1508" y="2352"/>
                    </a:lnTo>
                    <a:lnTo>
                      <a:pt x="1508" y="2624"/>
                    </a:lnTo>
                    <a:close/>
                    <a:moveTo>
                      <a:pt x="381" y="2602"/>
                    </a:moveTo>
                    <a:lnTo>
                      <a:pt x="336" y="2587"/>
                    </a:lnTo>
                    <a:cubicBezTo>
                      <a:pt x="327" y="2585"/>
                      <a:pt x="320" y="2581"/>
                      <a:pt x="312" y="2577"/>
                    </a:cubicBezTo>
                    <a:lnTo>
                      <a:pt x="245" y="2541"/>
                    </a:lnTo>
                    <a:cubicBezTo>
                      <a:pt x="237" y="2537"/>
                      <a:pt x="230" y="2532"/>
                      <a:pt x="223" y="2526"/>
                    </a:cubicBezTo>
                    <a:lnTo>
                      <a:pt x="165" y="2478"/>
                    </a:lnTo>
                    <a:cubicBezTo>
                      <a:pt x="158" y="2473"/>
                      <a:pt x="152" y="2467"/>
                      <a:pt x="147" y="2460"/>
                    </a:cubicBezTo>
                    <a:lnTo>
                      <a:pt x="99" y="2402"/>
                    </a:lnTo>
                    <a:cubicBezTo>
                      <a:pt x="93" y="2395"/>
                      <a:pt x="88" y="2388"/>
                      <a:pt x="84" y="2381"/>
                    </a:cubicBezTo>
                    <a:lnTo>
                      <a:pt x="48" y="2315"/>
                    </a:lnTo>
                    <a:cubicBezTo>
                      <a:pt x="44" y="2307"/>
                      <a:pt x="40" y="2298"/>
                      <a:pt x="38" y="2290"/>
                    </a:cubicBezTo>
                    <a:lnTo>
                      <a:pt x="15" y="2216"/>
                    </a:lnTo>
                    <a:cubicBezTo>
                      <a:pt x="12" y="2207"/>
                      <a:pt x="10" y="2198"/>
                      <a:pt x="9" y="2189"/>
                    </a:cubicBezTo>
                    <a:lnTo>
                      <a:pt x="1" y="2110"/>
                    </a:lnTo>
                    <a:lnTo>
                      <a:pt x="272" y="2083"/>
                    </a:lnTo>
                    <a:lnTo>
                      <a:pt x="280" y="2162"/>
                    </a:lnTo>
                    <a:lnTo>
                      <a:pt x="274" y="2135"/>
                    </a:lnTo>
                    <a:lnTo>
                      <a:pt x="297" y="2209"/>
                    </a:lnTo>
                    <a:lnTo>
                      <a:pt x="287" y="2184"/>
                    </a:lnTo>
                    <a:lnTo>
                      <a:pt x="323" y="2250"/>
                    </a:lnTo>
                    <a:lnTo>
                      <a:pt x="308" y="2229"/>
                    </a:lnTo>
                    <a:lnTo>
                      <a:pt x="356" y="2287"/>
                    </a:lnTo>
                    <a:lnTo>
                      <a:pt x="338" y="2269"/>
                    </a:lnTo>
                    <a:lnTo>
                      <a:pt x="396" y="2317"/>
                    </a:lnTo>
                    <a:lnTo>
                      <a:pt x="374" y="2302"/>
                    </a:lnTo>
                    <a:lnTo>
                      <a:pt x="441" y="2338"/>
                    </a:lnTo>
                    <a:lnTo>
                      <a:pt x="417" y="2328"/>
                    </a:lnTo>
                    <a:lnTo>
                      <a:pt x="463" y="2342"/>
                    </a:lnTo>
                    <a:lnTo>
                      <a:pt x="381" y="2602"/>
                    </a:lnTo>
                    <a:close/>
                  </a:path>
                </a:pathLst>
              </a:custGeom>
              <a:solidFill>
                <a:srgbClr val="000000"/>
              </a:solidFill>
              <a:ln w="0" cap="flat">
                <a:solidFill>
                  <a:srgbClr val="000000"/>
                </a:solidFill>
                <a:prstDash val="solid"/>
                <a:round/>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77859" name="Rectangle 29"/>
              <p:cNvSpPr>
                <a:spLocks noChangeArrowheads="1"/>
              </p:cNvSpPr>
              <p:nvPr/>
            </p:nvSpPr>
            <p:spPr bwMode="auto">
              <a:xfrm>
                <a:off x="2384704" y="2602233"/>
                <a:ext cx="2646737" cy="2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令和</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５</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年</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3</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月</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3</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1</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日退職予定　 または</a:t>
                </a:r>
                <a:endParaRPr kumimoji="0"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buNone/>
                </a:pP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令和４年</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5</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月</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1</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日から令和</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５</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年</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9</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月</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17</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日まで休職　 など</a:t>
                </a:r>
                <a:endParaRPr kumimoji="0" lang="ja-JP" altLang="ja-JP" sz="900" dirty="0">
                  <a:solidFill>
                    <a:srgbClr val="000000"/>
                  </a:solidFill>
                  <a:latin typeface="HG丸ｺﾞｼｯｸM-PRO" panose="020F0600000000000000" pitchFamily="50" charset="-128"/>
                  <a:ea typeface="HG丸ｺﾞｼｯｸM-PRO" panose="020F0600000000000000" pitchFamily="50" charset="-128"/>
                </a:endParaRPr>
              </a:p>
            </p:txBody>
          </p:sp>
        </p:grpSp>
        <p:sp>
          <p:nvSpPr>
            <p:cNvPr id="3" name="円/楕円 2"/>
            <p:cNvSpPr>
              <a:spLocks noChangeAspect="1"/>
            </p:cNvSpPr>
            <p:nvPr/>
          </p:nvSpPr>
          <p:spPr>
            <a:xfrm>
              <a:off x="424196" y="439458"/>
              <a:ext cx="253254" cy="2499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altLang="ja-JP" sz="2000" b="1" dirty="0">
                  <a:solidFill>
                    <a:srgbClr val="000000"/>
                  </a:solidFill>
                  <a:latin typeface="Times New Roman"/>
                  <a:ea typeface="ＭＳ Ｐゴシック"/>
                </a:rPr>
                <a:t>6</a:t>
              </a:r>
              <a:endParaRPr lang="ja-JP" altLang="en-US" sz="2000" b="1" dirty="0">
                <a:solidFill>
                  <a:srgbClr val="000000"/>
                </a:solidFill>
                <a:latin typeface="Times New Roman"/>
                <a:ea typeface="ＭＳ Ｐゴシック"/>
              </a:endParaRPr>
            </a:p>
          </p:txBody>
        </p:sp>
      </p:grpSp>
      <p:grpSp>
        <p:nvGrpSpPr>
          <p:cNvPr id="14" name="グループ化 13"/>
          <p:cNvGrpSpPr>
            <a:grpSpLocks/>
          </p:cNvGrpSpPr>
          <p:nvPr/>
        </p:nvGrpSpPr>
        <p:grpSpPr bwMode="auto">
          <a:xfrm>
            <a:off x="2510131" y="-2403"/>
            <a:ext cx="7194550" cy="6896100"/>
            <a:chOff x="1011239" y="307975"/>
            <a:chExt cx="7194550" cy="6896100"/>
          </a:xfrm>
        </p:grpSpPr>
        <p:grpSp>
          <p:nvGrpSpPr>
            <p:cNvPr id="77829" name="グループ化 6"/>
            <p:cNvGrpSpPr>
              <a:grpSpLocks/>
            </p:cNvGrpSpPr>
            <p:nvPr/>
          </p:nvGrpSpPr>
          <p:grpSpPr bwMode="auto">
            <a:xfrm>
              <a:off x="1011239" y="307975"/>
              <a:ext cx="7194550" cy="6896100"/>
              <a:chOff x="1011239" y="307975"/>
              <a:chExt cx="7194550" cy="6896100"/>
            </a:xfrm>
          </p:grpSpPr>
          <p:pic>
            <p:nvPicPr>
              <p:cNvPr id="77832" name="Picture 4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9016" y="5450162"/>
                <a:ext cx="4302977" cy="35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31" name="グループ化 5"/>
              <p:cNvGrpSpPr>
                <a:grpSpLocks/>
              </p:cNvGrpSpPr>
              <p:nvPr/>
            </p:nvGrpSpPr>
            <p:grpSpPr bwMode="auto">
              <a:xfrm>
                <a:off x="1011239" y="307975"/>
                <a:ext cx="7194550" cy="6896100"/>
                <a:chOff x="1011239" y="307975"/>
                <a:chExt cx="7194550" cy="6896100"/>
              </a:xfrm>
            </p:grpSpPr>
            <p:grpSp>
              <p:nvGrpSpPr>
                <p:cNvPr id="77833" name="グループ化 12"/>
                <p:cNvGrpSpPr>
                  <a:grpSpLocks/>
                </p:cNvGrpSpPr>
                <p:nvPr/>
              </p:nvGrpSpPr>
              <p:grpSpPr bwMode="auto">
                <a:xfrm>
                  <a:off x="1011239" y="307975"/>
                  <a:ext cx="7194550" cy="6896100"/>
                  <a:chOff x="1011239" y="307975"/>
                  <a:chExt cx="7194550" cy="6896100"/>
                </a:xfrm>
              </p:grpSpPr>
              <p:pic>
                <p:nvPicPr>
                  <p:cNvPr id="77835" name="図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1239" y="307975"/>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36" name="グループ化 2"/>
                  <p:cNvGrpSpPr>
                    <a:grpSpLocks/>
                  </p:cNvGrpSpPr>
                  <p:nvPr/>
                </p:nvGrpSpPr>
                <p:grpSpPr bwMode="auto">
                  <a:xfrm>
                    <a:off x="7378700" y="3079750"/>
                    <a:ext cx="638175" cy="3476625"/>
                    <a:chOff x="7378700" y="3079750"/>
                    <a:chExt cx="638175" cy="3476625"/>
                  </a:xfrm>
                </p:grpSpPr>
                <p:sp>
                  <p:nvSpPr>
                    <p:cNvPr id="77843" name="テキスト ボックス 16"/>
                    <p:cNvSpPr txBox="1">
                      <a:spLocks noChangeArrowheads="1"/>
                    </p:cNvSpPr>
                    <p:nvPr/>
                  </p:nvSpPr>
                  <p:spPr bwMode="auto">
                    <a:xfrm>
                      <a:off x="7388225" y="3079750"/>
                      <a:ext cx="62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dirty="0">
                          <a:solidFill>
                            <a:srgbClr val="000000"/>
                          </a:solidFill>
                          <a:latin typeface="ＭＳ Ｐゴシック" panose="020B0600070205080204" pitchFamily="50" charset="-128"/>
                        </a:rPr>
                        <a:t>2</a:t>
                      </a:r>
                    </a:p>
                  </p:txBody>
                </p:sp>
                <p:sp>
                  <p:nvSpPr>
                    <p:cNvPr id="77844" name="テキスト ボックス 17"/>
                    <p:cNvSpPr txBox="1">
                      <a:spLocks noChangeArrowheads="1"/>
                    </p:cNvSpPr>
                    <p:nvPr/>
                  </p:nvSpPr>
                  <p:spPr bwMode="auto">
                    <a:xfrm>
                      <a:off x="7426325" y="4214813"/>
                      <a:ext cx="54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dirty="0">
                          <a:solidFill>
                            <a:srgbClr val="000000"/>
                          </a:solidFill>
                          <a:latin typeface="ＭＳ Ｐゴシック" panose="020B0600070205080204" pitchFamily="50" charset="-128"/>
                        </a:rPr>
                        <a:t>1</a:t>
                      </a:r>
                      <a:endParaRPr lang="ja-JP" altLang="en-US" sz="3600" dirty="0">
                        <a:solidFill>
                          <a:srgbClr val="000000"/>
                        </a:solidFill>
                        <a:latin typeface="ＭＳ Ｐゴシック" panose="020B0600070205080204" pitchFamily="50" charset="-128"/>
                      </a:endParaRPr>
                    </a:p>
                  </p:txBody>
                </p:sp>
                <p:sp>
                  <p:nvSpPr>
                    <p:cNvPr id="77845" name="テキスト ボックス 18"/>
                    <p:cNvSpPr txBox="1">
                      <a:spLocks noChangeArrowheads="1"/>
                    </p:cNvSpPr>
                    <p:nvPr/>
                  </p:nvSpPr>
                  <p:spPr bwMode="auto">
                    <a:xfrm>
                      <a:off x="7378700" y="5349875"/>
                      <a:ext cx="638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a:solidFill>
                            <a:srgbClr val="000000"/>
                          </a:solidFill>
                          <a:latin typeface="ＭＳ Ｐゴシック" panose="020B0600070205080204" pitchFamily="50" charset="-128"/>
                        </a:rPr>
                        <a:t>2</a:t>
                      </a:r>
                      <a:endParaRPr lang="ja-JP" altLang="en-US" sz="3600">
                        <a:solidFill>
                          <a:srgbClr val="000000"/>
                        </a:solidFill>
                        <a:latin typeface="ＭＳ Ｐゴシック" panose="020B0600070205080204" pitchFamily="50" charset="-128"/>
                      </a:endParaRPr>
                    </a:p>
                  </p:txBody>
                </p:sp>
                <p:sp>
                  <p:nvSpPr>
                    <p:cNvPr id="77846" name="テキスト ボックス 19"/>
                    <p:cNvSpPr txBox="1">
                      <a:spLocks noChangeArrowheads="1"/>
                    </p:cNvSpPr>
                    <p:nvPr/>
                  </p:nvSpPr>
                  <p:spPr bwMode="auto">
                    <a:xfrm>
                      <a:off x="7426325" y="5910263"/>
                      <a:ext cx="54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0" fontAlgn="base" hangingPunct="0">
                        <a:spcBef>
                          <a:spcPct val="50000"/>
                        </a:spcBef>
                        <a:spcAft>
                          <a:spcPct val="0"/>
                        </a:spcAft>
                        <a:buNone/>
                      </a:pPr>
                      <a:r>
                        <a:rPr lang="en-US" altLang="ja-JP" sz="3600">
                          <a:solidFill>
                            <a:srgbClr val="000000"/>
                          </a:solidFill>
                          <a:latin typeface="ＭＳ Ｐゴシック" panose="020B0600070205080204" pitchFamily="50" charset="-128"/>
                        </a:rPr>
                        <a:t>5</a:t>
                      </a:r>
                      <a:endParaRPr lang="ja-JP" altLang="en-US" sz="3600">
                        <a:solidFill>
                          <a:srgbClr val="000000"/>
                        </a:solidFill>
                        <a:latin typeface="ＭＳ Ｐゴシック" panose="020B0600070205080204" pitchFamily="50" charset="-128"/>
                      </a:endParaRPr>
                    </a:p>
                  </p:txBody>
                </p:sp>
              </p:grpSp>
              <p:sp>
                <p:nvSpPr>
                  <p:cNvPr id="8" name="正方形/長方形 7"/>
                  <p:cNvSpPr/>
                  <p:nvPr/>
                </p:nvSpPr>
                <p:spPr>
                  <a:xfrm>
                    <a:off x="3157055" y="770043"/>
                    <a:ext cx="1554162"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ja-JP" sz="2000" dirty="0">
                        <a:solidFill>
                          <a:srgbClr val="000000"/>
                        </a:solidFill>
                        <a:latin typeface="ＭＳ Ｐゴシック"/>
                        <a:ea typeface="ＭＳ Ｐゴシック"/>
                      </a:rPr>
                      <a:t>190001</a:t>
                    </a:r>
                    <a:endParaRPr lang="ja-JP" altLang="en-US" sz="2000" dirty="0">
                      <a:solidFill>
                        <a:srgbClr val="000000"/>
                      </a:solidFill>
                      <a:latin typeface="ＭＳ Ｐゴシック"/>
                      <a:ea typeface="ＭＳ Ｐゴシック"/>
                    </a:endParaRPr>
                  </a:p>
                </p:txBody>
              </p:sp>
              <p:sp>
                <p:nvSpPr>
                  <p:cNvPr id="2" name="円/楕円 1"/>
                  <p:cNvSpPr/>
                  <p:nvPr/>
                </p:nvSpPr>
                <p:spPr>
                  <a:xfrm>
                    <a:off x="1527092" y="2426718"/>
                    <a:ext cx="759001" cy="3648075"/>
                  </a:xfrm>
                  <a:prstGeom prst="ellipse">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9" name="正方形/長方形 8"/>
                  <p:cNvSpPr/>
                  <p:nvPr/>
                </p:nvSpPr>
                <p:spPr>
                  <a:xfrm>
                    <a:off x="3302090" y="1164455"/>
                    <a:ext cx="4100473"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0" fontAlgn="base" hangingPunct="0">
                      <a:spcBef>
                        <a:spcPct val="0"/>
                      </a:spcBef>
                      <a:spcAft>
                        <a:spcPct val="0"/>
                      </a:spcAft>
                      <a:defRPr/>
                    </a:pP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川崎堂</a:t>
                    </a:r>
                    <a:endParaRPr lang="ja-JP" altLang="en-US" dirty="0">
                      <a:solidFill>
                        <a:srgbClr val="000000"/>
                      </a:solidFill>
                      <a:latin typeface="Times New Roman"/>
                      <a:ea typeface="ＭＳ Ｐゴシック"/>
                    </a:endParaRPr>
                  </a:p>
                </p:txBody>
              </p:sp>
            </p:grpSp>
            <p:pic>
              <p:nvPicPr>
                <p:cNvPr id="77834"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9460" y="321469"/>
                  <a:ext cx="197240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783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9016" y="5787685"/>
              <a:ext cx="1757759" cy="20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図 37"/>
          <p:cNvPicPr>
            <a:picLocks noChangeAspect="1"/>
          </p:cNvPicPr>
          <p:nvPr/>
        </p:nvPicPr>
        <p:blipFill>
          <a:blip r:embed="rId16"/>
          <a:stretch>
            <a:fillRect/>
          </a:stretch>
        </p:blipFill>
        <p:spPr>
          <a:xfrm>
            <a:off x="4956775" y="3652964"/>
            <a:ext cx="1761629" cy="398336"/>
          </a:xfrm>
          <a:prstGeom prst="rect">
            <a:avLst/>
          </a:prstGeom>
          <a:ln>
            <a:solidFill>
              <a:schemeClr val="tx1"/>
            </a:solidFill>
          </a:ln>
        </p:spPr>
      </p:pic>
      <p:pic>
        <p:nvPicPr>
          <p:cNvPr id="39" name="図 38"/>
          <p:cNvPicPr>
            <a:picLocks noChangeAspect="1"/>
          </p:cNvPicPr>
          <p:nvPr/>
        </p:nvPicPr>
        <p:blipFill>
          <a:blip r:embed="rId17"/>
          <a:stretch>
            <a:fillRect/>
          </a:stretch>
        </p:blipFill>
        <p:spPr>
          <a:xfrm>
            <a:off x="3962401" y="1205897"/>
            <a:ext cx="908533" cy="130749"/>
          </a:xfrm>
          <a:prstGeom prst="rect">
            <a:avLst/>
          </a:prstGeom>
          <a:ln>
            <a:noFill/>
          </a:ln>
        </p:spPr>
      </p:pic>
      <p:pic>
        <p:nvPicPr>
          <p:cNvPr id="40" name="図 39"/>
          <p:cNvPicPr>
            <a:picLocks noChangeAspect="1"/>
          </p:cNvPicPr>
          <p:nvPr/>
        </p:nvPicPr>
        <p:blipFill>
          <a:blip r:embed="rId18"/>
          <a:stretch>
            <a:fillRect/>
          </a:stretch>
        </p:blipFill>
        <p:spPr>
          <a:xfrm>
            <a:off x="2051421" y="5651153"/>
            <a:ext cx="1844913" cy="563880"/>
          </a:xfrm>
          <a:prstGeom prst="rect">
            <a:avLst/>
          </a:prstGeom>
        </p:spPr>
      </p:pic>
      <p:sp>
        <p:nvSpPr>
          <p:cNvPr id="5" name="正方形/長方形 4"/>
          <p:cNvSpPr/>
          <p:nvPr/>
        </p:nvSpPr>
        <p:spPr>
          <a:xfrm>
            <a:off x="4366756" y="6066386"/>
            <a:ext cx="242621" cy="9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srgbClr val="FFFFFF"/>
              </a:solidFill>
              <a:latin typeface="Times New Roman"/>
              <a:ea typeface="ＭＳ Ｐゴシック"/>
            </a:endParaRPr>
          </a:p>
        </p:txBody>
      </p:sp>
      <p:pic>
        <p:nvPicPr>
          <p:cNvPr id="6"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9"/>
          <a:stretch>
            <a:fillRect/>
          </a:stretch>
        </p:blipFill>
        <p:spPr>
          <a:xfrm>
            <a:off x="9888193" y="165327"/>
            <a:ext cx="609600" cy="609600"/>
          </a:xfrm>
          <a:prstGeom prst="rect">
            <a:avLst/>
          </a:prstGeom>
        </p:spPr>
      </p:pic>
      <p:pic>
        <p:nvPicPr>
          <p:cNvPr id="12"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9"/>
          <a:stretch>
            <a:fillRect/>
          </a:stretch>
        </p:blipFill>
        <p:spPr>
          <a:xfrm>
            <a:off x="9844950" y="836700"/>
            <a:ext cx="609600" cy="609600"/>
          </a:xfrm>
          <a:prstGeom prst="rect">
            <a:avLst/>
          </a:prstGeom>
        </p:spPr>
      </p:pic>
      <p:pic>
        <p:nvPicPr>
          <p:cNvPr id="13"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9"/>
          <a:stretch>
            <a:fillRect/>
          </a:stretch>
        </p:blipFill>
        <p:spPr>
          <a:xfrm>
            <a:off x="9888193" y="1841203"/>
            <a:ext cx="609600" cy="609600"/>
          </a:xfrm>
          <a:prstGeom prst="rect">
            <a:avLst/>
          </a:prstGeom>
        </p:spPr>
      </p:pic>
    </p:spTree>
    <p:custDataLst>
      <p:tags r:id="rId1"/>
    </p:custDataLst>
    <p:extLst>
      <p:ext uri="{BB962C8B-B14F-4D97-AF65-F5344CB8AC3E}">
        <p14:creationId xmlns:p14="http://schemas.microsoft.com/office/powerpoint/2010/main" val="3090908126"/>
      </p:ext>
    </p:extLst>
  </p:cSld>
  <p:clrMapOvr>
    <a:masterClrMapping/>
  </p:clrMapOvr>
  <p:transition spd="slow" advTm="6137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42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nodeType="withGroup">
                            <p:stCondLst>
                              <p:cond delay="1000"/>
                            </p:stCondLst>
                            <p:childTnLst>
                              <p:par>
                                <p:cTn id="29" presetID="1" presetClass="mediacall" presetSubtype="0" fill="hold" nodeType="afterEffect">
                                  <p:stCondLst>
                                    <p:cond delay="0"/>
                                  </p:stCondLst>
                                  <p:childTnLst>
                                    <p:cmd type="call" cmd="playFrom(0.0)">
                                      <p:cBhvr>
                                        <p:cTn id="30" dur="21273" fill="hold"/>
                                        <p:tgtEl>
                                          <p:spTgt spid="12"/>
                                        </p:tgtEl>
                                      </p:cBhvr>
                                    </p:cmd>
                                  </p:childTnLst>
                                </p:cTn>
                              </p:par>
                            </p:childTnLst>
                          </p:cTn>
                        </p:par>
                        <p:par>
                          <p:cTn id="31" fill="hold">
                            <p:stCondLst>
                              <p:cond delay="22273"/>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childTnLst>
                          </p:cTn>
                        </p:par>
                        <p:par>
                          <p:cTn id="36" fill="hold">
                            <p:stCondLst>
                              <p:cond delay="23273"/>
                            </p:stCondLst>
                            <p:childTnLst>
                              <p:par>
                                <p:cTn id="37" presetID="1" presetClass="mediacall" presetSubtype="0" fill="hold" nodeType="afterEffect">
                                  <p:stCondLst>
                                    <p:cond delay="0"/>
                                  </p:stCondLst>
                                  <p:childTnLst>
                                    <p:cmd type="call" cmd="playFrom(0.0)">
                                      <p:cBhvr>
                                        <p:cTn id="38" dur="3182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9" fill="hold" display="0">
                  <p:stCondLst>
                    <p:cond delay="indefinite"/>
                  </p:stCondLst>
                  <p:endCondLst>
                    <p:cond evt="onStopAudio" delay="0">
                      <p:tgtEl>
                        <p:sldTgt/>
                      </p:tgtEl>
                    </p:cond>
                  </p:endCondLst>
                </p:cTn>
                <p:tgtEl>
                  <p:spTgt spid="6"/>
                </p:tgtEl>
              </p:cMediaNode>
            </p:audio>
            <p:audio>
              <p:cMediaNode vol="80000" showWhenStopped="0">
                <p:cTn id="40" fill="hold" display="0">
                  <p:stCondLst>
                    <p:cond delay="indefinite"/>
                  </p:stCondLst>
                  <p:endCondLst>
                    <p:cond evt="onStopAudio" delay="0">
                      <p:tgtEl>
                        <p:sldTgt/>
                      </p:tgtEl>
                    </p:cond>
                  </p:endCondLst>
                </p:cTn>
                <p:tgtEl>
                  <p:spTgt spid="12"/>
                </p:tgtEl>
              </p:cMediaNode>
            </p:audio>
            <p:audio>
              <p:cMediaNode vol="80000" showWhenStopped="0">
                <p:cTn id="41" fill="hold" display="0">
                  <p:stCondLst>
                    <p:cond delay="indefinite"/>
                  </p:stCondLst>
                  <p:endCondLst>
                    <p:cond evt="onStopAudio" delay="0">
                      <p:tgtEl>
                        <p:sldTgt/>
                      </p:tgtEl>
                    </p:cond>
                  </p:endCondLst>
                </p:cTn>
                <p:tgtEl>
                  <p:spTgt spid="13"/>
                </p:tgtEl>
              </p:cMediaNode>
            </p:audio>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10.xml><?xml version="1.0" encoding="utf-8"?>
<p:tagLst xmlns:a="http://schemas.openxmlformats.org/drawingml/2006/main" xmlns:r="http://schemas.openxmlformats.org/officeDocument/2006/relationships" xmlns:p="http://schemas.openxmlformats.org/presentationml/2006/main">
  <p:tag name="TIMING" val="|14.3"/>
</p:tagLst>
</file>

<file path=ppt/tags/tag11.xml><?xml version="1.0" encoding="utf-8"?>
<p:tagLst xmlns:a="http://schemas.openxmlformats.org/drawingml/2006/main" xmlns:r="http://schemas.openxmlformats.org/officeDocument/2006/relationships" xmlns:p="http://schemas.openxmlformats.org/presentationml/2006/main">
  <p:tag name="TIMING" val="|16.7|7.2"/>
</p:tagLst>
</file>

<file path=ppt/tags/tag12.xml><?xml version="1.0" encoding="utf-8"?>
<p:tagLst xmlns:a="http://schemas.openxmlformats.org/drawingml/2006/main" xmlns:r="http://schemas.openxmlformats.org/officeDocument/2006/relationships" xmlns:p="http://schemas.openxmlformats.org/presentationml/2006/main">
  <p:tag name="TIMING" val="|8.1|12.2|12.6"/>
</p:tagLst>
</file>

<file path=ppt/tags/tag13.xml><?xml version="1.0" encoding="utf-8"?>
<p:tagLst xmlns:a="http://schemas.openxmlformats.org/drawingml/2006/main" xmlns:r="http://schemas.openxmlformats.org/officeDocument/2006/relationships" xmlns:p="http://schemas.openxmlformats.org/presentationml/2006/main">
  <p:tag name="TIMING" val="|8.1|12.2|12.6"/>
</p:tagLst>
</file>

<file path=ppt/tags/tag14.xml><?xml version="1.0" encoding="utf-8"?>
<p:tagLst xmlns:a="http://schemas.openxmlformats.org/drawingml/2006/main" xmlns:r="http://schemas.openxmlformats.org/officeDocument/2006/relationships" xmlns:p="http://schemas.openxmlformats.org/presentationml/2006/main">
  <p:tag name="TIMING" val="|8.1|12.2|12.6"/>
</p:tagLst>
</file>

<file path=ppt/tags/tag2.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3.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4.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5.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6.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7.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8.xml><?xml version="1.0" encoding="utf-8"?>
<p:tagLst xmlns:a="http://schemas.openxmlformats.org/drawingml/2006/main" xmlns:r="http://schemas.openxmlformats.org/officeDocument/2006/relationships" xmlns:p="http://schemas.openxmlformats.org/presentationml/2006/main">
  <p:tag name="TIMING" val="|8.6|20"/>
</p:tagLst>
</file>

<file path=ppt/tags/tag9.xml><?xml version="1.0" encoding="utf-8"?>
<p:tagLst xmlns:a="http://schemas.openxmlformats.org/drawingml/2006/main" xmlns:r="http://schemas.openxmlformats.org/officeDocument/2006/relationships" xmlns:p="http://schemas.openxmlformats.org/presentationml/2006/main">
  <p:tag name="TIMING" val="|15.6|16.7"/>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3782</Words>
  <Application>Microsoft Office PowerPoint</Application>
  <PresentationFormat>ワイド画面</PresentationFormat>
  <Paragraphs>380</Paragraphs>
  <Slides>16</Slides>
  <Notes>16</Notes>
  <HiddenSlides>0</HiddenSlides>
  <MMClips>31</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16</vt:i4>
      </vt:variant>
    </vt:vector>
  </HeadingPairs>
  <TitlesOfParts>
    <vt:vector size="28" baseType="lpstr">
      <vt:lpstr>HG丸ｺﾞｼｯｸM-PRO</vt:lpstr>
      <vt:lpstr>HG創英角ｺﾞｼｯｸUB</vt:lpstr>
      <vt:lpstr>HG創英角ﾎﾟｯﾌﾟ体</vt:lpstr>
      <vt:lpstr>ＭＳ Ｐゴシック</vt:lpstr>
      <vt:lpstr>ＭＳ Ｐ明朝</vt:lpstr>
      <vt:lpstr>ＭＳ ゴシック</vt:lpstr>
      <vt:lpstr>游ゴシック</vt:lpstr>
      <vt:lpstr>Arial</vt:lpstr>
      <vt:lpstr>Calibri</vt:lpstr>
      <vt:lpstr>Times New Roman</vt:lpstr>
      <vt:lpstr>1_Office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追加の場合</vt:lpstr>
      <vt:lpstr>給与支払報告書の提出後に 退職等により特別徴収で きなくなった方がいる場合</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川崎市</dc:creator>
  <cp:lastModifiedBy>川崎市</cp:lastModifiedBy>
  <cp:revision>1</cp:revision>
  <dcterms:created xsi:type="dcterms:W3CDTF">2024-10-08T05:51:09Z</dcterms:created>
  <dcterms:modified xsi:type="dcterms:W3CDTF">2024-10-08T05:51:27Z</dcterms:modified>
</cp:coreProperties>
</file>