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6C75-0B25-47E9-AB14-3C61C1F01237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22175-FD0C-43AE-BBA7-96BA3F486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58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0">
              <a:defRPr/>
            </a:pPr>
            <a:r>
              <a:rPr lang="ja-JP" altLang="en-US" b="1" dirty="0" smtClean="0"/>
              <a:t>◇一呼吸おく◇</a:t>
            </a:r>
          </a:p>
          <a:p>
            <a:endParaRPr kumimoji="1" lang="en-US" altLang="ja-JP" dirty="0" smtClean="0"/>
          </a:p>
          <a:p>
            <a:pPr eaLnBrk="1" hangingPunct="1"/>
            <a:r>
              <a:rPr lang="ja-JP" altLang="en-US" dirty="0" smtClean="0"/>
              <a:t>川崎市では、現在、特別徴収を行っている事業所等や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令和６年度分の給与支払報告書を提出された事業所等を対象に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「川崎市提出用」の総括表に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所在地や名称などを印字してお送りしています。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川崎市へ提出する際は、こちらの令和７年度用の総括表をお使いください。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ja-JP" altLang="en-US" dirty="0" smtClean="0"/>
              <a:t>また、独自に総括表を作成する場合でも、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「川崎市提出用」の総括表を必ず添えて提出してください。</a:t>
            </a:r>
          </a:p>
          <a:p>
            <a:pPr eaLnBrk="1" hangingPunct="1"/>
            <a:endParaRPr lang="en-US" altLang="ja-JP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なお、電子申告を利用されている事業所等には送付しておりません。</a:t>
            </a:r>
            <a:endParaRPr lang="en-US" altLang="ja-JP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ja-JP" altLang="en-US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ja-JP" altLang="en-US" b="1" dirty="0" smtClean="0"/>
              <a:t>　　　★クリック★</a:t>
            </a:r>
          </a:p>
          <a:p>
            <a:pPr eaLnBrk="1" hangingPunct="1"/>
            <a:r>
              <a:rPr lang="ja-JP" altLang="en-US" b="1" dirty="0" smtClean="0"/>
              <a:t>　　　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365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ＭＳ Ｐ明朝" panose="02020600040205080304" pitchFamily="18" charset="-128"/>
              </a:rPr>
              <a:t>　</a:t>
            </a:r>
            <a:r>
              <a:rPr lang="ja-JP" altLang="en-US" dirty="0" smtClean="0"/>
              <a:t>次に、記入方法を説明いたします。</a:t>
            </a:r>
            <a:r>
              <a:rPr lang="ja-JP" altLang="en-US" b="1" dirty="0" smtClean="0"/>
              <a:t>　</a:t>
            </a: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　（法人番号が表示される）★</a:t>
            </a:r>
          </a:p>
          <a:p>
            <a:pPr eaLnBrk="1" hangingPunct="1"/>
            <a:r>
              <a:rPr lang="ja-JP" altLang="en-US" dirty="0" smtClean="0"/>
              <a:t>まず、「給与支払者の個人番号又は法人番号」の欄には、給与支払者が個人事業主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の場合には個人番号、法人の場合には法人番号を必ず記入してください。</a:t>
            </a:r>
            <a:endParaRPr lang="en-US" altLang="ja-JP" dirty="0" smtClean="0"/>
          </a:p>
          <a:p>
            <a:pPr eaLnBrk="1" hangingPunct="1"/>
            <a:r>
              <a:rPr lang="ja-JP" altLang="en-US" b="1" dirty="0" smtClean="0"/>
              <a:t>　　　　　　　　　　★クリック　（人数がゆっくり表示される）★</a:t>
            </a:r>
          </a:p>
          <a:p>
            <a:pPr eaLnBrk="1" hangingPunct="1"/>
            <a:r>
              <a:rPr lang="ja-JP" altLang="en-US" dirty="0" smtClean="0"/>
              <a:t>「受給者総人員」の欄には、令和</a:t>
            </a:r>
            <a:r>
              <a:rPr lang="en-US" altLang="ja-JP" dirty="0" smtClean="0"/>
              <a:t>7</a:t>
            </a:r>
            <a:r>
              <a:rPr lang="ja-JP" altLang="en-US" dirty="0" smtClean="0"/>
              <a:t>年１月１日現在の事業所の給与受給者の総人数を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記入してください。</a:t>
            </a:r>
          </a:p>
          <a:p>
            <a:pPr eaLnBrk="1" hangingPunct="1"/>
            <a:r>
              <a:rPr lang="ja-JP" altLang="en-US" dirty="0" smtClean="0"/>
              <a:t>「特別徴収対象者」の欄には、川崎市への報告人員のうち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特別徴収対象者の人数を記入してください。</a:t>
            </a:r>
            <a:endParaRPr lang="en-US" altLang="ja-JP" strike="sngStrike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「普通徴収対象者（退職者）」の欄には、</a:t>
            </a:r>
            <a:r>
              <a:rPr lang="ja-JP" altLang="en-US" dirty="0" smtClean="0"/>
              <a:t>川崎市への報告人員の</a:t>
            </a:r>
            <a:r>
              <a:rPr lang="ja-JP" altLang="en-US" dirty="0" smtClean="0">
                <a:latin typeface="ＭＳ Ｐ明朝" panose="02020600040205080304" pitchFamily="18" charset="-128"/>
              </a:rPr>
              <a:t>普通徴収対象者のうち、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退職者の人数を記入してください。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「普通徴収対象者（退職者を除く）」の欄には、</a:t>
            </a:r>
            <a:r>
              <a:rPr lang="ja-JP" altLang="en-US" dirty="0" smtClean="0"/>
              <a:t>川崎市への報告人員の</a:t>
            </a:r>
            <a:r>
              <a:rPr lang="ja-JP" altLang="en-US" dirty="0" smtClean="0">
                <a:latin typeface="ＭＳ Ｐ明朝" panose="02020600040205080304" pitchFamily="18" charset="-128"/>
              </a:rPr>
              <a:t>普通徴収対象者のうち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退職者以外の人数を記入してください。</a:t>
            </a:r>
            <a:endParaRPr lang="en-US" altLang="ja-JP" strike="sngStrike" dirty="0" smtClean="0"/>
          </a:p>
          <a:p>
            <a:pPr eaLnBrk="1" hangingPunct="1"/>
            <a:r>
              <a:rPr lang="ja-JP" altLang="en-US" dirty="0" smtClean="0"/>
              <a:t>「報告人員の合計」の欄には、川崎市への報告人員の総数を記入してください。</a:t>
            </a:r>
          </a:p>
          <a:p>
            <a:pPr eaLnBrk="1" hangingPunct="1"/>
            <a:endParaRPr lang="en-US" altLang="ja-JP" strike="sngStrike" dirty="0" smtClean="0"/>
          </a:p>
          <a:p>
            <a:pPr defTabSz="911871" eaLnBrk="1" hangingPunct="1">
              <a:defRPr/>
            </a:pPr>
            <a:r>
              <a:rPr lang="ja-JP" altLang="en-US" dirty="0" smtClean="0"/>
              <a:t>　　　　　　　　　　</a:t>
            </a:r>
            <a:r>
              <a:rPr lang="ja-JP" altLang="en-US" b="1" dirty="0" smtClean="0"/>
              <a:t>★クリック　（納入書欄が囲まれる）★</a:t>
            </a:r>
          </a:p>
          <a:p>
            <a:pPr defTabSz="914340" eaLnBrk="1" hangingPunct="1">
              <a:defRPr/>
            </a:pPr>
            <a:r>
              <a:rPr lang="ja-JP" altLang="en-US" dirty="0" smtClean="0"/>
              <a:t>納入書の送付の欄は、金融機関の住民税納入サービスなどを使用して納める場合のみ記入する項目です。</a:t>
            </a:r>
            <a:endParaRPr lang="en-US" altLang="ja-JP" dirty="0" smtClean="0"/>
          </a:p>
          <a:p>
            <a:pPr defTabSz="914340" eaLnBrk="1" hangingPunct="1">
              <a:defRPr/>
            </a:pPr>
            <a:r>
              <a:rPr lang="ja-JP" altLang="en-US" dirty="0" smtClean="0"/>
              <a:t>川崎市が作成した納入書が必要なら「必要」を、必要なければ「不要」を丸で囲んでください。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4866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latin typeface="ＭＳ Ｐ明朝" panose="02020600040205080304" pitchFamily="18" charset="-128"/>
              </a:rPr>
              <a:t>　</a:t>
            </a:r>
            <a:r>
              <a:rPr lang="ja-JP" altLang="en-US" dirty="0" smtClean="0"/>
              <a:t>次に、記入方法を説明いたします。</a:t>
            </a:r>
            <a:r>
              <a:rPr lang="ja-JP" altLang="en-US" b="1" dirty="0" smtClean="0"/>
              <a:t>　</a:t>
            </a:r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　（法人番号が表示される）★</a:t>
            </a:r>
          </a:p>
          <a:p>
            <a:pPr eaLnBrk="1" hangingPunct="1"/>
            <a:r>
              <a:rPr lang="ja-JP" altLang="en-US" dirty="0" smtClean="0"/>
              <a:t>まず、「給与支払者の個人番号又は法人番号」の欄には、給与支払者が個人事業主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の場合には個人番号、法人の場合には法人番号を必ず記入してください。</a:t>
            </a:r>
            <a:endParaRPr lang="en-US" altLang="ja-JP" dirty="0" smtClean="0"/>
          </a:p>
          <a:p>
            <a:pPr eaLnBrk="1" hangingPunct="1"/>
            <a:r>
              <a:rPr lang="ja-JP" altLang="en-US" b="1" dirty="0" smtClean="0"/>
              <a:t>　　　　　　　　　　★クリック　（人数がゆっくり表示される）★</a:t>
            </a:r>
          </a:p>
          <a:p>
            <a:pPr eaLnBrk="1" hangingPunct="1"/>
            <a:r>
              <a:rPr lang="ja-JP" altLang="en-US" dirty="0" smtClean="0"/>
              <a:t>「受給者総人員」の欄には、令和７年１月１日現在の事業所の給与受給者の総人数を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記入してください。</a:t>
            </a:r>
          </a:p>
          <a:p>
            <a:pPr eaLnBrk="1" hangingPunct="1"/>
            <a:r>
              <a:rPr lang="ja-JP" altLang="en-US" dirty="0" smtClean="0"/>
              <a:t>「特別徴収対象者」の欄には、川崎市への報告人員のうち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特別徴収対象者の人数を記入してください。</a:t>
            </a:r>
            <a:endParaRPr lang="en-US" altLang="ja-JP" strike="sngStrike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「普通徴収対象者（退職者）」の欄には、</a:t>
            </a:r>
            <a:r>
              <a:rPr lang="ja-JP" altLang="en-US" dirty="0" smtClean="0"/>
              <a:t>川崎市への報告人員の</a:t>
            </a:r>
            <a:r>
              <a:rPr lang="ja-JP" altLang="en-US" dirty="0" smtClean="0">
                <a:latin typeface="ＭＳ Ｐ明朝" panose="02020600040205080304" pitchFamily="18" charset="-128"/>
              </a:rPr>
              <a:t>普通徴収対象者のうち、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退職者の人数を記入してください。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「普通徴収対象者（退職者を除く）」の欄には、</a:t>
            </a:r>
            <a:r>
              <a:rPr lang="ja-JP" altLang="en-US" dirty="0" smtClean="0"/>
              <a:t>川崎市への報告人員の</a:t>
            </a:r>
            <a:r>
              <a:rPr lang="ja-JP" altLang="en-US" dirty="0" smtClean="0">
                <a:latin typeface="ＭＳ Ｐ明朝" panose="02020600040205080304" pitchFamily="18" charset="-128"/>
              </a:rPr>
              <a:t>普通徴収対象者のうち</a:t>
            </a:r>
            <a:endParaRPr lang="en-US" altLang="ja-JP" dirty="0" smtClean="0">
              <a:latin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>
                <a:latin typeface="ＭＳ Ｐ明朝" panose="02020600040205080304" pitchFamily="18" charset="-128"/>
              </a:rPr>
              <a:t>退職者以外の人数を記入してください。</a:t>
            </a:r>
            <a:endParaRPr lang="en-US" altLang="ja-JP" strike="sngStrike" dirty="0" smtClean="0"/>
          </a:p>
          <a:p>
            <a:pPr eaLnBrk="1" hangingPunct="1"/>
            <a:r>
              <a:rPr lang="ja-JP" altLang="en-US" dirty="0" smtClean="0"/>
              <a:t>「報告人員の合計」の欄には、川崎市への報告人員の総数を記入してください。</a:t>
            </a:r>
          </a:p>
          <a:p>
            <a:pPr eaLnBrk="1" hangingPunct="1"/>
            <a:endParaRPr lang="en-US" altLang="ja-JP" strike="sngStrike" dirty="0" smtClean="0"/>
          </a:p>
          <a:p>
            <a:pPr defTabSz="911871" eaLnBrk="1" hangingPunct="1">
              <a:defRPr/>
            </a:pPr>
            <a:r>
              <a:rPr lang="ja-JP" altLang="en-US" dirty="0" smtClean="0"/>
              <a:t>　　　　　　　　　　</a:t>
            </a:r>
            <a:r>
              <a:rPr lang="ja-JP" altLang="en-US" b="1" dirty="0" smtClean="0"/>
              <a:t>★クリック　（納入書欄が囲まれる）★</a:t>
            </a:r>
          </a:p>
          <a:p>
            <a:pPr defTabSz="914340" eaLnBrk="1" hangingPunct="1">
              <a:defRPr/>
            </a:pPr>
            <a:r>
              <a:rPr lang="ja-JP" altLang="en-US" dirty="0" smtClean="0"/>
              <a:t>納入書の送付の欄は、金融機関の住民税納入サービスなどを使用して納める場合のみ記入する項目です。</a:t>
            </a:r>
            <a:endParaRPr lang="en-US" altLang="ja-JP" dirty="0" smtClean="0"/>
          </a:p>
          <a:p>
            <a:pPr defTabSz="914340" eaLnBrk="1" hangingPunct="1">
              <a:defRPr/>
            </a:pPr>
            <a:r>
              <a:rPr lang="ja-JP" altLang="en-US" dirty="0" smtClean="0"/>
              <a:t>川崎市が作成した納入書が必要なら「要」を、必要なければ「不要」を丸で囲んでください。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b="1" dirty="0" smtClean="0"/>
              <a:t>	</a:t>
            </a:r>
            <a:r>
              <a:rPr lang="ja-JP" altLang="en-US" b="1" dirty="0" smtClean="0"/>
              <a:t>★クリック★</a:t>
            </a:r>
            <a:r>
              <a:rPr lang="en-US" altLang="ja-JP" b="1" dirty="0" smtClean="0"/>
              <a:t>	</a:t>
            </a:r>
            <a:r>
              <a:rPr lang="ja-JP" altLang="en-US" b="1" dirty="0" smtClean="0"/>
              <a:t>◇画面が切り替わる◇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5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8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31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63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73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14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1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93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13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28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43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C68C3-A3DC-4EDF-922E-C6B10359557F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A8CB-2408-4D55-AB7B-2DF6F0417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9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tmp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notesSlide" Target="../notesSlides/notesSlide2.xml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m4a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23" y="307848"/>
            <a:ext cx="8741691" cy="61818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469878" y="339561"/>
            <a:ext cx="36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+mj-ea"/>
                <a:ea typeface="+mj-ea"/>
              </a:rPr>
              <a:t>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52888" y="339561"/>
            <a:ext cx="364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+mj-ea"/>
                <a:ea typeface="+mj-ea"/>
              </a:rPr>
              <a:t>６</a:t>
            </a:r>
            <a:endParaRPr lang="en-US" altLang="ja-JP" sz="1100" dirty="0">
              <a:latin typeface="+mj-ea"/>
              <a:ea typeface="+mj-ea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3413" y="-390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川崎市提出用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63234" y="752475"/>
            <a:ext cx="27813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住所</a:t>
            </a:r>
          </a:p>
        </p:txBody>
      </p:sp>
      <p:pic>
        <p:nvPicPr>
          <p:cNvPr id="9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8213" y="5354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91"/>
    </mc:Choice>
    <mc:Fallback xmlns="">
      <p:transition spd="slow" advTm="5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2310788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7571239" y="43542"/>
            <a:ext cx="2103638" cy="6871798"/>
          </a:xfrm>
          <a:prstGeom prst="rect">
            <a:avLst/>
          </a:prstGeom>
          <a:effectLst/>
        </p:spPr>
      </p:pic>
      <p:sp>
        <p:nvSpPr>
          <p:cNvPr id="35" name="テキスト ボックス 34"/>
          <p:cNvSpPr txBox="1"/>
          <p:nvPr/>
        </p:nvSpPr>
        <p:spPr>
          <a:xfrm>
            <a:off x="4691184" y="5342922"/>
            <a:ext cx="26217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0092" y="1092087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カブシキガイシャ　カワサキドウ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6873" y="445836"/>
            <a:ext cx="25321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rIns="144000" bIns="0" rtlCol="0">
            <a:spAutoFit/>
          </a:bodyPr>
          <a:lstStyle/>
          <a:p>
            <a:r>
              <a:rPr lang="ja-JP" altLang="en-US" sz="1400" b="1" dirty="0"/>
              <a:t>６</a:t>
            </a:r>
            <a:endParaRPr lang="en-US" altLang="ja-JP" sz="1400" b="1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426315" y="647832"/>
            <a:ext cx="4933915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524001" y="4360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>
                <a:latin typeface="Arial" panose="020B0604020202020204" pitchFamily="34" charset="0"/>
              </a:rPr>
              <a:t>①個人番号又は法人番号を記入する</a:t>
            </a:r>
          </a:p>
        </p:txBody>
      </p:sp>
      <p:pic>
        <p:nvPicPr>
          <p:cNvPr id="8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51071" y="141036"/>
            <a:ext cx="609600" cy="609600"/>
          </a:xfrm>
          <a:prstGeom prst="rect">
            <a:avLst/>
          </a:prstGeom>
        </p:spPr>
      </p:pic>
      <p:pic>
        <p:nvPicPr>
          <p:cNvPr id="10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51071" y="109208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8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0" b="1795"/>
          <a:stretch/>
        </p:blipFill>
        <p:spPr>
          <a:xfrm>
            <a:off x="2310788" y="45841"/>
            <a:ext cx="7363097" cy="6871798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3088597" y="2052661"/>
            <a:ext cx="438891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Arial" panose="020B0604020202020204" pitchFamily="34" charset="0"/>
              </a:rPr>
              <a:t>給与受給者の総人数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1" r="2981" b="1795"/>
          <a:stretch/>
        </p:blipFill>
        <p:spPr>
          <a:xfrm>
            <a:off x="7571239" y="43542"/>
            <a:ext cx="2103638" cy="687179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524001" y="46986"/>
            <a:ext cx="6066971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000" dirty="0">
                <a:latin typeface="Arial" panose="020B0604020202020204" pitchFamily="34" charset="0"/>
              </a:rPr>
              <a:t>①個人番号又は法人番号を記入する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426315" y="658625"/>
            <a:ext cx="4933915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3600" dirty="0">
              <a:latin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871062" y="1767437"/>
            <a:ext cx="844628" cy="34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ja-JP" altLang="en-US"/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7539145" y="2342083"/>
            <a:ext cx="1111432" cy="3374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91184" y="5342922"/>
            <a:ext cx="26217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050092" y="1092087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カブシキガイシャ　カワサキドウ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24001" y="1356560"/>
            <a:ext cx="4760686" cy="5539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000" dirty="0">
                <a:latin typeface="Arial" panose="020B0604020202020204" pitchFamily="34" charset="0"/>
              </a:rPr>
              <a:t>②報告する人数を記入する</a:t>
            </a:r>
          </a:p>
        </p:txBody>
      </p:sp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2213" y="79026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21" grpId="0" animBg="1"/>
      <p:bldP spid="2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|17.5|1.3|2.5|65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ワイド画面</PresentationFormat>
  <Paragraphs>69</Paragraphs>
  <Slides>3</Slides>
  <Notes>3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ＭＳ Ｐ明朝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2</cp:revision>
  <dcterms:created xsi:type="dcterms:W3CDTF">2024-10-08T05:34:34Z</dcterms:created>
  <dcterms:modified xsi:type="dcterms:W3CDTF">2024-10-08T05:37:35Z</dcterms:modified>
</cp:coreProperties>
</file>