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2057" r:id="rId1"/>
  </p:sldMasterIdLst>
  <p:notesMasterIdLst>
    <p:notesMasterId r:id="rId8"/>
  </p:notesMasterIdLst>
  <p:handoutMasterIdLst>
    <p:handoutMasterId r:id="rId9"/>
  </p:handoutMasterIdLst>
  <p:sldIdLst>
    <p:sldId id="530" r:id="rId2"/>
    <p:sldId id="531" r:id="rId3"/>
    <p:sldId id="534" r:id="rId4"/>
    <p:sldId id="547" r:id="rId5"/>
    <p:sldId id="548" r:id="rId6"/>
    <p:sldId id="587" r:id="rId7"/>
  </p:sldIdLst>
  <p:sldSz cx="9144000" cy="6858000" type="screen4x3"/>
  <p:notesSz cx="6735763" cy="98694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川崎市" initials="川崎市" lastIdx="1" clrIdx="0">
    <p:extLst>
      <p:ext uri="{19B8F6BF-5375-455C-9EA6-DF929625EA0E}">
        <p15:presenceInfo xmlns:p15="http://schemas.microsoft.com/office/powerpoint/2012/main" userId="川崎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63CE8"/>
    <a:srgbClr val="0B44F9"/>
    <a:srgbClr val="0049C0"/>
    <a:srgbClr val="0530BB"/>
    <a:srgbClr val="284B98"/>
    <a:srgbClr val="FF0000"/>
    <a:srgbClr val="33CC33"/>
    <a:srgbClr val="00FFFF"/>
    <a:srgbClr val="0B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3917" autoAdjust="0"/>
  </p:normalViewPr>
  <p:slideViewPr>
    <p:cSldViewPr snapToGrid="0">
      <p:cViewPr varScale="1">
        <p:scale>
          <a:sx n="74" d="100"/>
          <a:sy n="74" d="100"/>
        </p:scale>
        <p:origin x="8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90" d="100"/>
        <a:sy n="90" d="100"/>
      </p:scale>
      <p:origin x="0" y="-5160"/>
    </p:cViewPr>
  </p:sorterViewPr>
  <p:notesViewPr>
    <p:cSldViewPr snapToGrid="0">
      <p:cViewPr>
        <p:scale>
          <a:sx n="80" d="100"/>
          <a:sy n="80" d="100"/>
        </p:scale>
        <p:origin x="2370" y="-228"/>
      </p:cViewPr>
      <p:guideLst>
        <p:guide orient="horz" pos="3109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A208EE-88F9-48DF-95B6-2352E8E564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03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30" y="4687812"/>
            <a:ext cx="4938713" cy="44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1495D0-781D-48F3-8D1C-0DC536BD39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469904" y="4687809"/>
            <a:ext cx="5795963" cy="4444842"/>
            <a:chOff x="325" y="2770"/>
            <a:chExt cx="3653" cy="2678"/>
          </a:xfrm>
        </p:grpSpPr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325" y="2770"/>
              <a:ext cx="3653" cy="26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999999"/>
              </a:outerShdw>
            </a:effectLst>
          </p:spPr>
          <p:txBody>
            <a:bodyPr wrap="none" anchor="ctr"/>
            <a:lstStyle>
              <a:lvl1pPr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endParaRPr lang="ja-JP" altLang="en-US"/>
            </a:p>
          </p:txBody>
        </p:sp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368" y="2829"/>
              <a:ext cx="51" cy="2548"/>
              <a:chOff x="144" y="2923"/>
              <a:chExt cx="48" cy="2548"/>
            </a:xfrm>
          </p:grpSpPr>
          <p:sp>
            <p:nvSpPr>
              <p:cNvPr id="66572" name="Oval 11"/>
              <p:cNvSpPr>
                <a:spLocks noChangeArrowheads="1"/>
              </p:cNvSpPr>
              <p:nvPr/>
            </p:nvSpPr>
            <p:spPr bwMode="auto">
              <a:xfrm>
                <a:off x="144" y="2923"/>
                <a:ext cx="48" cy="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3" name="Oval 12"/>
              <p:cNvSpPr>
                <a:spLocks noChangeArrowheads="1"/>
              </p:cNvSpPr>
              <p:nvPr/>
            </p:nvSpPr>
            <p:spPr bwMode="auto">
              <a:xfrm>
                <a:off x="144" y="3019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4" name="Oval 13"/>
              <p:cNvSpPr>
                <a:spLocks noChangeArrowheads="1"/>
              </p:cNvSpPr>
              <p:nvPr/>
            </p:nvSpPr>
            <p:spPr bwMode="auto">
              <a:xfrm>
                <a:off x="144" y="311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5" name="Oval 14"/>
              <p:cNvSpPr>
                <a:spLocks noChangeArrowheads="1"/>
              </p:cNvSpPr>
              <p:nvPr/>
            </p:nvSpPr>
            <p:spPr bwMode="auto">
              <a:xfrm>
                <a:off x="144" y="321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6" name="Oval 15"/>
              <p:cNvSpPr>
                <a:spLocks noChangeArrowheads="1"/>
              </p:cNvSpPr>
              <p:nvPr/>
            </p:nvSpPr>
            <p:spPr bwMode="auto">
              <a:xfrm>
                <a:off x="144" y="3310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7" name="Oval 16"/>
              <p:cNvSpPr>
                <a:spLocks noChangeArrowheads="1"/>
              </p:cNvSpPr>
              <p:nvPr/>
            </p:nvSpPr>
            <p:spPr bwMode="auto">
              <a:xfrm>
                <a:off x="144" y="3406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8" name="Oval 17"/>
              <p:cNvSpPr>
                <a:spLocks noChangeArrowheads="1"/>
              </p:cNvSpPr>
              <p:nvPr/>
            </p:nvSpPr>
            <p:spPr bwMode="auto">
              <a:xfrm>
                <a:off x="144" y="3499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9" name="Oval 18"/>
              <p:cNvSpPr>
                <a:spLocks noChangeArrowheads="1"/>
              </p:cNvSpPr>
              <p:nvPr/>
            </p:nvSpPr>
            <p:spPr bwMode="auto">
              <a:xfrm>
                <a:off x="144" y="359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0" name="Oval 19"/>
              <p:cNvSpPr>
                <a:spLocks noChangeArrowheads="1"/>
              </p:cNvSpPr>
              <p:nvPr/>
            </p:nvSpPr>
            <p:spPr bwMode="auto">
              <a:xfrm>
                <a:off x="144" y="3694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1" name="Oval 20"/>
              <p:cNvSpPr>
                <a:spLocks noChangeArrowheads="1"/>
              </p:cNvSpPr>
              <p:nvPr/>
            </p:nvSpPr>
            <p:spPr bwMode="auto">
              <a:xfrm>
                <a:off x="144" y="378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2" name="Oval 21"/>
              <p:cNvSpPr>
                <a:spLocks noChangeArrowheads="1"/>
              </p:cNvSpPr>
              <p:nvPr/>
            </p:nvSpPr>
            <p:spPr bwMode="auto">
              <a:xfrm>
                <a:off x="144" y="388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3" name="Oval 22"/>
              <p:cNvSpPr>
                <a:spLocks noChangeArrowheads="1"/>
              </p:cNvSpPr>
              <p:nvPr/>
            </p:nvSpPr>
            <p:spPr bwMode="auto">
              <a:xfrm>
                <a:off x="144" y="3982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4" name="Oval 23"/>
              <p:cNvSpPr>
                <a:spLocks noChangeArrowheads="1"/>
              </p:cNvSpPr>
              <p:nvPr/>
            </p:nvSpPr>
            <p:spPr bwMode="auto">
              <a:xfrm>
                <a:off x="144" y="4075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5" name="Oval 24"/>
              <p:cNvSpPr>
                <a:spLocks noChangeArrowheads="1"/>
              </p:cNvSpPr>
              <p:nvPr/>
            </p:nvSpPr>
            <p:spPr bwMode="auto">
              <a:xfrm>
                <a:off x="144" y="4171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6" name="Oval 25"/>
              <p:cNvSpPr>
                <a:spLocks noChangeArrowheads="1"/>
              </p:cNvSpPr>
              <p:nvPr/>
            </p:nvSpPr>
            <p:spPr bwMode="auto">
              <a:xfrm>
                <a:off x="144" y="42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7" name="Oval 26"/>
              <p:cNvSpPr>
                <a:spLocks noChangeArrowheads="1"/>
              </p:cNvSpPr>
              <p:nvPr/>
            </p:nvSpPr>
            <p:spPr bwMode="auto">
              <a:xfrm>
                <a:off x="144" y="436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8" name="Oval 27"/>
              <p:cNvSpPr>
                <a:spLocks noChangeArrowheads="1"/>
              </p:cNvSpPr>
              <p:nvPr/>
            </p:nvSpPr>
            <p:spPr bwMode="auto">
              <a:xfrm>
                <a:off x="144" y="44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9" name="Oval 28"/>
              <p:cNvSpPr>
                <a:spLocks noChangeArrowheads="1"/>
              </p:cNvSpPr>
              <p:nvPr/>
            </p:nvSpPr>
            <p:spPr bwMode="auto">
              <a:xfrm>
                <a:off x="144" y="455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0" name="Oval 29"/>
              <p:cNvSpPr>
                <a:spLocks noChangeArrowheads="1"/>
              </p:cNvSpPr>
              <p:nvPr/>
            </p:nvSpPr>
            <p:spPr bwMode="auto">
              <a:xfrm>
                <a:off x="144" y="465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1" name="Oval 30"/>
              <p:cNvSpPr>
                <a:spLocks noChangeArrowheads="1"/>
              </p:cNvSpPr>
              <p:nvPr/>
            </p:nvSpPr>
            <p:spPr bwMode="auto">
              <a:xfrm>
                <a:off x="144" y="4747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2" name="Oval 31"/>
              <p:cNvSpPr>
                <a:spLocks noChangeArrowheads="1"/>
              </p:cNvSpPr>
              <p:nvPr/>
            </p:nvSpPr>
            <p:spPr bwMode="auto">
              <a:xfrm>
                <a:off x="144" y="4845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3" name="Oval 32"/>
              <p:cNvSpPr>
                <a:spLocks noChangeArrowheads="1"/>
              </p:cNvSpPr>
              <p:nvPr/>
            </p:nvSpPr>
            <p:spPr bwMode="auto">
              <a:xfrm>
                <a:off x="144" y="494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4" name="Oval 33"/>
              <p:cNvSpPr>
                <a:spLocks noChangeArrowheads="1"/>
              </p:cNvSpPr>
              <p:nvPr/>
            </p:nvSpPr>
            <p:spPr bwMode="auto">
              <a:xfrm>
                <a:off x="144" y="503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5" name="Oval 34"/>
              <p:cNvSpPr>
                <a:spLocks noChangeArrowheads="1"/>
              </p:cNvSpPr>
              <p:nvPr/>
            </p:nvSpPr>
            <p:spPr bwMode="auto">
              <a:xfrm>
                <a:off x="144" y="513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6" name="Oval 35"/>
              <p:cNvSpPr>
                <a:spLocks noChangeArrowheads="1"/>
              </p:cNvSpPr>
              <p:nvPr/>
            </p:nvSpPr>
            <p:spPr bwMode="auto">
              <a:xfrm>
                <a:off x="144" y="522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7" name="Oval 36"/>
              <p:cNvSpPr>
                <a:spLocks noChangeArrowheads="1"/>
              </p:cNvSpPr>
              <p:nvPr/>
            </p:nvSpPr>
            <p:spPr bwMode="auto">
              <a:xfrm>
                <a:off x="144" y="532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8" name="Oval 37"/>
              <p:cNvSpPr>
                <a:spLocks noChangeArrowheads="1"/>
              </p:cNvSpPr>
              <p:nvPr/>
            </p:nvSpPr>
            <p:spPr bwMode="auto">
              <a:xfrm>
                <a:off x="144" y="5422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</p:grpSp>
        <p:sp>
          <p:nvSpPr>
            <p:cNvPr id="24587" name="Line 38"/>
            <p:cNvSpPr>
              <a:spLocks noChangeShapeType="1"/>
            </p:cNvSpPr>
            <p:nvPr/>
          </p:nvSpPr>
          <p:spPr bwMode="auto">
            <a:xfrm>
              <a:off x="485" y="2770"/>
              <a:ext cx="0" cy="2678"/>
            </a:xfrm>
            <a:prstGeom prst="line">
              <a:avLst/>
            </a:prstGeom>
            <a:noFill/>
            <a:ln w="6350">
              <a:solidFill>
                <a:srgbClr val="6666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460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DB996CA-FDD1-4FD5-81DA-9E72E4CEF8C5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/>
              <a:t>次に、総括表の書き方を説明いたします。</a:t>
            </a:r>
          </a:p>
          <a:p>
            <a:pPr eaLnBrk="1" hangingPunct="1"/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003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40">
              <a:defRPr/>
            </a:pPr>
            <a:r>
              <a:rPr lang="ja-JP" altLang="en-US" b="1" dirty="0"/>
              <a:t>◇一呼吸おく◇</a:t>
            </a:r>
          </a:p>
          <a:p>
            <a:endParaRPr kumimoji="1" lang="en-US" altLang="ja-JP" dirty="0"/>
          </a:p>
          <a:p>
            <a:pPr eaLnBrk="1" hangingPunct="1"/>
            <a:r>
              <a:rPr lang="ja-JP" altLang="en-US" dirty="0"/>
              <a:t>川崎市では、現在、特別徴収を行っている事業所等や</a:t>
            </a:r>
            <a:endParaRPr lang="en-US" altLang="ja-JP" dirty="0"/>
          </a:p>
          <a:p>
            <a:pPr eaLnBrk="1" hangingPunct="1"/>
            <a:r>
              <a:rPr lang="ja-JP" altLang="en-US" dirty="0"/>
              <a:t>令和７年度分の給与支払報告書を提出された事業所等を</a:t>
            </a:r>
            <a:endParaRPr lang="en-US" altLang="ja-JP" dirty="0"/>
          </a:p>
          <a:p>
            <a:pPr eaLnBrk="1" hangingPunct="1"/>
            <a:r>
              <a:rPr lang="ja-JP" altLang="en-US" dirty="0"/>
              <a:t>対象に、「川崎市提出用」の総括表に所在地や名称などを</a:t>
            </a:r>
            <a:endParaRPr lang="en-US" altLang="ja-JP" dirty="0"/>
          </a:p>
          <a:p>
            <a:pPr eaLnBrk="1" hangingPunct="1"/>
            <a:r>
              <a:rPr lang="ja-JP" altLang="en-US" dirty="0"/>
              <a:t>印字してお送りしています。</a:t>
            </a:r>
            <a:endParaRPr lang="en-US" altLang="ja-JP" dirty="0"/>
          </a:p>
          <a:p>
            <a:pPr eaLnBrk="1" hangingPunct="1"/>
            <a:r>
              <a:rPr lang="ja-JP" altLang="en-US" dirty="0"/>
              <a:t>川崎市へ提出する際は、こちらの令和８年度用の総括表を</a:t>
            </a:r>
            <a:endParaRPr lang="en-US" altLang="ja-JP" dirty="0"/>
          </a:p>
          <a:p>
            <a:pPr eaLnBrk="1" hangingPunct="1"/>
            <a:r>
              <a:rPr lang="ja-JP" altLang="en-US" dirty="0"/>
              <a:t>お使いください。</a:t>
            </a:r>
            <a:endParaRPr lang="en-US" altLang="ja-JP" dirty="0"/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dirty="0"/>
              <a:t>また、独自に総括表を作成する場合でも、</a:t>
            </a:r>
            <a:endParaRPr lang="en-US" altLang="ja-JP" dirty="0"/>
          </a:p>
          <a:p>
            <a:pPr eaLnBrk="1" hangingPunct="1"/>
            <a:r>
              <a:rPr lang="ja-JP" altLang="en-US" dirty="0"/>
              <a:t>「川崎市提出用」の総括表を必ず添えて提出してください。</a:t>
            </a:r>
          </a:p>
          <a:p>
            <a:pPr eaLnBrk="1" hangingPunct="1"/>
            <a:endParaRPr lang="en-US" altLang="ja-JP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ja-JP" alt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なお、電子申告を利用されている事業所等には送付しておりません。</a:t>
            </a:r>
            <a:endParaRPr lang="en-US" altLang="ja-JP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ja-JP" alt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217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次に、記入方法を説明します。</a:t>
            </a:r>
            <a:r>
              <a:rPr lang="ja-JP" altLang="en-US" b="1" dirty="0"/>
              <a:t>　</a:t>
            </a:r>
          </a:p>
          <a:p>
            <a:pPr eaLnBrk="1" hangingPunct="1"/>
            <a:r>
              <a:rPr lang="ja-JP" altLang="en-US" b="1" dirty="0"/>
              <a:t>★クリック　（法人番号を囲む。）★</a:t>
            </a:r>
            <a:endParaRPr lang="en-US" altLang="ja-JP" b="1" dirty="0"/>
          </a:p>
          <a:p>
            <a:pPr eaLnBrk="1" hangingPunct="1"/>
            <a:endParaRPr lang="ja-JP" altLang="en-US" b="1" dirty="0"/>
          </a:p>
          <a:p>
            <a:pPr eaLnBrk="1" hangingPunct="1"/>
            <a:r>
              <a:rPr lang="ja-JP" altLang="en-US" dirty="0"/>
              <a:t>まず、「給与支払者の個人番号又は法人番号」の欄には、</a:t>
            </a:r>
            <a:endParaRPr lang="en-US" altLang="ja-JP" dirty="0"/>
          </a:p>
          <a:p>
            <a:pPr eaLnBrk="1" hangingPunct="1"/>
            <a:r>
              <a:rPr lang="ja-JP" altLang="en-US" dirty="0"/>
              <a:t>給与支払者が個人事業主の場合には個人番号</a:t>
            </a:r>
            <a:endParaRPr lang="en-US" altLang="ja-JP" dirty="0"/>
          </a:p>
          <a:p>
            <a:pPr eaLnBrk="1" hangingPunct="1"/>
            <a:r>
              <a:rPr lang="ja-JP" altLang="en-US" dirty="0"/>
              <a:t>法人の場合には法人番号を必ず記入してください。</a:t>
            </a:r>
            <a:endParaRPr lang="en-US" altLang="ja-JP" dirty="0"/>
          </a:p>
          <a:p>
            <a:pPr eaLnBrk="1" hangingPunct="1"/>
            <a:r>
              <a:rPr lang="ja-JP" altLang="en-US" b="1" dirty="0"/>
              <a:t>★クリック　（人数と説明を表示する。）★</a:t>
            </a:r>
            <a:endParaRPr lang="en-US" altLang="ja-JP" b="1" dirty="0"/>
          </a:p>
          <a:p>
            <a:pPr eaLnBrk="1" hangingPunct="1"/>
            <a:endParaRPr lang="ja-JP" altLang="en-US" b="1" dirty="0"/>
          </a:p>
          <a:p>
            <a:pPr eaLnBrk="1" hangingPunct="1"/>
            <a:r>
              <a:rPr lang="ja-JP" altLang="en-US" dirty="0"/>
              <a:t>「受給者総人員」の欄には、令和８年１月１日現在の事業所の</a:t>
            </a:r>
            <a:endParaRPr lang="en-US" altLang="ja-JP" dirty="0"/>
          </a:p>
          <a:p>
            <a:pPr eaLnBrk="1" hangingPunct="1"/>
            <a:r>
              <a:rPr lang="ja-JP" altLang="en-US" dirty="0"/>
              <a:t>給与受給者の総人数を記入してください。</a:t>
            </a:r>
          </a:p>
          <a:p>
            <a:pPr eaLnBrk="1" hangingPunct="1"/>
            <a:r>
              <a:rPr lang="ja-JP" altLang="en-US" dirty="0"/>
              <a:t>「特別徴収対象者」の欄には、川崎市への報告人員のうち</a:t>
            </a:r>
            <a:endParaRPr lang="en-US" altLang="ja-JP" dirty="0"/>
          </a:p>
          <a:p>
            <a:pPr eaLnBrk="1" hangingPunct="1"/>
            <a:r>
              <a:rPr lang="ja-JP" altLang="en-US" dirty="0"/>
              <a:t>特別徴収対象者の人数を記入してください。</a:t>
            </a:r>
            <a:endParaRPr lang="en-US" altLang="ja-JP" strike="sngStrike" dirty="0"/>
          </a:p>
          <a:p>
            <a:pPr eaLnBrk="1" hangingPunct="1">
              <a:spcBef>
                <a:spcPct val="0"/>
              </a:spcBef>
            </a:pPr>
            <a:r>
              <a:rPr lang="ja-JP" altLang="en-US" dirty="0">
                <a:latin typeface="ＭＳ Ｐ明朝" panose="02020600040205080304" pitchFamily="18" charset="-128"/>
              </a:rPr>
              <a:t>「普通徴収対象者（退職者）」の欄には、</a:t>
            </a:r>
            <a:endParaRPr lang="en-US" altLang="ja-JP" dirty="0">
              <a:latin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/>
              <a:t>川崎市への報告人員の</a:t>
            </a:r>
            <a:r>
              <a:rPr lang="ja-JP" altLang="en-US" dirty="0">
                <a:latin typeface="ＭＳ Ｐ明朝" panose="02020600040205080304" pitchFamily="18" charset="-128"/>
              </a:rPr>
              <a:t>普通徴収対象者のうち、</a:t>
            </a:r>
            <a:endParaRPr lang="en-US" altLang="ja-JP" dirty="0">
              <a:latin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>
                <a:latin typeface="ＭＳ Ｐ明朝" panose="02020600040205080304" pitchFamily="18" charset="-128"/>
              </a:rPr>
              <a:t>退職者の人数を記入してください。</a:t>
            </a:r>
            <a:endParaRPr lang="en-US" altLang="ja-JP" dirty="0">
              <a:latin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>
                <a:latin typeface="ＭＳ Ｐ明朝" panose="02020600040205080304" pitchFamily="18" charset="-128"/>
              </a:rPr>
              <a:t>「普通徴収対象者（退職者を除く）」の欄には、</a:t>
            </a:r>
            <a:endParaRPr lang="en-US" altLang="ja-JP" dirty="0">
              <a:latin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/>
              <a:t>川崎市への報告人員の</a:t>
            </a:r>
            <a:r>
              <a:rPr lang="ja-JP" altLang="en-US" dirty="0">
                <a:latin typeface="ＭＳ Ｐ明朝" panose="02020600040205080304" pitchFamily="18" charset="-128"/>
              </a:rPr>
              <a:t>普通徴収対象者のうち、</a:t>
            </a:r>
            <a:endParaRPr lang="en-US" altLang="ja-JP" dirty="0">
              <a:latin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>
                <a:latin typeface="ＭＳ Ｐ明朝" panose="02020600040205080304" pitchFamily="18" charset="-128"/>
              </a:rPr>
              <a:t>退職者以外の人数を記入してください。</a:t>
            </a:r>
            <a:endParaRPr lang="en-US" altLang="ja-JP" strike="sngStrike" dirty="0"/>
          </a:p>
          <a:p>
            <a:pPr eaLnBrk="1" hangingPunct="1"/>
            <a:r>
              <a:rPr lang="ja-JP" altLang="en-US" dirty="0"/>
              <a:t>「報告人員の合計」の欄には、川崎市への報告人員の</a:t>
            </a:r>
            <a:endParaRPr lang="en-US" altLang="ja-JP" dirty="0"/>
          </a:p>
          <a:p>
            <a:pPr eaLnBrk="1" hangingPunct="1"/>
            <a:r>
              <a:rPr lang="ja-JP" altLang="en-US" dirty="0"/>
              <a:t>総数を記入してください。</a:t>
            </a:r>
          </a:p>
          <a:p>
            <a:pPr defTabSz="911871" eaLnBrk="1" hangingPunct="1">
              <a:defRPr/>
            </a:pPr>
            <a:r>
              <a:rPr lang="ja-JP" altLang="en-US" b="1" dirty="0"/>
              <a:t>★クリック　（納入書欄を囲む）★</a:t>
            </a:r>
            <a:endParaRPr lang="en-US" altLang="ja-JP" b="1" dirty="0"/>
          </a:p>
          <a:p>
            <a:pPr defTabSz="911871" eaLnBrk="1" hangingPunct="1">
              <a:defRPr/>
            </a:pPr>
            <a:endParaRPr lang="ja-JP" altLang="en-US" b="1" dirty="0"/>
          </a:p>
          <a:p>
            <a:pPr defTabSz="914340" eaLnBrk="1" hangingPunct="1">
              <a:defRPr/>
            </a:pPr>
            <a:r>
              <a:rPr lang="ja-JP" altLang="en-US" dirty="0"/>
              <a:t>納入書の送付の欄は、金融機関の住民税納入サービスなどを</a:t>
            </a:r>
            <a:endParaRPr lang="en-US" altLang="ja-JP" dirty="0"/>
          </a:p>
          <a:p>
            <a:pPr defTabSz="914340" eaLnBrk="1" hangingPunct="1">
              <a:defRPr/>
            </a:pPr>
            <a:r>
              <a:rPr lang="ja-JP" altLang="en-US" dirty="0"/>
              <a:t>使用して納める場合のみ記入する項目です。</a:t>
            </a:r>
            <a:endParaRPr lang="en-US" altLang="ja-JP" dirty="0"/>
          </a:p>
          <a:p>
            <a:pPr defTabSz="914340" eaLnBrk="1" hangingPunct="1">
              <a:defRPr/>
            </a:pPr>
            <a:r>
              <a:rPr lang="ja-JP" altLang="en-US" dirty="0"/>
              <a:t>川崎市が作成した納入書が必要なら「必要」を、</a:t>
            </a:r>
            <a:endParaRPr lang="en-US" altLang="ja-JP" dirty="0"/>
          </a:p>
          <a:p>
            <a:pPr defTabSz="914340" eaLnBrk="1" hangingPunct="1">
              <a:defRPr/>
            </a:pPr>
            <a:r>
              <a:rPr lang="ja-JP" altLang="en-US" dirty="0"/>
              <a:t>必要なければ「不要」を丸で囲んでください。</a:t>
            </a:r>
            <a:endParaRPr lang="en-US" altLang="ja-JP" dirty="0"/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b="1" dirty="0"/>
              <a:t>★クリック★</a:t>
            </a:r>
            <a:r>
              <a:rPr lang="en-US" altLang="ja-JP" b="1" dirty="0"/>
              <a:t>	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236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続いて、手書き作成用の総括表について説明いたします。</a:t>
            </a: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こちらは、川崎市以外の市町村へ提出する場合や、</a:t>
            </a: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川崎市提出用総括表がない場合、</a:t>
            </a:r>
          </a:p>
          <a:p>
            <a:pPr algn="just"/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また、追加・訂正分の提出の場合に使用</a:t>
            </a:r>
            <a:r>
              <a:rPr lang="ja-JP" altLang="en-US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して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ください。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b="1" dirty="0"/>
              <a:t>★クリック（「①・・・」と囲い）</a:t>
            </a:r>
            <a:endParaRPr lang="en-US" altLang="ja-JP" dirty="0"/>
          </a:p>
          <a:p>
            <a:pPr eaLnBrk="1" hangingPunct="1">
              <a:spcBef>
                <a:spcPct val="0"/>
              </a:spcBef>
            </a:pPr>
            <a:endParaRPr lang="en-US" altLang="ja-JP" dirty="0"/>
          </a:p>
          <a:p>
            <a:pPr algn="just">
              <a:buNone/>
            </a:pPr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まず、「給与支払者の個人番号又は法人番号」の欄には、</a:t>
            </a:r>
            <a:endParaRPr lang="en-US" altLang="ja-JP" sz="18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給与支払者が個人事業主の場合には個人番号、</a:t>
            </a:r>
            <a:endParaRPr lang="en-US" altLang="ja-JP" sz="18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法人の場合には法人番号を必ず記入してください。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b="1" dirty="0"/>
              <a:t>★クリック　（「②・・・」と囲い）★</a:t>
            </a:r>
            <a:r>
              <a:rPr lang="ja-JP" altLang="en-US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ja-JP" altLang="en-US" dirty="0"/>
          </a:p>
          <a:p>
            <a:pPr algn="just"/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給与支払者の名称の欄にはカタカナでフリガナを忘れずに</a:t>
            </a:r>
            <a:endParaRPr lang="en-US" altLang="ja-JP" sz="18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記入してください。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defTabSz="914340" eaLnBrk="1" hangingPunct="1">
              <a:spcBef>
                <a:spcPct val="0"/>
              </a:spcBef>
              <a:defRPr/>
            </a:pPr>
            <a:r>
              <a:rPr lang="ja-JP" altLang="en-US" b="1" dirty="0"/>
              <a:t>★クリック　（「③・・・」と囲い）★</a:t>
            </a:r>
            <a:r>
              <a:rPr lang="ja-JP" altLang="en-US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ja-JP" dirty="0"/>
          </a:p>
          <a:p>
            <a:pPr eaLnBrk="1" hangingPunct="1">
              <a:spcBef>
                <a:spcPct val="0"/>
              </a:spcBef>
            </a:pPr>
            <a:r>
              <a:rPr lang="ja-JP" altLang="en-US" dirty="0"/>
              <a:t>また、こちらから連絡する際に必要となりますので、</a:t>
            </a:r>
            <a:endParaRPr lang="en-US" altLang="ja-JP" dirty="0"/>
          </a:p>
          <a:p>
            <a:pPr eaLnBrk="1" hangingPunct="1">
              <a:spcBef>
                <a:spcPct val="0"/>
              </a:spcBef>
            </a:pPr>
            <a:r>
              <a:rPr lang="ja-JP" altLang="en-US" dirty="0"/>
              <a:t>連絡先電話番号なども記入してください。</a:t>
            </a:r>
            <a:endParaRPr lang="en-US" altLang="ja-JP" dirty="0"/>
          </a:p>
          <a:p>
            <a:pPr eaLnBrk="1" hangingPunct="1">
              <a:spcBef>
                <a:spcPct val="0"/>
              </a:spcBef>
            </a:pPr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409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dirty="0"/>
              <a:t>また、提出先の市町村から、既に指定された指定番号があれば、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b="1" dirty="0"/>
              <a:t>★クリック　（「指定番号」表示）★</a:t>
            </a:r>
            <a:r>
              <a:rPr lang="ja-JP" altLang="en-US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ja-JP" altLang="en-US" dirty="0"/>
          </a:p>
          <a:p>
            <a:pPr eaLnBrk="1" hangingPunct="1">
              <a:spcBef>
                <a:spcPct val="0"/>
              </a:spcBef>
            </a:pPr>
            <a:r>
              <a:rPr lang="ja-JP" altLang="en-US" dirty="0"/>
              <a:t>「指定番号」の欄に、必ず記入してください。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dirty="0"/>
              <a:t>指定番号は、税額決定通知書などに記載されています。</a:t>
            </a:r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u="sng" dirty="0"/>
              <a:t>なお、新たに提出される場合のみ、空欄のままで御提出ください。</a:t>
            </a:r>
            <a:endParaRPr lang="en-US" altLang="ja-JP" u="sng" dirty="0"/>
          </a:p>
          <a:p>
            <a:pPr eaLnBrk="1" hangingPunct="1"/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  <a:p>
            <a:pPr eaLnBrk="1" hangingPunct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938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b="1" dirty="0">
                <a:latin typeface="ＭＳ Ｐ明朝" panose="02020600040205080304" pitchFamily="18" charset="-128"/>
              </a:rPr>
              <a:t>★クリック　（人員欄の補足表示）★</a:t>
            </a:r>
            <a:r>
              <a:rPr lang="ja-JP" altLang="en-US" dirty="0">
                <a:latin typeface="ＭＳ Ｐ明朝" panose="02020600040205080304" pitchFamily="18" charset="-128"/>
              </a:rPr>
              <a:t> 　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人員欄の記載方法は、川崎市専用総括表と同じです。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584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5893-0A70-41D8-9C97-1C200453EC1A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C86D-80DA-4075-B4C7-1A191348C3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315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6EBA-BBA3-46D9-ADA0-E565B987C9C1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2081-199A-4FB3-8830-875C116C53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747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4AF5-5689-459B-880E-CE8F3F2743BF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985A-0841-4BBB-A2BF-64F265B259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899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C0D4-83AD-48D7-B6D9-66AE5AFDB8A0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6BCA-0167-4E1A-BA0C-08DA6CD5E6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31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9EF8-B0D1-438A-870B-D1500974EE57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53A8-D17A-43C6-8715-77CBEB981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544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D95F-9917-4CCC-89A2-BA0CAFD5C533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D24A-FADD-48A3-BE73-F383AA78DC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071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7115-0B3C-4F22-AB59-555D429EBC13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1F1B-A665-460A-BA8E-96C858B6F4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897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9F9A-FC0E-4709-9E66-A1C3789A3275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AE87-99C2-4682-9F92-8CB50F231E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323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6616-3943-4979-8405-B6C52685B74D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8EC3-10F4-4282-A733-BCCFA71936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720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5227-BA43-4E07-82F1-8F974ECCC040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DDCA-CEC7-41AB-A8AB-30A5B409F8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283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A457-9E07-4BA9-A52E-512C60443B33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6BE2-D6FA-4634-B036-03EC97E524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846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D06C45A-6FF6-4917-BE99-98E90B0E68A9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9F0519-7211-42B2-BAAE-5C38886587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368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058" r:id="rId1"/>
    <p:sldLayoutId id="2147502059" r:id="rId2"/>
    <p:sldLayoutId id="2147502060" r:id="rId3"/>
    <p:sldLayoutId id="2147502061" r:id="rId4"/>
    <p:sldLayoutId id="2147502062" r:id="rId5"/>
    <p:sldLayoutId id="2147502063" r:id="rId6"/>
    <p:sldLayoutId id="2147502064" r:id="rId7"/>
    <p:sldLayoutId id="2147502065" r:id="rId8"/>
    <p:sldLayoutId id="2147502066" r:id="rId9"/>
    <p:sldLayoutId id="2147502067" r:id="rId10"/>
    <p:sldLayoutId id="21475020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6.m4a"/><Relationship Id="rId13" Type="http://schemas.openxmlformats.org/officeDocument/2006/relationships/image" Target="../media/image1.png"/><Relationship Id="rId3" Type="http://schemas.openxmlformats.org/officeDocument/2006/relationships/audio" Target="../media/media3.m4a"/><Relationship Id="rId7" Type="http://schemas.openxmlformats.org/officeDocument/2006/relationships/audio" Target="../media/media5.m4a"/><Relationship Id="rId12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microsoft.com/office/2007/relationships/media" Target="../media/media5.m4a"/><Relationship Id="rId11" Type="http://schemas.openxmlformats.org/officeDocument/2006/relationships/notesSlide" Target="../notesSlides/notesSlide3.xml"/><Relationship Id="rId5" Type="http://schemas.openxmlformats.org/officeDocument/2006/relationships/audio" Target="../media/media4.m4a"/><Relationship Id="rId10" Type="http://schemas.openxmlformats.org/officeDocument/2006/relationships/slideLayout" Target="../slideLayouts/slideLayout2.xml"/><Relationship Id="rId4" Type="http://schemas.microsoft.com/office/2007/relationships/media" Target="../media/media4.m4a"/><Relationship Id="rId9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9.m4a"/><Relationship Id="rId13" Type="http://schemas.openxmlformats.org/officeDocument/2006/relationships/image" Target="../media/image1.png"/><Relationship Id="rId3" Type="http://schemas.openxmlformats.org/officeDocument/2006/relationships/audio" Target="../media/media7.m4a"/><Relationship Id="rId7" Type="http://schemas.openxmlformats.org/officeDocument/2006/relationships/audio" Target="../media/media8.m4a"/><Relationship Id="rId12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microsoft.com/office/2007/relationships/media" Target="../media/media8.m4a"/><Relationship Id="rId11" Type="http://schemas.openxmlformats.org/officeDocument/2006/relationships/notesSlide" Target="../notesSlides/notesSlide4.xml"/><Relationship Id="rId5" Type="http://schemas.openxmlformats.org/officeDocument/2006/relationships/audio" Target="../media/media6.m4a"/><Relationship Id="rId10" Type="http://schemas.openxmlformats.org/officeDocument/2006/relationships/slideLayout" Target="../slideLayouts/slideLayout2.xml"/><Relationship Id="rId4" Type="http://schemas.microsoft.com/office/2007/relationships/media" Target="../media/media6.m4a"/><Relationship Id="rId9" Type="http://schemas.openxmlformats.org/officeDocument/2006/relationships/audio" Target="../media/media9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0.m4a"/><Relationship Id="rId7" Type="http://schemas.openxmlformats.org/officeDocument/2006/relationships/notesSlide" Target="../notesSlides/notesSlide5.xml"/><Relationship Id="rId2" Type="http://schemas.microsoft.com/office/2007/relationships/media" Target="../media/media10.m4a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11.m4a"/><Relationship Id="rId4" Type="http://schemas.microsoft.com/office/2007/relationships/media" Target="../media/media11.m4a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1.png"/><Relationship Id="rId2" Type="http://schemas.microsoft.com/office/2007/relationships/media" Target="../media/media12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>
              <a:alpha val="50195"/>
            </a:srgb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grpSp>
        <p:nvGrpSpPr>
          <p:cNvPr id="47107" name="Group 27"/>
          <p:cNvGrpSpPr>
            <a:grpSpLocks/>
          </p:cNvGrpSpPr>
          <p:nvPr/>
        </p:nvGrpSpPr>
        <p:grpSpPr bwMode="auto">
          <a:xfrm>
            <a:off x="477838" y="1204913"/>
            <a:ext cx="8267700" cy="1133475"/>
            <a:chOff x="316" y="1330"/>
            <a:chExt cx="5208" cy="714"/>
          </a:xfrm>
        </p:grpSpPr>
        <p:sp>
          <p:nvSpPr>
            <p:cNvPr id="47124" name="Rectangle 4"/>
            <p:cNvSpPr>
              <a:spLocks noChangeArrowheads="1"/>
            </p:cNvSpPr>
            <p:nvPr/>
          </p:nvSpPr>
          <p:spPr bwMode="auto">
            <a:xfrm>
              <a:off x="316" y="1330"/>
              <a:ext cx="5208" cy="71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  <a:ea typeface="HG丸ｺﾞｼｯｸM-PRO" panose="020F0600000000000000" pitchFamily="50" charset="-128"/>
              </a:endParaRPr>
            </a:p>
          </p:txBody>
        </p:sp>
        <p:sp>
          <p:nvSpPr>
            <p:cNvPr id="47125" name="Text Box 5"/>
            <p:cNvSpPr txBox="1">
              <a:spLocks noChangeArrowheads="1"/>
            </p:cNvSpPr>
            <p:nvPr/>
          </p:nvSpPr>
          <p:spPr bwMode="auto">
            <a:xfrm>
              <a:off x="351" y="1402"/>
              <a:ext cx="5133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5400" dirty="0">
                  <a:latin typeface="Arial" panose="020B0604020202020204" pitchFamily="34" charset="0"/>
                </a:rPr>
                <a:t> </a:t>
              </a:r>
              <a:r>
                <a:rPr kumimoji="0" lang="ja-JP" altLang="en-US" sz="5400" dirty="0">
                  <a:latin typeface="Arial" panose="020B0604020202020204" pitchFamily="34" charset="0"/>
                </a:rPr>
                <a:t>　　総括表の作成</a:t>
              </a:r>
            </a:p>
          </p:txBody>
        </p:sp>
      </p:grpSp>
      <p:grpSp>
        <p:nvGrpSpPr>
          <p:cNvPr id="47108" name="Group 6"/>
          <p:cNvGrpSpPr>
            <a:grpSpLocks/>
          </p:cNvGrpSpPr>
          <p:nvPr/>
        </p:nvGrpSpPr>
        <p:grpSpPr bwMode="auto">
          <a:xfrm>
            <a:off x="765175" y="369888"/>
            <a:ext cx="7697788" cy="746125"/>
            <a:chOff x="590" y="1881"/>
            <a:chExt cx="4669" cy="566"/>
          </a:xfrm>
        </p:grpSpPr>
        <p:sp>
          <p:nvSpPr>
            <p:cNvPr id="47122" name="Rectangle 7"/>
            <p:cNvSpPr>
              <a:spLocks noChangeArrowheads="1"/>
            </p:cNvSpPr>
            <p:nvPr/>
          </p:nvSpPr>
          <p:spPr bwMode="auto">
            <a:xfrm>
              <a:off x="590" y="1881"/>
              <a:ext cx="4669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123" name="Text Box 9"/>
            <p:cNvSpPr txBox="1">
              <a:spLocks noChangeArrowheads="1"/>
            </p:cNvSpPr>
            <p:nvPr/>
          </p:nvSpPr>
          <p:spPr bwMode="auto">
            <a:xfrm>
              <a:off x="1143" y="1914"/>
              <a:ext cx="2949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給与支払報告書の概要</a:t>
              </a:r>
            </a:p>
          </p:txBody>
        </p:sp>
      </p:grpSp>
      <p:sp>
        <p:nvSpPr>
          <p:cNvPr id="47109" name="Rectangle 11"/>
          <p:cNvSpPr>
            <a:spLocks noChangeArrowheads="1"/>
          </p:cNvSpPr>
          <p:nvPr/>
        </p:nvSpPr>
        <p:spPr bwMode="auto">
          <a:xfrm>
            <a:off x="763588" y="3171825"/>
            <a:ext cx="7654925" cy="79533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ja-JP" altLang="ja-JP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Text Box 13"/>
          <p:cNvSpPr txBox="1">
            <a:spLocks noChangeArrowheads="1"/>
          </p:cNvSpPr>
          <p:nvPr/>
        </p:nvSpPr>
        <p:spPr bwMode="auto">
          <a:xfrm>
            <a:off x="1812925" y="3297238"/>
            <a:ext cx="6311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dirty="0">
                <a:solidFill>
                  <a:srgbClr val="000066"/>
                </a:solidFill>
                <a:latin typeface="Arial" panose="020B0604020202020204" pitchFamily="34" charset="0"/>
              </a:rPr>
              <a:t>個人別明細書の作成</a:t>
            </a:r>
          </a:p>
        </p:txBody>
      </p:sp>
      <p:grpSp>
        <p:nvGrpSpPr>
          <p:cNvPr id="47111" name="Group 14"/>
          <p:cNvGrpSpPr>
            <a:grpSpLocks/>
          </p:cNvGrpSpPr>
          <p:nvPr/>
        </p:nvGrpSpPr>
        <p:grpSpPr bwMode="auto">
          <a:xfrm>
            <a:off x="755650" y="4070353"/>
            <a:ext cx="7700963" cy="750888"/>
            <a:chOff x="464" y="2592"/>
            <a:chExt cx="4851" cy="473"/>
          </a:xfrm>
        </p:grpSpPr>
        <p:sp>
          <p:nvSpPr>
            <p:cNvPr id="47119" name="Rectangle 15"/>
            <p:cNvSpPr>
              <a:spLocks noChangeArrowheads="1"/>
            </p:cNvSpPr>
            <p:nvPr/>
          </p:nvSpPr>
          <p:spPr bwMode="auto">
            <a:xfrm>
              <a:off x="464" y="2592"/>
              <a:ext cx="4851" cy="4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559" y="2604"/>
              <a:ext cx="115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929" y="2656"/>
              <a:ext cx="4292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400" dirty="0">
                  <a:solidFill>
                    <a:srgbClr val="000066"/>
                  </a:solidFill>
                  <a:latin typeface="Arial" panose="020B0604020202020204" pitchFamily="34" charset="0"/>
                </a:rPr>
                <a:t>　</a:t>
              </a:r>
              <a:r>
                <a:rPr kumimoji="0" lang="ja-JP" altLang="en-US" sz="3600" dirty="0">
                  <a:solidFill>
                    <a:srgbClr val="000066"/>
                  </a:solidFill>
                  <a:latin typeface="Arial" panose="020B0604020202020204" pitchFamily="34" charset="0"/>
                </a:rPr>
                <a:t>普通徴収切替理由書の作成</a:t>
              </a:r>
            </a:p>
          </p:txBody>
        </p:sp>
      </p:grpSp>
      <p:sp>
        <p:nvSpPr>
          <p:cNvPr id="47112" name="AutoShape 18"/>
          <p:cNvSpPr>
            <a:spLocks noChangeArrowheads="1"/>
          </p:cNvSpPr>
          <p:nvPr/>
        </p:nvSpPr>
        <p:spPr bwMode="auto">
          <a:xfrm>
            <a:off x="4075113" y="2543175"/>
            <a:ext cx="993775" cy="628650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grpSp>
        <p:nvGrpSpPr>
          <p:cNvPr id="47113" name="Group 19"/>
          <p:cNvGrpSpPr>
            <a:grpSpLocks/>
          </p:cNvGrpSpPr>
          <p:nvPr/>
        </p:nvGrpSpPr>
        <p:grpSpPr bwMode="auto">
          <a:xfrm>
            <a:off x="781050" y="4933950"/>
            <a:ext cx="7662863" cy="1281113"/>
            <a:chOff x="584" y="3396"/>
            <a:chExt cx="4694" cy="972"/>
          </a:xfrm>
        </p:grpSpPr>
        <p:sp>
          <p:nvSpPr>
            <p:cNvPr id="47116" name="Rectangle 20"/>
            <p:cNvSpPr>
              <a:spLocks noChangeArrowheads="1"/>
            </p:cNvSpPr>
            <p:nvPr/>
          </p:nvSpPr>
          <p:spPr bwMode="auto">
            <a:xfrm>
              <a:off x="584" y="3396"/>
              <a:ext cx="4694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117" name="Text Box 21"/>
            <p:cNvSpPr txBox="1">
              <a:spLocks noChangeArrowheads="1"/>
            </p:cNvSpPr>
            <p:nvPr/>
          </p:nvSpPr>
          <p:spPr bwMode="auto">
            <a:xfrm>
              <a:off x="676" y="3410"/>
              <a:ext cx="111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118" name="Text Box 22"/>
            <p:cNvSpPr txBox="1">
              <a:spLocks noChangeArrowheads="1"/>
            </p:cNvSpPr>
            <p:nvPr/>
          </p:nvSpPr>
          <p:spPr bwMode="auto">
            <a:xfrm>
              <a:off x="584" y="3456"/>
              <a:ext cx="4610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 dirty="0">
                  <a:solidFill>
                    <a:srgbClr val="000066"/>
                  </a:solidFill>
                  <a:latin typeface="Arial" panose="020B0604020202020204" pitchFamily="34" charset="0"/>
                </a:rPr>
                <a:t>　　　給与支払報告書提出後の手続き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kumimoji="0" lang="ja-JP" altLang="en-US" sz="3600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7114" name="Rectangle 39"/>
          <p:cNvSpPr>
            <a:spLocks noChangeArrowheads="1"/>
          </p:cNvSpPr>
          <p:nvPr/>
        </p:nvSpPr>
        <p:spPr bwMode="auto">
          <a:xfrm>
            <a:off x="763588" y="5842000"/>
            <a:ext cx="7662862" cy="7461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7115" name="Text Box 41"/>
          <p:cNvSpPr txBox="1">
            <a:spLocks noChangeArrowheads="1"/>
          </p:cNvSpPr>
          <p:nvPr/>
        </p:nvSpPr>
        <p:spPr bwMode="auto">
          <a:xfrm>
            <a:off x="1697038" y="5891213"/>
            <a:ext cx="337661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i="1">
                <a:solidFill>
                  <a:srgbClr val="000066"/>
                </a:solidFill>
                <a:latin typeface="Arial" panose="020B0604020202020204" pitchFamily="34" charset="0"/>
              </a:rPr>
              <a:t>ｅＬ</a:t>
            </a:r>
            <a:r>
              <a: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rPr>
              <a:t>ＴＡＸについて</a:t>
            </a: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90F05AC-C785-C2A8-1086-7CCC428AEE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5224" y="2107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08232"/>
      </p:ext>
    </p:extLst>
  </p:cSld>
  <p:clrMapOvr>
    <a:masterClrMapping/>
  </p:clrMapOvr>
  <p:transition advTm="808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/>
          <p:nvPr/>
        </p:nvPicPr>
        <p:blipFill rotWithShape="1">
          <a:blip r:embed="rId5"/>
          <a:srcRect l="9580" t="13054" r="25981"/>
          <a:stretch/>
        </p:blipFill>
        <p:spPr bwMode="auto">
          <a:xfrm>
            <a:off x="395287" y="376555"/>
            <a:ext cx="8353425" cy="6104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916849" y="702418"/>
            <a:ext cx="364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+mj-ea"/>
                <a:ea typeface="+mj-ea"/>
              </a:rPr>
              <a:t>８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775" y="716932"/>
            <a:ext cx="364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+mj-ea"/>
                <a:ea typeface="+mj-ea"/>
              </a:rPr>
              <a:t>７</a:t>
            </a:r>
            <a:endParaRPr kumimoji="1" lang="en-US" altLang="ja-JP" sz="11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9413" y="-3905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川崎市提出用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39234" y="752475"/>
            <a:ext cx="27813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住所</a:t>
            </a: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B22C71B-0AA7-9705-A91D-001F9E0A9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9966" y="1214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8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91"/>
    </mc:Choice>
    <mc:Fallback xmlns="">
      <p:transition spd="slow" advTm="51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/>
          <p:nvPr/>
        </p:nvPicPr>
        <p:blipFill rotWithShape="1">
          <a:blip r:embed="rId12"/>
          <a:srcRect l="3878" t="18522" r="58713" b="16492"/>
          <a:stretch/>
        </p:blipFill>
        <p:spPr bwMode="auto">
          <a:xfrm>
            <a:off x="1031172" y="29029"/>
            <a:ext cx="6836795" cy="6530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272873" y="445836"/>
            <a:ext cx="253218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rIns="144000" bIns="0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６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409371" y="662345"/>
            <a:ext cx="4194630" cy="4334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3600" dirty="0">
              <a:latin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0" y="43606"/>
            <a:ext cx="6604001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000" b="1" dirty="0">
                <a:latin typeface="Arial" panose="020B0604020202020204" pitchFamily="34" charset="0"/>
              </a:rPr>
              <a:t>①個人番号又は法人番号を記入する</a:t>
            </a: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3010A9E6-D639-A626-96F5-7E73052E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311" y="1953270"/>
            <a:ext cx="3427424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給与受給者の総人数</a:t>
            </a:r>
          </a:p>
        </p:txBody>
      </p:sp>
      <p:sp>
        <p:nvSpPr>
          <p:cNvPr id="4" name="Text Box 43">
            <a:extLst>
              <a:ext uri="{FF2B5EF4-FFF2-40B4-BE49-F238E27FC236}">
                <a16:creationId xmlns:a16="http://schemas.microsoft.com/office/drawing/2014/main" id="{571A73F3-4EA5-4AAF-DC08-B00F12F02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376" y="2639535"/>
            <a:ext cx="2731912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特別徴収対象者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F485C08-89E9-90E3-ED66-71660C5EE3AE}"/>
              </a:ext>
            </a:extLst>
          </p:cNvPr>
          <p:cNvSpPr/>
          <p:nvPr/>
        </p:nvSpPr>
        <p:spPr>
          <a:xfrm>
            <a:off x="7036687" y="1701686"/>
            <a:ext cx="678801" cy="33188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399B01FC-A97F-2959-DB66-D120E3201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141" y="3326074"/>
            <a:ext cx="4424023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Arial" panose="020B0604020202020204" pitchFamily="34" charset="0"/>
              </a:rPr>
              <a:t>普通徴収対象者</a:t>
            </a:r>
            <a:r>
              <a:rPr lang="en-US" altLang="ja-JP" sz="2800" b="1" dirty="0">
                <a:latin typeface="Arial" panose="020B0604020202020204" pitchFamily="34" charset="0"/>
              </a:rPr>
              <a:t>(</a:t>
            </a:r>
            <a:r>
              <a:rPr lang="ja-JP" altLang="en-US" sz="2800" b="1" dirty="0">
                <a:latin typeface="Arial" panose="020B0604020202020204" pitchFamily="34" charset="0"/>
              </a:rPr>
              <a:t>退職者</a:t>
            </a:r>
            <a:r>
              <a:rPr lang="en-US" altLang="ja-JP" sz="2800" b="1" dirty="0">
                <a:latin typeface="Arial" panose="020B0604020202020204" pitchFamily="34" charset="0"/>
              </a:rPr>
              <a:t>)</a:t>
            </a:r>
            <a:endParaRPr lang="ja-JP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2E74E4F2-2DDF-39FA-1B92-DFE8F2BDA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524" y="3977739"/>
            <a:ext cx="4424024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600" b="1" dirty="0">
                <a:latin typeface="Arial" panose="020B0604020202020204" pitchFamily="34" charset="0"/>
              </a:rPr>
              <a:t>普通</a:t>
            </a:r>
            <a:r>
              <a:rPr lang="ja-JP" altLang="en-US" sz="2800" b="1" dirty="0">
                <a:latin typeface="Arial" panose="020B0604020202020204" pitchFamily="34" charset="0"/>
              </a:rPr>
              <a:t>徴収</a:t>
            </a:r>
            <a:r>
              <a:rPr lang="ja-JP" altLang="en-US" sz="2600" b="1" dirty="0">
                <a:latin typeface="Arial" panose="020B0604020202020204" pitchFamily="34" charset="0"/>
              </a:rPr>
              <a:t>対象者</a:t>
            </a:r>
            <a:r>
              <a:rPr lang="en-US" altLang="ja-JP" sz="2600" b="1" dirty="0">
                <a:latin typeface="Arial" panose="020B0604020202020204" pitchFamily="34" charset="0"/>
              </a:rPr>
              <a:t>(</a:t>
            </a:r>
            <a:r>
              <a:rPr lang="ja-JP" altLang="en-US" sz="2600" b="1" dirty="0">
                <a:latin typeface="Arial" panose="020B0604020202020204" pitchFamily="34" charset="0"/>
              </a:rPr>
              <a:t>退職者除く</a:t>
            </a:r>
            <a:r>
              <a:rPr lang="en-US" altLang="ja-JP" sz="2600" b="1" dirty="0">
                <a:latin typeface="Arial" panose="020B0604020202020204" pitchFamily="34" charset="0"/>
              </a:rPr>
              <a:t>)</a:t>
            </a:r>
            <a:endParaRPr lang="ja-JP" altLang="en-US" sz="2600" b="1" dirty="0">
              <a:latin typeface="Arial" panose="020B0604020202020204" pitchFamily="34" charset="0"/>
            </a:endParaRPr>
          </a:p>
        </p:txBody>
      </p:sp>
      <p:sp>
        <p:nvSpPr>
          <p:cNvPr id="13" name="Text Box 45">
            <a:extLst>
              <a:ext uri="{FF2B5EF4-FFF2-40B4-BE49-F238E27FC236}">
                <a16:creationId xmlns:a16="http://schemas.microsoft.com/office/drawing/2014/main" id="{7DEDFF4A-B1D2-EC22-B5D6-37CF320FB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376" y="4590858"/>
            <a:ext cx="2717601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報告人員の合計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E0FCF4D-4E46-4375-366A-5190CF676C0B}"/>
              </a:ext>
            </a:extLst>
          </p:cNvPr>
          <p:cNvSpPr txBox="1"/>
          <p:nvPr/>
        </p:nvSpPr>
        <p:spPr>
          <a:xfrm>
            <a:off x="5807774" y="5990408"/>
            <a:ext cx="1907714" cy="569418"/>
          </a:xfrm>
          <a:prstGeom prst="rect">
            <a:avLst/>
          </a:prstGeom>
          <a:noFill/>
          <a:ln w="762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5B4A8451-3E37-64E1-4EBA-D71E3D923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902" y="1197531"/>
            <a:ext cx="4760686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b="1" dirty="0">
                <a:latin typeface="Arial" panose="020B0604020202020204" pitchFamily="34" charset="0"/>
              </a:rPr>
              <a:t>②報告する人数を記入する</a:t>
            </a:r>
          </a:p>
        </p:txBody>
      </p:sp>
      <p:sp>
        <p:nvSpPr>
          <p:cNvPr id="17" name="Line 42">
            <a:extLst>
              <a:ext uri="{FF2B5EF4-FFF2-40B4-BE49-F238E27FC236}">
                <a16:creationId xmlns:a16="http://schemas.microsoft.com/office/drawing/2014/main" id="{BF6F46E7-4352-012D-8682-C060168E3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3288" y="2354339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Line 42">
            <a:extLst>
              <a:ext uri="{FF2B5EF4-FFF2-40B4-BE49-F238E27FC236}">
                <a16:creationId xmlns:a16="http://schemas.microsoft.com/office/drawing/2014/main" id="{815FFC8B-5418-93DD-77BE-13EDEBA58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520" y="3030824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42">
            <a:extLst>
              <a:ext uri="{FF2B5EF4-FFF2-40B4-BE49-F238E27FC236}">
                <a16:creationId xmlns:a16="http://schemas.microsoft.com/office/drawing/2014/main" id="{3ECFFE05-B964-C6D6-CE5D-CFE3753FB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1266" y="3673545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Line 42">
            <a:extLst>
              <a:ext uri="{FF2B5EF4-FFF2-40B4-BE49-F238E27FC236}">
                <a16:creationId xmlns:a16="http://schemas.microsoft.com/office/drawing/2014/main" id="{A8F0E357-E802-7727-4706-26DCC99B8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774" y="4256637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42">
            <a:extLst>
              <a:ext uri="{FF2B5EF4-FFF2-40B4-BE49-F238E27FC236}">
                <a16:creationId xmlns:a16="http://schemas.microsoft.com/office/drawing/2014/main" id="{7CBF3AB6-2B8D-0FB0-B21D-88C0E0019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1272" y="4886109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1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9B90A6E-F710-3783-6E3B-F4F08B8394F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45702" y="388236"/>
            <a:ext cx="609600" cy="609600"/>
          </a:xfrm>
          <a:prstGeom prst="rect">
            <a:avLst/>
          </a:prstGeom>
        </p:spPr>
      </p:pic>
      <p:pic>
        <p:nvPicPr>
          <p:cNvPr id="2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AE1460E-BB41-4FF8-0F09-5D2EBA6BD05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19934" y="2684827"/>
            <a:ext cx="609600" cy="609600"/>
          </a:xfrm>
          <a:prstGeom prst="rect">
            <a:avLst/>
          </a:prstGeom>
        </p:spPr>
      </p:pic>
      <p:pic>
        <p:nvPicPr>
          <p:cNvPr id="2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9888BE8-CA88-02D1-997A-0BFD0487421E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985448" y="3985579"/>
            <a:ext cx="609600" cy="609600"/>
          </a:xfrm>
          <a:prstGeom prst="rect">
            <a:avLst/>
          </a:prstGeom>
        </p:spPr>
      </p:pic>
      <p:pic>
        <p:nvPicPr>
          <p:cNvPr id="8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35345BB-2370-6EE7-1C2D-9F7F2509E2DD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51147" y="150424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8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0"/>
    </mc:Choice>
    <mc:Fallback xmlns="">
      <p:transition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2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800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613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6" grpId="0" animBg="1"/>
      <p:bldP spid="3" grpId="0" animBg="1"/>
      <p:bldP spid="4" grpId="0" animBg="1"/>
      <p:bldP spid="5" grpId="0" animBg="1"/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2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2A96825-E45E-2B6E-8E04-BAEFEBD7A495}"/>
              </a:ext>
            </a:extLst>
          </p:cNvPr>
          <p:cNvPicPr/>
          <p:nvPr/>
        </p:nvPicPr>
        <p:blipFill rotWithShape="1">
          <a:blip r:embed="rId12"/>
          <a:srcRect l="3878" t="18522" r="58713" b="16492"/>
          <a:stretch/>
        </p:blipFill>
        <p:spPr bwMode="auto">
          <a:xfrm>
            <a:off x="1402138" y="700678"/>
            <a:ext cx="6357617" cy="5958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17"/>
          <p:cNvSpPr>
            <a:spLocks noGrp="1" noChangeArrowheads="1"/>
          </p:cNvSpPr>
          <p:nvPr>
            <p:ph type="title"/>
          </p:nvPr>
        </p:nvSpPr>
        <p:spPr>
          <a:xfrm>
            <a:off x="1402138" y="6983"/>
            <a:ext cx="3054011" cy="59430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ja-JP" altLang="en-US" sz="2800" dirty="0"/>
              <a:t>手書き作成用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4068089" y="2577303"/>
            <a:ext cx="442003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②氏名・又は名称を記入</a:t>
            </a:r>
            <a:endParaRPr lang="en-US" altLang="ja-JP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　 フリガナも忘れずに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284656" y="4634993"/>
            <a:ext cx="2821606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③連絡先を記入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66407" y="959573"/>
            <a:ext cx="253218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rIns="144000" bIns="0" rtlCol="0">
            <a:spAutoFit/>
          </a:bodyPr>
          <a:lstStyle/>
          <a:p>
            <a:r>
              <a:rPr kumimoji="1" lang="en-US" altLang="ja-JP" sz="1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0" y="673374"/>
            <a:ext cx="6197600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000" dirty="0">
                <a:latin typeface="Arial" panose="020B0604020202020204" pitchFamily="34" charset="0"/>
              </a:rPr>
              <a:t>①個人番号又は法人番号を記入</a:t>
            </a:r>
          </a:p>
        </p:txBody>
      </p:sp>
      <p:sp>
        <p:nvSpPr>
          <p:cNvPr id="8" name="角丸四角形 4">
            <a:extLst>
              <a:ext uri="{FF2B5EF4-FFF2-40B4-BE49-F238E27FC236}">
                <a16:creationId xmlns:a16="http://schemas.microsoft.com/office/drawing/2014/main" id="{D47B33A6-C943-4017-3DCC-7C55CC1EFFEF}"/>
              </a:ext>
            </a:extLst>
          </p:cNvPr>
          <p:cNvSpPr/>
          <p:nvPr/>
        </p:nvSpPr>
        <p:spPr>
          <a:xfrm>
            <a:off x="1848678" y="1281757"/>
            <a:ext cx="4711148" cy="373470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8" name="角丸四角形 4">
            <a:extLst>
              <a:ext uri="{FF2B5EF4-FFF2-40B4-BE49-F238E27FC236}">
                <a16:creationId xmlns:a16="http://schemas.microsoft.com/office/drawing/2014/main" id="{838A1C4A-D6CF-4311-C2A1-8BC96B08797F}"/>
              </a:ext>
            </a:extLst>
          </p:cNvPr>
          <p:cNvSpPr/>
          <p:nvPr/>
        </p:nvSpPr>
        <p:spPr>
          <a:xfrm>
            <a:off x="1842054" y="1652817"/>
            <a:ext cx="3783494" cy="804171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9" name="角丸四角形 4">
            <a:extLst>
              <a:ext uri="{FF2B5EF4-FFF2-40B4-BE49-F238E27FC236}">
                <a16:creationId xmlns:a16="http://schemas.microsoft.com/office/drawing/2014/main" id="{299C3CBC-196D-2719-2C07-F7DDDE1A9D7C}"/>
              </a:ext>
            </a:extLst>
          </p:cNvPr>
          <p:cNvSpPr/>
          <p:nvPr/>
        </p:nvSpPr>
        <p:spPr>
          <a:xfrm>
            <a:off x="1879133" y="5285471"/>
            <a:ext cx="3783494" cy="840692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597FA772-F7BD-B4F8-1DDF-8459797CA60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83326" y="598178"/>
            <a:ext cx="609600" cy="609600"/>
          </a:xfrm>
          <a:prstGeom prst="rect">
            <a:avLst/>
          </a:prstGeom>
        </p:spPr>
      </p:pic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098EB6F-1728-5A33-6333-6B218C60060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88986" y="1864776"/>
            <a:ext cx="609600" cy="609600"/>
          </a:xfrm>
          <a:prstGeom prst="rect">
            <a:avLst/>
          </a:prstGeom>
        </p:spPr>
      </p:pic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A22E021-B01D-A16D-4C2F-E446E2252DA0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41816" y="3301809"/>
            <a:ext cx="609600" cy="609600"/>
          </a:xfrm>
          <a:prstGeom prst="rect">
            <a:avLst/>
          </a:prstGeom>
        </p:spPr>
      </p:pic>
      <p:pic>
        <p:nvPicPr>
          <p:cNvPr id="11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494A6EB-78ED-D178-46DE-713E4E42DC11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09508" y="464214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3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0"/>
    </mc:Choice>
    <mc:Fallback xmlns="">
      <p:transition spd="slow" advTm="2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2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9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2" grpId="0" animBg="1"/>
      <p:bldP spid="8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1E1AEC90-DC67-5D5E-97C2-54BE98FD7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01B630-0666-10EA-FB02-064CF75BA8C7}"/>
              </a:ext>
            </a:extLst>
          </p:cNvPr>
          <p:cNvPicPr/>
          <p:nvPr/>
        </p:nvPicPr>
        <p:blipFill rotWithShape="1">
          <a:blip r:embed="rId8"/>
          <a:srcRect l="3878" t="18522" r="58713" b="16492"/>
          <a:stretch/>
        </p:blipFill>
        <p:spPr bwMode="auto">
          <a:xfrm>
            <a:off x="1349220" y="585622"/>
            <a:ext cx="6343663" cy="5985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17"/>
          <p:cNvSpPr>
            <a:spLocks noGrp="1" noChangeArrowheads="1"/>
          </p:cNvSpPr>
          <p:nvPr>
            <p:ph type="title"/>
          </p:nvPr>
        </p:nvSpPr>
        <p:spPr>
          <a:xfrm>
            <a:off x="1402138" y="6983"/>
            <a:ext cx="3054011" cy="59430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ja-JP" altLang="en-US" sz="2800" dirty="0"/>
              <a:t>手書き作成用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123542" y="572173"/>
            <a:ext cx="2496457" cy="41657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 dirty="0">
              <a:latin typeface="Arial" panose="020B0604020202020204" pitchFamily="34" charset="0"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V="1">
            <a:off x="4228688" y="780461"/>
            <a:ext cx="839810" cy="5104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53558" y="956820"/>
            <a:ext cx="253218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rIns="144000" bIns="0" rtlCol="0">
            <a:spAutoFit/>
          </a:bodyPr>
          <a:lstStyle/>
          <a:p>
            <a:r>
              <a:rPr kumimoji="1" lang="en-US" altLang="ja-JP" sz="1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402138" y="843687"/>
            <a:ext cx="2871788" cy="83026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800" b="1" dirty="0">
                <a:solidFill>
                  <a:srgbClr val="C0504D"/>
                </a:solidFill>
                <a:latin typeface="Arial" panose="020B0604020202020204" pitchFamily="34" charset="0"/>
              </a:rPr>
              <a:t> 指定番号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62E7950-54A3-2C55-8040-7B712B5B5E6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16379"/>
            <a:ext cx="609600" cy="609600"/>
          </a:xfrm>
          <a:prstGeom prst="rect">
            <a:avLst/>
          </a:prstGeom>
        </p:spPr>
      </p:pic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2185D28-51FD-C73A-CAE4-9BA496E8BE2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192009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65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/>
          <p:nvPr/>
        </p:nvPicPr>
        <p:blipFill rotWithShape="1">
          <a:blip r:embed="rId6"/>
          <a:srcRect l="3878" t="18522" r="58713" b="16492"/>
          <a:stretch/>
        </p:blipFill>
        <p:spPr bwMode="auto">
          <a:xfrm>
            <a:off x="1031172" y="29029"/>
            <a:ext cx="6836795" cy="6530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272873" y="445836"/>
            <a:ext cx="253218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rIns="144000" bIns="0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６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3010A9E6-D639-A626-96F5-7E73052E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311" y="1953270"/>
            <a:ext cx="3427424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給与受給者の総人数</a:t>
            </a:r>
          </a:p>
        </p:txBody>
      </p:sp>
      <p:sp>
        <p:nvSpPr>
          <p:cNvPr id="4" name="Text Box 43">
            <a:extLst>
              <a:ext uri="{FF2B5EF4-FFF2-40B4-BE49-F238E27FC236}">
                <a16:creationId xmlns:a16="http://schemas.microsoft.com/office/drawing/2014/main" id="{571A73F3-4EA5-4AAF-DC08-B00F12F02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376" y="2639535"/>
            <a:ext cx="2731912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特別徴収対象者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F485C08-89E9-90E3-ED66-71660C5EE3AE}"/>
              </a:ext>
            </a:extLst>
          </p:cNvPr>
          <p:cNvSpPr/>
          <p:nvPr/>
        </p:nvSpPr>
        <p:spPr>
          <a:xfrm>
            <a:off x="7036686" y="1701686"/>
            <a:ext cx="678801" cy="34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399B01FC-A97F-2959-DB66-D120E3201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141" y="3326074"/>
            <a:ext cx="4424023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Arial" panose="020B0604020202020204" pitchFamily="34" charset="0"/>
              </a:rPr>
              <a:t>普通徴収対象者</a:t>
            </a:r>
            <a:r>
              <a:rPr lang="en-US" altLang="ja-JP" sz="2800" b="1" dirty="0">
                <a:latin typeface="Arial" panose="020B0604020202020204" pitchFamily="34" charset="0"/>
              </a:rPr>
              <a:t>(</a:t>
            </a:r>
            <a:r>
              <a:rPr lang="ja-JP" altLang="en-US" sz="2800" b="1" dirty="0">
                <a:latin typeface="Arial" panose="020B0604020202020204" pitchFamily="34" charset="0"/>
              </a:rPr>
              <a:t>退職者</a:t>
            </a:r>
            <a:r>
              <a:rPr lang="en-US" altLang="ja-JP" sz="2800" b="1" dirty="0">
                <a:latin typeface="Arial" panose="020B0604020202020204" pitchFamily="34" charset="0"/>
              </a:rPr>
              <a:t>)</a:t>
            </a:r>
            <a:endParaRPr lang="ja-JP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2E74E4F2-2DDF-39FA-1B92-DFE8F2BDA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524" y="3977739"/>
            <a:ext cx="4424024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600" b="1" dirty="0">
                <a:latin typeface="Arial" panose="020B0604020202020204" pitchFamily="34" charset="0"/>
              </a:rPr>
              <a:t>普通</a:t>
            </a:r>
            <a:r>
              <a:rPr lang="ja-JP" altLang="en-US" sz="2800" b="1" dirty="0">
                <a:latin typeface="Arial" panose="020B0604020202020204" pitchFamily="34" charset="0"/>
              </a:rPr>
              <a:t>徴収</a:t>
            </a:r>
            <a:r>
              <a:rPr lang="ja-JP" altLang="en-US" sz="2600" b="1" dirty="0">
                <a:latin typeface="Arial" panose="020B0604020202020204" pitchFamily="34" charset="0"/>
              </a:rPr>
              <a:t>対象者</a:t>
            </a:r>
            <a:r>
              <a:rPr lang="en-US" altLang="ja-JP" sz="2600" b="1" dirty="0">
                <a:latin typeface="Arial" panose="020B0604020202020204" pitchFamily="34" charset="0"/>
              </a:rPr>
              <a:t>(</a:t>
            </a:r>
            <a:r>
              <a:rPr lang="ja-JP" altLang="en-US" sz="2600" b="1" dirty="0">
                <a:latin typeface="Arial" panose="020B0604020202020204" pitchFamily="34" charset="0"/>
              </a:rPr>
              <a:t>退職者除く</a:t>
            </a:r>
            <a:r>
              <a:rPr lang="en-US" altLang="ja-JP" sz="2600" b="1" dirty="0">
                <a:latin typeface="Arial" panose="020B0604020202020204" pitchFamily="34" charset="0"/>
              </a:rPr>
              <a:t>)</a:t>
            </a:r>
            <a:endParaRPr lang="ja-JP" altLang="en-US" sz="2600" b="1" dirty="0">
              <a:latin typeface="Arial" panose="020B0604020202020204" pitchFamily="34" charset="0"/>
            </a:endParaRPr>
          </a:p>
        </p:txBody>
      </p:sp>
      <p:sp>
        <p:nvSpPr>
          <p:cNvPr id="12" name="Line 42">
            <a:extLst>
              <a:ext uri="{FF2B5EF4-FFF2-40B4-BE49-F238E27FC236}">
                <a16:creationId xmlns:a16="http://schemas.microsoft.com/office/drawing/2014/main" id="{3ECFFE05-B964-C6D6-CE5D-CFE3753FB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1266" y="3673545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Text Box 45">
            <a:extLst>
              <a:ext uri="{FF2B5EF4-FFF2-40B4-BE49-F238E27FC236}">
                <a16:creationId xmlns:a16="http://schemas.microsoft.com/office/drawing/2014/main" id="{7DEDFF4A-B1D2-EC22-B5D6-37CF320FB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376" y="4590858"/>
            <a:ext cx="2717601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報告人員の合計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5B4A8451-3E37-64E1-4EBA-D71E3D923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58" y="1197531"/>
            <a:ext cx="4424025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b="1" dirty="0">
                <a:latin typeface="Arial" panose="020B0604020202020204" pitchFamily="34" charset="0"/>
              </a:rPr>
              <a:t>報告する人数を記入する</a:t>
            </a:r>
          </a:p>
        </p:txBody>
      </p:sp>
      <p:sp>
        <p:nvSpPr>
          <p:cNvPr id="17" name="Line 42">
            <a:extLst>
              <a:ext uri="{FF2B5EF4-FFF2-40B4-BE49-F238E27FC236}">
                <a16:creationId xmlns:a16="http://schemas.microsoft.com/office/drawing/2014/main" id="{BF6F46E7-4352-012D-8682-C060168E3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3288" y="2354339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Line 42">
            <a:extLst>
              <a:ext uri="{FF2B5EF4-FFF2-40B4-BE49-F238E27FC236}">
                <a16:creationId xmlns:a16="http://schemas.microsoft.com/office/drawing/2014/main" id="{815FFC8B-5418-93DD-77BE-13EDEBA58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520" y="3030824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Line 42">
            <a:extLst>
              <a:ext uri="{FF2B5EF4-FFF2-40B4-BE49-F238E27FC236}">
                <a16:creationId xmlns:a16="http://schemas.microsoft.com/office/drawing/2014/main" id="{A8F0E357-E802-7727-4706-26DCC99B8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774" y="4256637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42">
            <a:extLst>
              <a:ext uri="{FF2B5EF4-FFF2-40B4-BE49-F238E27FC236}">
                <a16:creationId xmlns:a16="http://schemas.microsoft.com/office/drawing/2014/main" id="{7CBF3AB6-2B8D-0FB0-B21D-88C0E0019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1272" y="4886109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5B8224AD-E40D-9F65-5DBA-C5F4C97B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265" y="136298"/>
            <a:ext cx="3326067" cy="8258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ja-JP" altLang="en-US" sz="2800" dirty="0"/>
              <a:t>手書き作成用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4277459-D89E-01CC-96DF-198043D3F5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98987" y="66386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503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0"/>
    </mc:Choice>
    <mc:Fallback xmlns="">
      <p:transition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|17.5|1.3|2.5|6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6.9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|17.5|1.3|2.5|65.9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anchor="ctr"/>
      <a:lstStyle>
        <a:defPPr algn="ctr">
          <a:defRPr kumimoji="1" sz="1200" dirty="0">
            <a:solidFill>
              <a:schemeClr val="accent6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36654</TotalTime>
  <Words>843</Words>
  <Application>Microsoft Office PowerPoint</Application>
  <PresentationFormat>画面に合わせる (4:3)</PresentationFormat>
  <Paragraphs>123</Paragraphs>
  <Slides>6</Slides>
  <Notes>6</Notes>
  <HiddenSlides>0</HiddenSlides>
  <MMClips>13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Ｐ明朝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手書き作成用</vt:lpstr>
      <vt:lpstr>手書き作成用</vt:lpstr>
      <vt:lpstr>手書き作成用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[パワーポイント]</dc:title>
  <dc:creator>梶　敦志</dc:creator>
  <cp:lastModifiedBy>藤﨑恵菜_23（財）税務部市民税管理課</cp:lastModifiedBy>
  <cp:revision>2421</cp:revision>
  <cp:lastPrinted>2023-10-09T04:48:59Z</cp:lastPrinted>
  <dcterms:created xsi:type="dcterms:W3CDTF">2003-07-23T14:24:18Z</dcterms:created>
  <dcterms:modified xsi:type="dcterms:W3CDTF">2025-10-17T04:39:43Z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1041</vt:i4>
  </property>
</Properties>
</file>