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2"/>
  </p:notesMasterIdLst>
  <p:handoutMasterIdLst>
    <p:handoutMasterId r:id="rId13"/>
  </p:handoutMasterIdLst>
  <p:sldIdLst>
    <p:sldId id="362" r:id="rId5"/>
    <p:sldId id="425" r:id="rId6"/>
    <p:sldId id="426" r:id="rId7"/>
    <p:sldId id="427" r:id="rId8"/>
    <p:sldId id="430" r:id="rId9"/>
    <p:sldId id="429" r:id="rId10"/>
    <p:sldId id="431" r:id="rId11"/>
  </p:sldIdLst>
  <p:sldSz cx="9904413" cy="6858000"/>
  <p:notesSz cx="6770688" cy="9902825"/>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069">
          <p15:clr>
            <a:srgbClr val="A4A3A4"/>
          </p15:clr>
        </p15:guide>
        <p15:guide id="2" pos="3120" userDrawn="1">
          <p15:clr>
            <a:srgbClr val="A4A3A4"/>
          </p15:clr>
        </p15:guide>
      </p15:sldGuideLst>
    </p:ext>
    <p:ext uri="{2D200454-40CA-4A62-9FC3-DE9A4176ACB9}">
      <p15:notesGuideLst xmlns:p15="http://schemas.microsoft.com/office/powerpoint/2012/main">
        <p15:guide id="1" orient="horz" pos="3118" userDrawn="1">
          <p15:clr>
            <a:srgbClr val="A4A3A4"/>
          </p15:clr>
        </p15:guide>
        <p15:guide id="2" pos="213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E1E7F3"/>
    <a:srgbClr val="CC00FF"/>
    <a:srgbClr val="FFCCCC"/>
    <a:srgbClr val="FFFF99"/>
    <a:srgbClr val="000099"/>
    <a:srgbClr val="FF7C80"/>
    <a:srgbClr val="FFFFCC"/>
    <a:srgbClr val="0033CC"/>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91" autoAdjust="0"/>
    <p:restoredTop sz="96839" autoAdjust="0"/>
  </p:normalViewPr>
  <p:slideViewPr>
    <p:cSldViewPr>
      <p:cViewPr varScale="1">
        <p:scale>
          <a:sx n="73" d="100"/>
          <a:sy n="73" d="100"/>
        </p:scale>
        <p:origin x="1506" y="60"/>
      </p:cViewPr>
      <p:guideLst>
        <p:guide orient="horz" pos="2069"/>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2" d="100"/>
          <a:sy n="72" d="100"/>
        </p:scale>
        <p:origin x="2947" y="53"/>
      </p:cViewPr>
      <p:guideLst>
        <p:guide orient="horz" pos="3118"/>
        <p:guide pos="2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1" y="1"/>
            <a:ext cx="2934550" cy="495540"/>
          </a:xfrm>
          <a:prstGeom prst="rect">
            <a:avLst/>
          </a:prstGeom>
          <a:noFill/>
          <a:ln w="9525">
            <a:noFill/>
            <a:miter lim="800000"/>
            <a:headEnd/>
            <a:tailEnd/>
          </a:ln>
          <a:effectLst/>
        </p:spPr>
        <p:txBody>
          <a:bodyPr vert="horz" wrap="square" lIns="91044" tIns="45522" rIns="91044" bIns="45522"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5" name="Rectangle 3"/>
          <p:cNvSpPr>
            <a:spLocks noGrp="1" noChangeArrowheads="1"/>
          </p:cNvSpPr>
          <p:nvPr>
            <p:ph type="dt" sz="quarter" idx="1"/>
          </p:nvPr>
        </p:nvSpPr>
        <p:spPr bwMode="auto">
          <a:xfrm>
            <a:off x="3834543" y="1"/>
            <a:ext cx="2934549" cy="495540"/>
          </a:xfrm>
          <a:prstGeom prst="rect">
            <a:avLst/>
          </a:prstGeom>
          <a:noFill/>
          <a:ln w="9525">
            <a:noFill/>
            <a:miter lim="800000"/>
            <a:headEnd/>
            <a:tailEnd/>
          </a:ln>
          <a:effectLst/>
        </p:spPr>
        <p:txBody>
          <a:bodyPr vert="horz" wrap="square" lIns="91044" tIns="45522" rIns="91044" bIns="45522"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E86C3D95-AE66-4480-91C8-3FDEB08C89CC}" type="datetimeFigureOut">
              <a:rPr lang="ja-JP" altLang="en-US"/>
              <a:pPr>
                <a:defRPr/>
              </a:pPr>
              <a:t>2023/4/26</a:t>
            </a:fld>
            <a:endParaRPr lang="en-US" altLang="ja-JP" dirty="0"/>
          </a:p>
        </p:txBody>
      </p:sp>
      <p:sp>
        <p:nvSpPr>
          <p:cNvPr id="49156" name="Rectangle 4"/>
          <p:cNvSpPr>
            <a:spLocks noGrp="1" noChangeArrowheads="1"/>
          </p:cNvSpPr>
          <p:nvPr>
            <p:ph type="ftr" sz="quarter" idx="2"/>
          </p:nvPr>
        </p:nvSpPr>
        <p:spPr bwMode="auto">
          <a:xfrm>
            <a:off x="1" y="9405692"/>
            <a:ext cx="2934550" cy="495539"/>
          </a:xfrm>
          <a:prstGeom prst="rect">
            <a:avLst/>
          </a:prstGeom>
          <a:noFill/>
          <a:ln w="9525">
            <a:noFill/>
            <a:miter lim="800000"/>
            <a:headEnd/>
            <a:tailEnd/>
          </a:ln>
          <a:effectLst/>
        </p:spPr>
        <p:txBody>
          <a:bodyPr vert="horz" wrap="square" lIns="91044" tIns="45522" rIns="91044" bIns="45522"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7" name="Rectangle 5"/>
          <p:cNvSpPr>
            <a:spLocks noGrp="1" noChangeArrowheads="1"/>
          </p:cNvSpPr>
          <p:nvPr>
            <p:ph type="sldNum" sz="quarter" idx="3"/>
          </p:nvPr>
        </p:nvSpPr>
        <p:spPr bwMode="auto">
          <a:xfrm>
            <a:off x="3834543" y="9405692"/>
            <a:ext cx="2934549" cy="495539"/>
          </a:xfrm>
          <a:prstGeom prst="rect">
            <a:avLst/>
          </a:prstGeom>
          <a:noFill/>
          <a:ln w="9525">
            <a:noFill/>
            <a:miter lim="800000"/>
            <a:headEnd/>
            <a:tailEnd/>
          </a:ln>
          <a:effectLst/>
        </p:spPr>
        <p:txBody>
          <a:bodyPr vert="horz" wrap="square" lIns="91044" tIns="45522" rIns="91044" bIns="45522" numCol="1" anchor="b" anchorCtr="0" compatLnSpc="1">
            <a:prstTxWarp prst="textNoShape">
              <a:avLst/>
            </a:prstTxWarp>
          </a:bodyPr>
          <a:lstStyle>
            <a:lvl1pPr algn="r" eaLnBrk="0" hangingPunct="0">
              <a:defRPr sz="1200"/>
            </a:lvl1pPr>
          </a:lstStyle>
          <a:p>
            <a:fld id="{5E515F5F-7A01-4E0C-881E-7471BC752760}" type="slidenum">
              <a:rPr lang="ja-JP" altLang="en-US"/>
              <a:pPr/>
              <a:t>‹#›</a:t>
            </a:fld>
            <a:endParaRPr lang="en-US" altLang="ja-JP"/>
          </a:p>
        </p:txBody>
      </p:sp>
    </p:spTree>
    <p:extLst>
      <p:ext uri="{BB962C8B-B14F-4D97-AF65-F5344CB8AC3E}">
        <p14:creationId xmlns:p14="http://schemas.microsoft.com/office/powerpoint/2010/main" val="2481508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
            <a:ext cx="2932954" cy="495540"/>
          </a:xfrm>
          <a:prstGeom prst="rect">
            <a:avLst/>
          </a:prstGeom>
          <a:noFill/>
          <a:ln w="9525">
            <a:noFill/>
            <a:miter lim="800000"/>
            <a:headEnd/>
            <a:tailEnd/>
          </a:ln>
          <a:effectLst/>
        </p:spPr>
        <p:txBody>
          <a:bodyPr vert="horz" wrap="square" lIns="91820" tIns="45908" rIns="91820" bIns="45908" numCol="1" anchor="t" anchorCtr="0" compatLnSpc="1">
            <a:prstTxWarp prst="textNoShape">
              <a:avLst/>
            </a:prstTxWarp>
          </a:bodyPr>
          <a:lstStyle>
            <a:lvl1pPr algn="l" defTabSz="918338">
              <a:defRPr sz="1200">
                <a:latin typeface="Arial" charset="0"/>
                <a:ea typeface="ＭＳ Ｐゴシック" pitchFamily="50" charset="-128"/>
              </a:defRPr>
            </a:lvl1pPr>
          </a:lstStyle>
          <a:p>
            <a:pPr>
              <a:defRPr/>
            </a:pPr>
            <a:endParaRPr lang="en-US" altLang="ja-JP"/>
          </a:p>
        </p:txBody>
      </p:sp>
      <p:sp>
        <p:nvSpPr>
          <p:cNvPr id="2051" name="Rectangle 3"/>
          <p:cNvSpPr>
            <a:spLocks noGrp="1" noChangeArrowheads="1"/>
          </p:cNvSpPr>
          <p:nvPr>
            <p:ph type="dt" idx="1"/>
          </p:nvPr>
        </p:nvSpPr>
        <p:spPr bwMode="auto">
          <a:xfrm>
            <a:off x="3836138" y="1"/>
            <a:ext cx="2932954" cy="495540"/>
          </a:xfrm>
          <a:prstGeom prst="rect">
            <a:avLst/>
          </a:prstGeom>
          <a:noFill/>
          <a:ln w="9525">
            <a:noFill/>
            <a:miter lim="800000"/>
            <a:headEnd/>
            <a:tailEnd/>
          </a:ln>
          <a:effectLst/>
        </p:spPr>
        <p:txBody>
          <a:bodyPr vert="horz" wrap="square" lIns="91820" tIns="45908" rIns="91820" bIns="45908" numCol="1" anchor="t" anchorCtr="0" compatLnSpc="1">
            <a:prstTxWarp prst="textNoShape">
              <a:avLst/>
            </a:prstTxWarp>
          </a:bodyPr>
          <a:lstStyle>
            <a:lvl1pPr algn="r" defTabSz="918338">
              <a:defRPr sz="1200">
                <a:latin typeface="Arial" charset="0"/>
                <a:ea typeface="ＭＳ Ｐゴシック" pitchFamily="50" charset="-128"/>
              </a:defRPr>
            </a:lvl1pPr>
          </a:lstStyle>
          <a:p>
            <a:pPr>
              <a:defRPr/>
            </a:pPr>
            <a:endParaRPr lang="en-US" altLang="ja-JP"/>
          </a:p>
        </p:txBody>
      </p:sp>
      <p:sp>
        <p:nvSpPr>
          <p:cNvPr id="20484" name="Rectangle 4"/>
          <p:cNvSpPr>
            <a:spLocks noGrp="1" noRot="1" noChangeAspect="1" noChangeArrowheads="1"/>
          </p:cNvSpPr>
          <p:nvPr>
            <p:ph type="sldImg" idx="2"/>
          </p:nvPr>
        </p:nvSpPr>
        <p:spPr bwMode="auto">
          <a:xfrm>
            <a:off x="704850" y="744538"/>
            <a:ext cx="5360988" cy="371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Rot="1" noChangeArrowheads="1"/>
          </p:cNvSpPr>
          <p:nvPr>
            <p:ph type="body" sz="quarter" idx="3"/>
          </p:nvPr>
        </p:nvSpPr>
        <p:spPr bwMode="auto">
          <a:xfrm>
            <a:off x="678187" y="4703642"/>
            <a:ext cx="5414315" cy="4455076"/>
          </a:xfrm>
          <a:prstGeom prst="rect">
            <a:avLst/>
          </a:prstGeom>
          <a:noFill/>
          <a:ln w="9525">
            <a:noFill/>
            <a:miter lim="800000"/>
            <a:headEnd/>
            <a:tailEnd/>
          </a:ln>
          <a:effectLst/>
        </p:spPr>
        <p:txBody>
          <a:bodyPr vert="horz" wrap="square" lIns="91820" tIns="45908" rIns="91820" bIns="45908"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p:cNvSpPr>
            <a:spLocks noGrp="1" noChangeArrowheads="1"/>
          </p:cNvSpPr>
          <p:nvPr>
            <p:ph type="ftr" sz="quarter" idx="4"/>
          </p:nvPr>
        </p:nvSpPr>
        <p:spPr bwMode="auto">
          <a:xfrm>
            <a:off x="0" y="9405692"/>
            <a:ext cx="2932954" cy="495539"/>
          </a:xfrm>
          <a:prstGeom prst="rect">
            <a:avLst/>
          </a:prstGeom>
          <a:noFill/>
          <a:ln w="9525">
            <a:noFill/>
            <a:miter lim="800000"/>
            <a:headEnd/>
            <a:tailEnd/>
          </a:ln>
          <a:effectLst/>
        </p:spPr>
        <p:txBody>
          <a:bodyPr vert="horz" wrap="square" lIns="91820" tIns="45908" rIns="91820" bIns="45908" numCol="1" anchor="b" anchorCtr="0" compatLnSpc="1">
            <a:prstTxWarp prst="textNoShape">
              <a:avLst/>
            </a:prstTxWarp>
          </a:bodyPr>
          <a:lstStyle>
            <a:lvl1pPr algn="l" defTabSz="918338">
              <a:defRPr sz="1200">
                <a:latin typeface="Arial" charset="0"/>
                <a:ea typeface="ＭＳ Ｐゴシック" pitchFamily="50" charset="-128"/>
              </a:defRPr>
            </a:lvl1pPr>
          </a:lstStyle>
          <a:p>
            <a:pPr>
              <a:defRPr/>
            </a:pPr>
            <a:endParaRPr lang="en-US" altLang="ja-JP"/>
          </a:p>
        </p:txBody>
      </p:sp>
      <p:sp>
        <p:nvSpPr>
          <p:cNvPr id="2055" name="Rectangle 7"/>
          <p:cNvSpPr>
            <a:spLocks noGrp="1" noChangeArrowheads="1"/>
          </p:cNvSpPr>
          <p:nvPr>
            <p:ph type="sldNum" sz="quarter" idx="5"/>
          </p:nvPr>
        </p:nvSpPr>
        <p:spPr bwMode="auto">
          <a:xfrm>
            <a:off x="3836138" y="9405692"/>
            <a:ext cx="2932954" cy="495539"/>
          </a:xfrm>
          <a:prstGeom prst="rect">
            <a:avLst/>
          </a:prstGeom>
          <a:noFill/>
          <a:ln w="9525">
            <a:noFill/>
            <a:miter lim="800000"/>
            <a:headEnd/>
            <a:tailEnd/>
          </a:ln>
          <a:effectLst/>
        </p:spPr>
        <p:txBody>
          <a:bodyPr vert="horz" wrap="square" lIns="91820" tIns="45908" rIns="91820" bIns="45908" numCol="1" anchor="b" anchorCtr="0" compatLnSpc="1">
            <a:prstTxWarp prst="textNoShape">
              <a:avLst/>
            </a:prstTxWarp>
          </a:bodyPr>
          <a:lstStyle>
            <a:lvl1pPr algn="r">
              <a:defRPr sz="1200">
                <a:latin typeface="Arial" panose="020B0604020202020204" pitchFamily="34" charset="0"/>
              </a:defRPr>
            </a:lvl1pPr>
          </a:lstStyle>
          <a:p>
            <a:fld id="{F3247970-987B-4266-A45C-22B13C5CBF38}" type="slidenum">
              <a:rPr lang="ja-JP" altLang="en-US"/>
              <a:pPr/>
              <a:t>‹#›</a:t>
            </a:fld>
            <a:endParaRPr lang="en-US" altLang="ja-JP"/>
          </a:p>
        </p:txBody>
      </p:sp>
    </p:spTree>
    <p:extLst>
      <p:ext uri="{BB962C8B-B14F-4D97-AF65-F5344CB8AC3E}">
        <p14:creationId xmlns:p14="http://schemas.microsoft.com/office/powerpoint/2010/main" val="2917576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6145" indent="-286979"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7915" indent="-229583"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7081" indent="-229583"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66247" indent="-229583" algn="l"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25413" indent="-229583"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84579" indent="-229583"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43745" indent="-229583"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902911" indent="-229583"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D04494FC-1F49-42B8-A891-0C97866010DA}" type="slidenum">
              <a:rPr lang="ja-JP" altLang="en-US">
                <a:ea typeface="ＭＳ Ｐゴシック" panose="020B0600070205080204" pitchFamily="50" charset="-128"/>
              </a:rPr>
              <a:pPr algn="r" eaLnBrk="1" hangingPunct="1">
                <a:spcBef>
                  <a:spcPct val="0"/>
                </a:spcBef>
              </a:pPr>
              <a:t>1</a:t>
            </a:fld>
            <a:endParaRPr lang="en-US" altLang="ja-JP">
              <a:ea typeface="ＭＳ Ｐゴシック" panose="020B0600070205080204" pitchFamily="50" charset="-128"/>
            </a:endParaRPr>
          </a:p>
        </p:txBody>
      </p:sp>
      <p:sp>
        <p:nvSpPr>
          <p:cNvPr id="21507" name="Rectangle 2"/>
          <p:cNvSpPr>
            <a:spLocks noGrp="1" noRot="1" noChangeAspect="1" noChangeArrowheads="1" noTextEdit="1"/>
          </p:cNvSpPr>
          <p:nvPr>
            <p:ph type="sldImg"/>
          </p:nvPr>
        </p:nvSpPr>
        <p:spPr>
          <a:xfrm>
            <a:off x="715963" y="742950"/>
            <a:ext cx="5360987" cy="3711575"/>
          </a:xfrm>
        </p:spPr>
      </p:sp>
      <p:sp>
        <p:nvSpPr>
          <p:cNvPr id="21508" name="Rectangle 3"/>
          <p:cNvSpPr>
            <a:spLocks noGrp="1" noRot="1" noChangeArrowheads="1"/>
          </p:cNvSpPr>
          <p:nvPr>
            <p:ph type="body" idx="1"/>
          </p:nvPr>
        </p:nvSpPr>
        <p:spPr>
          <a:xfrm>
            <a:off x="899993" y="4703642"/>
            <a:ext cx="4970703" cy="445667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GB" dirty="0">
              <a:latin typeface="Arial" panose="020B0604020202020204" pitchFamily="34" charset="0"/>
            </a:endParaRPr>
          </a:p>
        </p:txBody>
      </p:sp>
    </p:spTree>
    <p:extLst>
      <p:ext uri="{BB962C8B-B14F-4D97-AF65-F5344CB8AC3E}">
        <p14:creationId xmlns:p14="http://schemas.microsoft.com/office/powerpoint/2010/main" val="2250158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36138" y="9405692"/>
            <a:ext cx="2932954" cy="495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0" tIns="45908" rIns="91820" bIns="45908"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A07BC171-D004-4525-A7B0-D108609749A6}" type="slidenum">
              <a:rPr lang="ja-JP" altLang="en-US">
                <a:ea typeface="ＭＳ Ｐゴシック" panose="020B0600070205080204" pitchFamily="50" charset="-128"/>
              </a:rPr>
              <a:pPr algn="r" eaLnBrk="1" hangingPunct="1">
                <a:spcBef>
                  <a:spcPct val="0"/>
                </a:spcBef>
              </a:pPr>
              <a:t>2</a:t>
            </a:fld>
            <a:endParaRPr lang="en-US" altLang="ja-JP">
              <a:ea typeface="ＭＳ Ｐゴシック" panose="020B0600070205080204" pitchFamily="50" charset="-128"/>
            </a:endParaRPr>
          </a:p>
        </p:txBody>
      </p:sp>
      <p:sp>
        <p:nvSpPr>
          <p:cNvPr id="27651" name="Rectangle 2"/>
          <p:cNvSpPr>
            <a:spLocks noGrp="1" noRot="1" noChangeAspect="1" noChangeArrowheads="1" noTextEdit="1"/>
          </p:cNvSpPr>
          <p:nvPr>
            <p:ph type="sldImg"/>
          </p:nvPr>
        </p:nvSpPr>
        <p:spPr/>
      </p:sp>
      <p:sp>
        <p:nvSpPr>
          <p:cNvPr id="2765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018146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36138" y="9405692"/>
            <a:ext cx="2932954" cy="495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0" tIns="45908" rIns="91820" bIns="45908"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3</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8332" eaLnBrk="1" hangingPunct="1">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266610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36138" y="9405692"/>
            <a:ext cx="2932954" cy="495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0" tIns="45908" rIns="91820" bIns="45908"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4</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8332" eaLnBrk="1" hangingPunct="1">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1291782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36138" y="9405692"/>
            <a:ext cx="2932954" cy="495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0" tIns="45908" rIns="91820" bIns="45908"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5</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8332" eaLnBrk="1" hangingPunct="1">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181021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36138" y="9405692"/>
            <a:ext cx="2932954" cy="495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0" tIns="45908" rIns="91820" bIns="45908"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17B7D18E-B92B-4F83-929F-49415FFDBF4B}" type="slidenum">
              <a:rPr lang="ja-JP" altLang="en-US">
                <a:ea typeface="ＭＳ Ｐゴシック" panose="020B0600070205080204" pitchFamily="50" charset="-128"/>
              </a:rPr>
              <a:pPr algn="r" eaLnBrk="1" hangingPunct="1">
                <a:spcBef>
                  <a:spcPct val="0"/>
                </a:spcBef>
              </a:pPr>
              <a:t>6</a:t>
            </a:fld>
            <a:endParaRPr lang="en-US" altLang="ja-JP">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8332" eaLnBrk="1" hangingPunct="1">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3724883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36138" y="9405692"/>
            <a:ext cx="2932954" cy="495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820" tIns="45908" rIns="91820" bIns="45908" anchor="b"/>
          <a:lstStyle>
            <a:lvl1pPr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1pPr>
            <a:lvl2pPr marL="742950" indent="-28575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2pPr>
            <a:lvl3pPr marL="11430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3pPr>
            <a:lvl4pPr marL="16002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4pPr>
            <a:lvl5pPr marL="2057400" indent="-228600" algn="l" defTabSz="922338" eaLnBrk="0" hangingPunct="0">
              <a:spcBef>
                <a:spcPct val="30000"/>
              </a:spcBef>
              <a:defRPr sz="1200">
                <a:solidFill>
                  <a:schemeClr val="tx1"/>
                </a:solidFill>
                <a:latin typeface="Arial" panose="020B0604020202020204" pitchFamily="34" charset="0"/>
                <a:ea typeface="ＭＳ Ｐ明朝" panose="02020600040205080304" pitchFamily="18" charset="-128"/>
              </a:defRPr>
            </a:lvl5pPr>
            <a:lvl6pPr marL="25146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6pPr>
            <a:lvl7pPr marL="29718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7pPr>
            <a:lvl8pPr marL="34290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8pPr>
            <a:lvl9pPr marL="3886200" indent="-228600" defTabSz="922338" eaLnBrk="0" fontAlgn="base" hangingPunct="0">
              <a:spcBef>
                <a:spcPct val="30000"/>
              </a:spcBef>
              <a:spcAft>
                <a:spcPct val="0"/>
              </a:spcAft>
              <a:defRPr sz="1200">
                <a:solidFill>
                  <a:schemeClr val="tx1"/>
                </a:solidFill>
                <a:latin typeface="Arial" panose="020B0604020202020204" pitchFamily="34" charset="0"/>
                <a:ea typeface="ＭＳ Ｐ明朝" panose="02020600040205080304" pitchFamily="18" charset="-128"/>
              </a:defRPr>
            </a:lvl9pPr>
          </a:lstStyle>
          <a:p>
            <a:pPr algn="r" defTabSz="926304" eaLnBrk="1" hangingPunct="1">
              <a:spcBef>
                <a:spcPct val="0"/>
              </a:spcBef>
              <a:defRPr/>
            </a:pPr>
            <a:fld id="{17B7D18E-B92B-4F83-929F-49415FFDBF4B}" type="slidenum">
              <a:rPr lang="ja-JP" altLang="en-US">
                <a:solidFill>
                  <a:srgbClr val="000000"/>
                </a:solidFill>
                <a:ea typeface="ＭＳ Ｐゴシック" panose="020B0600070205080204" pitchFamily="50" charset="-128"/>
              </a:rPr>
              <a:pPr algn="r" defTabSz="926304" eaLnBrk="1" hangingPunct="1">
                <a:spcBef>
                  <a:spcPct val="0"/>
                </a:spcBef>
                <a:defRPr/>
              </a:pPr>
              <a:t>7</a:t>
            </a:fld>
            <a:endParaRPr lang="en-US" altLang="ja-JP">
              <a:solidFill>
                <a:srgbClr val="000000"/>
              </a:solidFill>
              <a:ea typeface="ＭＳ Ｐゴシック" panose="020B0600070205080204" pitchFamily="50" charset="-128"/>
            </a:endParaRPr>
          </a:p>
        </p:txBody>
      </p:sp>
      <p:sp>
        <p:nvSpPr>
          <p:cNvPr id="28675" name="Rectangle 2"/>
          <p:cNvSpPr>
            <a:spLocks noGrp="1" noRot="1" noChangeAspect="1" noChangeArrowheads="1" noTextEdit="1"/>
          </p:cNvSpPr>
          <p:nvPr>
            <p:ph type="sldImg"/>
          </p:nvPr>
        </p:nvSpPr>
        <p:spPr/>
      </p:sp>
      <p:sp>
        <p:nvSpPr>
          <p:cNvPr id="2867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8332" eaLnBrk="1" hangingPunct="1">
              <a:defRPr/>
            </a:pPr>
            <a:endParaRPr lang="ja-JP" altLang="en-US" dirty="0">
              <a:latin typeface="Arial" panose="020B0604020202020204" pitchFamily="34" charset="0"/>
            </a:endParaRPr>
          </a:p>
          <a:p>
            <a:pPr eaLnBrk="1" hangingPunct="1"/>
            <a:endParaRPr lang="ja-JP" altLang="en-US" dirty="0">
              <a:latin typeface="Arial" panose="020B0604020202020204" pitchFamily="34" charset="0"/>
            </a:endParaRPr>
          </a:p>
        </p:txBody>
      </p:sp>
    </p:spTree>
    <p:extLst>
      <p:ext uri="{BB962C8B-B14F-4D97-AF65-F5344CB8AC3E}">
        <p14:creationId xmlns:p14="http://schemas.microsoft.com/office/powerpoint/2010/main" val="23134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a:off x="775742" y="404664"/>
            <a:ext cx="8496944" cy="864096"/>
          </a:xfrm>
          <a:prstGeom prst="rect">
            <a:avLst/>
          </a:prstGeom>
          <a:solidFill>
            <a:schemeClr val="bg1">
              <a:lumMod val="95000"/>
              <a:alpha val="55000"/>
            </a:schemeClr>
          </a:solidFill>
          <a:ln>
            <a:noFill/>
          </a:ln>
        </p:spPr>
        <p:txBody>
          <a:bodyPr anchor="ctr"/>
          <a:lstStyle/>
          <a:p>
            <a:pPr eaLnBrk="0" hangingPunct="0">
              <a:defRPr/>
            </a:pPr>
            <a:r>
              <a:rPr lang="zh-TW" altLang="en-US" sz="2400" b="1" dirty="0" smtClean="0">
                <a:solidFill>
                  <a:schemeClr val="tx2"/>
                </a:solidFill>
              </a:rPr>
              <a:t>令和</a:t>
            </a:r>
            <a:r>
              <a:rPr lang="en-US" altLang="zh-TW" sz="2400" b="1" dirty="0" smtClean="0">
                <a:solidFill>
                  <a:schemeClr val="tx2"/>
                </a:solidFill>
              </a:rPr>
              <a:t>5</a:t>
            </a:r>
            <a:r>
              <a:rPr lang="zh-TW" altLang="en-US" sz="2400" b="1" dirty="0" smtClean="0">
                <a:solidFill>
                  <a:schemeClr val="tx2"/>
                </a:solidFill>
              </a:rPr>
              <a:t>年度川崎市公募型福祉製品等開発委託事業</a:t>
            </a:r>
            <a:endParaRPr lang="en-US" altLang="zh-TW" sz="2400" b="1" dirty="0" smtClean="0">
              <a:solidFill>
                <a:schemeClr val="tx2"/>
              </a:solidFill>
            </a:endParaRPr>
          </a:p>
          <a:p>
            <a:pPr eaLnBrk="0" hangingPunct="0">
              <a:defRPr/>
            </a:pPr>
            <a:r>
              <a:rPr lang="ja-JP" altLang="en-US" sz="2400" b="1" dirty="0" smtClean="0">
                <a:solidFill>
                  <a:schemeClr val="tx2"/>
                </a:solidFill>
              </a:rPr>
              <a:t>提 </a:t>
            </a:r>
            <a:r>
              <a:rPr lang="ja-JP" altLang="en-US" sz="2400" b="1" dirty="0">
                <a:solidFill>
                  <a:schemeClr val="tx2"/>
                </a:solidFill>
              </a:rPr>
              <a:t>案 書</a:t>
            </a:r>
          </a:p>
        </p:txBody>
      </p:sp>
      <p:sp>
        <p:nvSpPr>
          <p:cNvPr id="4"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9FA2AD36-3B13-4AEE-B3DF-E8245FD957D5}" type="slidenum">
              <a:rPr lang="ja-JP" altLang="en-US" sz="1400"/>
              <a:pPr eaLnBrk="1" hangingPunct="1">
                <a:spcBef>
                  <a:spcPct val="50000"/>
                </a:spcBef>
                <a:buFont typeface="Wingdings" panose="05000000000000000000" pitchFamily="2" charset="2"/>
                <a:buNone/>
              </a:pPr>
              <a:t>‹#›</a:t>
            </a:fld>
            <a:endParaRPr lang="en-US" altLang="ja-JP" sz="1400"/>
          </a:p>
        </p:txBody>
      </p:sp>
      <p:sp>
        <p:nvSpPr>
          <p:cNvPr id="2" name="Text Box 4"/>
          <p:cNvSpPr txBox="1">
            <a:spLocks noChangeArrowheads="1"/>
          </p:cNvSpPr>
          <p:nvPr userDrawn="1"/>
        </p:nvSpPr>
        <p:spPr bwMode="auto">
          <a:xfrm>
            <a:off x="9139694" y="76017"/>
            <a:ext cx="529311" cy="246221"/>
          </a:xfrm>
          <a:prstGeom prst="rect">
            <a:avLst/>
          </a:prstGeom>
          <a:solidFill>
            <a:schemeClr val="bg1"/>
          </a:solidFill>
          <a:ln w="28575">
            <a:solidFill>
              <a:srgbClr val="0000FF"/>
            </a:solidFill>
            <a:miter lim="800000"/>
            <a:headEnd/>
            <a:tailEnd/>
          </a:ln>
        </p:spPr>
        <p:txBody>
          <a:bodyPr wrap="non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smtClean="0"/>
              <a:t>様式２</a:t>
            </a:r>
            <a:endParaRPr lang="ja-JP" altLang="en-US" dirty="0"/>
          </a:p>
        </p:txBody>
      </p:sp>
    </p:spTree>
    <p:extLst>
      <p:ext uri="{BB962C8B-B14F-4D97-AF65-F5344CB8AC3E}">
        <p14:creationId xmlns:p14="http://schemas.microsoft.com/office/powerpoint/2010/main" val="13776294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0750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76281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6858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0"/>
            <a:ext cx="8913813" cy="4525963"/>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78510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2464047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18307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0084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85159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8186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509253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847368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a:off x="0" y="765175"/>
            <a:ext cx="9906000" cy="0"/>
          </a:xfrm>
          <a:prstGeom prst="line">
            <a:avLst/>
          </a:prstGeom>
          <a:noFill/>
          <a:ln w="127000" cmpd="thickThin">
            <a:solidFill>
              <a:srgbClr val="000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Text Box 3"/>
          <p:cNvSpPr txBox="1">
            <a:spLocks noChangeArrowheads="1"/>
          </p:cNvSpPr>
          <p:nvPr userDrawn="1"/>
        </p:nvSpPr>
        <p:spPr bwMode="auto">
          <a:xfrm>
            <a:off x="9404350" y="6540500"/>
            <a:ext cx="504825" cy="307975"/>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CBDDFB01-BB9C-4F11-9640-E97680B44605}" type="slidenum">
              <a:rPr lang="ja-JP" altLang="en-US" sz="1400"/>
              <a:pPr eaLnBrk="1" hangingPunct="1">
                <a:spcBef>
                  <a:spcPct val="50000"/>
                </a:spcBef>
                <a:buFont typeface="Wingdings" panose="05000000000000000000" pitchFamily="2" charset="2"/>
                <a:buNone/>
              </a:pPr>
              <a:t>‹#›</a:t>
            </a:fld>
            <a:endParaRPr lang="en-US" altLang="ja-JP" sz="1400"/>
          </a:p>
        </p:txBody>
      </p:sp>
    </p:spTree>
  </p:cSld>
  <p:clrMap bg1="lt1" tx1="dk1" bg2="lt2" tx2="dk2" accent1="accent1" accent2="accent2" accent3="accent3" accent4="accent4" accent5="accent5" accent6="accent6" hlink="hlink" folHlink="folHlink"/>
  <p:sldLayoutIdLst>
    <p:sldLayoutId id="2147484271" r:id="rId1"/>
    <p:sldLayoutId id="2147484260" r:id="rId2"/>
    <p:sldLayoutId id="2147484261" r:id="rId3"/>
    <p:sldLayoutId id="2147484262" r:id="rId4"/>
    <p:sldLayoutId id="2147484263" r:id="rId5"/>
    <p:sldLayoutId id="2147484264" r:id="rId6"/>
    <p:sldLayoutId id="2147484265" r:id="rId7"/>
    <p:sldLayoutId id="2147484266" r:id="rId8"/>
    <p:sldLayoutId id="2147484267" r:id="rId9"/>
    <p:sldLayoutId id="2147484268" r:id="rId10"/>
    <p:sldLayoutId id="2147484269" r:id="rId11"/>
    <p:sldLayoutId id="214748427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oup 75"/>
          <p:cNvGraphicFramePr>
            <a:graphicFrameLocks noGrp="1"/>
          </p:cNvGraphicFramePr>
          <p:nvPr>
            <p:extLst>
              <p:ext uri="{D42A27DB-BD31-4B8C-83A1-F6EECF244321}">
                <p14:modId xmlns:p14="http://schemas.microsoft.com/office/powerpoint/2010/main" val="1682727193"/>
              </p:ext>
            </p:extLst>
          </p:nvPr>
        </p:nvGraphicFramePr>
        <p:xfrm>
          <a:off x="487709" y="1571479"/>
          <a:ext cx="9220478" cy="3964472"/>
        </p:xfrm>
        <a:graphic>
          <a:graphicData uri="http://schemas.openxmlformats.org/drawingml/2006/table">
            <a:tbl>
              <a:tblPr>
                <a:tableStyleId>{616DA210-FB5B-4158-B5E0-FEB733F419BA}</a:tableStyleId>
              </a:tblPr>
              <a:tblGrid>
                <a:gridCol w="2565236">
                  <a:extLst>
                    <a:ext uri="{9D8B030D-6E8A-4147-A177-3AD203B41FA5}">
                      <a16:colId xmlns:a16="http://schemas.microsoft.com/office/drawing/2014/main" val="20000"/>
                    </a:ext>
                  </a:extLst>
                </a:gridCol>
                <a:gridCol w="6655242">
                  <a:extLst>
                    <a:ext uri="{9D8B030D-6E8A-4147-A177-3AD203B41FA5}">
                      <a16:colId xmlns:a16="http://schemas.microsoft.com/office/drawing/2014/main" val="20001"/>
                    </a:ext>
                  </a:extLst>
                </a:gridCol>
              </a:tblGrid>
              <a:tr h="3085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事業名</a:t>
                      </a:r>
                      <a:r>
                        <a:rPr kumimoji="0" lang="ja-JP" altLang="en-US" sz="1400" u="none" strike="noStrike" cap="none" normalizeH="0" baseline="0" dirty="0">
                          <a:ln>
                            <a:noFill/>
                          </a:ln>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1"/>
                  </a:ext>
                </a:extLst>
              </a:tr>
              <a:tr h="3085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会社名：</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□□株式会社</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2"/>
                  </a:ext>
                </a:extLst>
              </a:tr>
              <a:tr h="3085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代表者氏名：</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代表取締役社長　　　○○　○○</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3"/>
                  </a:ext>
                </a:extLst>
              </a:tr>
              <a:tr h="3085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担当者氏名（役職）：</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　○○（</a:t>
                      </a:r>
                      <a:r>
                        <a:rPr kumimoji="0" lang="en-US" altLang="ja-JP" sz="1400" u="none" strike="noStrike" cap="none" normalizeH="0" baseline="0" dirty="0" smtClean="0">
                          <a:ln>
                            <a:noFill/>
                          </a:ln>
                          <a:solidFill>
                            <a:srgbClr val="FF0000"/>
                          </a:solidFill>
                          <a:effectLst/>
                          <a:latin typeface="HGPｺﾞｼｯｸM" pitchFamily="50" charset="-128"/>
                          <a:ea typeface="HGPｺﾞｼｯｸM" pitchFamily="50" charset="-128"/>
                        </a:rPr>
                        <a:t>XX</a:t>
                      </a:r>
                      <a:r>
                        <a:rPr kumimoji="0" lang="ja-JP" altLang="en-US" sz="1400" u="none" strike="noStrike" cap="none" normalizeH="0" baseline="0" dirty="0" smtClean="0">
                          <a:ln>
                            <a:noFill/>
                          </a:ln>
                          <a:solidFill>
                            <a:srgbClr val="FF0000"/>
                          </a:solidFill>
                          <a:effectLst/>
                          <a:latin typeface="HGPｺﾞｼｯｸM" pitchFamily="50" charset="-128"/>
                          <a:ea typeface="HGPｺﾞｼｯｸM" pitchFamily="50" charset="-128"/>
                        </a:rPr>
                        <a:t>課　課長代理）</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4"/>
                  </a:ext>
                </a:extLst>
              </a:tr>
              <a:tr h="11965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smtClean="0">
                          <a:ln>
                            <a:noFill/>
                          </a:ln>
                          <a:effectLst/>
                          <a:latin typeface="HGPｺﾞｼｯｸM" pitchFamily="50" charset="-128"/>
                          <a:ea typeface="HGPｺﾞｼｯｸM" pitchFamily="50" charset="-128"/>
                        </a:rPr>
                        <a:t>所在地：</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rgbClr val="FF0000"/>
                          </a:solidFill>
                          <a:effectLst/>
                          <a:latin typeface="HGPｺﾞｼｯｸM" pitchFamily="50" charset="-128"/>
                          <a:ea typeface="HGPｺﾞｼｯｸM" pitchFamily="50" charset="-128"/>
                        </a:rPr>
                        <a:t>〒</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horzOverflow="overflow"/>
                </a:tc>
                <a:extLst>
                  <a:ext uri="{0D108BD9-81ED-4DB2-BD59-A6C34878D82A}">
                    <a16:rowId xmlns:a16="http://schemas.microsoft.com/office/drawing/2014/main" val="10005"/>
                  </a:ext>
                </a:extLst>
              </a:tr>
              <a:tr h="9181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HGPｺﾞｼｯｸM" pitchFamily="50" charset="-128"/>
                          <a:ea typeface="HGPｺﾞｼｯｸM" pitchFamily="50" charset="-128"/>
                        </a:rPr>
                        <a:t>テーマ：</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265113" marR="0" lvl="0" indent="-265113" algn="l" defTabSz="914400" rtl="0" eaLnBrk="1" fontAlgn="base" latinLnBrk="0" hangingPunct="1">
                        <a:lnSpc>
                          <a:spcPct val="100000"/>
                        </a:lnSpc>
                        <a:spcBef>
                          <a:spcPct val="20000"/>
                        </a:spcBef>
                        <a:spcAft>
                          <a:spcPct val="0"/>
                        </a:spcAft>
                        <a:buClrTx/>
                        <a:buSzTx/>
                        <a:buFontTx/>
                        <a:buNone/>
                        <a:tabLst/>
                      </a:pPr>
                      <a:endParaRPr kumimoji="0" lang="ja-JP" altLang="en-US" sz="1100" b="0" i="0" u="none" strike="noStrike" kern="1200" cap="none" normalizeH="0" baseline="0" dirty="0">
                        <a:ln>
                          <a:noFill/>
                        </a:ln>
                        <a:solidFill>
                          <a:srgbClr val="FF0000"/>
                        </a:solidFill>
                        <a:effectLst/>
                        <a:latin typeface="HGPｺﾞｼｯｸM" pitchFamily="50" charset="-128"/>
                        <a:ea typeface="HGPｺﾞｼｯｸM" pitchFamily="50" charset="-128"/>
                        <a:cs typeface="+mn-cs"/>
                      </a:endParaRPr>
                    </a:p>
                  </a:txBody>
                  <a:tcPr marT="45701" marB="45701" horzOverflow="overflow"/>
                </a:tc>
                <a:extLst>
                  <a:ext uri="{0D108BD9-81ED-4DB2-BD59-A6C34878D82A}">
                    <a16:rowId xmlns:a16="http://schemas.microsoft.com/office/drawing/2014/main" val="10006"/>
                  </a:ext>
                </a:extLst>
              </a:tr>
              <a:tr h="61562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dirty="0" smtClean="0">
                          <a:ln>
                            <a:noFill/>
                          </a:ln>
                          <a:effectLst/>
                          <a:latin typeface="HGPｺﾞｼｯｸM" pitchFamily="50" charset="-128"/>
                          <a:ea typeface="HGPｺﾞｼｯｸM" pitchFamily="50" charset="-128"/>
                        </a:rPr>
                        <a:t>事業費：</a:t>
                      </a:r>
                      <a:endParaRPr kumimoji="0" lang="ja-JP" altLang="en-US" sz="1400" b="0" i="0" u="none" strike="noStrike" cap="none" normalizeH="0" baseline="0" dirty="0">
                        <a:ln>
                          <a:noFill/>
                        </a:ln>
                        <a:solidFill>
                          <a:schemeClr val="tx1"/>
                        </a:solidFill>
                        <a:effectLst/>
                        <a:latin typeface="HGPｺﾞｼｯｸM" pitchFamily="50" charset="-128"/>
                        <a:ea typeface="HGPｺﾞｼｯｸM" pitchFamily="50" charset="-128"/>
                      </a:endParaRPr>
                    </a:p>
                  </a:txBody>
                  <a:tcPr marT="45701" marB="45701"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￥ｘｘ</a:t>
                      </a: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ｘｘｘ</a:t>
                      </a:r>
                      <a:r>
                        <a:rPr kumimoji="0" lang="en-US" altLang="ja-JP" sz="1400" u="none" strike="noStrike" cap="none" normalizeH="0" baseline="0" dirty="0">
                          <a:ln>
                            <a:noFill/>
                          </a:ln>
                          <a:solidFill>
                            <a:srgbClr val="FF0000"/>
                          </a:solidFill>
                          <a:effectLst/>
                          <a:latin typeface="HGPｺﾞｼｯｸM" pitchFamily="50" charset="-128"/>
                          <a:ea typeface="HGPｺﾞｼｯｸM" pitchFamily="50" charset="-128"/>
                        </a:rPr>
                        <a:t>,</a:t>
                      </a:r>
                      <a:r>
                        <a:rPr kumimoji="0" lang="ja-JP" altLang="en-US" sz="1400" u="none" strike="noStrike" cap="none" normalizeH="0" baseline="0" dirty="0">
                          <a:ln>
                            <a:noFill/>
                          </a:ln>
                          <a:solidFill>
                            <a:srgbClr val="FF0000"/>
                          </a:solidFill>
                          <a:effectLst/>
                          <a:latin typeface="HGPｺﾞｼｯｸM" pitchFamily="50" charset="-128"/>
                          <a:ea typeface="HGPｺﾞｼｯｸM" pitchFamily="50" charset="-128"/>
                        </a:rPr>
                        <a:t>ｘｘｘ－</a:t>
                      </a:r>
                      <a:endParaRPr kumimoji="0" lang="ja-JP" altLang="en-US" sz="1400" b="0" i="0" u="none" strike="noStrike" cap="none" normalizeH="0" baseline="0" dirty="0">
                        <a:ln>
                          <a:noFill/>
                        </a:ln>
                        <a:solidFill>
                          <a:srgbClr val="FF0000"/>
                        </a:solidFill>
                        <a:effectLst/>
                        <a:latin typeface="HGPｺﾞｼｯｸM" pitchFamily="50" charset="-128"/>
                        <a:ea typeface="HGPｺﾞｼｯｸM" pitchFamily="50" charset="-128"/>
                      </a:endParaRPr>
                    </a:p>
                  </a:txBody>
                  <a:tcPr marT="45701" marB="45701" anchor="ctr" horzOverflow="overflow"/>
                </a:tc>
                <a:extLst>
                  <a:ext uri="{0D108BD9-81ED-4DB2-BD59-A6C34878D82A}">
                    <a16:rowId xmlns:a16="http://schemas.microsoft.com/office/drawing/2014/main" val="10007"/>
                  </a:ext>
                </a:extLst>
              </a:tr>
            </a:tbl>
          </a:graphicData>
        </a:graphic>
      </p:graphicFrame>
      <p:sp>
        <p:nvSpPr>
          <p:cNvPr id="3115" name="AutoShape 10"/>
          <p:cNvSpPr>
            <a:spLocks noChangeArrowheads="1"/>
          </p:cNvSpPr>
          <p:nvPr/>
        </p:nvSpPr>
        <p:spPr bwMode="auto">
          <a:xfrm>
            <a:off x="1110015" y="3858547"/>
            <a:ext cx="1825967" cy="1008112"/>
          </a:xfrm>
          <a:prstGeom prst="wedgeRoundRectCallout">
            <a:avLst>
              <a:gd name="adj1" fmla="val 63794"/>
              <a:gd name="adj2" fmla="val -21876"/>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0" lvl="1" indent="0" algn="l" eaLnBrk="1" hangingPunct="1">
              <a:defRPr/>
            </a:pPr>
            <a:r>
              <a:rPr lang="ja-JP" altLang="en-US" sz="1100" dirty="0"/>
              <a:t>右記より該当するテーマのみを記載すること。</a:t>
            </a:r>
            <a:endParaRPr lang="en-US" altLang="ja-JP" sz="1100" dirty="0"/>
          </a:p>
          <a:p>
            <a:pPr marL="0" lvl="1" indent="0" algn="l" eaLnBrk="1" hangingPunct="1">
              <a:defRPr/>
            </a:pPr>
            <a:r>
              <a:rPr lang="ja-JP" altLang="en-US" sz="1100" dirty="0"/>
              <a:t>複数選択可だが、メインとなるテーマ１つに下線を</a:t>
            </a:r>
            <a:r>
              <a:rPr lang="ja-JP" altLang="en-US" sz="1100" dirty="0" smtClean="0"/>
              <a:t>引いてください。</a:t>
            </a:r>
            <a:endParaRPr lang="en-US" altLang="ja-JP" sz="1100" dirty="0"/>
          </a:p>
        </p:txBody>
      </p:sp>
      <p:sp>
        <p:nvSpPr>
          <p:cNvPr id="8" name="AutoShape 10"/>
          <p:cNvSpPr>
            <a:spLocks noChangeArrowheads="1"/>
          </p:cNvSpPr>
          <p:nvPr/>
        </p:nvSpPr>
        <p:spPr bwMode="auto">
          <a:xfrm>
            <a:off x="6750137" y="1299709"/>
            <a:ext cx="2983856" cy="54354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dirty="0"/>
              <a:t>特に指示がない場合、以下枠内の赤文字部分に黒字で</a:t>
            </a:r>
            <a:r>
              <a:rPr lang="ja-JP" altLang="en-US" sz="1200" dirty="0" smtClean="0"/>
              <a:t>上書きしてください。</a:t>
            </a:r>
            <a:endParaRPr lang="en-US" altLang="ja-JP" sz="1200" dirty="0"/>
          </a:p>
        </p:txBody>
      </p:sp>
      <p:sp>
        <p:nvSpPr>
          <p:cNvPr id="12" name="AutoShape 10"/>
          <p:cNvSpPr>
            <a:spLocks noChangeArrowheads="1"/>
          </p:cNvSpPr>
          <p:nvPr/>
        </p:nvSpPr>
        <p:spPr bwMode="auto">
          <a:xfrm>
            <a:off x="5443416" y="4845202"/>
            <a:ext cx="3829270" cy="615819"/>
          </a:xfrm>
          <a:prstGeom prst="wedgeRoundRectCallout">
            <a:avLst>
              <a:gd name="adj1" fmla="val -69462"/>
              <a:gd name="adj2" fmla="val 4667"/>
              <a:gd name="adj3"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事業費は、</a:t>
            </a:r>
            <a:r>
              <a:rPr lang="ja-JP" altLang="en-US" sz="1100" dirty="0" smtClean="0"/>
              <a:t>様式３の事業費と同額を記入してください。</a:t>
            </a:r>
            <a:endParaRPr lang="en-US" altLang="ja-JP" sz="1100" dirty="0" smtClean="0"/>
          </a:p>
          <a:p>
            <a:pPr algn="l" eaLnBrk="1" hangingPunct="1"/>
            <a:r>
              <a:rPr lang="ja-JP" altLang="en-US" sz="1100" dirty="0"/>
              <a:t>なお</a:t>
            </a:r>
            <a:r>
              <a:rPr lang="ja-JP" altLang="en-US" sz="1100" dirty="0" smtClean="0"/>
              <a:t>、委託費の上限は</a:t>
            </a:r>
            <a:r>
              <a:rPr lang="en-US" altLang="ja-JP" sz="1100" dirty="0" smtClean="0"/>
              <a:t>200</a:t>
            </a:r>
            <a:r>
              <a:rPr lang="ja-JP" altLang="en-US" sz="1100" dirty="0"/>
              <a:t>万</a:t>
            </a:r>
            <a:r>
              <a:rPr lang="ja-JP" altLang="en-US" sz="1100" dirty="0" smtClean="0"/>
              <a:t>円であることに留意してください。</a:t>
            </a:r>
            <a:endParaRPr lang="ja-JP" altLang="ja-JP" sz="1100" dirty="0"/>
          </a:p>
        </p:txBody>
      </p:sp>
      <p:sp>
        <p:nvSpPr>
          <p:cNvPr id="2" name="正方形/長方形 1"/>
          <p:cNvSpPr/>
          <p:nvPr/>
        </p:nvSpPr>
        <p:spPr bwMode="auto">
          <a:xfrm>
            <a:off x="1423814" y="-963488"/>
            <a:ext cx="4824536" cy="864096"/>
          </a:xfrm>
          <a:prstGeom prst="rect">
            <a:avLst/>
          </a:prstGeom>
          <a:solidFill>
            <a:schemeClr val="bg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テーマ</a:t>
            </a:r>
          </a:p>
        </p:txBody>
      </p:sp>
      <p:sp>
        <p:nvSpPr>
          <p:cNvPr id="3" name="正方形/長方形 2"/>
          <p:cNvSpPr/>
          <p:nvPr/>
        </p:nvSpPr>
        <p:spPr>
          <a:xfrm>
            <a:off x="3003542" y="3979728"/>
            <a:ext cx="3024335" cy="941796"/>
          </a:xfrm>
          <a:prstGeom prst="rect">
            <a:avLst/>
          </a:prstGeom>
        </p:spPr>
        <p:txBody>
          <a:bodyPr wrap="square">
            <a:spAutoFit/>
          </a:bodyPr>
          <a:lstStyle/>
          <a:p>
            <a:pPr marL="265113" lvl="0" indent="-265113" algn="l">
              <a:spcBef>
                <a:spcPct val="20000"/>
              </a:spcBef>
            </a:pPr>
            <a:r>
              <a:rPr lang="ja-JP" altLang="en-US" sz="1200" dirty="0" smtClean="0">
                <a:solidFill>
                  <a:srgbClr val="FF0000"/>
                </a:solidFill>
                <a:latin typeface="HGPｺﾞｼｯｸM" pitchFamily="50" charset="-128"/>
                <a:ea typeface="HGPｺﾞｼｯｸM" pitchFamily="50" charset="-128"/>
              </a:rPr>
              <a:t>①　</a:t>
            </a:r>
            <a:r>
              <a:rPr lang="ja-JP" altLang="en-US" sz="1200" dirty="0" smtClean="0">
                <a:solidFill>
                  <a:srgbClr val="FF0000"/>
                </a:solidFill>
                <a:latin typeface="HGPｺﾞｼｯｸM" pitchFamily="50" charset="-128"/>
                <a:ea typeface="HGPｺﾞｼｯｸM" pitchFamily="50" charset="-128"/>
              </a:rPr>
              <a:t>コミュニケーション</a:t>
            </a:r>
            <a:endParaRPr lang="en-US" altLang="ja-JP" sz="1200" dirty="0">
              <a:solidFill>
                <a:srgbClr val="FF0000"/>
              </a:solidFill>
              <a:latin typeface="HGPｺﾞｼｯｸM" pitchFamily="50" charset="-128"/>
              <a:ea typeface="HGPｺﾞｼｯｸM" pitchFamily="50" charset="-128"/>
            </a:endParaRPr>
          </a:p>
          <a:p>
            <a:pPr marL="265113" lvl="0" indent="-265113" algn="l">
              <a:spcBef>
                <a:spcPct val="20000"/>
              </a:spcBef>
            </a:pPr>
            <a:r>
              <a:rPr lang="ja-JP" altLang="en-US" sz="1200" dirty="0" smtClean="0">
                <a:solidFill>
                  <a:srgbClr val="FF0000"/>
                </a:solidFill>
                <a:latin typeface="HGPｺﾞｼｯｸM" pitchFamily="50" charset="-128"/>
                <a:ea typeface="HGPｺﾞｼｯｸM" pitchFamily="50" charset="-128"/>
              </a:rPr>
              <a:t>②　移動</a:t>
            </a:r>
            <a:r>
              <a:rPr lang="ja-JP" altLang="en-US" sz="1200" dirty="0">
                <a:solidFill>
                  <a:srgbClr val="FF0000"/>
                </a:solidFill>
                <a:latin typeface="HGPｺﾞｼｯｸM" pitchFamily="50" charset="-128"/>
                <a:ea typeface="HGPｺﾞｼｯｸM" pitchFamily="50" charset="-128"/>
              </a:rPr>
              <a:t>・移乗</a:t>
            </a:r>
            <a:endParaRPr lang="en-US" altLang="ja-JP" sz="1200" dirty="0">
              <a:solidFill>
                <a:srgbClr val="FF0000"/>
              </a:solidFill>
              <a:latin typeface="HGPｺﾞｼｯｸM" pitchFamily="50" charset="-128"/>
              <a:ea typeface="HGPｺﾞｼｯｸM" pitchFamily="50" charset="-128"/>
            </a:endParaRPr>
          </a:p>
          <a:p>
            <a:pPr marL="265113" lvl="0" indent="-265113" algn="l">
              <a:spcBef>
                <a:spcPct val="20000"/>
              </a:spcBef>
            </a:pPr>
            <a:r>
              <a:rPr lang="ja-JP" altLang="en-US" sz="1200" dirty="0" smtClean="0">
                <a:solidFill>
                  <a:srgbClr val="FF0000"/>
                </a:solidFill>
                <a:latin typeface="HGPｺﾞｼｯｸM" pitchFamily="50" charset="-128"/>
                <a:ea typeface="HGPｺﾞｼｯｸM" pitchFamily="50" charset="-128"/>
              </a:rPr>
              <a:t>③　</a:t>
            </a:r>
            <a:r>
              <a:rPr lang="ja-JP" altLang="en-US" sz="1200" dirty="0" smtClean="0">
                <a:solidFill>
                  <a:srgbClr val="FF0000"/>
                </a:solidFill>
                <a:latin typeface="HGPｺﾞｼｯｸM" pitchFamily="50" charset="-128"/>
                <a:ea typeface="HGPｺﾞｼｯｸM" pitchFamily="50" charset="-128"/>
              </a:rPr>
              <a:t>生活等支援</a:t>
            </a:r>
            <a:endParaRPr lang="en-US" altLang="ja-JP" sz="1200" dirty="0" smtClean="0">
              <a:solidFill>
                <a:srgbClr val="FF0000"/>
              </a:solidFill>
              <a:latin typeface="HGPｺﾞｼｯｸM" pitchFamily="50" charset="-128"/>
              <a:ea typeface="HGPｺﾞｼｯｸM" pitchFamily="50" charset="-128"/>
            </a:endParaRPr>
          </a:p>
          <a:p>
            <a:pPr marL="265113" lvl="0" indent="-265113" algn="l">
              <a:spcBef>
                <a:spcPct val="20000"/>
              </a:spcBef>
            </a:pPr>
            <a:r>
              <a:rPr lang="ja-JP" altLang="en-US" sz="1200" dirty="0" smtClean="0">
                <a:solidFill>
                  <a:srgbClr val="FF0000"/>
                </a:solidFill>
                <a:latin typeface="HGPｺﾞｼｯｸM" pitchFamily="50" charset="-128"/>
                <a:ea typeface="HGPｺﾞｼｯｸM" pitchFamily="50" charset="-128"/>
              </a:rPr>
              <a:t>④　</a:t>
            </a:r>
            <a:r>
              <a:rPr lang="ja-JP" altLang="en-US" sz="1200" dirty="0">
                <a:solidFill>
                  <a:srgbClr val="FF0000"/>
                </a:solidFill>
                <a:latin typeface="HGPｺﾞｼｯｸM" pitchFamily="50" charset="-128"/>
                <a:ea typeface="HGPｺﾞｼｯｸM" pitchFamily="50" charset="-128"/>
              </a:rPr>
              <a:t>業務効率化</a:t>
            </a:r>
            <a:endParaRPr lang="en-US" altLang="ja-JP" sz="1200" dirty="0">
              <a:solidFill>
                <a:srgbClr val="FF0000"/>
              </a:solidFill>
              <a:latin typeface="HGPｺﾞｼｯｸM" pitchFamily="50" charset="-128"/>
              <a:ea typeface="HGPｺﾞｼｯｸM" pitchFamily="50" charset="-128"/>
            </a:endParaRPr>
          </a:p>
        </p:txBody>
      </p:sp>
      <p:sp>
        <p:nvSpPr>
          <p:cNvPr id="13" name="正方形/長方形 12"/>
          <p:cNvSpPr/>
          <p:nvPr/>
        </p:nvSpPr>
        <p:spPr>
          <a:xfrm>
            <a:off x="6179794" y="3979728"/>
            <a:ext cx="3024335" cy="498598"/>
          </a:xfrm>
          <a:prstGeom prst="rect">
            <a:avLst/>
          </a:prstGeom>
        </p:spPr>
        <p:txBody>
          <a:bodyPr wrap="square">
            <a:spAutoFit/>
          </a:bodyPr>
          <a:lstStyle/>
          <a:p>
            <a:pPr marL="265113" lvl="0" indent="-265113" algn="l">
              <a:spcBef>
                <a:spcPct val="20000"/>
              </a:spcBef>
            </a:pPr>
            <a:r>
              <a:rPr lang="ja-JP" altLang="en-US" sz="1200" dirty="0">
                <a:solidFill>
                  <a:srgbClr val="FF0000"/>
                </a:solidFill>
                <a:latin typeface="HGPｺﾞｼｯｸM" pitchFamily="50" charset="-128"/>
                <a:ea typeface="HGPｺﾞｼｯｸM" pitchFamily="50" charset="-128"/>
              </a:rPr>
              <a:t>⑤</a:t>
            </a:r>
            <a:r>
              <a:rPr lang="ja-JP" altLang="en-US" sz="1200" dirty="0" smtClean="0">
                <a:solidFill>
                  <a:srgbClr val="FF0000"/>
                </a:solidFill>
                <a:latin typeface="HGPｺﾞｼｯｸM" pitchFamily="50" charset="-128"/>
                <a:ea typeface="HGPｺﾞｼｯｸM" pitchFamily="50" charset="-128"/>
              </a:rPr>
              <a:t>　見守り</a:t>
            </a:r>
            <a:endParaRPr lang="en-US" altLang="ja-JP" sz="1200" dirty="0">
              <a:solidFill>
                <a:srgbClr val="FF0000"/>
              </a:solidFill>
              <a:latin typeface="HGPｺﾞｼｯｸM" pitchFamily="50" charset="-128"/>
              <a:ea typeface="HGPｺﾞｼｯｸM" pitchFamily="50" charset="-128"/>
            </a:endParaRPr>
          </a:p>
          <a:p>
            <a:pPr marL="265113" lvl="0" indent="-265113" algn="l">
              <a:spcBef>
                <a:spcPct val="20000"/>
              </a:spcBef>
            </a:pPr>
            <a:r>
              <a:rPr lang="ja-JP" altLang="en-US" sz="1200" dirty="0">
                <a:solidFill>
                  <a:srgbClr val="FF0000"/>
                </a:solidFill>
                <a:latin typeface="HGPｺﾞｼｯｸM" pitchFamily="50" charset="-128"/>
                <a:ea typeface="HGPｺﾞｼｯｸM" pitchFamily="50" charset="-128"/>
              </a:rPr>
              <a:t>⑥</a:t>
            </a:r>
            <a:r>
              <a:rPr lang="ja-JP" altLang="en-US" sz="1200" dirty="0" smtClean="0">
                <a:solidFill>
                  <a:srgbClr val="FF0000"/>
                </a:solidFill>
                <a:latin typeface="HGPｺﾞｼｯｸM" pitchFamily="50" charset="-128"/>
                <a:ea typeface="HGPｺﾞｼｯｸM" pitchFamily="50" charset="-128"/>
              </a:rPr>
              <a:t>　その他</a:t>
            </a:r>
            <a:endParaRPr lang="en-US" altLang="ja-JP" sz="1200" dirty="0">
              <a:solidFill>
                <a:srgbClr val="FF0000"/>
              </a:solidFill>
              <a:latin typeface="HGPｺﾞｼｯｸM" pitchFamily="50" charset="-128"/>
              <a:ea typeface="HGPｺﾞｼｯｸM" pitchFamily="50" charset="-128"/>
            </a:endParaRPr>
          </a:p>
        </p:txBody>
      </p:sp>
      <p:sp>
        <p:nvSpPr>
          <p:cNvPr id="10" name="AutoShape 10"/>
          <p:cNvSpPr>
            <a:spLocks noChangeArrowheads="1"/>
          </p:cNvSpPr>
          <p:nvPr/>
        </p:nvSpPr>
        <p:spPr bwMode="auto">
          <a:xfrm>
            <a:off x="199678" y="837282"/>
            <a:ext cx="3888432" cy="598312"/>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sz="1200" b="1" dirty="0" smtClean="0">
                <a:solidFill>
                  <a:srgbClr val="FF0000"/>
                </a:solidFill>
              </a:rPr>
              <a:t>必要記載項目を満たしていれば、本様式に限りません。</a:t>
            </a:r>
            <a:endParaRPr lang="en-US" altLang="ja-JP" sz="1200" b="1" dirty="0">
              <a:solidFill>
                <a:srgbClr val="FF0000"/>
              </a:solidFill>
            </a:endParaRPr>
          </a:p>
        </p:txBody>
      </p:sp>
      <p:sp>
        <p:nvSpPr>
          <p:cNvPr id="4" name="テキスト ボックス 3"/>
          <p:cNvSpPr txBox="1"/>
          <p:nvPr/>
        </p:nvSpPr>
        <p:spPr>
          <a:xfrm>
            <a:off x="8552606" y="560283"/>
            <a:ext cx="1155581" cy="276999"/>
          </a:xfrm>
          <a:prstGeom prst="rect">
            <a:avLst/>
          </a:prstGeom>
          <a:solidFill>
            <a:srgbClr val="FFFF00"/>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smtClean="0"/>
              <a:t>必須記入</a:t>
            </a:r>
            <a:endParaRPr kumimoji="1" lang="ja-JP" alt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128588" y="980729"/>
            <a:ext cx="9648825" cy="95622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smtClean="0"/>
              <a:t>開発する製品等の</a:t>
            </a:r>
            <a:r>
              <a:rPr kumimoji="1" lang="ja-JP" altLang="en-US" sz="1400" dirty="0"/>
              <a:t>概要と</a:t>
            </a:r>
            <a:r>
              <a:rPr kumimoji="1" lang="ja-JP" altLang="en-US" sz="1400" dirty="0" smtClean="0"/>
              <a:t>その製品等が</a:t>
            </a:r>
            <a:r>
              <a:rPr kumimoji="1" lang="ja-JP" altLang="en-US" sz="1400" dirty="0"/>
              <a:t>必要とされる背景を</a:t>
            </a:r>
            <a:r>
              <a:rPr kumimoji="1" lang="en-US" altLang="ja-JP" sz="1400" dirty="0"/>
              <a:t>200</a:t>
            </a:r>
            <a:r>
              <a:rPr kumimoji="1" lang="ja-JP" altLang="en-US" sz="1400" dirty="0"/>
              <a:t>字以内で記載する。</a:t>
            </a:r>
            <a:endParaRPr kumimoji="1" lang="en-US" altLang="ja-JP" sz="1400" dirty="0"/>
          </a:p>
          <a:p>
            <a:pPr algn="l" eaLnBrk="1" hangingPunct="1">
              <a:spcBef>
                <a:spcPct val="30000"/>
              </a:spcBef>
              <a:buFont typeface="Wingdings" panose="05000000000000000000" pitchFamily="2" charset="2"/>
              <a:buChar char="ü"/>
            </a:pPr>
            <a:r>
              <a:rPr kumimoji="1" lang="ja-JP" altLang="en-US" sz="1400" dirty="0"/>
              <a:t>・・・</a:t>
            </a:r>
          </a:p>
        </p:txBody>
      </p:sp>
      <p:sp>
        <p:nvSpPr>
          <p:cNvPr id="76" name="Rectangle 5"/>
          <p:cNvSpPr>
            <a:spLocks noChangeArrowheads="1"/>
          </p:cNvSpPr>
          <p:nvPr/>
        </p:nvSpPr>
        <p:spPr bwMode="auto">
          <a:xfrm>
            <a:off x="128588" y="2080145"/>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ニーズ調査の実施と結果</a:t>
            </a:r>
            <a:endParaRPr kumimoji="1" lang="en-US" altLang="ja-JP" sz="1200" dirty="0" smtClean="0"/>
          </a:p>
        </p:txBody>
      </p:sp>
      <p:sp>
        <p:nvSpPr>
          <p:cNvPr id="77" name="AutoShape 10"/>
          <p:cNvSpPr>
            <a:spLocks noChangeArrowheads="1"/>
          </p:cNvSpPr>
          <p:nvPr/>
        </p:nvSpPr>
        <p:spPr bwMode="auto">
          <a:xfrm>
            <a:off x="6320359" y="41958"/>
            <a:ext cx="3457054"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smtClean="0"/>
              <a:t>枠</a:t>
            </a:r>
            <a:r>
              <a:rPr lang="ja-JP" altLang="en-US" sz="1100" dirty="0"/>
              <a:t>は変更せずに、枠内の記載を</a:t>
            </a:r>
            <a:r>
              <a:rPr lang="ja-JP" altLang="en-US" sz="1100" dirty="0" smtClean="0"/>
              <a:t>上書きしてください。</a:t>
            </a:r>
            <a:endParaRPr lang="en-US" altLang="ja-JP" sz="1100" dirty="0"/>
          </a:p>
          <a:p>
            <a:pPr marL="171450" indent="-171450" algn="l" eaLnBrk="1" hangingPunct="1">
              <a:buFont typeface="Wingdings" panose="05000000000000000000" pitchFamily="2" charset="2"/>
              <a:buChar char="ü"/>
            </a:pPr>
            <a:r>
              <a:rPr lang="en-US" altLang="ja-JP" sz="1100" dirty="0" smtClean="0"/>
              <a:t>2</a:t>
            </a:r>
            <a:r>
              <a:rPr lang="ja-JP" altLang="en-US" sz="1100" dirty="0" smtClean="0"/>
              <a:t>枚に収まるよう記載してください。</a:t>
            </a:r>
            <a:endParaRPr lang="en-US" altLang="ja-JP" sz="1100" dirty="0"/>
          </a:p>
        </p:txBody>
      </p:sp>
      <p:sp>
        <p:nvSpPr>
          <p:cNvPr id="78" name="Text Box 2"/>
          <p:cNvSpPr txBox="1">
            <a:spLocks noChangeArrowheads="1"/>
          </p:cNvSpPr>
          <p:nvPr/>
        </p:nvSpPr>
        <p:spPr bwMode="auto">
          <a:xfrm>
            <a:off x="-1587" y="9451"/>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１</a:t>
            </a:r>
            <a:r>
              <a:rPr kumimoji="1" lang="ja-JP" altLang="en-US" sz="1800" dirty="0">
                <a:solidFill>
                  <a:srgbClr val="000099"/>
                </a:solidFill>
                <a:latin typeface="HGPｺﾞｼｯｸE" panose="020B0900000000000000" pitchFamily="50" charset="-128"/>
                <a:ea typeface="HGPｺﾞｼｯｸE" panose="020B0900000000000000" pitchFamily="50" charset="-128"/>
              </a:rPr>
              <a:t>．事業の背景と課題解決シナリオ</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3" name="正方形/長方形 2"/>
          <p:cNvSpPr/>
          <p:nvPr/>
        </p:nvSpPr>
        <p:spPr bwMode="auto">
          <a:xfrm>
            <a:off x="2287910" y="-1251520"/>
            <a:ext cx="2304256" cy="504056"/>
          </a:xfrm>
          <a:prstGeom prst="rect">
            <a:avLst/>
          </a:prstGeom>
          <a:solidFill>
            <a:schemeClr val="bg1"/>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rPr>
              <a:t>審査項目　幸福度、困難性</a:t>
            </a:r>
          </a:p>
        </p:txBody>
      </p:sp>
      <p:sp>
        <p:nvSpPr>
          <p:cNvPr id="16" name="Rectangle 5"/>
          <p:cNvSpPr>
            <a:spLocks noChangeArrowheads="1"/>
          </p:cNvSpPr>
          <p:nvPr/>
        </p:nvSpPr>
        <p:spPr bwMode="auto">
          <a:xfrm>
            <a:off x="128588" y="2354646"/>
            <a:ext cx="9648825" cy="1069676"/>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algn="l" eaLnBrk="1" hangingPunct="1">
              <a:spcBef>
                <a:spcPct val="30000"/>
              </a:spcBef>
            </a:pPr>
            <a:r>
              <a:rPr kumimoji="1" lang="ja-JP" altLang="en-US" sz="1100" dirty="0" smtClean="0"/>
              <a:t>①調査の実施概要</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貴社で実施したニーズ</a:t>
            </a:r>
            <a:r>
              <a:rPr kumimoji="1" lang="ja-JP" altLang="en-US" sz="1100" dirty="0"/>
              <a:t>調査（高齢者や障害者、福祉専門</a:t>
            </a:r>
            <a:r>
              <a:rPr kumimoji="1" lang="ja-JP" altLang="en-US" sz="1100" dirty="0" smtClean="0"/>
              <a:t>職等のニーズを調査したものを想定）の実施概要（調査名、実施方法、対象、実施期間等）について、記載してください。</a:t>
            </a:r>
            <a:endParaRPr kumimoji="1" lang="en-US" altLang="ja-JP" sz="1100" dirty="0" smtClean="0"/>
          </a:p>
          <a:p>
            <a:pPr marL="0" indent="0" algn="l" eaLnBrk="1" hangingPunct="1">
              <a:spcBef>
                <a:spcPct val="30000"/>
              </a:spcBef>
            </a:pPr>
            <a:r>
              <a:rPr kumimoji="1" lang="ja-JP" altLang="en-US" sz="1100" dirty="0" smtClean="0"/>
              <a:t>②調査の結果</a:t>
            </a:r>
            <a:endParaRPr kumimoji="1" lang="en-US" altLang="ja-JP" sz="1100" dirty="0"/>
          </a:p>
          <a:p>
            <a:pPr algn="l" eaLnBrk="1" hangingPunct="1">
              <a:spcBef>
                <a:spcPct val="30000"/>
              </a:spcBef>
              <a:buFont typeface="Wingdings" panose="05000000000000000000" pitchFamily="2" charset="2"/>
              <a:buChar char="ü"/>
            </a:pPr>
            <a:r>
              <a:rPr kumimoji="1" lang="ja-JP" altLang="en-US" sz="1100" dirty="0"/>
              <a:t>調査の</a:t>
            </a:r>
            <a:r>
              <a:rPr kumimoji="1" lang="ja-JP" altLang="en-US" sz="1100" dirty="0" smtClean="0"/>
              <a:t>結果、明らかとなった現状や問題</a:t>
            </a:r>
            <a:r>
              <a:rPr kumimoji="1" lang="ja-JP" altLang="en-US" sz="1100" dirty="0"/>
              <a:t>（高齢者や障害者等にとっての問題、福祉施設や介護者等にとっての問題等</a:t>
            </a:r>
            <a:r>
              <a:rPr kumimoji="1" lang="ja-JP" altLang="en-US" sz="1100" dirty="0" smtClean="0"/>
              <a:t>）について、記載してください。</a:t>
            </a:r>
            <a:endParaRPr kumimoji="1" lang="ja-JP" altLang="en-US" sz="1100" dirty="0"/>
          </a:p>
        </p:txBody>
      </p:sp>
      <p:sp>
        <p:nvSpPr>
          <p:cNvPr id="17" name="Rectangle 5"/>
          <p:cNvSpPr>
            <a:spLocks noChangeArrowheads="1"/>
          </p:cNvSpPr>
          <p:nvPr/>
        </p:nvSpPr>
        <p:spPr bwMode="auto">
          <a:xfrm>
            <a:off x="126789" y="3879105"/>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解決すべき課題</a:t>
            </a:r>
            <a:endParaRPr kumimoji="1" lang="en-US" altLang="ja-JP" sz="1200" dirty="0" smtClean="0"/>
          </a:p>
        </p:txBody>
      </p:sp>
      <p:sp>
        <p:nvSpPr>
          <p:cNvPr id="18" name="Rectangle 5"/>
          <p:cNvSpPr>
            <a:spLocks noChangeArrowheads="1"/>
          </p:cNvSpPr>
          <p:nvPr/>
        </p:nvSpPr>
        <p:spPr bwMode="auto">
          <a:xfrm>
            <a:off x="126789" y="4153606"/>
            <a:ext cx="9648825" cy="863277"/>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a:t>現状の問題が起こっている</a:t>
            </a:r>
            <a:r>
              <a:rPr kumimoji="1" lang="ja-JP" altLang="en-US" sz="1100" dirty="0" smtClean="0"/>
              <a:t>原因</a:t>
            </a:r>
            <a:endParaRPr kumimoji="1" lang="en-US" altLang="ja-JP" sz="1100" dirty="0"/>
          </a:p>
          <a:p>
            <a:pPr algn="l" eaLnBrk="1" hangingPunct="1">
              <a:spcBef>
                <a:spcPct val="30000"/>
              </a:spcBef>
              <a:buFont typeface="Wingdings" panose="05000000000000000000" pitchFamily="2" charset="2"/>
              <a:buChar char="ü"/>
            </a:pPr>
            <a:r>
              <a:rPr kumimoji="1" lang="ja-JP" altLang="en-US" sz="1100" dirty="0"/>
              <a:t>現状の問題を解決するために取り組むべきこと</a:t>
            </a:r>
            <a:endParaRPr kumimoji="1" lang="en-US" altLang="ja-JP" sz="1100" dirty="0"/>
          </a:p>
          <a:p>
            <a:pPr algn="l" eaLnBrk="1" hangingPunct="1">
              <a:spcBef>
                <a:spcPct val="30000"/>
              </a:spcBef>
              <a:buFont typeface="Wingdings" panose="05000000000000000000" pitchFamily="2" charset="2"/>
              <a:buChar char="ü"/>
            </a:pPr>
            <a:r>
              <a:rPr kumimoji="1" lang="ja-JP" altLang="en-US" sz="1100" dirty="0"/>
              <a:t>誰にとってのどのような問題を解決すべき</a:t>
            </a:r>
            <a:r>
              <a:rPr kumimoji="1" lang="ja-JP" altLang="en-US" sz="1100" dirty="0" smtClean="0"/>
              <a:t>か　　　　等について、記載してくださ</a:t>
            </a:r>
            <a:r>
              <a:rPr kumimoji="1" lang="ja-JP" altLang="en-US" sz="1100" dirty="0"/>
              <a:t>い</a:t>
            </a:r>
            <a:r>
              <a:rPr kumimoji="1" lang="ja-JP" altLang="en-US" sz="1100" dirty="0" smtClean="0"/>
              <a:t>。</a:t>
            </a:r>
            <a:endParaRPr kumimoji="1" lang="ja-JP" altLang="en-US" sz="1100" dirty="0"/>
          </a:p>
        </p:txBody>
      </p:sp>
      <p:sp>
        <p:nvSpPr>
          <p:cNvPr id="19" name="Rectangle 5"/>
          <p:cNvSpPr>
            <a:spLocks noChangeArrowheads="1"/>
          </p:cNvSpPr>
          <p:nvPr/>
        </p:nvSpPr>
        <p:spPr bwMode="auto">
          <a:xfrm>
            <a:off x="126789" y="5384188"/>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課題を踏まえ開発する製品等（概要）</a:t>
            </a:r>
            <a:endParaRPr kumimoji="1" lang="en-US" altLang="ja-JP" sz="1200" dirty="0" smtClean="0"/>
          </a:p>
        </p:txBody>
      </p:sp>
      <p:sp>
        <p:nvSpPr>
          <p:cNvPr id="20" name="Rectangle 5"/>
          <p:cNvSpPr>
            <a:spLocks noChangeArrowheads="1"/>
          </p:cNvSpPr>
          <p:nvPr/>
        </p:nvSpPr>
        <p:spPr bwMode="auto">
          <a:xfrm>
            <a:off x="126789" y="5658689"/>
            <a:ext cx="9648825" cy="955947"/>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a:t>課題への対応として、誰に、どのような製品等を提供</a:t>
            </a:r>
            <a:r>
              <a:rPr kumimoji="1" lang="ja-JP" altLang="en-US" sz="1100"/>
              <a:t>する</a:t>
            </a:r>
            <a:r>
              <a:rPr kumimoji="1" lang="ja-JP" altLang="en-US" sz="1100" smtClean="0"/>
              <a:t>か</a:t>
            </a:r>
            <a:endParaRPr kumimoji="1" lang="en-US" altLang="ja-JP" sz="1100" dirty="0"/>
          </a:p>
          <a:p>
            <a:pPr algn="l" eaLnBrk="1" hangingPunct="1">
              <a:spcBef>
                <a:spcPct val="30000"/>
              </a:spcBef>
              <a:buFont typeface="Wingdings" panose="05000000000000000000" pitchFamily="2" charset="2"/>
              <a:buChar char="ü"/>
            </a:pPr>
            <a:r>
              <a:rPr kumimoji="1" lang="ja-JP" altLang="en-US" sz="1100" dirty="0"/>
              <a:t>製品販売</a:t>
            </a:r>
            <a:r>
              <a:rPr kumimoji="1" lang="ja-JP" altLang="en-US" sz="1100" dirty="0" smtClean="0"/>
              <a:t>方法　　等について、記載してください。</a:t>
            </a:r>
            <a:endParaRPr kumimoji="1" lang="en-US" altLang="ja-JP" sz="1100" dirty="0" smtClean="0"/>
          </a:p>
          <a:p>
            <a:pPr marL="0" indent="0" algn="l" eaLnBrk="1" hangingPunct="1">
              <a:spcBef>
                <a:spcPct val="30000"/>
              </a:spcBef>
            </a:pPr>
            <a:endParaRPr kumimoji="1" lang="en-US" altLang="ja-JP" sz="1100" dirty="0" smtClean="0"/>
          </a:p>
          <a:p>
            <a:pPr marL="0" indent="0" algn="l" eaLnBrk="1" hangingPunct="1">
              <a:spcBef>
                <a:spcPct val="30000"/>
              </a:spcBef>
            </a:pPr>
            <a:r>
              <a:rPr kumimoji="1" lang="en-US" altLang="ja-JP" sz="1100" dirty="0" smtClean="0"/>
              <a:t>※</a:t>
            </a:r>
            <a:r>
              <a:rPr kumimoji="1" lang="ja-JP" altLang="en-US" sz="1100" dirty="0" smtClean="0"/>
              <a:t>製品等に関する詳細については、「２．開発する製品等の具体的内容」のスライドで記載してください。</a:t>
            </a:r>
            <a:endParaRPr kumimoji="1" lang="ja-JP" altLang="en-US" sz="1100" dirty="0"/>
          </a:p>
        </p:txBody>
      </p:sp>
      <p:sp>
        <p:nvSpPr>
          <p:cNvPr id="21" name="二等辺三角形 20"/>
          <p:cNvSpPr/>
          <p:nvPr/>
        </p:nvSpPr>
        <p:spPr bwMode="auto">
          <a:xfrm rot="10800000">
            <a:off x="775742" y="3501008"/>
            <a:ext cx="1152129" cy="301410"/>
          </a:xfrm>
          <a:prstGeom prst="triangle">
            <a:avLst/>
          </a:prstGeom>
          <a:solidFill>
            <a:schemeClr val="accent2"/>
          </a:solidFill>
          <a:ln w="9525" cap="flat" cmpd="sng" algn="ctr">
            <a:solidFill>
              <a:schemeClr val="accent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22" name="二等辺三角形 21"/>
          <p:cNvSpPr/>
          <p:nvPr/>
        </p:nvSpPr>
        <p:spPr bwMode="auto">
          <a:xfrm rot="10800000">
            <a:off x="770023" y="5049830"/>
            <a:ext cx="1152129" cy="301410"/>
          </a:xfrm>
          <a:prstGeom prst="triangle">
            <a:avLst/>
          </a:prstGeom>
          <a:solidFill>
            <a:schemeClr val="accent2"/>
          </a:solidFill>
          <a:ln w="9525" cap="flat" cmpd="sng" algn="ctr">
            <a:solidFill>
              <a:schemeClr val="accent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000" b="0" i="0" u="none" strike="noStrike" cap="none" normalizeH="0" baseline="0">
              <a:ln>
                <a:noFill/>
              </a:ln>
              <a:solidFill>
                <a:schemeClr val="tx1"/>
              </a:solidFill>
              <a:effectLst/>
              <a:latin typeface="ＭＳ Ｐゴシック" pitchFamily="50" charset="-128"/>
              <a:ea typeface="ＭＳ Ｐゴシック" pitchFamily="50" charset="-128"/>
            </a:endParaRPr>
          </a:p>
        </p:txBody>
      </p:sp>
      <p:sp>
        <p:nvSpPr>
          <p:cNvPr id="14" name="テキスト ボックス 13"/>
          <p:cNvSpPr txBox="1"/>
          <p:nvPr/>
        </p:nvSpPr>
        <p:spPr>
          <a:xfrm>
            <a:off x="3584054" y="101968"/>
            <a:ext cx="1155581" cy="276999"/>
          </a:xfrm>
          <a:prstGeom prst="rect">
            <a:avLst/>
          </a:prstGeom>
          <a:solidFill>
            <a:srgbClr val="FFFF00"/>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smtClean="0"/>
              <a:t>必須記入</a:t>
            </a:r>
            <a:endParaRPr kumimoji="1" lang="ja-JP" altLang="en-US" sz="1200" dirty="0"/>
          </a:p>
        </p:txBody>
      </p:sp>
    </p:spTree>
    <p:extLst>
      <p:ext uri="{BB962C8B-B14F-4D97-AF65-F5344CB8AC3E}">
        <p14:creationId xmlns:p14="http://schemas.microsoft.com/office/powerpoint/2010/main" val="1887451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6692" y="41959"/>
            <a:ext cx="68177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２．</a:t>
            </a:r>
            <a:r>
              <a:rPr kumimoji="1" lang="ja-JP" altLang="en-US" sz="1800" dirty="0">
                <a:solidFill>
                  <a:srgbClr val="000099"/>
                </a:solidFill>
                <a:latin typeface="HGPｺﾞｼｯｸE" panose="020B0900000000000000" pitchFamily="50" charset="-128"/>
                <a:ea typeface="HGPｺﾞｼｯｸE" panose="020B0900000000000000" pitchFamily="50" charset="-128"/>
              </a:rPr>
              <a:t>開発</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する製品等の具体的内容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①</a:t>
            </a:r>
            <a:r>
              <a:rPr kumimoji="1" lang="ja-JP" altLang="en-US" sz="1800" dirty="0">
                <a:solidFill>
                  <a:srgbClr val="000099"/>
                </a:solidFill>
                <a:latin typeface="HGPｺﾞｼｯｸE" panose="020B0900000000000000" pitchFamily="50" charset="-128"/>
                <a:ea typeface="HGPｺﾞｼｯｸE" panose="020B0900000000000000" pitchFamily="50" charset="-128"/>
              </a:rPr>
              <a:t>製品</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等の詳細</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 name="Rectangle 5"/>
          <p:cNvSpPr>
            <a:spLocks noChangeArrowheads="1"/>
          </p:cNvSpPr>
          <p:nvPr/>
        </p:nvSpPr>
        <p:spPr bwMode="auto">
          <a:xfrm>
            <a:off x="127670" y="980728"/>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製品等の具体的内容</a:t>
            </a:r>
            <a:endParaRPr kumimoji="1" lang="en-US" altLang="ja-JP" sz="1200" dirty="0" smtClean="0"/>
          </a:p>
        </p:txBody>
      </p:sp>
      <p:sp>
        <p:nvSpPr>
          <p:cNvPr id="6" name="Rectangle 5"/>
          <p:cNvSpPr>
            <a:spLocks noChangeArrowheads="1"/>
          </p:cNvSpPr>
          <p:nvPr/>
        </p:nvSpPr>
        <p:spPr bwMode="auto">
          <a:xfrm>
            <a:off x="127670" y="1255229"/>
            <a:ext cx="9648825" cy="805619"/>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smtClean="0"/>
              <a:t>開発する製品等が公募要領の</a:t>
            </a:r>
            <a:r>
              <a:rPr kumimoji="1" lang="ja-JP" altLang="en-US" sz="1100" dirty="0"/>
              <a:t>テーマ（</a:t>
            </a:r>
            <a:r>
              <a:rPr kumimoji="1" lang="ja-JP" altLang="en-US" sz="1100" dirty="0" smtClean="0"/>
              <a:t>①コミュニケーション、②移動</a:t>
            </a:r>
            <a:r>
              <a:rPr kumimoji="1" lang="ja-JP" altLang="en-US" sz="1100" dirty="0"/>
              <a:t>・</a:t>
            </a:r>
            <a:r>
              <a:rPr kumimoji="1" lang="ja-JP" altLang="en-US" sz="1100" dirty="0" smtClean="0"/>
              <a:t>移乗、③生活等支援、④</a:t>
            </a:r>
            <a:r>
              <a:rPr kumimoji="1" lang="ja-JP" altLang="en-US" sz="1100" dirty="0"/>
              <a:t>業務</a:t>
            </a:r>
            <a:r>
              <a:rPr kumimoji="1" lang="ja-JP" altLang="en-US" sz="1100" dirty="0" smtClean="0"/>
              <a:t>効率化、⑤見守り、⑥その他）のいずれに該当するものか、記載してください。</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製品等の想定している機能について、記載してください。（製品等のイメージ図</a:t>
            </a:r>
            <a:r>
              <a:rPr kumimoji="1" lang="ja-JP" altLang="en-US" sz="1100" dirty="0"/>
              <a:t>がある場合は添付</a:t>
            </a:r>
            <a:r>
              <a:rPr kumimoji="1" lang="ja-JP" altLang="en-US" sz="1100" dirty="0" smtClean="0"/>
              <a:t>してください）</a:t>
            </a:r>
            <a:endParaRPr kumimoji="1" lang="ja-JP" altLang="en-US" sz="1100" dirty="0"/>
          </a:p>
        </p:txBody>
      </p:sp>
      <p:sp>
        <p:nvSpPr>
          <p:cNvPr id="8" name="Rectangle 5"/>
          <p:cNvSpPr>
            <a:spLocks noChangeArrowheads="1"/>
          </p:cNvSpPr>
          <p:nvPr/>
        </p:nvSpPr>
        <p:spPr bwMode="auto">
          <a:xfrm>
            <a:off x="127670" y="2492896"/>
            <a:ext cx="3888432"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a:t>想定する</a:t>
            </a:r>
            <a:r>
              <a:rPr kumimoji="1" lang="ja-JP" altLang="en-US" sz="1200" dirty="0" smtClean="0"/>
              <a:t>顧客や利用場面、顧客</a:t>
            </a:r>
            <a:r>
              <a:rPr kumimoji="1" lang="ja-JP" altLang="en-US" sz="1200" dirty="0"/>
              <a:t>に提案する価値</a:t>
            </a:r>
          </a:p>
        </p:txBody>
      </p:sp>
      <p:sp>
        <p:nvSpPr>
          <p:cNvPr id="9" name="Rectangle 5"/>
          <p:cNvSpPr>
            <a:spLocks noChangeArrowheads="1"/>
          </p:cNvSpPr>
          <p:nvPr/>
        </p:nvSpPr>
        <p:spPr bwMode="auto">
          <a:xfrm>
            <a:off x="127670" y="2767397"/>
            <a:ext cx="9648825" cy="805619"/>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a:t>誰のどのような課題</a:t>
            </a:r>
            <a:r>
              <a:rPr kumimoji="1" lang="ja-JP" altLang="en-US" sz="1100" dirty="0" smtClean="0"/>
              <a:t>をどのような場面で解決</a:t>
            </a:r>
            <a:r>
              <a:rPr kumimoji="1" lang="ja-JP" altLang="en-US" sz="1100" dirty="0"/>
              <a:t>する製品等なの</a:t>
            </a:r>
            <a:r>
              <a:rPr kumimoji="1" lang="ja-JP" altLang="en-US" sz="1100" dirty="0" smtClean="0"/>
              <a:t>か、</a:t>
            </a:r>
            <a:r>
              <a:rPr kumimoji="1" lang="ja-JP" altLang="en-US" sz="1100" dirty="0"/>
              <a:t>「１．事業の背景と課題解決</a:t>
            </a:r>
            <a:r>
              <a:rPr kumimoji="1" lang="ja-JP" altLang="en-US" sz="1100" dirty="0" smtClean="0"/>
              <a:t>シナリオ」に記載した内容を踏まえて、より具体的に記載してください。</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その他、将来的な利用場面、利用方法の拡大等の想定があれば記載してください。</a:t>
            </a:r>
            <a:endParaRPr kumimoji="1" lang="en-US" altLang="ja-JP" sz="1100" dirty="0" smtClean="0"/>
          </a:p>
        </p:txBody>
      </p:sp>
      <p:sp>
        <p:nvSpPr>
          <p:cNvPr id="11" name="Rectangle 5"/>
          <p:cNvSpPr>
            <a:spLocks noChangeArrowheads="1"/>
          </p:cNvSpPr>
          <p:nvPr/>
        </p:nvSpPr>
        <p:spPr bwMode="auto">
          <a:xfrm>
            <a:off x="127670" y="4149080"/>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類似品や競合品との比較検討</a:t>
            </a:r>
            <a:endParaRPr kumimoji="1" lang="ja-JP" altLang="en-US" sz="1200" dirty="0"/>
          </a:p>
        </p:txBody>
      </p:sp>
      <p:sp>
        <p:nvSpPr>
          <p:cNvPr id="12" name="Rectangle 5"/>
          <p:cNvSpPr>
            <a:spLocks noChangeArrowheads="1"/>
          </p:cNvSpPr>
          <p:nvPr/>
        </p:nvSpPr>
        <p:spPr bwMode="auto">
          <a:xfrm>
            <a:off x="127670" y="4423581"/>
            <a:ext cx="9648825" cy="805619"/>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smtClean="0"/>
              <a:t>開発する製品等が、類似品や競合品と比較してどのような先進的なアイデアを盛り込んだものなのか、具体的に記載してください。</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具体的な類似品や競合品の名前を挙げながら、開発する製品等との違いについて記載してください。</a:t>
            </a:r>
            <a:endParaRPr kumimoji="1" lang="en-US" altLang="ja-JP" sz="1100" dirty="0" smtClean="0"/>
          </a:p>
        </p:txBody>
      </p:sp>
      <p:sp>
        <p:nvSpPr>
          <p:cNvPr id="13" name="AutoShape 10"/>
          <p:cNvSpPr>
            <a:spLocks noChangeArrowheads="1"/>
          </p:cNvSpPr>
          <p:nvPr/>
        </p:nvSpPr>
        <p:spPr bwMode="auto">
          <a:xfrm>
            <a:off x="5312247" y="41958"/>
            <a:ext cx="4465166"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smtClean="0"/>
              <a:t>枠</a:t>
            </a:r>
            <a:r>
              <a:rPr lang="ja-JP" altLang="en-US" sz="1100" dirty="0"/>
              <a:t>は変更せずに、枠内の記載を</a:t>
            </a:r>
            <a:r>
              <a:rPr lang="ja-JP" altLang="en-US" sz="1100" dirty="0" smtClean="0"/>
              <a:t>上書きしてください。</a:t>
            </a:r>
            <a:endParaRPr lang="en-US" altLang="ja-JP" sz="1100" dirty="0"/>
          </a:p>
          <a:p>
            <a:pPr marL="171450" indent="-171450" algn="l" eaLnBrk="1" hangingPunct="1">
              <a:buFont typeface="Wingdings" panose="05000000000000000000" pitchFamily="2" charset="2"/>
              <a:buChar char="ü"/>
            </a:pPr>
            <a:r>
              <a:rPr lang="en-US" altLang="ja-JP" sz="1100" dirty="0" smtClean="0"/>
              <a:t>1</a:t>
            </a:r>
            <a:r>
              <a:rPr lang="ja-JP" altLang="en-US" sz="1100" dirty="0" smtClean="0"/>
              <a:t>枚に収めることが難しい場合でも、</a:t>
            </a:r>
            <a:r>
              <a:rPr lang="en-US" altLang="ja-JP" sz="1100" dirty="0" smtClean="0"/>
              <a:t>2</a:t>
            </a:r>
            <a:r>
              <a:rPr lang="ja-JP" altLang="en-US" sz="1100" dirty="0" smtClean="0"/>
              <a:t>枚に収まるよう記載してください。</a:t>
            </a:r>
            <a:endParaRPr lang="en-US" altLang="ja-JP" sz="1100" dirty="0"/>
          </a:p>
        </p:txBody>
      </p:sp>
      <p:sp>
        <p:nvSpPr>
          <p:cNvPr id="10" name="テキスト ボックス 9"/>
          <p:cNvSpPr txBox="1"/>
          <p:nvPr/>
        </p:nvSpPr>
        <p:spPr>
          <a:xfrm>
            <a:off x="3584054" y="127665"/>
            <a:ext cx="1155581" cy="276999"/>
          </a:xfrm>
          <a:prstGeom prst="rect">
            <a:avLst/>
          </a:prstGeom>
          <a:solidFill>
            <a:srgbClr val="FFFF00"/>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smtClean="0"/>
              <a:t>必須記入</a:t>
            </a:r>
            <a:endParaRPr kumimoji="1" lang="ja-JP" altLang="en-US" sz="1200" dirty="0"/>
          </a:p>
        </p:txBody>
      </p:sp>
    </p:spTree>
    <p:extLst>
      <p:ext uri="{BB962C8B-B14F-4D97-AF65-F5344CB8AC3E}">
        <p14:creationId xmlns:p14="http://schemas.microsoft.com/office/powerpoint/2010/main" val="2535013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6692" y="41959"/>
            <a:ext cx="68177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２．</a:t>
            </a:r>
            <a:r>
              <a:rPr kumimoji="1" lang="ja-JP" altLang="en-US" sz="1800" dirty="0">
                <a:solidFill>
                  <a:srgbClr val="000099"/>
                </a:solidFill>
                <a:latin typeface="HGPｺﾞｼｯｸE" panose="020B0900000000000000" pitchFamily="50" charset="-128"/>
                <a:ea typeface="HGPｺﾞｼｯｸE" panose="020B0900000000000000" pitchFamily="50" charset="-128"/>
              </a:rPr>
              <a:t>開発</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する製品等の具体的内容</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　　</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②販売方法や想定される課題</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 name="Rectangle 5"/>
          <p:cNvSpPr>
            <a:spLocks noChangeArrowheads="1"/>
          </p:cNvSpPr>
          <p:nvPr/>
        </p:nvSpPr>
        <p:spPr bwMode="auto">
          <a:xfrm>
            <a:off x="127670" y="980728"/>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製品等の販売方法</a:t>
            </a:r>
            <a:endParaRPr kumimoji="1" lang="en-US" altLang="ja-JP" sz="1200" dirty="0" smtClean="0"/>
          </a:p>
        </p:txBody>
      </p:sp>
      <p:sp>
        <p:nvSpPr>
          <p:cNvPr id="6" name="Rectangle 5"/>
          <p:cNvSpPr>
            <a:spLocks noChangeArrowheads="1"/>
          </p:cNvSpPr>
          <p:nvPr/>
        </p:nvSpPr>
        <p:spPr bwMode="auto">
          <a:xfrm>
            <a:off x="127670" y="1255229"/>
            <a:ext cx="9648825" cy="805619"/>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smtClean="0"/>
              <a:t>開発する製品等の販売方法（どのように顧客を獲得し、流通拡大を図るのか）について、「</a:t>
            </a:r>
            <a:r>
              <a:rPr kumimoji="1" lang="ja-JP" altLang="en-US" sz="1100" dirty="0"/>
              <a:t>１．事業の背景と課題解決シナリオ」に記載した内容を踏まえて、より具体的に記載してください</a:t>
            </a:r>
            <a:r>
              <a:rPr kumimoji="1" lang="ja-JP" altLang="en-US" sz="1100" dirty="0" smtClean="0"/>
              <a:t>。</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開発する製品等を広く活用してもらえるための方策（例：既存製品と掛け合わせる等）について、具体的に記載してください。</a:t>
            </a:r>
            <a:endParaRPr kumimoji="1" lang="en-US" altLang="ja-JP" sz="1100" dirty="0"/>
          </a:p>
        </p:txBody>
      </p:sp>
      <p:sp>
        <p:nvSpPr>
          <p:cNvPr id="8" name="Rectangle 5"/>
          <p:cNvSpPr>
            <a:spLocks noChangeArrowheads="1"/>
          </p:cNvSpPr>
          <p:nvPr/>
        </p:nvSpPr>
        <p:spPr bwMode="auto">
          <a:xfrm>
            <a:off x="127670" y="2708920"/>
            <a:ext cx="338437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開発及び販売における想定課題と対応案</a:t>
            </a:r>
            <a:endParaRPr kumimoji="1" lang="ja-JP" altLang="en-US" sz="1200" dirty="0"/>
          </a:p>
        </p:txBody>
      </p:sp>
      <p:sp>
        <p:nvSpPr>
          <p:cNvPr id="9" name="Rectangle 5"/>
          <p:cNvSpPr>
            <a:spLocks noChangeArrowheads="1"/>
          </p:cNvSpPr>
          <p:nvPr/>
        </p:nvSpPr>
        <p:spPr bwMode="auto">
          <a:xfrm>
            <a:off x="127670" y="2983421"/>
            <a:ext cx="9648825" cy="805619"/>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smtClean="0"/>
              <a:t>開発及び販売において想定される課題と対応案について、具体的に記載してください。</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今回の伴走支援で特に支援を受けたいと考えている課題があれば、記載してください。</a:t>
            </a:r>
            <a:endParaRPr kumimoji="1" lang="en-US" altLang="ja-JP" sz="1100" dirty="0" smtClean="0"/>
          </a:p>
        </p:txBody>
      </p:sp>
      <p:sp>
        <p:nvSpPr>
          <p:cNvPr id="13" name="AutoShape 10"/>
          <p:cNvSpPr>
            <a:spLocks noChangeArrowheads="1"/>
          </p:cNvSpPr>
          <p:nvPr/>
        </p:nvSpPr>
        <p:spPr bwMode="auto">
          <a:xfrm>
            <a:off x="5312247" y="41958"/>
            <a:ext cx="4465166"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smtClean="0"/>
              <a:t>枠</a:t>
            </a:r>
            <a:r>
              <a:rPr lang="ja-JP" altLang="en-US" sz="1100" dirty="0"/>
              <a:t>は変更せずに、枠内の記載を</a:t>
            </a:r>
            <a:r>
              <a:rPr lang="ja-JP" altLang="en-US" sz="1100" dirty="0" smtClean="0"/>
              <a:t>上書きしてください。</a:t>
            </a:r>
            <a:endParaRPr lang="en-US" altLang="ja-JP" sz="1100" dirty="0"/>
          </a:p>
          <a:p>
            <a:pPr marL="171450" indent="-171450" algn="l" eaLnBrk="1" hangingPunct="1">
              <a:buFont typeface="Wingdings" panose="05000000000000000000" pitchFamily="2" charset="2"/>
              <a:buChar char="ü"/>
            </a:pPr>
            <a:r>
              <a:rPr lang="en-US" altLang="ja-JP" sz="1100" dirty="0"/>
              <a:t>1</a:t>
            </a:r>
            <a:r>
              <a:rPr lang="ja-JP" altLang="en-US" sz="1100" dirty="0"/>
              <a:t>枚に収めることが難しい場合でも、</a:t>
            </a:r>
            <a:r>
              <a:rPr lang="en-US" altLang="ja-JP" sz="1100" dirty="0"/>
              <a:t>2</a:t>
            </a:r>
            <a:r>
              <a:rPr lang="ja-JP" altLang="en-US" sz="1100" dirty="0"/>
              <a:t>枚に収まるよう</a:t>
            </a:r>
            <a:r>
              <a:rPr lang="ja-JP" altLang="en-US" sz="1100" dirty="0" smtClean="0"/>
              <a:t>記載してください。</a:t>
            </a:r>
            <a:endParaRPr lang="en-US" altLang="ja-JP" sz="1100" dirty="0"/>
          </a:p>
        </p:txBody>
      </p:sp>
      <p:sp>
        <p:nvSpPr>
          <p:cNvPr id="10" name="テキスト ボックス 9"/>
          <p:cNvSpPr txBox="1"/>
          <p:nvPr/>
        </p:nvSpPr>
        <p:spPr>
          <a:xfrm>
            <a:off x="3483329" y="194156"/>
            <a:ext cx="1155581" cy="276999"/>
          </a:xfrm>
          <a:prstGeom prst="rect">
            <a:avLst/>
          </a:prstGeom>
          <a:solidFill>
            <a:srgbClr val="FFFF00"/>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smtClean="0"/>
              <a:t>必須記入</a:t>
            </a:r>
            <a:endParaRPr kumimoji="1" lang="ja-JP" altLang="en-US" sz="1200" dirty="0"/>
          </a:p>
        </p:txBody>
      </p:sp>
    </p:spTree>
    <p:extLst>
      <p:ext uri="{BB962C8B-B14F-4D97-AF65-F5344CB8AC3E}">
        <p14:creationId xmlns:p14="http://schemas.microsoft.com/office/powerpoint/2010/main" val="2668602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6692" y="41959"/>
            <a:ext cx="68177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３．外部意見の反映</a:t>
            </a:r>
            <a:r>
              <a:rPr kumimoji="1" lang="ja-JP" altLang="en-US" sz="1800" dirty="0">
                <a:solidFill>
                  <a:srgbClr val="000099"/>
                </a:solidFill>
                <a:latin typeface="HGPｺﾞｼｯｸE" panose="020B0900000000000000" pitchFamily="50" charset="-128"/>
                <a:ea typeface="HGPｺﾞｼｯｸE" panose="020B0900000000000000" pitchFamily="50" charset="-128"/>
              </a:rPr>
              <a:t>　　</a:t>
            </a:r>
            <a:endParaRPr kumimoji="1" lang="en-US" altLang="ja-JP" sz="1800" dirty="0">
              <a:solidFill>
                <a:srgbClr val="000099"/>
              </a:solidFill>
              <a:latin typeface="HGPｺﾞｼｯｸE" panose="020B0900000000000000" pitchFamily="50" charset="-128"/>
              <a:ea typeface="HGPｺﾞｼｯｸE" panose="020B0900000000000000" pitchFamily="50" charset="-128"/>
            </a:endParaRPr>
          </a:p>
        </p:txBody>
      </p:sp>
      <p:sp>
        <p:nvSpPr>
          <p:cNvPr id="5" name="Rectangle 5"/>
          <p:cNvSpPr>
            <a:spLocks noChangeArrowheads="1"/>
          </p:cNvSpPr>
          <p:nvPr/>
        </p:nvSpPr>
        <p:spPr bwMode="auto">
          <a:xfrm>
            <a:off x="144347" y="3066076"/>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zh-TW" altLang="en-US" sz="1200"/>
              <a:t>外部意見反映</a:t>
            </a:r>
            <a:r>
              <a:rPr kumimoji="1" lang="ja-JP" altLang="en-US" sz="1200"/>
              <a:t>に関する先の情報</a:t>
            </a:r>
            <a:endParaRPr kumimoji="1" lang="en-US" altLang="ja-JP" sz="1200" dirty="0"/>
          </a:p>
        </p:txBody>
      </p:sp>
      <p:sp>
        <p:nvSpPr>
          <p:cNvPr id="6" name="Rectangle 5"/>
          <p:cNvSpPr>
            <a:spLocks noChangeArrowheads="1"/>
          </p:cNvSpPr>
          <p:nvPr/>
        </p:nvSpPr>
        <p:spPr bwMode="auto">
          <a:xfrm>
            <a:off x="144347" y="3330679"/>
            <a:ext cx="9648825" cy="805619"/>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a:t>開発する製品等のモニター評価を具体的に実施する予定がある場合、実施機関（又は個人）等に関して、名称、所在地について、具体的に記載してください。</a:t>
            </a:r>
            <a:endParaRPr kumimoji="1" lang="en-US" altLang="ja-JP" sz="1100"/>
          </a:p>
          <a:p>
            <a:pPr algn="l" eaLnBrk="1" hangingPunct="1">
              <a:spcBef>
                <a:spcPct val="30000"/>
              </a:spcBef>
              <a:buFont typeface="Wingdings" panose="05000000000000000000" pitchFamily="2" charset="2"/>
              <a:buChar char="ü"/>
            </a:pPr>
            <a:r>
              <a:rPr kumimoji="1" lang="ja-JP" altLang="en-US" sz="1100"/>
              <a:t>その他専門家や関係者意見等の場合は、その専門家や企業等の名称</a:t>
            </a:r>
            <a:endParaRPr kumimoji="1" lang="en-US" altLang="ja-JP" sz="1100" dirty="0"/>
          </a:p>
        </p:txBody>
      </p:sp>
      <p:sp>
        <p:nvSpPr>
          <p:cNvPr id="8" name="Rectangle 5"/>
          <p:cNvSpPr>
            <a:spLocks noChangeArrowheads="1"/>
          </p:cNvSpPr>
          <p:nvPr/>
        </p:nvSpPr>
        <p:spPr bwMode="auto">
          <a:xfrm>
            <a:off x="115662" y="4509120"/>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zh-TW" altLang="en-US" sz="1200"/>
              <a:t>外部意見反映</a:t>
            </a:r>
            <a:r>
              <a:rPr kumimoji="1" lang="ja-JP" altLang="en-US" sz="1200"/>
              <a:t>に関する調整状況</a:t>
            </a:r>
            <a:endParaRPr kumimoji="1" lang="ja-JP" altLang="en-US" sz="1200" dirty="0"/>
          </a:p>
        </p:txBody>
      </p:sp>
      <p:sp>
        <p:nvSpPr>
          <p:cNvPr id="9" name="Rectangle 5"/>
          <p:cNvSpPr>
            <a:spLocks noChangeArrowheads="1"/>
          </p:cNvSpPr>
          <p:nvPr/>
        </p:nvSpPr>
        <p:spPr bwMode="auto">
          <a:xfrm>
            <a:off x="115662" y="4783621"/>
            <a:ext cx="9648825" cy="1813731"/>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a:t>モニター評価実施先やその他専門家・関係者意見等の聴取先との調整状況について、進捗がある場合、具体的に記載してください</a:t>
            </a:r>
            <a:r>
              <a:rPr kumimoji="1" lang="ja-JP" altLang="en-US" sz="1100" dirty="0" smtClean="0"/>
              <a:t>。</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smtClean="0"/>
              <a:t>（例）●月～△施設において□期間、対象ユーザー（○○）に対するモニター評価を実施予定。</a:t>
            </a:r>
            <a:endParaRPr kumimoji="1" lang="en-US" altLang="ja-JP" sz="1100" dirty="0" smtClean="0"/>
          </a:p>
          <a:p>
            <a:pPr algn="l" eaLnBrk="1" hangingPunct="1">
              <a:spcBef>
                <a:spcPct val="30000"/>
              </a:spcBef>
              <a:buFont typeface="Wingdings" panose="05000000000000000000" pitchFamily="2" charset="2"/>
              <a:buChar char="ü"/>
            </a:pPr>
            <a:r>
              <a:rPr kumimoji="1" lang="ja-JP" altLang="en-US" sz="1100" dirty="0"/>
              <a:t>　</a:t>
            </a:r>
            <a:r>
              <a:rPr kumimoji="1" lang="ja-JP" altLang="en-US" sz="1100" dirty="0" smtClean="0"/>
              <a:t>　　●月に△施設とコンタクトを取っており、これから具体的な実施について相談する予定。等</a:t>
            </a:r>
            <a:endParaRPr kumimoji="1" lang="en-US" altLang="ja-JP" sz="1100" dirty="0" smtClean="0"/>
          </a:p>
        </p:txBody>
      </p:sp>
      <p:sp>
        <p:nvSpPr>
          <p:cNvPr id="15" name="Rectangle 5"/>
          <p:cNvSpPr>
            <a:spLocks noChangeArrowheads="1"/>
          </p:cNvSpPr>
          <p:nvPr/>
        </p:nvSpPr>
        <p:spPr bwMode="auto">
          <a:xfrm>
            <a:off x="115662" y="1069743"/>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外部意見反映の実施方法</a:t>
            </a:r>
            <a:endParaRPr kumimoji="1" lang="ja-JP" altLang="en-US" sz="1200" dirty="0"/>
          </a:p>
        </p:txBody>
      </p:sp>
      <p:sp>
        <p:nvSpPr>
          <p:cNvPr id="16" name="Rectangle 5"/>
          <p:cNvSpPr>
            <a:spLocks noChangeArrowheads="1"/>
          </p:cNvSpPr>
          <p:nvPr/>
        </p:nvSpPr>
        <p:spPr bwMode="auto">
          <a:xfrm>
            <a:off x="116665" y="1327237"/>
            <a:ext cx="9648825" cy="1302910"/>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a:t>モニター評価の場合は、実施方法（対象ユーザー、実施環境、実施期間等）について、具体的な実施予定がある場合、もしくは実施イメージがある場合は記載してください。</a:t>
            </a:r>
            <a:endParaRPr kumimoji="1" lang="en-US" altLang="ja-JP" sz="1100"/>
          </a:p>
          <a:p>
            <a:pPr algn="l" eaLnBrk="1" hangingPunct="1">
              <a:spcBef>
                <a:spcPct val="30000"/>
              </a:spcBef>
              <a:buFont typeface="Wingdings" panose="05000000000000000000" pitchFamily="2" charset="2"/>
              <a:buChar char="ü"/>
            </a:pPr>
            <a:r>
              <a:rPr kumimoji="1" lang="ja-JP" altLang="en-US" sz="1100"/>
              <a:t>その他専門家や関係者意見等の場合は、その実施方法（ヒアリング等対象者、参考とする内容、実施期間（既に実施済みの場合はその内容等）</a:t>
            </a:r>
            <a:endParaRPr kumimoji="1" lang="en-US" altLang="ja-JP" sz="1100" dirty="0"/>
          </a:p>
        </p:txBody>
      </p:sp>
      <p:sp>
        <p:nvSpPr>
          <p:cNvPr id="17" name="AutoShape 10"/>
          <p:cNvSpPr>
            <a:spLocks noChangeArrowheads="1"/>
          </p:cNvSpPr>
          <p:nvPr/>
        </p:nvSpPr>
        <p:spPr bwMode="auto">
          <a:xfrm>
            <a:off x="6392366" y="41958"/>
            <a:ext cx="3385046" cy="93877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smtClean="0"/>
              <a:t>モニター評価の具体的な手法についてイメージがある場合、御記載ください。</a:t>
            </a:r>
            <a:endParaRPr lang="en-US" altLang="ja-JP" sz="1100" dirty="0" smtClean="0"/>
          </a:p>
          <a:p>
            <a:pPr marL="171450" indent="-171450" algn="l" eaLnBrk="1" hangingPunct="1">
              <a:buFont typeface="Wingdings" panose="05000000000000000000" pitchFamily="2" charset="2"/>
              <a:buChar char="ü"/>
            </a:pPr>
            <a:r>
              <a:rPr lang="ja-JP" altLang="en-US" sz="1100" dirty="0" smtClean="0"/>
              <a:t>枠</a:t>
            </a:r>
            <a:r>
              <a:rPr lang="ja-JP" altLang="en-US" sz="1100" dirty="0"/>
              <a:t>は変更せずに、枠内の記載を</a:t>
            </a:r>
            <a:r>
              <a:rPr lang="ja-JP" altLang="en-US" sz="1100" dirty="0" smtClean="0"/>
              <a:t>上書きしてください。</a:t>
            </a:r>
            <a:endParaRPr lang="en-US" altLang="ja-JP" sz="1100" dirty="0"/>
          </a:p>
          <a:p>
            <a:pPr marL="171450" indent="-171450" algn="l" eaLnBrk="1" hangingPunct="1">
              <a:buFont typeface="Wingdings" panose="05000000000000000000" pitchFamily="2" charset="2"/>
              <a:buChar char="ü"/>
            </a:pPr>
            <a:r>
              <a:rPr lang="en-US" altLang="ja-JP" sz="1100" dirty="0"/>
              <a:t>1</a:t>
            </a:r>
            <a:r>
              <a:rPr lang="ja-JP" altLang="en-US" sz="1100" dirty="0" smtClean="0"/>
              <a:t>枚</a:t>
            </a:r>
            <a:r>
              <a:rPr lang="ja-JP" altLang="en-US" sz="1100" dirty="0"/>
              <a:t>に収まるよう</a:t>
            </a:r>
            <a:r>
              <a:rPr lang="ja-JP" altLang="en-US" sz="1100" dirty="0" smtClean="0"/>
              <a:t>記載してください。</a:t>
            </a:r>
            <a:endParaRPr lang="en-US" altLang="ja-JP" sz="1100" dirty="0"/>
          </a:p>
        </p:txBody>
      </p:sp>
      <p:sp>
        <p:nvSpPr>
          <p:cNvPr id="10" name="テキスト ボックス 9"/>
          <p:cNvSpPr txBox="1"/>
          <p:nvPr/>
        </p:nvSpPr>
        <p:spPr>
          <a:xfrm>
            <a:off x="144347" y="421151"/>
            <a:ext cx="2286420" cy="276999"/>
          </a:xfrm>
          <a:prstGeom prst="rect">
            <a:avLst/>
          </a:prstGeom>
          <a:solidFill>
            <a:schemeClr val="bg1"/>
          </a:solidFill>
          <a:ln>
            <a:solidFill>
              <a:srgbClr val="FF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rgbClr val="FF0000"/>
                </a:solidFill>
              </a:rPr>
              <a:t>自由</a:t>
            </a:r>
            <a:r>
              <a:rPr kumimoji="1" lang="ja-JP" altLang="en-US" sz="1200" dirty="0" smtClean="0">
                <a:solidFill>
                  <a:srgbClr val="FF0000"/>
                </a:solidFill>
              </a:rPr>
              <a:t>記入（実施の場合に記入）</a:t>
            </a:r>
            <a:endParaRPr kumimoji="1" lang="ja-JP" altLang="en-US" sz="1200" dirty="0">
              <a:solidFill>
                <a:srgbClr val="FF0000"/>
              </a:solidFill>
            </a:endParaRPr>
          </a:p>
        </p:txBody>
      </p:sp>
      <p:sp>
        <p:nvSpPr>
          <p:cNvPr id="2" name="テキスト ボックス 1"/>
          <p:cNvSpPr txBox="1"/>
          <p:nvPr/>
        </p:nvSpPr>
        <p:spPr>
          <a:xfrm>
            <a:off x="2851048" y="103917"/>
            <a:ext cx="3485249" cy="553998"/>
          </a:xfrm>
          <a:prstGeom prst="rect">
            <a:avLst/>
          </a:prstGeom>
          <a:noFill/>
          <a:ln w="12700">
            <a:solidFill>
              <a:srgbClr val="FF0000"/>
            </a:solidFill>
          </a:ln>
        </p:spPr>
        <p:txBody>
          <a:bodyPr wrap="none" rtlCol="0">
            <a:spAutoFit/>
          </a:bodyPr>
          <a:lstStyle/>
          <a:p>
            <a:pPr algn="l"/>
            <a:r>
              <a:rPr kumimoji="1" lang="ja-JP" altLang="en-US" dirty="0" smtClean="0"/>
              <a:t>モニター評価とは、施設等において高齢者・障害当事者、</a:t>
            </a:r>
            <a:endParaRPr kumimoji="1" lang="en-US" altLang="ja-JP" dirty="0" smtClean="0"/>
          </a:p>
          <a:p>
            <a:pPr algn="l"/>
            <a:r>
              <a:rPr kumimoji="1" lang="ja-JP" altLang="en-US" dirty="0" smtClean="0"/>
              <a:t>彼らの支援者にあたる福祉専門職等から製品を使用した際に</a:t>
            </a:r>
            <a:endParaRPr kumimoji="1" lang="en-US" altLang="ja-JP" dirty="0" smtClean="0"/>
          </a:p>
          <a:p>
            <a:pPr algn="l"/>
            <a:r>
              <a:rPr kumimoji="1" lang="ja-JP" altLang="en-US" dirty="0" smtClean="0"/>
              <a:t>感じた効果・効能等をフィードバックしていただくもの</a:t>
            </a:r>
            <a:endParaRPr kumimoji="1" lang="ja-JP" altLang="en-US" dirty="0"/>
          </a:p>
        </p:txBody>
      </p:sp>
    </p:spTree>
    <p:extLst>
      <p:ext uri="{BB962C8B-B14F-4D97-AF65-F5344CB8AC3E}">
        <p14:creationId xmlns:p14="http://schemas.microsoft.com/office/powerpoint/2010/main" val="3320466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6692" y="41959"/>
            <a:ext cx="68177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ja-JP" altLang="en-US" sz="1800" dirty="0">
                <a:solidFill>
                  <a:srgbClr val="000099"/>
                </a:solidFill>
                <a:latin typeface="HGPｺﾞｼｯｸE" panose="020B0900000000000000" pitchFamily="50" charset="-128"/>
                <a:ea typeface="HGPｺﾞｼｯｸE" panose="020B0900000000000000" pitchFamily="50" charset="-128"/>
              </a:rPr>
              <a:t>４</a:t>
            </a:r>
            <a:r>
              <a:rPr kumimoji="1" lang="ja-JP" altLang="en-US" sz="1800" dirty="0" smtClean="0">
                <a:solidFill>
                  <a:srgbClr val="000099"/>
                </a:solidFill>
                <a:latin typeface="HGPｺﾞｼｯｸE" panose="020B0900000000000000" pitchFamily="50" charset="-128"/>
                <a:ea typeface="HGPｺﾞｼｯｸE" panose="020B0900000000000000" pitchFamily="50" charset="-128"/>
              </a:rPr>
              <a:t>．実施スケジュール</a:t>
            </a:r>
            <a:endParaRPr kumimoji="1" lang="en-US" altLang="ja-JP" sz="1800" dirty="0" smtClean="0">
              <a:solidFill>
                <a:srgbClr val="000099"/>
              </a:solidFill>
              <a:latin typeface="HGPｺﾞｼｯｸE" panose="020B0900000000000000" pitchFamily="50" charset="-128"/>
              <a:ea typeface="HGPｺﾞｼｯｸE" panose="020B0900000000000000" pitchFamily="50" charset="-128"/>
            </a:endParaRPr>
          </a:p>
        </p:txBody>
      </p:sp>
      <p:sp>
        <p:nvSpPr>
          <p:cNvPr id="5" name="Rectangle 5"/>
          <p:cNvSpPr>
            <a:spLocks noChangeArrowheads="1"/>
          </p:cNvSpPr>
          <p:nvPr/>
        </p:nvSpPr>
        <p:spPr bwMode="auto">
          <a:xfrm>
            <a:off x="127670" y="980728"/>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a:t>実施</a:t>
            </a:r>
            <a:r>
              <a:rPr kumimoji="1" lang="ja-JP" altLang="en-US" sz="1200" dirty="0" smtClean="0"/>
              <a:t>スケジュールの作成</a:t>
            </a:r>
            <a:endParaRPr kumimoji="1" lang="en-US" altLang="ja-JP" sz="1200" dirty="0" smtClean="0"/>
          </a:p>
        </p:txBody>
      </p:sp>
      <p:sp>
        <p:nvSpPr>
          <p:cNvPr id="6" name="Rectangle 5"/>
          <p:cNvSpPr>
            <a:spLocks noChangeArrowheads="1"/>
          </p:cNvSpPr>
          <p:nvPr/>
        </p:nvSpPr>
        <p:spPr bwMode="auto">
          <a:xfrm>
            <a:off x="127670" y="1255229"/>
            <a:ext cx="9648825" cy="4334011"/>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a:t>本事業の開始</a:t>
            </a:r>
            <a:r>
              <a:rPr kumimoji="1" lang="ja-JP" altLang="en-US" sz="1100" dirty="0" smtClean="0"/>
              <a:t>（７月頃</a:t>
            </a:r>
            <a:r>
              <a:rPr kumimoji="1" lang="ja-JP" altLang="en-US" sz="1100" dirty="0"/>
              <a:t>）から終了</a:t>
            </a:r>
            <a:r>
              <a:rPr kumimoji="1" lang="ja-JP" altLang="en-US" sz="1100" dirty="0" smtClean="0"/>
              <a:t>（２０２４年</a:t>
            </a:r>
            <a:r>
              <a:rPr kumimoji="1" lang="ja-JP" altLang="en-US" sz="1100" dirty="0"/>
              <a:t>２月）までの</a:t>
            </a:r>
            <a:r>
              <a:rPr kumimoji="1" lang="ja-JP" altLang="en-US" sz="1100" dirty="0" smtClean="0"/>
              <a:t>スケジュールについて、記載してください。</a:t>
            </a:r>
            <a:endParaRPr kumimoji="1" lang="ja-JP" altLang="en-US" sz="1100" dirty="0"/>
          </a:p>
          <a:p>
            <a:pPr marL="0" indent="0" algn="l" eaLnBrk="1" hangingPunct="1">
              <a:spcBef>
                <a:spcPct val="30000"/>
              </a:spcBef>
            </a:pPr>
            <a:endParaRPr kumimoji="1" lang="ja-JP" altLang="en-US" sz="1100" dirty="0"/>
          </a:p>
        </p:txBody>
      </p:sp>
      <p:graphicFrame>
        <p:nvGraphicFramePr>
          <p:cNvPr id="14" name="表 13"/>
          <p:cNvGraphicFramePr>
            <a:graphicFrameLocks noGrp="1"/>
          </p:cNvGraphicFramePr>
          <p:nvPr>
            <p:extLst>
              <p:ext uri="{D42A27DB-BD31-4B8C-83A1-F6EECF244321}">
                <p14:modId xmlns:p14="http://schemas.microsoft.com/office/powerpoint/2010/main" val="3219580126"/>
              </p:ext>
            </p:extLst>
          </p:nvPr>
        </p:nvGraphicFramePr>
        <p:xfrm>
          <a:off x="536299" y="2009006"/>
          <a:ext cx="8880403" cy="3004170"/>
        </p:xfrm>
        <a:graphic>
          <a:graphicData uri="http://schemas.openxmlformats.org/drawingml/2006/table">
            <a:tbl>
              <a:tblPr firstRow="1" bandRow="1"/>
              <a:tblGrid>
                <a:gridCol w="330298">
                  <a:extLst>
                    <a:ext uri="{9D8B030D-6E8A-4147-A177-3AD203B41FA5}">
                      <a16:colId xmlns:a16="http://schemas.microsoft.com/office/drawing/2014/main" val="889833394"/>
                    </a:ext>
                  </a:extLst>
                </a:gridCol>
                <a:gridCol w="1239165">
                  <a:extLst>
                    <a:ext uri="{9D8B030D-6E8A-4147-A177-3AD203B41FA5}">
                      <a16:colId xmlns:a16="http://schemas.microsoft.com/office/drawing/2014/main" val="2698844590"/>
                    </a:ext>
                  </a:extLst>
                </a:gridCol>
                <a:gridCol w="209337">
                  <a:extLst>
                    <a:ext uri="{9D8B030D-6E8A-4147-A177-3AD203B41FA5}">
                      <a16:colId xmlns:a16="http://schemas.microsoft.com/office/drawing/2014/main" val="2636307199"/>
                    </a:ext>
                  </a:extLst>
                </a:gridCol>
                <a:gridCol w="209337">
                  <a:extLst>
                    <a:ext uri="{9D8B030D-6E8A-4147-A177-3AD203B41FA5}">
                      <a16:colId xmlns:a16="http://schemas.microsoft.com/office/drawing/2014/main" val="701406844"/>
                    </a:ext>
                  </a:extLst>
                </a:gridCol>
                <a:gridCol w="209337">
                  <a:extLst>
                    <a:ext uri="{9D8B030D-6E8A-4147-A177-3AD203B41FA5}">
                      <a16:colId xmlns:a16="http://schemas.microsoft.com/office/drawing/2014/main" val="3398244857"/>
                    </a:ext>
                  </a:extLst>
                </a:gridCol>
                <a:gridCol w="209337">
                  <a:extLst>
                    <a:ext uri="{9D8B030D-6E8A-4147-A177-3AD203B41FA5}">
                      <a16:colId xmlns:a16="http://schemas.microsoft.com/office/drawing/2014/main" val="335586637"/>
                    </a:ext>
                  </a:extLst>
                </a:gridCol>
                <a:gridCol w="208280">
                  <a:extLst>
                    <a:ext uri="{9D8B030D-6E8A-4147-A177-3AD203B41FA5}">
                      <a16:colId xmlns:a16="http://schemas.microsoft.com/office/drawing/2014/main" val="2841805897"/>
                    </a:ext>
                  </a:extLst>
                </a:gridCol>
                <a:gridCol w="208280">
                  <a:extLst>
                    <a:ext uri="{9D8B030D-6E8A-4147-A177-3AD203B41FA5}">
                      <a16:colId xmlns:a16="http://schemas.microsoft.com/office/drawing/2014/main" val="479146654"/>
                    </a:ext>
                  </a:extLst>
                </a:gridCol>
                <a:gridCol w="208280">
                  <a:extLst>
                    <a:ext uri="{9D8B030D-6E8A-4147-A177-3AD203B41FA5}">
                      <a16:colId xmlns:a16="http://schemas.microsoft.com/office/drawing/2014/main" val="2783803619"/>
                    </a:ext>
                  </a:extLst>
                </a:gridCol>
                <a:gridCol w="208280">
                  <a:extLst>
                    <a:ext uri="{9D8B030D-6E8A-4147-A177-3AD203B41FA5}">
                      <a16:colId xmlns:a16="http://schemas.microsoft.com/office/drawing/2014/main" val="867665672"/>
                    </a:ext>
                  </a:extLst>
                </a:gridCol>
                <a:gridCol w="208280">
                  <a:extLst>
                    <a:ext uri="{9D8B030D-6E8A-4147-A177-3AD203B41FA5}">
                      <a16:colId xmlns:a16="http://schemas.microsoft.com/office/drawing/2014/main" val="460630771"/>
                    </a:ext>
                  </a:extLst>
                </a:gridCol>
                <a:gridCol w="209337">
                  <a:extLst>
                    <a:ext uri="{9D8B030D-6E8A-4147-A177-3AD203B41FA5}">
                      <a16:colId xmlns:a16="http://schemas.microsoft.com/office/drawing/2014/main" val="1306623707"/>
                    </a:ext>
                  </a:extLst>
                </a:gridCol>
                <a:gridCol w="209337">
                  <a:extLst>
                    <a:ext uri="{9D8B030D-6E8A-4147-A177-3AD203B41FA5}">
                      <a16:colId xmlns:a16="http://schemas.microsoft.com/office/drawing/2014/main" val="1100054624"/>
                    </a:ext>
                  </a:extLst>
                </a:gridCol>
                <a:gridCol w="209337">
                  <a:extLst>
                    <a:ext uri="{9D8B030D-6E8A-4147-A177-3AD203B41FA5}">
                      <a16:colId xmlns:a16="http://schemas.microsoft.com/office/drawing/2014/main" val="1510023058"/>
                    </a:ext>
                  </a:extLst>
                </a:gridCol>
                <a:gridCol w="209337">
                  <a:extLst>
                    <a:ext uri="{9D8B030D-6E8A-4147-A177-3AD203B41FA5}">
                      <a16:colId xmlns:a16="http://schemas.microsoft.com/office/drawing/2014/main" val="2915582179"/>
                    </a:ext>
                  </a:extLst>
                </a:gridCol>
                <a:gridCol w="208280">
                  <a:extLst>
                    <a:ext uri="{9D8B030D-6E8A-4147-A177-3AD203B41FA5}">
                      <a16:colId xmlns:a16="http://schemas.microsoft.com/office/drawing/2014/main" val="2074486014"/>
                    </a:ext>
                  </a:extLst>
                </a:gridCol>
                <a:gridCol w="208280">
                  <a:extLst>
                    <a:ext uri="{9D8B030D-6E8A-4147-A177-3AD203B41FA5}">
                      <a16:colId xmlns:a16="http://schemas.microsoft.com/office/drawing/2014/main" val="436824504"/>
                    </a:ext>
                  </a:extLst>
                </a:gridCol>
                <a:gridCol w="208280">
                  <a:extLst>
                    <a:ext uri="{9D8B030D-6E8A-4147-A177-3AD203B41FA5}">
                      <a16:colId xmlns:a16="http://schemas.microsoft.com/office/drawing/2014/main" val="2918824107"/>
                    </a:ext>
                  </a:extLst>
                </a:gridCol>
                <a:gridCol w="208280">
                  <a:extLst>
                    <a:ext uri="{9D8B030D-6E8A-4147-A177-3AD203B41FA5}">
                      <a16:colId xmlns:a16="http://schemas.microsoft.com/office/drawing/2014/main" val="4260215011"/>
                    </a:ext>
                  </a:extLst>
                </a:gridCol>
                <a:gridCol w="208280">
                  <a:extLst>
                    <a:ext uri="{9D8B030D-6E8A-4147-A177-3AD203B41FA5}">
                      <a16:colId xmlns:a16="http://schemas.microsoft.com/office/drawing/2014/main" val="2881127077"/>
                    </a:ext>
                  </a:extLst>
                </a:gridCol>
                <a:gridCol w="209337">
                  <a:extLst>
                    <a:ext uri="{9D8B030D-6E8A-4147-A177-3AD203B41FA5}">
                      <a16:colId xmlns:a16="http://schemas.microsoft.com/office/drawing/2014/main" val="2902608698"/>
                    </a:ext>
                  </a:extLst>
                </a:gridCol>
                <a:gridCol w="209337">
                  <a:extLst>
                    <a:ext uri="{9D8B030D-6E8A-4147-A177-3AD203B41FA5}">
                      <a16:colId xmlns:a16="http://schemas.microsoft.com/office/drawing/2014/main" val="2418708691"/>
                    </a:ext>
                  </a:extLst>
                </a:gridCol>
                <a:gridCol w="209337">
                  <a:extLst>
                    <a:ext uri="{9D8B030D-6E8A-4147-A177-3AD203B41FA5}">
                      <a16:colId xmlns:a16="http://schemas.microsoft.com/office/drawing/2014/main" val="1865570295"/>
                    </a:ext>
                  </a:extLst>
                </a:gridCol>
                <a:gridCol w="209337">
                  <a:extLst>
                    <a:ext uri="{9D8B030D-6E8A-4147-A177-3AD203B41FA5}">
                      <a16:colId xmlns:a16="http://schemas.microsoft.com/office/drawing/2014/main" val="1517840887"/>
                    </a:ext>
                  </a:extLst>
                </a:gridCol>
                <a:gridCol w="209337">
                  <a:extLst>
                    <a:ext uri="{9D8B030D-6E8A-4147-A177-3AD203B41FA5}">
                      <a16:colId xmlns:a16="http://schemas.microsoft.com/office/drawing/2014/main" val="2580146228"/>
                    </a:ext>
                  </a:extLst>
                </a:gridCol>
                <a:gridCol w="209337">
                  <a:extLst>
                    <a:ext uri="{9D8B030D-6E8A-4147-A177-3AD203B41FA5}">
                      <a16:colId xmlns:a16="http://schemas.microsoft.com/office/drawing/2014/main" val="3164959957"/>
                    </a:ext>
                  </a:extLst>
                </a:gridCol>
                <a:gridCol w="209337">
                  <a:extLst>
                    <a:ext uri="{9D8B030D-6E8A-4147-A177-3AD203B41FA5}">
                      <a16:colId xmlns:a16="http://schemas.microsoft.com/office/drawing/2014/main" val="508965596"/>
                    </a:ext>
                  </a:extLst>
                </a:gridCol>
                <a:gridCol w="209337">
                  <a:extLst>
                    <a:ext uri="{9D8B030D-6E8A-4147-A177-3AD203B41FA5}">
                      <a16:colId xmlns:a16="http://schemas.microsoft.com/office/drawing/2014/main" val="1979258419"/>
                    </a:ext>
                  </a:extLst>
                </a:gridCol>
                <a:gridCol w="208280">
                  <a:extLst>
                    <a:ext uri="{9D8B030D-6E8A-4147-A177-3AD203B41FA5}">
                      <a16:colId xmlns:a16="http://schemas.microsoft.com/office/drawing/2014/main" val="2034057783"/>
                    </a:ext>
                  </a:extLst>
                </a:gridCol>
                <a:gridCol w="208280">
                  <a:extLst>
                    <a:ext uri="{9D8B030D-6E8A-4147-A177-3AD203B41FA5}">
                      <a16:colId xmlns:a16="http://schemas.microsoft.com/office/drawing/2014/main" val="2914439114"/>
                    </a:ext>
                  </a:extLst>
                </a:gridCol>
                <a:gridCol w="208280">
                  <a:extLst>
                    <a:ext uri="{9D8B030D-6E8A-4147-A177-3AD203B41FA5}">
                      <a16:colId xmlns:a16="http://schemas.microsoft.com/office/drawing/2014/main" val="4178540529"/>
                    </a:ext>
                  </a:extLst>
                </a:gridCol>
                <a:gridCol w="208280">
                  <a:extLst>
                    <a:ext uri="{9D8B030D-6E8A-4147-A177-3AD203B41FA5}">
                      <a16:colId xmlns:a16="http://schemas.microsoft.com/office/drawing/2014/main" val="3748721987"/>
                    </a:ext>
                  </a:extLst>
                </a:gridCol>
                <a:gridCol w="208280">
                  <a:extLst>
                    <a:ext uri="{9D8B030D-6E8A-4147-A177-3AD203B41FA5}">
                      <a16:colId xmlns:a16="http://schemas.microsoft.com/office/drawing/2014/main" val="4223221794"/>
                    </a:ext>
                  </a:extLst>
                </a:gridCol>
                <a:gridCol w="209337">
                  <a:extLst>
                    <a:ext uri="{9D8B030D-6E8A-4147-A177-3AD203B41FA5}">
                      <a16:colId xmlns:a16="http://schemas.microsoft.com/office/drawing/2014/main" val="690271052"/>
                    </a:ext>
                  </a:extLst>
                </a:gridCol>
                <a:gridCol w="209337">
                  <a:extLst>
                    <a:ext uri="{9D8B030D-6E8A-4147-A177-3AD203B41FA5}">
                      <a16:colId xmlns:a16="http://schemas.microsoft.com/office/drawing/2014/main" val="3691365307"/>
                    </a:ext>
                  </a:extLst>
                </a:gridCol>
                <a:gridCol w="209337">
                  <a:extLst>
                    <a:ext uri="{9D8B030D-6E8A-4147-A177-3AD203B41FA5}">
                      <a16:colId xmlns:a16="http://schemas.microsoft.com/office/drawing/2014/main" val="2166718086"/>
                    </a:ext>
                  </a:extLst>
                </a:gridCol>
                <a:gridCol w="209337">
                  <a:extLst>
                    <a:ext uri="{9D8B030D-6E8A-4147-A177-3AD203B41FA5}">
                      <a16:colId xmlns:a16="http://schemas.microsoft.com/office/drawing/2014/main" val="4028684033"/>
                    </a:ext>
                  </a:extLst>
                </a:gridCol>
              </a:tblGrid>
              <a:tr h="194970">
                <a:tc gridSpan="2">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実施事項</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mpd="sng">
                      <a:solidFill>
                        <a:srgbClr val="404040"/>
                      </a:solidFill>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gridSpan="4">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marR="0" lvl="0" indent="0" algn="ctr" defTabSz="484862" rtl="0" eaLnBrk="1" fontAlgn="auto" latinLnBrk="0" hangingPunct="1">
                        <a:lnSpc>
                          <a:spcPct val="100000"/>
                        </a:lnSpc>
                        <a:spcBef>
                          <a:spcPts val="0"/>
                        </a:spcBef>
                        <a:spcAft>
                          <a:spcPts val="0"/>
                        </a:spcAft>
                        <a:buClrTx/>
                        <a:buSzTx/>
                        <a:buFontTx/>
                        <a:buNone/>
                        <a:tabLst/>
                        <a:defRPr/>
                      </a:pP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７月</a:t>
                      </a: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chemeClr val="tx1"/>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８月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C2CEE6">
                        <a:lumMod val="75000"/>
                      </a:srgbClr>
                    </a:solidFill>
                  </a:tcPr>
                </a:tc>
                <a:tc hMerge="1">
                  <a:txBody>
                    <a:bodyPr/>
                    <a:lstStyle/>
                    <a:p>
                      <a:pPr algn="ct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C2CEE6">
                        <a:lumMod val="75000"/>
                      </a:srgbClr>
                    </a:solidFill>
                  </a:tcPr>
                </a:tc>
                <a:tc hMerge="1">
                  <a:txBody>
                    <a:bodyPr/>
                    <a:lstStyle/>
                    <a:p>
                      <a:pPr algn="ct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C2CEE6">
                        <a:lumMod val="75000"/>
                      </a:srgbClr>
                    </a:solidFill>
                  </a:tcPr>
                </a:tc>
                <a:tc hMerge="1">
                  <a:txBody>
                    <a:bodyPr/>
                    <a:lstStyle/>
                    <a:p>
                      <a:pPr algn="ct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C2CEE6">
                        <a:lumMod val="75000"/>
                      </a:srgbClr>
                    </a:solidFill>
                  </a:tcPr>
                </a:tc>
                <a:tc hMerge="1">
                  <a:txBody>
                    <a:bodyPr/>
                    <a:lstStyle/>
                    <a:p>
                      <a:pPr algn="ct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C2CEE6">
                        <a:lumMod val="75000"/>
                      </a:srgbClr>
                    </a:solidFill>
                  </a:tcPr>
                </a:tc>
                <a:tc gridSpan="4">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９月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mpd="sng">
                      <a:solidFill>
                        <a:srgbClr val="404040"/>
                      </a:solidFill>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mpd="sng">
                      <a:solidFill>
                        <a:srgbClr val="404040"/>
                      </a:solidFill>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mpd="sng">
                      <a:solidFill>
                        <a:srgbClr val="404040"/>
                      </a:solidFill>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mpd="sng">
                      <a:solidFill>
                        <a:srgbClr val="404040"/>
                      </a:solidFill>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mpd="sng">
                      <a:solidFill>
                        <a:srgbClr val="404040"/>
                      </a:solidFill>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algn="ctr"/>
                      <a:r>
                        <a:rPr kumimoji="1"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C2CEE6">
                        <a:lumMod val="75000"/>
                      </a:srgb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21546036"/>
                  </a:ext>
                </a:extLst>
              </a:tr>
              <a:tr h="164325">
                <a:tc gridSpan="37">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182563" indent="-182563"/>
                      <a:r>
                        <a:rPr kumimoji="1" lang="ja-JP" altLang="en-US"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実施事項１</a:t>
                      </a:r>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1800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1E7F3"/>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extLst>
                  <a:ext uri="{0D108BD9-81ED-4DB2-BD59-A6C34878D82A}">
                    <a16:rowId xmlns:a16="http://schemas.microsoft.com/office/drawing/2014/main" val="4054175266"/>
                  </a:ext>
                </a:extLst>
              </a:tr>
              <a:tr h="173253">
                <a:tc rowSpan="2">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mpd="sng">
                      <a:noFill/>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①　</a:t>
                      </a:r>
                    </a:p>
                  </a:txBody>
                  <a:tcPr marT="25200" marB="25200">
                    <a:lnL w="12700" cmpd="sng">
                      <a:solidFill>
                        <a:srgbClr val="404040"/>
                      </a:solidFill>
                    </a:lnL>
                    <a:lnR w="12700" cmpd="sng">
                      <a:solidFill>
                        <a:srgbClr val="404040"/>
                      </a:solidFill>
                    </a:lnR>
                    <a:lnT w="12700" cmpd="sng">
                      <a:solidFill>
                        <a:srgbClr val="404040"/>
                      </a:solidFill>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1500238"/>
                  </a:ext>
                </a:extLst>
              </a:tr>
              <a:tr h="173253">
                <a:tc vMerge="1">
                  <a:txBody>
                    <a:bodyPr/>
                    <a:lstStyle/>
                    <a:p>
                      <a:endParaRPr kumimoji="1" lang="ja-JP" altLang="en-US"/>
                    </a:p>
                  </a:txBody>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②　</a:t>
                      </a:r>
                    </a:p>
                  </a:txBody>
                  <a:tcPr marT="25200" marB="25200">
                    <a:lnL w="12700" cmpd="sng">
                      <a:solidFill>
                        <a:srgbClr val="404040"/>
                      </a:solidFill>
                    </a:lnL>
                    <a:lnR w="12700" cmpd="sng">
                      <a:solidFill>
                        <a:srgbClr val="404040"/>
                      </a:solidFill>
                    </a:lnR>
                    <a:lnT w="12700" cmpd="sng">
                      <a:solidFill>
                        <a:srgbClr val="404040"/>
                      </a:solidFill>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1702125"/>
                  </a:ext>
                </a:extLst>
              </a:tr>
              <a:tr h="173253">
                <a:tc gridSpan="37">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182563" indent="-182563"/>
                      <a:r>
                        <a:rPr kumimoji="1" lang="ja-JP" altLang="en-US"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実施事項２</a:t>
                      </a:r>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25200" marB="25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1E7F3"/>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tc hMerge="1">
                  <a:txBody>
                    <a:bodyPr/>
                    <a:lstStyle/>
                    <a:p>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E1E7F3"/>
                    </a:solidFill>
                  </a:tcPr>
                </a:tc>
                <a:extLst>
                  <a:ext uri="{0D108BD9-81ED-4DB2-BD59-A6C34878D82A}">
                    <a16:rowId xmlns:a16="http://schemas.microsoft.com/office/drawing/2014/main" val="2976221174"/>
                  </a:ext>
                </a:extLst>
              </a:tr>
              <a:tr h="194970">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①　</a:t>
                      </a:r>
                    </a:p>
                  </a:txBody>
                  <a:tcPr marT="25200" marB="25200">
                    <a:lnL w="12700" cmpd="sng">
                      <a:solidFill>
                        <a:srgbClr val="404040"/>
                      </a:solidFill>
                    </a:lnL>
                    <a:lnR w="12700" cmpd="sng">
                      <a:solidFill>
                        <a:srgbClr val="404040"/>
                      </a:solidFill>
                    </a:lnR>
                    <a:lnT w="12700" cmpd="sng">
                      <a:solidFill>
                        <a:srgbClr val="404040"/>
                      </a:solidFill>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7906397"/>
                  </a:ext>
                </a:extLst>
              </a:tr>
              <a:tr h="194970">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mpd="sng">
                      <a:noFill/>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②　</a:t>
                      </a:r>
                    </a:p>
                  </a:txBody>
                  <a:tcPr marT="25200" marB="25200">
                    <a:lnL w="12700" cmpd="sng">
                      <a:solidFill>
                        <a:srgbClr val="404040"/>
                      </a:solidFill>
                    </a:lnL>
                    <a:lnR w="12700" cmpd="sng">
                      <a:solidFill>
                        <a:srgbClr val="404040"/>
                      </a:solidFill>
                    </a:lnR>
                    <a:lnT w="12700" cmpd="sng">
                      <a:solidFill>
                        <a:srgbClr val="404040"/>
                      </a:solidFill>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mpd="sng">
                      <a:solidFill>
                        <a:srgbClr val="404040"/>
                      </a:solidFill>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mpd="sng">
                      <a:solidFill>
                        <a:srgbClr val="404040"/>
                      </a:solidFill>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8997927"/>
                  </a:ext>
                </a:extLst>
              </a:tr>
              <a:tr h="188452">
                <a:tc gridSpan="37">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182563" indent="-182563"/>
                      <a:r>
                        <a:rPr kumimoji="1" lang="ja-JP" altLang="en-US"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実施事項</a:t>
                      </a:r>
                      <a:r>
                        <a:rPr kumimoji="1" lang="en-US" altLang="ja-JP"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25200" marB="25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8650100"/>
                  </a:ext>
                </a:extLst>
              </a:tr>
              <a:tr h="194970">
                <a:tc rowSpan="2">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①　</a:t>
                      </a:r>
                    </a:p>
                  </a:txBody>
                  <a:tcPr marT="25200" marB="252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9718215"/>
                  </a:ext>
                </a:extLst>
              </a:tr>
              <a:tr h="194970">
                <a:tc v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②　</a:t>
                      </a:r>
                    </a:p>
                  </a:txBody>
                  <a:tcPr marT="25200" marB="252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2942954"/>
                  </a:ext>
                </a:extLst>
              </a:tr>
              <a:tr h="188452">
                <a:tc gridSpan="37">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182563" indent="-182563"/>
                      <a:r>
                        <a:rPr kumimoji="1" lang="ja-JP" altLang="en-US"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実施事項</a:t>
                      </a:r>
                      <a:r>
                        <a:rPr kumimoji="1" lang="en-US" altLang="ja-JP"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25200" marB="25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5984503"/>
                  </a:ext>
                </a:extLst>
              </a:tr>
              <a:tr h="194970">
                <a:tc rowSpan="2">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①　</a:t>
                      </a:r>
                    </a:p>
                  </a:txBody>
                  <a:tcPr marT="25200" marB="252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4630661"/>
                  </a:ext>
                </a:extLst>
              </a:tr>
              <a:tr h="194970">
                <a:tc v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②　</a:t>
                      </a:r>
                    </a:p>
                  </a:txBody>
                  <a:tcPr marT="25200" marB="252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3061489"/>
                  </a:ext>
                </a:extLst>
              </a:tr>
              <a:tr h="188452">
                <a:tc gridSpan="37">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182563" indent="-182563"/>
                      <a:r>
                        <a:rPr kumimoji="1" lang="ja-JP" altLang="en-US"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実施事項</a:t>
                      </a:r>
                      <a:r>
                        <a:rPr kumimoji="1" lang="en-US" altLang="ja-JP" sz="8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25200" marB="25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9684296"/>
                  </a:ext>
                </a:extLst>
              </a:tr>
              <a:tr h="194970">
                <a:tc rowSpan="2">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①　</a:t>
                      </a:r>
                    </a:p>
                  </a:txBody>
                  <a:tcPr marT="25200" marB="252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rgbClr val="40404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69323666"/>
                  </a:ext>
                </a:extLst>
              </a:tr>
              <a:tr h="194970">
                <a:tc vMerge="1">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endParaRPr kumimoji="1" lang="ja-JP" altLang="en-US" sz="800" dirty="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mpd="sng">
                      <a:solidFill>
                        <a:srgbClr val="404040"/>
                      </a:solidFill>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mpd="sng">
                      <a:solidFill>
                        <a:srgbClr val="404040"/>
                      </a:solidFill>
                    </a:lnB>
                    <a:lnTlToBr w="12700" cmpd="sng">
                      <a:noFill/>
                      <a:prstDash val="solid"/>
                    </a:lnTlToBr>
                    <a:lnBlToTr w="12700" cmpd="sng">
                      <a:noFill/>
                      <a:prstDash val="solid"/>
                    </a:lnBlToTr>
                    <a:solidFill>
                      <a:srgbClr val="6785C1">
                        <a:lumMod val="20000"/>
                        <a:lumOff val="80000"/>
                      </a:srgbClr>
                    </a:solidFill>
                  </a:tcPr>
                </a:tc>
                <a:tc>
                  <a:txBody>
                    <a:bodyPr/>
                    <a:lstStyle>
                      <a:lvl1pPr marL="0" algn="l" defTabSz="484862" rtl="0" eaLnBrk="1" latinLnBrk="0" hangingPunct="1">
                        <a:defRPr kumimoji="1" sz="1909" kern="1200">
                          <a:solidFill>
                            <a:schemeClr val="tx1"/>
                          </a:solidFill>
                          <a:latin typeface="HGPｺﾞｼｯｸE"/>
                          <a:ea typeface="HGPｺﾞｼｯｸE"/>
                        </a:defRPr>
                      </a:lvl1pPr>
                      <a:lvl2pPr marL="484862" algn="l" defTabSz="484862" rtl="0" eaLnBrk="1" latinLnBrk="0" hangingPunct="1">
                        <a:defRPr kumimoji="1" sz="1909" kern="1200">
                          <a:solidFill>
                            <a:schemeClr val="tx1"/>
                          </a:solidFill>
                          <a:latin typeface="HGPｺﾞｼｯｸE"/>
                          <a:ea typeface="HGPｺﾞｼｯｸE"/>
                        </a:defRPr>
                      </a:lvl2pPr>
                      <a:lvl3pPr marL="969727" algn="l" defTabSz="484862" rtl="0" eaLnBrk="1" latinLnBrk="0" hangingPunct="1">
                        <a:defRPr kumimoji="1" sz="1909" kern="1200">
                          <a:solidFill>
                            <a:schemeClr val="tx1"/>
                          </a:solidFill>
                          <a:latin typeface="HGPｺﾞｼｯｸE"/>
                          <a:ea typeface="HGPｺﾞｼｯｸE"/>
                        </a:defRPr>
                      </a:lvl3pPr>
                      <a:lvl4pPr marL="1454588" algn="l" defTabSz="484862" rtl="0" eaLnBrk="1" latinLnBrk="0" hangingPunct="1">
                        <a:defRPr kumimoji="1" sz="1909" kern="1200">
                          <a:solidFill>
                            <a:schemeClr val="tx1"/>
                          </a:solidFill>
                          <a:latin typeface="HGPｺﾞｼｯｸE"/>
                          <a:ea typeface="HGPｺﾞｼｯｸE"/>
                        </a:defRPr>
                      </a:lvl4pPr>
                      <a:lvl5pPr marL="1939450" algn="l" defTabSz="484862" rtl="0" eaLnBrk="1" latinLnBrk="0" hangingPunct="1">
                        <a:defRPr kumimoji="1" sz="1909" kern="1200">
                          <a:solidFill>
                            <a:schemeClr val="tx1"/>
                          </a:solidFill>
                          <a:latin typeface="HGPｺﾞｼｯｸE"/>
                          <a:ea typeface="HGPｺﾞｼｯｸE"/>
                        </a:defRPr>
                      </a:lvl5pPr>
                      <a:lvl6pPr marL="2424313" algn="l" defTabSz="484862" rtl="0" eaLnBrk="1" latinLnBrk="0" hangingPunct="1">
                        <a:defRPr kumimoji="1" sz="1909" kern="1200">
                          <a:solidFill>
                            <a:schemeClr val="tx1"/>
                          </a:solidFill>
                          <a:latin typeface="HGPｺﾞｼｯｸE"/>
                          <a:ea typeface="HGPｺﾞｼｯｸE"/>
                        </a:defRPr>
                      </a:lvl6pPr>
                      <a:lvl7pPr marL="2909175" algn="l" defTabSz="484862" rtl="0" eaLnBrk="1" latinLnBrk="0" hangingPunct="1">
                        <a:defRPr kumimoji="1" sz="1909" kern="1200">
                          <a:solidFill>
                            <a:schemeClr val="tx1"/>
                          </a:solidFill>
                          <a:latin typeface="HGPｺﾞｼｯｸE"/>
                          <a:ea typeface="HGPｺﾞｼｯｸE"/>
                        </a:defRPr>
                      </a:lvl7pPr>
                      <a:lvl8pPr marL="3394036" algn="l" defTabSz="484862" rtl="0" eaLnBrk="1" latinLnBrk="0" hangingPunct="1">
                        <a:defRPr kumimoji="1" sz="1909" kern="1200">
                          <a:solidFill>
                            <a:schemeClr val="tx1"/>
                          </a:solidFill>
                          <a:latin typeface="HGPｺﾞｼｯｸE"/>
                          <a:ea typeface="HGPｺﾞｼｯｸE"/>
                        </a:defRPr>
                      </a:lvl8pPr>
                      <a:lvl9pPr marL="3878899" algn="l" defTabSz="484862" rtl="0" eaLnBrk="1" latinLnBrk="0" hangingPunct="1">
                        <a:defRPr kumimoji="1" sz="1909" kern="1200">
                          <a:solidFill>
                            <a:schemeClr val="tx1"/>
                          </a:solidFill>
                          <a:latin typeface="HGPｺﾞｼｯｸE"/>
                          <a:ea typeface="HGPｺﾞｼｯｸE"/>
                        </a:defRPr>
                      </a:lvl9pPr>
                    </a:lstStyle>
                    <a:p>
                      <a:pPr marL="0" indent="0" algn="l" defTabSz="484862" rtl="0" eaLnBrk="1" latinLnBrk="1" hangingPunct="1">
                        <a:buFont typeface="Arial" panose="020B0604020202020204" pitchFamily="34" charset="0"/>
                        <a:buNone/>
                      </a:pPr>
                      <a:r>
                        <a:rPr kumimoji="1" lang="ja-JP" altLang="en-US" sz="800" kern="1200" dirty="0" smtClean="0">
                          <a:solidFill>
                            <a:schemeClr val="tx1">
                              <a:lumMod val="50000"/>
                            </a:schemeClr>
                          </a:solidFill>
                          <a:latin typeface="Meiryo UI" panose="020B0604030504040204" pitchFamily="50" charset="-128"/>
                          <a:ea typeface="Meiryo UI" panose="020B0604030504040204" pitchFamily="50" charset="-128"/>
                          <a:cs typeface="Meiryo UI" panose="020B0604030504040204" pitchFamily="50" charset="-128"/>
                        </a:rPr>
                        <a:t>②　</a:t>
                      </a:r>
                    </a:p>
                  </a:txBody>
                  <a:tcPr marT="25200" marB="252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785C1">
                        <a:lumMod val="20000"/>
                        <a:lumOff val="80000"/>
                      </a:srgbClr>
                    </a:solid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12700"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9525" cap="flat" cmpd="sng" algn="ctr">
                      <a:solidFill>
                        <a:srgbClr val="404040"/>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9525" cap="flat" cmpd="sng" algn="ctr">
                      <a:solidFill>
                        <a:srgbClr val="40404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40404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1972229"/>
                  </a:ext>
                </a:extLst>
              </a:tr>
            </a:tbl>
          </a:graphicData>
        </a:graphic>
      </p:graphicFrame>
      <p:sp>
        <p:nvSpPr>
          <p:cNvPr id="15" name="Rectangle 5"/>
          <p:cNvSpPr>
            <a:spLocks noChangeArrowheads="1"/>
          </p:cNvSpPr>
          <p:nvPr/>
        </p:nvSpPr>
        <p:spPr bwMode="auto">
          <a:xfrm>
            <a:off x="127670" y="5766953"/>
            <a:ext cx="3313176" cy="250929"/>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eaLnBrk="1" hangingPunct="1">
              <a:spcBef>
                <a:spcPct val="30000"/>
              </a:spcBef>
            </a:pPr>
            <a:r>
              <a:rPr kumimoji="1" lang="ja-JP" altLang="en-US" sz="1200" dirty="0" smtClean="0"/>
              <a:t>スケジュール上の創意工夫（あれば記入）</a:t>
            </a:r>
            <a:endParaRPr kumimoji="1" lang="ja-JP" altLang="en-US" sz="1200" dirty="0"/>
          </a:p>
        </p:txBody>
      </p:sp>
      <p:sp>
        <p:nvSpPr>
          <p:cNvPr id="16" name="Rectangle 5"/>
          <p:cNvSpPr>
            <a:spLocks noChangeArrowheads="1"/>
          </p:cNvSpPr>
          <p:nvPr/>
        </p:nvSpPr>
        <p:spPr bwMode="auto">
          <a:xfrm>
            <a:off x="127670" y="6023649"/>
            <a:ext cx="9648825" cy="501696"/>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100" dirty="0"/>
              <a:t>事業を効率的に進めるためのスケジュール上の創意工夫</a:t>
            </a:r>
            <a:r>
              <a:rPr kumimoji="1" lang="ja-JP" altLang="en-US" sz="1100" dirty="0" smtClean="0"/>
              <a:t>等について、記載してください。</a:t>
            </a:r>
            <a:endParaRPr kumimoji="1" lang="ja-JP" altLang="en-US" sz="1100" dirty="0"/>
          </a:p>
        </p:txBody>
      </p:sp>
      <p:sp>
        <p:nvSpPr>
          <p:cNvPr id="17" name="AutoShape 10"/>
          <p:cNvSpPr>
            <a:spLocks noChangeArrowheads="1"/>
          </p:cNvSpPr>
          <p:nvPr/>
        </p:nvSpPr>
        <p:spPr bwMode="auto">
          <a:xfrm>
            <a:off x="6307125" y="165056"/>
            <a:ext cx="3469369"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smtClean="0"/>
              <a:t>枠</a:t>
            </a:r>
            <a:r>
              <a:rPr lang="ja-JP" altLang="en-US" sz="1100" dirty="0"/>
              <a:t>は変更せずに、枠内の記載を</a:t>
            </a:r>
            <a:r>
              <a:rPr lang="ja-JP" altLang="en-US" sz="1100" dirty="0" smtClean="0"/>
              <a:t>上書きしてください。</a:t>
            </a:r>
            <a:endParaRPr lang="en-US" altLang="ja-JP" sz="1100" dirty="0"/>
          </a:p>
          <a:p>
            <a:pPr marL="171450" indent="-171450" algn="l" eaLnBrk="1" hangingPunct="1">
              <a:buFont typeface="Wingdings" panose="05000000000000000000" pitchFamily="2" charset="2"/>
              <a:buChar char="ü"/>
            </a:pPr>
            <a:r>
              <a:rPr lang="ja-JP" altLang="en-US" sz="1100" dirty="0" smtClean="0"/>
              <a:t>１枚</a:t>
            </a:r>
            <a:r>
              <a:rPr lang="ja-JP" altLang="en-US" sz="1100" dirty="0"/>
              <a:t>に収まるよう</a:t>
            </a:r>
            <a:r>
              <a:rPr lang="ja-JP" altLang="en-US" sz="1100" dirty="0" smtClean="0"/>
              <a:t>記載してください。</a:t>
            </a:r>
            <a:endParaRPr lang="en-US" altLang="ja-JP" sz="1100" dirty="0"/>
          </a:p>
        </p:txBody>
      </p:sp>
      <p:sp>
        <p:nvSpPr>
          <p:cNvPr id="18" name="Rectangle 9"/>
          <p:cNvSpPr>
            <a:spLocks noChangeArrowheads="1"/>
          </p:cNvSpPr>
          <p:nvPr/>
        </p:nvSpPr>
        <p:spPr bwMode="auto">
          <a:xfrm>
            <a:off x="546949" y="1772729"/>
            <a:ext cx="997462" cy="188247"/>
          </a:xfrm>
          <a:prstGeom prst="rect">
            <a:avLst/>
          </a:prstGeom>
          <a:solidFill>
            <a:schemeClr val="accent5"/>
          </a:solidFill>
          <a:ln w="9525">
            <a:solidFill>
              <a:schemeClr val="accent5">
                <a:lumMod val="90000"/>
              </a:schemeClr>
            </a:solidFill>
            <a:miter lim="800000"/>
            <a:headEnd/>
            <a:tailEnd/>
          </a:ln>
        </p:spPr>
        <p:txBody>
          <a:bodyPr wrap="none" anchor="ctr"/>
          <a:lstStyle>
            <a:lvl1pPr>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r>
              <a:rPr lang="ja-JP" altLang="en-US" sz="1100" b="1"/>
              <a:t>記述例</a:t>
            </a:r>
          </a:p>
        </p:txBody>
      </p:sp>
      <p:sp>
        <p:nvSpPr>
          <p:cNvPr id="19" name="AutoShape 10"/>
          <p:cNvSpPr>
            <a:spLocks noChangeArrowheads="1"/>
          </p:cNvSpPr>
          <p:nvPr/>
        </p:nvSpPr>
        <p:spPr bwMode="auto">
          <a:xfrm>
            <a:off x="3776659" y="4114564"/>
            <a:ext cx="5445502"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indent="-171450" algn="l" eaLnBrk="1" hangingPunct="1">
              <a:buFont typeface="Wingdings" panose="05000000000000000000" pitchFamily="2" charset="2"/>
              <a:buChar char="ü"/>
            </a:pPr>
            <a:r>
              <a:rPr lang="ja-JP" altLang="en-US" sz="1100" dirty="0"/>
              <a:t>各「実施事項」は、必要に応じてさらに細分化し、内訳の項目を</a:t>
            </a:r>
            <a:r>
              <a:rPr lang="ja-JP" altLang="en-US" sz="1100" dirty="0" smtClean="0"/>
              <a:t>設定してください。</a:t>
            </a:r>
            <a:endParaRPr lang="ja-JP" altLang="en-US" sz="1100" dirty="0"/>
          </a:p>
          <a:p>
            <a:pPr marL="171450" indent="-171450" algn="l" eaLnBrk="1" hangingPunct="1">
              <a:buFont typeface="Wingdings" panose="05000000000000000000" pitchFamily="2" charset="2"/>
              <a:buChar char="ü"/>
            </a:pPr>
            <a:r>
              <a:rPr lang="ja-JP" altLang="en-US" sz="1100" dirty="0"/>
              <a:t>スケジュールは１週間単位で</a:t>
            </a:r>
            <a:r>
              <a:rPr lang="ja-JP" altLang="en-US" sz="1100" dirty="0" smtClean="0"/>
              <a:t>作成してください。</a:t>
            </a:r>
            <a:endParaRPr lang="ja-JP" altLang="en-US" sz="1100" dirty="0"/>
          </a:p>
        </p:txBody>
      </p:sp>
      <p:sp>
        <p:nvSpPr>
          <p:cNvPr id="11" name="AutoShape 10"/>
          <p:cNvSpPr>
            <a:spLocks noChangeArrowheads="1"/>
          </p:cNvSpPr>
          <p:nvPr/>
        </p:nvSpPr>
        <p:spPr bwMode="auto">
          <a:xfrm>
            <a:off x="6307124" y="948065"/>
            <a:ext cx="3469369"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indent="0" algn="l" eaLnBrk="1" hangingPunct="1">
              <a:defRPr/>
            </a:pPr>
            <a:r>
              <a:rPr lang="ja-JP" altLang="en-US" b="1" dirty="0" smtClean="0">
                <a:solidFill>
                  <a:srgbClr val="FF0000"/>
                </a:solidFill>
              </a:rPr>
              <a:t>必要記載項目を満たしていれば、本様式に限りません。</a:t>
            </a:r>
            <a:endParaRPr lang="en-US" altLang="ja-JP" b="1" dirty="0" smtClean="0">
              <a:solidFill>
                <a:srgbClr val="FF0000"/>
              </a:solidFill>
            </a:endParaRPr>
          </a:p>
          <a:p>
            <a:pPr indent="0" algn="l" eaLnBrk="1" hangingPunct="1">
              <a:defRPr/>
            </a:pPr>
            <a:r>
              <a:rPr lang="ja-JP" altLang="en-US" b="1" dirty="0">
                <a:solidFill>
                  <a:srgbClr val="FF0000"/>
                </a:solidFill>
              </a:rPr>
              <a:t>計画</a:t>
            </a:r>
            <a:r>
              <a:rPr lang="ja-JP" altLang="en-US" b="1" dirty="0" smtClean="0">
                <a:solidFill>
                  <a:srgbClr val="FF0000"/>
                </a:solidFill>
              </a:rPr>
              <a:t>の工程が分かるように、週単位または旬単位で記載してください。</a:t>
            </a:r>
            <a:endParaRPr lang="en-US" altLang="ja-JP" b="1" dirty="0">
              <a:solidFill>
                <a:srgbClr val="FF0000"/>
              </a:solidFill>
            </a:endParaRPr>
          </a:p>
        </p:txBody>
      </p:sp>
      <p:sp>
        <p:nvSpPr>
          <p:cNvPr id="12" name="テキスト ボックス 11"/>
          <p:cNvSpPr txBox="1"/>
          <p:nvPr/>
        </p:nvSpPr>
        <p:spPr>
          <a:xfrm>
            <a:off x="2285265" y="127665"/>
            <a:ext cx="1155581" cy="276999"/>
          </a:xfrm>
          <a:prstGeom prst="rect">
            <a:avLst/>
          </a:prstGeom>
          <a:solidFill>
            <a:srgbClr val="FFFF00"/>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smtClean="0"/>
              <a:t>必須記入</a:t>
            </a:r>
            <a:endParaRPr kumimoji="1" lang="ja-JP" altLang="en-US" sz="1200" dirty="0"/>
          </a:p>
        </p:txBody>
      </p:sp>
    </p:spTree>
    <p:extLst>
      <p:ext uri="{BB962C8B-B14F-4D97-AF65-F5344CB8AC3E}">
        <p14:creationId xmlns:p14="http://schemas.microsoft.com/office/powerpoint/2010/main" val="1934395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p:cNvSpPr txBox="1">
            <a:spLocks noChangeArrowheads="1"/>
          </p:cNvSpPr>
          <p:nvPr/>
        </p:nvSpPr>
        <p:spPr bwMode="auto">
          <a:xfrm>
            <a:off x="6692" y="41959"/>
            <a:ext cx="68177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noProof="0" dirty="0">
                <a:solidFill>
                  <a:srgbClr val="000099"/>
                </a:solidFill>
                <a:latin typeface="HGPｺﾞｼｯｸE" panose="020B0900000000000000" pitchFamily="50" charset="-128"/>
                <a:ea typeface="HGPｺﾞｼｯｸE" panose="020B0900000000000000" pitchFamily="50" charset="-128"/>
              </a:rPr>
              <a:t>５．</a:t>
            </a:r>
            <a:r>
              <a:rPr kumimoji="1" lang="ja-JP" altLang="en-US" sz="1800" b="0" i="0" u="none" strike="noStrike" kern="1200" cap="none" spc="0" normalizeH="0" baseline="0" noProof="0" dirty="0" smtClean="0">
                <a:ln>
                  <a:noFill/>
                </a:ln>
                <a:solidFill>
                  <a:srgbClr val="000099"/>
                </a:solidFill>
                <a:effectLst/>
                <a:uLnTx/>
                <a:uFillTx/>
                <a:latin typeface="HGPｺﾞｼｯｸE" panose="020B0900000000000000" pitchFamily="50" charset="-128"/>
                <a:ea typeface="HGPｺﾞｼｯｸE" panose="020B0900000000000000" pitchFamily="50" charset="-128"/>
                <a:cs typeface="+mn-cs"/>
              </a:rPr>
              <a:t>実施体制</a:t>
            </a:r>
            <a:endParaRPr kumimoji="1" lang="en-US" altLang="ja-JP" sz="1800" b="0" i="0" u="none" strike="noStrike" kern="1200" cap="none" spc="0" normalizeH="0" baseline="0" noProof="0" dirty="0" smtClean="0">
              <a:ln>
                <a:noFill/>
              </a:ln>
              <a:solidFill>
                <a:srgbClr val="000099"/>
              </a:solidFill>
              <a:effectLst/>
              <a:uLnTx/>
              <a:uFillTx/>
              <a:latin typeface="HGPｺﾞｼｯｸE" panose="020B0900000000000000" pitchFamily="50" charset="-128"/>
              <a:ea typeface="HGPｺﾞｼｯｸE" panose="020B0900000000000000" pitchFamily="50" charset="-128"/>
              <a:cs typeface="+mn-cs"/>
            </a:endParaRPr>
          </a:p>
        </p:txBody>
      </p:sp>
      <p:sp>
        <p:nvSpPr>
          <p:cNvPr id="5" name="Rectangle 5"/>
          <p:cNvSpPr>
            <a:spLocks noChangeArrowheads="1"/>
          </p:cNvSpPr>
          <p:nvPr/>
        </p:nvSpPr>
        <p:spPr bwMode="auto">
          <a:xfrm>
            <a:off x="127670" y="980728"/>
            <a:ext cx="2735386" cy="268735"/>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base" latinLnBrk="0" hangingPunct="1">
              <a:lnSpc>
                <a:spcPct val="100000"/>
              </a:lnSpc>
              <a:spcBef>
                <a:spcPct val="30000"/>
              </a:spcBef>
              <a:spcAft>
                <a:spcPct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事業実施に必要な体制</a:t>
            </a:r>
            <a:endParaRPr kumimoji="1" lang="en-US" altLang="ja-JP" sz="12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Rectangle 5"/>
          <p:cNvSpPr>
            <a:spLocks noChangeArrowheads="1"/>
          </p:cNvSpPr>
          <p:nvPr/>
        </p:nvSpPr>
        <p:spPr bwMode="auto">
          <a:xfrm>
            <a:off x="127670" y="1255229"/>
            <a:ext cx="9648825" cy="4838067"/>
          </a:xfrm>
          <a:prstGeom prst="rect">
            <a:avLst/>
          </a:prstGeom>
          <a:noFill/>
          <a:ln w="9525"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66700" marR="0" lvl="0" indent="-266700" algn="l" defTabSz="914400" rtl="0" eaLnBrk="1" fontAlgn="base" latinLnBrk="0" hangingPunct="1">
              <a:lnSpc>
                <a:spcPct val="100000"/>
              </a:lnSpc>
              <a:spcBef>
                <a:spcPct val="30000"/>
              </a:spcBef>
              <a:spcAft>
                <a:spcPct val="0"/>
              </a:spcAft>
              <a:buClrTx/>
              <a:buSzTx/>
              <a:buFont typeface="Wingdings" panose="05000000000000000000" pitchFamily="2" charset="2"/>
              <a:buChar char="ü"/>
              <a:tabLst/>
              <a:defRPr/>
            </a:pPr>
            <a:r>
              <a:rPr kumimoji="1" lang="ja-JP" altLang="en-US" sz="11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rPr>
              <a:t>本事業</a:t>
            </a:r>
            <a:r>
              <a:rPr kumimoji="1" lang="ja-JP" altLang="en-US" sz="1100" dirty="0">
                <a:solidFill>
                  <a:srgbClr val="000000"/>
                </a:solidFill>
              </a:rPr>
              <a:t>を実施</a:t>
            </a:r>
            <a:r>
              <a:rPr kumimoji="1" lang="ja-JP" altLang="en-US" sz="1100" dirty="0" smtClean="0">
                <a:solidFill>
                  <a:srgbClr val="000000"/>
                </a:solidFill>
              </a:rPr>
              <a:t>する体制（プロジェクトリーダー、サブリーダー、会計経理担当、各パートの実施担当等）について、記載してください。</a:t>
            </a:r>
            <a:endParaRPr kumimoji="1" lang="en-US" altLang="ja-JP" sz="1100" dirty="0" smtClean="0">
              <a:solidFill>
                <a:srgbClr val="000000"/>
              </a:solidFill>
            </a:endParaRPr>
          </a:p>
          <a:p>
            <a:pPr marL="266700" marR="0" lvl="0" indent="-266700" algn="l" defTabSz="914400" rtl="0" eaLnBrk="1" fontAlgn="base" latinLnBrk="0" hangingPunct="1">
              <a:lnSpc>
                <a:spcPct val="100000"/>
              </a:lnSpc>
              <a:spcBef>
                <a:spcPct val="30000"/>
              </a:spcBef>
              <a:spcAft>
                <a:spcPct val="0"/>
              </a:spcAft>
              <a:buClrTx/>
              <a:buSzTx/>
              <a:buFont typeface="Wingdings" panose="05000000000000000000" pitchFamily="2" charset="2"/>
              <a:buChar char="ü"/>
              <a:tabLst/>
              <a:defRPr/>
            </a:pPr>
            <a:endParaRPr kumimoji="1" lang="ja-JP" altLang="en-US" sz="11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 name="AutoShape 10"/>
          <p:cNvSpPr>
            <a:spLocks noChangeArrowheads="1"/>
          </p:cNvSpPr>
          <p:nvPr/>
        </p:nvSpPr>
        <p:spPr bwMode="auto">
          <a:xfrm>
            <a:off x="6364867" y="41958"/>
            <a:ext cx="3412545" cy="65237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charset="-128"/>
                <a:ea typeface="ＭＳ Ｐゴシック" charset="-128"/>
              </a:defRPr>
            </a:lvl1pPr>
            <a:lvl2pPr marL="447675" indent="-182563"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ü"/>
              <a:tabLst/>
              <a:defRPr/>
            </a:pPr>
            <a:r>
              <a:rPr kumimoji="0" lang="ja-JP" altLang="en-US" sz="11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rPr>
              <a:t>枠</a:t>
            </a:r>
            <a:r>
              <a:rPr kumimoji="0" lang="ja-JP" altLang="en-US" sz="1100" b="0" i="0" u="none" strike="noStrike" kern="1200" cap="none" spc="0" normalizeH="0" baseline="0" noProof="0" dirty="0">
                <a:ln>
                  <a:noFill/>
                </a:ln>
                <a:solidFill>
                  <a:srgbClr val="000000"/>
                </a:solidFill>
                <a:effectLst/>
                <a:uLnTx/>
                <a:uFillTx/>
                <a:latin typeface="ＭＳ Ｐゴシック" charset="-128"/>
                <a:ea typeface="ＭＳ Ｐゴシック" charset="-128"/>
                <a:cs typeface="+mn-cs"/>
              </a:rPr>
              <a:t>は変更せずに、枠内の記載を</a:t>
            </a:r>
            <a:r>
              <a:rPr kumimoji="0" lang="ja-JP" altLang="en-US" sz="1100" b="0" i="0" u="none" strike="noStrike" kern="1200" cap="none" spc="0" normalizeH="0" baseline="0" noProof="0" dirty="0" smtClean="0">
                <a:ln>
                  <a:noFill/>
                </a:ln>
                <a:solidFill>
                  <a:srgbClr val="000000"/>
                </a:solidFill>
                <a:effectLst/>
                <a:uLnTx/>
                <a:uFillTx/>
                <a:latin typeface="ＭＳ Ｐゴシック" charset="-128"/>
                <a:ea typeface="ＭＳ Ｐゴシック" charset="-128"/>
                <a:cs typeface="+mn-cs"/>
              </a:rPr>
              <a:t>上書き</a:t>
            </a:r>
            <a:r>
              <a:rPr kumimoji="0" lang="ja-JP" altLang="en-US" sz="1100" b="0" i="0" u="none" strike="noStrike" kern="1200" cap="none" spc="0" normalizeH="0" baseline="0" noProof="0" dirty="0" smtClean="0">
                <a:ln>
                  <a:noFill/>
                </a:ln>
                <a:effectLst/>
                <a:uLnTx/>
                <a:uFillTx/>
                <a:latin typeface="ＭＳ Ｐゴシック" charset="-128"/>
                <a:ea typeface="ＭＳ Ｐゴシック" charset="-128"/>
                <a:cs typeface="+mn-cs"/>
              </a:rPr>
              <a:t>してください。</a:t>
            </a:r>
            <a:endParaRPr kumimoji="0" lang="en-US" altLang="ja-JP" sz="1100" b="0" i="0" u="none" strike="noStrike" kern="1200" cap="none" spc="0" normalizeH="0" baseline="0" noProof="0" dirty="0">
              <a:ln>
                <a:noFill/>
              </a:ln>
              <a:effectLst/>
              <a:uLnTx/>
              <a:uFillTx/>
              <a:latin typeface="ＭＳ Ｐゴシック" charset="-128"/>
              <a:ea typeface="ＭＳ Ｐゴシック" charset="-128"/>
              <a:cs typeface="+mn-cs"/>
            </a:endParaRPr>
          </a:p>
          <a:p>
            <a:pPr marL="171450" indent="-171450" algn="l" eaLnBrk="1" hangingPunct="1">
              <a:buFont typeface="Wingdings" panose="05000000000000000000" pitchFamily="2" charset="2"/>
              <a:buChar char="ü"/>
            </a:pPr>
            <a:r>
              <a:rPr lang="ja-JP" altLang="en-US" sz="1100" dirty="0"/>
              <a:t>１枚に収まるよう</a:t>
            </a:r>
            <a:r>
              <a:rPr lang="ja-JP" altLang="en-US" sz="1100" dirty="0" smtClean="0"/>
              <a:t>記載してください。</a:t>
            </a:r>
            <a:endParaRPr lang="en-US" altLang="ja-JP" sz="1100" dirty="0"/>
          </a:p>
        </p:txBody>
      </p:sp>
      <p:sp>
        <p:nvSpPr>
          <p:cNvPr id="13" name="Rectangle 124"/>
          <p:cNvSpPr>
            <a:spLocks noChangeArrowheads="1"/>
          </p:cNvSpPr>
          <p:nvPr/>
        </p:nvSpPr>
        <p:spPr bwMode="auto">
          <a:xfrm>
            <a:off x="3912179" y="2237863"/>
            <a:ext cx="1582738"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プロジェクトリーダー</a:t>
            </a:r>
          </a:p>
        </p:txBody>
      </p:sp>
      <p:sp>
        <p:nvSpPr>
          <p:cNvPr id="20" name="Rectangle 125"/>
          <p:cNvSpPr>
            <a:spLocks noChangeArrowheads="1"/>
          </p:cNvSpPr>
          <p:nvPr/>
        </p:nvSpPr>
        <p:spPr bwMode="auto">
          <a:xfrm>
            <a:off x="3053342" y="3060188"/>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21" name="Rectangle 126"/>
          <p:cNvSpPr>
            <a:spLocks noChangeArrowheads="1"/>
          </p:cNvSpPr>
          <p:nvPr/>
        </p:nvSpPr>
        <p:spPr bwMode="auto">
          <a:xfrm>
            <a:off x="4205867" y="3060188"/>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22" name="Rectangle 127"/>
          <p:cNvSpPr>
            <a:spLocks noChangeArrowheads="1"/>
          </p:cNvSpPr>
          <p:nvPr/>
        </p:nvSpPr>
        <p:spPr bwMode="auto">
          <a:xfrm>
            <a:off x="5356804" y="3060188"/>
            <a:ext cx="1008063"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▲▲実施担当</a:t>
            </a:r>
          </a:p>
        </p:txBody>
      </p:sp>
      <p:sp>
        <p:nvSpPr>
          <p:cNvPr id="23" name="Rectangle 128"/>
          <p:cNvSpPr>
            <a:spLocks noChangeArrowheads="1"/>
          </p:cNvSpPr>
          <p:nvPr/>
        </p:nvSpPr>
        <p:spPr bwMode="auto">
          <a:xfrm>
            <a:off x="5494917" y="2602988"/>
            <a:ext cx="1008062"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smtClean="0"/>
              <a:t>会計経理担当</a:t>
            </a:r>
            <a:endParaRPr lang="ja-JP" altLang="en-US" dirty="0"/>
          </a:p>
        </p:txBody>
      </p:sp>
      <p:cxnSp>
        <p:nvCxnSpPr>
          <p:cNvPr id="26" name="AutoShape 131"/>
          <p:cNvCxnSpPr>
            <a:cxnSpLocks noChangeShapeType="1"/>
            <a:stCxn id="13" idx="2"/>
            <a:endCxn id="23" idx="0"/>
          </p:cNvCxnSpPr>
          <p:nvPr/>
        </p:nvCxnSpPr>
        <p:spPr bwMode="auto">
          <a:xfrm rot="16200000" flipH="1">
            <a:off x="5250442" y="1853688"/>
            <a:ext cx="203200" cy="1295400"/>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27" name="AutoShape 132"/>
          <p:cNvCxnSpPr>
            <a:cxnSpLocks noChangeShapeType="1"/>
            <a:stCxn id="13" idx="2"/>
            <a:endCxn id="21" idx="0"/>
          </p:cNvCxnSpPr>
          <p:nvPr/>
        </p:nvCxnSpPr>
        <p:spPr bwMode="auto">
          <a:xfrm>
            <a:off x="4704342" y="2399788"/>
            <a:ext cx="4762" cy="660400"/>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28" name="AutoShape 133"/>
          <p:cNvCxnSpPr>
            <a:cxnSpLocks noChangeShapeType="1"/>
            <a:stCxn id="20" idx="0"/>
            <a:endCxn id="22" idx="0"/>
          </p:cNvCxnSpPr>
          <p:nvPr/>
        </p:nvCxnSpPr>
        <p:spPr bwMode="auto">
          <a:xfrm rot="5400000" flipH="1" flipV="1">
            <a:off x="4708311" y="1908456"/>
            <a:ext cx="12700" cy="2303463"/>
          </a:xfrm>
          <a:prstGeom prst="bentConnector3">
            <a:avLst>
              <a:gd name="adj1" fmla="val 180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graphicFrame>
        <p:nvGraphicFramePr>
          <p:cNvPr id="29" name="Group 138"/>
          <p:cNvGraphicFramePr>
            <a:graphicFrameLocks noGrp="1"/>
          </p:cNvGraphicFramePr>
          <p:nvPr>
            <p:extLst>
              <p:ext uri="{D42A27DB-BD31-4B8C-83A1-F6EECF244321}">
                <p14:modId xmlns:p14="http://schemas.microsoft.com/office/powerpoint/2010/main" val="381985844"/>
              </p:ext>
            </p:extLst>
          </p:nvPr>
        </p:nvGraphicFramePr>
        <p:xfrm>
          <a:off x="3160412" y="3486133"/>
          <a:ext cx="3527425" cy="1600200"/>
        </p:xfrm>
        <a:graphic>
          <a:graphicData uri="http://schemas.openxmlformats.org/drawingml/2006/table">
            <a:tbl>
              <a:tblPr/>
              <a:tblGrid>
                <a:gridCol w="1157288">
                  <a:extLst>
                    <a:ext uri="{9D8B030D-6E8A-4147-A177-3AD203B41FA5}">
                      <a16:colId xmlns:a16="http://schemas.microsoft.com/office/drawing/2014/main" val="20000"/>
                    </a:ext>
                  </a:extLst>
                </a:gridCol>
                <a:gridCol w="1157287">
                  <a:extLst>
                    <a:ext uri="{9D8B030D-6E8A-4147-A177-3AD203B41FA5}">
                      <a16:colId xmlns:a16="http://schemas.microsoft.com/office/drawing/2014/main" val="20001"/>
                    </a:ext>
                  </a:extLst>
                </a:gridCol>
                <a:gridCol w="1212850">
                  <a:extLst>
                    <a:ext uri="{9D8B030D-6E8A-4147-A177-3AD203B41FA5}">
                      <a16:colId xmlns:a16="http://schemas.microsoft.com/office/drawing/2014/main" val="20002"/>
                    </a:ext>
                  </a:extLst>
                </a:gridCol>
              </a:tblGrid>
              <a:tr h="18842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担当者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役割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作業内容</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88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プロジェクトリーダー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サブリーダー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会計経理担当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842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itchFamily="50" charset="-128"/>
                          <a:ea typeface="ＭＳ Ｐゴシック" pitchFamily="50" charset="-128"/>
                        </a:rPr>
                        <a:t>XXXXXXX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0" name="Rectangle 172"/>
          <p:cNvSpPr>
            <a:spLocks noChangeArrowheads="1"/>
          </p:cNvSpPr>
          <p:nvPr/>
        </p:nvSpPr>
        <p:spPr bwMode="auto">
          <a:xfrm>
            <a:off x="4199517" y="2602988"/>
            <a:ext cx="936625" cy="161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t>サブリーダー</a:t>
            </a:r>
          </a:p>
        </p:txBody>
      </p:sp>
      <p:sp>
        <p:nvSpPr>
          <p:cNvPr id="31" name="Rectangle 40"/>
          <p:cNvSpPr>
            <a:spLocks noChangeArrowheads="1"/>
          </p:cNvSpPr>
          <p:nvPr/>
        </p:nvSpPr>
        <p:spPr bwMode="auto">
          <a:xfrm>
            <a:off x="2615192" y="2093401"/>
            <a:ext cx="4425246" cy="1232396"/>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p>
        </p:txBody>
      </p:sp>
      <p:sp>
        <p:nvSpPr>
          <p:cNvPr id="37" name="AutoShape 10"/>
          <p:cNvSpPr>
            <a:spLocks noChangeArrowheads="1"/>
          </p:cNvSpPr>
          <p:nvPr/>
        </p:nvSpPr>
        <p:spPr bwMode="auto">
          <a:xfrm>
            <a:off x="2860374" y="4630172"/>
            <a:ext cx="4270375" cy="63056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a:t>プロジェクトリーダー及びサブリーダーには、組織の長（会長、社長、事業部長等）ではなく、実際に本プロジェクトの運営推進に関わる人を</a:t>
            </a:r>
            <a:r>
              <a:rPr lang="ja-JP" altLang="en-US" sz="1100" dirty="0" smtClean="0"/>
              <a:t>任命してください。</a:t>
            </a:r>
            <a:endParaRPr lang="ja-JP" altLang="ja-JP" sz="1100" dirty="0"/>
          </a:p>
        </p:txBody>
      </p:sp>
      <p:sp>
        <p:nvSpPr>
          <p:cNvPr id="38" name="Rectangle 9"/>
          <p:cNvSpPr>
            <a:spLocks noChangeArrowheads="1"/>
          </p:cNvSpPr>
          <p:nvPr/>
        </p:nvSpPr>
        <p:spPr bwMode="auto">
          <a:xfrm>
            <a:off x="2729174" y="1993511"/>
            <a:ext cx="997462" cy="188247"/>
          </a:xfrm>
          <a:prstGeom prst="rect">
            <a:avLst/>
          </a:prstGeom>
          <a:solidFill>
            <a:schemeClr val="accent5"/>
          </a:solidFill>
          <a:ln w="9525">
            <a:solidFill>
              <a:schemeClr val="accent5">
                <a:lumMod val="90000"/>
              </a:schemeClr>
            </a:solidFill>
            <a:miter lim="800000"/>
            <a:headEnd/>
            <a:tailEnd/>
          </a:ln>
        </p:spPr>
        <p:txBody>
          <a:bodyPr wrap="none" anchor="ctr"/>
          <a:lstStyle>
            <a:lvl1pPr>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r>
              <a:rPr lang="ja-JP" altLang="en-US" sz="1100" b="1"/>
              <a:t>記述例</a:t>
            </a:r>
          </a:p>
        </p:txBody>
      </p:sp>
      <p:sp>
        <p:nvSpPr>
          <p:cNvPr id="19" name="AutoShape 10"/>
          <p:cNvSpPr>
            <a:spLocks noChangeArrowheads="1"/>
          </p:cNvSpPr>
          <p:nvPr/>
        </p:nvSpPr>
        <p:spPr bwMode="auto">
          <a:xfrm>
            <a:off x="142000" y="2784442"/>
            <a:ext cx="2151723" cy="1436646"/>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100" dirty="0" smtClean="0">
                <a:solidFill>
                  <a:srgbClr val="FF0000"/>
                </a:solidFill>
              </a:rPr>
              <a:t>製品化</a:t>
            </a:r>
            <a:r>
              <a:rPr lang="ja-JP" altLang="en-US" sz="1100" dirty="0">
                <a:solidFill>
                  <a:srgbClr val="FF0000"/>
                </a:solidFill>
              </a:rPr>
              <a:t>の</a:t>
            </a:r>
            <a:r>
              <a:rPr lang="ja-JP" altLang="en-US" sz="1100" dirty="0" smtClean="0">
                <a:solidFill>
                  <a:srgbClr val="FF0000"/>
                </a:solidFill>
              </a:rPr>
              <a:t>ために必要な外部協力事業者（技術協力先や外注先等）があれば、社外の協力体制についても追加し記載してくださ</a:t>
            </a:r>
            <a:r>
              <a:rPr lang="ja-JP" altLang="en-US" sz="1100" dirty="0">
                <a:solidFill>
                  <a:srgbClr val="FF0000"/>
                </a:solidFill>
              </a:rPr>
              <a:t>い</a:t>
            </a:r>
            <a:r>
              <a:rPr lang="ja-JP" altLang="en-US" sz="1100" dirty="0" smtClean="0">
                <a:solidFill>
                  <a:srgbClr val="FF0000"/>
                </a:solidFill>
              </a:rPr>
              <a:t>。</a:t>
            </a:r>
            <a:endParaRPr lang="ja-JP" altLang="ja-JP" sz="1100" dirty="0">
              <a:solidFill>
                <a:srgbClr val="FF0000"/>
              </a:solidFill>
            </a:endParaRPr>
          </a:p>
        </p:txBody>
      </p:sp>
      <p:sp>
        <p:nvSpPr>
          <p:cNvPr id="24" name="テキスト ボックス 23"/>
          <p:cNvSpPr txBox="1"/>
          <p:nvPr/>
        </p:nvSpPr>
        <p:spPr>
          <a:xfrm>
            <a:off x="1498938" y="134292"/>
            <a:ext cx="1155581" cy="276999"/>
          </a:xfrm>
          <a:prstGeom prst="rect">
            <a:avLst/>
          </a:prstGeom>
          <a:solidFill>
            <a:srgbClr val="FFFF00"/>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smtClean="0"/>
              <a:t>必須記入</a:t>
            </a:r>
            <a:endParaRPr kumimoji="1" lang="ja-JP" altLang="en-US" sz="1200" dirty="0"/>
          </a:p>
        </p:txBody>
      </p:sp>
    </p:spTree>
    <p:extLst>
      <p:ext uri="{BB962C8B-B14F-4D97-AF65-F5344CB8AC3E}">
        <p14:creationId xmlns:p14="http://schemas.microsoft.com/office/powerpoint/2010/main" val="2532441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5dd25dd-7edf-44cd-bccf-aee43e23ce25" xsi:nil="true"/>
    <lcf76f155ced4ddcb4097134ff3c332f xmlns="d6391fb3-bae1-4a07-94a2-b90f32d14c9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095C249E6C10A46B633298F750FE7C7" ma:contentTypeVersion="12" ma:contentTypeDescription="新しいドキュメントを作成します。" ma:contentTypeScope="" ma:versionID="a7f77e4a3385ace5438dd71852339cec">
  <xsd:schema xmlns:xsd="http://www.w3.org/2001/XMLSchema" xmlns:xs="http://www.w3.org/2001/XMLSchema" xmlns:p="http://schemas.microsoft.com/office/2006/metadata/properties" xmlns:ns2="d6391fb3-bae1-4a07-94a2-b90f32d14c98" xmlns:ns3="15dd25dd-7edf-44cd-bccf-aee43e23ce25" targetNamespace="http://schemas.microsoft.com/office/2006/metadata/properties" ma:root="true" ma:fieldsID="6479fdf055a346e8f76dbce4dab71689" ns2:_="" ns3:_="">
    <xsd:import namespace="d6391fb3-bae1-4a07-94a2-b90f32d14c98"/>
    <xsd:import namespace="15dd25dd-7edf-44cd-bccf-aee43e23ce2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391fb3-bae1-4a07-94a2-b90f32d14c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079c317c-d538-4ed4-85e0-1d22358aeb3d"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5dd25dd-7edf-44cd-bccf-aee43e23ce25"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7f87ea47-226d-4992-8fa2-1be9a28b908c}" ma:internalName="TaxCatchAll" ma:showField="CatchAllData" ma:web="15dd25dd-7edf-44cd-bccf-aee43e23ce2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D11E5F0-596E-4559-877C-8FF3C2234F46}">
  <ds:schemaRefs>
    <ds:schemaRef ds:uri="http://schemas.microsoft.com/office/infopath/2007/PartnerControls"/>
    <ds:schemaRef ds:uri="http://schemas.microsoft.com/office/2006/metadata/properties"/>
    <ds:schemaRef ds:uri="http://schemas.microsoft.com/office/2006/documentManagement/types"/>
    <ds:schemaRef ds:uri="http://purl.org/dc/terms/"/>
    <ds:schemaRef ds:uri="15dd25dd-7edf-44cd-bccf-aee43e23ce25"/>
    <ds:schemaRef ds:uri="http://purl.org/dc/elements/1.1/"/>
    <ds:schemaRef ds:uri="http://www.w3.org/XML/1998/namespace"/>
    <ds:schemaRef ds:uri="http://schemas.openxmlformats.org/package/2006/metadata/core-properties"/>
    <ds:schemaRef ds:uri="d6391fb3-bae1-4a07-94a2-b90f32d14c98"/>
    <ds:schemaRef ds:uri="http://purl.org/dc/dcmitype/"/>
  </ds:schemaRefs>
</ds:datastoreItem>
</file>

<file path=customXml/itemProps2.xml><?xml version="1.0" encoding="utf-8"?>
<ds:datastoreItem xmlns:ds="http://schemas.openxmlformats.org/officeDocument/2006/customXml" ds:itemID="{B2D53B43-CC5B-4418-A862-B72125E9A1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391fb3-bae1-4a07-94a2-b90f32d14c98"/>
    <ds:schemaRef ds:uri="15dd25dd-7edf-44cd-bccf-aee43e23ce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D3834A-7BF5-41A7-BE3C-3E14EBD001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Pages>0</Pages>
  <Words>1629</Words>
  <Characters>0</Characters>
  <Application>Microsoft Office PowerPoint</Application>
  <DocSecurity>0</DocSecurity>
  <PresentationFormat>ユーザー設定</PresentationFormat>
  <Lines>0</Lines>
  <Paragraphs>171</Paragraphs>
  <Slides>7</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HGPｺﾞｼｯｸE</vt:lpstr>
      <vt:lpstr>HGPｺﾞｼｯｸM</vt:lpstr>
      <vt:lpstr>Meiryo UI</vt:lpstr>
      <vt:lpstr>ＭＳ Ｐゴシック</vt:lpstr>
      <vt:lpstr>ＭＳ Ｐ明朝</vt:lpstr>
      <vt:lpstr>Arial</vt:lpstr>
      <vt:lpstr>Wingdings</vt:lpstr>
      <vt:lpstr>template1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122</cp:revision>
  <cp:lastPrinted>1899-12-30T00:00:00Z</cp:lastPrinted>
  <dcterms:created xsi:type="dcterms:W3CDTF">2006-08-31T19:51:59Z</dcterms:created>
  <dcterms:modified xsi:type="dcterms:W3CDTF">2023-04-26T00:30:55Z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1041-6.4.0.1897</vt:lpwstr>
  </property>
  <property fmtid="{D5CDD505-2E9C-101B-9397-08002B2CF9AE}" pid="3" name="ContentTypeId">
    <vt:lpwstr>0x0101008095C249E6C10A46B633298F750FE7C7</vt:lpwstr>
  </property>
</Properties>
</file>