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handoutMasterIdLst>
    <p:handoutMasterId r:id="rId13"/>
  </p:handoutMasterIdLst>
  <p:sldIdLst>
    <p:sldId id="362" r:id="rId5"/>
    <p:sldId id="425" r:id="rId6"/>
    <p:sldId id="426" r:id="rId7"/>
    <p:sldId id="427" r:id="rId8"/>
    <p:sldId id="432" r:id="rId9"/>
    <p:sldId id="429" r:id="rId10"/>
    <p:sldId id="431" r:id="rId11"/>
  </p:sldIdLst>
  <p:sldSz cx="9904413" cy="6858000"/>
  <p:notesSz cx="6770688" cy="9902825"/>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18" userDrawn="1">
          <p15:clr>
            <a:srgbClr val="A4A3A4"/>
          </p15:clr>
        </p15:guide>
        <p15:guide id="2" pos="21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92C7"/>
    <a:srgbClr val="E1E7F3"/>
    <a:srgbClr val="FF0000"/>
    <a:srgbClr val="CC00FF"/>
    <a:srgbClr val="FFCCCC"/>
    <a:srgbClr val="FFFF99"/>
    <a:srgbClr val="000099"/>
    <a:srgbClr val="FF7C80"/>
    <a:srgbClr val="FFFF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91" autoAdjust="0"/>
    <p:restoredTop sz="96839" autoAdjust="0"/>
  </p:normalViewPr>
  <p:slideViewPr>
    <p:cSldViewPr>
      <p:cViewPr varScale="1">
        <p:scale>
          <a:sx n="73" d="100"/>
          <a:sy n="73" d="100"/>
        </p:scale>
        <p:origin x="1506" y="60"/>
      </p:cViewPr>
      <p:guideLst>
        <p:guide orient="horz" pos="2069"/>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2" d="100"/>
          <a:sy n="72" d="100"/>
        </p:scale>
        <p:origin x="2947" y="53"/>
      </p:cViewPr>
      <p:guideLst>
        <p:guide orient="horz" pos="3118"/>
        <p:guide pos="2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1" y="1"/>
            <a:ext cx="2934550" cy="495540"/>
          </a:xfrm>
          <a:prstGeom prst="rect">
            <a:avLst/>
          </a:prstGeom>
          <a:noFill/>
          <a:ln w="9525">
            <a:noFill/>
            <a:miter lim="800000"/>
            <a:headEnd/>
            <a:tailEnd/>
          </a:ln>
          <a:effectLst/>
        </p:spPr>
        <p:txBody>
          <a:bodyPr vert="horz" wrap="square" lIns="91044" tIns="45522" rIns="91044" bIns="45522"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34543" y="1"/>
            <a:ext cx="2934549" cy="495540"/>
          </a:xfrm>
          <a:prstGeom prst="rect">
            <a:avLst/>
          </a:prstGeom>
          <a:noFill/>
          <a:ln w="9525">
            <a:noFill/>
            <a:miter lim="800000"/>
            <a:headEnd/>
            <a:tailEnd/>
          </a:ln>
          <a:effectLst/>
        </p:spPr>
        <p:txBody>
          <a:bodyPr vert="horz" wrap="square" lIns="91044" tIns="45522" rIns="91044" bIns="45522"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2023/4/28</a:t>
            </a:fld>
            <a:endParaRPr lang="en-US" altLang="ja-JP" dirty="0"/>
          </a:p>
        </p:txBody>
      </p:sp>
      <p:sp>
        <p:nvSpPr>
          <p:cNvPr id="49156" name="Rectangle 4"/>
          <p:cNvSpPr>
            <a:spLocks noGrp="1" noChangeArrowheads="1"/>
          </p:cNvSpPr>
          <p:nvPr>
            <p:ph type="ftr" sz="quarter" idx="2"/>
          </p:nvPr>
        </p:nvSpPr>
        <p:spPr bwMode="auto">
          <a:xfrm>
            <a:off x="1" y="9405692"/>
            <a:ext cx="2934550" cy="495539"/>
          </a:xfrm>
          <a:prstGeom prst="rect">
            <a:avLst/>
          </a:prstGeom>
          <a:noFill/>
          <a:ln w="9525">
            <a:noFill/>
            <a:miter lim="800000"/>
            <a:headEnd/>
            <a:tailEnd/>
          </a:ln>
          <a:effectLst/>
        </p:spPr>
        <p:txBody>
          <a:bodyPr vert="horz" wrap="square" lIns="91044" tIns="45522" rIns="91044" bIns="45522"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34543" y="9405692"/>
            <a:ext cx="2934549" cy="495539"/>
          </a:xfrm>
          <a:prstGeom prst="rect">
            <a:avLst/>
          </a:prstGeom>
          <a:noFill/>
          <a:ln w="9525">
            <a:noFill/>
            <a:miter lim="800000"/>
            <a:headEnd/>
            <a:tailEnd/>
          </a:ln>
          <a:effectLst/>
        </p:spPr>
        <p:txBody>
          <a:bodyPr vert="horz" wrap="square" lIns="91044" tIns="45522" rIns="91044" bIns="45522"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
            <a:ext cx="2932954" cy="495540"/>
          </a:xfrm>
          <a:prstGeom prst="rect">
            <a:avLst/>
          </a:prstGeom>
          <a:noFill/>
          <a:ln w="9525">
            <a:noFill/>
            <a:miter lim="800000"/>
            <a:headEnd/>
            <a:tailEnd/>
          </a:ln>
          <a:effectLst/>
        </p:spPr>
        <p:txBody>
          <a:bodyPr vert="horz" wrap="square" lIns="91820" tIns="45908" rIns="91820" bIns="45908" numCol="1" anchor="t" anchorCtr="0" compatLnSpc="1">
            <a:prstTxWarp prst="textNoShape">
              <a:avLst/>
            </a:prstTxWarp>
          </a:bodyPr>
          <a:lstStyle>
            <a:lvl1pPr algn="l" defTabSz="918338">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36138" y="1"/>
            <a:ext cx="2932954" cy="495540"/>
          </a:xfrm>
          <a:prstGeom prst="rect">
            <a:avLst/>
          </a:prstGeom>
          <a:noFill/>
          <a:ln w="9525">
            <a:noFill/>
            <a:miter lim="800000"/>
            <a:headEnd/>
            <a:tailEnd/>
          </a:ln>
          <a:effectLst/>
        </p:spPr>
        <p:txBody>
          <a:bodyPr vert="horz" wrap="square" lIns="91820" tIns="45908" rIns="91820" bIns="45908" numCol="1" anchor="t" anchorCtr="0" compatLnSpc="1">
            <a:prstTxWarp prst="textNoShape">
              <a:avLst/>
            </a:prstTxWarp>
          </a:bodyPr>
          <a:lstStyle>
            <a:lvl1pPr algn="r" defTabSz="918338">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704850" y="744538"/>
            <a:ext cx="5360988"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8187" y="4703642"/>
            <a:ext cx="5414315" cy="4455076"/>
          </a:xfrm>
          <a:prstGeom prst="rect">
            <a:avLst/>
          </a:prstGeom>
          <a:noFill/>
          <a:ln w="9525">
            <a:noFill/>
            <a:miter lim="800000"/>
            <a:headEnd/>
            <a:tailEnd/>
          </a:ln>
          <a:effectLst/>
        </p:spPr>
        <p:txBody>
          <a:bodyPr vert="horz" wrap="square" lIns="91820" tIns="45908" rIns="91820" bIns="45908"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405692"/>
            <a:ext cx="2932954" cy="495539"/>
          </a:xfrm>
          <a:prstGeom prst="rect">
            <a:avLst/>
          </a:prstGeom>
          <a:noFill/>
          <a:ln w="9525">
            <a:noFill/>
            <a:miter lim="800000"/>
            <a:headEnd/>
            <a:tailEnd/>
          </a:ln>
          <a:effectLst/>
        </p:spPr>
        <p:txBody>
          <a:bodyPr vert="horz" wrap="square" lIns="91820" tIns="45908" rIns="91820" bIns="45908" numCol="1" anchor="b" anchorCtr="0" compatLnSpc="1">
            <a:prstTxWarp prst="textNoShape">
              <a:avLst/>
            </a:prstTxWarp>
          </a:bodyPr>
          <a:lstStyle>
            <a:lvl1pPr algn="l" defTabSz="918338">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36138" y="9405692"/>
            <a:ext cx="2932954" cy="495539"/>
          </a:xfrm>
          <a:prstGeom prst="rect">
            <a:avLst/>
          </a:prstGeom>
          <a:noFill/>
          <a:ln w="9525">
            <a:noFill/>
            <a:miter lim="800000"/>
            <a:headEnd/>
            <a:tailEnd/>
          </a:ln>
          <a:effectLst/>
        </p:spPr>
        <p:txBody>
          <a:bodyPr vert="horz" wrap="square" lIns="91820" tIns="45908" rIns="91820" bIns="45908"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6145" indent="-286979"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7915"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7081"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66247"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25413"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84579"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43745"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902911"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15963" y="742950"/>
            <a:ext cx="5360987" cy="3711575"/>
          </a:xfrm>
        </p:spPr>
      </p:sp>
      <p:sp>
        <p:nvSpPr>
          <p:cNvPr id="21508" name="Rectangle 3"/>
          <p:cNvSpPr>
            <a:spLocks noGrp="1" noRot="1" noChangeArrowheads="1"/>
          </p:cNvSpPr>
          <p:nvPr>
            <p:ph type="body" idx="1"/>
          </p:nvPr>
        </p:nvSpPr>
        <p:spPr>
          <a:xfrm>
            <a:off x="899993" y="4703642"/>
            <a:ext cx="4970703" cy="44566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dirty="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018146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266610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291782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1759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724883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defTabSz="926304" eaLnBrk="1" hangingPunct="1">
              <a:spcBef>
                <a:spcPct val="0"/>
              </a:spcBef>
              <a:defRPr/>
            </a:pPr>
            <a:fld id="{17B7D18E-B92B-4F83-929F-49415FFDBF4B}" type="slidenum">
              <a:rPr lang="ja-JP" altLang="en-US">
                <a:solidFill>
                  <a:srgbClr val="000000"/>
                </a:solidFill>
                <a:ea typeface="ＭＳ Ｐゴシック" panose="020B0600070205080204" pitchFamily="50" charset="-128"/>
              </a:rPr>
              <a:pPr algn="r" defTabSz="926304" eaLnBrk="1" hangingPunct="1">
                <a:spcBef>
                  <a:spcPct val="0"/>
                </a:spcBef>
                <a:defRPr/>
              </a:pPr>
              <a:t>7</a:t>
            </a:fld>
            <a:endParaRPr lang="en-US" altLang="ja-JP">
              <a:solidFill>
                <a:srgbClr val="000000"/>
              </a:solidFill>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3134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75742" y="404664"/>
            <a:ext cx="8496944" cy="864096"/>
          </a:xfrm>
          <a:prstGeom prst="rect">
            <a:avLst/>
          </a:prstGeom>
          <a:solidFill>
            <a:schemeClr val="bg1">
              <a:lumMod val="95000"/>
              <a:alpha val="55000"/>
            </a:schemeClr>
          </a:solidFill>
          <a:ln>
            <a:noFill/>
          </a:ln>
        </p:spPr>
        <p:txBody>
          <a:bodyPr anchor="ctr"/>
          <a:lstStyle/>
          <a:p>
            <a:pPr eaLnBrk="0" hangingPunct="0">
              <a:defRPr/>
            </a:pPr>
            <a:r>
              <a:rPr lang="zh-TW" altLang="en-US" sz="2400" b="1" dirty="0" smtClean="0">
                <a:solidFill>
                  <a:schemeClr val="tx2"/>
                </a:solidFill>
              </a:rPr>
              <a:t>令和</a:t>
            </a:r>
            <a:r>
              <a:rPr lang="en-US" altLang="zh-TW" sz="2400" b="1" dirty="0" smtClean="0">
                <a:solidFill>
                  <a:schemeClr val="tx2"/>
                </a:solidFill>
              </a:rPr>
              <a:t>5</a:t>
            </a:r>
            <a:r>
              <a:rPr lang="zh-TW" altLang="en-US" sz="2400" b="1" dirty="0" smtClean="0">
                <a:solidFill>
                  <a:schemeClr val="tx2"/>
                </a:solidFill>
              </a:rPr>
              <a:t>年度川崎市公募型福祉製品等開発委託事業</a:t>
            </a:r>
            <a:endParaRPr lang="en-US" altLang="zh-TW" sz="2400" b="1" dirty="0" smtClean="0">
              <a:solidFill>
                <a:schemeClr val="tx2"/>
              </a:solidFill>
            </a:endParaRPr>
          </a:p>
          <a:p>
            <a:pPr eaLnBrk="0" hangingPunct="0">
              <a:defRPr/>
            </a:pPr>
            <a:r>
              <a:rPr lang="ja-JP" altLang="en-US" sz="2400" b="1" dirty="0" smtClean="0">
                <a:solidFill>
                  <a:schemeClr val="tx2"/>
                </a:solidFill>
              </a:rPr>
              <a:t>提 </a:t>
            </a:r>
            <a:r>
              <a:rPr lang="ja-JP" altLang="en-US" sz="2400" b="1" dirty="0">
                <a:solidFill>
                  <a:schemeClr val="tx2"/>
                </a:solidFill>
              </a:rPr>
              <a:t>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139694" y="76017"/>
            <a:ext cx="529311"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t>様式２</a:t>
            </a:r>
            <a:endParaRPr lang="ja-JP" altLang="en-US" dirty="0"/>
          </a:p>
        </p:txBody>
      </p:sp>
    </p:spTree>
    <p:extLst>
      <p:ext uri="{BB962C8B-B14F-4D97-AF65-F5344CB8AC3E}">
        <p14:creationId xmlns:p14="http://schemas.microsoft.com/office/powerpoint/2010/main" val="1377629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75"/>
          <p:cNvGraphicFramePr>
            <a:graphicFrameLocks noGrp="1"/>
          </p:cNvGraphicFramePr>
          <p:nvPr>
            <p:extLst>
              <p:ext uri="{D42A27DB-BD31-4B8C-83A1-F6EECF244321}">
                <p14:modId xmlns:p14="http://schemas.microsoft.com/office/powerpoint/2010/main" val="1682727193"/>
              </p:ext>
            </p:extLst>
          </p:nvPr>
        </p:nvGraphicFramePr>
        <p:xfrm>
          <a:off x="487709" y="1571479"/>
          <a:ext cx="9220478" cy="3964472"/>
        </p:xfrm>
        <a:graphic>
          <a:graphicData uri="http://schemas.openxmlformats.org/drawingml/2006/table">
            <a:tbl>
              <a:tblPr>
                <a:tableStyleId>{616DA210-FB5B-4158-B5E0-FEB733F419BA}</a:tableStyleId>
              </a:tblPr>
              <a:tblGrid>
                <a:gridCol w="2565236">
                  <a:extLst>
                    <a:ext uri="{9D8B030D-6E8A-4147-A177-3AD203B41FA5}">
                      <a16:colId xmlns:a16="http://schemas.microsoft.com/office/drawing/2014/main" val="20000"/>
                    </a:ext>
                  </a:extLst>
                </a:gridCol>
                <a:gridCol w="6655242">
                  <a:extLst>
                    <a:ext uri="{9D8B030D-6E8A-4147-A177-3AD203B41FA5}">
                      <a16:colId xmlns:a16="http://schemas.microsoft.com/office/drawing/2014/main" val="20001"/>
                    </a:ext>
                  </a:extLst>
                </a:gridCol>
              </a:tblGrid>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事業名</a:t>
                      </a:r>
                      <a:r>
                        <a:rPr kumimoji="0" lang="ja-JP" altLang="en-US" sz="1400" u="none" strike="noStrike" cap="none" normalizeH="0" baseline="0" dirty="0">
                          <a:ln>
                            <a:noFill/>
                          </a:ln>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1"/>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会社名：</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□□株式会社</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2"/>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代表者氏名：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代表取締役社長　　　○○　○○</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3"/>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担当者氏名（役職）：</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　○○（</a:t>
                      </a: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XX</a:t>
                      </a: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課　課長代理）</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4"/>
                  </a:ext>
                </a:extLst>
              </a:tr>
              <a:tr h="11965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所在地：</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horzOverflow="overflow"/>
                </a:tc>
                <a:extLst>
                  <a:ext uri="{0D108BD9-81ED-4DB2-BD59-A6C34878D82A}">
                    <a16:rowId xmlns:a16="http://schemas.microsoft.com/office/drawing/2014/main" val="10005"/>
                  </a:ext>
                </a:extLst>
              </a:tr>
              <a:tr h="9181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テーマ：</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265113" marR="0" lvl="0" indent="-265113" algn="l" defTabSz="914400" rtl="0" eaLnBrk="1" fontAlgn="base" latinLnBrk="0" hangingPunct="1">
                        <a:lnSpc>
                          <a:spcPct val="100000"/>
                        </a:lnSpc>
                        <a:spcBef>
                          <a:spcPct val="20000"/>
                        </a:spcBef>
                        <a:spcAft>
                          <a:spcPct val="0"/>
                        </a:spcAft>
                        <a:buClrTx/>
                        <a:buSzTx/>
                        <a:buFontTx/>
                        <a:buNone/>
                        <a:tabLst/>
                      </a:pPr>
                      <a:endPar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endParaRPr>
                    </a:p>
                  </a:txBody>
                  <a:tcPr marT="45701" marB="45701" horzOverflow="overflow"/>
                </a:tc>
                <a:extLst>
                  <a:ext uri="{0D108BD9-81ED-4DB2-BD59-A6C34878D82A}">
                    <a16:rowId xmlns:a16="http://schemas.microsoft.com/office/drawing/2014/main" val="10006"/>
                  </a:ext>
                </a:extLst>
              </a:tr>
              <a:tr h="61562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smtClean="0">
                          <a:ln>
                            <a:noFill/>
                          </a:ln>
                          <a:effectLst/>
                          <a:latin typeface="HGPｺﾞｼｯｸM" pitchFamily="50" charset="-128"/>
                          <a:ea typeface="HGPｺﾞｼｯｸM" pitchFamily="50" charset="-128"/>
                        </a:rPr>
                        <a:t>事業費：</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7"/>
                  </a:ext>
                </a:extLst>
              </a:tr>
            </a:tbl>
          </a:graphicData>
        </a:graphic>
      </p:graphicFrame>
      <p:sp>
        <p:nvSpPr>
          <p:cNvPr id="3115" name="AutoShape 10"/>
          <p:cNvSpPr>
            <a:spLocks noChangeArrowheads="1"/>
          </p:cNvSpPr>
          <p:nvPr/>
        </p:nvSpPr>
        <p:spPr bwMode="auto">
          <a:xfrm>
            <a:off x="1110015" y="3858547"/>
            <a:ext cx="1825967" cy="1008112"/>
          </a:xfrm>
          <a:prstGeom prst="wedgeRoundRectCallout">
            <a:avLst>
              <a:gd name="adj1" fmla="val 63794"/>
              <a:gd name="adj2" fmla="val -2187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lvl="1" indent="0" algn="l" eaLnBrk="1" hangingPunct="1">
              <a:defRPr/>
            </a:pPr>
            <a:r>
              <a:rPr lang="ja-JP" altLang="en-US" sz="1100" dirty="0"/>
              <a:t>右記より該当するテーマのみを記載すること。</a:t>
            </a:r>
            <a:endParaRPr lang="en-US" altLang="ja-JP" sz="1100" dirty="0"/>
          </a:p>
          <a:p>
            <a:pPr marL="0" lvl="1" indent="0" algn="l" eaLnBrk="1" hangingPunct="1">
              <a:defRPr/>
            </a:pPr>
            <a:r>
              <a:rPr lang="ja-JP" altLang="en-US" sz="1100" dirty="0"/>
              <a:t>複数選択可だが、メインとなるテーマ１つに下線を</a:t>
            </a:r>
            <a:r>
              <a:rPr lang="ja-JP" altLang="en-US" sz="1100" dirty="0" smtClean="0"/>
              <a:t>引いてください。</a:t>
            </a:r>
            <a:endParaRPr lang="en-US" altLang="ja-JP" sz="1100" dirty="0"/>
          </a:p>
        </p:txBody>
      </p:sp>
      <p:sp>
        <p:nvSpPr>
          <p:cNvPr id="8" name="AutoShape 10"/>
          <p:cNvSpPr>
            <a:spLocks noChangeArrowheads="1"/>
          </p:cNvSpPr>
          <p:nvPr/>
        </p:nvSpPr>
        <p:spPr bwMode="auto">
          <a:xfrm>
            <a:off x="6750137" y="1299709"/>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特に指示がない場合、以下枠内の赤文字部分に黒字で</a:t>
            </a:r>
            <a:r>
              <a:rPr lang="ja-JP" altLang="en-US" sz="1200" dirty="0" smtClean="0"/>
              <a:t>上書きしてください。</a:t>
            </a:r>
            <a:endParaRPr lang="en-US" altLang="ja-JP" sz="1200" dirty="0"/>
          </a:p>
        </p:txBody>
      </p:sp>
      <p:sp>
        <p:nvSpPr>
          <p:cNvPr id="12" name="AutoShape 10"/>
          <p:cNvSpPr>
            <a:spLocks noChangeArrowheads="1"/>
          </p:cNvSpPr>
          <p:nvPr/>
        </p:nvSpPr>
        <p:spPr bwMode="auto">
          <a:xfrm>
            <a:off x="5443416" y="4845202"/>
            <a:ext cx="3829270" cy="615819"/>
          </a:xfrm>
          <a:prstGeom prst="wedgeRoundRectCallout">
            <a:avLst>
              <a:gd name="adj1" fmla="val -69462"/>
              <a:gd name="adj2" fmla="val 466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事業費は、</a:t>
            </a:r>
            <a:r>
              <a:rPr lang="ja-JP" altLang="en-US" sz="1100" dirty="0" smtClean="0"/>
              <a:t>様式３の事業費と同額を記入してください。</a:t>
            </a:r>
            <a:endParaRPr lang="en-US" altLang="ja-JP" sz="1100" dirty="0" smtClean="0"/>
          </a:p>
          <a:p>
            <a:pPr algn="l" eaLnBrk="1" hangingPunct="1"/>
            <a:r>
              <a:rPr lang="ja-JP" altLang="en-US" sz="1100" dirty="0"/>
              <a:t>なお</a:t>
            </a:r>
            <a:r>
              <a:rPr lang="ja-JP" altLang="en-US" sz="1100" dirty="0" smtClean="0"/>
              <a:t>、委託費の上限は</a:t>
            </a:r>
            <a:r>
              <a:rPr lang="en-US" altLang="ja-JP" sz="1100" dirty="0" smtClean="0"/>
              <a:t>200</a:t>
            </a:r>
            <a:r>
              <a:rPr lang="ja-JP" altLang="en-US" sz="1100" dirty="0"/>
              <a:t>万</a:t>
            </a:r>
            <a:r>
              <a:rPr lang="ja-JP" altLang="en-US" sz="1100" dirty="0" smtClean="0"/>
              <a:t>円であることに留意してください。</a:t>
            </a:r>
            <a:endParaRPr lang="ja-JP" altLang="ja-JP" sz="1100" dirty="0"/>
          </a:p>
        </p:txBody>
      </p:sp>
      <p:sp>
        <p:nvSpPr>
          <p:cNvPr id="3" name="正方形/長方形 2"/>
          <p:cNvSpPr/>
          <p:nvPr/>
        </p:nvSpPr>
        <p:spPr>
          <a:xfrm>
            <a:off x="3003542" y="3979728"/>
            <a:ext cx="3024335" cy="941796"/>
          </a:xfrm>
          <a:prstGeom prst="rect">
            <a:avLst/>
          </a:prstGeom>
        </p:spPr>
        <p:txBody>
          <a:bodyPr wrap="square">
            <a:spAutoFit/>
          </a:bodyPr>
          <a:lstStyle/>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①　</a:t>
            </a:r>
            <a:r>
              <a:rPr lang="en-US" altLang="ja-JP" sz="1200" dirty="0" smtClean="0">
                <a:solidFill>
                  <a:srgbClr val="FF0000"/>
                </a:solidFill>
                <a:latin typeface="HGPｺﾞｼｯｸM" pitchFamily="50" charset="-128"/>
                <a:ea typeface="HGPｺﾞｼｯｸM" pitchFamily="50" charset="-128"/>
              </a:rPr>
              <a:t>I</a:t>
            </a:r>
            <a:r>
              <a:rPr lang="ja-JP" altLang="en-US" sz="1200" dirty="0" smtClean="0">
                <a:solidFill>
                  <a:srgbClr val="FF0000"/>
                </a:solidFill>
                <a:latin typeface="HGPｺﾞｼｯｸM" pitchFamily="50" charset="-128"/>
                <a:ea typeface="HGPｺﾞｼｯｸM" pitchFamily="50" charset="-128"/>
              </a:rPr>
              <a:t>コミュニケーション</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②　移動</a:t>
            </a:r>
            <a:r>
              <a:rPr lang="ja-JP" altLang="en-US" sz="1200" dirty="0">
                <a:solidFill>
                  <a:srgbClr val="FF0000"/>
                </a:solidFill>
                <a:latin typeface="HGPｺﾞｼｯｸM" pitchFamily="50" charset="-128"/>
                <a:ea typeface="HGPｺﾞｼｯｸM" pitchFamily="50" charset="-128"/>
              </a:rPr>
              <a:t>・移乗</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③　生活等支援</a:t>
            </a:r>
            <a:endParaRPr lang="en-US" altLang="ja-JP" sz="1200" dirty="0" smtClean="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④　</a:t>
            </a:r>
            <a:r>
              <a:rPr lang="ja-JP" altLang="en-US" sz="1200" dirty="0">
                <a:solidFill>
                  <a:srgbClr val="FF0000"/>
                </a:solidFill>
                <a:latin typeface="HGPｺﾞｼｯｸM" pitchFamily="50" charset="-128"/>
                <a:ea typeface="HGPｺﾞｼｯｸM" pitchFamily="50" charset="-128"/>
              </a:rPr>
              <a:t>業務効率化</a:t>
            </a:r>
            <a:endParaRPr lang="en-US" altLang="ja-JP" sz="1200" dirty="0">
              <a:solidFill>
                <a:srgbClr val="FF0000"/>
              </a:solidFill>
              <a:latin typeface="HGPｺﾞｼｯｸM" pitchFamily="50" charset="-128"/>
              <a:ea typeface="HGPｺﾞｼｯｸM" pitchFamily="50" charset="-128"/>
            </a:endParaRPr>
          </a:p>
        </p:txBody>
      </p:sp>
      <p:sp>
        <p:nvSpPr>
          <p:cNvPr id="13" name="正方形/長方形 12"/>
          <p:cNvSpPr/>
          <p:nvPr/>
        </p:nvSpPr>
        <p:spPr>
          <a:xfrm>
            <a:off x="6179794" y="3979728"/>
            <a:ext cx="3024335" cy="498598"/>
          </a:xfrm>
          <a:prstGeom prst="rect">
            <a:avLst/>
          </a:prstGeom>
        </p:spPr>
        <p:txBody>
          <a:bodyPr wrap="square">
            <a:spAutoFit/>
          </a:bodyPr>
          <a:lstStyle/>
          <a:p>
            <a:pPr marL="265113" lvl="0" indent="-265113" algn="l">
              <a:spcBef>
                <a:spcPct val="20000"/>
              </a:spcBef>
            </a:pPr>
            <a:r>
              <a:rPr lang="ja-JP" altLang="en-US" sz="1200" dirty="0">
                <a:solidFill>
                  <a:srgbClr val="FF0000"/>
                </a:solidFill>
                <a:latin typeface="HGPｺﾞｼｯｸM" pitchFamily="50" charset="-128"/>
                <a:ea typeface="HGPｺﾞｼｯｸM" pitchFamily="50" charset="-128"/>
              </a:rPr>
              <a:t>⑤</a:t>
            </a:r>
            <a:r>
              <a:rPr lang="ja-JP" altLang="en-US" sz="1200" dirty="0" smtClean="0">
                <a:solidFill>
                  <a:srgbClr val="FF0000"/>
                </a:solidFill>
                <a:latin typeface="HGPｺﾞｼｯｸM" pitchFamily="50" charset="-128"/>
                <a:ea typeface="HGPｺﾞｼｯｸM" pitchFamily="50" charset="-128"/>
              </a:rPr>
              <a:t>　見守り</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a:solidFill>
                  <a:srgbClr val="FF0000"/>
                </a:solidFill>
                <a:latin typeface="HGPｺﾞｼｯｸM" pitchFamily="50" charset="-128"/>
                <a:ea typeface="HGPｺﾞｼｯｸM" pitchFamily="50" charset="-128"/>
              </a:rPr>
              <a:t>⑥</a:t>
            </a:r>
            <a:r>
              <a:rPr lang="ja-JP" altLang="en-US" sz="1200" dirty="0" smtClean="0">
                <a:solidFill>
                  <a:srgbClr val="FF0000"/>
                </a:solidFill>
                <a:latin typeface="HGPｺﾞｼｯｸM" pitchFamily="50" charset="-128"/>
                <a:ea typeface="HGPｺﾞｼｯｸM" pitchFamily="50" charset="-128"/>
              </a:rPr>
              <a:t>　その他</a:t>
            </a:r>
            <a:endParaRPr lang="en-US" altLang="ja-JP" sz="1200" dirty="0">
              <a:solidFill>
                <a:srgbClr val="FF0000"/>
              </a:solidFill>
              <a:latin typeface="HGPｺﾞｼｯｸM" pitchFamily="50" charset="-128"/>
              <a:ea typeface="HGPｺﾞｼｯｸM" pitchFamily="50" charset="-128"/>
            </a:endParaRPr>
          </a:p>
        </p:txBody>
      </p:sp>
      <p:sp>
        <p:nvSpPr>
          <p:cNvPr id="10" name="AutoShape 10"/>
          <p:cNvSpPr>
            <a:spLocks noChangeArrowheads="1"/>
          </p:cNvSpPr>
          <p:nvPr/>
        </p:nvSpPr>
        <p:spPr bwMode="auto">
          <a:xfrm>
            <a:off x="199678" y="837282"/>
            <a:ext cx="3888432" cy="59831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b="1" dirty="0" smtClean="0">
                <a:solidFill>
                  <a:srgbClr val="FF0000"/>
                </a:solidFill>
              </a:rPr>
              <a:t>必要記載項目を満たしていれば、本様式に限りません。</a:t>
            </a:r>
            <a:endParaRPr lang="en-US" altLang="ja-JP" sz="1200" b="1" dirty="0">
              <a:solidFill>
                <a:srgbClr val="FF0000"/>
              </a:solidFill>
            </a:endParaRPr>
          </a:p>
        </p:txBody>
      </p:sp>
      <p:sp>
        <p:nvSpPr>
          <p:cNvPr id="4" name="テキスト ボックス 3"/>
          <p:cNvSpPr txBox="1"/>
          <p:nvPr/>
        </p:nvSpPr>
        <p:spPr>
          <a:xfrm>
            <a:off x="8552606" y="560283"/>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30"/>
            <a:ext cx="9648825" cy="667368"/>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開発する製品等の</a:t>
            </a:r>
            <a:r>
              <a:rPr kumimoji="1" lang="ja-JP" altLang="en-US" sz="1400" dirty="0"/>
              <a:t>概要と</a:t>
            </a:r>
            <a:r>
              <a:rPr kumimoji="1" lang="ja-JP" altLang="en-US" sz="1400" dirty="0" smtClean="0"/>
              <a:t>その製品等が</a:t>
            </a:r>
            <a:r>
              <a:rPr kumimoji="1" lang="ja-JP" altLang="en-US" sz="1400" dirty="0"/>
              <a:t>必要とされる背景を</a:t>
            </a:r>
            <a:r>
              <a:rPr kumimoji="1" lang="en-US" altLang="ja-JP" sz="1400" dirty="0"/>
              <a:t>200</a:t>
            </a:r>
            <a:r>
              <a:rPr kumimoji="1" lang="ja-JP" altLang="en-US" sz="1400" dirty="0"/>
              <a:t>字以内で記載する。</a:t>
            </a:r>
            <a:endParaRPr kumimoji="1" lang="en-US" altLang="ja-JP" sz="1400" dirty="0"/>
          </a:p>
          <a:p>
            <a:pPr marL="0" indent="0" algn="l" eaLnBrk="1" hangingPunct="1">
              <a:spcBef>
                <a:spcPct val="30000"/>
              </a:spcBef>
            </a:pPr>
            <a:r>
              <a:rPr kumimoji="1" lang="ja-JP" altLang="en-US" sz="900" dirty="0" smtClean="0">
                <a:solidFill>
                  <a:srgbClr val="0070C0"/>
                </a:solidFill>
              </a:rPr>
              <a:t>（例）</a:t>
            </a:r>
            <a:r>
              <a:rPr kumimoji="1" lang="ja-JP" altLang="en-US" sz="900" dirty="0">
                <a:solidFill>
                  <a:srgbClr val="0070C0"/>
                </a:solidFill>
              </a:rPr>
              <a:t>　</a:t>
            </a:r>
            <a:r>
              <a:rPr kumimoji="1" lang="ja-JP" altLang="en-US" sz="900" dirty="0" smtClean="0">
                <a:solidFill>
                  <a:srgbClr val="0070C0"/>
                </a:solidFill>
              </a:rPr>
              <a:t>高齢者</a:t>
            </a:r>
            <a:r>
              <a:rPr kumimoji="1" lang="ja-JP" altLang="en-US" sz="900" dirty="0">
                <a:solidFill>
                  <a:srgbClr val="0070C0"/>
                </a:solidFill>
              </a:rPr>
              <a:t>や障害者の介助を行う側も高齢の方が増えており、介護に伴う身体的負担を取り除く</a:t>
            </a:r>
            <a:r>
              <a:rPr kumimoji="1" lang="ja-JP" altLang="en-US" sz="900" dirty="0" smtClean="0">
                <a:solidFill>
                  <a:srgbClr val="0070C0"/>
                </a:solidFill>
              </a:rPr>
              <a:t>ことがますます</a:t>
            </a:r>
            <a:r>
              <a:rPr kumimoji="1" lang="ja-JP" altLang="en-US" sz="900" dirty="0">
                <a:solidFill>
                  <a:srgbClr val="0070C0"/>
                </a:solidFill>
              </a:rPr>
              <a:t>重要な課題となっている。そこで、自走式の車椅子に簡単</a:t>
            </a:r>
            <a:r>
              <a:rPr kumimoji="1" lang="ja-JP" altLang="en-US" sz="900" dirty="0" smtClean="0">
                <a:solidFill>
                  <a:srgbClr val="0070C0"/>
                </a:solidFill>
              </a:rPr>
              <a:t>に取り外しができる</a:t>
            </a:r>
            <a:r>
              <a:rPr kumimoji="1" lang="ja-JP" altLang="en-US" sz="900" dirty="0">
                <a:solidFill>
                  <a:srgbClr val="0070C0"/>
                </a:solidFill>
              </a:rPr>
              <a:t>電動アシスト装置を開発し、車椅子の走行を補助する際の負担の軽減を図る。また、簡単に取り外しできる装置にすることで、外出への心理的負担をなくし、外出しやすい環境を整える。</a:t>
            </a:r>
            <a:endParaRPr kumimoji="1" lang="ja-JP" altLang="en-US" sz="1050" dirty="0">
              <a:solidFill>
                <a:srgbClr val="0070C0"/>
              </a:solidFill>
            </a:endParaRPr>
          </a:p>
        </p:txBody>
      </p:sp>
      <p:sp>
        <p:nvSpPr>
          <p:cNvPr id="76" name="Rectangle 5"/>
          <p:cNvSpPr>
            <a:spLocks noChangeArrowheads="1"/>
          </p:cNvSpPr>
          <p:nvPr/>
        </p:nvSpPr>
        <p:spPr bwMode="auto">
          <a:xfrm>
            <a:off x="128588" y="170080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ニーズ調査の実施と結果</a:t>
            </a:r>
            <a:endParaRPr kumimoji="1" lang="en-US" altLang="ja-JP" sz="1200" dirty="0" smtClean="0"/>
          </a:p>
        </p:txBody>
      </p:sp>
      <p:sp>
        <p:nvSpPr>
          <p:cNvPr id="77" name="AutoShape 10"/>
          <p:cNvSpPr>
            <a:spLocks noChangeArrowheads="1"/>
          </p:cNvSpPr>
          <p:nvPr/>
        </p:nvSpPr>
        <p:spPr bwMode="auto">
          <a:xfrm>
            <a:off x="6320359" y="41958"/>
            <a:ext cx="3457054"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smtClean="0"/>
              <a:t>2</a:t>
            </a:r>
            <a:r>
              <a:rPr lang="ja-JP" altLang="en-US" sz="1100" dirty="0" smtClean="0"/>
              <a:t>枚に収まるよう記載してください。</a:t>
            </a:r>
            <a:endParaRPr lang="en-US" altLang="ja-JP" sz="1100" dirty="0"/>
          </a:p>
        </p:txBody>
      </p:sp>
      <p:sp>
        <p:nvSpPr>
          <p:cNvPr id="78" name="Text Box 2"/>
          <p:cNvSpPr txBox="1">
            <a:spLocks noChangeArrowheads="1"/>
          </p:cNvSpPr>
          <p:nvPr/>
        </p:nvSpPr>
        <p:spPr bwMode="auto">
          <a:xfrm>
            <a:off x="-1587" y="945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１</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6" name="Rectangle 5"/>
          <p:cNvSpPr>
            <a:spLocks noChangeArrowheads="1"/>
          </p:cNvSpPr>
          <p:nvPr/>
        </p:nvSpPr>
        <p:spPr bwMode="auto">
          <a:xfrm>
            <a:off x="128588" y="1975310"/>
            <a:ext cx="9648825" cy="176234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r>
              <a:rPr kumimoji="1" lang="ja-JP" altLang="en-US" sz="1100" dirty="0" smtClean="0"/>
              <a:t>①調査の実施概要</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貴社で実施したニーズ</a:t>
            </a:r>
            <a:r>
              <a:rPr kumimoji="1" lang="ja-JP" altLang="en-US" sz="1100" dirty="0"/>
              <a:t>調査（高齢者や障害者、福祉専門</a:t>
            </a:r>
            <a:r>
              <a:rPr kumimoji="1" lang="ja-JP" altLang="en-US" sz="1100" dirty="0" smtClean="0"/>
              <a:t>職等のニーズを調査したものを想定）の実施概要（調査名、実施方法、対象、実施期間等）について、記載してください。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　調査名：介助にかかる負担や負担軽減に関するニーズ調査　／　実施方法：高齢者や障害者等の介助を行う方（専門職や家族の介助を行う方）を対象に、ヒアリング調査を実施。</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対象：○○施設で働くヘルパー　〇名、家族の介助を行う方（当社社員の知人）　〇名　／　実施期間：２０２２年</a:t>
            </a:r>
            <a:r>
              <a:rPr kumimoji="1" lang="ja-JP" altLang="en-US" sz="900" dirty="0">
                <a:solidFill>
                  <a:srgbClr val="0070C0"/>
                </a:solidFill>
              </a:rPr>
              <a:t>１０</a:t>
            </a:r>
            <a:r>
              <a:rPr kumimoji="1" lang="ja-JP" altLang="en-US" sz="900" dirty="0" smtClean="0">
                <a:solidFill>
                  <a:srgbClr val="0070C0"/>
                </a:solidFill>
              </a:rPr>
              <a:t>月～２０２３年２月</a:t>
            </a:r>
            <a:endParaRPr kumimoji="1" lang="en-US" altLang="ja-JP" sz="900" dirty="0" smtClean="0">
              <a:solidFill>
                <a:srgbClr val="0070C0"/>
              </a:solidFill>
            </a:endParaRPr>
          </a:p>
          <a:p>
            <a:pPr marL="0" indent="0" algn="l" eaLnBrk="1" hangingPunct="1">
              <a:spcBef>
                <a:spcPct val="30000"/>
              </a:spcBef>
            </a:pPr>
            <a:r>
              <a:rPr kumimoji="1" lang="ja-JP" altLang="en-US" sz="1100" dirty="0" smtClean="0"/>
              <a:t>②調査の結果</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調査</a:t>
            </a:r>
            <a:r>
              <a:rPr kumimoji="1" lang="ja-JP" altLang="en-US" sz="1100" dirty="0"/>
              <a:t>の</a:t>
            </a:r>
            <a:r>
              <a:rPr kumimoji="1" lang="ja-JP" altLang="en-US" sz="1100" dirty="0" smtClean="0"/>
              <a:t>結果、明らかとなった現状や問題</a:t>
            </a:r>
            <a:r>
              <a:rPr kumimoji="1" lang="ja-JP" altLang="en-US" sz="1100" dirty="0"/>
              <a:t>（高齢者や障害者等にとっての問題、福祉施設や介護者等にとっての問題等</a:t>
            </a:r>
            <a:r>
              <a:rPr kumimoji="1" lang="ja-JP" altLang="en-US" sz="1100" dirty="0" smtClean="0"/>
              <a:t>）について、記載してください。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例）介助する方は</a:t>
            </a:r>
            <a:r>
              <a:rPr kumimoji="1" lang="en-US" altLang="ja-JP" sz="900" dirty="0" smtClean="0">
                <a:solidFill>
                  <a:srgbClr val="0070C0"/>
                </a:solidFill>
              </a:rPr>
              <a:t>50</a:t>
            </a:r>
            <a:r>
              <a:rPr kumimoji="1" lang="ja-JP" altLang="en-US" sz="900" dirty="0" smtClean="0">
                <a:solidFill>
                  <a:srgbClr val="0070C0"/>
                </a:solidFill>
              </a:rPr>
              <a:t>代～</a:t>
            </a:r>
            <a:r>
              <a:rPr kumimoji="1" lang="en-US" altLang="ja-JP" sz="900" dirty="0" smtClean="0">
                <a:solidFill>
                  <a:srgbClr val="0070C0"/>
                </a:solidFill>
              </a:rPr>
              <a:t>60</a:t>
            </a:r>
            <a:r>
              <a:rPr kumimoji="1" lang="ja-JP" altLang="en-US" sz="900" dirty="0" smtClean="0">
                <a:solidFill>
                  <a:srgbClr val="0070C0"/>
                </a:solidFill>
              </a:rPr>
              <a:t>代が多かった。介助にかかる負担について確認したところ、坂道等で車いすを押す場面で負担を感じると回答した方が一定数いた。一方で、電動車いすは購入費用も高く、折りたたむことができないため、自宅で介助している方にとっては入手しづらいことがわかった。</a:t>
            </a:r>
            <a:endParaRPr kumimoji="1" lang="ja-JP" altLang="en-US" sz="900" dirty="0">
              <a:solidFill>
                <a:srgbClr val="0070C0"/>
              </a:solidFill>
            </a:endParaRPr>
          </a:p>
        </p:txBody>
      </p:sp>
      <p:sp>
        <p:nvSpPr>
          <p:cNvPr id="17" name="Rectangle 5"/>
          <p:cNvSpPr>
            <a:spLocks noChangeArrowheads="1"/>
          </p:cNvSpPr>
          <p:nvPr/>
        </p:nvSpPr>
        <p:spPr bwMode="auto">
          <a:xfrm>
            <a:off x="120873" y="3776484"/>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解決すべき課題</a:t>
            </a:r>
            <a:endParaRPr kumimoji="1" lang="en-US" altLang="ja-JP" sz="1200" dirty="0" smtClean="0"/>
          </a:p>
        </p:txBody>
      </p:sp>
      <p:sp>
        <p:nvSpPr>
          <p:cNvPr id="18" name="Rectangle 5"/>
          <p:cNvSpPr>
            <a:spLocks noChangeArrowheads="1"/>
          </p:cNvSpPr>
          <p:nvPr/>
        </p:nvSpPr>
        <p:spPr bwMode="auto">
          <a:xfrm>
            <a:off x="120873" y="4050985"/>
            <a:ext cx="9648825" cy="1146772"/>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現状の問題が起こっている</a:t>
            </a:r>
            <a:r>
              <a:rPr kumimoji="1" lang="ja-JP" altLang="en-US" sz="1100" dirty="0" smtClean="0"/>
              <a:t>原因</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現状の問題を解決するために取り組むべきこと</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誰にとってのどのような問題を解決すべき</a:t>
            </a:r>
            <a:r>
              <a:rPr kumimoji="1" lang="ja-JP" altLang="en-US" sz="1100" dirty="0" smtClean="0"/>
              <a:t>か　　　　等について、記載してください」。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車椅子の移動を補助する電動アシスト装置はあるものの、重量が重く、利用者にとって取り付けの負担が大きい。また、取り付けられる車椅子に限りがあるため、汎用性が高い製品となっていない。（そのため、製品の存在を知らない人が多い）</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高齢化にともない、高齢の介助者が増えていくことが予想されるため、このような要因を取り除き、多くの介助者の負担が軽減するよう、簡単に取り扱うことができる電動</a:t>
            </a:r>
            <a:r>
              <a:rPr kumimoji="1" lang="ja-JP" altLang="en-US" sz="900" dirty="0">
                <a:solidFill>
                  <a:srgbClr val="0070C0"/>
                </a:solidFill>
              </a:rPr>
              <a:t>アシスト装置を</a:t>
            </a:r>
            <a:r>
              <a:rPr kumimoji="1" lang="ja-JP" altLang="en-US" sz="900" dirty="0" smtClean="0">
                <a:solidFill>
                  <a:srgbClr val="0070C0"/>
                </a:solidFill>
              </a:rPr>
              <a:t>開発</a:t>
            </a:r>
            <a:r>
              <a:rPr kumimoji="1" lang="ja-JP" altLang="en-US" sz="900" dirty="0">
                <a:solidFill>
                  <a:srgbClr val="0070C0"/>
                </a:solidFill>
              </a:rPr>
              <a:t>する</a:t>
            </a:r>
            <a:r>
              <a:rPr kumimoji="1" lang="ja-JP" altLang="en-US" sz="900" dirty="0" smtClean="0">
                <a:solidFill>
                  <a:srgbClr val="0070C0"/>
                </a:solidFill>
              </a:rPr>
              <a:t>。</a:t>
            </a:r>
            <a:endParaRPr kumimoji="1" lang="en-US" altLang="ja-JP" sz="900" dirty="0" smtClean="0">
              <a:solidFill>
                <a:srgbClr val="0070C0"/>
              </a:solidFill>
            </a:endParaRPr>
          </a:p>
        </p:txBody>
      </p:sp>
      <p:sp>
        <p:nvSpPr>
          <p:cNvPr id="21" name="二等辺三角形 20"/>
          <p:cNvSpPr/>
          <p:nvPr/>
        </p:nvSpPr>
        <p:spPr bwMode="auto">
          <a:xfrm rot="10800000">
            <a:off x="703734" y="3717032"/>
            <a:ext cx="1152128" cy="120226"/>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4" name="テキスト ボックス 13"/>
          <p:cNvSpPr txBox="1"/>
          <p:nvPr/>
        </p:nvSpPr>
        <p:spPr>
          <a:xfrm>
            <a:off x="3584054" y="101968"/>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
        <p:nvSpPr>
          <p:cNvPr id="15" name="Rectangle 5"/>
          <p:cNvSpPr>
            <a:spLocks noChangeArrowheads="1"/>
          </p:cNvSpPr>
          <p:nvPr/>
        </p:nvSpPr>
        <p:spPr bwMode="auto">
          <a:xfrm>
            <a:off x="119732" y="5307711"/>
            <a:ext cx="2735386" cy="301108"/>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課題を踏まえ開発する製品等（概要）</a:t>
            </a:r>
            <a:endParaRPr kumimoji="1" lang="en-US" altLang="ja-JP" sz="1200" dirty="0" smtClean="0"/>
          </a:p>
        </p:txBody>
      </p:sp>
      <p:sp>
        <p:nvSpPr>
          <p:cNvPr id="23" name="Rectangle 5"/>
          <p:cNvSpPr>
            <a:spLocks noChangeArrowheads="1"/>
          </p:cNvSpPr>
          <p:nvPr/>
        </p:nvSpPr>
        <p:spPr bwMode="auto">
          <a:xfrm>
            <a:off x="119732" y="5582212"/>
            <a:ext cx="9648825" cy="101513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課題への対応として、誰に、どのような製品等を提供する</a:t>
            </a:r>
            <a:r>
              <a:rPr kumimoji="1" lang="ja-JP" altLang="en-US" sz="1100" dirty="0" smtClean="0"/>
              <a:t>か</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製品</a:t>
            </a:r>
            <a:r>
              <a:rPr kumimoji="1" lang="ja-JP" altLang="en-US" sz="1100" dirty="0"/>
              <a:t>販売</a:t>
            </a:r>
            <a:r>
              <a:rPr kumimoji="1" lang="ja-JP" altLang="en-US" sz="1100" dirty="0" smtClean="0"/>
              <a:t>方法　　等について、記載してください</a:t>
            </a:r>
            <a:endParaRPr kumimoji="1" lang="en-US" altLang="ja-JP" sz="1100" dirty="0" smtClean="0"/>
          </a:p>
          <a:p>
            <a:pPr marL="0" indent="0" algn="l" eaLnBrk="1" hangingPunct="1">
              <a:spcBef>
                <a:spcPct val="30000"/>
              </a:spcBef>
            </a:pPr>
            <a:r>
              <a:rPr kumimoji="1" lang="en-US" altLang="ja-JP" sz="1100" dirty="0" smtClean="0"/>
              <a:t>※</a:t>
            </a:r>
            <a:r>
              <a:rPr kumimoji="1" lang="ja-JP" altLang="en-US" sz="1100" dirty="0" smtClean="0"/>
              <a:t>製品等に関する詳細については、「２．開発する製品等の具体的内容」のスライドで記載してください。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例）車椅子移動を支援する専門職や家族等を対象として、車椅子に簡単に取り外しができる電動アシスト装置を開発する。まずは福祉施設に販路のある○○（株）を通じて販売を開始する。</a:t>
            </a:r>
            <a:endParaRPr kumimoji="1" lang="ja-JP" altLang="en-US" sz="900" dirty="0">
              <a:solidFill>
                <a:srgbClr val="0070C0"/>
              </a:solidFill>
            </a:endParaRPr>
          </a:p>
        </p:txBody>
      </p:sp>
      <p:sp>
        <p:nvSpPr>
          <p:cNvPr id="25" name="二等辺三角形 24"/>
          <p:cNvSpPr/>
          <p:nvPr/>
        </p:nvSpPr>
        <p:spPr bwMode="auto">
          <a:xfrm rot="10800000">
            <a:off x="703734" y="5222496"/>
            <a:ext cx="1152128" cy="120226"/>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887451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a:t>
            </a:r>
            <a:r>
              <a:rPr kumimoji="1" lang="ja-JP" altLang="en-US" sz="1800" dirty="0">
                <a:solidFill>
                  <a:srgbClr val="000099"/>
                </a:solidFill>
                <a:latin typeface="HGPｺﾞｼｯｸE" panose="020B0900000000000000" pitchFamily="50" charset="-128"/>
                <a:ea typeface="HGPｺﾞｼｯｸE" panose="020B0900000000000000" pitchFamily="50" charset="-128"/>
              </a:rPr>
              <a:t>開発</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する製品等の具体的内容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①</a:t>
            </a:r>
            <a:r>
              <a:rPr kumimoji="1" lang="ja-JP" altLang="en-US" sz="1800" dirty="0">
                <a:solidFill>
                  <a:srgbClr val="000099"/>
                </a:solidFill>
                <a:latin typeface="HGPｺﾞｼｯｸE" panose="020B0900000000000000" pitchFamily="50" charset="-128"/>
                <a:ea typeface="HGPｺﾞｼｯｸE" panose="020B0900000000000000" pitchFamily="50" charset="-128"/>
              </a:rPr>
              <a:t>製品</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等の詳細</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製品等の具体的内容</a:t>
            </a:r>
            <a:endParaRPr kumimoji="1" lang="en-US" altLang="ja-JP" sz="1200" dirty="0" smtClean="0"/>
          </a:p>
        </p:txBody>
      </p:sp>
      <p:sp>
        <p:nvSpPr>
          <p:cNvPr id="6" name="Rectangle 5"/>
          <p:cNvSpPr>
            <a:spLocks noChangeArrowheads="1"/>
          </p:cNvSpPr>
          <p:nvPr/>
        </p:nvSpPr>
        <p:spPr bwMode="auto">
          <a:xfrm>
            <a:off x="127670" y="1255230"/>
            <a:ext cx="9648825" cy="181373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開発する製品等が公募要領の</a:t>
            </a:r>
            <a:r>
              <a:rPr kumimoji="1" lang="ja-JP" altLang="en-US" sz="1100" dirty="0"/>
              <a:t>テーマ（</a:t>
            </a:r>
            <a:r>
              <a:rPr kumimoji="1" lang="ja-JP" altLang="en-US" sz="1100" dirty="0" smtClean="0"/>
              <a:t>①コミュニケーション、②移動</a:t>
            </a:r>
            <a:r>
              <a:rPr kumimoji="1" lang="ja-JP" altLang="en-US" sz="1100" dirty="0"/>
              <a:t>・</a:t>
            </a:r>
            <a:r>
              <a:rPr kumimoji="1" lang="ja-JP" altLang="en-US" sz="1100" dirty="0" smtClean="0"/>
              <a:t>移乗、③生活等支援、④</a:t>
            </a:r>
            <a:r>
              <a:rPr kumimoji="1" lang="ja-JP" altLang="en-US" sz="1100" dirty="0"/>
              <a:t>業務</a:t>
            </a:r>
            <a:r>
              <a:rPr kumimoji="1" lang="ja-JP" altLang="en-US" sz="1100" dirty="0" smtClean="0"/>
              <a:t>効率化、⑤見守り、⑥その他）のいずれに該当するものか、記載してください。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製品等の想定している機能について、記載してください。（製品等のイメージ図</a:t>
            </a:r>
            <a:r>
              <a:rPr kumimoji="1" lang="ja-JP" altLang="en-US" sz="1100" dirty="0"/>
              <a:t>がある場合は添付</a:t>
            </a:r>
            <a:r>
              <a:rPr kumimoji="1" lang="ja-JP" altLang="en-US" sz="1100" dirty="0" smtClean="0"/>
              <a:t>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例）開発製品のテーマ：移動・移乗</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想定している機能：自走式の車椅子に簡単に取り付けられる着脱式の電動アシスト装置。車椅子に装着することで、介助者の車椅子の移動に係る負担を減らす。車椅子のハンドルを押すことで装置が駆動し、電動で移動をアシストする機能を想定。ハンドルを後ろに少し引っ張ることで動きを制御できる仕様を検討中。</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製品イメージ図：</a:t>
            </a:r>
            <a:endParaRPr kumimoji="1" lang="ja-JP" altLang="en-US" sz="900" dirty="0">
              <a:solidFill>
                <a:srgbClr val="0070C0"/>
              </a:solidFill>
            </a:endParaRPr>
          </a:p>
        </p:txBody>
      </p:sp>
      <p:sp>
        <p:nvSpPr>
          <p:cNvPr id="8" name="Rectangle 5"/>
          <p:cNvSpPr>
            <a:spLocks noChangeArrowheads="1"/>
          </p:cNvSpPr>
          <p:nvPr/>
        </p:nvSpPr>
        <p:spPr bwMode="auto">
          <a:xfrm>
            <a:off x="127670" y="3294215"/>
            <a:ext cx="3888432" cy="343011"/>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a:t>想定する</a:t>
            </a:r>
            <a:r>
              <a:rPr kumimoji="1" lang="ja-JP" altLang="en-US" sz="1200" dirty="0" smtClean="0"/>
              <a:t>顧客や利用場面、顧客</a:t>
            </a:r>
            <a:r>
              <a:rPr kumimoji="1" lang="ja-JP" altLang="en-US" sz="1200" dirty="0"/>
              <a:t>に提案する価値</a:t>
            </a:r>
          </a:p>
        </p:txBody>
      </p:sp>
      <p:sp>
        <p:nvSpPr>
          <p:cNvPr id="9" name="Rectangle 5"/>
          <p:cNvSpPr>
            <a:spLocks noChangeArrowheads="1"/>
          </p:cNvSpPr>
          <p:nvPr/>
        </p:nvSpPr>
        <p:spPr bwMode="auto">
          <a:xfrm>
            <a:off x="127670" y="3636662"/>
            <a:ext cx="9648825" cy="102828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誰のどのような課題</a:t>
            </a:r>
            <a:r>
              <a:rPr kumimoji="1" lang="ja-JP" altLang="en-US" sz="1100" dirty="0" smtClean="0"/>
              <a:t>をどのような場面で解決</a:t>
            </a:r>
            <a:r>
              <a:rPr kumimoji="1" lang="ja-JP" altLang="en-US" sz="1100" dirty="0"/>
              <a:t>する製品等なの</a:t>
            </a:r>
            <a:r>
              <a:rPr kumimoji="1" lang="ja-JP" altLang="en-US" sz="1100" dirty="0" smtClean="0"/>
              <a:t>か、</a:t>
            </a:r>
            <a:r>
              <a:rPr kumimoji="1" lang="ja-JP" altLang="en-US" sz="1100" dirty="0"/>
              <a:t>「１．事業の背景と課題解決</a:t>
            </a:r>
            <a:r>
              <a:rPr kumimoji="1" lang="ja-JP" altLang="en-US" sz="1100" dirty="0" smtClean="0"/>
              <a:t>シナリオ」に記載した内容を踏まえて、より具体的に記載してください。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その他、将来的な利用場面、利用方法の拡大等の想定があれば記載してください。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（例</a:t>
            </a:r>
            <a:r>
              <a:rPr kumimoji="1" lang="ja-JP" altLang="en-US" sz="900" dirty="0" smtClean="0">
                <a:solidFill>
                  <a:srgbClr val="0070C0"/>
                </a:solidFill>
              </a:rPr>
              <a:t>）例えば、高齢のヘルパーや家族介護を行う高齢の方が、自分よりも体が大きな利用者と車椅子で外出する場合や、坂道が多いルートを移動する場合等に、車椅子の介助をサポートする</a:t>
            </a:r>
            <a:r>
              <a:rPr kumimoji="1" lang="ja-JP" altLang="en-US" sz="900" dirty="0">
                <a:solidFill>
                  <a:srgbClr val="0070C0"/>
                </a:solidFill>
              </a:rPr>
              <a:t>ことを</a:t>
            </a:r>
            <a:r>
              <a:rPr kumimoji="1" lang="ja-JP" altLang="en-US" sz="900" dirty="0" smtClean="0">
                <a:solidFill>
                  <a:srgbClr val="0070C0"/>
                </a:solidFill>
              </a:rPr>
              <a:t>想定している。将来的には、・・・・のような製品と組み合わせることで、</a:t>
            </a:r>
            <a:r>
              <a:rPr kumimoji="1" lang="en-US" altLang="ja-JP" sz="900" dirty="0" smtClean="0">
                <a:solidFill>
                  <a:srgbClr val="0070C0"/>
                </a:solidFill>
              </a:rPr>
              <a:t>××</a:t>
            </a:r>
            <a:r>
              <a:rPr kumimoji="1" lang="ja-JP" altLang="en-US" sz="900" dirty="0" err="1" smtClean="0">
                <a:solidFill>
                  <a:srgbClr val="0070C0"/>
                </a:solidFill>
              </a:rPr>
              <a:t>のような</a:t>
            </a:r>
            <a:r>
              <a:rPr kumimoji="1" lang="ja-JP" altLang="en-US" sz="900" dirty="0" smtClean="0">
                <a:solidFill>
                  <a:srgbClr val="0070C0"/>
                </a:solidFill>
              </a:rPr>
              <a:t>場面でも活用できるようにする。</a:t>
            </a:r>
            <a:endParaRPr kumimoji="1" lang="en-US" altLang="ja-JP" sz="900" dirty="0" smtClean="0">
              <a:solidFill>
                <a:srgbClr val="0070C0"/>
              </a:solidFill>
            </a:endParaRPr>
          </a:p>
        </p:txBody>
      </p:sp>
      <p:sp>
        <p:nvSpPr>
          <p:cNvPr id="11" name="Rectangle 5"/>
          <p:cNvSpPr>
            <a:spLocks noChangeArrowheads="1"/>
          </p:cNvSpPr>
          <p:nvPr/>
        </p:nvSpPr>
        <p:spPr bwMode="auto">
          <a:xfrm>
            <a:off x="127670" y="4912772"/>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類似品や競合品との比較検討</a:t>
            </a:r>
            <a:endParaRPr kumimoji="1" lang="ja-JP" altLang="en-US" sz="1200" dirty="0"/>
          </a:p>
        </p:txBody>
      </p:sp>
      <p:sp>
        <p:nvSpPr>
          <p:cNvPr id="12" name="Rectangle 5"/>
          <p:cNvSpPr>
            <a:spLocks noChangeArrowheads="1"/>
          </p:cNvSpPr>
          <p:nvPr/>
        </p:nvSpPr>
        <p:spPr bwMode="auto">
          <a:xfrm>
            <a:off x="127670" y="5187273"/>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開発する製品等が、類似品や競合品と比較してどのような先進的なアイデアを盛り込んだものなのか、具体的に記載してください。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具体的な類似品や競合品の名前を挙げながら、開発する製品等との違いについて記載してください。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（例</a:t>
            </a:r>
            <a:r>
              <a:rPr kumimoji="1" lang="ja-JP" altLang="en-US" sz="900" dirty="0" smtClean="0">
                <a:solidFill>
                  <a:srgbClr val="0070C0"/>
                </a:solidFill>
              </a:rPr>
              <a:t>）類似の製品としては○○社の</a:t>
            </a:r>
            <a:r>
              <a:rPr kumimoji="1" lang="en-US" altLang="ja-JP" sz="900" dirty="0" smtClean="0">
                <a:solidFill>
                  <a:srgbClr val="0070C0"/>
                </a:solidFill>
              </a:rPr>
              <a:t>××</a:t>
            </a:r>
            <a:r>
              <a:rPr kumimoji="1" lang="ja-JP" altLang="en-US" sz="900" dirty="0" smtClean="0">
                <a:solidFill>
                  <a:srgbClr val="0070C0"/>
                </a:solidFill>
              </a:rPr>
              <a:t>等が挙げられるが、今回開発を予定している製品はこれらの製品よりも小型・軽量化を目指し、簡単に着脱可能とすることを目指す。また、電動自転車のようにアシストする強弱を場面に応じて変更できる機能を搭載する。</a:t>
            </a:r>
            <a:endParaRPr kumimoji="1" lang="en-US" altLang="ja-JP" sz="900" dirty="0">
              <a:solidFill>
                <a:srgbClr val="0070C0"/>
              </a:solidFill>
            </a:endParaRPr>
          </a:p>
          <a:p>
            <a:pPr marL="0" indent="0" algn="l" eaLnBrk="1" hangingPunct="1">
              <a:spcBef>
                <a:spcPct val="30000"/>
              </a:spcBef>
            </a:pPr>
            <a:endParaRPr kumimoji="1" lang="en-US" altLang="ja-JP" sz="1100" dirty="0" smtClean="0"/>
          </a:p>
        </p:txBody>
      </p:sp>
      <p:sp>
        <p:nvSpPr>
          <p:cNvPr id="13" name="AutoShape 10"/>
          <p:cNvSpPr>
            <a:spLocks noChangeArrowheads="1"/>
          </p:cNvSpPr>
          <p:nvPr/>
        </p:nvSpPr>
        <p:spPr bwMode="auto">
          <a:xfrm>
            <a:off x="5312247" y="41958"/>
            <a:ext cx="4465166"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smtClean="0"/>
              <a:t>1</a:t>
            </a:r>
            <a:r>
              <a:rPr lang="ja-JP" altLang="en-US" sz="1100" dirty="0" smtClean="0"/>
              <a:t>枚に収めることが難しい場合でも、</a:t>
            </a:r>
            <a:r>
              <a:rPr lang="en-US" altLang="ja-JP" sz="1100" dirty="0" smtClean="0"/>
              <a:t>2</a:t>
            </a:r>
            <a:r>
              <a:rPr lang="ja-JP" altLang="en-US" sz="1100" dirty="0" smtClean="0"/>
              <a:t>枚に収まるよう記載してください。</a:t>
            </a:r>
            <a:endParaRPr lang="en-US" altLang="ja-JP" sz="1100" dirty="0"/>
          </a:p>
        </p:txBody>
      </p:sp>
      <p:sp>
        <p:nvSpPr>
          <p:cNvPr id="10" name="テキスト ボックス 9"/>
          <p:cNvSpPr txBox="1"/>
          <p:nvPr/>
        </p:nvSpPr>
        <p:spPr>
          <a:xfrm>
            <a:off x="3584054" y="127665"/>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
        <p:nvSpPr>
          <p:cNvPr id="2" name="正方形/長方形 1"/>
          <p:cNvSpPr/>
          <p:nvPr/>
        </p:nvSpPr>
        <p:spPr bwMode="auto">
          <a:xfrm>
            <a:off x="1279798" y="2409083"/>
            <a:ext cx="2520280" cy="587869"/>
          </a:xfrm>
          <a:prstGeom prst="rect">
            <a:avLst/>
          </a:prstGeom>
          <a:solidFill>
            <a:srgbClr val="E1E7F3"/>
          </a:solidFill>
          <a:ln w="9525" cap="flat" cmpd="sng" algn="ctr">
            <a:solidFill>
              <a:srgbClr val="E1E7F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000" b="1" i="0" u="sng" strike="noStrike" cap="none" normalizeH="0" baseline="0" dirty="0" smtClean="0">
                <a:ln>
                  <a:noFill/>
                </a:ln>
                <a:effectLst/>
                <a:latin typeface="ＭＳ Ｐゴシック" pitchFamily="50" charset="-128"/>
                <a:ea typeface="ＭＳ Ｐゴシック" pitchFamily="50" charset="-128"/>
              </a:rPr>
              <a:t>イメージ図</a:t>
            </a:r>
          </a:p>
        </p:txBody>
      </p:sp>
    </p:spTree>
    <p:extLst>
      <p:ext uri="{BB962C8B-B14F-4D97-AF65-F5344CB8AC3E}">
        <p14:creationId xmlns:p14="http://schemas.microsoft.com/office/powerpoint/2010/main" val="253501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a:t>
            </a:r>
            <a:r>
              <a:rPr kumimoji="1" lang="ja-JP" altLang="en-US" sz="1800" dirty="0">
                <a:solidFill>
                  <a:srgbClr val="000099"/>
                </a:solidFill>
                <a:latin typeface="HGPｺﾞｼｯｸE" panose="020B0900000000000000" pitchFamily="50" charset="-128"/>
                <a:ea typeface="HGPｺﾞｼｯｸE" panose="020B0900000000000000" pitchFamily="50" charset="-128"/>
              </a:rPr>
              <a:t>開発</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する製品等の具体的内容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②販売方法や想定される課題</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製品等の販売方法</a:t>
            </a:r>
            <a:endParaRPr kumimoji="1" lang="en-US" altLang="ja-JP" sz="1200" dirty="0" smtClean="0"/>
          </a:p>
        </p:txBody>
      </p:sp>
      <p:sp>
        <p:nvSpPr>
          <p:cNvPr id="6" name="Rectangle 5"/>
          <p:cNvSpPr>
            <a:spLocks noChangeArrowheads="1"/>
          </p:cNvSpPr>
          <p:nvPr/>
        </p:nvSpPr>
        <p:spPr bwMode="auto">
          <a:xfrm>
            <a:off x="127670" y="1255229"/>
            <a:ext cx="9648825" cy="1021643"/>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開発する製品等の販売方法（どのように顧客を獲得し、流通拡大を図るのか）について、「</a:t>
            </a:r>
            <a:r>
              <a:rPr kumimoji="1" lang="ja-JP" altLang="en-US" sz="1100" dirty="0"/>
              <a:t>１．事業の背景と課題解決シナリオ」に記載した内容を踏まえて、より具体的に記載してください</a:t>
            </a:r>
            <a:r>
              <a:rPr kumimoji="1" lang="ja-JP" altLang="en-US" sz="1100" dirty="0" smtClean="0"/>
              <a:t>。</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開発する製品等を広く活用してもらえるための方策（例：既存製品と掛け合わせる等）について、具体的に記載してください。</a:t>
            </a:r>
            <a:endParaRPr kumimoji="1" lang="en-US" altLang="ja-JP" sz="1100" dirty="0" smtClean="0"/>
          </a:p>
          <a:p>
            <a:pPr marL="0" indent="0" algn="l" eaLnBrk="1" hangingPunct="1">
              <a:spcBef>
                <a:spcPct val="30000"/>
              </a:spcBef>
            </a:pPr>
            <a:r>
              <a:rPr kumimoji="1" lang="ja-JP" altLang="en-US" sz="900" dirty="0" smtClean="0">
                <a:solidFill>
                  <a:srgbClr val="0070C0"/>
                </a:solidFill>
              </a:rPr>
              <a:t>（例）</a:t>
            </a:r>
            <a:r>
              <a:rPr kumimoji="1" lang="ja-JP" altLang="en-US" sz="900" dirty="0">
                <a:solidFill>
                  <a:srgbClr val="0070C0"/>
                </a:solidFill>
              </a:rPr>
              <a:t>まず</a:t>
            </a:r>
            <a:r>
              <a:rPr kumimoji="1" lang="ja-JP" altLang="en-US" sz="900" dirty="0" smtClean="0">
                <a:solidFill>
                  <a:srgbClr val="0070C0"/>
                </a:solidFill>
              </a:rPr>
              <a:t>は福祉施設で働く専門職の方を主なターゲットとし、福祉施設に販路のある○○（株）を通じて販売を開始する。このほか、福祉専門職向けの雑誌○○に広告記事を掲載する。また、販売開始後も定期</a:t>
            </a:r>
            <a:r>
              <a:rPr kumimoji="1" lang="ja-JP" altLang="en-US" sz="900" dirty="0">
                <a:solidFill>
                  <a:srgbClr val="0070C0"/>
                </a:solidFill>
              </a:rPr>
              <a:t>的</a:t>
            </a:r>
            <a:r>
              <a:rPr kumimoji="1" lang="ja-JP" altLang="en-US" sz="900" dirty="0" smtClean="0">
                <a:solidFill>
                  <a:srgbClr val="0070C0"/>
                </a:solidFill>
              </a:rPr>
              <a:t>にユーザーへのヒアリング等を実施し、改善ポイント等を把握し、より利用者が使いやすい製品となるよう随時製品改良を行う。</a:t>
            </a:r>
            <a:endParaRPr kumimoji="1" lang="en-US" altLang="ja-JP" sz="1100" dirty="0">
              <a:solidFill>
                <a:srgbClr val="0070C0"/>
              </a:solidFill>
            </a:endParaRPr>
          </a:p>
        </p:txBody>
      </p:sp>
      <p:sp>
        <p:nvSpPr>
          <p:cNvPr id="8" name="Rectangle 5"/>
          <p:cNvSpPr>
            <a:spLocks noChangeArrowheads="1"/>
          </p:cNvSpPr>
          <p:nvPr/>
        </p:nvSpPr>
        <p:spPr bwMode="auto">
          <a:xfrm>
            <a:off x="127670" y="2708920"/>
            <a:ext cx="338437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開発及び販売における想定課題と対応案</a:t>
            </a:r>
            <a:endParaRPr kumimoji="1" lang="ja-JP" altLang="en-US" sz="1200" dirty="0"/>
          </a:p>
        </p:txBody>
      </p:sp>
      <p:sp>
        <p:nvSpPr>
          <p:cNvPr id="9" name="Rectangle 5"/>
          <p:cNvSpPr>
            <a:spLocks noChangeArrowheads="1"/>
          </p:cNvSpPr>
          <p:nvPr/>
        </p:nvSpPr>
        <p:spPr bwMode="auto">
          <a:xfrm>
            <a:off x="127670" y="2983421"/>
            <a:ext cx="9648825" cy="123766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開発及び販売において想定される課題と対応案について、具体的に記載してください。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今回の伴走支援で特に支援を受けたいと考えている課題があれば、記載してください。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（例</a:t>
            </a:r>
            <a:r>
              <a:rPr kumimoji="1" lang="ja-JP" altLang="en-US" sz="900" dirty="0" smtClean="0">
                <a:solidFill>
                  <a:srgbClr val="0070C0"/>
                </a:solidFill>
              </a:rPr>
              <a:t>）現状想定される課題としては、開発する製品が介助者の求めに合った動きを実現できるかという点である。これに対しては、モニター評価を通じて福祉専門職の方の意見をよく聴衆するとともに、ある程度製品ができた段階でも現場の使用感を確認できる場を確保したい。</a:t>
            </a:r>
            <a:endParaRPr kumimoji="1" lang="en-US" altLang="ja-JP" sz="900" dirty="0" smtClean="0">
              <a:solidFill>
                <a:srgbClr val="0070C0"/>
              </a:solidFill>
            </a:endParaRPr>
          </a:p>
          <a:p>
            <a:pPr marL="0" indent="0" algn="l" eaLnBrk="1" hangingPunct="1">
              <a:spcBef>
                <a:spcPct val="30000"/>
              </a:spcBef>
            </a:pPr>
            <a:r>
              <a:rPr kumimoji="1" lang="ja-JP" altLang="en-US" sz="900" dirty="0" smtClean="0">
                <a:solidFill>
                  <a:srgbClr val="0070C0"/>
                </a:solidFill>
              </a:rPr>
              <a:t>また、今回の伴走支援では、特に販路拡大に向けたアドバイスをいただきたい。（販売方法は上述の通り想定しているが、介助者を対象とした製品は国や自治体からの補助対象となることが少ないため、購入に至らないケースが懸念される。このような背景を踏まえ、想定している販売方法以外にどのような方法があるのか、効果的な方法を助言いただきたい。）</a:t>
            </a:r>
            <a:endParaRPr kumimoji="1" lang="en-US" altLang="ja-JP" sz="900" dirty="0">
              <a:solidFill>
                <a:srgbClr val="0070C0"/>
              </a:solidFill>
            </a:endParaRPr>
          </a:p>
          <a:p>
            <a:pPr marL="0" indent="0" algn="l" eaLnBrk="1" hangingPunct="1">
              <a:spcBef>
                <a:spcPct val="30000"/>
              </a:spcBef>
            </a:pPr>
            <a:endParaRPr kumimoji="1" lang="en-US" altLang="ja-JP" sz="1100" dirty="0" smtClean="0"/>
          </a:p>
        </p:txBody>
      </p:sp>
      <p:sp>
        <p:nvSpPr>
          <p:cNvPr id="13" name="AutoShape 10"/>
          <p:cNvSpPr>
            <a:spLocks noChangeArrowheads="1"/>
          </p:cNvSpPr>
          <p:nvPr/>
        </p:nvSpPr>
        <p:spPr bwMode="auto">
          <a:xfrm>
            <a:off x="5312247" y="41958"/>
            <a:ext cx="4465166"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a:t>1</a:t>
            </a:r>
            <a:r>
              <a:rPr lang="ja-JP" altLang="en-US" sz="1100" dirty="0"/>
              <a:t>枚に収めることが難しい場合でも、</a:t>
            </a:r>
            <a:r>
              <a:rPr lang="en-US" altLang="ja-JP" sz="1100" dirty="0"/>
              <a:t>2</a:t>
            </a:r>
            <a:r>
              <a:rPr lang="ja-JP" altLang="en-US" sz="1100" dirty="0"/>
              <a:t>枚に収まるよう</a:t>
            </a:r>
            <a:r>
              <a:rPr lang="ja-JP" altLang="en-US" sz="1100" dirty="0" smtClean="0"/>
              <a:t>記載してください。</a:t>
            </a:r>
            <a:endParaRPr lang="en-US" altLang="ja-JP" sz="1100" dirty="0"/>
          </a:p>
        </p:txBody>
      </p:sp>
      <p:sp>
        <p:nvSpPr>
          <p:cNvPr id="10" name="テキスト ボックス 9"/>
          <p:cNvSpPr txBox="1"/>
          <p:nvPr/>
        </p:nvSpPr>
        <p:spPr>
          <a:xfrm>
            <a:off x="3483329" y="194156"/>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2668602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３．外部意見の反映</a:t>
            </a:r>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44347" y="2983753"/>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zh-TW" altLang="en-US" sz="1200" dirty="0"/>
              <a:t>外部意見</a:t>
            </a:r>
            <a:r>
              <a:rPr kumimoji="1" lang="zh-TW" altLang="en-US" sz="1200" dirty="0" smtClean="0"/>
              <a:t>反映</a:t>
            </a:r>
            <a:r>
              <a:rPr kumimoji="1" lang="ja-JP" altLang="en-US" sz="1200" dirty="0" smtClean="0"/>
              <a:t>に関する先の情報</a:t>
            </a:r>
            <a:endParaRPr kumimoji="1" lang="en-US" altLang="ja-JP" sz="1200" dirty="0" smtClean="0"/>
          </a:p>
        </p:txBody>
      </p:sp>
      <p:sp>
        <p:nvSpPr>
          <p:cNvPr id="6" name="Rectangle 5"/>
          <p:cNvSpPr>
            <a:spLocks noChangeArrowheads="1"/>
          </p:cNvSpPr>
          <p:nvPr/>
        </p:nvSpPr>
        <p:spPr bwMode="auto">
          <a:xfrm>
            <a:off x="144347" y="3239625"/>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開発する製品等のモニター</a:t>
            </a:r>
            <a:r>
              <a:rPr kumimoji="1" lang="ja-JP" altLang="en-US" sz="1100" dirty="0"/>
              <a:t>評価</a:t>
            </a:r>
            <a:r>
              <a:rPr kumimoji="1" lang="ja-JP" altLang="en-US" sz="1100" dirty="0" smtClean="0"/>
              <a:t>を具体的に実施する予定がある場合、実施機関</a:t>
            </a:r>
            <a:r>
              <a:rPr kumimoji="1" lang="ja-JP" altLang="en-US" sz="1100" dirty="0"/>
              <a:t>（又は個人）等に関して、名称、</a:t>
            </a:r>
            <a:r>
              <a:rPr kumimoji="1" lang="ja-JP" altLang="en-US" sz="1100" dirty="0" smtClean="0"/>
              <a:t>所在地</a:t>
            </a:r>
            <a:r>
              <a:rPr kumimoji="1" lang="ja-JP" altLang="en-US" sz="1100" dirty="0"/>
              <a:t>について</a:t>
            </a:r>
            <a:r>
              <a:rPr kumimoji="1" lang="ja-JP" altLang="en-US" sz="1100" dirty="0" smtClean="0"/>
              <a:t>、具体的に記載してください。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a:t>その他専門家や関係者意見等の場合は</a:t>
            </a:r>
            <a:r>
              <a:rPr kumimoji="1" lang="ja-JP" altLang="en-US" sz="1100" dirty="0" smtClean="0"/>
              <a:t>、その専門家や企業等の名称</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a:t>
            </a:r>
            <a:r>
              <a:rPr kumimoji="1" lang="en-US" altLang="ja-JP" sz="900" dirty="0" smtClean="0">
                <a:solidFill>
                  <a:srgbClr val="0070C0"/>
                </a:solidFill>
              </a:rPr>
              <a:t>【</a:t>
            </a:r>
            <a:r>
              <a:rPr kumimoji="1" lang="ja-JP" altLang="en-US" sz="900" dirty="0" smtClean="0">
                <a:solidFill>
                  <a:srgbClr val="0070C0"/>
                </a:solidFill>
              </a:rPr>
              <a:t>福祉施設の場合</a:t>
            </a:r>
            <a:r>
              <a:rPr kumimoji="1" lang="en-US" altLang="ja-JP" sz="900" dirty="0" smtClean="0">
                <a:solidFill>
                  <a:srgbClr val="0070C0"/>
                </a:solidFill>
              </a:rPr>
              <a:t>】</a:t>
            </a:r>
            <a:r>
              <a:rPr kumimoji="1" lang="ja-JP" altLang="en-US" sz="900" dirty="0" smtClean="0">
                <a:solidFill>
                  <a:srgbClr val="0070C0"/>
                </a:solidFill>
              </a:rPr>
              <a:t>名称：○○施設　</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所在地：〒</a:t>
            </a:r>
            <a:r>
              <a:rPr kumimoji="1" lang="en-US" altLang="ja-JP" sz="900" dirty="0" smtClean="0">
                <a:solidFill>
                  <a:srgbClr val="0070C0"/>
                </a:solidFill>
              </a:rPr>
              <a:t>×××</a:t>
            </a:r>
            <a:r>
              <a:rPr kumimoji="1" lang="en-US" altLang="ja-JP" sz="900" dirty="0">
                <a:solidFill>
                  <a:srgbClr val="0070C0"/>
                </a:solidFill>
              </a:rPr>
              <a:t>-</a:t>
            </a:r>
            <a:r>
              <a:rPr kumimoji="1" lang="en-US" altLang="ja-JP" sz="900" dirty="0" smtClean="0">
                <a:solidFill>
                  <a:srgbClr val="0070C0"/>
                </a:solidFill>
              </a:rPr>
              <a:t>××</a:t>
            </a:r>
            <a:r>
              <a:rPr kumimoji="1" lang="ja-JP" altLang="en-US" sz="900" dirty="0">
                <a:solidFill>
                  <a:srgbClr val="0070C0"/>
                </a:solidFill>
              </a:rPr>
              <a:t>　</a:t>
            </a:r>
            <a:r>
              <a:rPr kumimoji="1" lang="ja-JP" altLang="en-US" sz="900" dirty="0" smtClean="0">
                <a:solidFill>
                  <a:srgbClr val="0070C0"/>
                </a:solidFill>
              </a:rPr>
              <a:t>神奈川県川崎市○○○〇</a:t>
            </a:r>
            <a:endParaRPr kumimoji="1" lang="en-US" altLang="ja-JP" sz="900" dirty="0" smtClean="0">
              <a:solidFill>
                <a:srgbClr val="0070C0"/>
              </a:solidFill>
            </a:endParaRPr>
          </a:p>
          <a:p>
            <a:pPr marL="0" indent="0" algn="l" eaLnBrk="1" hangingPunct="1">
              <a:spcBef>
                <a:spcPct val="30000"/>
              </a:spcBef>
            </a:pPr>
            <a:r>
              <a:rPr kumimoji="1" lang="ja-JP" altLang="en-US" sz="1100" dirty="0">
                <a:solidFill>
                  <a:srgbClr val="0070C0"/>
                </a:solidFill>
              </a:rPr>
              <a:t>　</a:t>
            </a:r>
            <a:r>
              <a:rPr kumimoji="1" lang="ja-JP" altLang="en-US" sz="1100" dirty="0" smtClean="0">
                <a:solidFill>
                  <a:srgbClr val="0070C0"/>
                </a:solidFill>
              </a:rPr>
              <a:t>　　</a:t>
            </a:r>
            <a:endParaRPr kumimoji="1" lang="en-US" altLang="ja-JP" sz="1100" dirty="0" smtClean="0">
              <a:solidFill>
                <a:srgbClr val="0070C0"/>
              </a:solidFill>
            </a:endParaRPr>
          </a:p>
        </p:txBody>
      </p:sp>
      <p:sp>
        <p:nvSpPr>
          <p:cNvPr id="8" name="Rectangle 5"/>
          <p:cNvSpPr>
            <a:spLocks noChangeArrowheads="1"/>
          </p:cNvSpPr>
          <p:nvPr/>
        </p:nvSpPr>
        <p:spPr bwMode="auto">
          <a:xfrm>
            <a:off x="115662" y="4509120"/>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zh-TW" altLang="en-US" sz="1200" dirty="0"/>
              <a:t>外部意見</a:t>
            </a:r>
            <a:r>
              <a:rPr kumimoji="1" lang="zh-TW" altLang="en-US" sz="1200" dirty="0" smtClean="0"/>
              <a:t>反映</a:t>
            </a:r>
            <a:r>
              <a:rPr kumimoji="1" lang="ja-JP" altLang="en-US" sz="1200" dirty="0" smtClean="0"/>
              <a:t>に関する調整状況</a:t>
            </a:r>
            <a:endParaRPr kumimoji="1" lang="ja-JP" altLang="en-US" sz="1200" dirty="0"/>
          </a:p>
        </p:txBody>
      </p:sp>
      <p:sp>
        <p:nvSpPr>
          <p:cNvPr id="9" name="Rectangle 5"/>
          <p:cNvSpPr>
            <a:spLocks noChangeArrowheads="1"/>
          </p:cNvSpPr>
          <p:nvPr/>
        </p:nvSpPr>
        <p:spPr bwMode="auto">
          <a:xfrm>
            <a:off x="115662" y="4783621"/>
            <a:ext cx="9648825" cy="1813731"/>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モニター評価実施先やその他専門家・関係者</a:t>
            </a:r>
            <a:r>
              <a:rPr kumimoji="1" lang="ja-JP" altLang="en-US" sz="1100" dirty="0"/>
              <a:t>意見</a:t>
            </a:r>
            <a:r>
              <a:rPr kumimoji="1" lang="ja-JP" altLang="en-US" sz="1100" dirty="0" smtClean="0"/>
              <a:t>等の聴取先との調整状況について、進捗がある場合</a:t>
            </a:r>
            <a:r>
              <a:rPr kumimoji="1" lang="ja-JP" altLang="en-US" sz="1100" dirty="0"/>
              <a:t>、</a:t>
            </a:r>
            <a:r>
              <a:rPr kumimoji="1" lang="ja-JP" altLang="en-US" sz="1100" dirty="0" smtClean="0"/>
              <a:t>具体的</a:t>
            </a:r>
            <a:r>
              <a:rPr kumimoji="1" lang="ja-JP" altLang="en-US" sz="1100" dirty="0"/>
              <a:t>に</a:t>
            </a:r>
            <a:r>
              <a:rPr kumimoji="1" lang="ja-JP" altLang="en-US" sz="1100" dirty="0" smtClean="0"/>
              <a:t>記載</a:t>
            </a:r>
            <a:r>
              <a:rPr kumimoji="1" lang="ja-JP" altLang="en-US" sz="1100" dirty="0"/>
              <a:t>してください</a:t>
            </a:r>
            <a:r>
              <a:rPr kumimoji="1" lang="ja-JP" altLang="en-US" sz="1100" dirty="0" smtClean="0"/>
              <a:t>。</a:t>
            </a:r>
            <a:endParaRPr kumimoji="1" lang="en-US" altLang="ja-JP" sz="1100" dirty="0" smtClean="0"/>
          </a:p>
          <a:p>
            <a:pPr marL="0" indent="0" algn="l" eaLnBrk="1" hangingPunct="1">
              <a:spcBef>
                <a:spcPct val="30000"/>
              </a:spcBef>
            </a:pPr>
            <a:r>
              <a:rPr kumimoji="1" lang="ja-JP" altLang="en-US" sz="900" dirty="0" smtClean="0">
                <a:solidFill>
                  <a:srgbClr val="0070C0"/>
                </a:solidFill>
              </a:rPr>
              <a:t>（例）●月～○○施設において□期間、対象ユーザー（△△）に対するモニター評価を実施予定。</a:t>
            </a:r>
            <a:endParaRPr kumimoji="1" lang="en-US" altLang="ja-JP" sz="900" dirty="0" smtClean="0">
              <a:solidFill>
                <a:srgbClr val="0070C0"/>
              </a:solidFill>
            </a:endParaRPr>
          </a:p>
          <a:p>
            <a:pPr marL="0" indent="0" algn="l" eaLnBrk="1" hangingPunct="1">
              <a:spcBef>
                <a:spcPct val="30000"/>
              </a:spcBef>
            </a:pPr>
            <a:r>
              <a:rPr kumimoji="1" lang="ja-JP" altLang="en-US" sz="900" dirty="0">
                <a:solidFill>
                  <a:srgbClr val="0070C0"/>
                </a:solidFill>
              </a:rPr>
              <a:t>　</a:t>
            </a:r>
            <a:r>
              <a:rPr kumimoji="1" lang="ja-JP" altLang="en-US" sz="900" dirty="0" smtClean="0">
                <a:solidFill>
                  <a:srgbClr val="0070C0"/>
                </a:solidFill>
              </a:rPr>
              <a:t>　　●月に○○施設とコンタクトを取っており、これから具体的な実施について相談する予定。等</a:t>
            </a:r>
            <a:endParaRPr kumimoji="1" lang="en-US" altLang="ja-JP" sz="900" dirty="0" smtClean="0">
              <a:solidFill>
                <a:srgbClr val="0070C0"/>
              </a:solidFill>
            </a:endParaRPr>
          </a:p>
        </p:txBody>
      </p:sp>
      <p:sp>
        <p:nvSpPr>
          <p:cNvPr id="15" name="Rectangle 5"/>
          <p:cNvSpPr>
            <a:spLocks noChangeArrowheads="1"/>
          </p:cNvSpPr>
          <p:nvPr/>
        </p:nvSpPr>
        <p:spPr bwMode="auto">
          <a:xfrm>
            <a:off x="116665" y="1052736"/>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外部意見反映の実施方法</a:t>
            </a:r>
            <a:endParaRPr kumimoji="1" lang="ja-JP" altLang="en-US" sz="1200" dirty="0"/>
          </a:p>
        </p:txBody>
      </p:sp>
      <p:sp>
        <p:nvSpPr>
          <p:cNvPr id="16" name="Rectangle 5"/>
          <p:cNvSpPr>
            <a:spLocks noChangeArrowheads="1"/>
          </p:cNvSpPr>
          <p:nvPr/>
        </p:nvSpPr>
        <p:spPr bwMode="auto">
          <a:xfrm>
            <a:off x="116665" y="1327237"/>
            <a:ext cx="9648825" cy="119748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モニター評価の場合は、実施方法（対象ユーザー、実施環境、実施期間等）について、具体的な実施予定がある場合、もしくは実施イメージがある場合は記載してください。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その他専門家や関係者意見等の場合は、その実施方法（ヒアリング等対象者、参考とする内容、実施期間（既に実施済みの場合はその内容等）</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例）過去に開発した福祉製品のモニター評価に協力いただいた○○施設に協力いただくこととなって</a:t>
            </a:r>
            <a:r>
              <a:rPr kumimoji="1" lang="ja-JP" altLang="en-US" sz="900" dirty="0">
                <a:solidFill>
                  <a:srgbClr val="0070C0"/>
                </a:solidFill>
              </a:rPr>
              <a:t>おり</a:t>
            </a:r>
            <a:r>
              <a:rPr kumimoji="1" lang="ja-JP" altLang="en-US" sz="900" dirty="0" smtClean="0">
                <a:solidFill>
                  <a:srgbClr val="0070C0"/>
                </a:solidFill>
              </a:rPr>
              <a:t>、当該施設で働く専門職</a:t>
            </a:r>
            <a:r>
              <a:rPr kumimoji="1" lang="en-US" altLang="ja-JP" sz="900" dirty="0" smtClean="0">
                <a:solidFill>
                  <a:srgbClr val="0070C0"/>
                </a:solidFill>
              </a:rPr>
              <a:t>10</a:t>
            </a:r>
            <a:r>
              <a:rPr kumimoji="1" lang="ja-JP" altLang="en-US" sz="900" dirty="0" smtClean="0">
                <a:solidFill>
                  <a:srgbClr val="0070C0"/>
                </a:solidFill>
              </a:rPr>
              <a:t>名を対象に、施設内・施設外での使用感を確認する。実施期間は令和</a:t>
            </a:r>
            <a:r>
              <a:rPr kumimoji="1" lang="en-US" altLang="ja-JP" sz="900" dirty="0" smtClean="0">
                <a:solidFill>
                  <a:srgbClr val="0070C0"/>
                </a:solidFill>
              </a:rPr>
              <a:t>5</a:t>
            </a:r>
            <a:r>
              <a:rPr kumimoji="1" lang="ja-JP" altLang="en-US" sz="900" dirty="0" smtClean="0">
                <a:solidFill>
                  <a:srgbClr val="0070C0"/>
                </a:solidFill>
              </a:rPr>
              <a:t>年●月～●月を予定している。</a:t>
            </a:r>
            <a:endParaRPr kumimoji="1" lang="en-US" altLang="ja-JP" sz="900" dirty="0" smtClean="0">
              <a:solidFill>
                <a:srgbClr val="0070C0"/>
              </a:solidFill>
            </a:endParaRPr>
          </a:p>
        </p:txBody>
      </p:sp>
      <p:sp>
        <p:nvSpPr>
          <p:cNvPr id="17" name="AutoShape 10"/>
          <p:cNvSpPr>
            <a:spLocks noChangeArrowheads="1"/>
          </p:cNvSpPr>
          <p:nvPr/>
        </p:nvSpPr>
        <p:spPr bwMode="auto">
          <a:xfrm>
            <a:off x="6392366" y="41958"/>
            <a:ext cx="3385046" cy="93877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モニター評価</a:t>
            </a:r>
            <a:r>
              <a:rPr lang="ja-JP" altLang="en-US" sz="1100" dirty="0" smtClean="0"/>
              <a:t>等の</a:t>
            </a:r>
            <a:r>
              <a:rPr lang="ja-JP" altLang="en-US" sz="1100" dirty="0" smtClean="0"/>
              <a:t>具体的な手法についてイメージがある場合、御記載ください。</a:t>
            </a:r>
            <a:endParaRPr lang="en-US" altLang="ja-JP" sz="1100" dirty="0" smtClean="0"/>
          </a:p>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a:t>1</a:t>
            </a:r>
            <a:r>
              <a:rPr lang="ja-JP" altLang="en-US" sz="1100" dirty="0" smtClean="0"/>
              <a:t>枚</a:t>
            </a:r>
            <a:r>
              <a:rPr lang="ja-JP" altLang="en-US" sz="1100" dirty="0"/>
              <a:t>に収まるよう</a:t>
            </a:r>
            <a:r>
              <a:rPr lang="ja-JP" altLang="en-US" sz="1100" dirty="0" smtClean="0"/>
              <a:t>記載してください。</a:t>
            </a:r>
            <a:endParaRPr lang="en-US" altLang="ja-JP" sz="1100" dirty="0"/>
          </a:p>
        </p:txBody>
      </p:sp>
      <p:sp>
        <p:nvSpPr>
          <p:cNvPr id="10" name="テキスト ボックス 9"/>
          <p:cNvSpPr txBox="1"/>
          <p:nvPr/>
        </p:nvSpPr>
        <p:spPr>
          <a:xfrm>
            <a:off x="144347" y="421151"/>
            <a:ext cx="2286420" cy="276999"/>
          </a:xfrm>
          <a:prstGeom prst="rect">
            <a:avLst/>
          </a:prstGeom>
          <a:solidFill>
            <a:schemeClr val="bg1"/>
          </a:solid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rgbClr val="FF0000"/>
                </a:solidFill>
              </a:rPr>
              <a:t>自由</a:t>
            </a:r>
            <a:r>
              <a:rPr kumimoji="1" lang="ja-JP" altLang="en-US" sz="1200" dirty="0" smtClean="0">
                <a:solidFill>
                  <a:srgbClr val="FF0000"/>
                </a:solidFill>
              </a:rPr>
              <a:t>記入（実施の場合に記入）</a:t>
            </a:r>
            <a:endParaRPr kumimoji="1" lang="ja-JP" altLang="en-US" sz="1200" dirty="0">
              <a:solidFill>
                <a:srgbClr val="FF0000"/>
              </a:solidFill>
            </a:endParaRPr>
          </a:p>
        </p:txBody>
      </p:sp>
      <p:sp>
        <p:nvSpPr>
          <p:cNvPr id="2" name="テキスト ボックス 1"/>
          <p:cNvSpPr txBox="1"/>
          <p:nvPr/>
        </p:nvSpPr>
        <p:spPr>
          <a:xfrm>
            <a:off x="2851048" y="103917"/>
            <a:ext cx="3485249" cy="553998"/>
          </a:xfrm>
          <a:prstGeom prst="rect">
            <a:avLst/>
          </a:prstGeom>
          <a:noFill/>
          <a:ln w="12700">
            <a:solidFill>
              <a:srgbClr val="FF0000"/>
            </a:solidFill>
          </a:ln>
        </p:spPr>
        <p:txBody>
          <a:bodyPr wrap="none" rtlCol="0">
            <a:spAutoFit/>
          </a:bodyPr>
          <a:lstStyle/>
          <a:p>
            <a:pPr algn="l"/>
            <a:r>
              <a:rPr kumimoji="1" lang="ja-JP" altLang="en-US" dirty="0" smtClean="0"/>
              <a:t>モニター評価とは、施設等において高齢者・障害当事者、</a:t>
            </a:r>
            <a:endParaRPr kumimoji="1" lang="en-US" altLang="ja-JP" dirty="0" smtClean="0"/>
          </a:p>
          <a:p>
            <a:pPr algn="l"/>
            <a:r>
              <a:rPr kumimoji="1" lang="ja-JP" altLang="en-US" dirty="0" smtClean="0"/>
              <a:t>彼らの支援者にあたる福祉専門職等から製品を使用した際に</a:t>
            </a:r>
            <a:endParaRPr kumimoji="1" lang="en-US" altLang="ja-JP" dirty="0" smtClean="0"/>
          </a:p>
          <a:p>
            <a:pPr algn="l"/>
            <a:r>
              <a:rPr kumimoji="1" lang="ja-JP" altLang="en-US" dirty="0" smtClean="0"/>
              <a:t>感じた効果・効能等をフィードバックしていただくもの</a:t>
            </a:r>
            <a:endParaRPr kumimoji="1" lang="ja-JP" altLang="en-US" dirty="0"/>
          </a:p>
        </p:txBody>
      </p:sp>
    </p:spTree>
    <p:extLst>
      <p:ext uri="{BB962C8B-B14F-4D97-AF65-F5344CB8AC3E}">
        <p14:creationId xmlns:p14="http://schemas.microsoft.com/office/powerpoint/2010/main" val="2700624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４</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．実施スケジュール</a:t>
            </a:r>
            <a:endParaRPr kumimoji="1" lang="en-US" altLang="ja-JP" sz="1800" dirty="0" smtClean="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a:t>実施</a:t>
            </a:r>
            <a:r>
              <a:rPr kumimoji="1" lang="ja-JP" altLang="en-US" sz="1200" dirty="0" smtClean="0"/>
              <a:t>スケジュールの作成</a:t>
            </a:r>
            <a:endParaRPr kumimoji="1" lang="en-US" altLang="ja-JP" sz="1200" dirty="0" smtClean="0"/>
          </a:p>
        </p:txBody>
      </p:sp>
      <p:sp>
        <p:nvSpPr>
          <p:cNvPr id="6" name="Rectangle 5"/>
          <p:cNvSpPr>
            <a:spLocks noChangeArrowheads="1"/>
          </p:cNvSpPr>
          <p:nvPr/>
        </p:nvSpPr>
        <p:spPr bwMode="auto">
          <a:xfrm>
            <a:off x="127670" y="1255229"/>
            <a:ext cx="9648825" cy="4334011"/>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本事業の開始</a:t>
            </a:r>
            <a:r>
              <a:rPr kumimoji="1" lang="ja-JP" altLang="en-US" sz="1100" dirty="0" smtClean="0"/>
              <a:t>（７月頃</a:t>
            </a:r>
            <a:r>
              <a:rPr kumimoji="1" lang="ja-JP" altLang="en-US" sz="1100" dirty="0"/>
              <a:t>）から終了</a:t>
            </a:r>
            <a:r>
              <a:rPr kumimoji="1" lang="ja-JP" altLang="en-US" sz="1100" dirty="0" smtClean="0"/>
              <a:t>（２０２４年</a:t>
            </a:r>
            <a:r>
              <a:rPr kumimoji="1" lang="ja-JP" altLang="en-US" sz="1100" dirty="0"/>
              <a:t>２月）までの</a:t>
            </a:r>
            <a:r>
              <a:rPr kumimoji="1" lang="ja-JP" altLang="en-US" sz="1100" dirty="0" smtClean="0"/>
              <a:t>スケジュールについて、記載してください。</a:t>
            </a:r>
            <a:endParaRPr kumimoji="1" lang="ja-JP" altLang="en-US" sz="1100" dirty="0"/>
          </a:p>
          <a:p>
            <a:pPr marL="0" indent="0" algn="l" eaLnBrk="1" hangingPunct="1">
              <a:spcBef>
                <a:spcPct val="30000"/>
              </a:spcBef>
            </a:pPr>
            <a:endParaRPr kumimoji="1" lang="ja-JP" altLang="en-US" sz="1100" dirty="0"/>
          </a:p>
        </p:txBody>
      </p:sp>
      <p:graphicFrame>
        <p:nvGraphicFramePr>
          <p:cNvPr id="14" name="表 13"/>
          <p:cNvGraphicFramePr>
            <a:graphicFrameLocks noGrp="1"/>
          </p:cNvGraphicFramePr>
          <p:nvPr>
            <p:extLst>
              <p:ext uri="{D42A27DB-BD31-4B8C-83A1-F6EECF244321}">
                <p14:modId xmlns:p14="http://schemas.microsoft.com/office/powerpoint/2010/main" val="3856580302"/>
              </p:ext>
            </p:extLst>
          </p:nvPr>
        </p:nvGraphicFramePr>
        <p:xfrm>
          <a:off x="504226" y="1810069"/>
          <a:ext cx="8880403" cy="3286781"/>
        </p:xfrm>
        <a:graphic>
          <a:graphicData uri="http://schemas.openxmlformats.org/drawingml/2006/table">
            <a:tbl>
              <a:tblPr firstRow="1" bandRow="1"/>
              <a:tblGrid>
                <a:gridCol w="330298">
                  <a:extLst>
                    <a:ext uri="{9D8B030D-6E8A-4147-A177-3AD203B41FA5}">
                      <a16:colId xmlns:a16="http://schemas.microsoft.com/office/drawing/2014/main" val="889833394"/>
                    </a:ext>
                  </a:extLst>
                </a:gridCol>
                <a:gridCol w="1239165">
                  <a:extLst>
                    <a:ext uri="{9D8B030D-6E8A-4147-A177-3AD203B41FA5}">
                      <a16:colId xmlns:a16="http://schemas.microsoft.com/office/drawing/2014/main" val="2698844590"/>
                    </a:ext>
                  </a:extLst>
                </a:gridCol>
                <a:gridCol w="209337">
                  <a:extLst>
                    <a:ext uri="{9D8B030D-6E8A-4147-A177-3AD203B41FA5}">
                      <a16:colId xmlns:a16="http://schemas.microsoft.com/office/drawing/2014/main" val="2636307199"/>
                    </a:ext>
                  </a:extLst>
                </a:gridCol>
                <a:gridCol w="209337">
                  <a:extLst>
                    <a:ext uri="{9D8B030D-6E8A-4147-A177-3AD203B41FA5}">
                      <a16:colId xmlns:a16="http://schemas.microsoft.com/office/drawing/2014/main" val="701406844"/>
                    </a:ext>
                  </a:extLst>
                </a:gridCol>
                <a:gridCol w="209337">
                  <a:extLst>
                    <a:ext uri="{9D8B030D-6E8A-4147-A177-3AD203B41FA5}">
                      <a16:colId xmlns:a16="http://schemas.microsoft.com/office/drawing/2014/main" val="3398244857"/>
                    </a:ext>
                  </a:extLst>
                </a:gridCol>
                <a:gridCol w="209337">
                  <a:extLst>
                    <a:ext uri="{9D8B030D-6E8A-4147-A177-3AD203B41FA5}">
                      <a16:colId xmlns:a16="http://schemas.microsoft.com/office/drawing/2014/main" val="335586637"/>
                    </a:ext>
                  </a:extLst>
                </a:gridCol>
                <a:gridCol w="208280">
                  <a:extLst>
                    <a:ext uri="{9D8B030D-6E8A-4147-A177-3AD203B41FA5}">
                      <a16:colId xmlns:a16="http://schemas.microsoft.com/office/drawing/2014/main" val="2841805897"/>
                    </a:ext>
                  </a:extLst>
                </a:gridCol>
                <a:gridCol w="208280">
                  <a:extLst>
                    <a:ext uri="{9D8B030D-6E8A-4147-A177-3AD203B41FA5}">
                      <a16:colId xmlns:a16="http://schemas.microsoft.com/office/drawing/2014/main" val="479146654"/>
                    </a:ext>
                  </a:extLst>
                </a:gridCol>
                <a:gridCol w="208280">
                  <a:extLst>
                    <a:ext uri="{9D8B030D-6E8A-4147-A177-3AD203B41FA5}">
                      <a16:colId xmlns:a16="http://schemas.microsoft.com/office/drawing/2014/main" val="2783803619"/>
                    </a:ext>
                  </a:extLst>
                </a:gridCol>
                <a:gridCol w="208280">
                  <a:extLst>
                    <a:ext uri="{9D8B030D-6E8A-4147-A177-3AD203B41FA5}">
                      <a16:colId xmlns:a16="http://schemas.microsoft.com/office/drawing/2014/main" val="867665672"/>
                    </a:ext>
                  </a:extLst>
                </a:gridCol>
                <a:gridCol w="208280">
                  <a:extLst>
                    <a:ext uri="{9D8B030D-6E8A-4147-A177-3AD203B41FA5}">
                      <a16:colId xmlns:a16="http://schemas.microsoft.com/office/drawing/2014/main" val="460630771"/>
                    </a:ext>
                  </a:extLst>
                </a:gridCol>
                <a:gridCol w="209337">
                  <a:extLst>
                    <a:ext uri="{9D8B030D-6E8A-4147-A177-3AD203B41FA5}">
                      <a16:colId xmlns:a16="http://schemas.microsoft.com/office/drawing/2014/main" val="1306623707"/>
                    </a:ext>
                  </a:extLst>
                </a:gridCol>
                <a:gridCol w="209337">
                  <a:extLst>
                    <a:ext uri="{9D8B030D-6E8A-4147-A177-3AD203B41FA5}">
                      <a16:colId xmlns:a16="http://schemas.microsoft.com/office/drawing/2014/main" val="1100054624"/>
                    </a:ext>
                  </a:extLst>
                </a:gridCol>
                <a:gridCol w="209337">
                  <a:extLst>
                    <a:ext uri="{9D8B030D-6E8A-4147-A177-3AD203B41FA5}">
                      <a16:colId xmlns:a16="http://schemas.microsoft.com/office/drawing/2014/main" val="1510023058"/>
                    </a:ext>
                  </a:extLst>
                </a:gridCol>
                <a:gridCol w="209337">
                  <a:extLst>
                    <a:ext uri="{9D8B030D-6E8A-4147-A177-3AD203B41FA5}">
                      <a16:colId xmlns:a16="http://schemas.microsoft.com/office/drawing/2014/main" val="2915582179"/>
                    </a:ext>
                  </a:extLst>
                </a:gridCol>
                <a:gridCol w="208280">
                  <a:extLst>
                    <a:ext uri="{9D8B030D-6E8A-4147-A177-3AD203B41FA5}">
                      <a16:colId xmlns:a16="http://schemas.microsoft.com/office/drawing/2014/main" val="2074486014"/>
                    </a:ext>
                  </a:extLst>
                </a:gridCol>
                <a:gridCol w="208280">
                  <a:extLst>
                    <a:ext uri="{9D8B030D-6E8A-4147-A177-3AD203B41FA5}">
                      <a16:colId xmlns:a16="http://schemas.microsoft.com/office/drawing/2014/main" val="436824504"/>
                    </a:ext>
                  </a:extLst>
                </a:gridCol>
                <a:gridCol w="208280">
                  <a:extLst>
                    <a:ext uri="{9D8B030D-6E8A-4147-A177-3AD203B41FA5}">
                      <a16:colId xmlns:a16="http://schemas.microsoft.com/office/drawing/2014/main" val="2918824107"/>
                    </a:ext>
                  </a:extLst>
                </a:gridCol>
                <a:gridCol w="208280">
                  <a:extLst>
                    <a:ext uri="{9D8B030D-6E8A-4147-A177-3AD203B41FA5}">
                      <a16:colId xmlns:a16="http://schemas.microsoft.com/office/drawing/2014/main" val="4260215011"/>
                    </a:ext>
                  </a:extLst>
                </a:gridCol>
                <a:gridCol w="208280">
                  <a:extLst>
                    <a:ext uri="{9D8B030D-6E8A-4147-A177-3AD203B41FA5}">
                      <a16:colId xmlns:a16="http://schemas.microsoft.com/office/drawing/2014/main" val="2881127077"/>
                    </a:ext>
                  </a:extLst>
                </a:gridCol>
                <a:gridCol w="209337">
                  <a:extLst>
                    <a:ext uri="{9D8B030D-6E8A-4147-A177-3AD203B41FA5}">
                      <a16:colId xmlns:a16="http://schemas.microsoft.com/office/drawing/2014/main" val="2902608698"/>
                    </a:ext>
                  </a:extLst>
                </a:gridCol>
                <a:gridCol w="209337">
                  <a:extLst>
                    <a:ext uri="{9D8B030D-6E8A-4147-A177-3AD203B41FA5}">
                      <a16:colId xmlns:a16="http://schemas.microsoft.com/office/drawing/2014/main" val="2418708691"/>
                    </a:ext>
                  </a:extLst>
                </a:gridCol>
                <a:gridCol w="209337">
                  <a:extLst>
                    <a:ext uri="{9D8B030D-6E8A-4147-A177-3AD203B41FA5}">
                      <a16:colId xmlns:a16="http://schemas.microsoft.com/office/drawing/2014/main" val="1865570295"/>
                    </a:ext>
                  </a:extLst>
                </a:gridCol>
                <a:gridCol w="209337">
                  <a:extLst>
                    <a:ext uri="{9D8B030D-6E8A-4147-A177-3AD203B41FA5}">
                      <a16:colId xmlns:a16="http://schemas.microsoft.com/office/drawing/2014/main" val="1517840887"/>
                    </a:ext>
                  </a:extLst>
                </a:gridCol>
                <a:gridCol w="209337">
                  <a:extLst>
                    <a:ext uri="{9D8B030D-6E8A-4147-A177-3AD203B41FA5}">
                      <a16:colId xmlns:a16="http://schemas.microsoft.com/office/drawing/2014/main" val="2580146228"/>
                    </a:ext>
                  </a:extLst>
                </a:gridCol>
                <a:gridCol w="209337">
                  <a:extLst>
                    <a:ext uri="{9D8B030D-6E8A-4147-A177-3AD203B41FA5}">
                      <a16:colId xmlns:a16="http://schemas.microsoft.com/office/drawing/2014/main" val="3164959957"/>
                    </a:ext>
                  </a:extLst>
                </a:gridCol>
                <a:gridCol w="209337">
                  <a:extLst>
                    <a:ext uri="{9D8B030D-6E8A-4147-A177-3AD203B41FA5}">
                      <a16:colId xmlns:a16="http://schemas.microsoft.com/office/drawing/2014/main" val="508965596"/>
                    </a:ext>
                  </a:extLst>
                </a:gridCol>
                <a:gridCol w="209337">
                  <a:extLst>
                    <a:ext uri="{9D8B030D-6E8A-4147-A177-3AD203B41FA5}">
                      <a16:colId xmlns:a16="http://schemas.microsoft.com/office/drawing/2014/main" val="1979258419"/>
                    </a:ext>
                  </a:extLst>
                </a:gridCol>
                <a:gridCol w="208280">
                  <a:extLst>
                    <a:ext uri="{9D8B030D-6E8A-4147-A177-3AD203B41FA5}">
                      <a16:colId xmlns:a16="http://schemas.microsoft.com/office/drawing/2014/main" val="2034057783"/>
                    </a:ext>
                  </a:extLst>
                </a:gridCol>
                <a:gridCol w="208280">
                  <a:extLst>
                    <a:ext uri="{9D8B030D-6E8A-4147-A177-3AD203B41FA5}">
                      <a16:colId xmlns:a16="http://schemas.microsoft.com/office/drawing/2014/main" val="2914439114"/>
                    </a:ext>
                  </a:extLst>
                </a:gridCol>
                <a:gridCol w="208280">
                  <a:extLst>
                    <a:ext uri="{9D8B030D-6E8A-4147-A177-3AD203B41FA5}">
                      <a16:colId xmlns:a16="http://schemas.microsoft.com/office/drawing/2014/main" val="4178540529"/>
                    </a:ext>
                  </a:extLst>
                </a:gridCol>
                <a:gridCol w="208280">
                  <a:extLst>
                    <a:ext uri="{9D8B030D-6E8A-4147-A177-3AD203B41FA5}">
                      <a16:colId xmlns:a16="http://schemas.microsoft.com/office/drawing/2014/main" val="3748721987"/>
                    </a:ext>
                  </a:extLst>
                </a:gridCol>
                <a:gridCol w="208280">
                  <a:extLst>
                    <a:ext uri="{9D8B030D-6E8A-4147-A177-3AD203B41FA5}">
                      <a16:colId xmlns:a16="http://schemas.microsoft.com/office/drawing/2014/main" val="4223221794"/>
                    </a:ext>
                  </a:extLst>
                </a:gridCol>
                <a:gridCol w="209337">
                  <a:extLst>
                    <a:ext uri="{9D8B030D-6E8A-4147-A177-3AD203B41FA5}">
                      <a16:colId xmlns:a16="http://schemas.microsoft.com/office/drawing/2014/main" val="690271052"/>
                    </a:ext>
                  </a:extLst>
                </a:gridCol>
                <a:gridCol w="209337">
                  <a:extLst>
                    <a:ext uri="{9D8B030D-6E8A-4147-A177-3AD203B41FA5}">
                      <a16:colId xmlns:a16="http://schemas.microsoft.com/office/drawing/2014/main" val="3691365307"/>
                    </a:ext>
                  </a:extLst>
                </a:gridCol>
                <a:gridCol w="209337">
                  <a:extLst>
                    <a:ext uri="{9D8B030D-6E8A-4147-A177-3AD203B41FA5}">
                      <a16:colId xmlns:a16="http://schemas.microsoft.com/office/drawing/2014/main" val="2166718086"/>
                    </a:ext>
                  </a:extLst>
                </a:gridCol>
                <a:gridCol w="209337">
                  <a:extLst>
                    <a:ext uri="{9D8B030D-6E8A-4147-A177-3AD203B41FA5}">
                      <a16:colId xmlns:a16="http://schemas.microsoft.com/office/drawing/2014/main" val="4028684033"/>
                    </a:ext>
                  </a:extLst>
                </a:gridCol>
              </a:tblGrid>
              <a:tr h="194970">
                <a:tc grid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実施事項</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marR="0" lvl="0" indent="0" algn="ctr" defTabSz="484862"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７月</a:t>
                      </a: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chemeClr val="tx1"/>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7792C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８月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９月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21546036"/>
                  </a:ext>
                </a:extLst>
              </a:tr>
              <a:tr h="164325">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実施事項１　試作品の開発</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1E7F3"/>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extLst>
                  <a:ext uri="{0D108BD9-81ED-4DB2-BD59-A6C34878D82A}">
                    <a16:rowId xmlns:a16="http://schemas.microsoft.com/office/drawing/2014/main" val="4054175266"/>
                  </a:ext>
                </a:extLst>
              </a:tr>
              <a:tr h="173253">
                <a:tc rowSpan="3">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開発</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1500238"/>
                  </a:ext>
                </a:extLst>
              </a:tr>
              <a:tr h="173253">
                <a:tc vMerge="1">
                  <a:txBody>
                    <a:bodyPr/>
                    <a:lstStyle/>
                    <a:p>
                      <a:endParaRPr kumimoji="1" lang="ja-JP" altLang="en-US"/>
                    </a:p>
                  </a:txBody>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テスト</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02125"/>
                  </a:ext>
                </a:extLst>
              </a:tr>
              <a:tr h="173253">
                <a:tc vMerge="1">
                  <a:txBody>
                    <a:body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③　加工</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8420606"/>
                  </a:ext>
                </a:extLst>
              </a:tr>
              <a:tr h="173253">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実施事項２　モニター評価</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1E7F3"/>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extLst>
                  <a:ext uri="{0D108BD9-81ED-4DB2-BD59-A6C34878D82A}">
                    <a16:rowId xmlns:a16="http://schemas.microsoft.com/office/drawing/2014/main" val="2976221174"/>
                  </a:ext>
                </a:extLst>
              </a:tr>
              <a:tr h="194970">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モニター評価先との調整</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7906397"/>
                  </a:ext>
                </a:extLst>
              </a:tr>
              <a:tr h="194970">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②評価の実施　</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997927"/>
                  </a:ext>
                </a:extLst>
              </a:tr>
              <a:tr h="188452">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a:t>
                      </a:r>
                      <a:r>
                        <a:rPr kumimoji="1" lang="en-US" altLang="ja-JP"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　中間報告</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5984503"/>
                  </a:ext>
                </a:extLst>
              </a:tr>
              <a:tr h="194970">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準備（報告内容の整理、製品の改良等）</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4630661"/>
                  </a:ext>
                </a:extLst>
              </a:tr>
              <a:tr h="194970">
                <a:tc v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実施</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3061489"/>
                  </a:ext>
                </a:extLst>
              </a:tr>
              <a:tr h="188452">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a:t>
                      </a:r>
                      <a:r>
                        <a:rPr kumimoji="1" lang="en-US" altLang="ja-JP"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　製品の完成</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9684296"/>
                  </a:ext>
                </a:extLst>
              </a:tr>
              <a:tr h="194970">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製品の仕上げ</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9323666"/>
                  </a:ext>
                </a:extLst>
              </a:tr>
              <a:tr h="194970">
                <a:tc v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エラーチェック</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1972229"/>
                  </a:ext>
                </a:extLst>
              </a:tr>
              <a:tr h="194970">
                <a:tc gridSpan="2">
                  <a:txBody>
                    <a:bodyPr/>
                    <a:lstStyle/>
                    <a:p>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実施事項６　成果報告</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pPr marL="0" indent="0" algn="l" defTabSz="484862" rtl="0" eaLnBrk="1" latinLnBrk="1" hangingPunct="1">
                        <a:buFont typeface="Arial" panose="020B0604020202020204" pitchFamily="34" charset="0"/>
                        <a:buNone/>
                      </a:pPr>
                      <a:endPar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0839565"/>
                  </a:ext>
                </a:extLst>
              </a:tr>
              <a:tr h="194970">
                <a:tc>
                  <a:txBody>
                    <a:body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成果報告書、実績報告書の作成</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3932935"/>
                  </a:ext>
                </a:extLst>
              </a:tr>
            </a:tbl>
          </a:graphicData>
        </a:graphic>
      </p:graphicFrame>
      <p:sp>
        <p:nvSpPr>
          <p:cNvPr id="15" name="Rectangle 5"/>
          <p:cNvSpPr>
            <a:spLocks noChangeArrowheads="1"/>
          </p:cNvSpPr>
          <p:nvPr/>
        </p:nvSpPr>
        <p:spPr bwMode="auto">
          <a:xfrm>
            <a:off x="120014" y="5841179"/>
            <a:ext cx="3313176" cy="25092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スケジュール上の創意工夫（あれば記入）</a:t>
            </a:r>
            <a:endParaRPr kumimoji="1" lang="ja-JP" altLang="en-US" sz="1200" dirty="0"/>
          </a:p>
        </p:txBody>
      </p:sp>
      <p:sp>
        <p:nvSpPr>
          <p:cNvPr id="16" name="Rectangle 5"/>
          <p:cNvSpPr>
            <a:spLocks noChangeArrowheads="1"/>
          </p:cNvSpPr>
          <p:nvPr/>
        </p:nvSpPr>
        <p:spPr bwMode="auto">
          <a:xfrm>
            <a:off x="120014" y="6108994"/>
            <a:ext cx="9648825" cy="5016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事業を効率的に進めるためのスケジュール上の創意工夫</a:t>
            </a:r>
            <a:r>
              <a:rPr kumimoji="1" lang="ja-JP" altLang="en-US" sz="1100" dirty="0" smtClean="0"/>
              <a:t>等について、記載してください。</a:t>
            </a:r>
            <a:endParaRPr kumimoji="1" lang="en-US" altLang="ja-JP" sz="1100" dirty="0" smtClean="0"/>
          </a:p>
          <a:p>
            <a:pPr marL="0" indent="0" algn="l" eaLnBrk="1" hangingPunct="1">
              <a:spcBef>
                <a:spcPct val="30000"/>
              </a:spcBef>
            </a:pPr>
            <a:r>
              <a:rPr kumimoji="1" lang="ja-JP" altLang="en-US" sz="900" dirty="0">
                <a:solidFill>
                  <a:srgbClr val="0070C0"/>
                </a:solidFill>
              </a:rPr>
              <a:t>（</a:t>
            </a:r>
            <a:r>
              <a:rPr kumimoji="1" lang="ja-JP" altLang="en-US" sz="900" dirty="0" smtClean="0">
                <a:solidFill>
                  <a:srgbClr val="0070C0"/>
                </a:solidFill>
              </a:rPr>
              <a:t>例）開発の速度を上げるため、専門的な技術を持った補助員を雇う予定。</a:t>
            </a:r>
            <a:endParaRPr kumimoji="1" lang="ja-JP" altLang="en-US" sz="1100" dirty="0">
              <a:solidFill>
                <a:srgbClr val="0070C0"/>
              </a:solidFill>
            </a:endParaRPr>
          </a:p>
        </p:txBody>
      </p:sp>
      <p:sp>
        <p:nvSpPr>
          <p:cNvPr id="17" name="AutoShape 10"/>
          <p:cNvSpPr>
            <a:spLocks noChangeArrowheads="1"/>
          </p:cNvSpPr>
          <p:nvPr/>
        </p:nvSpPr>
        <p:spPr bwMode="auto">
          <a:xfrm>
            <a:off x="6307125" y="165056"/>
            <a:ext cx="3469369"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ja-JP" altLang="en-US" sz="1100" dirty="0" smtClean="0"/>
              <a:t>１枚</a:t>
            </a:r>
            <a:r>
              <a:rPr lang="ja-JP" altLang="en-US" sz="1100" dirty="0"/>
              <a:t>に収まるよう</a:t>
            </a:r>
            <a:r>
              <a:rPr lang="ja-JP" altLang="en-US" sz="1100" dirty="0" smtClean="0"/>
              <a:t>記載してください。</a:t>
            </a:r>
            <a:endParaRPr lang="en-US" altLang="ja-JP" sz="1100" dirty="0"/>
          </a:p>
        </p:txBody>
      </p:sp>
      <p:sp>
        <p:nvSpPr>
          <p:cNvPr id="18" name="Rectangle 9"/>
          <p:cNvSpPr>
            <a:spLocks noChangeArrowheads="1"/>
          </p:cNvSpPr>
          <p:nvPr/>
        </p:nvSpPr>
        <p:spPr bwMode="auto">
          <a:xfrm>
            <a:off x="514876" y="1573792"/>
            <a:ext cx="997462" cy="188247"/>
          </a:xfrm>
          <a:prstGeom prst="rect">
            <a:avLst/>
          </a:prstGeom>
          <a:solidFill>
            <a:schemeClr val="accent5"/>
          </a:solidFill>
          <a:ln w="9525">
            <a:solidFill>
              <a:schemeClr val="accent5">
                <a:lumMod val="90000"/>
              </a:schemeClr>
            </a:solidFill>
            <a:miter lim="800000"/>
            <a:headEnd/>
            <a:tailEnd/>
          </a:ln>
        </p:spPr>
        <p:txBody>
          <a:bodyPr wrap="none" anchor="ctr"/>
          <a:lstStyle>
            <a:lvl1pPr>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r>
              <a:rPr lang="ja-JP" altLang="en-US" sz="1100" b="1"/>
              <a:t>記述例</a:t>
            </a:r>
          </a:p>
        </p:txBody>
      </p:sp>
      <p:sp>
        <p:nvSpPr>
          <p:cNvPr id="19" name="AutoShape 10"/>
          <p:cNvSpPr>
            <a:spLocks noChangeArrowheads="1"/>
          </p:cNvSpPr>
          <p:nvPr/>
        </p:nvSpPr>
        <p:spPr bwMode="auto">
          <a:xfrm>
            <a:off x="5006369" y="2202162"/>
            <a:ext cx="4378260"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各「実施事項」は、必要に応じてさらに細分化し、内訳の項目を</a:t>
            </a:r>
            <a:r>
              <a:rPr lang="ja-JP" altLang="en-US" sz="1100" dirty="0" smtClean="0"/>
              <a:t>設定してください。</a:t>
            </a:r>
            <a:endParaRPr lang="ja-JP" altLang="en-US" sz="1100" dirty="0"/>
          </a:p>
          <a:p>
            <a:pPr marL="171450" indent="-171450" algn="l" eaLnBrk="1" hangingPunct="1">
              <a:buFont typeface="Wingdings" panose="05000000000000000000" pitchFamily="2" charset="2"/>
              <a:buChar char="ü"/>
            </a:pPr>
            <a:r>
              <a:rPr lang="ja-JP" altLang="en-US" sz="1100" dirty="0"/>
              <a:t>スケジュールは１週間単位で</a:t>
            </a:r>
            <a:r>
              <a:rPr lang="ja-JP" altLang="en-US" sz="1100" dirty="0" smtClean="0"/>
              <a:t>作成してください。</a:t>
            </a:r>
            <a:endParaRPr lang="ja-JP" altLang="en-US" sz="1100" dirty="0"/>
          </a:p>
        </p:txBody>
      </p:sp>
      <p:sp>
        <p:nvSpPr>
          <p:cNvPr id="11" name="AutoShape 10"/>
          <p:cNvSpPr>
            <a:spLocks noChangeArrowheads="1"/>
          </p:cNvSpPr>
          <p:nvPr/>
        </p:nvSpPr>
        <p:spPr bwMode="auto">
          <a:xfrm>
            <a:off x="6307124" y="948065"/>
            <a:ext cx="3469369"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b="1" dirty="0" smtClean="0">
                <a:solidFill>
                  <a:srgbClr val="FF0000"/>
                </a:solidFill>
              </a:rPr>
              <a:t>必要記載項目を満たしていれば、本様式に限りません。</a:t>
            </a:r>
            <a:endParaRPr lang="en-US" altLang="ja-JP" b="1" dirty="0" smtClean="0">
              <a:solidFill>
                <a:srgbClr val="FF0000"/>
              </a:solidFill>
            </a:endParaRPr>
          </a:p>
          <a:p>
            <a:pPr indent="0" algn="l" eaLnBrk="1" hangingPunct="1">
              <a:defRPr/>
            </a:pPr>
            <a:r>
              <a:rPr lang="ja-JP" altLang="en-US" b="1" dirty="0">
                <a:solidFill>
                  <a:srgbClr val="FF0000"/>
                </a:solidFill>
              </a:rPr>
              <a:t>計画</a:t>
            </a:r>
            <a:r>
              <a:rPr lang="ja-JP" altLang="en-US" b="1" dirty="0" smtClean="0">
                <a:solidFill>
                  <a:srgbClr val="FF0000"/>
                </a:solidFill>
              </a:rPr>
              <a:t>の工程が分かるように、週単位または旬単位で記載してください。</a:t>
            </a:r>
            <a:endParaRPr lang="en-US" altLang="ja-JP" b="1" dirty="0">
              <a:solidFill>
                <a:srgbClr val="FF0000"/>
              </a:solidFill>
            </a:endParaRPr>
          </a:p>
        </p:txBody>
      </p:sp>
      <p:sp>
        <p:nvSpPr>
          <p:cNvPr id="12" name="テキスト ボックス 11"/>
          <p:cNvSpPr txBox="1"/>
          <p:nvPr/>
        </p:nvSpPr>
        <p:spPr>
          <a:xfrm>
            <a:off x="2285265" y="127665"/>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
        <p:nvSpPr>
          <p:cNvPr id="2" name="右矢印 1"/>
          <p:cNvSpPr/>
          <p:nvPr/>
        </p:nvSpPr>
        <p:spPr bwMode="auto">
          <a:xfrm>
            <a:off x="2071886" y="2165409"/>
            <a:ext cx="828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0" name="右矢印 19"/>
          <p:cNvSpPr/>
          <p:nvPr/>
        </p:nvSpPr>
        <p:spPr bwMode="auto">
          <a:xfrm>
            <a:off x="2897233" y="2328468"/>
            <a:ext cx="828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1" name="右矢印 20"/>
          <p:cNvSpPr/>
          <p:nvPr/>
        </p:nvSpPr>
        <p:spPr bwMode="auto">
          <a:xfrm>
            <a:off x="3725233" y="2511939"/>
            <a:ext cx="648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2" name="右矢印 21"/>
          <p:cNvSpPr/>
          <p:nvPr/>
        </p:nvSpPr>
        <p:spPr bwMode="auto">
          <a:xfrm>
            <a:off x="2071886" y="2883308"/>
            <a:ext cx="2304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3" name="右矢印 22"/>
          <p:cNvSpPr/>
          <p:nvPr/>
        </p:nvSpPr>
        <p:spPr bwMode="auto">
          <a:xfrm>
            <a:off x="4373233" y="3158514"/>
            <a:ext cx="612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4" name="右矢印 23"/>
          <p:cNvSpPr/>
          <p:nvPr/>
        </p:nvSpPr>
        <p:spPr bwMode="auto">
          <a:xfrm>
            <a:off x="5006841" y="3594406"/>
            <a:ext cx="2448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5" name="右矢印 24"/>
          <p:cNvSpPr/>
          <p:nvPr/>
        </p:nvSpPr>
        <p:spPr bwMode="auto">
          <a:xfrm>
            <a:off x="5816302" y="3818350"/>
            <a:ext cx="1656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6" name="右矢印 25"/>
          <p:cNvSpPr/>
          <p:nvPr/>
        </p:nvSpPr>
        <p:spPr bwMode="auto">
          <a:xfrm>
            <a:off x="7544494" y="4221088"/>
            <a:ext cx="1008000" cy="18347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7" name="右矢印 26"/>
          <p:cNvSpPr/>
          <p:nvPr/>
        </p:nvSpPr>
        <p:spPr bwMode="auto">
          <a:xfrm>
            <a:off x="8552494" y="4421445"/>
            <a:ext cx="832135" cy="19274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8" name="右矢印 27"/>
          <p:cNvSpPr/>
          <p:nvPr/>
        </p:nvSpPr>
        <p:spPr bwMode="auto">
          <a:xfrm>
            <a:off x="8552494" y="4859241"/>
            <a:ext cx="832135" cy="192741"/>
          </a:xfrm>
          <a:prstGeom prst="rightArrow">
            <a:avLst/>
          </a:prstGeom>
          <a:solidFill>
            <a:srgbClr val="7792C7"/>
          </a:solidFill>
          <a:ln w="9525" cap="flat" cmpd="sng" algn="ctr">
            <a:solidFill>
              <a:srgbClr val="7792C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934395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noProof="0" dirty="0">
                <a:solidFill>
                  <a:srgbClr val="000099"/>
                </a:solidFill>
                <a:latin typeface="HGPｺﾞｼｯｸE" panose="020B0900000000000000" pitchFamily="50" charset="-128"/>
                <a:ea typeface="HGPｺﾞｼｯｸE" panose="020B0900000000000000" pitchFamily="50" charset="-128"/>
              </a:rPr>
              <a:t>５．</a:t>
            </a:r>
            <a:r>
              <a:rPr kumimoji="1" lang="ja-JP" altLang="en-US" sz="1800" b="0" i="0" u="none" strike="noStrike" kern="1200" cap="none" spc="0" normalizeH="0" baseline="0" noProof="0" dirty="0" smtClean="0">
                <a:ln>
                  <a:noFill/>
                </a:ln>
                <a:solidFill>
                  <a:srgbClr val="000099"/>
                </a:solidFill>
                <a:effectLst/>
                <a:uLnTx/>
                <a:uFillTx/>
                <a:latin typeface="HGPｺﾞｼｯｸE" panose="020B0900000000000000" pitchFamily="50" charset="-128"/>
                <a:ea typeface="HGPｺﾞｼｯｸE" panose="020B0900000000000000" pitchFamily="50" charset="-128"/>
                <a:cs typeface="+mn-cs"/>
              </a:rPr>
              <a:t>実施体制</a:t>
            </a:r>
            <a:endParaRPr kumimoji="1" lang="en-US" altLang="ja-JP" sz="1800" b="0" i="0" u="none" strike="noStrike" kern="1200" cap="none" spc="0" normalizeH="0" baseline="0" noProof="0" dirty="0" smtClean="0">
              <a:ln>
                <a:noFill/>
              </a:ln>
              <a:solidFill>
                <a:srgbClr val="000099"/>
              </a:solidFill>
              <a:effectLst/>
              <a:uLnTx/>
              <a:uFillTx/>
              <a:latin typeface="HGPｺﾞｼｯｸE" panose="020B0900000000000000" pitchFamily="50" charset="-128"/>
              <a:ea typeface="HGPｺﾞｼｯｸE" panose="020B0900000000000000" pitchFamily="50" charset="-128"/>
              <a:cs typeface="+mn-cs"/>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事業実施に必要な体制</a:t>
            </a:r>
            <a:endParaRPr kumimoji="1" lang="en-US" altLang="ja-JP" sz="12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Rectangle 5"/>
          <p:cNvSpPr>
            <a:spLocks noChangeArrowheads="1"/>
          </p:cNvSpPr>
          <p:nvPr/>
        </p:nvSpPr>
        <p:spPr bwMode="auto">
          <a:xfrm>
            <a:off x="127670" y="1255229"/>
            <a:ext cx="9648825" cy="483806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marR="0" lvl="0" indent="-266700" algn="l" defTabSz="914400" rtl="0" eaLnBrk="1" fontAlgn="base" latinLnBrk="0" hangingPunct="1">
              <a:lnSpc>
                <a:spcPct val="100000"/>
              </a:lnSpc>
              <a:spcBef>
                <a:spcPct val="30000"/>
              </a:spcBef>
              <a:spcAft>
                <a:spcPct val="0"/>
              </a:spcAft>
              <a:buClrTx/>
              <a:buSzTx/>
              <a:buFont typeface="Wingdings" panose="05000000000000000000" pitchFamily="2" charset="2"/>
              <a:buChar char="ü"/>
              <a:tabLst/>
              <a:defRPr/>
            </a:pPr>
            <a:r>
              <a:rPr kumimoji="1" lang="ja-JP" altLang="en-US" sz="11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本事業</a:t>
            </a:r>
            <a:r>
              <a:rPr kumimoji="1" lang="ja-JP" altLang="en-US" sz="1100" dirty="0">
                <a:solidFill>
                  <a:srgbClr val="000000"/>
                </a:solidFill>
              </a:rPr>
              <a:t>を実施</a:t>
            </a:r>
            <a:r>
              <a:rPr kumimoji="1" lang="ja-JP" altLang="en-US" sz="1100" dirty="0" smtClean="0">
                <a:solidFill>
                  <a:srgbClr val="000000"/>
                </a:solidFill>
              </a:rPr>
              <a:t>する体制（プロジェクトリーダー、サブリーダー、会計経理担当、各パートの実施担当等）について、記載してください。</a:t>
            </a:r>
            <a:endParaRPr kumimoji="1" lang="en-US" altLang="ja-JP" sz="1100" dirty="0" smtClean="0">
              <a:solidFill>
                <a:srgbClr val="000000"/>
              </a:solidFill>
            </a:endParaRPr>
          </a:p>
          <a:p>
            <a:pPr marL="266700" marR="0" lvl="0" indent="-266700" algn="l" defTabSz="914400" rtl="0" eaLnBrk="1" fontAlgn="base" latinLnBrk="0" hangingPunct="1">
              <a:lnSpc>
                <a:spcPct val="100000"/>
              </a:lnSpc>
              <a:spcBef>
                <a:spcPct val="30000"/>
              </a:spcBef>
              <a:spcAft>
                <a:spcPct val="0"/>
              </a:spcAft>
              <a:buClrTx/>
              <a:buSzTx/>
              <a:buFont typeface="Wingdings" panose="05000000000000000000" pitchFamily="2" charset="2"/>
              <a:buChar char="ü"/>
              <a:tabLst/>
              <a:defRPr/>
            </a:pPr>
            <a:endParaRPr kumimoji="1" lang="ja-JP" altLang="en-US" sz="11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AutoShape 10"/>
          <p:cNvSpPr>
            <a:spLocks noChangeArrowheads="1"/>
          </p:cNvSpPr>
          <p:nvPr/>
        </p:nvSpPr>
        <p:spPr bwMode="auto">
          <a:xfrm>
            <a:off x="6364867" y="41958"/>
            <a:ext cx="3412545"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defRPr/>
            </a:pPr>
            <a:r>
              <a:rPr kumimoji="0" lang="ja-JP" altLang="en-US" sz="11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rPr>
              <a:t>枠</a:t>
            </a:r>
            <a:r>
              <a:rPr kumimoji="0"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は変更せずに、枠内の記載を</a:t>
            </a:r>
            <a:r>
              <a:rPr kumimoji="0" lang="ja-JP" altLang="en-US" sz="11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rPr>
              <a:t>上書き</a:t>
            </a:r>
            <a:r>
              <a:rPr kumimoji="0" lang="ja-JP" altLang="en-US" sz="1100" b="0" i="0" u="none" strike="noStrike" kern="1200" cap="none" spc="0" normalizeH="0" baseline="0" noProof="0" dirty="0" smtClean="0">
                <a:ln>
                  <a:noFill/>
                </a:ln>
                <a:effectLst/>
                <a:uLnTx/>
                <a:uFillTx/>
                <a:latin typeface="ＭＳ Ｐゴシック" charset="-128"/>
                <a:ea typeface="ＭＳ Ｐゴシック" charset="-128"/>
                <a:cs typeface="+mn-cs"/>
              </a:rPr>
              <a:t>してください。</a:t>
            </a:r>
            <a:endParaRPr kumimoji="0" lang="en-US" altLang="ja-JP" sz="1100" b="0" i="0" u="none" strike="noStrike" kern="1200" cap="none" spc="0" normalizeH="0" baseline="0" noProof="0" dirty="0">
              <a:ln>
                <a:noFill/>
              </a:ln>
              <a:effectLst/>
              <a:uLnTx/>
              <a:uFillTx/>
              <a:latin typeface="ＭＳ Ｐゴシック" charset="-128"/>
              <a:ea typeface="ＭＳ Ｐゴシック" charset="-128"/>
              <a:cs typeface="+mn-cs"/>
            </a:endParaRPr>
          </a:p>
          <a:p>
            <a:pPr marL="171450" indent="-171450" algn="l" eaLnBrk="1" hangingPunct="1">
              <a:buFont typeface="Wingdings" panose="05000000000000000000" pitchFamily="2" charset="2"/>
              <a:buChar char="ü"/>
            </a:pPr>
            <a:r>
              <a:rPr lang="ja-JP" altLang="en-US" sz="1100" dirty="0"/>
              <a:t>１枚に収まるよう</a:t>
            </a:r>
            <a:r>
              <a:rPr lang="ja-JP" altLang="en-US" sz="1100" dirty="0" smtClean="0"/>
              <a:t>記載してください。</a:t>
            </a:r>
            <a:endParaRPr lang="en-US" altLang="ja-JP" sz="1100" dirty="0"/>
          </a:p>
        </p:txBody>
      </p:sp>
      <p:sp>
        <p:nvSpPr>
          <p:cNvPr id="13" name="Rectangle 124"/>
          <p:cNvSpPr>
            <a:spLocks noChangeArrowheads="1"/>
          </p:cNvSpPr>
          <p:nvPr/>
        </p:nvSpPr>
        <p:spPr bwMode="auto">
          <a:xfrm>
            <a:off x="3912179" y="2237863"/>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20" name="Rectangle 125"/>
          <p:cNvSpPr>
            <a:spLocks noChangeArrowheads="1"/>
          </p:cNvSpPr>
          <p:nvPr/>
        </p:nvSpPr>
        <p:spPr bwMode="auto">
          <a:xfrm>
            <a:off x="3053342" y="30601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1" name="Rectangle 126"/>
          <p:cNvSpPr>
            <a:spLocks noChangeArrowheads="1"/>
          </p:cNvSpPr>
          <p:nvPr/>
        </p:nvSpPr>
        <p:spPr bwMode="auto">
          <a:xfrm>
            <a:off x="4205867" y="30601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2" name="Rectangle 127"/>
          <p:cNvSpPr>
            <a:spLocks noChangeArrowheads="1"/>
          </p:cNvSpPr>
          <p:nvPr/>
        </p:nvSpPr>
        <p:spPr bwMode="auto">
          <a:xfrm>
            <a:off x="5356804" y="3060188"/>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3" name="Rectangle 128"/>
          <p:cNvSpPr>
            <a:spLocks noChangeArrowheads="1"/>
          </p:cNvSpPr>
          <p:nvPr/>
        </p:nvSpPr>
        <p:spPr bwMode="auto">
          <a:xfrm>
            <a:off x="5494917" y="26029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smtClean="0"/>
              <a:t>会計経理担当</a:t>
            </a:r>
            <a:endParaRPr lang="ja-JP" altLang="en-US" dirty="0"/>
          </a:p>
        </p:txBody>
      </p:sp>
      <p:cxnSp>
        <p:nvCxnSpPr>
          <p:cNvPr id="26" name="AutoShape 131"/>
          <p:cNvCxnSpPr>
            <a:cxnSpLocks noChangeShapeType="1"/>
            <a:stCxn id="13" idx="2"/>
            <a:endCxn id="23" idx="0"/>
          </p:cNvCxnSpPr>
          <p:nvPr/>
        </p:nvCxnSpPr>
        <p:spPr bwMode="auto">
          <a:xfrm rot="16200000" flipH="1">
            <a:off x="5250442" y="1853688"/>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27" name="AutoShape 132"/>
          <p:cNvCxnSpPr>
            <a:cxnSpLocks noChangeShapeType="1"/>
            <a:stCxn id="13" idx="2"/>
            <a:endCxn id="21" idx="0"/>
          </p:cNvCxnSpPr>
          <p:nvPr/>
        </p:nvCxnSpPr>
        <p:spPr bwMode="auto">
          <a:xfrm>
            <a:off x="4704342" y="2399788"/>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28" name="AutoShape 133"/>
          <p:cNvCxnSpPr>
            <a:cxnSpLocks noChangeShapeType="1"/>
            <a:stCxn id="20" idx="0"/>
            <a:endCxn id="22" idx="0"/>
          </p:cNvCxnSpPr>
          <p:nvPr/>
        </p:nvCxnSpPr>
        <p:spPr bwMode="auto">
          <a:xfrm rot="5400000" flipH="1" flipV="1">
            <a:off x="4708311" y="1908456"/>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aphicFrame>
        <p:nvGraphicFramePr>
          <p:cNvPr id="29" name="Group 138"/>
          <p:cNvGraphicFramePr>
            <a:graphicFrameLocks noGrp="1"/>
          </p:cNvGraphicFramePr>
          <p:nvPr>
            <p:extLst>
              <p:ext uri="{D42A27DB-BD31-4B8C-83A1-F6EECF244321}">
                <p14:modId xmlns:p14="http://schemas.microsoft.com/office/powerpoint/2010/main" val="381985844"/>
              </p:ext>
            </p:extLst>
          </p:nvPr>
        </p:nvGraphicFramePr>
        <p:xfrm>
          <a:off x="3160412" y="3486133"/>
          <a:ext cx="3527425" cy="1600200"/>
        </p:xfrm>
        <a:graphic>
          <a:graphicData uri="http://schemas.openxmlformats.org/drawingml/2006/table">
            <a:tbl>
              <a:tblPr/>
              <a:tblGrid>
                <a:gridCol w="1157288">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0" name="Rectangle 172"/>
          <p:cNvSpPr>
            <a:spLocks noChangeArrowheads="1"/>
          </p:cNvSpPr>
          <p:nvPr/>
        </p:nvSpPr>
        <p:spPr bwMode="auto">
          <a:xfrm>
            <a:off x="4199517" y="2602988"/>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31" name="Rectangle 40"/>
          <p:cNvSpPr>
            <a:spLocks noChangeArrowheads="1"/>
          </p:cNvSpPr>
          <p:nvPr/>
        </p:nvSpPr>
        <p:spPr bwMode="auto">
          <a:xfrm>
            <a:off x="2615192" y="2093401"/>
            <a:ext cx="4425246" cy="1232396"/>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37" name="AutoShape 10"/>
          <p:cNvSpPr>
            <a:spLocks noChangeArrowheads="1"/>
          </p:cNvSpPr>
          <p:nvPr/>
        </p:nvSpPr>
        <p:spPr bwMode="auto">
          <a:xfrm>
            <a:off x="2860374" y="4630172"/>
            <a:ext cx="4270375" cy="63056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プロジェクトリーダー及びサブリーダーには、組織の長（会長、社長、事業部長等）ではなく、実際に本プロジェクトの運営推進に関わる人を</a:t>
            </a:r>
            <a:r>
              <a:rPr lang="ja-JP" altLang="en-US" sz="1100" dirty="0" smtClean="0"/>
              <a:t>任命してください。</a:t>
            </a:r>
            <a:endParaRPr lang="ja-JP" altLang="ja-JP" sz="1100" dirty="0"/>
          </a:p>
        </p:txBody>
      </p:sp>
      <p:sp>
        <p:nvSpPr>
          <p:cNvPr id="38" name="Rectangle 9"/>
          <p:cNvSpPr>
            <a:spLocks noChangeArrowheads="1"/>
          </p:cNvSpPr>
          <p:nvPr/>
        </p:nvSpPr>
        <p:spPr bwMode="auto">
          <a:xfrm>
            <a:off x="2729174" y="1993511"/>
            <a:ext cx="997462" cy="188247"/>
          </a:xfrm>
          <a:prstGeom prst="rect">
            <a:avLst/>
          </a:prstGeom>
          <a:solidFill>
            <a:schemeClr val="accent5"/>
          </a:solidFill>
          <a:ln w="9525">
            <a:solidFill>
              <a:schemeClr val="accent5">
                <a:lumMod val="90000"/>
              </a:schemeClr>
            </a:solidFill>
            <a:miter lim="800000"/>
            <a:headEnd/>
            <a:tailEnd/>
          </a:ln>
        </p:spPr>
        <p:txBody>
          <a:bodyPr wrap="none" anchor="ctr"/>
          <a:lstStyle>
            <a:lvl1pPr>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r>
              <a:rPr lang="ja-JP" altLang="en-US" sz="1100" b="1"/>
              <a:t>記述例</a:t>
            </a:r>
          </a:p>
        </p:txBody>
      </p:sp>
      <p:sp>
        <p:nvSpPr>
          <p:cNvPr id="19" name="AutoShape 10"/>
          <p:cNvSpPr>
            <a:spLocks noChangeArrowheads="1"/>
          </p:cNvSpPr>
          <p:nvPr/>
        </p:nvSpPr>
        <p:spPr bwMode="auto">
          <a:xfrm>
            <a:off x="142000" y="2784442"/>
            <a:ext cx="2151723" cy="1436646"/>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smtClean="0">
                <a:solidFill>
                  <a:srgbClr val="FF0000"/>
                </a:solidFill>
              </a:rPr>
              <a:t>製品化</a:t>
            </a:r>
            <a:r>
              <a:rPr lang="ja-JP" altLang="en-US" sz="1100" dirty="0">
                <a:solidFill>
                  <a:srgbClr val="FF0000"/>
                </a:solidFill>
              </a:rPr>
              <a:t>の</a:t>
            </a:r>
            <a:r>
              <a:rPr lang="ja-JP" altLang="en-US" sz="1100" dirty="0" smtClean="0">
                <a:solidFill>
                  <a:srgbClr val="FF0000"/>
                </a:solidFill>
              </a:rPr>
              <a:t>ために必要な外部協力事業者（技術協力先や外注先等）があれば、社外の協力体制についても追加し記載してくださ</a:t>
            </a:r>
            <a:r>
              <a:rPr lang="ja-JP" altLang="en-US" sz="1100" dirty="0">
                <a:solidFill>
                  <a:srgbClr val="FF0000"/>
                </a:solidFill>
              </a:rPr>
              <a:t>い</a:t>
            </a:r>
            <a:r>
              <a:rPr lang="ja-JP" altLang="en-US" sz="1100" dirty="0" smtClean="0">
                <a:solidFill>
                  <a:srgbClr val="FF0000"/>
                </a:solidFill>
              </a:rPr>
              <a:t>。</a:t>
            </a:r>
            <a:endParaRPr lang="ja-JP" altLang="ja-JP" sz="1100" dirty="0">
              <a:solidFill>
                <a:srgbClr val="FF0000"/>
              </a:solidFill>
            </a:endParaRPr>
          </a:p>
        </p:txBody>
      </p:sp>
      <p:sp>
        <p:nvSpPr>
          <p:cNvPr id="24" name="テキスト ボックス 23"/>
          <p:cNvSpPr txBox="1"/>
          <p:nvPr/>
        </p:nvSpPr>
        <p:spPr>
          <a:xfrm>
            <a:off x="1498938" y="134292"/>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2532441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095C249E6C10A46B633298F750FE7C7" ma:contentTypeVersion="12" ma:contentTypeDescription="新しいドキュメントを作成します。" ma:contentTypeScope="" ma:versionID="a7f77e4a3385ace5438dd71852339cec">
  <xsd:schema xmlns:xsd="http://www.w3.org/2001/XMLSchema" xmlns:xs="http://www.w3.org/2001/XMLSchema" xmlns:p="http://schemas.microsoft.com/office/2006/metadata/properties" xmlns:ns2="d6391fb3-bae1-4a07-94a2-b90f32d14c98" xmlns:ns3="15dd25dd-7edf-44cd-bccf-aee43e23ce25" targetNamespace="http://schemas.microsoft.com/office/2006/metadata/properties" ma:root="true" ma:fieldsID="6479fdf055a346e8f76dbce4dab71689" ns2:_="" ns3:_="">
    <xsd:import namespace="d6391fb3-bae1-4a07-94a2-b90f32d14c98"/>
    <xsd:import namespace="15dd25dd-7edf-44cd-bccf-aee43e23ce2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91fb3-bae1-4a07-94a2-b90f32d14c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79c317c-d538-4ed4-85e0-1d22358aeb3d"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dd25dd-7edf-44cd-bccf-aee43e23ce2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7f87ea47-226d-4992-8fa2-1be9a28b908c}" ma:internalName="TaxCatchAll" ma:showField="CatchAllData" ma:web="15dd25dd-7edf-44cd-bccf-aee43e23ce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5dd25dd-7edf-44cd-bccf-aee43e23ce25" xsi:nil="true"/>
    <lcf76f155ced4ddcb4097134ff3c332f xmlns="d6391fb3-bae1-4a07-94a2-b90f32d14c9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5D3834A-7BF5-41A7-BE3C-3E14EBD0017F}">
  <ds:schemaRefs>
    <ds:schemaRef ds:uri="http://schemas.microsoft.com/sharepoint/v3/contenttype/forms"/>
  </ds:schemaRefs>
</ds:datastoreItem>
</file>

<file path=customXml/itemProps2.xml><?xml version="1.0" encoding="utf-8"?>
<ds:datastoreItem xmlns:ds="http://schemas.openxmlformats.org/officeDocument/2006/customXml" ds:itemID="{B2D53B43-CC5B-4418-A862-B72125E9A1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391fb3-bae1-4a07-94a2-b90f32d14c98"/>
    <ds:schemaRef ds:uri="15dd25dd-7edf-44cd-bccf-aee43e23ce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11E5F0-596E-4559-877C-8FF3C2234F4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6391fb3-bae1-4a07-94a2-b90f32d14c98"/>
    <ds:schemaRef ds:uri="15dd25dd-7edf-44cd-bccf-aee43e23ce2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Pages>0</Pages>
  <Words>2720</Words>
  <Characters>0</Characters>
  <Application>Microsoft Office PowerPoint</Application>
  <DocSecurity>0</DocSecurity>
  <PresentationFormat>ユーザー設定</PresentationFormat>
  <Lines>0</Lines>
  <Paragraphs>188</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HGPｺﾞｼｯｸE</vt:lpstr>
      <vt:lpstr>HGPｺﾞｼｯｸM</vt:lpstr>
      <vt:lpstr>Meiryo UI</vt:lpstr>
      <vt:lpstr>ＭＳ Ｐゴシック</vt:lpstr>
      <vt:lpstr>ＭＳ Ｐ明朝</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2023-04-28T08:45:32Z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0x0101008095C249E6C10A46B633298F750FE7C7</vt:lpwstr>
  </property>
</Properties>
</file>