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74" r:id="rId3"/>
    <p:sldId id="280" r:id="rId4"/>
    <p:sldId id="279" r:id="rId5"/>
    <p:sldId id="276" r:id="rId6"/>
    <p:sldId id="272" r:id="rId7"/>
    <p:sldId id="259" r:id="rId8"/>
    <p:sldId id="273" r:id="rId9"/>
    <p:sldId id="275" r:id="rId10"/>
    <p:sldId id="278" r:id="rId11"/>
    <p:sldId id="269" r:id="rId12"/>
    <p:sldId id="260" r:id="rId13"/>
    <p:sldId id="265" r:id="rId14"/>
    <p:sldId id="277" r:id="rId15"/>
    <p:sldId id="258" r:id="rId1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717" autoAdjust="0"/>
    <p:restoredTop sz="94660"/>
  </p:normalViewPr>
  <p:slideViewPr>
    <p:cSldViewPr snapToGrid="0">
      <p:cViewPr varScale="1">
        <p:scale>
          <a:sx n="73" d="100"/>
          <a:sy n="73" d="100"/>
        </p:scale>
        <p:origin x="145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6" cy="498693"/>
          </a:xfrm>
          <a:prstGeom prst="rect">
            <a:avLst/>
          </a:prstGeom>
        </p:spPr>
        <p:txBody>
          <a:bodyPr vert="horz" lIns="95687" tIns="47844" rIns="95687" bIns="47844" rtlCol="0"/>
          <a:lstStyle>
            <a:lvl1pPr algn="l">
              <a:defRPr sz="1300">
                <a:latin typeface="Yu Gothic UI" panose="020B0500000000000000" pitchFamily="50" charset="-128"/>
                <a:ea typeface="Yu Gothic UI" panose="020B0500000000000000" pitchFamily="50" charset="-128"/>
              </a:defRPr>
            </a:lvl1pPr>
          </a:lstStyle>
          <a:p>
            <a:endParaRPr kumimoji="1" lang="ja-JP" altLang="en-US" dirty="0"/>
          </a:p>
        </p:txBody>
      </p:sp>
      <p:sp>
        <p:nvSpPr>
          <p:cNvPr id="3" name="日付プレースホルダー 2"/>
          <p:cNvSpPr>
            <a:spLocks noGrp="1"/>
          </p:cNvSpPr>
          <p:nvPr>
            <p:ph type="dt" idx="1"/>
          </p:nvPr>
        </p:nvSpPr>
        <p:spPr>
          <a:xfrm>
            <a:off x="3855839" y="0"/>
            <a:ext cx="2949786" cy="498693"/>
          </a:xfrm>
          <a:prstGeom prst="rect">
            <a:avLst/>
          </a:prstGeom>
        </p:spPr>
        <p:txBody>
          <a:bodyPr vert="horz" lIns="95687" tIns="47844" rIns="95687" bIns="47844" rtlCol="0"/>
          <a:lstStyle>
            <a:lvl1pPr algn="r">
              <a:defRPr sz="1300">
                <a:latin typeface="Yu Gothic UI" panose="020B0500000000000000" pitchFamily="50" charset="-128"/>
                <a:ea typeface="Yu Gothic UI" panose="020B0500000000000000" pitchFamily="50" charset="-128"/>
              </a:defRPr>
            </a:lvl1pPr>
          </a:lstStyle>
          <a:p>
            <a:fld id="{19A627A3-97A6-4E49-84B3-EE435B22B9A5}" type="datetimeFigureOut">
              <a:rPr kumimoji="1" lang="ja-JP" altLang="en-US" smtClean="0"/>
              <a:pPr/>
              <a:t>2023/7/27</a:t>
            </a:fld>
            <a:endParaRPr kumimoji="1" lang="ja-JP" altLang="en-US" dirty="0"/>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5687" tIns="47844" rIns="95687" bIns="47844" rtlCol="0" anchor="ctr"/>
          <a:lstStyle/>
          <a:p>
            <a:endParaRPr lang="ja-JP" altLang="en-US" dirty="0"/>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5687" tIns="47844" rIns="95687" bIns="47844"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5687" tIns="47844" rIns="95687" bIns="47844" rtlCol="0" anchor="b"/>
          <a:lstStyle>
            <a:lvl1pPr algn="l">
              <a:defRPr sz="1300">
                <a:latin typeface="Yu Gothic UI" panose="020B0500000000000000" pitchFamily="50" charset="-128"/>
                <a:ea typeface="Yu Gothic UI" panose="020B0500000000000000" pitchFamily="50" charset="-128"/>
              </a:defRPr>
            </a:lvl1pPr>
          </a:lstStyle>
          <a:p>
            <a:endParaRPr kumimoji="1" lang="ja-JP" altLang="en-US" dirty="0"/>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5687" tIns="47844" rIns="95687" bIns="47844" rtlCol="0" anchor="b"/>
          <a:lstStyle>
            <a:lvl1pPr algn="r">
              <a:defRPr sz="1300">
                <a:latin typeface="Yu Gothic UI" panose="020B0500000000000000" pitchFamily="50" charset="-128"/>
                <a:ea typeface="Yu Gothic UI" panose="020B0500000000000000" pitchFamily="50" charset="-128"/>
              </a:defRPr>
            </a:lvl1pPr>
          </a:lstStyle>
          <a:p>
            <a:fld id="{FBDD4954-5559-4185-9B74-705FE0AEC41F}" type="slidenum">
              <a:rPr kumimoji="1" lang="ja-JP" altLang="en-US" smtClean="0"/>
              <a:pPr/>
              <a:t>‹#›</a:t>
            </a:fld>
            <a:endParaRPr kumimoji="1" lang="ja-JP" altLang="en-US" dirty="0"/>
          </a:p>
        </p:txBody>
      </p:sp>
    </p:spTree>
    <p:extLst>
      <p:ext uri="{BB962C8B-B14F-4D97-AF65-F5344CB8AC3E}">
        <p14:creationId xmlns:p14="http://schemas.microsoft.com/office/powerpoint/2010/main" val="15699368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defRPr>
    </a:lvl1pPr>
    <a:lvl2pPr marL="45720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defRPr>
    </a:lvl2pPr>
    <a:lvl3pPr marL="91440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defRPr>
    </a:lvl3pPr>
    <a:lvl4pPr marL="137160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defRPr>
    </a:lvl4pPr>
    <a:lvl5pPr marL="182880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7"/>
        <p:cNvGrpSpPr/>
        <p:nvPr/>
      </p:nvGrpSpPr>
      <p:grpSpPr>
        <a:xfrm>
          <a:off x="0" y="0"/>
          <a:ext cx="0" cy="0"/>
          <a:chOff x="0" y="0"/>
          <a:chExt cx="0" cy="0"/>
        </a:xfrm>
      </p:grpSpPr>
      <p:sp>
        <p:nvSpPr>
          <p:cNvPr id="378" name="Google Shape;378;p1:notes"/>
          <p:cNvSpPr txBox="1">
            <a:spLocks noGrp="1"/>
          </p:cNvSpPr>
          <p:nvPr>
            <p:ph type="sldNum" idx="12"/>
          </p:nvPr>
        </p:nvSpPr>
        <p:spPr>
          <a:xfrm>
            <a:off x="3827909" y="10261954"/>
            <a:ext cx="2927313" cy="540193"/>
          </a:xfrm>
          <a:prstGeom prst="rect">
            <a:avLst/>
          </a:prstGeom>
          <a:noFill/>
          <a:ln>
            <a:noFill/>
          </a:ln>
        </p:spPr>
        <p:txBody>
          <a:bodyPr spcFirstLastPara="1" wrap="square" lIns="100093" tIns="50046" rIns="100093" bIns="50046" anchor="b" anchorCtr="0">
            <a:noAutofit/>
          </a:bodyPr>
          <a:lstStyle/>
          <a:p>
            <a:fld id="{00000000-1234-1234-1234-123412341234}" type="slidenum">
              <a:rPr lang="en-US" altLang="ja-JP">
                <a:solidFill>
                  <a:srgbClr val="000000"/>
                </a:solidFill>
                <a:latin typeface="Arial"/>
                <a:ea typeface="Arial"/>
                <a:cs typeface="Arial"/>
                <a:sym typeface="Arial"/>
              </a:rPr>
              <a:pPr/>
              <a:t>1</a:t>
            </a:fld>
            <a:endParaRPr>
              <a:solidFill>
                <a:srgbClr val="000000"/>
              </a:solidFill>
              <a:latin typeface="Arial"/>
              <a:ea typeface="Arial"/>
              <a:cs typeface="Arial"/>
              <a:sym typeface="Arial"/>
            </a:endParaRPr>
          </a:p>
        </p:txBody>
      </p:sp>
      <p:sp>
        <p:nvSpPr>
          <p:cNvPr id="379" name="Google Shape;379;p1:notes"/>
          <p:cNvSpPr>
            <a:spLocks noGrp="1" noRot="1" noChangeAspect="1"/>
          </p:cNvSpPr>
          <p:nvPr>
            <p:ph type="sldImg" idx="2"/>
          </p:nvPr>
        </p:nvSpPr>
        <p:spPr>
          <a:xfrm>
            <a:off x="666750" y="800100"/>
            <a:ext cx="5370513" cy="402907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80" name="Google Shape;380;p1:notes"/>
          <p:cNvSpPr txBox="1">
            <a:spLocks noGrp="1"/>
          </p:cNvSpPr>
          <p:nvPr>
            <p:ph type="body" idx="1"/>
          </p:nvPr>
        </p:nvSpPr>
        <p:spPr>
          <a:xfrm>
            <a:off x="893963" y="5093057"/>
            <a:ext cx="4897949" cy="4830184"/>
          </a:xfrm>
          <a:prstGeom prst="rect">
            <a:avLst/>
          </a:prstGeom>
          <a:noFill/>
          <a:ln>
            <a:noFill/>
          </a:ln>
        </p:spPr>
        <p:txBody>
          <a:bodyPr spcFirstLastPara="1" wrap="square" lIns="100093" tIns="50046" rIns="100093" bIns="50046" anchor="t" anchorCtr="0">
            <a:noAutofit/>
          </a:bodyPr>
          <a:lstStyle/>
          <a:p>
            <a:endParaRPr>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Google Shape;396;p3:notes"/>
          <p:cNvSpPr txBox="1">
            <a:spLocks noGrp="1"/>
          </p:cNvSpPr>
          <p:nvPr>
            <p:ph type="body" idx="1"/>
          </p:nvPr>
        </p:nvSpPr>
        <p:spPr>
          <a:xfrm>
            <a:off x="675057" y="5131832"/>
            <a:ext cx="5406666" cy="4861734"/>
          </a:xfrm>
          <a:prstGeom prst="rect">
            <a:avLst/>
          </a:prstGeom>
        </p:spPr>
        <p:txBody>
          <a:bodyPr spcFirstLastPara="1" wrap="square" lIns="100093" tIns="50046" rIns="100093" bIns="50046" anchor="t" anchorCtr="0">
            <a:noAutofit/>
          </a:bodyPr>
          <a:lstStyle/>
          <a:p>
            <a:pPr>
              <a:spcBef>
                <a:spcPts val="346"/>
              </a:spcBef>
            </a:pPr>
            <a:endParaRPr/>
          </a:p>
        </p:txBody>
      </p:sp>
      <p:sp>
        <p:nvSpPr>
          <p:cNvPr id="397" name="Google Shape;397;p3:notes"/>
          <p:cNvSpPr>
            <a:spLocks noGrp="1" noRot="1" noChangeAspect="1"/>
          </p:cNvSpPr>
          <p:nvPr>
            <p:ph type="sldImg" idx="2"/>
          </p:nvPr>
        </p:nvSpPr>
        <p:spPr>
          <a:xfrm>
            <a:off x="677863" y="809625"/>
            <a:ext cx="5402262" cy="40528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9984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0"/>
        <p:cNvGrpSpPr/>
        <p:nvPr/>
      </p:nvGrpSpPr>
      <p:grpSpPr>
        <a:xfrm>
          <a:off x="0" y="0"/>
          <a:ext cx="0" cy="0"/>
          <a:chOff x="0" y="0"/>
          <a:chExt cx="0" cy="0"/>
        </a:xfrm>
      </p:grpSpPr>
      <p:sp>
        <p:nvSpPr>
          <p:cNvPr id="581" name="Google Shape;581;p14:notes"/>
          <p:cNvSpPr txBox="1">
            <a:spLocks noGrp="1"/>
          </p:cNvSpPr>
          <p:nvPr>
            <p:ph type="body" idx="1"/>
          </p:nvPr>
        </p:nvSpPr>
        <p:spPr>
          <a:xfrm>
            <a:off x="675057" y="5131832"/>
            <a:ext cx="5406666" cy="4861734"/>
          </a:xfrm>
          <a:prstGeom prst="rect">
            <a:avLst/>
          </a:prstGeom>
        </p:spPr>
        <p:txBody>
          <a:bodyPr spcFirstLastPara="1" wrap="square" lIns="100093" tIns="50046" rIns="100093" bIns="50046" anchor="t" anchorCtr="0">
            <a:noAutofit/>
          </a:bodyPr>
          <a:lstStyle/>
          <a:p>
            <a:pPr>
              <a:spcBef>
                <a:spcPts val="346"/>
              </a:spcBef>
            </a:pPr>
            <a:endParaRPr/>
          </a:p>
        </p:txBody>
      </p:sp>
      <p:sp>
        <p:nvSpPr>
          <p:cNvPr id="582" name="Google Shape;582;p14:notes"/>
          <p:cNvSpPr>
            <a:spLocks noGrp="1" noRot="1" noChangeAspect="1"/>
          </p:cNvSpPr>
          <p:nvPr>
            <p:ph type="sldImg" idx="2"/>
          </p:nvPr>
        </p:nvSpPr>
        <p:spPr>
          <a:xfrm>
            <a:off x="677863" y="809625"/>
            <a:ext cx="5402262" cy="40528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9"/>
        <p:cNvGrpSpPr/>
        <p:nvPr/>
      </p:nvGrpSpPr>
      <p:grpSpPr>
        <a:xfrm>
          <a:off x="0" y="0"/>
          <a:ext cx="0" cy="0"/>
          <a:chOff x="0" y="0"/>
          <a:chExt cx="0" cy="0"/>
        </a:xfrm>
      </p:grpSpPr>
      <p:sp>
        <p:nvSpPr>
          <p:cNvPr id="410" name="Google Shape;410;p5:notes"/>
          <p:cNvSpPr txBox="1">
            <a:spLocks noGrp="1"/>
          </p:cNvSpPr>
          <p:nvPr>
            <p:ph type="body" idx="1"/>
          </p:nvPr>
        </p:nvSpPr>
        <p:spPr>
          <a:xfrm>
            <a:off x="675057" y="5131832"/>
            <a:ext cx="5406666" cy="4861734"/>
          </a:xfrm>
          <a:prstGeom prst="rect">
            <a:avLst/>
          </a:prstGeom>
        </p:spPr>
        <p:txBody>
          <a:bodyPr spcFirstLastPara="1" wrap="square" lIns="100093" tIns="50046" rIns="100093" bIns="50046" anchor="t" anchorCtr="0">
            <a:noAutofit/>
          </a:bodyPr>
          <a:lstStyle/>
          <a:p>
            <a:pPr>
              <a:spcBef>
                <a:spcPts val="346"/>
              </a:spcBef>
            </a:pPr>
            <a:endParaRPr/>
          </a:p>
        </p:txBody>
      </p:sp>
      <p:sp>
        <p:nvSpPr>
          <p:cNvPr id="411" name="Google Shape;411;p5:notes"/>
          <p:cNvSpPr>
            <a:spLocks noGrp="1" noRot="1" noChangeAspect="1"/>
          </p:cNvSpPr>
          <p:nvPr>
            <p:ph type="sldImg" idx="2"/>
          </p:nvPr>
        </p:nvSpPr>
        <p:spPr>
          <a:xfrm>
            <a:off x="677863" y="809625"/>
            <a:ext cx="5402262" cy="40528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3"/>
        <p:cNvGrpSpPr/>
        <p:nvPr/>
      </p:nvGrpSpPr>
      <p:grpSpPr>
        <a:xfrm>
          <a:off x="0" y="0"/>
          <a:ext cx="0" cy="0"/>
          <a:chOff x="0" y="0"/>
          <a:chExt cx="0" cy="0"/>
        </a:xfrm>
      </p:grpSpPr>
      <p:sp>
        <p:nvSpPr>
          <p:cNvPr id="464" name="Google Shape;464;p10:notes"/>
          <p:cNvSpPr>
            <a:spLocks noGrp="1" noRot="1" noChangeAspect="1"/>
          </p:cNvSpPr>
          <p:nvPr>
            <p:ph type="sldImg" idx="2"/>
          </p:nvPr>
        </p:nvSpPr>
        <p:spPr>
          <a:xfrm>
            <a:off x="677863" y="809625"/>
            <a:ext cx="5402262" cy="40528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65" name="Google Shape;465;p10:notes"/>
          <p:cNvSpPr txBox="1">
            <a:spLocks noGrp="1"/>
          </p:cNvSpPr>
          <p:nvPr>
            <p:ph type="body" idx="1"/>
          </p:nvPr>
        </p:nvSpPr>
        <p:spPr>
          <a:xfrm>
            <a:off x="675057" y="5131832"/>
            <a:ext cx="5406666" cy="4861734"/>
          </a:xfrm>
          <a:prstGeom prst="rect">
            <a:avLst/>
          </a:prstGeom>
          <a:noFill/>
          <a:ln>
            <a:noFill/>
          </a:ln>
        </p:spPr>
        <p:txBody>
          <a:bodyPr spcFirstLastPara="1" wrap="square" lIns="100093" tIns="50046" rIns="100093" bIns="50046" anchor="t" anchorCtr="0">
            <a:noAutofit/>
          </a:bodyPr>
          <a:lstStyle/>
          <a:p>
            <a:endParaRPr/>
          </a:p>
        </p:txBody>
      </p:sp>
      <p:sp>
        <p:nvSpPr>
          <p:cNvPr id="466" name="Google Shape;466;p10:notes"/>
          <p:cNvSpPr txBox="1">
            <a:spLocks noGrp="1"/>
          </p:cNvSpPr>
          <p:nvPr>
            <p:ph type="sldNum" idx="12"/>
          </p:nvPr>
        </p:nvSpPr>
        <p:spPr>
          <a:xfrm>
            <a:off x="3827909" y="10261954"/>
            <a:ext cx="2927313" cy="540193"/>
          </a:xfrm>
          <a:prstGeom prst="rect">
            <a:avLst/>
          </a:prstGeom>
          <a:noFill/>
          <a:ln>
            <a:noFill/>
          </a:ln>
        </p:spPr>
        <p:txBody>
          <a:bodyPr spcFirstLastPara="1" wrap="square" lIns="100093" tIns="50046" rIns="100093" bIns="50046" anchor="b" anchorCtr="0">
            <a:noAutofit/>
          </a:bodyPr>
          <a:lstStyle/>
          <a:p>
            <a:fld id="{00000000-1234-1234-1234-123412341234}" type="slidenum">
              <a:rPr lang="en-US" altLang="ja-JP">
                <a:latin typeface="Arial"/>
                <a:ea typeface="Arial"/>
                <a:cs typeface="Arial"/>
                <a:sym typeface="Arial"/>
              </a:rPr>
              <a:pPr/>
              <a:t>13</a:t>
            </a:fld>
            <a:endParaRPr>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2:notes"/>
          <p:cNvSpPr txBox="1">
            <a:spLocks noGrp="1"/>
          </p:cNvSpPr>
          <p:nvPr>
            <p:ph type="body" idx="1"/>
          </p:nvPr>
        </p:nvSpPr>
        <p:spPr>
          <a:xfrm>
            <a:off x="675057" y="5131832"/>
            <a:ext cx="5406666" cy="4861734"/>
          </a:xfrm>
          <a:prstGeom prst="rect">
            <a:avLst/>
          </a:prstGeom>
        </p:spPr>
        <p:txBody>
          <a:bodyPr spcFirstLastPara="1" wrap="square" lIns="100093" tIns="50046" rIns="100093" bIns="50046" anchor="t" anchorCtr="0">
            <a:noAutofit/>
          </a:bodyPr>
          <a:lstStyle/>
          <a:p>
            <a:pPr>
              <a:spcBef>
                <a:spcPts val="346"/>
              </a:spcBef>
            </a:pPr>
            <a:endParaRPr/>
          </a:p>
        </p:txBody>
      </p:sp>
      <p:sp>
        <p:nvSpPr>
          <p:cNvPr id="389" name="Google Shape;389;p2:notes"/>
          <p:cNvSpPr>
            <a:spLocks noGrp="1" noRot="1" noChangeAspect="1"/>
          </p:cNvSpPr>
          <p:nvPr>
            <p:ph type="sldImg" idx="2"/>
          </p:nvPr>
        </p:nvSpPr>
        <p:spPr>
          <a:xfrm>
            <a:off x="677863" y="809625"/>
            <a:ext cx="5402262" cy="40528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62169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2:notes"/>
          <p:cNvSpPr txBox="1">
            <a:spLocks noGrp="1"/>
          </p:cNvSpPr>
          <p:nvPr>
            <p:ph type="body" idx="1"/>
          </p:nvPr>
        </p:nvSpPr>
        <p:spPr>
          <a:xfrm>
            <a:off x="675057" y="5131832"/>
            <a:ext cx="5406666" cy="4861734"/>
          </a:xfrm>
          <a:prstGeom prst="rect">
            <a:avLst/>
          </a:prstGeom>
        </p:spPr>
        <p:txBody>
          <a:bodyPr spcFirstLastPara="1" wrap="square" lIns="100093" tIns="50046" rIns="100093" bIns="50046" anchor="t" anchorCtr="0">
            <a:noAutofit/>
          </a:bodyPr>
          <a:lstStyle/>
          <a:p>
            <a:pPr>
              <a:spcBef>
                <a:spcPts val="346"/>
              </a:spcBef>
            </a:pPr>
            <a:endParaRPr/>
          </a:p>
        </p:txBody>
      </p:sp>
      <p:sp>
        <p:nvSpPr>
          <p:cNvPr id="389" name="Google Shape;389;p2:notes"/>
          <p:cNvSpPr>
            <a:spLocks noGrp="1" noRot="1" noChangeAspect="1"/>
          </p:cNvSpPr>
          <p:nvPr>
            <p:ph type="sldImg" idx="2"/>
          </p:nvPr>
        </p:nvSpPr>
        <p:spPr>
          <a:xfrm>
            <a:off x="677863" y="809625"/>
            <a:ext cx="5402262" cy="40528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2:notes"/>
          <p:cNvSpPr txBox="1">
            <a:spLocks noGrp="1"/>
          </p:cNvSpPr>
          <p:nvPr>
            <p:ph type="body" idx="1"/>
          </p:nvPr>
        </p:nvSpPr>
        <p:spPr>
          <a:xfrm>
            <a:off x="675057" y="5131832"/>
            <a:ext cx="5406666" cy="4861734"/>
          </a:xfrm>
          <a:prstGeom prst="rect">
            <a:avLst/>
          </a:prstGeom>
        </p:spPr>
        <p:txBody>
          <a:bodyPr spcFirstLastPara="1" wrap="square" lIns="100093" tIns="50046" rIns="100093" bIns="50046" anchor="t" anchorCtr="0">
            <a:noAutofit/>
          </a:bodyPr>
          <a:lstStyle/>
          <a:p>
            <a:pPr>
              <a:spcBef>
                <a:spcPts val="346"/>
              </a:spcBef>
            </a:pPr>
            <a:endParaRPr/>
          </a:p>
        </p:txBody>
      </p:sp>
      <p:sp>
        <p:nvSpPr>
          <p:cNvPr id="389" name="Google Shape;389;p2:notes"/>
          <p:cNvSpPr>
            <a:spLocks noGrp="1" noRot="1" noChangeAspect="1"/>
          </p:cNvSpPr>
          <p:nvPr>
            <p:ph type="sldImg" idx="2"/>
          </p:nvPr>
        </p:nvSpPr>
        <p:spPr>
          <a:xfrm>
            <a:off x="677863" y="809625"/>
            <a:ext cx="5402262" cy="40528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34491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2:notes"/>
          <p:cNvSpPr txBox="1">
            <a:spLocks noGrp="1"/>
          </p:cNvSpPr>
          <p:nvPr>
            <p:ph type="body" idx="1"/>
          </p:nvPr>
        </p:nvSpPr>
        <p:spPr>
          <a:xfrm>
            <a:off x="675057" y="5131832"/>
            <a:ext cx="5406666" cy="4861734"/>
          </a:xfrm>
          <a:prstGeom prst="rect">
            <a:avLst/>
          </a:prstGeom>
        </p:spPr>
        <p:txBody>
          <a:bodyPr spcFirstLastPara="1" wrap="square" lIns="100093" tIns="50046" rIns="100093" bIns="50046" anchor="t" anchorCtr="0">
            <a:noAutofit/>
          </a:bodyPr>
          <a:lstStyle/>
          <a:p>
            <a:pPr>
              <a:spcBef>
                <a:spcPts val="346"/>
              </a:spcBef>
            </a:pPr>
            <a:endParaRPr/>
          </a:p>
        </p:txBody>
      </p:sp>
      <p:sp>
        <p:nvSpPr>
          <p:cNvPr id="389" name="Google Shape;389;p2:notes"/>
          <p:cNvSpPr>
            <a:spLocks noGrp="1" noRot="1" noChangeAspect="1"/>
          </p:cNvSpPr>
          <p:nvPr>
            <p:ph type="sldImg" idx="2"/>
          </p:nvPr>
        </p:nvSpPr>
        <p:spPr>
          <a:xfrm>
            <a:off x="677863" y="809625"/>
            <a:ext cx="5402262" cy="40528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72801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2:notes"/>
          <p:cNvSpPr txBox="1">
            <a:spLocks noGrp="1"/>
          </p:cNvSpPr>
          <p:nvPr>
            <p:ph type="body" idx="1"/>
          </p:nvPr>
        </p:nvSpPr>
        <p:spPr>
          <a:xfrm>
            <a:off x="675057" y="5131832"/>
            <a:ext cx="5406666" cy="4861734"/>
          </a:xfrm>
          <a:prstGeom prst="rect">
            <a:avLst/>
          </a:prstGeom>
        </p:spPr>
        <p:txBody>
          <a:bodyPr spcFirstLastPara="1" wrap="square" lIns="100093" tIns="50046" rIns="100093" bIns="50046" anchor="t" anchorCtr="0">
            <a:noAutofit/>
          </a:bodyPr>
          <a:lstStyle/>
          <a:p>
            <a:pPr>
              <a:spcBef>
                <a:spcPts val="346"/>
              </a:spcBef>
            </a:pPr>
            <a:endParaRPr/>
          </a:p>
        </p:txBody>
      </p:sp>
      <p:sp>
        <p:nvSpPr>
          <p:cNvPr id="389" name="Google Shape;389;p2:notes"/>
          <p:cNvSpPr>
            <a:spLocks noGrp="1" noRot="1" noChangeAspect="1"/>
          </p:cNvSpPr>
          <p:nvPr>
            <p:ph type="sldImg" idx="2"/>
          </p:nvPr>
        </p:nvSpPr>
        <p:spPr>
          <a:xfrm>
            <a:off x="677863" y="809625"/>
            <a:ext cx="5402262" cy="40528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3869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2:notes"/>
          <p:cNvSpPr txBox="1">
            <a:spLocks noGrp="1"/>
          </p:cNvSpPr>
          <p:nvPr>
            <p:ph type="body" idx="1"/>
          </p:nvPr>
        </p:nvSpPr>
        <p:spPr>
          <a:xfrm>
            <a:off x="675057" y="5131832"/>
            <a:ext cx="5406666" cy="4861734"/>
          </a:xfrm>
          <a:prstGeom prst="rect">
            <a:avLst/>
          </a:prstGeom>
        </p:spPr>
        <p:txBody>
          <a:bodyPr spcFirstLastPara="1" wrap="square" lIns="100093" tIns="50046" rIns="100093" bIns="50046" anchor="t" anchorCtr="0">
            <a:noAutofit/>
          </a:bodyPr>
          <a:lstStyle/>
          <a:p>
            <a:pPr>
              <a:spcBef>
                <a:spcPts val="346"/>
              </a:spcBef>
            </a:pPr>
            <a:endParaRPr/>
          </a:p>
        </p:txBody>
      </p:sp>
      <p:sp>
        <p:nvSpPr>
          <p:cNvPr id="389" name="Google Shape;389;p2:notes"/>
          <p:cNvSpPr>
            <a:spLocks noGrp="1" noRot="1" noChangeAspect="1"/>
          </p:cNvSpPr>
          <p:nvPr>
            <p:ph type="sldImg" idx="2"/>
          </p:nvPr>
        </p:nvSpPr>
        <p:spPr>
          <a:xfrm>
            <a:off x="677863" y="809625"/>
            <a:ext cx="5402262" cy="40528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1073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2:notes"/>
          <p:cNvSpPr txBox="1">
            <a:spLocks noGrp="1"/>
          </p:cNvSpPr>
          <p:nvPr>
            <p:ph type="body" idx="1"/>
          </p:nvPr>
        </p:nvSpPr>
        <p:spPr>
          <a:xfrm>
            <a:off x="675057" y="5131832"/>
            <a:ext cx="5406666" cy="4861734"/>
          </a:xfrm>
          <a:prstGeom prst="rect">
            <a:avLst/>
          </a:prstGeom>
        </p:spPr>
        <p:txBody>
          <a:bodyPr spcFirstLastPara="1" wrap="square" lIns="100093" tIns="50046" rIns="100093" bIns="50046" anchor="t" anchorCtr="0">
            <a:noAutofit/>
          </a:bodyPr>
          <a:lstStyle/>
          <a:p>
            <a:pPr>
              <a:spcBef>
                <a:spcPts val="346"/>
              </a:spcBef>
            </a:pPr>
            <a:endParaRPr/>
          </a:p>
        </p:txBody>
      </p:sp>
      <p:sp>
        <p:nvSpPr>
          <p:cNvPr id="389" name="Google Shape;389;p2:notes"/>
          <p:cNvSpPr>
            <a:spLocks noGrp="1" noRot="1" noChangeAspect="1"/>
          </p:cNvSpPr>
          <p:nvPr>
            <p:ph type="sldImg" idx="2"/>
          </p:nvPr>
        </p:nvSpPr>
        <p:spPr>
          <a:xfrm>
            <a:off x="677863" y="809625"/>
            <a:ext cx="5402262" cy="40528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4:notes"/>
          <p:cNvSpPr txBox="1">
            <a:spLocks noGrp="1"/>
          </p:cNvSpPr>
          <p:nvPr>
            <p:ph type="body" idx="1"/>
          </p:nvPr>
        </p:nvSpPr>
        <p:spPr>
          <a:xfrm>
            <a:off x="675057" y="5131832"/>
            <a:ext cx="5406666" cy="4861734"/>
          </a:xfrm>
          <a:prstGeom prst="rect">
            <a:avLst/>
          </a:prstGeom>
        </p:spPr>
        <p:txBody>
          <a:bodyPr spcFirstLastPara="1" wrap="square" lIns="100093" tIns="50046" rIns="100093" bIns="50046" anchor="t" anchorCtr="0">
            <a:noAutofit/>
          </a:bodyPr>
          <a:lstStyle/>
          <a:p>
            <a:pPr>
              <a:spcBef>
                <a:spcPts val="346"/>
              </a:spcBef>
            </a:pPr>
            <a:endParaRPr/>
          </a:p>
        </p:txBody>
      </p:sp>
      <p:sp>
        <p:nvSpPr>
          <p:cNvPr id="404" name="Google Shape;404;p4:notes"/>
          <p:cNvSpPr>
            <a:spLocks noGrp="1" noRot="1" noChangeAspect="1"/>
          </p:cNvSpPr>
          <p:nvPr>
            <p:ph type="sldImg" idx="2"/>
          </p:nvPr>
        </p:nvSpPr>
        <p:spPr>
          <a:xfrm>
            <a:off x="677863" y="809625"/>
            <a:ext cx="5402262" cy="40528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Google Shape;396;p3:notes"/>
          <p:cNvSpPr txBox="1">
            <a:spLocks noGrp="1"/>
          </p:cNvSpPr>
          <p:nvPr>
            <p:ph type="body" idx="1"/>
          </p:nvPr>
        </p:nvSpPr>
        <p:spPr>
          <a:xfrm>
            <a:off x="675057" y="5131832"/>
            <a:ext cx="5406666" cy="4861734"/>
          </a:xfrm>
          <a:prstGeom prst="rect">
            <a:avLst/>
          </a:prstGeom>
        </p:spPr>
        <p:txBody>
          <a:bodyPr spcFirstLastPara="1" wrap="square" lIns="100093" tIns="50046" rIns="100093" bIns="50046" anchor="t" anchorCtr="0">
            <a:noAutofit/>
          </a:bodyPr>
          <a:lstStyle/>
          <a:p>
            <a:pPr>
              <a:spcBef>
                <a:spcPts val="346"/>
              </a:spcBef>
            </a:pPr>
            <a:endParaRPr/>
          </a:p>
        </p:txBody>
      </p:sp>
      <p:sp>
        <p:nvSpPr>
          <p:cNvPr id="397" name="Google Shape;397;p3:notes"/>
          <p:cNvSpPr>
            <a:spLocks noGrp="1" noRot="1" noChangeAspect="1"/>
          </p:cNvSpPr>
          <p:nvPr>
            <p:ph type="sldImg" idx="2"/>
          </p:nvPr>
        </p:nvSpPr>
        <p:spPr>
          <a:xfrm>
            <a:off x="677863" y="809625"/>
            <a:ext cx="5402262" cy="40528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Google Shape;396;p3:notes"/>
          <p:cNvSpPr txBox="1">
            <a:spLocks noGrp="1"/>
          </p:cNvSpPr>
          <p:nvPr>
            <p:ph type="body" idx="1"/>
          </p:nvPr>
        </p:nvSpPr>
        <p:spPr>
          <a:xfrm>
            <a:off x="675057" y="5131832"/>
            <a:ext cx="5406666" cy="4861734"/>
          </a:xfrm>
          <a:prstGeom prst="rect">
            <a:avLst/>
          </a:prstGeom>
        </p:spPr>
        <p:txBody>
          <a:bodyPr spcFirstLastPara="1" wrap="square" lIns="100093" tIns="50046" rIns="100093" bIns="50046" anchor="t" anchorCtr="0">
            <a:noAutofit/>
          </a:bodyPr>
          <a:lstStyle/>
          <a:p>
            <a:pPr>
              <a:spcBef>
                <a:spcPts val="346"/>
              </a:spcBef>
            </a:pPr>
            <a:endParaRPr/>
          </a:p>
        </p:txBody>
      </p:sp>
      <p:sp>
        <p:nvSpPr>
          <p:cNvPr id="397" name="Google Shape;397;p3:notes"/>
          <p:cNvSpPr>
            <a:spLocks noGrp="1" noRot="1" noChangeAspect="1"/>
          </p:cNvSpPr>
          <p:nvPr>
            <p:ph type="sldImg" idx="2"/>
          </p:nvPr>
        </p:nvSpPr>
        <p:spPr>
          <a:xfrm>
            <a:off x="677863" y="809625"/>
            <a:ext cx="5402262" cy="40528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2804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5A1213-E8A6-4E27-8749-F4F64E7052CC}" type="datetimeFigureOut">
              <a:rPr kumimoji="1" lang="ja-JP" altLang="en-US" smtClean="0"/>
              <a:t>2023/7/27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842790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5A1213-E8A6-4E27-8749-F4F64E7052CC}" type="datetimeFigureOut">
              <a:rPr kumimoji="1" lang="ja-JP" altLang="en-US" smtClean="0"/>
              <a:t>2023/7/27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1627884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5A1213-E8A6-4E27-8749-F4F64E7052CC}" type="datetimeFigureOut">
              <a:rPr kumimoji="1" lang="ja-JP" altLang="en-US" smtClean="0"/>
              <a:t>2023/7/27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2477772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基本版） 中表紙_Proposal">
  <p:cSld name="1_（基本版） 中表紙_Proposal">
    <p:spTree>
      <p:nvGrpSpPr>
        <p:cNvPr id="1" name="Shape 14"/>
        <p:cNvGrpSpPr/>
        <p:nvPr/>
      </p:nvGrpSpPr>
      <p:grpSpPr>
        <a:xfrm>
          <a:off x="0" y="0"/>
          <a:ext cx="0" cy="0"/>
          <a:chOff x="0" y="0"/>
          <a:chExt cx="0" cy="0"/>
        </a:xfrm>
      </p:grpSpPr>
      <p:sp>
        <p:nvSpPr>
          <p:cNvPr id="15" name="Google Shape;15;p17"/>
          <p:cNvSpPr txBox="1">
            <a:spLocks noGrp="1"/>
          </p:cNvSpPr>
          <p:nvPr>
            <p:ph type="body" idx="1"/>
          </p:nvPr>
        </p:nvSpPr>
        <p:spPr>
          <a:xfrm>
            <a:off x="893910" y="2124021"/>
            <a:ext cx="4778578" cy="667409"/>
          </a:xfrm>
          <a:prstGeom prst="rect">
            <a:avLst/>
          </a:prstGeom>
          <a:noFill/>
          <a:ln>
            <a:noFill/>
          </a:ln>
        </p:spPr>
        <p:txBody>
          <a:bodyPr spcFirstLastPara="1" wrap="square" lIns="72000" tIns="0" rIns="73150" bIns="0" anchor="ctr" anchorCtr="0">
            <a:noAutofit/>
          </a:bodyPr>
          <a:lstStyle>
            <a:lvl1pPr marL="422041" lvl="0" indent="-211021" algn="l">
              <a:lnSpc>
                <a:spcPct val="100000"/>
              </a:lnSpc>
              <a:spcBef>
                <a:spcPts val="0"/>
              </a:spcBef>
              <a:spcAft>
                <a:spcPts val="0"/>
              </a:spcAft>
              <a:buClr>
                <a:schemeClr val="dk1"/>
              </a:buClr>
              <a:buSzPts val="2830"/>
              <a:buNone/>
              <a:defRPr sz="2612" b="1">
                <a:solidFill>
                  <a:schemeClr val="dk1"/>
                </a:solidFill>
                <a:latin typeface="Arial"/>
                <a:ea typeface="Arial"/>
                <a:cs typeface="Arial"/>
                <a:sym typeface="Arial"/>
              </a:defRPr>
            </a:lvl1pPr>
            <a:lvl2pPr marL="844083" lvl="1" indent="-316531" algn="l">
              <a:lnSpc>
                <a:spcPct val="106000"/>
              </a:lnSpc>
              <a:spcBef>
                <a:spcPts val="985"/>
              </a:spcBef>
              <a:spcAft>
                <a:spcPts val="0"/>
              </a:spcAft>
              <a:buClr>
                <a:schemeClr val="dk1"/>
              </a:buClr>
              <a:buSzPts val="1800"/>
              <a:buChar char="■"/>
              <a:defRPr/>
            </a:lvl2pPr>
            <a:lvl3pPr marL="1266124" lvl="2" indent="-316531" algn="l">
              <a:lnSpc>
                <a:spcPct val="106000"/>
              </a:lnSpc>
              <a:spcBef>
                <a:spcPts val="448"/>
              </a:spcBef>
              <a:spcAft>
                <a:spcPts val="0"/>
              </a:spcAft>
              <a:buClr>
                <a:schemeClr val="dk1"/>
              </a:buClr>
              <a:buSzPts val="1800"/>
              <a:buChar char="⮚"/>
              <a:defRPr/>
            </a:lvl3pPr>
            <a:lvl4pPr marL="1688165" lvl="3" indent="-316531" algn="l">
              <a:lnSpc>
                <a:spcPct val="106000"/>
              </a:lnSpc>
              <a:spcBef>
                <a:spcPts val="224"/>
              </a:spcBef>
              <a:spcAft>
                <a:spcPts val="0"/>
              </a:spcAft>
              <a:buClr>
                <a:schemeClr val="dk1"/>
              </a:buClr>
              <a:buSzPts val="1800"/>
              <a:buChar char="•"/>
              <a:defRPr/>
            </a:lvl4pPr>
            <a:lvl5pPr marL="2110207" lvl="4" indent="-316531" algn="l">
              <a:spcBef>
                <a:spcPts val="0"/>
              </a:spcBef>
              <a:spcAft>
                <a:spcPts val="0"/>
              </a:spcAft>
              <a:buClr>
                <a:schemeClr val="dk1"/>
              </a:buClr>
              <a:buSzPts val="1800"/>
              <a:buChar char="−"/>
              <a:defRPr/>
            </a:lvl5pPr>
            <a:lvl6pPr marL="2532248" lvl="5" indent="-316531" algn="l">
              <a:spcBef>
                <a:spcPts val="1010"/>
              </a:spcBef>
              <a:spcAft>
                <a:spcPts val="0"/>
              </a:spcAft>
              <a:buClr>
                <a:schemeClr val="dk1"/>
              </a:buClr>
              <a:buSzPts val="1800"/>
              <a:buChar char="−"/>
              <a:defRPr/>
            </a:lvl6pPr>
            <a:lvl7pPr marL="2954289" lvl="6" indent="-316531" algn="l">
              <a:spcBef>
                <a:spcPts val="1010"/>
              </a:spcBef>
              <a:spcAft>
                <a:spcPts val="0"/>
              </a:spcAft>
              <a:buClr>
                <a:schemeClr val="dk1"/>
              </a:buClr>
              <a:buSzPts val="1800"/>
              <a:buChar char="−"/>
              <a:defRPr/>
            </a:lvl7pPr>
            <a:lvl8pPr marL="3376331" lvl="7" indent="-316531" algn="l">
              <a:spcBef>
                <a:spcPts val="1010"/>
              </a:spcBef>
              <a:spcAft>
                <a:spcPts val="0"/>
              </a:spcAft>
              <a:buClr>
                <a:schemeClr val="dk1"/>
              </a:buClr>
              <a:buSzPts val="1800"/>
              <a:buChar char="−"/>
              <a:defRPr/>
            </a:lvl8pPr>
            <a:lvl9pPr marL="3798372" lvl="8" indent="-316531" algn="l">
              <a:spcBef>
                <a:spcPts val="1010"/>
              </a:spcBef>
              <a:spcAft>
                <a:spcPts val="1010"/>
              </a:spcAft>
              <a:buClr>
                <a:schemeClr val="dk1"/>
              </a:buClr>
              <a:buSzPts val="1800"/>
              <a:buChar char="−"/>
              <a:defRPr/>
            </a:lvl9pPr>
          </a:lstStyle>
          <a:p>
            <a:endParaRPr/>
          </a:p>
        </p:txBody>
      </p:sp>
      <p:sp>
        <p:nvSpPr>
          <p:cNvPr id="16" name="Google Shape;16;p17"/>
          <p:cNvSpPr txBox="1">
            <a:spLocks noGrp="1"/>
          </p:cNvSpPr>
          <p:nvPr>
            <p:ph type="sldNum" idx="12"/>
          </p:nvPr>
        </p:nvSpPr>
        <p:spPr>
          <a:xfrm>
            <a:off x="4505670" y="6588177"/>
            <a:ext cx="166154" cy="180000"/>
          </a:xfrm>
          <a:prstGeom prst="rect">
            <a:avLst/>
          </a:prstGeom>
          <a:noFill/>
          <a:ln>
            <a:noFill/>
          </a:ln>
        </p:spPr>
        <p:txBody>
          <a:bodyPr spcFirstLastPara="1" wrap="square" lIns="0" tIns="0" rIns="0" bIns="0" anchor="b" anchorCtr="0">
            <a:noAutofit/>
          </a:bodyPr>
          <a:lstStyle>
            <a:lvl1pPr marL="0" lvl="0" indent="0" algn="r">
              <a:spcBef>
                <a:spcPts val="0"/>
              </a:spcBef>
              <a:spcAft>
                <a:spcPts val="0"/>
              </a:spcAft>
              <a:buNone/>
              <a:defRPr sz="838" b="0" i="0" u="none" strike="noStrike" cap="none">
                <a:solidFill>
                  <a:schemeClr val="dk1"/>
                </a:solidFill>
                <a:latin typeface="Arial"/>
                <a:ea typeface="Arial"/>
                <a:cs typeface="Arial"/>
                <a:sym typeface="Arial"/>
              </a:defRPr>
            </a:lvl1pPr>
            <a:lvl2pPr marL="0" lvl="1" indent="0" algn="r">
              <a:spcBef>
                <a:spcPts val="0"/>
              </a:spcBef>
              <a:spcAft>
                <a:spcPts val="0"/>
              </a:spcAft>
              <a:buNone/>
              <a:defRPr sz="838" b="0" i="0" u="none" strike="noStrike" cap="none">
                <a:solidFill>
                  <a:schemeClr val="dk1"/>
                </a:solidFill>
                <a:latin typeface="Arial"/>
                <a:ea typeface="Arial"/>
                <a:cs typeface="Arial"/>
                <a:sym typeface="Arial"/>
              </a:defRPr>
            </a:lvl2pPr>
            <a:lvl3pPr marL="0" lvl="2" indent="0" algn="r">
              <a:spcBef>
                <a:spcPts val="0"/>
              </a:spcBef>
              <a:spcAft>
                <a:spcPts val="0"/>
              </a:spcAft>
              <a:buNone/>
              <a:defRPr sz="838" b="0" i="0" u="none" strike="noStrike" cap="none">
                <a:solidFill>
                  <a:schemeClr val="dk1"/>
                </a:solidFill>
                <a:latin typeface="Arial"/>
                <a:ea typeface="Arial"/>
                <a:cs typeface="Arial"/>
                <a:sym typeface="Arial"/>
              </a:defRPr>
            </a:lvl3pPr>
            <a:lvl4pPr marL="0" lvl="3" indent="0" algn="r">
              <a:spcBef>
                <a:spcPts val="0"/>
              </a:spcBef>
              <a:spcAft>
                <a:spcPts val="0"/>
              </a:spcAft>
              <a:buNone/>
              <a:defRPr sz="838" b="0" i="0" u="none" strike="noStrike" cap="none">
                <a:solidFill>
                  <a:schemeClr val="dk1"/>
                </a:solidFill>
                <a:latin typeface="Arial"/>
                <a:ea typeface="Arial"/>
                <a:cs typeface="Arial"/>
                <a:sym typeface="Arial"/>
              </a:defRPr>
            </a:lvl4pPr>
            <a:lvl5pPr marL="0" lvl="4" indent="0" algn="r">
              <a:spcBef>
                <a:spcPts val="0"/>
              </a:spcBef>
              <a:spcAft>
                <a:spcPts val="0"/>
              </a:spcAft>
              <a:buNone/>
              <a:defRPr sz="838" b="0" i="0" u="none" strike="noStrike" cap="none">
                <a:solidFill>
                  <a:schemeClr val="dk1"/>
                </a:solidFill>
                <a:latin typeface="Arial"/>
                <a:ea typeface="Arial"/>
                <a:cs typeface="Arial"/>
                <a:sym typeface="Arial"/>
              </a:defRPr>
            </a:lvl5pPr>
            <a:lvl6pPr marL="0" lvl="5" indent="0" algn="r">
              <a:spcBef>
                <a:spcPts val="0"/>
              </a:spcBef>
              <a:spcAft>
                <a:spcPts val="0"/>
              </a:spcAft>
              <a:buNone/>
              <a:defRPr sz="838" b="0" i="0" u="none" strike="noStrike" cap="none">
                <a:solidFill>
                  <a:schemeClr val="dk1"/>
                </a:solidFill>
                <a:latin typeface="Arial"/>
                <a:ea typeface="Arial"/>
                <a:cs typeface="Arial"/>
                <a:sym typeface="Arial"/>
              </a:defRPr>
            </a:lvl6pPr>
            <a:lvl7pPr marL="0" lvl="6" indent="0" algn="r">
              <a:spcBef>
                <a:spcPts val="0"/>
              </a:spcBef>
              <a:spcAft>
                <a:spcPts val="0"/>
              </a:spcAft>
              <a:buNone/>
              <a:defRPr sz="838" b="0" i="0" u="none" strike="noStrike" cap="none">
                <a:solidFill>
                  <a:schemeClr val="dk1"/>
                </a:solidFill>
                <a:latin typeface="Arial"/>
                <a:ea typeface="Arial"/>
                <a:cs typeface="Arial"/>
                <a:sym typeface="Arial"/>
              </a:defRPr>
            </a:lvl7pPr>
            <a:lvl8pPr marL="0" lvl="7" indent="0" algn="r">
              <a:spcBef>
                <a:spcPts val="0"/>
              </a:spcBef>
              <a:spcAft>
                <a:spcPts val="0"/>
              </a:spcAft>
              <a:buNone/>
              <a:defRPr sz="838" b="0" i="0" u="none" strike="noStrike" cap="none">
                <a:solidFill>
                  <a:schemeClr val="dk1"/>
                </a:solidFill>
                <a:latin typeface="Arial"/>
                <a:ea typeface="Arial"/>
                <a:cs typeface="Arial"/>
                <a:sym typeface="Arial"/>
              </a:defRPr>
            </a:lvl8pPr>
            <a:lvl9pPr marL="0" lvl="8" indent="0" algn="r">
              <a:spcBef>
                <a:spcPts val="0"/>
              </a:spcBef>
              <a:spcAft>
                <a:spcPts val="0"/>
              </a:spcAft>
              <a:buNone/>
              <a:defRPr sz="838" b="0"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a:p>
        </p:txBody>
      </p:sp>
      <p:sp>
        <p:nvSpPr>
          <p:cNvPr id="17" name="Google Shape;17;p17"/>
          <p:cNvSpPr txBox="1">
            <a:spLocks noGrp="1"/>
          </p:cNvSpPr>
          <p:nvPr>
            <p:ph type="ftr" idx="11"/>
          </p:nvPr>
        </p:nvSpPr>
        <p:spPr>
          <a:xfrm>
            <a:off x="651329" y="6588000"/>
            <a:ext cx="3755077" cy="16920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extLst>
      <p:ext uri="{BB962C8B-B14F-4D97-AF65-F5344CB8AC3E}">
        <p14:creationId xmlns:p14="http://schemas.microsoft.com/office/powerpoint/2010/main" val="787210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基本版） コンテンツ両サイド_レベル_Proposal">
  <p:cSld name="（基本版） コンテンツ両サイド_レベル_Proposal">
    <p:spTree>
      <p:nvGrpSpPr>
        <p:cNvPr id="1" name="Shape 18"/>
        <p:cNvGrpSpPr/>
        <p:nvPr/>
      </p:nvGrpSpPr>
      <p:grpSpPr>
        <a:xfrm>
          <a:off x="0" y="0"/>
          <a:ext cx="0" cy="0"/>
          <a:chOff x="0" y="0"/>
          <a:chExt cx="0" cy="0"/>
        </a:xfrm>
      </p:grpSpPr>
      <p:sp>
        <p:nvSpPr>
          <p:cNvPr id="19" name="Google Shape;19;p18"/>
          <p:cNvSpPr txBox="1">
            <a:spLocks noGrp="1"/>
          </p:cNvSpPr>
          <p:nvPr>
            <p:ph type="body" idx="1"/>
          </p:nvPr>
        </p:nvSpPr>
        <p:spPr>
          <a:xfrm>
            <a:off x="384923" y="1476000"/>
            <a:ext cx="4020923" cy="4824000"/>
          </a:xfrm>
          <a:prstGeom prst="rect">
            <a:avLst/>
          </a:prstGeom>
          <a:noFill/>
          <a:ln>
            <a:noFill/>
          </a:ln>
        </p:spPr>
        <p:txBody>
          <a:bodyPr spcFirstLastPara="1" wrap="square" lIns="72000" tIns="0" rIns="0" bIns="0" anchor="t" anchorCtr="0">
            <a:noAutofit/>
          </a:bodyPr>
          <a:lstStyle>
            <a:lvl1pPr marL="422041" lvl="0" indent="-211021" algn="l">
              <a:lnSpc>
                <a:spcPct val="106000"/>
              </a:lnSpc>
              <a:spcBef>
                <a:spcPts val="985"/>
              </a:spcBef>
              <a:spcAft>
                <a:spcPts val="0"/>
              </a:spcAft>
              <a:buClr>
                <a:schemeClr val="dk1"/>
              </a:buClr>
              <a:buSzPts val="1200"/>
              <a:buNone/>
              <a:defRPr sz="1108">
                <a:latin typeface="Arial"/>
                <a:ea typeface="Arial"/>
                <a:cs typeface="Arial"/>
                <a:sym typeface="Arial"/>
              </a:defRPr>
            </a:lvl1pPr>
            <a:lvl2pPr marL="844083" lvl="1" indent="-281361" algn="l">
              <a:lnSpc>
                <a:spcPct val="106000"/>
              </a:lnSpc>
              <a:spcBef>
                <a:spcPts val="975"/>
              </a:spcBef>
              <a:spcAft>
                <a:spcPts val="0"/>
              </a:spcAft>
              <a:buClr>
                <a:schemeClr val="dk1"/>
              </a:buClr>
              <a:buSzPts val="1200"/>
              <a:buFont typeface="Noto Sans Symbols"/>
              <a:buChar char="■"/>
              <a:defRPr sz="1108">
                <a:latin typeface="Arial"/>
                <a:ea typeface="Arial"/>
                <a:cs typeface="Arial"/>
                <a:sym typeface="Arial"/>
              </a:defRPr>
            </a:lvl2pPr>
            <a:lvl3pPr marL="1266124" lvl="2" indent="-281361" algn="l">
              <a:lnSpc>
                <a:spcPct val="106000"/>
              </a:lnSpc>
              <a:spcBef>
                <a:spcPts val="443"/>
              </a:spcBef>
              <a:spcAft>
                <a:spcPts val="0"/>
              </a:spcAft>
              <a:buClr>
                <a:schemeClr val="dk1"/>
              </a:buClr>
              <a:buSzPts val="1200"/>
              <a:buFont typeface="Noto Sans Symbols"/>
              <a:buChar char="⮚"/>
              <a:defRPr sz="1108">
                <a:latin typeface="Arial"/>
                <a:ea typeface="Arial"/>
                <a:cs typeface="Arial"/>
                <a:sym typeface="Arial"/>
              </a:defRPr>
            </a:lvl3pPr>
            <a:lvl4pPr marL="1688165" marR="0" lvl="3" indent="-281361" algn="l">
              <a:lnSpc>
                <a:spcPct val="106000"/>
              </a:lnSpc>
              <a:spcBef>
                <a:spcPts val="222"/>
              </a:spcBef>
              <a:spcAft>
                <a:spcPts val="0"/>
              </a:spcAft>
              <a:buClr>
                <a:schemeClr val="dk1"/>
              </a:buClr>
              <a:buSzPts val="1200"/>
              <a:buFont typeface="Arial"/>
              <a:buChar char="•"/>
              <a:defRPr sz="1108">
                <a:latin typeface="Arial"/>
                <a:ea typeface="Arial"/>
                <a:cs typeface="Arial"/>
                <a:sym typeface="Arial"/>
              </a:defRPr>
            </a:lvl4pPr>
            <a:lvl5pPr marL="2110207" lvl="4" indent="-316531" algn="l">
              <a:spcBef>
                <a:spcPts val="0"/>
              </a:spcBef>
              <a:spcAft>
                <a:spcPts val="0"/>
              </a:spcAft>
              <a:buClr>
                <a:schemeClr val="dk1"/>
              </a:buClr>
              <a:buSzPts val="1800"/>
              <a:buChar char="−"/>
              <a:defRPr/>
            </a:lvl5pPr>
            <a:lvl6pPr marL="2532248" lvl="5" indent="-316531" algn="l">
              <a:spcBef>
                <a:spcPts val="1010"/>
              </a:spcBef>
              <a:spcAft>
                <a:spcPts val="0"/>
              </a:spcAft>
              <a:buClr>
                <a:schemeClr val="dk1"/>
              </a:buClr>
              <a:buSzPts val="1800"/>
              <a:buChar char="−"/>
              <a:defRPr/>
            </a:lvl6pPr>
            <a:lvl7pPr marL="2954289" lvl="6" indent="-316531" algn="l">
              <a:spcBef>
                <a:spcPts val="1010"/>
              </a:spcBef>
              <a:spcAft>
                <a:spcPts val="0"/>
              </a:spcAft>
              <a:buClr>
                <a:schemeClr val="dk1"/>
              </a:buClr>
              <a:buSzPts val="1800"/>
              <a:buChar char="−"/>
              <a:defRPr/>
            </a:lvl7pPr>
            <a:lvl8pPr marL="3376331" lvl="7" indent="-316531" algn="l">
              <a:spcBef>
                <a:spcPts val="1010"/>
              </a:spcBef>
              <a:spcAft>
                <a:spcPts val="0"/>
              </a:spcAft>
              <a:buClr>
                <a:schemeClr val="dk1"/>
              </a:buClr>
              <a:buSzPts val="1800"/>
              <a:buChar char="−"/>
              <a:defRPr/>
            </a:lvl8pPr>
            <a:lvl9pPr marL="3798372" lvl="8" indent="-316531" algn="l">
              <a:spcBef>
                <a:spcPts val="1010"/>
              </a:spcBef>
              <a:spcAft>
                <a:spcPts val="1010"/>
              </a:spcAft>
              <a:buClr>
                <a:schemeClr val="dk1"/>
              </a:buClr>
              <a:buSzPts val="1800"/>
              <a:buChar char="−"/>
              <a:defRPr/>
            </a:lvl9pPr>
          </a:lstStyle>
          <a:p>
            <a:endParaRPr/>
          </a:p>
        </p:txBody>
      </p:sp>
      <p:sp>
        <p:nvSpPr>
          <p:cNvPr id="20" name="Google Shape;20;p18"/>
          <p:cNvSpPr txBox="1">
            <a:spLocks noGrp="1"/>
          </p:cNvSpPr>
          <p:nvPr>
            <p:ph type="body" idx="2"/>
          </p:nvPr>
        </p:nvSpPr>
        <p:spPr>
          <a:xfrm>
            <a:off x="4737589" y="1476000"/>
            <a:ext cx="4020923" cy="4824000"/>
          </a:xfrm>
          <a:prstGeom prst="rect">
            <a:avLst/>
          </a:prstGeom>
          <a:noFill/>
          <a:ln>
            <a:noFill/>
          </a:ln>
        </p:spPr>
        <p:txBody>
          <a:bodyPr spcFirstLastPara="1" wrap="square" lIns="72000" tIns="0" rIns="0" bIns="0" anchor="t" anchorCtr="0">
            <a:noAutofit/>
          </a:bodyPr>
          <a:lstStyle>
            <a:lvl1pPr marL="422041" lvl="0" indent="-211021" algn="l">
              <a:lnSpc>
                <a:spcPct val="106000"/>
              </a:lnSpc>
              <a:spcBef>
                <a:spcPts val="985"/>
              </a:spcBef>
              <a:spcAft>
                <a:spcPts val="0"/>
              </a:spcAft>
              <a:buClr>
                <a:schemeClr val="dk1"/>
              </a:buClr>
              <a:buSzPts val="1200"/>
              <a:buNone/>
              <a:defRPr sz="1108">
                <a:latin typeface="Arial"/>
                <a:ea typeface="Arial"/>
                <a:cs typeface="Arial"/>
                <a:sym typeface="Arial"/>
              </a:defRPr>
            </a:lvl1pPr>
            <a:lvl2pPr marL="844083" lvl="1" indent="-281361" algn="l">
              <a:lnSpc>
                <a:spcPct val="106000"/>
              </a:lnSpc>
              <a:spcBef>
                <a:spcPts val="975"/>
              </a:spcBef>
              <a:spcAft>
                <a:spcPts val="0"/>
              </a:spcAft>
              <a:buClr>
                <a:schemeClr val="dk1"/>
              </a:buClr>
              <a:buSzPts val="1200"/>
              <a:buFont typeface="Noto Sans Symbols"/>
              <a:buChar char="■"/>
              <a:defRPr sz="1108">
                <a:latin typeface="Arial"/>
                <a:ea typeface="Arial"/>
                <a:cs typeface="Arial"/>
                <a:sym typeface="Arial"/>
              </a:defRPr>
            </a:lvl2pPr>
            <a:lvl3pPr marL="1266124" lvl="2" indent="-281361" algn="l">
              <a:lnSpc>
                <a:spcPct val="106000"/>
              </a:lnSpc>
              <a:spcBef>
                <a:spcPts val="443"/>
              </a:spcBef>
              <a:spcAft>
                <a:spcPts val="0"/>
              </a:spcAft>
              <a:buClr>
                <a:schemeClr val="dk1"/>
              </a:buClr>
              <a:buSzPts val="1200"/>
              <a:buFont typeface="Noto Sans Symbols"/>
              <a:buChar char="⮚"/>
              <a:defRPr sz="1108">
                <a:latin typeface="Arial"/>
                <a:ea typeface="Arial"/>
                <a:cs typeface="Arial"/>
                <a:sym typeface="Arial"/>
              </a:defRPr>
            </a:lvl3pPr>
            <a:lvl4pPr marL="1688165" lvl="3" indent="-281361" algn="l">
              <a:lnSpc>
                <a:spcPct val="106000"/>
              </a:lnSpc>
              <a:spcBef>
                <a:spcPts val="222"/>
              </a:spcBef>
              <a:spcAft>
                <a:spcPts val="0"/>
              </a:spcAft>
              <a:buClr>
                <a:schemeClr val="dk1"/>
              </a:buClr>
              <a:buSzPts val="1200"/>
              <a:buFont typeface="Arial"/>
              <a:buChar char="•"/>
              <a:defRPr sz="1108">
                <a:latin typeface="Arial"/>
                <a:ea typeface="Arial"/>
                <a:cs typeface="Arial"/>
                <a:sym typeface="Arial"/>
              </a:defRPr>
            </a:lvl4pPr>
            <a:lvl5pPr marL="2110207" lvl="4" indent="-316531" algn="l">
              <a:spcBef>
                <a:spcPts val="0"/>
              </a:spcBef>
              <a:spcAft>
                <a:spcPts val="0"/>
              </a:spcAft>
              <a:buClr>
                <a:schemeClr val="dk1"/>
              </a:buClr>
              <a:buSzPts val="1800"/>
              <a:buChar char="−"/>
              <a:defRPr/>
            </a:lvl5pPr>
            <a:lvl6pPr marL="2532248" lvl="5" indent="-316531" algn="l">
              <a:spcBef>
                <a:spcPts val="1010"/>
              </a:spcBef>
              <a:spcAft>
                <a:spcPts val="0"/>
              </a:spcAft>
              <a:buClr>
                <a:schemeClr val="dk1"/>
              </a:buClr>
              <a:buSzPts val="1800"/>
              <a:buChar char="−"/>
              <a:defRPr/>
            </a:lvl6pPr>
            <a:lvl7pPr marL="2954289" lvl="6" indent="-316531" algn="l">
              <a:spcBef>
                <a:spcPts val="1010"/>
              </a:spcBef>
              <a:spcAft>
                <a:spcPts val="0"/>
              </a:spcAft>
              <a:buClr>
                <a:schemeClr val="dk1"/>
              </a:buClr>
              <a:buSzPts val="1800"/>
              <a:buChar char="−"/>
              <a:defRPr/>
            </a:lvl7pPr>
            <a:lvl8pPr marL="3376331" lvl="7" indent="-316531" algn="l">
              <a:spcBef>
                <a:spcPts val="1010"/>
              </a:spcBef>
              <a:spcAft>
                <a:spcPts val="0"/>
              </a:spcAft>
              <a:buClr>
                <a:schemeClr val="dk1"/>
              </a:buClr>
              <a:buSzPts val="1800"/>
              <a:buChar char="−"/>
              <a:defRPr/>
            </a:lvl8pPr>
            <a:lvl9pPr marL="3798372" lvl="8" indent="-316531" algn="l">
              <a:spcBef>
                <a:spcPts val="1010"/>
              </a:spcBef>
              <a:spcAft>
                <a:spcPts val="1010"/>
              </a:spcAft>
              <a:buClr>
                <a:schemeClr val="dk1"/>
              </a:buClr>
              <a:buSzPts val="1800"/>
              <a:buChar char="−"/>
              <a:defRPr/>
            </a:lvl9pPr>
          </a:lstStyle>
          <a:p>
            <a:endParaRPr/>
          </a:p>
        </p:txBody>
      </p:sp>
      <p:sp>
        <p:nvSpPr>
          <p:cNvPr id="21" name="Google Shape;21;p18"/>
          <p:cNvSpPr txBox="1">
            <a:spLocks noGrp="1"/>
          </p:cNvSpPr>
          <p:nvPr>
            <p:ph type="sldNum" idx="12"/>
          </p:nvPr>
        </p:nvSpPr>
        <p:spPr>
          <a:xfrm>
            <a:off x="4506094" y="6588000"/>
            <a:ext cx="166154" cy="180000"/>
          </a:xfrm>
          <a:prstGeom prst="rect">
            <a:avLst/>
          </a:prstGeom>
          <a:noFill/>
          <a:ln>
            <a:noFill/>
          </a:ln>
        </p:spPr>
        <p:txBody>
          <a:bodyPr spcFirstLastPara="1" wrap="square" lIns="0" tIns="0" rIns="0" bIns="0" anchor="b" anchorCtr="0">
            <a:noAutofit/>
          </a:bodyPr>
          <a:lstStyle>
            <a:lvl1pPr marL="0" lvl="0" indent="0" algn="r">
              <a:spcBef>
                <a:spcPts val="0"/>
              </a:spcBef>
              <a:spcAft>
                <a:spcPts val="0"/>
              </a:spcAft>
              <a:buNone/>
              <a:defRPr sz="838" b="0" i="0" u="none" strike="noStrike" cap="none">
                <a:solidFill>
                  <a:schemeClr val="dk1"/>
                </a:solidFill>
                <a:latin typeface="Arial"/>
                <a:ea typeface="Arial"/>
                <a:cs typeface="Arial"/>
                <a:sym typeface="Arial"/>
              </a:defRPr>
            </a:lvl1pPr>
            <a:lvl2pPr marL="0" lvl="1" indent="0" algn="r">
              <a:spcBef>
                <a:spcPts val="0"/>
              </a:spcBef>
              <a:spcAft>
                <a:spcPts val="0"/>
              </a:spcAft>
              <a:buNone/>
              <a:defRPr sz="838" b="0" i="0" u="none" strike="noStrike" cap="none">
                <a:solidFill>
                  <a:schemeClr val="dk1"/>
                </a:solidFill>
                <a:latin typeface="Arial"/>
                <a:ea typeface="Arial"/>
                <a:cs typeface="Arial"/>
                <a:sym typeface="Arial"/>
              </a:defRPr>
            </a:lvl2pPr>
            <a:lvl3pPr marL="0" lvl="2" indent="0" algn="r">
              <a:spcBef>
                <a:spcPts val="0"/>
              </a:spcBef>
              <a:spcAft>
                <a:spcPts val="0"/>
              </a:spcAft>
              <a:buNone/>
              <a:defRPr sz="838" b="0" i="0" u="none" strike="noStrike" cap="none">
                <a:solidFill>
                  <a:schemeClr val="dk1"/>
                </a:solidFill>
                <a:latin typeface="Arial"/>
                <a:ea typeface="Arial"/>
                <a:cs typeface="Arial"/>
                <a:sym typeface="Arial"/>
              </a:defRPr>
            </a:lvl3pPr>
            <a:lvl4pPr marL="0" lvl="3" indent="0" algn="r">
              <a:spcBef>
                <a:spcPts val="0"/>
              </a:spcBef>
              <a:spcAft>
                <a:spcPts val="0"/>
              </a:spcAft>
              <a:buNone/>
              <a:defRPr sz="838" b="0" i="0" u="none" strike="noStrike" cap="none">
                <a:solidFill>
                  <a:schemeClr val="dk1"/>
                </a:solidFill>
                <a:latin typeface="Arial"/>
                <a:ea typeface="Arial"/>
                <a:cs typeface="Arial"/>
                <a:sym typeface="Arial"/>
              </a:defRPr>
            </a:lvl4pPr>
            <a:lvl5pPr marL="0" lvl="4" indent="0" algn="r">
              <a:spcBef>
                <a:spcPts val="0"/>
              </a:spcBef>
              <a:spcAft>
                <a:spcPts val="0"/>
              </a:spcAft>
              <a:buNone/>
              <a:defRPr sz="838" b="0" i="0" u="none" strike="noStrike" cap="none">
                <a:solidFill>
                  <a:schemeClr val="dk1"/>
                </a:solidFill>
                <a:latin typeface="Arial"/>
                <a:ea typeface="Arial"/>
                <a:cs typeface="Arial"/>
                <a:sym typeface="Arial"/>
              </a:defRPr>
            </a:lvl5pPr>
            <a:lvl6pPr marL="0" lvl="5" indent="0" algn="r">
              <a:spcBef>
                <a:spcPts val="0"/>
              </a:spcBef>
              <a:spcAft>
                <a:spcPts val="0"/>
              </a:spcAft>
              <a:buNone/>
              <a:defRPr sz="838" b="0" i="0" u="none" strike="noStrike" cap="none">
                <a:solidFill>
                  <a:schemeClr val="dk1"/>
                </a:solidFill>
                <a:latin typeface="Arial"/>
                <a:ea typeface="Arial"/>
                <a:cs typeface="Arial"/>
                <a:sym typeface="Arial"/>
              </a:defRPr>
            </a:lvl6pPr>
            <a:lvl7pPr marL="0" lvl="6" indent="0" algn="r">
              <a:spcBef>
                <a:spcPts val="0"/>
              </a:spcBef>
              <a:spcAft>
                <a:spcPts val="0"/>
              </a:spcAft>
              <a:buNone/>
              <a:defRPr sz="838" b="0" i="0" u="none" strike="noStrike" cap="none">
                <a:solidFill>
                  <a:schemeClr val="dk1"/>
                </a:solidFill>
                <a:latin typeface="Arial"/>
                <a:ea typeface="Arial"/>
                <a:cs typeface="Arial"/>
                <a:sym typeface="Arial"/>
              </a:defRPr>
            </a:lvl7pPr>
            <a:lvl8pPr marL="0" lvl="7" indent="0" algn="r">
              <a:spcBef>
                <a:spcPts val="0"/>
              </a:spcBef>
              <a:spcAft>
                <a:spcPts val="0"/>
              </a:spcAft>
              <a:buNone/>
              <a:defRPr sz="838" b="0" i="0" u="none" strike="noStrike" cap="none">
                <a:solidFill>
                  <a:schemeClr val="dk1"/>
                </a:solidFill>
                <a:latin typeface="Arial"/>
                <a:ea typeface="Arial"/>
                <a:cs typeface="Arial"/>
                <a:sym typeface="Arial"/>
              </a:defRPr>
            </a:lvl8pPr>
            <a:lvl9pPr marL="0" lvl="8" indent="0" algn="r">
              <a:spcBef>
                <a:spcPts val="0"/>
              </a:spcBef>
              <a:spcAft>
                <a:spcPts val="0"/>
              </a:spcAft>
              <a:buNone/>
              <a:defRPr sz="838" b="0"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a:p>
        </p:txBody>
      </p:sp>
      <p:sp>
        <p:nvSpPr>
          <p:cNvPr id="22" name="Google Shape;22;p18"/>
          <p:cNvSpPr txBox="1">
            <a:spLocks noGrp="1"/>
          </p:cNvSpPr>
          <p:nvPr>
            <p:ph type="body" idx="3"/>
          </p:nvPr>
        </p:nvSpPr>
        <p:spPr>
          <a:xfrm>
            <a:off x="384923" y="1016000"/>
            <a:ext cx="4020923" cy="432000"/>
          </a:xfrm>
          <a:prstGeom prst="rect">
            <a:avLst/>
          </a:prstGeom>
          <a:noFill/>
          <a:ln>
            <a:noFill/>
          </a:ln>
        </p:spPr>
        <p:txBody>
          <a:bodyPr spcFirstLastPara="1" wrap="square" lIns="72000" tIns="0" rIns="0" bIns="0" anchor="ctr" anchorCtr="0">
            <a:noAutofit/>
          </a:bodyPr>
          <a:lstStyle>
            <a:lvl1pPr marL="422041" lvl="0" indent="-211021" algn="l">
              <a:lnSpc>
                <a:spcPct val="100000"/>
              </a:lnSpc>
              <a:spcBef>
                <a:spcPts val="0"/>
              </a:spcBef>
              <a:spcAft>
                <a:spcPts val="0"/>
              </a:spcAft>
              <a:buClr>
                <a:schemeClr val="accent1"/>
              </a:buClr>
              <a:buSzPts val="1400"/>
              <a:buNone/>
              <a:defRPr sz="1292" b="1">
                <a:solidFill>
                  <a:schemeClr val="accent1"/>
                </a:solidFill>
              </a:defRPr>
            </a:lvl1pPr>
            <a:lvl2pPr marL="844083" lvl="1" indent="-316531" algn="l">
              <a:lnSpc>
                <a:spcPct val="106000"/>
              </a:lnSpc>
              <a:spcBef>
                <a:spcPts val="985"/>
              </a:spcBef>
              <a:spcAft>
                <a:spcPts val="0"/>
              </a:spcAft>
              <a:buClr>
                <a:schemeClr val="dk1"/>
              </a:buClr>
              <a:buSzPts val="1800"/>
              <a:buChar char="■"/>
              <a:defRPr/>
            </a:lvl2pPr>
            <a:lvl3pPr marL="1266124" lvl="2" indent="-316531" algn="l">
              <a:lnSpc>
                <a:spcPct val="106000"/>
              </a:lnSpc>
              <a:spcBef>
                <a:spcPts val="448"/>
              </a:spcBef>
              <a:spcAft>
                <a:spcPts val="0"/>
              </a:spcAft>
              <a:buClr>
                <a:schemeClr val="dk1"/>
              </a:buClr>
              <a:buSzPts val="1800"/>
              <a:buChar char="⮚"/>
              <a:defRPr/>
            </a:lvl3pPr>
            <a:lvl4pPr marL="1688165" lvl="3" indent="-316531" algn="l">
              <a:lnSpc>
                <a:spcPct val="106000"/>
              </a:lnSpc>
              <a:spcBef>
                <a:spcPts val="224"/>
              </a:spcBef>
              <a:spcAft>
                <a:spcPts val="0"/>
              </a:spcAft>
              <a:buClr>
                <a:schemeClr val="dk1"/>
              </a:buClr>
              <a:buSzPts val="1800"/>
              <a:buChar char="•"/>
              <a:defRPr/>
            </a:lvl4pPr>
            <a:lvl5pPr marL="2110207" lvl="4" indent="-316531" algn="l">
              <a:spcBef>
                <a:spcPts val="0"/>
              </a:spcBef>
              <a:spcAft>
                <a:spcPts val="0"/>
              </a:spcAft>
              <a:buClr>
                <a:schemeClr val="dk1"/>
              </a:buClr>
              <a:buSzPts val="1800"/>
              <a:buChar char="−"/>
              <a:defRPr/>
            </a:lvl5pPr>
            <a:lvl6pPr marL="2532248" lvl="5" indent="-316531" algn="l">
              <a:spcBef>
                <a:spcPts val="1010"/>
              </a:spcBef>
              <a:spcAft>
                <a:spcPts val="0"/>
              </a:spcAft>
              <a:buClr>
                <a:schemeClr val="dk1"/>
              </a:buClr>
              <a:buSzPts val="1800"/>
              <a:buChar char="−"/>
              <a:defRPr/>
            </a:lvl6pPr>
            <a:lvl7pPr marL="2954289" lvl="6" indent="-316531" algn="l">
              <a:spcBef>
                <a:spcPts val="1010"/>
              </a:spcBef>
              <a:spcAft>
                <a:spcPts val="0"/>
              </a:spcAft>
              <a:buClr>
                <a:schemeClr val="dk1"/>
              </a:buClr>
              <a:buSzPts val="1800"/>
              <a:buChar char="−"/>
              <a:defRPr/>
            </a:lvl7pPr>
            <a:lvl8pPr marL="3376331" lvl="7" indent="-316531" algn="l">
              <a:spcBef>
                <a:spcPts val="1010"/>
              </a:spcBef>
              <a:spcAft>
                <a:spcPts val="0"/>
              </a:spcAft>
              <a:buClr>
                <a:schemeClr val="dk1"/>
              </a:buClr>
              <a:buSzPts val="1800"/>
              <a:buChar char="−"/>
              <a:defRPr/>
            </a:lvl8pPr>
            <a:lvl9pPr marL="3798372" lvl="8" indent="-316531" algn="l">
              <a:spcBef>
                <a:spcPts val="1010"/>
              </a:spcBef>
              <a:spcAft>
                <a:spcPts val="1010"/>
              </a:spcAft>
              <a:buClr>
                <a:schemeClr val="dk1"/>
              </a:buClr>
              <a:buSzPts val="1800"/>
              <a:buChar char="−"/>
              <a:defRPr/>
            </a:lvl9pPr>
          </a:lstStyle>
          <a:p>
            <a:endParaRPr/>
          </a:p>
        </p:txBody>
      </p:sp>
      <p:sp>
        <p:nvSpPr>
          <p:cNvPr id="23" name="Google Shape;23;p18"/>
          <p:cNvSpPr txBox="1">
            <a:spLocks noGrp="1"/>
          </p:cNvSpPr>
          <p:nvPr>
            <p:ph type="body" idx="4"/>
          </p:nvPr>
        </p:nvSpPr>
        <p:spPr>
          <a:xfrm>
            <a:off x="4737589" y="1016000"/>
            <a:ext cx="4020923" cy="432000"/>
          </a:xfrm>
          <a:prstGeom prst="rect">
            <a:avLst/>
          </a:prstGeom>
          <a:noFill/>
          <a:ln>
            <a:noFill/>
          </a:ln>
        </p:spPr>
        <p:txBody>
          <a:bodyPr spcFirstLastPara="1" wrap="square" lIns="72000" tIns="0" rIns="0" bIns="0" anchor="ctr" anchorCtr="0">
            <a:noAutofit/>
          </a:bodyPr>
          <a:lstStyle>
            <a:lvl1pPr marL="422041" lvl="0" indent="-211021" algn="l">
              <a:lnSpc>
                <a:spcPct val="100000"/>
              </a:lnSpc>
              <a:spcBef>
                <a:spcPts val="0"/>
              </a:spcBef>
              <a:spcAft>
                <a:spcPts val="0"/>
              </a:spcAft>
              <a:buClr>
                <a:schemeClr val="accent1"/>
              </a:buClr>
              <a:buSzPts val="1400"/>
              <a:buNone/>
              <a:defRPr sz="1292" b="1">
                <a:solidFill>
                  <a:schemeClr val="accent1"/>
                </a:solidFill>
              </a:defRPr>
            </a:lvl1pPr>
            <a:lvl2pPr marL="844083" lvl="1" indent="-316531" algn="l">
              <a:lnSpc>
                <a:spcPct val="106000"/>
              </a:lnSpc>
              <a:spcBef>
                <a:spcPts val="985"/>
              </a:spcBef>
              <a:spcAft>
                <a:spcPts val="0"/>
              </a:spcAft>
              <a:buClr>
                <a:schemeClr val="dk1"/>
              </a:buClr>
              <a:buSzPts val="1800"/>
              <a:buChar char="■"/>
              <a:defRPr/>
            </a:lvl2pPr>
            <a:lvl3pPr marL="1266124" lvl="2" indent="-316531" algn="l">
              <a:lnSpc>
                <a:spcPct val="106000"/>
              </a:lnSpc>
              <a:spcBef>
                <a:spcPts val="448"/>
              </a:spcBef>
              <a:spcAft>
                <a:spcPts val="0"/>
              </a:spcAft>
              <a:buClr>
                <a:schemeClr val="dk1"/>
              </a:buClr>
              <a:buSzPts val="1800"/>
              <a:buChar char="⮚"/>
              <a:defRPr/>
            </a:lvl3pPr>
            <a:lvl4pPr marL="1688165" lvl="3" indent="-316531" algn="l">
              <a:lnSpc>
                <a:spcPct val="106000"/>
              </a:lnSpc>
              <a:spcBef>
                <a:spcPts val="224"/>
              </a:spcBef>
              <a:spcAft>
                <a:spcPts val="0"/>
              </a:spcAft>
              <a:buClr>
                <a:schemeClr val="dk1"/>
              </a:buClr>
              <a:buSzPts val="1800"/>
              <a:buChar char="•"/>
              <a:defRPr/>
            </a:lvl4pPr>
            <a:lvl5pPr marL="2110207" lvl="4" indent="-316531" algn="l">
              <a:spcBef>
                <a:spcPts val="0"/>
              </a:spcBef>
              <a:spcAft>
                <a:spcPts val="0"/>
              </a:spcAft>
              <a:buClr>
                <a:schemeClr val="dk1"/>
              </a:buClr>
              <a:buSzPts val="1800"/>
              <a:buChar char="−"/>
              <a:defRPr/>
            </a:lvl5pPr>
            <a:lvl6pPr marL="2532248" lvl="5" indent="-316531" algn="l">
              <a:spcBef>
                <a:spcPts val="1010"/>
              </a:spcBef>
              <a:spcAft>
                <a:spcPts val="0"/>
              </a:spcAft>
              <a:buClr>
                <a:schemeClr val="dk1"/>
              </a:buClr>
              <a:buSzPts val="1800"/>
              <a:buChar char="−"/>
              <a:defRPr/>
            </a:lvl6pPr>
            <a:lvl7pPr marL="2954289" lvl="6" indent="-316531" algn="l">
              <a:spcBef>
                <a:spcPts val="1010"/>
              </a:spcBef>
              <a:spcAft>
                <a:spcPts val="0"/>
              </a:spcAft>
              <a:buClr>
                <a:schemeClr val="dk1"/>
              </a:buClr>
              <a:buSzPts val="1800"/>
              <a:buChar char="−"/>
              <a:defRPr/>
            </a:lvl7pPr>
            <a:lvl8pPr marL="3376331" lvl="7" indent="-316531" algn="l">
              <a:spcBef>
                <a:spcPts val="1010"/>
              </a:spcBef>
              <a:spcAft>
                <a:spcPts val="0"/>
              </a:spcAft>
              <a:buClr>
                <a:schemeClr val="dk1"/>
              </a:buClr>
              <a:buSzPts val="1800"/>
              <a:buChar char="−"/>
              <a:defRPr/>
            </a:lvl8pPr>
            <a:lvl9pPr marL="3798372" lvl="8" indent="-316531" algn="l">
              <a:spcBef>
                <a:spcPts val="1010"/>
              </a:spcBef>
              <a:spcAft>
                <a:spcPts val="1010"/>
              </a:spcAft>
              <a:buClr>
                <a:schemeClr val="dk1"/>
              </a:buClr>
              <a:buSzPts val="1800"/>
              <a:buChar char="−"/>
              <a:defRPr/>
            </a:lvl9pPr>
          </a:lstStyle>
          <a:p>
            <a:endParaRPr/>
          </a:p>
        </p:txBody>
      </p:sp>
      <p:sp>
        <p:nvSpPr>
          <p:cNvPr id="24" name="Google Shape;24;p18"/>
          <p:cNvSpPr txBox="1">
            <a:spLocks noGrp="1"/>
          </p:cNvSpPr>
          <p:nvPr>
            <p:ph type="title"/>
          </p:nvPr>
        </p:nvSpPr>
        <p:spPr>
          <a:xfrm>
            <a:off x="384923" y="136800"/>
            <a:ext cx="8374154" cy="651600"/>
          </a:xfrm>
          <a:prstGeom prst="rect">
            <a:avLst/>
          </a:prstGeom>
          <a:noFill/>
          <a:ln>
            <a:noFill/>
          </a:ln>
        </p:spPr>
        <p:txBody>
          <a:bodyPr spcFirstLastPara="1" wrap="square" lIns="0" tIns="0" rIns="0" bIns="0" anchor="b" anchorCtr="0">
            <a:noAutofit/>
          </a:bodyPr>
          <a:lstStyle>
            <a:lvl1pPr lvl="0" algn="l">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29470096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2_ユーザー設定レイアウト">
  <p:cSld name="2_ユーザー設定レイアウト">
    <p:spTree>
      <p:nvGrpSpPr>
        <p:cNvPr id="1" name="Shape 67"/>
        <p:cNvGrpSpPr/>
        <p:nvPr/>
      </p:nvGrpSpPr>
      <p:grpSpPr>
        <a:xfrm>
          <a:off x="0" y="0"/>
          <a:ext cx="0" cy="0"/>
          <a:chOff x="0" y="0"/>
          <a:chExt cx="0" cy="0"/>
        </a:xfrm>
      </p:grpSpPr>
      <p:sp>
        <p:nvSpPr>
          <p:cNvPr id="68" name="Google Shape;68;p21"/>
          <p:cNvSpPr txBox="1">
            <a:spLocks noGrp="1"/>
          </p:cNvSpPr>
          <p:nvPr>
            <p:ph type="title"/>
          </p:nvPr>
        </p:nvSpPr>
        <p:spPr>
          <a:xfrm>
            <a:off x="251927" y="0"/>
            <a:ext cx="8642480" cy="64807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625"/>
              <a:buFont typeface="Quattrocento Sans"/>
              <a:buNone/>
              <a:defRPr sz="15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21"/>
          <p:cNvSpPr txBox="1">
            <a:spLocks noGrp="1"/>
          </p:cNvSpPr>
          <p:nvPr>
            <p:ph type="ftr" idx="11"/>
          </p:nvPr>
        </p:nvSpPr>
        <p:spPr>
          <a:xfrm>
            <a:off x="251926" y="6356352"/>
            <a:ext cx="1890615"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1"/>
          <p:cNvSpPr txBox="1">
            <a:spLocks noGrp="1"/>
          </p:cNvSpPr>
          <p:nvPr>
            <p:ph type="sldNum" idx="12"/>
          </p:nvPr>
        </p:nvSpPr>
        <p:spPr>
          <a:xfrm>
            <a:off x="8362561" y="6356352"/>
            <a:ext cx="529513"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3789044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ユーザー設定レイアウト">
  <p:cSld name="ユーザー設定レイアウト">
    <p:spTree>
      <p:nvGrpSpPr>
        <p:cNvPr id="1" name="Shape 29"/>
        <p:cNvGrpSpPr/>
        <p:nvPr/>
      </p:nvGrpSpPr>
      <p:grpSpPr>
        <a:xfrm>
          <a:off x="0" y="0"/>
          <a:ext cx="0" cy="0"/>
          <a:chOff x="0" y="0"/>
          <a:chExt cx="0" cy="0"/>
        </a:xfrm>
      </p:grpSpPr>
      <p:sp>
        <p:nvSpPr>
          <p:cNvPr id="30" name="Google Shape;30;p22"/>
          <p:cNvSpPr txBox="1">
            <a:spLocks noGrp="1"/>
          </p:cNvSpPr>
          <p:nvPr>
            <p:ph type="title"/>
          </p:nvPr>
        </p:nvSpPr>
        <p:spPr>
          <a:xfrm>
            <a:off x="251927" y="620688"/>
            <a:ext cx="8642480" cy="0"/>
          </a:xfrm>
          <a:prstGeom prst="rect">
            <a:avLst/>
          </a:prstGeom>
          <a:noFill/>
          <a:ln w="9525" cap="flat" cmpd="sng">
            <a:solidFill>
              <a:schemeClr val="dk1"/>
            </a:solidFill>
            <a:prstDash val="solid"/>
            <a:round/>
            <a:headEnd type="none" w="sm" len="sm"/>
            <a:tailEnd type="none" w="sm" len="sm"/>
          </a:ln>
        </p:spPr>
        <p:txBody>
          <a:bodyPr spcFirstLastPara="1" wrap="square" lIns="0" tIns="0" rIns="0" bIns="0" anchor="b" anchorCtr="0">
            <a:noAutofit/>
          </a:bodyPr>
          <a:lstStyle>
            <a:lvl1pPr lvl="0" algn="l">
              <a:spcBef>
                <a:spcPts val="0"/>
              </a:spcBef>
              <a:spcAft>
                <a:spcPts val="0"/>
              </a:spcAft>
              <a:buClr>
                <a:schemeClr val="dk1"/>
              </a:buClr>
              <a:buSzPts val="1625"/>
              <a:buFont typeface="Arial"/>
              <a:buNone/>
              <a:defRPr sz="15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22"/>
          <p:cNvSpPr txBox="1">
            <a:spLocks noGrp="1"/>
          </p:cNvSpPr>
          <p:nvPr>
            <p:ph type="ftr" idx="11"/>
          </p:nvPr>
        </p:nvSpPr>
        <p:spPr>
          <a:xfrm>
            <a:off x="651329" y="6588000"/>
            <a:ext cx="3755077" cy="16920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22"/>
          <p:cNvSpPr txBox="1">
            <a:spLocks noGrp="1"/>
          </p:cNvSpPr>
          <p:nvPr>
            <p:ph type="sldNum" idx="12"/>
          </p:nvPr>
        </p:nvSpPr>
        <p:spPr>
          <a:xfrm>
            <a:off x="4506094" y="6588000"/>
            <a:ext cx="166154" cy="180000"/>
          </a:xfrm>
          <a:prstGeom prst="rect">
            <a:avLst/>
          </a:prstGeom>
          <a:noFill/>
          <a:ln>
            <a:noFill/>
          </a:ln>
        </p:spPr>
        <p:txBody>
          <a:bodyPr spcFirstLastPara="1" wrap="square" lIns="0" tIns="0" rIns="0" bIns="0" anchor="b"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2103374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5A1213-E8A6-4E27-8749-F4F64E7052CC}" type="datetimeFigureOut">
              <a:rPr kumimoji="1" lang="ja-JP" altLang="en-US" smtClean="0"/>
              <a:t>2023/7/27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4212841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5A1213-E8A6-4E27-8749-F4F64E7052CC}" type="datetimeFigureOut">
              <a:rPr kumimoji="1" lang="ja-JP" altLang="en-US" smtClean="0"/>
              <a:t>2023/7/27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1864650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5A1213-E8A6-4E27-8749-F4F64E7052CC}" type="datetimeFigureOut">
              <a:rPr kumimoji="1" lang="ja-JP" altLang="en-US" smtClean="0"/>
              <a:t>2023/7/27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489106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5A1213-E8A6-4E27-8749-F4F64E7052CC}" type="datetimeFigureOut">
              <a:rPr kumimoji="1" lang="ja-JP" altLang="en-US" smtClean="0"/>
              <a:t>2023/7/27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2497591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5A1213-E8A6-4E27-8749-F4F64E7052CC}" type="datetimeFigureOut">
              <a:rPr kumimoji="1" lang="ja-JP" altLang="en-US" smtClean="0"/>
              <a:t>2023/7/27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1802792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5A1213-E8A6-4E27-8749-F4F64E7052CC}" type="datetimeFigureOut">
              <a:rPr kumimoji="1" lang="ja-JP" altLang="en-US" smtClean="0"/>
              <a:t>2023/7/27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320135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5A1213-E8A6-4E27-8749-F4F64E7052CC}" type="datetimeFigureOut">
              <a:rPr kumimoji="1" lang="ja-JP" altLang="en-US" smtClean="0"/>
              <a:t>2023/7/27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2709166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5A1213-E8A6-4E27-8749-F4F64E7052CC}" type="datetimeFigureOut">
              <a:rPr kumimoji="1" lang="ja-JP" altLang="en-US" smtClean="0"/>
              <a:t>2023/7/27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4002169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ea typeface="Yu Gothic UI" panose="020B0500000000000000" pitchFamily="50" charset="-128"/>
              </a:defRPr>
            </a:lvl1pPr>
          </a:lstStyle>
          <a:p>
            <a:fld id="{B65A1213-E8A6-4E27-8749-F4F64E7052CC}" type="datetimeFigureOut">
              <a:rPr kumimoji="1" lang="ja-JP" altLang="en-US" smtClean="0"/>
              <a:pPr/>
              <a:t>2023/7/27</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ea typeface="Yu Gothic UI" panose="020B0500000000000000" pitchFamily="50" charset="-128"/>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ea typeface="Yu Gothic UI" panose="020B0500000000000000" pitchFamily="50" charset="-128"/>
              </a:defRPr>
            </a:lvl1pPr>
          </a:lstStyle>
          <a:p>
            <a:fld id="{0987D2C1-2375-4C05-9204-D40EF0BB24EA}" type="slidenum">
              <a:rPr kumimoji="1" lang="ja-JP" altLang="en-US" smtClean="0"/>
              <a:pPr/>
              <a:t>‹#›</a:t>
            </a:fld>
            <a:endParaRPr kumimoji="1" lang="ja-JP" altLang="en-US" dirty="0"/>
          </a:p>
        </p:txBody>
      </p:sp>
    </p:spTree>
    <p:extLst>
      <p:ext uri="{BB962C8B-B14F-4D97-AF65-F5344CB8AC3E}">
        <p14:creationId xmlns:p14="http://schemas.microsoft.com/office/powerpoint/2010/main" val="36940546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Yu Gothic UI" panose="020B0500000000000000"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Yu Gothic UI" panose="020B0500000000000000"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Yu Gothic UI" panose="020B0500000000000000"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Yu Gothic UI" panose="020B0500000000000000"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Yu Gothic UI" panose="020B05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2" name="Google Shape;382;p1"/>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1</a:t>
            </a:fld>
            <a:endParaRPr dirty="0">
              <a:latin typeface="Yu Gothic UI" panose="020B0500000000000000" pitchFamily="50" charset="-128"/>
              <a:ea typeface="Yu Gothic UI" panose="020B0500000000000000" pitchFamily="50" charset="-128"/>
            </a:endParaRPr>
          </a:p>
        </p:txBody>
      </p:sp>
      <p:sp>
        <p:nvSpPr>
          <p:cNvPr id="383" name="Google Shape;383;p1"/>
          <p:cNvSpPr txBox="1"/>
          <p:nvPr/>
        </p:nvSpPr>
        <p:spPr>
          <a:xfrm>
            <a:off x="255877" y="2648320"/>
            <a:ext cx="8537262" cy="1410788"/>
          </a:xfrm>
          <a:prstGeom prst="rect">
            <a:avLst/>
          </a:prstGeom>
          <a:noFill/>
          <a:ln>
            <a:noFill/>
          </a:ln>
        </p:spPr>
        <p:txBody>
          <a:bodyPr spcFirstLastPara="1" wrap="square" lIns="66462" tIns="66462" rIns="67523" bIns="66462" anchor="ctr" anchorCtr="0">
            <a:noAutofit/>
          </a:bodyPr>
          <a:lstStyle/>
          <a:p>
            <a:pPr algn="ctr">
              <a:buClr>
                <a:schemeClr val="dk1"/>
              </a:buClr>
              <a:buSzPts val="2800"/>
            </a:pPr>
            <a:r>
              <a:rPr lang="ja-JP" altLang="en-US" sz="2585" b="1" dirty="0">
                <a:solidFill>
                  <a:schemeClr val="dk1"/>
                </a:solidFill>
                <a:latin typeface="メイリオ" panose="020B0604030504040204" pitchFamily="50" charset="-128"/>
                <a:ea typeface="メイリオ" panose="020B0604030504040204" pitchFamily="50" charset="-128"/>
                <a:sym typeface="Arial"/>
              </a:rPr>
              <a:t>令和５年度</a:t>
            </a:r>
            <a:endParaRPr lang="en-US" altLang="ja-JP" sz="2585" b="1" dirty="0">
              <a:solidFill>
                <a:schemeClr val="dk1"/>
              </a:solidFill>
              <a:latin typeface="メイリオ" panose="020B0604030504040204" pitchFamily="50" charset="-128"/>
              <a:ea typeface="メイリオ" panose="020B0604030504040204" pitchFamily="50" charset="-128"/>
              <a:sym typeface="Arial"/>
            </a:endParaRPr>
          </a:p>
          <a:p>
            <a:pPr algn="ctr">
              <a:buClr>
                <a:schemeClr val="dk1"/>
              </a:buClr>
              <a:buSzPts val="2800"/>
            </a:pPr>
            <a:r>
              <a:rPr lang="ja-JP" altLang="en-US" sz="2585" b="1" dirty="0">
                <a:solidFill>
                  <a:schemeClr val="dk1"/>
                </a:solidFill>
                <a:latin typeface="メイリオ" panose="020B0604030504040204" pitchFamily="50" charset="-128"/>
                <a:ea typeface="メイリオ" panose="020B0604030504040204" pitchFamily="50" charset="-128"/>
              </a:rPr>
              <a:t>川崎市働き方改革・生産性向上物流対策モデル創出</a:t>
            </a:r>
            <a:r>
              <a:rPr lang="ja-JP" altLang="en-US" sz="2585" b="1" dirty="0">
                <a:solidFill>
                  <a:schemeClr val="dk1"/>
                </a:solidFill>
                <a:latin typeface="メイリオ" panose="020B0604030504040204" pitchFamily="50" charset="-128"/>
                <a:ea typeface="メイリオ" panose="020B0604030504040204" pitchFamily="50" charset="-128"/>
                <a:sym typeface="Arial"/>
              </a:rPr>
              <a:t>事業</a:t>
            </a:r>
            <a:endParaRPr lang="en-US" altLang="ja-JP" sz="2585" b="1" dirty="0">
              <a:solidFill>
                <a:schemeClr val="dk1"/>
              </a:solidFill>
              <a:latin typeface="メイリオ" panose="020B0604030504040204" pitchFamily="50" charset="-128"/>
              <a:ea typeface="メイリオ" panose="020B0604030504040204" pitchFamily="50" charset="-128"/>
              <a:sym typeface="Arial"/>
            </a:endParaRPr>
          </a:p>
          <a:p>
            <a:pPr algn="ctr">
              <a:buClr>
                <a:schemeClr val="dk1"/>
              </a:buClr>
              <a:buSzPts val="2800"/>
            </a:pPr>
            <a:r>
              <a:rPr kumimoji="1" lang="ja-JP" altLang="en-US" sz="2800" b="1" dirty="0">
                <a:latin typeface="メイリオ" panose="020B0604030504040204" pitchFamily="50" charset="-128"/>
                <a:ea typeface="メイリオ" panose="020B0604030504040204" pitchFamily="50" charset="-128"/>
              </a:rPr>
              <a:t>企画提案参加申請書</a:t>
            </a:r>
          </a:p>
        </p:txBody>
      </p:sp>
      <p:sp>
        <p:nvSpPr>
          <p:cNvPr id="384" name="Google Shape;384;p1"/>
          <p:cNvSpPr/>
          <p:nvPr/>
        </p:nvSpPr>
        <p:spPr>
          <a:xfrm>
            <a:off x="146331" y="226170"/>
            <a:ext cx="6440954" cy="1978638"/>
          </a:xfrm>
          <a:prstGeom prst="rect">
            <a:avLst/>
          </a:prstGeom>
          <a:solidFill>
            <a:srgbClr val="76F0FF"/>
          </a:solidFill>
          <a:ln w="12700" cap="flat" cmpd="sng">
            <a:solidFill>
              <a:srgbClr val="BBBCBC"/>
            </a:solidFill>
            <a:prstDash val="solid"/>
            <a:miter lim="800000"/>
            <a:headEnd type="none" w="sm" len="sm"/>
            <a:tailEnd type="none" w="sm" len="sm"/>
          </a:ln>
        </p:spPr>
        <p:txBody>
          <a:bodyPr spcFirstLastPara="1" wrap="square" lIns="99692" tIns="33231" rIns="33231" bIns="33231" anchor="t" anchorCtr="0">
            <a:noAutofit/>
          </a:bodyPr>
          <a:lstStyle/>
          <a:p>
            <a:pPr algn="ctr">
              <a:buClr>
                <a:schemeClr val="dk1"/>
              </a:buClr>
              <a:buSzPts val="1200"/>
            </a:pPr>
            <a:r>
              <a:rPr lang="ja-JP" altLang="en-US" sz="1108" u="sng" dirty="0">
                <a:solidFill>
                  <a:schemeClr val="dk1"/>
                </a:solidFill>
                <a:latin typeface="メイリオ" panose="020B0604030504040204" pitchFamily="50" charset="-128"/>
                <a:ea typeface="メイリオ" panose="020B0604030504040204" pitchFamily="50" charset="-128"/>
                <a:sym typeface="Arial"/>
              </a:rPr>
              <a:t>記載時の留意事項</a:t>
            </a:r>
            <a:r>
              <a:rPr lang="ja-JP" altLang="en-US" sz="1108" dirty="0">
                <a:solidFill>
                  <a:srgbClr val="FF0000"/>
                </a:solidFill>
                <a:latin typeface="メイリオ" panose="020B0604030504040204" pitchFamily="50" charset="-128"/>
                <a:ea typeface="メイリオ" panose="020B0604030504040204" pitchFamily="50" charset="-128"/>
                <a:sym typeface="Arial"/>
              </a:rPr>
              <a:t>（提出時にはこちらの付箋は削除してください）</a:t>
            </a:r>
            <a:endParaRPr sz="1108" dirty="0">
              <a:solidFill>
                <a:srgbClr val="FF0000"/>
              </a:solidFill>
              <a:latin typeface="メイリオ" panose="020B0604030504040204" pitchFamily="50" charset="-128"/>
              <a:ea typeface="メイリオ" panose="020B0604030504040204" pitchFamily="50" charset="-128"/>
              <a:sym typeface="Arial"/>
            </a:endParaRPr>
          </a:p>
          <a:p>
            <a:pPr>
              <a:buClr>
                <a:schemeClr val="dk1"/>
              </a:buClr>
              <a:buSzPts val="1200"/>
            </a:pPr>
            <a:r>
              <a:rPr lang="en-US" altLang="ja-JP" sz="1108" dirty="0">
                <a:solidFill>
                  <a:schemeClr val="dk1"/>
                </a:solidFill>
                <a:latin typeface="メイリオ" panose="020B0604030504040204" pitchFamily="50" charset="-128"/>
                <a:ea typeface="メイリオ" panose="020B0604030504040204" pitchFamily="50" charset="-128"/>
                <a:sym typeface="Arial"/>
              </a:rPr>
              <a:t>【</a:t>
            </a:r>
            <a:r>
              <a:rPr lang="ja-JP" altLang="en-US" sz="1108" dirty="0">
                <a:solidFill>
                  <a:schemeClr val="dk1"/>
                </a:solidFill>
                <a:latin typeface="メイリオ" panose="020B0604030504040204" pitchFamily="50" charset="-128"/>
                <a:ea typeface="メイリオ" panose="020B0604030504040204" pitchFamily="50" charset="-128"/>
                <a:sym typeface="Arial"/>
              </a:rPr>
              <a:t>全体記載ルール</a:t>
            </a:r>
            <a:r>
              <a:rPr lang="en-US" altLang="ja-JP" sz="1108" dirty="0">
                <a:solidFill>
                  <a:schemeClr val="dk1"/>
                </a:solidFill>
                <a:latin typeface="メイリオ" panose="020B0604030504040204" pitchFamily="50" charset="-128"/>
                <a:ea typeface="メイリオ" panose="020B0604030504040204" pitchFamily="50" charset="-128"/>
                <a:sym typeface="Arial"/>
              </a:rPr>
              <a:t>】</a:t>
            </a:r>
            <a:endParaRPr sz="1662" dirty="0">
              <a:latin typeface="メイリオ" panose="020B0604030504040204" pitchFamily="50" charset="-128"/>
              <a:ea typeface="メイリオ" panose="020B0604030504040204" pitchFamily="50" charset="-128"/>
            </a:endParaRPr>
          </a:p>
          <a:p>
            <a:pPr marL="158265" indent="-158265">
              <a:buClr>
                <a:schemeClr val="dk1"/>
              </a:buClr>
              <a:buSzPts val="1200"/>
              <a:buFont typeface="Noto Sans Symbols"/>
              <a:buChar char="⮚"/>
            </a:pPr>
            <a:r>
              <a:rPr lang="ja-JP" altLang="en-US" sz="1108" dirty="0">
                <a:solidFill>
                  <a:schemeClr val="dk1"/>
                </a:solidFill>
                <a:latin typeface="メイリオ" panose="020B0604030504040204" pitchFamily="50" charset="-128"/>
                <a:ea typeface="メイリオ" panose="020B0604030504040204" pitchFamily="50" charset="-128"/>
                <a:sym typeface="Arial"/>
              </a:rPr>
              <a:t>本パワーポイントは書類審査でも使用させていただきますが、面談審査でも使用するものとなりますので、プレゼンも意識して作成ください。</a:t>
            </a:r>
            <a:endParaRPr sz="1108" dirty="0">
              <a:solidFill>
                <a:schemeClr val="dk1"/>
              </a:solidFill>
              <a:latin typeface="メイリオ" panose="020B0604030504040204" pitchFamily="50" charset="-128"/>
              <a:ea typeface="メイリオ" panose="020B0604030504040204" pitchFamily="50" charset="-128"/>
              <a:sym typeface="Arial"/>
            </a:endParaRPr>
          </a:p>
          <a:p>
            <a:pPr marL="158265" indent="-158265">
              <a:buClr>
                <a:schemeClr val="dk1"/>
              </a:buClr>
              <a:buSzPts val="1200"/>
              <a:buFont typeface="Noto Sans Symbols"/>
              <a:buChar char="⮚"/>
            </a:pPr>
            <a:r>
              <a:rPr lang="ja-JP" altLang="en-US" sz="1108" dirty="0">
                <a:solidFill>
                  <a:schemeClr val="dk1"/>
                </a:solidFill>
                <a:latin typeface="メイリオ" panose="020B0604030504040204" pitchFamily="50" charset="-128"/>
                <a:ea typeface="メイリオ" panose="020B0604030504040204" pitchFamily="50" charset="-128"/>
                <a:sym typeface="Arial"/>
              </a:rPr>
              <a:t>フォントは原則として</a:t>
            </a:r>
            <a:r>
              <a:rPr lang="en-US" altLang="ja-JP" sz="1108" dirty="0">
                <a:solidFill>
                  <a:schemeClr val="dk1"/>
                </a:solidFill>
                <a:latin typeface="メイリオ" panose="020B0604030504040204" pitchFamily="50" charset="-128"/>
                <a:ea typeface="メイリオ" panose="020B0604030504040204" pitchFamily="50" charset="-128"/>
                <a:sym typeface="Arial"/>
              </a:rPr>
              <a:t>11</a:t>
            </a:r>
            <a:r>
              <a:rPr lang="ja-JP" altLang="en-US" sz="1108" dirty="0">
                <a:solidFill>
                  <a:schemeClr val="dk1"/>
                </a:solidFill>
                <a:latin typeface="メイリオ" panose="020B0604030504040204" pitchFamily="50" charset="-128"/>
                <a:ea typeface="メイリオ" panose="020B0604030504040204" pitchFamily="50" charset="-128"/>
                <a:sym typeface="Arial"/>
              </a:rPr>
              <a:t>ポイント以上としてください。ただしプレゼンも意識していただきたく</a:t>
            </a:r>
            <a:r>
              <a:rPr lang="en-US" altLang="ja-JP" sz="1108" dirty="0">
                <a:solidFill>
                  <a:schemeClr val="dk1"/>
                </a:solidFill>
                <a:latin typeface="メイリオ" panose="020B0604030504040204" pitchFamily="50" charset="-128"/>
                <a:ea typeface="メイリオ" panose="020B0604030504040204" pitchFamily="50" charset="-128"/>
                <a:sym typeface="Arial"/>
              </a:rPr>
              <a:t>18</a:t>
            </a:r>
            <a:r>
              <a:rPr lang="ja-JP" altLang="en-US" sz="1108" dirty="0">
                <a:solidFill>
                  <a:schemeClr val="dk1"/>
                </a:solidFill>
                <a:latin typeface="メイリオ" panose="020B0604030504040204" pitchFamily="50" charset="-128"/>
                <a:ea typeface="メイリオ" panose="020B0604030504040204" pitchFamily="50" charset="-128"/>
                <a:sym typeface="Arial"/>
              </a:rPr>
              <a:t>ポイント以上を推奨します。</a:t>
            </a:r>
            <a:endParaRPr sz="1108" dirty="0">
              <a:solidFill>
                <a:schemeClr val="dk1"/>
              </a:solidFill>
              <a:latin typeface="メイリオ" panose="020B0604030504040204" pitchFamily="50" charset="-128"/>
              <a:ea typeface="メイリオ" panose="020B0604030504040204" pitchFamily="50" charset="-128"/>
              <a:sym typeface="Arial"/>
            </a:endParaRPr>
          </a:p>
          <a:p>
            <a:pPr marL="158265" indent="-158265">
              <a:buClr>
                <a:schemeClr val="dk1"/>
              </a:buClr>
              <a:buSzPts val="1200"/>
              <a:buFont typeface="Noto Sans Symbols"/>
              <a:buChar char="⮚"/>
            </a:pPr>
            <a:r>
              <a:rPr lang="ja-JP" altLang="en-US" sz="1108" dirty="0">
                <a:solidFill>
                  <a:schemeClr val="dk1"/>
                </a:solidFill>
                <a:latin typeface="メイリオ" panose="020B0604030504040204" pitchFamily="50" charset="-128"/>
                <a:ea typeface="メイリオ" panose="020B0604030504040204" pitchFamily="50" charset="-128"/>
                <a:sym typeface="Arial"/>
              </a:rPr>
              <a:t>各記載項目ごとにページ枚数制限を設けさせていただきましたので、制限枚数以内での作成をお願いいたします。</a:t>
            </a:r>
            <a:endParaRPr sz="1108" dirty="0">
              <a:solidFill>
                <a:schemeClr val="dk1"/>
              </a:solidFill>
              <a:latin typeface="メイリオ" panose="020B0604030504040204" pitchFamily="50" charset="-128"/>
              <a:ea typeface="メイリオ" panose="020B0604030504040204" pitchFamily="50" charset="-128"/>
              <a:sym typeface="Arial"/>
            </a:endParaRPr>
          </a:p>
          <a:p>
            <a:pPr marL="158265" indent="-158265">
              <a:buClr>
                <a:schemeClr val="dk1"/>
              </a:buClr>
              <a:buSzPts val="1200"/>
              <a:buFont typeface="Noto Sans Symbols"/>
              <a:buChar char="⮚"/>
            </a:pPr>
            <a:r>
              <a:rPr lang="ja-JP" altLang="en-US" sz="1108" dirty="0">
                <a:solidFill>
                  <a:schemeClr val="dk1"/>
                </a:solidFill>
                <a:latin typeface="メイリオ" panose="020B0604030504040204" pitchFamily="50" charset="-128"/>
                <a:ea typeface="メイリオ" panose="020B0604030504040204" pitchFamily="50" charset="-128"/>
                <a:sym typeface="Arial"/>
              </a:rPr>
              <a:t>記載例はあくまでイメージですので、図・表・画像なども組み合わせわかりやすく記載してください。書類審査で使用するため、読んでわかるようなご説明をお願いいたします。</a:t>
            </a:r>
            <a:endParaRPr sz="1108" dirty="0">
              <a:solidFill>
                <a:schemeClr val="dk1"/>
              </a:solidFill>
              <a:latin typeface="メイリオ" panose="020B0604030504040204" pitchFamily="50" charset="-128"/>
              <a:ea typeface="メイリオ" panose="020B0604030504040204" pitchFamily="50" charset="-128"/>
              <a:sym typeface="Arial"/>
            </a:endParaRPr>
          </a:p>
        </p:txBody>
      </p:sp>
      <p:sp>
        <p:nvSpPr>
          <p:cNvPr id="2" name="正方形/長方形 1"/>
          <p:cNvSpPr/>
          <p:nvPr/>
        </p:nvSpPr>
        <p:spPr>
          <a:xfrm>
            <a:off x="2886892" y="4304102"/>
            <a:ext cx="5512525" cy="2031325"/>
          </a:xfrm>
          <a:prstGeom prst="rect">
            <a:avLst/>
          </a:prstGeom>
        </p:spPr>
        <p:txBody>
          <a:bodyPr wrap="square">
            <a:spAutoFit/>
          </a:bodyPr>
          <a:lstStyle/>
          <a:p>
            <a:r>
              <a:rPr lang="ja-JP" altLang="en-US" dirty="0">
                <a:latin typeface="メイリオ" panose="020B0604030504040204" pitchFamily="50" charset="-128"/>
                <a:ea typeface="メイリオ" panose="020B0604030504040204" pitchFamily="50" charset="-128"/>
              </a:rPr>
              <a:t>＜代表申請者＞</a:t>
            </a:r>
          </a:p>
          <a:p>
            <a:r>
              <a:rPr lang="ja-JP" altLang="en-US" dirty="0">
                <a:latin typeface="メイリオ" panose="020B0604030504040204" pitchFamily="50" charset="-128"/>
                <a:ea typeface="メイリオ" panose="020B0604030504040204" pitchFamily="50" charset="-128"/>
              </a:rPr>
              <a:t>本社所在地　　　　</a:t>
            </a:r>
            <a:r>
              <a:rPr lang="ja-JP" altLang="en-US" dirty="0">
                <a:solidFill>
                  <a:schemeClr val="bg1">
                    <a:lumMod val="65000"/>
                  </a:schemeClr>
                </a:solidFill>
                <a:latin typeface="メイリオ" panose="020B0604030504040204" pitchFamily="50" charset="-128"/>
                <a:ea typeface="メイリオ" panose="020B0604030504040204" pitchFamily="50" charset="-128"/>
              </a:rPr>
              <a:t>川崎市○○区○○○</a:t>
            </a:r>
            <a:r>
              <a:rPr lang="en-US" altLang="ja-JP" dirty="0">
                <a:solidFill>
                  <a:schemeClr val="bg1">
                    <a:lumMod val="65000"/>
                  </a:schemeClr>
                </a:solidFill>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　　　</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名称　　　　　　　</a:t>
            </a:r>
            <a:r>
              <a:rPr lang="ja-JP" altLang="en-US" dirty="0">
                <a:solidFill>
                  <a:schemeClr val="bg1">
                    <a:lumMod val="65000"/>
                  </a:schemeClr>
                </a:solidFill>
                <a:latin typeface="メイリオ" panose="020B0604030504040204" pitchFamily="50" charset="-128"/>
                <a:ea typeface="メイリオ" panose="020B0604030504040204" pitchFamily="50" charset="-128"/>
              </a:rPr>
              <a:t>株式会社○○</a:t>
            </a:r>
            <a:endParaRPr lang="ja-JP" altLang="en-US"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代表者役職・氏名　</a:t>
            </a:r>
            <a:r>
              <a:rPr lang="ja-JP" altLang="en-US" dirty="0">
                <a:solidFill>
                  <a:schemeClr val="bg1">
                    <a:lumMod val="65000"/>
                  </a:schemeClr>
                </a:solidFill>
                <a:latin typeface="メイリオ" panose="020B0604030504040204" pitchFamily="50" charset="-128"/>
                <a:ea typeface="メイリオ" panose="020B0604030504040204" pitchFamily="50" charset="-128"/>
              </a:rPr>
              <a:t>代表取締役　○○　○○</a:t>
            </a:r>
            <a:endParaRPr lang="en-US" altLang="ja-JP" dirty="0">
              <a:solidFill>
                <a:schemeClr val="bg1">
                  <a:lumMod val="65000"/>
                </a:schemeClr>
              </a:solidFill>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＜提案事業名＞</a:t>
            </a:r>
            <a:endParaRPr lang="en-US" altLang="ja-JP" dirty="0">
              <a:latin typeface="メイリオ" panose="020B0604030504040204" pitchFamily="50" charset="-128"/>
              <a:ea typeface="メイリオ" panose="020B0604030504040204" pitchFamily="50" charset="-128"/>
            </a:endParaRPr>
          </a:p>
          <a:p>
            <a:r>
              <a:rPr lang="ja-JP" altLang="en-US" dirty="0">
                <a:solidFill>
                  <a:schemeClr val="bg1">
                    <a:lumMod val="65000"/>
                  </a:schemeClr>
                </a:solidFill>
                <a:latin typeface="メイリオ" panose="020B0604030504040204" pitchFamily="50" charset="-128"/>
                <a:ea typeface="メイリオ" panose="020B0604030504040204" pitchFamily="50" charset="-128"/>
              </a:rPr>
              <a:t>○○システム開発による○○の生産性向上</a:t>
            </a:r>
          </a:p>
        </p:txBody>
      </p:sp>
      <p:sp>
        <p:nvSpPr>
          <p:cNvPr id="3" name="テキスト ボックス 2">
            <a:extLst>
              <a:ext uri="{FF2B5EF4-FFF2-40B4-BE49-F238E27FC236}">
                <a16:creationId xmlns:a16="http://schemas.microsoft.com/office/drawing/2014/main" id="{D2B4DD72-20A2-C7FC-0403-467647D8D510}"/>
              </a:ext>
            </a:extLst>
          </p:cNvPr>
          <p:cNvSpPr txBox="1"/>
          <p:nvPr/>
        </p:nvSpPr>
        <p:spPr>
          <a:xfrm>
            <a:off x="8120506" y="226170"/>
            <a:ext cx="877163" cy="369332"/>
          </a:xfrm>
          <a:prstGeom prst="rect">
            <a:avLst/>
          </a:prstGeom>
          <a:noFill/>
        </p:spPr>
        <p:txBody>
          <a:bodyPr wrap="none" rtlCol="0">
            <a:spAutoFit/>
          </a:bodyPr>
          <a:lstStyle/>
          <a:p>
            <a:r>
              <a:rPr kumimoji="1" lang="ja-JP" altLang="en-US" b="1" dirty="0">
                <a:latin typeface="Yu Gothic UI" panose="020B0500000000000000" pitchFamily="50" charset="-128"/>
                <a:ea typeface="Yu Gothic UI" panose="020B0500000000000000" pitchFamily="50" charset="-128"/>
              </a:rPr>
              <a:t>様式１</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98"/>
        <p:cNvGrpSpPr/>
        <p:nvPr/>
      </p:nvGrpSpPr>
      <p:grpSpPr>
        <a:xfrm>
          <a:off x="0" y="0"/>
          <a:ext cx="0" cy="0"/>
          <a:chOff x="0" y="0"/>
          <a:chExt cx="0" cy="0"/>
        </a:xfrm>
      </p:grpSpPr>
      <p:sp>
        <p:nvSpPr>
          <p:cNvPr id="399" name="Google Shape;399;p3"/>
          <p:cNvSpPr txBox="1">
            <a:spLocks noGrp="1"/>
          </p:cNvSpPr>
          <p:nvPr>
            <p:ph type="title"/>
          </p:nvPr>
        </p:nvSpPr>
        <p:spPr>
          <a:xfrm>
            <a:off x="159257" y="263770"/>
            <a:ext cx="8822832" cy="947578"/>
          </a:xfrm>
          <a:prstGeom prst="rect">
            <a:avLst/>
          </a:prstGeom>
          <a:noFill/>
          <a:ln>
            <a:noFill/>
          </a:ln>
        </p:spPr>
        <p:txBody>
          <a:bodyPr spcFirstLastPara="1" vert="horz" wrap="square" lIns="0" tIns="0" rIns="0" bIns="0" rtlCol="0" anchor="ctr" anchorCtr="0">
            <a:noAutofit/>
          </a:bodyPr>
          <a:lstStyle/>
          <a:p>
            <a:pPr>
              <a:buSzPts val="1800"/>
            </a:pPr>
            <a:r>
              <a:rPr lang="ja-JP" altLang="en-US" sz="1662" dirty="0">
                <a:solidFill>
                  <a:schemeClr val="tx1"/>
                </a:solidFill>
                <a:latin typeface="Yu Gothic UI" panose="020B0500000000000000" pitchFamily="50" charset="-128"/>
                <a:ea typeface="Yu Gothic UI" panose="020B0500000000000000" pitchFamily="50" charset="-128"/>
                <a:cs typeface="Meiryo"/>
                <a:sym typeface="Meiryo"/>
              </a:rPr>
              <a:t>提案事業</a:t>
            </a:r>
            <a:r>
              <a:rPr lang="ja-JP" altLang="en-US" sz="1662" dirty="0">
                <a:latin typeface="Yu Gothic UI" panose="020B0500000000000000" pitchFamily="50" charset="-128"/>
                <a:ea typeface="Yu Gothic UI" panose="020B0500000000000000" pitchFamily="50" charset="-128"/>
                <a:cs typeface="Meiryo"/>
                <a:sym typeface="Meiryo"/>
              </a:rPr>
              <a:t>の詳細⑦（効果検証方法）</a:t>
            </a:r>
            <a:br>
              <a:rPr lang="ja-JP" altLang="en-US" sz="1662" dirty="0">
                <a:latin typeface="Yu Gothic UI" panose="020B0500000000000000" pitchFamily="50" charset="-128"/>
                <a:ea typeface="Yu Gothic UI" panose="020B0500000000000000" pitchFamily="50" charset="-128"/>
                <a:cs typeface="Meiryo"/>
                <a:sym typeface="Meiryo"/>
              </a:rPr>
            </a:br>
            <a:r>
              <a:rPr lang="ja-JP" altLang="en-US" sz="1662" dirty="0">
                <a:latin typeface="Yu Gothic UI" panose="020B0500000000000000" pitchFamily="50" charset="-128"/>
                <a:ea typeface="Yu Gothic UI" panose="020B0500000000000000" pitchFamily="50" charset="-128"/>
                <a:cs typeface="Meiryo"/>
                <a:sym typeface="Meiryo"/>
              </a:rPr>
              <a:t>提案事業の詳細④⑤で想定された目標・効果について、実際の結果に対して行う効果検証方法を、図・表・画像等を用いて可能な限り具体的にご記載ください。</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【2</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枚以内</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endParaRPr sz="1662"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400" name="Google Shape;400;p3"/>
          <p:cNvSpPr txBox="1"/>
          <p:nvPr/>
        </p:nvSpPr>
        <p:spPr>
          <a:xfrm>
            <a:off x="287879" y="1595812"/>
            <a:ext cx="8568242" cy="2837100"/>
          </a:xfrm>
          <a:prstGeom prst="rect">
            <a:avLst/>
          </a:prstGeom>
          <a:noFill/>
          <a:ln>
            <a:noFill/>
          </a:ln>
        </p:spPr>
        <p:txBody>
          <a:bodyPr spcFirstLastPara="1" wrap="square" lIns="33231" tIns="33231" rIns="33231" bIns="33231" anchor="ctr" anchorCtr="0">
            <a:spAutoFit/>
          </a:bodyPr>
          <a:lstStyle/>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〇成果目標に対する効果検証方法（記載イメージ）</a:t>
            </a:r>
            <a:endParaRPr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・事業実施前の〇〇と事業実施後の〇〇とを比較し、〇〇を用いた分析を行うことで、〇〇によって得られた数値を可視化し検証する。</a:t>
            </a:r>
            <a:endParaRPr lang="en-US" altLang="ja-JP" dirty="0">
              <a:solidFill>
                <a:srgbClr val="A5A5A5"/>
              </a:solidFill>
              <a:latin typeface="Yu Gothic UI" panose="020B0500000000000000" pitchFamily="50" charset="-128"/>
              <a:ea typeface="Yu Gothic UI" panose="020B0500000000000000" pitchFamily="50" charset="-128"/>
              <a:cs typeface="MS Gothic"/>
              <a:sym typeface="MS Gothic"/>
            </a:endParaRPr>
          </a:p>
          <a:p>
            <a:endParaRPr lang="en-US" altLang="ja-JP" dirty="0">
              <a:solidFill>
                <a:srgbClr val="A5A5A5"/>
              </a:solidFill>
              <a:latin typeface="Yu Gothic UI" panose="020B0500000000000000" pitchFamily="50" charset="-128"/>
              <a:ea typeface="Yu Gothic UI" panose="020B0500000000000000" pitchFamily="50" charset="-128"/>
              <a:cs typeface="MS Gothic"/>
              <a:sym typeface="MS Gothic"/>
            </a:endParaRPr>
          </a:p>
          <a:p>
            <a:endParaRPr lang="en-US"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〇波及効果に関する効果検証方法（記載イメージ）</a:t>
            </a: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・〇〇を用いた〇〇について、〇〇社（〇〇業）と連携した場合には〇〇により〇〇の効果が期待できる。</a:t>
            </a:r>
          </a:p>
          <a:p>
            <a:endParaRPr lang="en-US" altLang="ja-JP" dirty="0">
              <a:solidFill>
                <a:srgbClr val="A5A5A5"/>
              </a:solidFill>
              <a:latin typeface="Yu Gothic UI" panose="020B0500000000000000" pitchFamily="50" charset="-128"/>
              <a:ea typeface="Yu Gothic UI" panose="020B0500000000000000" pitchFamily="50" charset="-128"/>
              <a:cs typeface="MS Gothic"/>
              <a:sym typeface="MS Gothic"/>
            </a:endParaRPr>
          </a:p>
          <a:p>
            <a:endParaRPr dirty="0">
              <a:solidFill>
                <a:srgbClr val="A5A5A5"/>
              </a:solidFill>
              <a:latin typeface="Yu Gothic UI" panose="020B0500000000000000" pitchFamily="50" charset="-128"/>
              <a:ea typeface="Yu Gothic UI" panose="020B0500000000000000" pitchFamily="50" charset="-128"/>
              <a:cs typeface="MS Gothic"/>
              <a:sym typeface="MS Gothic"/>
            </a:endParaRPr>
          </a:p>
        </p:txBody>
      </p:sp>
      <p:sp>
        <p:nvSpPr>
          <p:cNvPr id="6" name="Google Shape;382;p1">
            <a:extLst>
              <a:ext uri="{FF2B5EF4-FFF2-40B4-BE49-F238E27FC236}">
                <a16:creationId xmlns:a16="http://schemas.microsoft.com/office/drawing/2014/main" id="{94CDFBDB-1FD7-40EB-9BEA-6F77D9334D5F}"/>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sz="840">
                <a:solidFill>
                  <a:schemeClr val="tx1"/>
                </a:solidFill>
                <a:latin typeface="Yu Gothic UI" panose="020B0500000000000000" pitchFamily="50" charset="-128"/>
              </a:rPr>
              <a:pPr/>
              <a:t>10</a:t>
            </a:fld>
            <a:endParaRPr sz="840" dirty="0">
              <a:solidFill>
                <a:schemeClr val="tx1"/>
              </a:solidFill>
              <a:latin typeface="Yu Gothic UI" panose="020B0500000000000000" pitchFamily="50" charset="-128"/>
            </a:endParaRPr>
          </a:p>
        </p:txBody>
      </p:sp>
    </p:spTree>
    <p:extLst>
      <p:ext uri="{BB962C8B-B14F-4D97-AF65-F5344CB8AC3E}">
        <p14:creationId xmlns:p14="http://schemas.microsoft.com/office/powerpoint/2010/main" val="391720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83"/>
        <p:cNvGrpSpPr/>
        <p:nvPr/>
      </p:nvGrpSpPr>
      <p:grpSpPr>
        <a:xfrm>
          <a:off x="0" y="0"/>
          <a:ext cx="0" cy="0"/>
          <a:chOff x="0" y="0"/>
          <a:chExt cx="0" cy="0"/>
        </a:xfrm>
      </p:grpSpPr>
      <p:graphicFrame>
        <p:nvGraphicFramePr>
          <p:cNvPr id="585" name="Google Shape;585;p14"/>
          <p:cNvGraphicFramePr/>
          <p:nvPr>
            <p:extLst>
              <p:ext uri="{D42A27DB-BD31-4B8C-83A1-F6EECF244321}">
                <p14:modId xmlns:p14="http://schemas.microsoft.com/office/powerpoint/2010/main" val="310922984"/>
              </p:ext>
            </p:extLst>
          </p:nvPr>
        </p:nvGraphicFramePr>
        <p:xfrm>
          <a:off x="855723" y="2035605"/>
          <a:ext cx="7398415" cy="4363192"/>
        </p:xfrm>
        <a:graphic>
          <a:graphicData uri="http://schemas.openxmlformats.org/drawingml/2006/table">
            <a:tbl>
              <a:tblPr>
                <a:noFill/>
              </a:tblPr>
              <a:tblGrid>
                <a:gridCol w="1566415">
                  <a:extLst>
                    <a:ext uri="{9D8B030D-6E8A-4147-A177-3AD203B41FA5}">
                      <a16:colId xmlns:a16="http://schemas.microsoft.com/office/drawing/2014/main" val="20000"/>
                    </a:ext>
                  </a:extLst>
                </a:gridCol>
                <a:gridCol w="972000">
                  <a:extLst>
                    <a:ext uri="{9D8B030D-6E8A-4147-A177-3AD203B41FA5}">
                      <a16:colId xmlns:a16="http://schemas.microsoft.com/office/drawing/2014/main" val="20001"/>
                    </a:ext>
                  </a:extLst>
                </a:gridCol>
                <a:gridCol w="972000">
                  <a:extLst>
                    <a:ext uri="{9D8B030D-6E8A-4147-A177-3AD203B41FA5}">
                      <a16:colId xmlns:a16="http://schemas.microsoft.com/office/drawing/2014/main" val="20002"/>
                    </a:ext>
                  </a:extLst>
                </a:gridCol>
                <a:gridCol w="972000">
                  <a:extLst>
                    <a:ext uri="{9D8B030D-6E8A-4147-A177-3AD203B41FA5}">
                      <a16:colId xmlns:a16="http://schemas.microsoft.com/office/drawing/2014/main" val="20003"/>
                    </a:ext>
                  </a:extLst>
                </a:gridCol>
                <a:gridCol w="972000">
                  <a:extLst>
                    <a:ext uri="{9D8B030D-6E8A-4147-A177-3AD203B41FA5}">
                      <a16:colId xmlns:a16="http://schemas.microsoft.com/office/drawing/2014/main" val="20004"/>
                    </a:ext>
                  </a:extLst>
                </a:gridCol>
                <a:gridCol w="972000">
                  <a:extLst>
                    <a:ext uri="{9D8B030D-6E8A-4147-A177-3AD203B41FA5}">
                      <a16:colId xmlns:a16="http://schemas.microsoft.com/office/drawing/2014/main" val="20005"/>
                    </a:ext>
                  </a:extLst>
                </a:gridCol>
                <a:gridCol w="972000">
                  <a:extLst>
                    <a:ext uri="{9D8B030D-6E8A-4147-A177-3AD203B41FA5}">
                      <a16:colId xmlns:a16="http://schemas.microsoft.com/office/drawing/2014/main" val="20006"/>
                    </a:ext>
                  </a:extLst>
                </a:gridCol>
              </a:tblGrid>
              <a:tr h="346368">
                <a:tc>
                  <a:txBody>
                    <a:bodyPr/>
                    <a:lstStyle/>
                    <a:p>
                      <a:pPr marL="0" marR="0" lvl="0" indent="0" algn="ctr" rtl="0">
                        <a:lnSpc>
                          <a:spcPct val="130000"/>
                        </a:lnSpc>
                        <a:spcBef>
                          <a:spcPts val="0"/>
                        </a:spcBef>
                        <a:spcAft>
                          <a:spcPts val="0"/>
                        </a:spcAft>
                        <a:buNone/>
                      </a:pPr>
                      <a:endParaRPr sz="1500" dirty="0">
                        <a:solidFill>
                          <a:schemeClr val="lt1"/>
                        </a:solidFill>
                        <a:latin typeface="Yu Gothic UI" panose="020B0500000000000000" pitchFamily="50" charset="-128"/>
                        <a:ea typeface="Yu Gothic UI" panose="020B0500000000000000" pitchFamily="50" charset="-128"/>
                      </a:endParaRPr>
                    </a:p>
                  </a:txBody>
                  <a:tcPr marL="84415" marR="84415" marT="42208" marB="42208">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30000"/>
                        </a:lnSpc>
                        <a:spcBef>
                          <a:spcPts val="0"/>
                        </a:spcBef>
                        <a:spcAft>
                          <a:spcPts val="0"/>
                        </a:spcAft>
                        <a:buNone/>
                      </a:pPr>
                      <a:r>
                        <a:rPr lang="ja-JP" sz="1500" dirty="0">
                          <a:solidFill>
                            <a:srgbClr val="7F7F7F"/>
                          </a:solidFill>
                          <a:latin typeface="Yu Gothic UI" panose="020B0500000000000000" pitchFamily="50" charset="-128"/>
                          <a:ea typeface="Yu Gothic UI" panose="020B0500000000000000" pitchFamily="50" charset="-128"/>
                        </a:rPr>
                        <a:t>R5</a:t>
                      </a: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9525" cap="flat" cmpd="sng">
                      <a:solidFill>
                        <a:srgbClr val="000000">
                          <a:alpha val="0"/>
                        </a:srgbClr>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tc>
                  <a:txBody>
                    <a:bodyPr/>
                    <a:lstStyle/>
                    <a:p>
                      <a:pPr marL="0" marR="0" lvl="0" indent="0" algn="ctr" defTabSz="914400" rtl="0" eaLnBrk="1" fontAlgn="auto" latinLnBrk="0" hangingPunct="1">
                        <a:lnSpc>
                          <a:spcPct val="130000"/>
                        </a:lnSpc>
                        <a:spcBef>
                          <a:spcPts val="0"/>
                        </a:spcBef>
                        <a:spcAft>
                          <a:spcPts val="0"/>
                        </a:spcAft>
                        <a:buClrTx/>
                        <a:buSzTx/>
                        <a:buFontTx/>
                        <a:buNone/>
                        <a:tabLst/>
                        <a:defRPr/>
                      </a:pPr>
                      <a:r>
                        <a:rPr lang="en-US" altLang="ja-JP" sz="1500" dirty="0">
                          <a:solidFill>
                            <a:srgbClr val="7F7F7F"/>
                          </a:solidFill>
                          <a:latin typeface="Yu Gothic UI" panose="020B0500000000000000" pitchFamily="50" charset="-128"/>
                          <a:ea typeface="Yu Gothic UI" panose="020B0500000000000000" pitchFamily="50" charset="-128"/>
                        </a:rPr>
                        <a:t>R6</a:t>
                      </a: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extLst>
                  <a:ext uri="{0D108BD9-81ED-4DB2-BD59-A6C34878D82A}">
                    <a16:rowId xmlns:a16="http://schemas.microsoft.com/office/drawing/2014/main" val="10000"/>
                  </a:ext>
                </a:extLst>
              </a:tr>
              <a:tr h="355777">
                <a:tc>
                  <a:txBody>
                    <a:bodyPr/>
                    <a:lstStyle/>
                    <a:p>
                      <a:pPr marL="0" marR="0" lvl="0" indent="0" algn="ctr" rtl="0">
                        <a:lnSpc>
                          <a:spcPct val="130000"/>
                        </a:lnSpc>
                        <a:spcBef>
                          <a:spcPts val="0"/>
                        </a:spcBef>
                        <a:spcAft>
                          <a:spcPts val="0"/>
                        </a:spcAft>
                        <a:buNone/>
                      </a:pPr>
                      <a:endParaRPr sz="1500" dirty="0">
                        <a:solidFill>
                          <a:schemeClr val="lt1"/>
                        </a:solidFill>
                        <a:latin typeface="Yu Gothic UI" panose="020B0500000000000000" pitchFamily="50" charset="-128"/>
                        <a:ea typeface="Yu Gothic UI" panose="020B0500000000000000" pitchFamily="50" charset="-128"/>
                      </a:endParaRPr>
                    </a:p>
                  </a:txBody>
                  <a:tcPr marL="84415" marR="84415" marT="42208" marB="42208">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30000"/>
                        </a:lnSpc>
                        <a:spcBef>
                          <a:spcPts val="0"/>
                        </a:spcBef>
                        <a:spcAft>
                          <a:spcPts val="0"/>
                        </a:spcAft>
                        <a:buNone/>
                      </a:pPr>
                      <a:r>
                        <a:rPr lang="ja-JP" altLang="en-US" sz="1500" dirty="0">
                          <a:solidFill>
                            <a:srgbClr val="7F7F7F"/>
                          </a:solidFill>
                          <a:latin typeface="Yu Gothic UI" panose="020B0500000000000000" pitchFamily="50" charset="-128"/>
                          <a:ea typeface="Yu Gothic UI" panose="020B0500000000000000" pitchFamily="50" charset="-128"/>
                        </a:rPr>
                        <a:t>９</a:t>
                      </a:r>
                      <a:r>
                        <a:rPr lang="ja-JP" sz="1500" dirty="0">
                          <a:solidFill>
                            <a:srgbClr val="7F7F7F"/>
                          </a:solidFill>
                          <a:latin typeface="Yu Gothic UI" panose="020B0500000000000000" pitchFamily="50" charset="-128"/>
                          <a:ea typeface="Yu Gothic UI" panose="020B0500000000000000" pitchFamily="50" charset="-128"/>
                        </a:rPr>
                        <a:t>月</a:t>
                      </a:r>
                      <a:endParaRPr sz="1700" dirty="0">
                        <a:latin typeface="Yu Gothic UI" panose="020B0500000000000000" pitchFamily="50" charset="-128"/>
                        <a:ea typeface="Yu Gothic UI" panose="020B0500000000000000" pitchFamily="50" charset="-128"/>
                      </a:endParaRPr>
                    </a:p>
                  </a:txBody>
                  <a:tcPr marL="84415" marR="84415" marT="42208" marB="42208">
                    <a:lnL w="9525" cap="flat" cmpd="sng">
                      <a:solidFill>
                        <a:srgbClr val="000000">
                          <a:alpha val="0"/>
                        </a:srgbClr>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500" dirty="0">
                          <a:solidFill>
                            <a:srgbClr val="7F7F7F"/>
                          </a:solidFill>
                          <a:latin typeface="Yu Gothic UI" panose="020B0500000000000000" pitchFamily="50" charset="-128"/>
                          <a:ea typeface="Yu Gothic UI" panose="020B0500000000000000" pitchFamily="50" charset="-128"/>
                        </a:rPr>
                        <a:t>10</a:t>
                      </a:r>
                      <a:r>
                        <a:rPr lang="ja-JP" sz="1500" dirty="0">
                          <a:solidFill>
                            <a:srgbClr val="7F7F7F"/>
                          </a:solidFill>
                          <a:latin typeface="Yu Gothic UI" panose="020B0500000000000000" pitchFamily="50" charset="-128"/>
                          <a:ea typeface="Yu Gothic UI" panose="020B0500000000000000" pitchFamily="50" charset="-128"/>
                        </a:rPr>
                        <a:t>月</a:t>
                      </a:r>
                      <a:endParaRPr sz="1700" dirty="0">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500" dirty="0">
                          <a:solidFill>
                            <a:srgbClr val="7F7F7F"/>
                          </a:solidFill>
                          <a:latin typeface="Yu Gothic UI" panose="020B0500000000000000" pitchFamily="50" charset="-128"/>
                          <a:ea typeface="Yu Gothic UI" panose="020B0500000000000000" pitchFamily="50" charset="-128"/>
                        </a:rPr>
                        <a:t>11</a:t>
                      </a:r>
                      <a:r>
                        <a:rPr lang="ja-JP" sz="1500" dirty="0">
                          <a:solidFill>
                            <a:srgbClr val="7F7F7F"/>
                          </a:solidFill>
                          <a:latin typeface="Yu Gothic UI" panose="020B0500000000000000" pitchFamily="50" charset="-128"/>
                          <a:ea typeface="Yu Gothic UI" panose="020B0500000000000000" pitchFamily="50" charset="-128"/>
                        </a:rPr>
                        <a:t>月</a:t>
                      </a:r>
                      <a:endParaRPr sz="1700" dirty="0">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500" dirty="0">
                          <a:solidFill>
                            <a:srgbClr val="7F7F7F"/>
                          </a:solidFill>
                          <a:latin typeface="Yu Gothic UI" panose="020B0500000000000000" pitchFamily="50" charset="-128"/>
                          <a:ea typeface="Yu Gothic UI" panose="020B0500000000000000" pitchFamily="50" charset="-128"/>
                        </a:rPr>
                        <a:t>12</a:t>
                      </a:r>
                      <a:r>
                        <a:rPr lang="ja-JP" sz="1500" dirty="0">
                          <a:solidFill>
                            <a:srgbClr val="7F7F7F"/>
                          </a:solidFill>
                          <a:latin typeface="Yu Gothic UI" panose="020B0500000000000000" pitchFamily="50" charset="-128"/>
                          <a:ea typeface="Yu Gothic UI" panose="020B0500000000000000" pitchFamily="50" charset="-128"/>
                        </a:rPr>
                        <a:t>月</a:t>
                      </a:r>
                      <a:endParaRPr sz="1700" dirty="0">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500" dirty="0">
                          <a:solidFill>
                            <a:srgbClr val="7F7F7F"/>
                          </a:solidFill>
                          <a:latin typeface="Yu Gothic UI" panose="020B0500000000000000" pitchFamily="50" charset="-128"/>
                          <a:ea typeface="Yu Gothic UI" panose="020B0500000000000000" pitchFamily="50" charset="-128"/>
                        </a:rPr>
                        <a:t>1</a:t>
                      </a:r>
                      <a:r>
                        <a:rPr lang="ja-JP" sz="1500" dirty="0">
                          <a:solidFill>
                            <a:srgbClr val="7F7F7F"/>
                          </a:solidFill>
                          <a:latin typeface="Yu Gothic UI" panose="020B0500000000000000" pitchFamily="50" charset="-128"/>
                          <a:ea typeface="Yu Gothic UI" panose="020B0500000000000000" pitchFamily="50" charset="-128"/>
                        </a:rPr>
                        <a:t>月</a:t>
                      </a:r>
                      <a:endParaRPr sz="1700" dirty="0">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500" dirty="0">
                          <a:solidFill>
                            <a:srgbClr val="7F7F7F"/>
                          </a:solidFill>
                          <a:latin typeface="Yu Gothic UI" panose="020B0500000000000000" pitchFamily="50" charset="-128"/>
                          <a:ea typeface="Yu Gothic UI" panose="020B0500000000000000" pitchFamily="50" charset="-128"/>
                        </a:rPr>
                        <a:t>2</a:t>
                      </a:r>
                      <a:r>
                        <a:rPr lang="ja-JP" sz="1500" dirty="0">
                          <a:solidFill>
                            <a:srgbClr val="7F7F7F"/>
                          </a:solidFill>
                          <a:latin typeface="Yu Gothic UI" panose="020B0500000000000000" pitchFamily="50" charset="-128"/>
                          <a:ea typeface="Yu Gothic UI" panose="020B0500000000000000" pitchFamily="50" charset="-128"/>
                        </a:rPr>
                        <a:t>月</a:t>
                      </a:r>
                      <a:endParaRPr sz="1700" dirty="0">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720000">
                <a:tc>
                  <a:txBody>
                    <a:bodyPr/>
                    <a:lstStyle/>
                    <a:p>
                      <a:pPr marL="0" marR="0" lvl="0" indent="0" algn="l" rtl="0">
                        <a:lnSpc>
                          <a:spcPct val="130000"/>
                        </a:lnSpc>
                        <a:spcBef>
                          <a:spcPts val="0"/>
                        </a:spcBef>
                        <a:spcAft>
                          <a:spcPts val="0"/>
                        </a:spcAft>
                        <a:buClr>
                          <a:schemeClr val="dk2"/>
                        </a:buClr>
                        <a:buSzPts val="1200"/>
                        <a:buFont typeface="Quattrocento Sans"/>
                        <a:buNone/>
                      </a:pPr>
                      <a:r>
                        <a:rPr lang="ja-JP" sz="1100" b="0" i="0" u="none" strike="noStrike" cap="none" dirty="0">
                          <a:solidFill>
                            <a:schemeClr val="dk2"/>
                          </a:solidFill>
                          <a:latin typeface="Yu Gothic UI" panose="020B0500000000000000" pitchFamily="50" charset="-128"/>
                          <a:ea typeface="Yu Gothic UI" panose="020B0500000000000000" pitchFamily="50" charset="-128"/>
                          <a:cs typeface="Quattrocento Sans"/>
                          <a:sym typeface="Quattrocento Sans"/>
                        </a:rPr>
                        <a:t>〇〇〇〇</a:t>
                      </a:r>
                      <a:endParaRPr sz="1700" dirty="0">
                        <a:latin typeface="Yu Gothic UI" panose="020B0500000000000000" pitchFamily="50" charset="-128"/>
                        <a:ea typeface="Yu Gothic UI" panose="020B0500000000000000" pitchFamily="50" charset="-128"/>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lgn="ctr">
                      <a:solidFill>
                        <a:srgbClr val="BFBFBF"/>
                      </a:solidFill>
                      <a:prstDash val="dot"/>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lgn="ctr">
                      <a:solidFill>
                        <a:srgbClr val="BFBFBF"/>
                      </a:solidFill>
                      <a:prstDash val="dot"/>
                      <a:round/>
                      <a:headEnd type="none" w="sm" len="sm"/>
                      <a:tailEnd type="none" w="sm" len="sm"/>
                    </a:lnL>
                    <a:lnR w="12700" cap="flat" cmpd="sng" algn="ctr">
                      <a:solidFill>
                        <a:srgbClr val="BFBFBF"/>
                      </a:solidFill>
                      <a:prstDash val="dot"/>
                      <a:round/>
                      <a:headEnd type="none" w="sm" len="sm"/>
                      <a:tailEnd type="none" w="sm" len="sm"/>
                    </a:lnR>
                    <a:lnT w="57150" cap="flat" cmpd="sng" algn="ctr">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lgn="ctr">
                      <a:solidFill>
                        <a:srgbClr val="BFBFBF"/>
                      </a:solidFill>
                      <a:prstDash val="dot"/>
                      <a:round/>
                      <a:headEnd type="none" w="sm" len="sm"/>
                      <a:tailEnd type="none" w="sm" len="sm"/>
                    </a:lnL>
                    <a:lnR w="12700" cap="flat" cmpd="sng" algn="ctr">
                      <a:solidFill>
                        <a:srgbClr val="BFBFBF"/>
                      </a:solidFill>
                      <a:prstDash val="dot"/>
                      <a:round/>
                      <a:headEnd type="none" w="sm" len="sm"/>
                      <a:tailEnd type="none" w="sm" len="sm"/>
                    </a:lnR>
                    <a:lnT w="57150" cap="flat" cmpd="sng" algn="ctr">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lgn="ctr">
                      <a:solidFill>
                        <a:srgbClr val="BFBFBF"/>
                      </a:solidFill>
                      <a:prstDash val="dot"/>
                      <a:round/>
                      <a:headEnd type="none" w="sm" len="sm"/>
                      <a:tailEnd type="none" w="sm" len="sm"/>
                    </a:lnL>
                    <a:lnR w="12700" cap="flat" cmpd="sng" algn="ctr">
                      <a:solidFill>
                        <a:srgbClr val="BFBFBF"/>
                      </a:solidFill>
                      <a:prstDash val="dot"/>
                      <a:round/>
                      <a:headEnd type="none" w="sm" len="sm"/>
                      <a:tailEnd type="none" w="sm" len="sm"/>
                    </a:lnR>
                    <a:lnT w="57150" cap="flat" cmpd="sng" algn="ctr">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lgn="ctr">
                      <a:solidFill>
                        <a:srgbClr val="BFBFBF"/>
                      </a:solidFill>
                      <a:prstDash val="dot"/>
                      <a:round/>
                      <a:headEnd type="none" w="sm" len="sm"/>
                      <a:tailEnd type="none" w="sm" len="sm"/>
                    </a:lnL>
                    <a:lnR w="12700" cap="flat" cmpd="sng" algn="ctr">
                      <a:solidFill>
                        <a:srgbClr val="BFBFBF"/>
                      </a:solidFill>
                      <a:prstDash val="dot"/>
                      <a:round/>
                      <a:headEnd type="none" w="sm" len="sm"/>
                      <a:tailEnd type="none" w="sm" len="sm"/>
                    </a:lnR>
                    <a:lnT w="57150" cap="flat" cmpd="sng" algn="ctr">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lgn="ctr">
                      <a:solidFill>
                        <a:srgbClr val="BFBFBF"/>
                      </a:solidFill>
                      <a:prstDash val="dot"/>
                      <a:round/>
                      <a:headEnd type="none" w="sm" len="sm"/>
                      <a:tailEnd type="none" w="sm" len="sm"/>
                    </a:lnL>
                    <a:lnR w="12700" cap="flat" cmpd="sng" algn="ctr">
                      <a:solidFill>
                        <a:srgbClr val="BFBFBF"/>
                      </a:solidFill>
                      <a:prstDash val="dot"/>
                      <a:round/>
                      <a:headEnd type="none" w="sm" len="sm"/>
                      <a:tailEnd type="none" w="sm" len="sm"/>
                    </a:lnR>
                    <a:lnT w="57150" cap="flat" cmpd="sng" algn="ctr">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lgn="ctr">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57150" cap="flat" cmpd="sng" algn="ctr">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3"/>
                  </a:ext>
                </a:extLst>
              </a:tr>
              <a:tr h="720000">
                <a:tc>
                  <a:txBody>
                    <a:bodyPr/>
                    <a:lstStyle/>
                    <a:p>
                      <a:pPr marL="0" marR="0" lvl="0" indent="0" algn="l" rtl="0">
                        <a:lnSpc>
                          <a:spcPct val="130000"/>
                        </a:lnSpc>
                        <a:spcBef>
                          <a:spcPts val="0"/>
                        </a:spcBef>
                        <a:spcAft>
                          <a:spcPts val="0"/>
                        </a:spcAft>
                        <a:buClr>
                          <a:schemeClr val="dk2"/>
                        </a:buClr>
                        <a:buSzPts val="1200"/>
                        <a:buFont typeface="Quattrocento Sans"/>
                        <a:buNone/>
                      </a:pPr>
                      <a:r>
                        <a:rPr lang="ja-JP" sz="1100" b="0" i="0" u="none" strike="noStrike" cap="none" dirty="0">
                          <a:solidFill>
                            <a:schemeClr val="dk2"/>
                          </a:solidFill>
                          <a:latin typeface="Yu Gothic UI" panose="020B0500000000000000" pitchFamily="50" charset="-128"/>
                          <a:ea typeface="Yu Gothic UI" panose="020B0500000000000000" pitchFamily="50" charset="-128"/>
                          <a:cs typeface="Quattrocento Sans"/>
                          <a:sym typeface="Quattrocento Sans"/>
                        </a:rPr>
                        <a:t>〇〇〇〇</a:t>
                      </a:r>
                      <a:endParaRPr sz="1700" dirty="0">
                        <a:latin typeface="Yu Gothic UI" panose="020B0500000000000000" pitchFamily="50" charset="-128"/>
                        <a:ea typeface="Yu Gothic UI" panose="020B0500000000000000" pitchFamily="50" charset="-128"/>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4"/>
                  </a:ext>
                </a:extLst>
              </a:tr>
              <a:tr h="720000">
                <a:tc>
                  <a:txBody>
                    <a:bodyPr/>
                    <a:lstStyle/>
                    <a:p>
                      <a:pPr marL="0" marR="0" lvl="0" indent="0" algn="l" rtl="0">
                        <a:lnSpc>
                          <a:spcPct val="130000"/>
                        </a:lnSpc>
                        <a:spcBef>
                          <a:spcPts val="0"/>
                        </a:spcBef>
                        <a:spcAft>
                          <a:spcPts val="0"/>
                        </a:spcAft>
                        <a:buClr>
                          <a:schemeClr val="accent2"/>
                        </a:buClr>
                        <a:buSzPts val="1200"/>
                        <a:buFont typeface="Quattrocento Sans"/>
                        <a:buNone/>
                      </a:pPr>
                      <a:r>
                        <a:rPr lang="ja-JP" sz="1100" b="0" i="0" u="none" strike="noStrike" cap="none" dirty="0">
                          <a:solidFill>
                            <a:schemeClr val="accent2"/>
                          </a:solidFill>
                          <a:latin typeface="Yu Gothic UI" panose="020B0500000000000000" pitchFamily="50" charset="-128"/>
                          <a:ea typeface="Yu Gothic UI" panose="020B0500000000000000" pitchFamily="50" charset="-128"/>
                          <a:cs typeface="Quattrocento Sans"/>
                          <a:sym typeface="Quattrocento Sans"/>
                        </a:rPr>
                        <a:t>〇〇〇〇</a:t>
                      </a:r>
                      <a:endParaRPr sz="1100" b="0" i="0" u="none" strike="noStrike" cap="none" dirty="0">
                        <a:solidFill>
                          <a:schemeClr val="accent2"/>
                        </a:solidFill>
                        <a:latin typeface="Yu Gothic UI" panose="020B0500000000000000" pitchFamily="50" charset="-128"/>
                        <a:ea typeface="Yu Gothic UI" panose="020B0500000000000000" pitchFamily="50" charset="-128"/>
                        <a:cs typeface="Quattrocento Sans"/>
                        <a:sym typeface="Quattrocento Sans"/>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5"/>
                  </a:ext>
                </a:extLst>
              </a:tr>
              <a:tr h="720000">
                <a:tc>
                  <a:txBody>
                    <a:bodyPr/>
                    <a:lstStyle/>
                    <a:p>
                      <a:pPr marL="0" marR="0" lvl="0" indent="0" algn="l" rtl="0">
                        <a:lnSpc>
                          <a:spcPct val="130000"/>
                        </a:lnSpc>
                        <a:spcBef>
                          <a:spcPts val="0"/>
                        </a:spcBef>
                        <a:spcAft>
                          <a:spcPts val="0"/>
                        </a:spcAft>
                        <a:buClr>
                          <a:schemeClr val="accent2"/>
                        </a:buClr>
                        <a:buSzPts val="1200"/>
                        <a:buFont typeface="Quattrocento Sans"/>
                        <a:buNone/>
                      </a:pPr>
                      <a:r>
                        <a:rPr lang="ja-JP" sz="1100" b="0" i="0" u="none" strike="noStrike" cap="none" dirty="0">
                          <a:solidFill>
                            <a:schemeClr val="accent2"/>
                          </a:solidFill>
                          <a:latin typeface="Yu Gothic UI" panose="020B0500000000000000" pitchFamily="50" charset="-128"/>
                          <a:ea typeface="Yu Gothic UI" panose="020B0500000000000000" pitchFamily="50" charset="-128"/>
                          <a:cs typeface="Quattrocento Sans"/>
                          <a:sym typeface="Quattrocento Sans"/>
                        </a:rPr>
                        <a:t>〇〇〇〇</a:t>
                      </a:r>
                      <a:endParaRPr sz="1700" dirty="0">
                        <a:latin typeface="Yu Gothic UI" panose="020B0500000000000000" pitchFamily="50" charset="-128"/>
                        <a:ea typeface="Yu Gothic UI" panose="020B0500000000000000" pitchFamily="50" charset="-128"/>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6"/>
                  </a:ext>
                </a:extLst>
              </a:tr>
              <a:tr h="720000">
                <a:tc>
                  <a:txBody>
                    <a:bodyPr/>
                    <a:lstStyle/>
                    <a:p>
                      <a:pPr marL="0" marR="0" lvl="0" indent="0" algn="l" rtl="0">
                        <a:lnSpc>
                          <a:spcPct val="130000"/>
                        </a:lnSpc>
                        <a:spcBef>
                          <a:spcPts val="0"/>
                        </a:spcBef>
                        <a:spcAft>
                          <a:spcPts val="0"/>
                        </a:spcAft>
                        <a:buClr>
                          <a:schemeClr val="accent2"/>
                        </a:buClr>
                        <a:buSzPts val="1200"/>
                        <a:buFont typeface="Quattrocento Sans"/>
                        <a:buNone/>
                      </a:pPr>
                      <a:r>
                        <a:rPr lang="ja-JP" sz="1100" b="0" i="0" u="none" strike="noStrike" cap="none" dirty="0">
                          <a:solidFill>
                            <a:schemeClr val="accent2"/>
                          </a:solidFill>
                          <a:latin typeface="Yu Gothic UI" panose="020B0500000000000000" pitchFamily="50" charset="-128"/>
                          <a:ea typeface="Yu Gothic UI" panose="020B0500000000000000" pitchFamily="50" charset="-128"/>
                          <a:cs typeface="Quattrocento Sans"/>
                          <a:sym typeface="Quattrocento Sans"/>
                        </a:rPr>
                        <a:t>〇〇〇〇</a:t>
                      </a:r>
                      <a:endParaRPr sz="1700" dirty="0">
                        <a:latin typeface="Yu Gothic UI" panose="020B0500000000000000" pitchFamily="50" charset="-128"/>
                        <a:ea typeface="Yu Gothic UI" panose="020B0500000000000000" pitchFamily="50" charset="-128"/>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7"/>
                  </a:ext>
                </a:extLst>
              </a:tr>
            </a:tbl>
          </a:graphicData>
        </a:graphic>
      </p:graphicFrame>
      <p:sp>
        <p:nvSpPr>
          <p:cNvPr id="586" name="Google Shape;586;p14"/>
          <p:cNvSpPr/>
          <p:nvPr/>
        </p:nvSpPr>
        <p:spPr>
          <a:xfrm>
            <a:off x="6780422" y="4537906"/>
            <a:ext cx="376105" cy="199407"/>
          </a:xfrm>
          <a:prstGeom prst="homePlate">
            <a:avLst>
              <a:gd name="adj" fmla="val 50000"/>
            </a:avLst>
          </a:prstGeom>
          <a:solidFill>
            <a:srgbClr val="F3DDE7"/>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sp>
        <p:nvSpPr>
          <p:cNvPr id="587" name="Google Shape;587;p14"/>
          <p:cNvSpPr/>
          <p:nvPr/>
        </p:nvSpPr>
        <p:spPr>
          <a:xfrm>
            <a:off x="6572225" y="4537912"/>
            <a:ext cx="376105" cy="199407"/>
          </a:xfrm>
          <a:prstGeom prst="homePlate">
            <a:avLst>
              <a:gd name="adj" fmla="val 50000"/>
            </a:avLst>
          </a:prstGeom>
          <a:solidFill>
            <a:srgbClr val="F3DDE7"/>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sp>
        <p:nvSpPr>
          <p:cNvPr id="588" name="Google Shape;588;p14"/>
          <p:cNvSpPr/>
          <p:nvPr/>
        </p:nvSpPr>
        <p:spPr>
          <a:xfrm>
            <a:off x="6364029" y="4537906"/>
            <a:ext cx="376105" cy="199407"/>
          </a:xfrm>
          <a:prstGeom prst="homePlate">
            <a:avLst>
              <a:gd name="adj" fmla="val 50000"/>
            </a:avLst>
          </a:prstGeom>
          <a:solidFill>
            <a:srgbClr val="F3DDE7"/>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sp>
        <p:nvSpPr>
          <p:cNvPr id="589" name="Google Shape;589;p14"/>
          <p:cNvSpPr/>
          <p:nvPr/>
        </p:nvSpPr>
        <p:spPr>
          <a:xfrm>
            <a:off x="6155833" y="4537908"/>
            <a:ext cx="376105" cy="199407"/>
          </a:xfrm>
          <a:prstGeom prst="homePlate">
            <a:avLst>
              <a:gd name="adj" fmla="val 50000"/>
            </a:avLst>
          </a:prstGeom>
          <a:solidFill>
            <a:srgbClr val="F3DDE7"/>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600" name="Google Shape;600;p14"/>
          <p:cNvGrpSpPr/>
          <p:nvPr/>
        </p:nvGrpSpPr>
        <p:grpSpPr>
          <a:xfrm>
            <a:off x="3608098" y="3086114"/>
            <a:ext cx="1073071" cy="454667"/>
            <a:chOff x="3664975" y="3244655"/>
            <a:chExt cx="1162494" cy="492556"/>
          </a:xfrm>
        </p:grpSpPr>
        <p:sp>
          <p:nvSpPr>
            <p:cNvPr id="601" name="Google Shape;601;p14"/>
            <p:cNvSpPr/>
            <p:nvPr/>
          </p:nvSpPr>
          <p:spPr>
            <a:xfrm>
              <a:off x="3664975" y="3244655"/>
              <a:ext cx="1162494" cy="216024"/>
            </a:xfrm>
            <a:prstGeom prst="homePlate">
              <a:avLst>
                <a:gd name="adj" fmla="val 50000"/>
              </a:avLst>
            </a:prstGeom>
            <a:solidFill>
              <a:srgbClr val="68C4D8"/>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4D4D4D"/>
                </a:solidFill>
                <a:latin typeface="Yu Gothic UI" panose="020B0500000000000000" pitchFamily="50" charset="-128"/>
                <a:ea typeface="Yu Gothic UI" panose="020B0500000000000000" pitchFamily="50" charset="-128"/>
                <a:cs typeface="Meiryo"/>
                <a:sym typeface="Meiryo"/>
              </a:endParaRPr>
            </a:p>
          </p:txBody>
        </p:sp>
        <p:grpSp>
          <p:nvGrpSpPr>
            <p:cNvPr id="602" name="Google Shape;602;p14"/>
            <p:cNvGrpSpPr/>
            <p:nvPr/>
          </p:nvGrpSpPr>
          <p:grpSpPr>
            <a:xfrm>
              <a:off x="3808991" y="3356992"/>
              <a:ext cx="723276" cy="380219"/>
              <a:chOff x="2711624" y="2066103"/>
              <a:chExt cx="723276" cy="380219"/>
            </a:xfrm>
          </p:grpSpPr>
          <p:cxnSp>
            <p:nvCxnSpPr>
              <p:cNvPr id="603" name="Google Shape;603;p14"/>
              <p:cNvCxnSpPr/>
              <p:nvPr/>
            </p:nvCxnSpPr>
            <p:spPr>
              <a:xfrm>
                <a:off x="2711624" y="2066103"/>
                <a:ext cx="0" cy="260387"/>
              </a:xfrm>
              <a:prstGeom prst="straightConnector1">
                <a:avLst/>
              </a:prstGeom>
              <a:noFill/>
              <a:ln w="9525" cap="flat" cmpd="sng">
                <a:solidFill>
                  <a:srgbClr val="28889C"/>
                </a:solidFill>
                <a:prstDash val="solid"/>
                <a:miter lim="800000"/>
                <a:headEnd type="oval" w="med" len="med"/>
                <a:tailEnd type="none" w="sm" len="sm"/>
              </a:ln>
            </p:spPr>
          </p:cxnSp>
          <p:sp>
            <p:nvSpPr>
              <p:cNvPr id="604" name="Google Shape;604;p14"/>
              <p:cNvSpPr txBox="1"/>
              <p:nvPr/>
            </p:nvSpPr>
            <p:spPr>
              <a:xfrm>
                <a:off x="2711625" y="2143971"/>
                <a:ext cx="723275" cy="302351"/>
              </a:xfrm>
              <a:prstGeom prst="rect">
                <a:avLst/>
              </a:prstGeom>
              <a:noFill/>
              <a:ln>
                <a:noFill/>
              </a:ln>
            </p:spPr>
            <p:txBody>
              <a:bodyPr spcFirstLastPara="1" wrap="square" lIns="84392" tIns="42185" rIns="84392" bIns="42185" anchor="ctr" anchorCtr="0">
                <a:spAutoFit/>
              </a:bodyPr>
              <a:lstStyle/>
              <a:p>
                <a:pPr>
                  <a:lnSpc>
                    <a:spcPct val="130000"/>
                  </a:lnSpc>
                  <a:buClr>
                    <a:srgbClr val="28889C"/>
                  </a:buClr>
                  <a:buSzPts val="1050"/>
                </a:pPr>
                <a:r>
                  <a:rPr lang="ja-JP" altLang="en-US" sz="969" dirty="0">
                    <a:solidFill>
                      <a:srgbClr val="28889C"/>
                    </a:solidFill>
                    <a:latin typeface="Yu Gothic UI" panose="020B0500000000000000" pitchFamily="50" charset="-128"/>
                    <a:ea typeface="Yu Gothic UI" panose="020B0500000000000000" pitchFamily="50" charset="-128"/>
                    <a:cs typeface="Meiryo"/>
                    <a:sym typeface="Meiryo"/>
                  </a:rPr>
                  <a:t>〇〇〇〇</a:t>
                </a:r>
                <a:endParaRPr sz="969" dirty="0">
                  <a:solidFill>
                    <a:srgbClr val="28889C"/>
                  </a:solidFill>
                  <a:latin typeface="Yu Gothic UI" panose="020B0500000000000000" pitchFamily="50" charset="-128"/>
                  <a:ea typeface="Yu Gothic UI" panose="020B0500000000000000" pitchFamily="50" charset="-128"/>
                  <a:cs typeface="Meiryo"/>
                  <a:sym typeface="Meiryo"/>
                </a:endParaRPr>
              </a:p>
            </p:txBody>
          </p:sp>
        </p:grpSp>
      </p:grpSp>
      <p:grpSp>
        <p:nvGrpSpPr>
          <p:cNvPr id="605" name="Google Shape;605;p14"/>
          <p:cNvGrpSpPr/>
          <p:nvPr/>
        </p:nvGrpSpPr>
        <p:grpSpPr>
          <a:xfrm>
            <a:off x="2586609" y="2868382"/>
            <a:ext cx="1173460" cy="409279"/>
            <a:chOff x="2567608" y="3017294"/>
            <a:chExt cx="1271248" cy="443385"/>
          </a:xfrm>
        </p:grpSpPr>
        <p:sp>
          <p:nvSpPr>
            <p:cNvPr id="606" name="Google Shape;606;p14"/>
            <p:cNvSpPr/>
            <p:nvPr/>
          </p:nvSpPr>
          <p:spPr>
            <a:xfrm>
              <a:off x="2567608" y="3244655"/>
              <a:ext cx="1162494" cy="216024"/>
            </a:xfrm>
            <a:prstGeom prst="homePlate">
              <a:avLst>
                <a:gd name="adj" fmla="val 50000"/>
              </a:avLst>
            </a:prstGeom>
            <a:solidFill>
              <a:srgbClr val="68C4D8"/>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4D4D4D"/>
                </a:solidFill>
                <a:latin typeface="Yu Gothic UI" panose="020B0500000000000000" pitchFamily="50" charset="-128"/>
                <a:ea typeface="Yu Gothic UI" panose="020B0500000000000000" pitchFamily="50" charset="-128"/>
                <a:cs typeface="Meiryo"/>
                <a:sym typeface="Meiryo"/>
              </a:endParaRPr>
            </a:p>
          </p:txBody>
        </p:sp>
        <p:grpSp>
          <p:nvGrpSpPr>
            <p:cNvPr id="607" name="Google Shape;607;p14"/>
            <p:cNvGrpSpPr/>
            <p:nvPr/>
          </p:nvGrpSpPr>
          <p:grpSpPr>
            <a:xfrm>
              <a:off x="2711624" y="3017294"/>
              <a:ext cx="1127232" cy="335373"/>
              <a:chOff x="2711624" y="1726405"/>
              <a:chExt cx="1127232" cy="335373"/>
            </a:xfrm>
          </p:grpSpPr>
          <p:cxnSp>
            <p:nvCxnSpPr>
              <p:cNvPr id="608" name="Google Shape;608;p14"/>
              <p:cNvCxnSpPr/>
              <p:nvPr/>
            </p:nvCxnSpPr>
            <p:spPr>
              <a:xfrm>
                <a:off x="2711624" y="1801391"/>
                <a:ext cx="0" cy="260387"/>
              </a:xfrm>
              <a:prstGeom prst="straightConnector1">
                <a:avLst/>
              </a:prstGeom>
              <a:noFill/>
              <a:ln w="9525" cap="flat" cmpd="sng">
                <a:solidFill>
                  <a:srgbClr val="28889C"/>
                </a:solidFill>
                <a:prstDash val="solid"/>
                <a:miter lim="800000"/>
                <a:headEnd type="none" w="sm" len="sm"/>
                <a:tailEnd type="oval" w="med" len="med"/>
              </a:ln>
            </p:spPr>
          </p:cxnSp>
          <p:sp>
            <p:nvSpPr>
              <p:cNvPr id="609" name="Google Shape;609;p14"/>
              <p:cNvSpPr txBox="1"/>
              <p:nvPr/>
            </p:nvSpPr>
            <p:spPr>
              <a:xfrm>
                <a:off x="2711624" y="1726405"/>
                <a:ext cx="1127232" cy="302350"/>
              </a:xfrm>
              <a:prstGeom prst="rect">
                <a:avLst/>
              </a:prstGeom>
              <a:noFill/>
              <a:ln>
                <a:noFill/>
              </a:ln>
            </p:spPr>
            <p:txBody>
              <a:bodyPr spcFirstLastPara="1" wrap="square" lIns="84392" tIns="42185" rIns="84392" bIns="42185" anchor="ctr" anchorCtr="0">
                <a:spAutoFit/>
              </a:bodyPr>
              <a:lstStyle/>
              <a:p>
                <a:pPr>
                  <a:lnSpc>
                    <a:spcPct val="130000"/>
                  </a:lnSpc>
                  <a:buClr>
                    <a:srgbClr val="28889C"/>
                  </a:buClr>
                  <a:buSzPts val="1050"/>
                </a:pPr>
                <a:r>
                  <a:rPr lang="ja-JP" altLang="en-US" sz="969" dirty="0">
                    <a:solidFill>
                      <a:srgbClr val="28889C"/>
                    </a:solidFill>
                    <a:latin typeface="Yu Gothic UI" panose="020B0500000000000000" pitchFamily="50" charset="-128"/>
                    <a:ea typeface="Yu Gothic UI" panose="020B0500000000000000" pitchFamily="50" charset="-128"/>
                    <a:cs typeface="Meiryo"/>
                    <a:sym typeface="Meiryo"/>
                  </a:rPr>
                  <a:t>○○○○</a:t>
                </a:r>
                <a:endParaRPr sz="969" dirty="0">
                  <a:solidFill>
                    <a:srgbClr val="28889C"/>
                  </a:solidFill>
                  <a:latin typeface="Yu Gothic UI" panose="020B0500000000000000" pitchFamily="50" charset="-128"/>
                  <a:ea typeface="Yu Gothic UI" panose="020B0500000000000000" pitchFamily="50" charset="-128"/>
                  <a:cs typeface="Meiryo"/>
                  <a:sym typeface="Meiryo"/>
                </a:endParaRPr>
              </a:p>
            </p:txBody>
          </p:sp>
        </p:grpSp>
      </p:grpSp>
      <p:grpSp>
        <p:nvGrpSpPr>
          <p:cNvPr id="615" name="Google Shape;615;p14"/>
          <p:cNvGrpSpPr/>
          <p:nvPr/>
        </p:nvGrpSpPr>
        <p:grpSpPr>
          <a:xfrm>
            <a:off x="3886338" y="3537739"/>
            <a:ext cx="1073071" cy="465022"/>
            <a:chOff x="4549338" y="3351621"/>
            <a:chExt cx="1162494" cy="503773"/>
          </a:xfrm>
        </p:grpSpPr>
        <p:sp>
          <p:nvSpPr>
            <p:cNvPr id="616" name="Google Shape;616;p14"/>
            <p:cNvSpPr/>
            <p:nvPr/>
          </p:nvSpPr>
          <p:spPr>
            <a:xfrm>
              <a:off x="4549338" y="3639370"/>
              <a:ext cx="1162494" cy="216024"/>
            </a:xfrm>
            <a:prstGeom prst="homePlate">
              <a:avLst>
                <a:gd name="adj" fmla="val 50000"/>
              </a:avLst>
            </a:prstGeom>
            <a:solidFill>
              <a:srgbClr val="68C4D8"/>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4D4D4D"/>
                </a:solidFill>
                <a:latin typeface="Yu Gothic UI" panose="020B0500000000000000" pitchFamily="50" charset="-128"/>
                <a:ea typeface="Yu Gothic UI" panose="020B0500000000000000" pitchFamily="50" charset="-128"/>
                <a:cs typeface="Meiryo"/>
                <a:sym typeface="Meiryo"/>
              </a:endParaRPr>
            </a:p>
          </p:txBody>
        </p:sp>
        <p:grpSp>
          <p:nvGrpSpPr>
            <p:cNvPr id="617" name="Google Shape;617;p14"/>
            <p:cNvGrpSpPr/>
            <p:nvPr/>
          </p:nvGrpSpPr>
          <p:grpSpPr>
            <a:xfrm>
              <a:off x="4685108" y="3351621"/>
              <a:ext cx="723275" cy="383117"/>
              <a:chOff x="2703378" y="1372716"/>
              <a:chExt cx="723275" cy="383117"/>
            </a:xfrm>
          </p:grpSpPr>
          <p:cxnSp>
            <p:nvCxnSpPr>
              <p:cNvPr id="618" name="Google Shape;618;p14"/>
              <p:cNvCxnSpPr/>
              <p:nvPr/>
            </p:nvCxnSpPr>
            <p:spPr>
              <a:xfrm>
                <a:off x="2731814" y="1495446"/>
                <a:ext cx="0" cy="260387"/>
              </a:xfrm>
              <a:prstGeom prst="straightConnector1">
                <a:avLst/>
              </a:prstGeom>
              <a:noFill/>
              <a:ln w="9525" cap="flat" cmpd="sng">
                <a:solidFill>
                  <a:srgbClr val="28889C"/>
                </a:solidFill>
                <a:prstDash val="solid"/>
                <a:miter lim="800000"/>
                <a:headEnd type="none" w="sm" len="sm"/>
                <a:tailEnd type="oval" w="med" len="med"/>
              </a:ln>
            </p:spPr>
          </p:cxnSp>
          <p:sp>
            <p:nvSpPr>
              <p:cNvPr id="619" name="Google Shape;619;p14"/>
              <p:cNvSpPr txBox="1"/>
              <p:nvPr/>
            </p:nvSpPr>
            <p:spPr>
              <a:xfrm>
                <a:off x="2703378" y="1372716"/>
                <a:ext cx="723275" cy="302351"/>
              </a:xfrm>
              <a:prstGeom prst="rect">
                <a:avLst/>
              </a:prstGeom>
              <a:noFill/>
              <a:ln>
                <a:noFill/>
              </a:ln>
            </p:spPr>
            <p:txBody>
              <a:bodyPr spcFirstLastPara="1" wrap="square" lIns="84392" tIns="42185" rIns="84392" bIns="42185" anchor="ctr" anchorCtr="0">
                <a:spAutoFit/>
              </a:bodyPr>
              <a:lstStyle/>
              <a:p>
                <a:pPr>
                  <a:lnSpc>
                    <a:spcPct val="130000"/>
                  </a:lnSpc>
                  <a:buClr>
                    <a:srgbClr val="28889C"/>
                  </a:buClr>
                  <a:buSzPts val="1050"/>
                </a:pPr>
                <a:r>
                  <a:rPr lang="ja-JP" altLang="en-US" sz="969" dirty="0">
                    <a:solidFill>
                      <a:srgbClr val="28889C"/>
                    </a:solidFill>
                    <a:latin typeface="Yu Gothic UI" panose="020B0500000000000000" pitchFamily="50" charset="-128"/>
                    <a:ea typeface="Yu Gothic UI" panose="020B0500000000000000" pitchFamily="50" charset="-128"/>
                    <a:cs typeface="Meiryo"/>
                    <a:sym typeface="Meiryo"/>
                  </a:rPr>
                  <a:t>〇○○○</a:t>
                </a:r>
                <a:endParaRPr sz="969" dirty="0">
                  <a:solidFill>
                    <a:srgbClr val="28889C"/>
                  </a:solidFill>
                  <a:latin typeface="Yu Gothic UI" panose="020B0500000000000000" pitchFamily="50" charset="-128"/>
                  <a:ea typeface="Yu Gothic UI" panose="020B0500000000000000" pitchFamily="50" charset="-128"/>
                  <a:cs typeface="Meiryo"/>
                  <a:sym typeface="Meiryo"/>
                </a:endParaRPr>
              </a:p>
            </p:txBody>
          </p:sp>
        </p:grpSp>
      </p:grpSp>
      <p:grpSp>
        <p:nvGrpSpPr>
          <p:cNvPr id="620" name="Google Shape;620;p14"/>
          <p:cNvGrpSpPr/>
          <p:nvPr/>
        </p:nvGrpSpPr>
        <p:grpSpPr>
          <a:xfrm>
            <a:off x="5182162" y="4537906"/>
            <a:ext cx="1073071" cy="454667"/>
            <a:chOff x="7680176" y="4619319"/>
            <a:chExt cx="1162494" cy="492556"/>
          </a:xfrm>
        </p:grpSpPr>
        <p:sp>
          <p:nvSpPr>
            <p:cNvPr id="621" name="Google Shape;621;p14"/>
            <p:cNvSpPr/>
            <p:nvPr/>
          </p:nvSpPr>
          <p:spPr>
            <a:xfrm>
              <a:off x="7680176" y="4619319"/>
              <a:ext cx="1162494" cy="216024"/>
            </a:xfrm>
            <a:prstGeom prst="homePlate">
              <a:avLst>
                <a:gd name="adj" fmla="val 50000"/>
              </a:avLst>
            </a:prstGeom>
            <a:solidFill>
              <a:srgbClr val="DD9BB9"/>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622" name="Google Shape;622;p14"/>
            <p:cNvGrpSpPr/>
            <p:nvPr/>
          </p:nvGrpSpPr>
          <p:grpSpPr>
            <a:xfrm>
              <a:off x="7824192" y="4731656"/>
              <a:ext cx="723276" cy="380219"/>
              <a:chOff x="2711624" y="2066103"/>
              <a:chExt cx="723276" cy="380219"/>
            </a:xfrm>
          </p:grpSpPr>
          <p:cxnSp>
            <p:nvCxnSpPr>
              <p:cNvPr id="623" name="Google Shape;623;p14"/>
              <p:cNvCxnSpPr/>
              <p:nvPr/>
            </p:nvCxnSpPr>
            <p:spPr>
              <a:xfrm>
                <a:off x="2711624" y="2066103"/>
                <a:ext cx="0" cy="260387"/>
              </a:xfrm>
              <a:prstGeom prst="straightConnector1">
                <a:avLst/>
              </a:prstGeom>
              <a:noFill/>
              <a:ln w="9525" cap="flat" cmpd="sng">
                <a:solidFill>
                  <a:srgbClr val="C85A8C"/>
                </a:solidFill>
                <a:prstDash val="solid"/>
                <a:miter lim="800000"/>
                <a:headEnd type="oval" w="med" len="med"/>
                <a:tailEnd type="none" w="sm" len="sm"/>
              </a:ln>
            </p:spPr>
          </p:cxnSp>
          <p:sp>
            <p:nvSpPr>
              <p:cNvPr id="624" name="Google Shape;624;p14"/>
              <p:cNvSpPr txBox="1"/>
              <p:nvPr/>
            </p:nvSpPr>
            <p:spPr>
              <a:xfrm>
                <a:off x="2711625" y="2143971"/>
                <a:ext cx="723275" cy="302351"/>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969" dirty="0">
                    <a:solidFill>
                      <a:srgbClr val="C85A8C"/>
                    </a:solidFill>
                    <a:latin typeface="Yu Gothic UI" panose="020B0500000000000000" pitchFamily="50" charset="-128"/>
                    <a:ea typeface="Yu Gothic UI" panose="020B0500000000000000" pitchFamily="50" charset="-128"/>
                    <a:cs typeface="Meiryo"/>
                    <a:sym typeface="Meiryo"/>
                  </a:rPr>
                  <a:t>○○○○</a:t>
                </a:r>
                <a:endParaRPr sz="969"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grpSp>
      <p:grpSp>
        <p:nvGrpSpPr>
          <p:cNvPr id="625" name="Google Shape;625;p14"/>
          <p:cNvGrpSpPr/>
          <p:nvPr/>
        </p:nvGrpSpPr>
        <p:grpSpPr>
          <a:xfrm>
            <a:off x="4169208" y="4328038"/>
            <a:ext cx="1073071" cy="409279"/>
            <a:chOff x="6582809" y="4391958"/>
            <a:chExt cx="1162494" cy="443385"/>
          </a:xfrm>
        </p:grpSpPr>
        <p:sp>
          <p:nvSpPr>
            <p:cNvPr id="626" name="Google Shape;626;p14"/>
            <p:cNvSpPr/>
            <p:nvPr/>
          </p:nvSpPr>
          <p:spPr>
            <a:xfrm>
              <a:off x="6582809" y="4619319"/>
              <a:ext cx="1162494" cy="216024"/>
            </a:xfrm>
            <a:prstGeom prst="homePlate">
              <a:avLst>
                <a:gd name="adj" fmla="val 50000"/>
              </a:avLst>
            </a:prstGeom>
            <a:solidFill>
              <a:srgbClr val="DD9BB9"/>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627" name="Google Shape;627;p14"/>
            <p:cNvGrpSpPr/>
            <p:nvPr/>
          </p:nvGrpSpPr>
          <p:grpSpPr>
            <a:xfrm>
              <a:off x="6726825" y="4391958"/>
              <a:ext cx="992579" cy="335373"/>
              <a:chOff x="2711624" y="1726405"/>
              <a:chExt cx="992579" cy="335373"/>
            </a:xfrm>
          </p:grpSpPr>
          <p:cxnSp>
            <p:nvCxnSpPr>
              <p:cNvPr id="628" name="Google Shape;628;p14"/>
              <p:cNvCxnSpPr/>
              <p:nvPr/>
            </p:nvCxnSpPr>
            <p:spPr>
              <a:xfrm>
                <a:off x="2711624" y="1801391"/>
                <a:ext cx="0" cy="260387"/>
              </a:xfrm>
              <a:prstGeom prst="straightConnector1">
                <a:avLst/>
              </a:prstGeom>
              <a:noFill/>
              <a:ln w="9525" cap="flat" cmpd="sng">
                <a:solidFill>
                  <a:srgbClr val="C85A8C"/>
                </a:solidFill>
                <a:prstDash val="solid"/>
                <a:miter lim="800000"/>
                <a:headEnd type="none" w="sm" len="sm"/>
                <a:tailEnd type="oval" w="med" len="med"/>
              </a:ln>
            </p:spPr>
          </p:cxnSp>
          <p:sp>
            <p:nvSpPr>
              <p:cNvPr id="629" name="Google Shape;629;p14"/>
              <p:cNvSpPr txBox="1"/>
              <p:nvPr/>
            </p:nvSpPr>
            <p:spPr>
              <a:xfrm>
                <a:off x="2711624" y="1726405"/>
                <a:ext cx="992579" cy="302350"/>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969" dirty="0">
                    <a:solidFill>
                      <a:srgbClr val="C85A8C"/>
                    </a:solidFill>
                    <a:latin typeface="Yu Gothic UI" panose="020B0500000000000000" pitchFamily="50" charset="-128"/>
                    <a:ea typeface="Yu Gothic UI" panose="020B0500000000000000" pitchFamily="50" charset="-128"/>
                    <a:cs typeface="Meiryo"/>
                    <a:sym typeface="Meiryo"/>
                  </a:rPr>
                  <a:t>○○○○</a:t>
                </a:r>
                <a:endParaRPr sz="969"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grpSp>
      <p:grpSp>
        <p:nvGrpSpPr>
          <p:cNvPr id="635" name="Google Shape;635;p14"/>
          <p:cNvGrpSpPr/>
          <p:nvPr/>
        </p:nvGrpSpPr>
        <p:grpSpPr>
          <a:xfrm>
            <a:off x="6121535" y="5160609"/>
            <a:ext cx="1073071" cy="454667"/>
            <a:chOff x="9052977" y="5239671"/>
            <a:chExt cx="1162494" cy="492556"/>
          </a:xfrm>
        </p:grpSpPr>
        <p:sp>
          <p:nvSpPr>
            <p:cNvPr id="636" name="Google Shape;636;p14"/>
            <p:cNvSpPr/>
            <p:nvPr/>
          </p:nvSpPr>
          <p:spPr>
            <a:xfrm>
              <a:off x="9052977" y="5239671"/>
              <a:ext cx="1162494" cy="216024"/>
            </a:xfrm>
            <a:prstGeom prst="homePlate">
              <a:avLst>
                <a:gd name="adj" fmla="val 50000"/>
              </a:avLst>
            </a:prstGeom>
            <a:solidFill>
              <a:srgbClr val="DD9BB9"/>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637" name="Google Shape;637;p14"/>
            <p:cNvGrpSpPr/>
            <p:nvPr/>
          </p:nvGrpSpPr>
          <p:grpSpPr>
            <a:xfrm>
              <a:off x="9196993" y="5352008"/>
              <a:ext cx="723276" cy="380219"/>
              <a:chOff x="2711624" y="2066103"/>
              <a:chExt cx="723276" cy="380219"/>
            </a:xfrm>
          </p:grpSpPr>
          <p:cxnSp>
            <p:nvCxnSpPr>
              <p:cNvPr id="638" name="Google Shape;638;p14"/>
              <p:cNvCxnSpPr/>
              <p:nvPr/>
            </p:nvCxnSpPr>
            <p:spPr>
              <a:xfrm>
                <a:off x="2711624" y="2066103"/>
                <a:ext cx="0" cy="260387"/>
              </a:xfrm>
              <a:prstGeom prst="straightConnector1">
                <a:avLst/>
              </a:prstGeom>
              <a:noFill/>
              <a:ln w="9525" cap="flat" cmpd="sng">
                <a:solidFill>
                  <a:srgbClr val="C85A8C"/>
                </a:solidFill>
                <a:prstDash val="solid"/>
                <a:miter lim="800000"/>
                <a:headEnd type="oval" w="med" len="med"/>
                <a:tailEnd type="none" w="sm" len="sm"/>
              </a:ln>
            </p:spPr>
          </p:cxnSp>
          <p:sp>
            <p:nvSpPr>
              <p:cNvPr id="639" name="Google Shape;639;p14"/>
              <p:cNvSpPr txBox="1"/>
              <p:nvPr/>
            </p:nvSpPr>
            <p:spPr>
              <a:xfrm>
                <a:off x="2711625" y="2143971"/>
                <a:ext cx="723275" cy="302351"/>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969" dirty="0">
                    <a:solidFill>
                      <a:srgbClr val="C85A8C"/>
                    </a:solidFill>
                    <a:latin typeface="Yu Gothic UI" panose="020B0500000000000000" pitchFamily="50" charset="-128"/>
                    <a:ea typeface="Yu Gothic UI" panose="020B0500000000000000" pitchFamily="50" charset="-128"/>
                    <a:cs typeface="Meiryo"/>
                    <a:sym typeface="Meiryo"/>
                  </a:rPr>
                  <a:t>○○○○</a:t>
                </a:r>
                <a:endParaRPr sz="969"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grpSp>
      <p:grpSp>
        <p:nvGrpSpPr>
          <p:cNvPr id="640" name="Google Shape;640;p14"/>
          <p:cNvGrpSpPr/>
          <p:nvPr/>
        </p:nvGrpSpPr>
        <p:grpSpPr>
          <a:xfrm>
            <a:off x="5108580" y="4950746"/>
            <a:ext cx="1073071" cy="409279"/>
            <a:chOff x="7955610" y="5012310"/>
            <a:chExt cx="1162494" cy="443385"/>
          </a:xfrm>
        </p:grpSpPr>
        <p:sp>
          <p:nvSpPr>
            <p:cNvPr id="641" name="Google Shape;641;p14"/>
            <p:cNvSpPr/>
            <p:nvPr/>
          </p:nvSpPr>
          <p:spPr>
            <a:xfrm>
              <a:off x="7955610" y="5239671"/>
              <a:ext cx="1162494" cy="216024"/>
            </a:xfrm>
            <a:prstGeom prst="homePlate">
              <a:avLst>
                <a:gd name="adj" fmla="val 50000"/>
              </a:avLst>
            </a:prstGeom>
            <a:solidFill>
              <a:srgbClr val="DD9BB9"/>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642" name="Google Shape;642;p14"/>
            <p:cNvGrpSpPr/>
            <p:nvPr/>
          </p:nvGrpSpPr>
          <p:grpSpPr>
            <a:xfrm>
              <a:off x="8099626" y="5012310"/>
              <a:ext cx="723275" cy="335373"/>
              <a:chOff x="2711624" y="1726405"/>
              <a:chExt cx="723275" cy="335373"/>
            </a:xfrm>
          </p:grpSpPr>
          <p:cxnSp>
            <p:nvCxnSpPr>
              <p:cNvPr id="643" name="Google Shape;643;p14"/>
              <p:cNvCxnSpPr/>
              <p:nvPr/>
            </p:nvCxnSpPr>
            <p:spPr>
              <a:xfrm>
                <a:off x="2711624" y="1801391"/>
                <a:ext cx="0" cy="260387"/>
              </a:xfrm>
              <a:prstGeom prst="straightConnector1">
                <a:avLst/>
              </a:prstGeom>
              <a:noFill/>
              <a:ln w="9525" cap="flat" cmpd="sng">
                <a:solidFill>
                  <a:srgbClr val="C85A8C"/>
                </a:solidFill>
                <a:prstDash val="solid"/>
                <a:miter lim="800000"/>
                <a:headEnd type="none" w="sm" len="sm"/>
                <a:tailEnd type="oval" w="med" len="med"/>
              </a:ln>
            </p:spPr>
          </p:cxnSp>
          <p:sp>
            <p:nvSpPr>
              <p:cNvPr id="644" name="Google Shape;644;p14"/>
              <p:cNvSpPr txBox="1"/>
              <p:nvPr/>
            </p:nvSpPr>
            <p:spPr>
              <a:xfrm>
                <a:off x="2711624" y="1726405"/>
                <a:ext cx="723275" cy="302350"/>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969" dirty="0">
                    <a:solidFill>
                      <a:srgbClr val="C85A8C"/>
                    </a:solidFill>
                    <a:latin typeface="Yu Gothic UI" panose="020B0500000000000000" pitchFamily="50" charset="-128"/>
                    <a:ea typeface="Yu Gothic UI" panose="020B0500000000000000" pitchFamily="50" charset="-128"/>
                    <a:cs typeface="Meiryo"/>
                    <a:sym typeface="Meiryo"/>
                  </a:rPr>
                  <a:t>○○○○</a:t>
                </a:r>
                <a:endParaRPr sz="969"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grpSp>
      <p:grpSp>
        <p:nvGrpSpPr>
          <p:cNvPr id="650" name="Google Shape;650;p14"/>
          <p:cNvGrpSpPr/>
          <p:nvPr/>
        </p:nvGrpSpPr>
        <p:grpSpPr>
          <a:xfrm>
            <a:off x="6840448" y="5897020"/>
            <a:ext cx="1073071" cy="454667"/>
            <a:chOff x="9056208" y="5913225"/>
            <a:chExt cx="1162494" cy="492556"/>
          </a:xfrm>
        </p:grpSpPr>
        <p:sp>
          <p:nvSpPr>
            <p:cNvPr id="651" name="Google Shape;651;p14"/>
            <p:cNvSpPr/>
            <p:nvPr/>
          </p:nvSpPr>
          <p:spPr>
            <a:xfrm>
              <a:off x="9056208" y="5913225"/>
              <a:ext cx="1162494" cy="216024"/>
            </a:xfrm>
            <a:prstGeom prst="homePlate">
              <a:avLst>
                <a:gd name="adj" fmla="val 50000"/>
              </a:avLst>
            </a:prstGeom>
            <a:solidFill>
              <a:srgbClr val="DD9BB9"/>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652" name="Google Shape;652;p14"/>
            <p:cNvGrpSpPr/>
            <p:nvPr/>
          </p:nvGrpSpPr>
          <p:grpSpPr>
            <a:xfrm>
              <a:off x="9200224" y="6025562"/>
              <a:ext cx="723276" cy="380219"/>
              <a:chOff x="2711624" y="2066103"/>
              <a:chExt cx="723276" cy="380219"/>
            </a:xfrm>
          </p:grpSpPr>
          <p:cxnSp>
            <p:nvCxnSpPr>
              <p:cNvPr id="653" name="Google Shape;653;p14"/>
              <p:cNvCxnSpPr/>
              <p:nvPr/>
            </p:nvCxnSpPr>
            <p:spPr>
              <a:xfrm>
                <a:off x="2711624" y="2066103"/>
                <a:ext cx="0" cy="260387"/>
              </a:xfrm>
              <a:prstGeom prst="straightConnector1">
                <a:avLst/>
              </a:prstGeom>
              <a:noFill/>
              <a:ln w="9525" cap="flat" cmpd="sng">
                <a:solidFill>
                  <a:srgbClr val="C85A8C"/>
                </a:solidFill>
                <a:prstDash val="solid"/>
                <a:miter lim="800000"/>
                <a:headEnd type="oval" w="med" len="med"/>
                <a:tailEnd type="none" w="sm" len="sm"/>
              </a:ln>
            </p:spPr>
          </p:cxnSp>
          <p:sp>
            <p:nvSpPr>
              <p:cNvPr id="654" name="Google Shape;654;p14"/>
              <p:cNvSpPr txBox="1"/>
              <p:nvPr/>
            </p:nvSpPr>
            <p:spPr>
              <a:xfrm>
                <a:off x="2711625" y="2143971"/>
                <a:ext cx="723275" cy="302351"/>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969" dirty="0">
                    <a:solidFill>
                      <a:srgbClr val="C85A8C"/>
                    </a:solidFill>
                    <a:latin typeface="Yu Gothic UI" panose="020B0500000000000000" pitchFamily="50" charset="-128"/>
                    <a:ea typeface="Yu Gothic UI" panose="020B0500000000000000" pitchFamily="50" charset="-128"/>
                    <a:cs typeface="Meiryo"/>
                    <a:sym typeface="Meiryo"/>
                  </a:rPr>
                  <a:t>○○○○</a:t>
                </a:r>
                <a:endParaRPr sz="969"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grpSp>
      <p:grpSp>
        <p:nvGrpSpPr>
          <p:cNvPr id="655" name="Google Shape;655;p14"/>
          <p:cNvGrpSpPr/>
          <p:nvPr/>
        </p:nvGrpSpPr>
        <p:grpSpPr>
          <a:xfrm>
            <a:off x="5827493" y="5687154"/>
            <a:ext cx="1073071" cy="409279"/>
            <a:chOff x="7958841" y="5685864"/>
            <a:chExt cx="1162494" cy="443385"/>
          </a:xfrm>
        </p:grpSpPr>
        <p:sp>
          <p:nvSpPr>
            <p:cNvPr id="656" name="Google Shape;656;p14"/>
            <p:cNvSpPr/>
            <p:nvPr/>
          </p:nvSpPr>
          <p:spPr>
            <a:xfrm>
              <a:off x="7958841" y="5913225"/>
              <a:ext cx="1162494" cy="216024"/>
            </a:xfrm>
            <a:prstGeom prst="homePlate">
              <a:avLst>
                <a:gd name="adj" fmla="val 50000"/>
              </a:avLst>
            </a:prstGeom>
            <a:solidFill>
              <a:srgbClr val="DD9BB9"/>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657" name="Google Shape;657;p14"/>
            <p:cNvGrpSpPr/>
            <p:nvPr/>
          </p:nvGrpSpPr>
          <p:grpSpPr>
            <a:xfrm>
              <a:off x="8102857" y="5685864"/>
              <a:ext cx="723275" cy="335373"/>
              <a:chOff x="2711624" y="1726405"/>
              <a:chExt cx="723275" cy="335373"/>
            </a:xfrm>
          </p:grpSpPr>
          <p:cxnSp>
            <p:nvCxnSpPr>
              <p:cNvPr id="658" name="Google Shape;658;p14"/>
              <p:cNvCxnSpPr/>
              <p:nvPr/>
            </p:nvCxnSpPr>
            <p:spPr>
              <a:xfrm>
                <a:off x="2711624" y="1801391"/>
                <a:ext cx="0" cy="260387"/>
              </a:xfrm>
              <a:prstGeom prst="straightConnector1">
                <a:avLst/>
              </a:prstGeom>
              <a:noFill/>
              <a:ln w="9525" cap="flat" cmpd="sng">
                <a:solidFill>
                  <a:srgbClr val="C85A8C"/>
                </a:solidFill>
                <a:prstDash val="solid"/>
                <a:miter lim="800000"/>
                <a:headEnd type="none" w="sm" len="sm"/>
                <a:tailEnd type="oval" w="med" len="med"/>
              </a:ln>
            </p:spPr>
          </p:cxnSp>
          <p:sp>
            <p:nvSpPr>
              <p:cNvPr id="659" name="Google Shape;659;p14"/>
              <p:cNvSpPr txBox="1"/>
              <p:nvPr/>
            </p:nvSpPr>
            <p:spPr>
              <a:xfrm>
                <a:off x="2711624" y="1726405"/>
                <a:ext cx="723275" cy="302350"/>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969" dirty="0">
                    <a:solidFill>
                      <a:srgbClr val="C85A8C"/>
                    </a:solidFill>
                    <a:latin typeface="Yu Gothic UI" panose="020B0500000000000000" pitchFamily="50" charset="-128"/>
                    <a:ea typeface="Yu Gothic UI" panose="020B0500000000000000" pitchFamily="50" charset="-128"/>
                    <a:cs typeface="Meiryo"/>
                    <a:sym typeface="Meiryo"/>
                  </a:rPr>
                  <a:t>○○○○</a:t>
                </a:r>
                <a:endParaRPr sz="969"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grpSp>
      <p:sp>
        <p:nvSpPr>
          <p:cNvPr id="660" name="Google Shape;660;p14"/>
          <p:cNvSpPr txBox="1"/>
          <p:nvPr/>
        </p:nvSpPr>
        <p:spPr>
          <a:xfrm>
            <a:off x="139583" y="342667"/>
            <a:ext cx="8761461" cy="886799"/>
          </a:xfrm>
          <a:prstGeom prst="rect">
            <a:avLst/>
          </a:prstGeom>
          <a:noFill/>
          <a:ln>
            <a:noFill/>
          </a:ln>
        </p:spPr>
        <p:txBody>
          <a:bodyPr spcFirstLastPara="1" wrap="square" lIns="0" tIns="0" rIns="0" bIns="0" anchor="b" anchorCtr="0">
            <a:noAutofit/>
          </a:bodyPr>
          <a:lstStyle/>
          <a:p>
            <a:pPr>
              <a:buClr>
                <a:schemeClr val="dk1"/>
              </a:buClr>
              <a:buSzPts val="1800"/>
            </a:pPr>
            <a:r>
              <a:rPr lang="ja-JP" altLang="en-US" sz="1662" dirty="0">
                <a:latin typeface="Yu Gothic UI" panose="020B0500000000000000" pitchFamily="50" charset="-128"/>
                <a:ea typeface="Yu Gothic UI" panose="020B0500000000000000" pitchFamily="50" charset="-128"/>
                <a:cs typeface="Meiryo"/>
                <a:sym typeface="Meiryo"/>
              </a:rPr>
              <a:t>提案事業</a:t>
            </a:r>
            <a: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t>の詳細⑧（</a:t>
            </a:r>
            <a:r>
              <a:rPr lang="ja-JP" altLang="en-US" sz="1662" dirty="0">
                <a:latin typeface="Yu Gothic UI" panose="020B0500000000000000" pitchFamily="50" charset="-128"/>
                <a:ea typeface="Yu Gothic UI" panose="020B0500000000000000" pitchFamily="50" charset="-128"/>
                <a:cs typeface="Meiryo"/>
                <a:sym typeface="Meiryo"/>
              </a:rPr>
              <a:t>事業</a:t>
            </a:r>
            <a: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t>スケジュール）</a:t>
            </a:r>
            <a:r>
              <a:rPr lang="ja-JP" altLang="en-US" sz="1662" b="1" dirty="0">
                <a:solidFill>
                  <a:schemeClr val="dk1"/>
                </a:solidFill>
                <a:latin typeface="Yu Gothic UI" panose="020B0500000000000000" pitchFamily="50" charset="-128"/>
                <a:ea typeface="Yu Gothic UI" panose="020B0500000000000000" pitchFamily="50" charset="-128"/>
                <a:cs typeface="Meiryo"/>
                <a:sym typeface="Meiryo"/>
              </a:rPr>
              <a:t/>
            </a:r>
            <a:br>
              <a:rPr lang="ja-JP" altLang="en-US" sz="1662" b="1" dirty="0">
                <a:solidFill>
                  <a:schemeClr val="dk1"/>
                </a:solidFill>
                <a:latin typeface="Yu Gothic UI" panose="020B0500000000000000" pitchFamily="50" charset="-128"/>
                <a:ea typeface="Yu Gothic UI" panose="020B0500000000000000" pitchFamily="50" charset="-128"/>
                <a:cs typeface="Meiryo"/>
                <a:sym typeface="Meiryo"/>
              </a:rPr>
            </a:br>
            <a:r>
              <a:rPr lang="ja-JP" altLang="en-US" sz="1662" dirty="0">
                <a:latin typeface="Yu Gothic UI" panose="020B0500000000000000" pitchFamily="50" charset="-128"/>
                <a:ea typeface="Yu Gothic UI" panose="020B0500000000000000" pitchFamily="50" charset="-128"/>
                <a:cs typeface="Meiryo"/>
                <a:sym typeface="Meiryo"/>
              </a:rPr>
              <a:t>予定しているモデル事業の取組及び横展開の</a:t>
            </a:r>
            <a: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t>スケジュールを可能な限り詳細にご記載ください。</a:t>
            </a:r>
            <a:b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br>
            <a: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t>（令和５年９月～令和６年</a:t>
            </a:r>
            <a:r>
              <a:rPr lang="en-US" altLang="ja-JP" sz="1662" dirty="0">
                <a:solidFill>
                  <a:schemeClr val="dk1"/>
                </a:solidFill>
                <a:latin typeface="Yu Gothic UI" panose="020B0500000000000000" pitchFamily="50" charset="-128"/>
                <a:ea typeface="Yu Gothic UI" panose="020B0500000000000000" pitchFamily="50" charset="-128"/>
                <a:cs typeface="Meiryo"/>
                <a:sym typeface="Meiryo"/>
              </a:rPr>
              <a:t>2</a:t>
            </a:r>
            <a: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t>月）</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【1</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枚</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endParaRPr sz="1662"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2" name="テキスト ボックス 1">
            <a:extLst>
              <a:ext uri="{FF2B5EF4-FFF2-40B4-BE49-F238E27FC236}">
                <a16:creationId xmlns:a16="http://schemas.microsoft.com/office/drawing/2014/main" id="{6EC08194-995C-CBB3-B334-4D2F95944F3E}"/>
              </a:ext>
            </a:extLst>
          </p:cNvPr>
          <p:cNvSpPr txBox="1"/>
          <p:nvPr/>
        </p:nvSpPr>
        <p:spPr>
          <a:xfrm>
            <a:off x="221259" y="1576016"/>
            <a:ext cx="1620957" cy="307777"/>
          </a:xfrm>
          <a:prstGeom prst="rect">
            <a:avLst/>
          </a:prstGeom>
          <a:noFill/>
        </p:spPr>
        <p:txBody>
          <a:bodyPr wrap="none" rtlCol="0">
            <a:spAutoFit/>
          </a:bodyPr>
          <a:lstStyle/>
          <a:p>
            <a:r>
              <a:rPr kumimoji="1" lang="ja-JP" altLang="en-US" sz="1400" dirty="0">
                <a:solidFill>
                  <a:schemeClr val="bg1">
                    <a:lumMod val="50000"/>
                  </a:schemeClr>
                </a:solidFill>
              </a:rPr>
              <a:t>（記載イメージ）</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12"/>
        <p:cNvGrpSpPr/>
        <p:nvPr/>
      </p:nvGrpSpPr>
      <p:grpSpPr>
        <a:xfrm>
          <a:off x="0" y="0"/>
          <a:ext cx="0" cy="0"/>
          <a:chOff x="0" y="0"/>
          <a:chExt cx="0" cy="0"/>
        </a:xfrm>
      </p:grpSpPr>
      <p:sp>
        <p:nvSpPr>
          <p:cNvPr id="413" name="Google Shape;413;p5"/>
          <p:cNvSpPr txBox="1">
            <a:spLocks noGrp="1"/>
          </p:cNvSpPr>
          <p:nvPr>
            <p:ph type="title"/>
          </p:nvPr>
        </p:nvSpPr>
        <p:spPr>
          <a:xfrm>
            <a:off x="203492" y="423855"/>
            <a:ext cx="8739969" cy="586238"/>
          </a:xfrm>
          <a:prstGeom prst="rect">
            <a:avLst/>
          </a:prstGeom>
          <a:noFill/>
          <a:ln>
            <a:noFill/>
          </a:ln>
        </p:spPr>
        <p:txBody>
          <a:bodyPr spcFirstLastPara="1" vert="horz" wrap="square" lIns="0" tIns="0" rIns="0" bIns="0" rtlCol="0" anchor="t" anchorCtr="0">
            <a:noAutofit/>
          </a:bodyPr>
          <a:lstStyle/>
          <a:p>
            <a:r>
              <a:rPr lang="ja-JP" altLang="en-US" sz="1662" dirty="0">
                <a:latin typeface="Yu Gothic UI" panose="020B0500000000000000" pitchFamily="50" charset="-128"/>
                <a:ea typeface="Yu Gothic UI" panose="020B0500000000000000" pitchFamily="50" charset="-128"/>
                <a:cs typeface="Meiryo"/>
                <a:sym typeface="Meiryo"/>
              </a:rPr>
              <a:t>提案事業の詳細⑨（事業費内訳）</a:t>
            </a:r>
            <a:r>
              <a:rPr lang="en-US" altLang="ja-JP" sz="1662" dirty="0">
                <a:latin typeface="Yu Gothic UI" panose="020B0500000000000000" pitchFamily="50" charset="-128"/>
                <a:ea typeface="Yu Gothic UI" panose="020B0500000000000000" pitchFamily="50" charset="-128"/>
                <a:cs typeface="Meiryo"/>
                <a:sym typeface="Meiryo"/>
              </a:rPr>
              <a:t/>
            </a:r>
            <a:br>
              <a:rPr lang="en-US" altLang="ja-JP" sz="1662" dirty="0">
                <a:latin typeface="Yu Gothic UI" panose="020B0500000000000000" pitchFamily="50" charset="-128"/>
                <a:ea typeface="Yu Gothic UI" panose="020B0500000000000000" pitchFamily="50" charset="-128"/>
                <a:cs typeface="Meiryo"/>
                <a:sym typeface="Meiryo"/>
              </a:rPr>
            </a:br>
            <a:r>
              <a:rPr lang="ja-JP" altLang="en-US" sz="1662" dirty="0">
                <a:latin typeface="Yu Gothic UI" panose="020B0500000000000000" pitchFamily="50" charset="-128"/>
                <a:ea typeface="Yu Gothic UI" panose="020B0500000000000000" pitchFamily="50" charset="-128"/>
                <a:cs typeface="Meiryo"/>
                <a:sym typeface="Meiryo"/>
              </a:rPr>
              <a:t>本事業の実施にあたって必要となる経費の内訳についてご記載ください。</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１枚</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endParaRPr sz="1662"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5" name="Google Shape;382;p1">
            <a:extLst>
              <a:ext uri="{FF2B5EF4-FFF2-40B4-BE49-F238E27FC236}">
                <a16:creationId xmlns:a16="http://schemas.microsoft.com/office/drawing/2014/main" id="{3F36F503-20D5-4EE5-8D75-0B9F613CCA48}"/>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sz="840">
                <a:solidFill>
                  <a:schemeClr val="tx1"/>
                </a:solidFill>
                <a:latin typeface="Yu Gothic UI" panose="020B0500000000000000" pitchFamily="50" charset="-128"/>
                <a:ea typeface="Yu Gothic UI" panose="020B0500000000000000" pitchFamily="50" charset="-128"/>
              </a:rPr>
              <a:pPr/>
              <a:t>12</a:t>
            </a:fld>
            <a:endParaRPr sz="840" dirty="0">
              <a:solidFill>
                <a:schemeClr val="tx1"/>
              </a:solidFill>
              <a:latin typeface="Yu Gothic UI" panose="020B0500000000000000" pitchFamily="50" charset="-128"/>
              <a:ea typeface="Yu Gothic UI" panose="020B0500000000000000"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070709263"/>
              </p:ext>
            </p:extLst>
          </p:nvPr>
        </p:nvGraphicFramePr>
        <p:xfrm>
          <a:off x="589839" y="2066309"/>
          <a:ext cx="7964323" cy="4079240"/>
        </p:xfrm>
        <a:graphic>
          <a:graphicData uri="http://schemas.openxmlformats.org/drawingml/2006/table">
            <a:tbl>
              <a:tblPr firstRow="1" bandRow="1">
                <a:tableStyleId>{5C22544A-7EE6-4342-B048-85BDC9FD1C3A}</a:tableStyleId>
              </a:tblPr>
              <a:tblGrid>
                <a:gridCol w="709748">
                  <a:extLst>
                    <a:ext uri="{9D8B030D-6E8A-4147-A177-3AD203B41FA5}">
                      <a16:colId xmlns:a16="http://schemas.microsoft.com/office/drawing/2014/main" val="298602297"/>
                    </a:ext>
                  </a:extLst>
                </a:gridCol>
                <a:gridCol w="1920240">
                  <a:extLst>
                    <a:ext uri="{9D8B030D-6E8A-4147-A177-3AD203B41FA5}">
                      <a16:colId xmlns:a16="http://schemas.microsoft.com/office/drawing/2014/main" val="1957441312"/>
                    </a:ext>
                  </a:extLst>
                </a:gridCol>
                <a:gridCol w="3192027">
                  <a:extLst>
                    <a:ext uri="{9D8B030D-6E8A-4147-A177-3AD203B41FA5}">
                      <a16:colId xmlns:a16="http://schemas.microsoft.com/office/drawing/2014/main" val="1913716626"/>
                    </a:ext>
                  </a:extLst>
                </a:gridCol>
                <a:gridCol w="2142308">
                  <a:extLst>
                    <a:ext uri="{9D8B030D-6E8A-4147-A177-3AD203B41FA5}">
                      <a16:colId xmlns:a16="http://schemas.microsoft.com/office/drawing/2014/main" val="2009233332"/>
                    </a:ext>
                  </a:extLst>
                </a:gridCol>
              </a:tblGrid>
              <a:tr h="370840">
                <a:tc>
                  <a:txBody>
                    <a:bodyPr/>
                    <a:lstStyle/>
                    <a:p>
                      <a:r>
                        <a:rPr kumimoji="1" lang="ja-JP" altLang="en-US" dirty="0"/>
                        <a:t>番号</a:t>
                      </a:r>
                    </a:p>
                  </a:txBody>
                  <a:tcPr/>
                </a:tc>
                <a:tc>
                  <a:txBody>
                    <a:bodyPr/>
                    <a:lstStyle/>
                    <a:p>
                      <a:r>
                        <a:rPr kumimoji="1" lang="ja-JP" altLang="en-US" dirty="0"/>
                        <a:t>対象経費項目名</a:t>
                      </a:r>
                    </a:p>
                  </a:txBody>
                  <a:tcPr/>
                </a:tc>
                <a:tc>
                  <a:txBody>
                    <a:bodyPr/>
                    <a:lstStyle/>
                    <a:p>
                      <a:r>
                        <a:rPr kumimoji="1" lang="ja-JP" altLang="en-US" dirty="0"/>
                        <a:t>具体的な内容</a:t>
                      </a:r>
                    </a:p>
                  </a:txBody>
                  <a:tcPr/>
                </a:tc>
                <a:tc>
                  <a:txBody>
                    <a:bodyPr/>
                    <a:lstStyle/>
                    <a:p>
                      <a:r>
                        <a:rPr kumimoji="1" lang="ja-JP" altLang="en-US" dirty="0"/>
                        <a:t>金額（円）</a:t>
                      </a:r>
                    </a:p>
                  </a:txBody>
                  <a:tcPr/>
                </a:tc>
                <a:extLst>
                  <a:ext uri="{0D108BD9-81ED-4DB2-BD59-A6C34878D82A}">
                    <a16:rowId xmlns:a16="http://schemas.microsoft.com/office/drawing/2014/main" val="3417727600"/>
                  </a:ext>
                </a:extLst>
              </a:tr>
              <a:tr h="370840">
                <a:tc>
                  <a:txBody>
                    <a:bodyPr/>
                    <a:lstStyle/>
                    <a:p>
                      <a:r>
                        <a:rPr kumimoji="1" lang="ja-JP" altLang="en-US" dirty="0"/>
                        <a:t>１</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751897024"/>
                  </a:ext>
                </a:extLst>
              </a:tr>
              <a:tr h="370840">
                <a:tc>
                  <a:txBody>
                    <a:bodyPr/>
                    <a:lstStyle/>
                    <a:p>
                      <a:r>
                        <a:rPr kumimoji="1" lang="ja-JP" altLang="en-US" dirty="0"/>
                        <a:t>２</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511086165"/>
                  </a:ext>
                </a:extLst>
              </a:tr>
              <a:tr h="370840">
                <a:tc>
                  <a:txBody>
                    <a:bodyPr/>
                    <a:lstStyle/>
                    <a:p>
                      <a:r>
                        <a:rPr kumimoji="1" lang="ja-JP" altLang="en-US" dirty="0"/>
                        <a:t>３</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616998220"/>
                  </a:ext>
                </a:extLst>
              </a:tr>
              <a:tr h="370840">
                <a:tc>
                  <a:txBody>
                    <a:bodyPr/>
                    <a:lstStyle/>
                    <a:p>
                      <a:r>
                        <a:rPr kumimoji="1" lang="ja-JP" altLang="en-US" dirty="0"/>
                        <a:t>４</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759274659"/>
                  </a:ext>
                </a:extLst>
              </a:tr>
              <a:tr h="370840">
                <a:tc>
                  <a:txBody>
                    <a:bodyPr/>
                    <a:lstStyle/>
                    <a:p>
                      <a:r>
                        <a:rPr kumimoji="1" lang="ja-JP" altLang="en-US" dirty="0"/>
                        <a:t>５</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067920869"/>
                  </a:ext>
                </a:extLst>
              </a:tr>
              <a:tr h="370840">
                <a:tc>
                  <a:txBody>
                    <a:bodyPr/>
                    <a:lstStyle/>
                    <a:p>
                      <a:r>
                        <a:rPr kumimoji="1" lang="ja-JP" altLang="en-US" dirty="0"/>
                        <a:t>６</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3654974568"/>
                  </a:ext>
                </a:extLst>
              </a:tr>
              <a:tr h="370840">
                <a:tc>
                  <a:txBody>
                    <a:bodyPr/>
                    <a:lstStyle/>
                    <a:p>
                      <a:r>
                        <a:rPr kumimoji="1" lang="ja-JP" altLang="en-US" dirty="0"/>
                        <a:t>７</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81551014"/>
                  </a:ext>
                </a:extLst>
              </a:tr>
              <a:tr h="370840">
                <a:tc gridSpan="3">
                  <a:txBody>
                    <a:bodyPr/>
                    <a:lstStyle/>
                    <a:p>
                      <a:pPr algn="r"/>
                      <a:r>
                        <a:rPr kumimoji="1" lang="ja-JP" altLang="en-US" dirty="0"/>
                        <a:t>小計</a:t>
                      </a:r>
                    </a:p>
                  </a:txBody>
                  <a:tcPr/>
                </a:tc>
                <a:tc hMerge="1">
                  <a:txBody>
                    <a:bodyPr/>
                    <a:lstStyle/>
                    <a:p>
                      <a:endParaRPr kumimoji="1" lang="ja-JP" altLang="en-US" dirty="0"/>
                    </a:p>
                  </a:txBody>
                  <a:tcPr/>
                </a:tc>
                <a:tc hMerge="1">
                  <a:txBody>
                    <a:bodyPr/>
                    <a:lstStyle/>
                    <a:p>
                      <a:pPr algn="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429069565"/>
                  </a:ext>
                </a:extLst>
              </a:tr>
              <a:tr h="370840">
                <a:tc gridSpan="3">
                  <a:txBody>
                    <a:bodyPr/>
                    <a:lstStyle/>
                    <a:p>
                      <a:pPr algn="r"/>
                      <a:r>
                        <a:rPr kumimoji="1" lang="ja-JP" altLang="en-US" dirty="0"/>
                        <a:t>消費税（１０％）</a:t>
                      </a:r>
                    </a:p>
                  </a:txBody>
                  <a:tcPr/>
                </a:tc>
                <a:tc hMerge="1">
                  <a:txBody>
                    <a:bodyPr/>
                    <a:lstStyle/>
                    <a:p>
                      <a:endParaRPr kumimoji="1" lang="ja-JP" altLang="en-US" dirty="0"/>
                    </a:p>
                  </a:txBody>
                  <a:tcPr/>
                </a:tc>
                <a:tc hMerge="1">
                  <a:txBody>
                    <a:bodyPr/>
                    <a:lstStyle/>
                    <a:p>
                      <a:pPr algn="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602907816"/>
                  </a:ext>
                </a:extLst>
              </a:tr>
              <a:tr h="370840">
                <a:tc gridSpan="3">
                  <a:txBody>
                    <a:bodyPr/>
                    <a:lstStyle/>
                    <a:p>
                      <a:pPr algn="r"/>
                      <a:r>
                        <a:rPr kumimoji="1" lang="ja-JP" altLang="en-US" dirty="0"/>
                        <a:t>合計</a:t>
                      </a:r>
                    </a:p>
                  </a:txBody>
                  <a:tcPr/>
                </a:tc>
                <a:tc hMerge="1">
                  <a:txBody>
                    <a:bodyPr/>
                    <a:lstStyle/>
                    <a:p>
                      <a:endParaRPr kumimoji="1" lang="ja-JP" altLang="en-US" dirty="0"/>
                    </a:p>
                  </a:txBody>
                  <a:tcPr/>
                </a:tc>
                <a:tc hMerge="1">
                  <a:txBody>
                    <a:bodyPr/>
                    <a:lstStyle/>
                    <a:p>
                      <a:pPr algn="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905061224"/>
                  </a:ext>
                </a:extLst>
              </a:tr>
            </a:tbl>
          </a:graphicData>
        </a:graphic>
      </p:graphicFrame>
      <p:sp>
        <p:nvSpPr>
          <p:cNvPr id="3" name="Google Shape;661;p14">
            <a:extLst>
              <a:ext uri="{FF2B5EF4-FFF2-40B4-BE49-F238E27FC236}">
                <a16:creationId xmlns:a16="http://schemas.microsoft.com/office/drawing/2014/main" id="{33AE1E56-735F-B7D1-6F5B-04D7253AF1C6}"/>
              </a:ext>
            </a:extLst>
          </p:cNvPr>
          <p:cNvSpPr/>
          <p:nvPr/>
        </p:nvSpPr>
        <p:spPr>
          <a:xfrm>
            <a:off x="3816008" y="997143"/>
            <a:ext cx="4738154" cy="927349"/>
          </a:xfrm>
          <a:prstGeom prst="rect">
            <a:avLst/>
          </a:prstGeom>
          <a:solidFill>
            <a:srgbClr val="76F0FF"/>
          </a:solidFill>
          <a:ln w="12700" cap="flat" cmpd="sng">
            <a:solidFill>
              <a:srgbClr val="BBBCBC"/>
            </a:solidFill>
            <a:prstDash val="solid"/>
            <a:miter lim="800000"/>
            <a:headEnd type="none" w="sm" len="sm"/>
            <a:tailEnd type="none" w="sm" len="sm"/>
          </a:ln>
        </p:spPr>
        <p:txBody>
          <a:bodyPr spcFirstLastPara="1" wrap="square" lIns="99692" tIns="33231" rIns="33231" bIns="33231" anchor="t" anchorCtr="0">
            <a:noAutofit/>
          </a:bodyPr>
          <a:lstStyle/>
          <a:p>
            <a:pPr>
              <a:buClr>
                <a:schemeClr val="dk1"/>
              </a:buClr>
              <a:buSzPts val="1200"/>
            </a:pPr>
            <a:r>
              <a:rPr lang="ja-JP" altLang="en-US" sz="1108" u="sng" dirty="0">
                <a:solidFill>
                  <a:schemeClr val="dk1"/>
                </a:solidFill>
                <a:latin typeface="Yu Gothic UI" panose="020B0500000000000000" pitchFamily="50" charset="-128"/>
                <a:ea typeface="Yu Gothic UI" panose="020B0500000000000000" pitchFamily="50" charset="-128"/>
                <a:sym typeface="Arial"/>
              </a:rPr>
              <a:t>記載時の留意事項</a:t>
            </a:r>
            <a:r>
              <a:rPr lang="ja-JP" altLang="en-US" sz="1108"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sz="1108" u="sng"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108" dirty="0">
                <a:solidFill>
                  <a:schemeClr val="dk1"/>
                </a:solidFill>
                <a:latin typeface="Yu Gothic UI" panose="020B0500000000000000" pitchFamily="50" charset="-128"/>
                <a:ea typeface="Yu Gothic UI" panose="020B0500000000000000" pitchFamily="50" charset="-128"/>
                <a:sym typeface="Arial"/>
              </a:rPr>
              <a:t>エクセルを用いた表を貼り付けていただいても結構です。</a:t>
            </a:r>
            <a:endParaRPr lang="en-US" altLang="ja-JP" sz="1108"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108" dirty="0">
                <a:solidFill>
                  <a:schemeClr val="dk1"/>
                </a:solidFill>
                <a:latin typeface="Yu Gothic UI" panose="020B0500000000000000" pitchFamily="50" charset="-128"/>
                <a:ea typeface="Yu Gothic UI" panose="020B0500000000000000" pitchFamily="50" charset="-128"/>
                <a:sym typeface="Arial"/>
              </a:rPr>
              <a:t>支給額の上限は５０</a:t>
            </a:r>
            <a:r>
              <a:rPr lang="en-US" altLang="ja-JP" sz="1108" dirty="0">
                <a:solidFill>
                  <a:schemeClr val="dk1"/>
                </a:solidFill>
                <a:latin typeface="Yu Gothic UI" panose="020B0500000000000000" pitchFamily="50" charset="-128"/>
                <a:ea typeface="Yu Gothic UI" panose="020B0500000000000000" pitchFamily="50" charset="-128"/>
                <a:sym typeface="Arial"/>
              </a:rPr>
              <a:t>0</a:t>
            </a:r>
            <a:r>
              <a:rPr lang="ja-JP" altLang="en-US" sz="1108" dirty="0">
                <a:solidFill>
                  <a:schemeClr val="dk1"/>
                </a:solidFill>
                <a:latin typeface="Yu Gothic UI" panose="020B0500000000000000" pitchFamily="50" charset="-128"/>
                <a:ea typeface="Yu Gothic UI" panose="020B0500000000000000" pitchFamily="50" charset="-128"/>
                <a:sym typeface="Arial"/>
              </a:rPr>
              <a:t>万円</a:t>
            </a:r>
            <a:r>
              <a:rPr lang="en-US" altLang="ja-JP" sz="1108" dirty="0">
                <a:solidFill>
                  <a:schemeClr val="dk1"/>
                </a:solidFill>
                <a:latin typeface="Yu Gothic UI" panose="020B0500000000000000" pitchFamily="50" charset="-128"/>
                <a:ea typeface="Yu Gothic UI" panose="020B0500000000000000" pitchFamily="50" charset="-128"/>
                <a:sym typeface="Arial"/>
              </a:rPr>
              <a:t>(</a:t>
            </a:r>
            <a:r>
              <a:rPr lang="ja-JP" altLang="en-US" sz="1108" dirty="0">
                <a:solidFill>
                  <a:schemeClr val="dk1"/>
                </a:solidFill>
                <a:latin typeface="Yu Gothic UI" panose="020B0500000000000000" pitchFamily="50" charset="-128"/>
                <a:ea typeface="Yu Gothic UI" panose="020B0500000000000000" pitchFamily="50" charset="-128"/>
                <a:sym typeface="Arial"/>
              </a:rPr>
              <a:t>税込</a:t>
            </a:r>
            <a:r>
              <a:rPr lang="en-US" altLang="ja-JP" sz="1108" dirty="0">
                <a:solidFill>
                  <a:schemeClr val="dk1"/>
                </a:solidFill>
                <a:latin typeface="Yu Gothic UI" panose="020B0500000000000000" pitchFamily="50" charset="-128"/>
                <a:ea typeface="Yu Gothic UI" panose="020B0500000000000000" pitchFamily="50" charset="-128"/>
                <a:sym typeface="Arial"/>
              </a:rPr>
              <a:t>)</a:t>
            </a:r>
            <a:r>
              <a:rPr lang="ja-JP" altLang="en-US" sz="1108" dirty="0">
                <a:solidFill>
                  <a:schemeClr val="dk1"/>
                </a:solidFill>
                <a:latin typeface="Yu Gothic UI" panose="020B0500000000000000" pitchFamily="50" charset="-128"/>
                <a:ea typeface="Yu Gothic UI" panose="020B0500000000000000" pitchFamily="50" charset="-128"/>
                <a:sym typeface="Arial"/>
              </a:rPr>
              <a:t>であるため、モデル事業費の総額が税込５</a:t>
            </a:r>
            <a:r>
              <a:rPr lang="en-US" altLang="ja-JP" sz="1108" dirty="0">
                <a:solidFill>
                  <a:schemeClr val="dk1"/>
                </a:solidFill>
                <a:latin typeface="Yu Gothic UI" panose="020B0500000000000000" pitchFamily="50" charset="-128"/>
                <a:ea typeface="Yu Gothic UI" panose="020B0500000000000000" pitchFamily="50" charset="-128"/>
                <a:sym typeface="Arial"/>
              </a:rPr>
              <a:t>00</a:t>
            </a:r>
            <a:r>
              <a:rPr lang="ja-JP" altLang="en-US" sz="1108" dirty="0">
                <a:solidFill>
                  <a:schemeClr val="dk1"/>
                </a:solidFill>
                <a:latin typeface="Yu Gothic UI" panose="020B0500000000000000" pitchFamily="50" charset="-128"/>
                <a:ea typeface="Yu Gothic UI" panose="020B0500000000000000" pitchFamily="50" charset="-128"/>
                <a:sym typeface="Arial"/>
              </a:rPr>
              <a:t>万円を超える場合、不足する費用は自己負担となります。</a:t>
            </a:r>
          </a:p>
          <a:p>
            <a:pPr marL="158265" indent="-158265">
              <a:buClr>
                <a:schemeClr val="dk1"/>
              </a:buClr>
              <a:buSzPts val="1200"/>
              <a:buFont typeface="Noto Sans Symbols"/>
              <a:buChar char="⮚"/>
            </a:pPr>
            <a:r>
              <a:rPr lang="ja-JP" altLang="en-US" sz="1108" dirty="0">
                <a:solidFill>
                  <a:schemeClr val="dk1"/>
                </a:solidFill>
                <a:latin typeface="Yu Gothic UI" panose="020B0500000000000000" pitchFamily="50" charset="-128"/>
                <a:ea typeface="Yu Gothic UI" panose="020B0500000000000000" pitchFamily="50" charset="-128"/>
                <a:sym typeface="Arial"/>
              </a:rPr>
              <a:t>使途によっては事業費全額を支給できない場合があります。</a:t>
            </a:r>
          </a:p>
        </p:txBody>
      </p:sp>
      <p:sp>
        <p:nvSpPr>
          <p:cNvPr id="4" name="テキスト ボックス 3">
            <a:extLst>
              <a:ext uri="{FF2B5EF4-FFF2-40B4-BE49-F238E27FC236}">
                <a16:creationId xmlns:a16="http://schemas.microsoft.com/office/drawing/2014/main" id="{4BEBD92B-5A70-2918-0492-EDD8B6B48EC9}"/>
              </a:ext>
            </a:extLst>
          </p:cNvPr>
          <p:cNvSpPr txBox="1"/>
          <p:nvPr/>
        </p:nvSpPr>
        <p:spPr>
          <a:xfrm>
            <a:off x="385584" y="1616715"/>
            <a:ext cx="1620957" cy="307777"/>
          </a:xfrm>
          <a:prstGeom prst="rect">
            <a:avLst/>
          </a:prstGeom>
          <a:noFill/>
        </p:spPr>
        <p:txBody>
          <a:bodyPr wrap="none" rtlCol="0">
            <a:spAutoFit/>
          </a:bodyPr>
          <a:lstStyle/>
          <a:p>
            <a:r>
              <a:rPr kumimoji="1" lang="ja-JP" altLang="en-US" sz="1400" dirty="0">
                <a:solidFill>
                  <a:schemeClr val="bg1">
                    <a:lumMod val="50000"/>
                  </a:schemeClr>
                </a:solidFill>
              </a:rPr>
              <a:t>（記載イメージ）</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67"/>
        <p:cNvGrpSpPr/>
        <p:nvPr/>
      </p:nvGrpSpPr>
      <p:grpSpPr>
        <a:xfrm>
          <a:off x="0" y="0"/>
          <a:ext cx="0" cy="0"/>
          <a:chOff x="0" y="0"/>
          <a:chExt cx="0" cy="0"/>
        </a:xfrm>
      </p:grpSpPr>
      <p:sp>
        <p:nvSpPr>
          <p:cNvPr id="468" name="Google Shape;468;p10"/>
          <p:cNvSpPr txBox="1"/>
          <p:nvPr/>
        </p:nvSpPr>
        <p:spPr>
          <a:xfrm>
            <a:off x="225023" y="433110"/>
            <a:ext cx="8334035" cy="834437"/>
          </a:xfrm>
          <a:prstGeom prst="rect">
            <a:avLst/>
          </a:prstGeom>
          <a:noFill/>
          <a:ln>
            <a:noFill/>
          </a:ln>
        </p:spPr>
        <p:txBody>
          <a:bodyPr spcFirstLastPara="1" wrap="square" lIns="33231" tIns="33231" rIns="33231" bIns="33231" anchor="ctr" anchorCtr="0">
            <a:spAutoFit/>
          </a:bodyPr>
          <a:lstStyle/>
          <a:p>
            <a:r>
              <a:rPr lang="ja-JP" altLang="en-US" sz="1662" dirty="0">
                <a:latin typeface="Yu Gothic UI" panose="020B0500000000000000" pitchFamily="50" charset="-128"/>
                <a:ea typeface="Yu Gothic UI" panose="020B0500000000000000" pitchFamily="50" charset="-128"/>
                <a:cs typeface="Meiryo"/>
                <a:sym typeface="Meiryo"/>
              </a:rPr>
              <a:t>提案事業の詳細⑩（事業</a:t>
            </a:r>
            <a: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t>実施体制）</a:t>
            </a:r>
            <a:b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br>
            <a: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t>代表企業と構成員のそれぞれの実施体制と役割についてご記載ください（構成員未定の場合には、今後構成員と想定している企業・団体へ期待する役割をご記載ください）。</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【1</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枚</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endParaRPr sz="1662" dirty="0">
              <a:solidFill>
                <a:schemeClr val="dk1"/>
              </a:solidFill>
              <a:latin typeface="Yu Gothic UI" panose="020B0500000000000000" pitchFamily="50" charset="-128"/>
              <a:ea typeface="Yu Gothic UI" panose="020B0500000000000000" pitchFamily="50" charset="-128"/>
              <a:sym typeface="Arial"/>
            </a:endParaRPr>
          </a:p>
        </p:txBody>
      </p:sp>
      <p:graphicFrame>
        <p:nvGraphicFramePr>
          <p:cNvPr id="471" name="Google Shape;471;p10"/>
          <p:cNvGraphicFramePr/>
          <p:nvPr>
            <p:extLst>
              <p:ext uri="{D42A27DB-BD31-4B8C-83A1-F6EECF244321}">
                <p14:modId xmlns:p14="http://schemas.microsoft.com/office/powerpoint/2010/main" val="65805145"/>
              </p:ext>
            </p:extLst>
          </p:nvPr>
        </p:nvGraphicFramePr>
        <p:xfrm>
          <a:off x="3988020" y="2241659"/>
          <a:ext cx="1242138" cy="518676"/>
        </p:xfrm>
        <a:graphic>
          <a:graphicData uri="http://schemas.openxmlformats.org/drawingml/2006/table">
            <a:tbl>
              <a:tblPr firstRow="1" bandRow="1">
                <a:noFill/>
              </a:tblPr>
              <a:tblGrid>
                <a:gridCol w="1242138">
                  <a:extLst>
                    <a:ext uri="{9D8B030D-6E8A-4147-A177-3AD203B41FA5}">
                      <a16:colId xmlns:a16="http://schemas.microsoft.com/office/drawing/2014/main" val="20000"/>
                    </a:ext>
                  </a:extLst>
                </a:gridCol>
              </a:tblGrid>
              <a:tr h="183554">
                <a:tc>
                  <a:txBody>
                    <a:bodyPr/>
                    <a:lstStyle/>
                    <a:p>
                      <a:pPr marL="0" marR="0" lvl="0" indent="0" algn="ctr" rtl="0">
                        <a:lnSpc>
                          <a:spcPct val="110000"/>
                        </a:lnSpc>
                        <a:spcBef>
                          <a:spcPts val="0"/>
                        </a:spcBef>
                        <a:spcAft>
                          <a:spcPts val="0"/>
                        </a:spcAft>
                        <a:buNone/>
                      </a:pPr>
                      <a:r>
                        <a:rPr lang="ja-JP" sz="700" b="0" dirty="0">
                          <a:solidFill>
                            <a:schemeClr val="lt1"/>
                          </a:solidFill>
                          <a:latin typeface="Yu Gothic UI" panose="020B0500000000000000" pitchFamily="50" charset="-128"/>
                          <a:ea typeface="Yu Gothic UI" panose="020B0500000000000000" pitchFamily="50" charset="-128"/>
                        </a:rPr>
                        <a:t>案件責任者</a:t>
                      </a:r>
                      <a:endParaRPr sz="1700" dirty="0">
                        <a:latin typeface="Yu Gothic UI" panose="020B0500000000000000" pitchFamily="50" charset="-128"/>
                        <a:ea typeface="Yu Gothic UI" panose="020B0500000000000000" pitchFamily="50" charset="-128"/>
                      </a:endParaRPr>
                    </a:p>
                  </a:txBody>
                  <a:tcPr marL="68585" marR="68585" marT="34292" marB="34292" anchor="ctr">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chemeClr val="dk2"/>
                    </a:solidFill>
                  </a:tcPr>
                </a:tc>
                <a:extLst>
                  <a:ext uri="{0D108BD9-81ED-4DB2-BD59-A6C34878D82A}">
                    <a16:rowId xmlns:a16="http://schemas.microsoft.com/office/drawing/2014/main" val="10000"/>
                  </a:ext>
                </a:extLst>
              </a:tr>
              <a:tr h="331241">
                <a:tc>
                  <a:txBody>
                    <a:bodyPr/>
                    <a:lstStyle/>
                    <a:p>
                      <a:pPr marL="0" marR="0" lvl="0" indent="0" algn="ctr" rtl="0">
                        <a:lnSpc>
                          <a:spcPct val="110000"/>
                        </a:lnSpc>
                        <a:spcBef>
                          <a:spcPts val="0"/>
                        </a:spcBef>
                        <a:spcAft>
                          <a:spcPts val="0"/>
                        </a:spcAft>
                        <a:buNone/>
                      </a:pPr>
                      <a:r>
                        <a:rPr lang="ja-JP" altLang="en-US" sz="600" dirty="0">
                          <a:solidFill>
                            <a:schemeClr val="dk1"/>
                          </a:solidFill>
                          <a:latin typeface="Yu Gothic UI" panose="020B0500000000000000" pitchFamily="50" charset="-128"/>
                          <a:ea typeface="Yu Gothic UI" panose="020B0500000000000000" pitchFamily="50" charset="-128"/>
                        </a:rPr>
                        <a:t>〇〇担当</a:t>
                      </a:r>
                      <a:r>
                        <a:rPr lang="ja-JP" sz="600" dirty="0">
                          <a:solidFill>
                            <a:schemeClr val="dk1"/>
                          </a:solidFill>
                          <a:latin typeface="Yu Gothic UI" panose="020B0500000000000000" pitchFamily="50" charset="-128"/>
                          <a:ea typeface="Yu Gothic UI" panose="020B0500000000000000" pitchFamily="50" charset="-128"/>
                        </a:rPr>
                        <a:t>取締役</a:t>
                      </a:r>
                      <a:endParaRPr sz="600" dirty="0">
                        <a:solidFill>
                          <a:schemeClr val="dk1"/>
                        </a:solidFill>
                        <a:latin typeface="Yu Gothic UI" panose="020B0500000000000000" pitchFamily="50" charset="-128"/>
                        <a:ea typeface="Yu Gothic UI" panose="020B0500000000000000" pitchFamily="50" charset="-128"/>
                      </a:endParaRPr>
                    </a:p>
                    <a:p>
                      <a:pPr marL="0" marR="0" lvl="0" indent="0" algn="ctr" rtl="0">
                        <a:lnSpc>
                          <a:spcPct val="110000"/>
                        </a:lnSpc>
                        <a:spcBef>
                          <a:spcPts val="100"/>
                        </a:spcBef>
                        <a:spcAft>
                          <a:spcPts val="0"/>
                        </a:spcAft>
                        <a:buNone/>
                      </a:pPr>
                      <a:r>
                        <a:rPr lang="ja-JP" sz="900" dirty="0">
                          <a:solidFill>
                            <a:schemeClr val="dk1"/>
                          </a:solidFill>
                          <a:latin typeface="Yu Gothic UI" panose="020B0500000000000000" pitchFamily="50" charset="-128"/>
                          <a:ea typeface="Yu Gothic UI" panose="020B0500000000000000" pitchFamily="50" charset="-128"/>
                        </a:rPr>
                        <a:t>○○○　〇〇</a:t>
                      </a:r>
                      <a:endParaRPr sz="1700" dirty="0">
                        <a:latin typeface="Yu Gothic UI" panose="020B0500000000000000" pitchFamily="50" charset="-128"/>
                        <a:ea typeface="Yu Gothic UI" panose="020B0500000000000000" pitchFamily="50" charset="-128"/>
                      </a:endParaRPr>
                    </a:p>
                  </a:txBody>
                  <a:tcPr marL="68585" marR="68585" marT="34292" marB="34292" anchor="ctr">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graphicFrame>
        <p:nvGraphicFramePr>
          <p:cNvPr id="476" name="Google Shape;476;p10"/>
          <p:cNvGraphicFramePr/>
          <p:nvPr>
            <p:extLst>
              <p:ext uri="{D42A27DB-BD31-4B8C-83A1-F6EECF244321}">
                <p14:modId xmlns:p14="http://schemas.microsoft.com/office/powerpoint/2010/main" val="350189870"/>
              </p:ext>
            </p:extLst>
          </p:nvPr>
        </p:nvGraphicFramePr>
        <p:xfrm>
          <a:off x="1579146" y="3326941"/>
          <a:ext cx="1242138" cy="518676"/>
        </p:xfrm>
        <a:graphic>
          <a:graphicData uri="http://schemas.openxmlformats.org/drawingml/2006/table">
            <a:tbl>
              <a:tblPr firstRow="1" bandRow="1">
                <a:noFill/>
              </a:tblPr>
              <a:tblGrid>
                <a:gridCol w="1242138">
                  <a:extLst>
                    <a:ext uri="{9D8B030D-6E8A-4147-A177-3AD203B41FA5}">
                      <a16:colId xmlns:a16="http://schemas.microsoft.com/office/drawing/2014/main" val="20000"/>
                    </a:ext>
                  </a:extLst>
                </a:gridCol>
              </a:tblGrid>
              <a:tr h="183554">
                <a:tc>
                  <a:txBody>
                    <a:bodyPr/>
                    <a:lstStyle/>
                    <a:p>
                      <a:pPr marL="0" marR="0" lvl="0" indent="0" algn="ctr" rtl="0">
                        <a:lnSpc>
                          <a:spcPct val="110000"/>
                        </a:lnSpc>
                        <a:spcBef>
                          <a:spcPts val="0"/>
                        </a:spcBef>
                        <a:spcAft>
                          <a:spcPts val="0"/>
                        </a:spcAft>
                        <a:buNone/>
                      </a:pPr>
                      <a:r>
                        <a:rPr lang="ja-JP" sz="700" b="0" dirty="0">
                          <a:solidFill>
                            <a:schemeClr val="lt1"/>
                          </a:solidFill>
                          <a:latin typeface="Yu Gothic UI" panose="020B0500000000000000" pitchFamily="50" charset="-128"/>
                          <a:ea typeface="Yu Gothic UI" panose="020B0500000000000000" pitchFamily="50" charset="-128"/>
                        </a:rPr>
                        <a:t>デザイン担当者</a:t>
                      </a:r>
                      <a:endParaRPr sz="1700" dirty="0">
                        <a:latin typeface="Yu Gothic UI" panose="020B0500000000000000" pitchFamily="50" charset="-128"/>
                        <a:ea typeface="Yu Gothic UI" panose="020B0500000000000000" pitchFamily="50" charset="-128"/>
                      </a:endParaRPr>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7F7F7F"/>
                    </a:solidFill>
                  </a:tcPr>
                </a:tc>
                <a:extLst>
                  <a:ext uri="{0D108BD9-81ED-4DB2-BD59-A6C34878D82A}">
                    <a16:rowId xmlns:a16="http://schemas.microsoft.com/office/drawing/2014/main" val="10000"/>
                  </a:ext>
                </a:extLst>
              </a:tr>
              <a:tr h="331241">
                <a:tc>
                  <a:txBody>
                    <a:bodyPr/>
                    <a:lstStyle/>
                    <a:p>
                      <a:pPr marL="0" marR="0" lvl="0" indent="0" algn="ctr" rtl="0">
                        <a:lnSpc>
                          <a:spcPct val="110000"/>
                        </a:lnSpc>
                        <a:spcBef>
                          <a:spcPts val="0"/>
                        </a:spcBef>
                        <a:spcAft>
                          <a:spcPts val="0"/>
                        </a:spcAft>
                        <a:buNone/>
                      </a:pPr>
                      <a:r>
                        <a:rPr lang="ja-JP" sz="600" dirty="0">
                          <a:solidFill>
                            <a:schemeClr val="dk1"/>
                          </a:solidFill>
                          <a:latin typeface="Yu Gothic UI" panose="020B0500000000000000" pitchFamily="50" charset="-128"/>
                          <a:ea typeface="Yu Gothic UI" panose="020B0500000000000000" pitchFamily="50" charset="-128"/>
                        </a:rPr>
                        <a:t>デザイン部</a:t>
                      </a:r>
                      <a:r>
                        <a:rPr lang="ja-JP" altLang="en-US" sz="600" dirty="0">
                          <a:solidFill>
                            <a:schemeClr val="dk1"/>
                          </a:solidFill>
                          <a:latin typeface="Yu Gothic UI" panose="020B0500000000000000" pitchFamily="50" charset="-128"/>
                          <a:ea typeface="Yu Gothic UI" panose="020B0500000000000000" pitchFamily="50" charset="-128"/>
                        </a:rPr>
                        <a:t>　〇〇課　課長</a:t>
                      </a:r>
                      <a:endParaRPr sz="600" dirty="0">
                        <a:solidFill>
                          <a:schemeClr val="dk1"/>
                        </a:solidFill>
                        <a:latin typeface="Yu Gothic UI" panose="020B0500000000000000" pitchFamily="50" charset="-128"/>
                        <a:ea typeface="Yu Gothic UI" panose="020B0500000000000000" pitchFamily="50" charset="-128"/>
                      </a:endParaRPr>
                    </a:p>
                    <a:p>
                      <a:pPr marL="0" marR="0" lvl="0" indent="0" algn="ctr" rtl="0">
                        <a:lnSpc>
                          <a:spcPct val="110000"/>
                        </a:lnSpc>
                        <a:spcBef>
                          <a:spcPts val="100"/>
                        </a:spcBef>
                        <a:spcAft>
                          <a:spcPts val="0"/>
                        </a:spcAft>
                        <a:buNone/>
                      </a:pPr>
                      <a:r>
                        <a:rPr lang="ja-JP" sz="900" dirty="0">
                          <a:solidFill>
                            <a:schemeClr val="dk1"/>
                          </a:solidFill>
                          <a:latin typeface="Yu Gothic UI" panose="020B0500000000000000" pitchFamily="50" charset="-128"/>
                          <a:ea typeface="Yu Gothic UI" panose="020B0500000000000000" pitchFamily="50" charset="-128"/>
                        </a:rPr>
                        <a:t>○○　〇〇</a:t>
                      </a:r>
                      <a:endParaRPr sz="1700" dirty="0">
                        <a:latin typeface="Yu Gothic UI" panose="020B0500000000000000" pitchFamily="50" charset="-128"/>
                        <a:ea typeface="Yu Gothic UI" panose="020B0500000000000000" pitchFamily="50" charset="-128"/>
                      </a:endParaRPr>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cxnSp>
        <p:nvCxnSpPr>
          <p:cNvPr id="478" name="Google Shape;478;p10"/>
          <p:cNvCxnSpPr>
            <a:cxnSpLocks/>
            <a:stCxn id="471" idx="2"/>
            <a:endCxn id="476" idx="0"/>
          </p:cNvCxnSpPr>
          <p:nvPr/>
        </p:nvCxnSpPr>
        <p:spPr>
          <a:xfrm rot="5400000">
            <a:off x="3121349" y="1839201"/>
            <a:ext cx="566606" cy="2408874"/>
          </a:xfrm>
          <a:prstGeom prst="bentConnector3">
            <a:avLst>
              <a:gd name="adj1" fmla="val 50000"/>
            </a:avLst>
          </a:prstGeom>
          <a:noFill/>
          <a:ln w="9525" cap="flat" cmpd="sng">
            <a:solidFill>
              <a:srgbClr val="7F7F7F"/>
            </a:solidFill>
            <a:prstDash val="solid"/>
            <a:round/>
            <a:headEnd type="none" w="sm" len="sm"/>
            <a:tailEnd type="none" w="sm" len="sm"/>
          </a:ln>
        </p:spPr>
      </p:cxnSp>
      <p:graphicFrame>
        <p:nvGraphicFramePr>
          <p:cNvPr id="482" name="Google Shape;482;p10"/>
          <p:cNvGraphicFramePr/>
          <p:nvPr>
            <p:extLst>
              <p:ext uri="{D42A27DB-BD31-4B8C-83A1-F6EECF244321}">
                <p14:modId xmlns:p14="http://schemas.microsoft.com/office/powerpoint/2010/main" val="4036387847"/>
              </p:ext>
            </p:extLst>
          </p:nvPr>
        </p:nvGraphicFramePr>
        <p:xfrm>
          <a:off x="3985770" y="3373784"/>
          <a:ext cx="1242138" cy="518676"/>
        </p:xfrm>
        <a:graphic>
          <a:graphicData uri="http://schemas.openxmlformats.org/drawingml/2006/table">
            <a:tbl>
              <a:tblPr firstRow="1" bandRow="1">
                <a:noFill/>
              </a:tblPr>
              <a:tblGrid>
                <a:gridCol w="1242138">
                  <a:extLst>
                    <a:ext uri="{9D8B030D-6E8A-4147-A177-3AD203B41FA5}">
                      <a16:colId xmlns:a16="http://schemas.microsoft.com/office/drawing/2014/main" val="20000"/>
                    </a:ext>
                  </a:extLst>
                </a:gridCol>
              </a:tblGrid>
              <a:tr h="183554">
                <a:tc>
                  <a:txBody>
                    <a:bodyPr/>
                    <a:lstStyle/>
                    <a:p>
                      <a:pPr marL="0" marR="0" lvl="0" indent="0" algn="ctr" rtl="0">
                        <a:lnSpc>
                          <a:spcPct val="110000"/>
                        </a:lnSpc>
                        <a:spcBef>
                          <a:spcPts val="0"/>
                        </a:spcBef>
                        <a:spcAft>
                          <a:spcPts val="0"/>
                        </a:spcAft>
                        <a:buNone/>
                      </a:pPr>
                      <a:r>
                        <a:rPr lang="ja-JP" sz="700" b="0" dirty="0">
                          <a:solidFill>
                            <a:schemeClr val="lt1"/>
                          </a:solidFill>
                          <a:latin typeface="Yu Gothic UI" panose="020B0500000000000000" pitchFamily="50" charset="-128"/>
                          <a:ea typeface="Yu Gothic UI" panose="020B0500000000000000" pitchFamily="50" charset="-128"/>
                        </a:rPr>
                        <a:t>開発</a:t>
                      </a:r>
                      <a:r>
                        <a:rPr lang="ja-JP" altLang="en-US" sz="700" b="0" dirty="0">
                          <a:solidFill>
                            <a:schemeClr val="lt1"/>
                          </a:solidFill>
                          <a:latin typeface="Yu Gothic UI" panose="020B0500000000000000" pitchFamily="50" charset="-128"/>
                          <a:ea typeface="Yu Gothic UI" panose="020B0500000000000000" pitchFamily="50" charset="-128"/>
                        </a:rPr>
                        <a:t>担当</a:t>
                      </a:r>
                      <a:r>
                        <a:rPr lang="ja-JP" sz="700" b="0" dirty="0">
                          <a:solidFill>
                            <a:schemeClr val="lt1"/>
                          </a:solidFill>
                          <a:latin typeface="Yu Gothic UI" panose="020B0500000000000000" pitchFamily="50" charset="-128"/>
                          <a:ea typeface="Yu Gothic UI" panose="020B0500000000000000" pitchFamily="50" charset="-128"/>
                        </a:rPr>
                        <a:t>者</a:t>
                      </a:r>
                      <a:endParaRPr sz="1700" dirty="0">
                        <a:latin typeface="Yu Gothic UI" panose="020B0500000000000000" pitchFamily="50" charset="-128"/>
                        <a:ea typeface="Yu Gothic UI" panose="020B0500000000000000" pitchFamily="50" charset="-128"/>
                      </a:endParaRPr>
                    </a:p>
                  </a:txBody>
                  <a:tcPr marL="68585" marR="68585" marT="34292" marB="34292"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0"/>
                  </a:ext>
                </a:extLst>
              </a:tr>
              <a:tr h="331241">
                <a:tc>
                  <a:txBody>
                    <a:bodyPr/>
                    <a:lstStyle/>
                    <a:p>
                      <a:pPr marL="0" marR="0" lvl="0" indent="0" algn="ctr" rtl="0">
                        <a:lnSpc>
                          <a:spcPct val="110000"/>
                        </a:lnSpc>
                        <a:spcBef>
                          <a:spcPts val="0"/>
                        </a:spcBef>
                        <a:spcAft>
                          <a:spcPts val="0"/>
                        </a:spcAft>
                        <a:buNone/>
                      </a:pPr>
                      <a:r>
                        <a:rPr lang="ja-JP" sz="600" dirty="0">
                          <a:solidFill>
                            <a:schemeClr val="dk1"/>
                          </a:solidFill>
                          <a:latin typeface="Yu Gothic UI" panose="020B0500000000000000" pitchFamily="50" charset="-128"/>
                          <a:ea typeface="Yu Gothic UI" panose="020B0500000000000000" pitchFamily="50" charset="-128"/>
                        </a:rPr>
                        <a:t>開発部 </a:t>
                      </a:r>
                      <a:r>
                        <a:rPr lang="ja-JP" altLang="en-US" sz="600" dirty="0">
                          <a:solidFill>
                            <a:schemeClr val="dk1"/>
                          </a:solidFill>
                          <a:latin typeface="Yu Gothic UI" panose="020B0500000000000000" pitchFamily="50" charset="-128"/>
                          <a:ea typeface="Yu Gothic UI" panose="020B0500000000000000" pitchFamily="50" charset="-128"/>
                        </a:rPr>
                        <a:t>〇〇課　課長</a:t>
                      </a:r>
                      <a:endParaRPr sz="600" dirty="0">
                        <a:solidFill>
                          <a:schemeClr val="dk1"/>
                        </a:solidFill>
                        <a:latin typeface="Yu Gothic UI" panose="020B0500000000000000" pitchFamily="50" charset="-128"/>
                        <a:ea typeface="Yu Gothic UI" panose="020B0500000000000000" pitchFamily="50" charset="-128"/>
                      </a:endParaRPr>
                    </a:p>
                    <a:p>
                      <a:pPr marL="0" marR="0" lvl="0" indent="0" algn="ctr" rtl="0">
                        <a:lnSpc>
                          <a:spcPct val="110000"/>
                        </a:lnSpc>
                        <a:spcBef>
                          <a:spcPts val="100"/>
                        </a:spcBef>
                        <a:spcAft>
                          <a:spcPts val="0"/>
                        </a:spcAft>
                        <a:buNone/>
                      </a:pPr>
                      <a:r>
                        <a:rPr lang="ja-JP" sz="900" dirty="0">
                          <a:solidFill>
                            <a:schemeClr val="dk1"/>
                          </a:solidFill>
                          <a:latin typeface="Yu Gothic UI" panose="020B0500000000000000" pitchFamily="50" charset="-128"/>
                          <a:ea typeface="Yu Gothic UI" panose="020B0500000000000000" pitchFamily="50" charset="-128"/>
                        </a:rPr>
                        <a:t>○○　〇〇</a:t>
                      </a:r>
                      <a:endParaRPr sz="1700" dirty="0">
                        <a:latin typeface="Yu Gothic UI" panose="020B0500000000000000" pitchFamily="50" charset="-128"/>
                        <a:ea typeface="Yu Gothic UI" panose="020B0500000000000000" pitchFamily="50" charset="-128"/>
                      </a:endParaRPr>
                    </a:p>
                  </a:txBody>
                  <a:tcPr marL="68585" marR="68585" marT="34292" marB="34292"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lt1"/>
                    </a:solidFill>
                  </a:tcPr>
                </a:tc>
                <a:extLst>
                  <a:ext uri="{0D108BD9-81ED-4DB2-BD59-A6C34878D82A}">
                    <a16:rowId xmlns:a16="http://schemas.microsoft.com/office/drawing/2014/main" val="10001"/>
                  </a:ext>
                </a:extLst>
              </a:tr>
            </a:tbl>
          </a:graphicData>
        </a:graphic>
      </p:graphicFrame>
      <p:cxnSp>
        <p:nvCxnSpPr>
          <p:cNvPr id="497" name="Google Shape;497;p10"/>
          <p:cNvCxnSpPr>
            <a:cxnSpLocks/>
            <a:stCxn id="471" idx="2"/>
            <a:endCxn id="482" idx="0"/>
          </p:cNvCxnSpPr>
          <p:nvPr/>
        </p:nvCxnSpPr>
        <p:spPr>
          <a:xfrm flipH="1">
            <a:off x="4606839" y="2760335"/>
            <a:ext cx="2250" cy="613449"/>
          </a:xfrm>
          <a:prstGeom prst="straightConnector1">
            <a:avLst/>
          </a:prstGeom>
          <a:noFill/>
          <a:ln w="9525" cap="flat" cmpd="sng">
            <a:solidFill>
              <a:srgbClr val="7F7F7F"/>
            </a:solidFill>
            <a:prstDash val="solid"/>
            <a:round/>
            <a:headEnd type="none" w="sm" len="sm"/>
            <a:tailEnd type="none" w="sm" len="sm"/>
          </a:ln>
        </p:spPr>
      </p:cxnSp>
      <p:graphicFrame>
        <p:nvGraphicFramePr>
          <p:cNvPr id="500" name="Google Shape;500;p10"/>
          <p:cNvGraphicFramePr/>
          <p:nvPr>
            <p:extLst>
              <p:ext uri="{D42A27DB-BD31-4B8C-83A1-F6EECF244321}">
                <p14:modId xmlns:p14="http://schemas.microsoft.com/office/powerpoint/2010/main" val="1970078136"/>
              </p:ext>
            </p:extLst>
          </p:nvPr>
        </p:nvGraphicFramePr>
        <p:xfrm>
          <a:off x="6247113" y="3347073"/>
          <a:ext cx="1242138" cy="518676"/>
        </p:xfrm>
        <a:graphic>
          <a:graphicData uri="http://schemas.openxmlformats.org/drawingml/2006/table">
            <a:tbl>
              <a:tblPr firstRow="1" bandRow="1">
                <a:noFill/>
              </a:tblPr>
              <a:tblGrid>
                <a:gridCol w="1242138">
                  <a:extLst>
                    <a:ext uri="{9D8B030D-6E8A-4147-A177-3AD203B41FA5}">
                      <a16:colId xmlns:a16="http://schemas.microsoft.com/office/drawing/2014/main" val="20000"/>
                    </a:ext>
                  </a:extLst>
                </a:gridCol>
              </a:tblGrid>
              <a:tr h="183554">
                <a:tc>
                  <a:txBody>
                    <a:bodyPr/>
                    <a:lstStyle/>
                    <a:p>
                      <a:pPr marL="0" marR="0" lvl="0" indent="0" algn="ctr" rtl="0">
                        <a:lnSpc>
                          <a:spcPct val="110000"/>
                        </a:lnSpc>
                        <a:spcBef>
                          <a:spcPts val="0"/>
                        </a:spcBef>
                        <a:spcAft>
                          <a:spcPts val="0"/>
                        </a:spcAft>
                        <a:buNone/>
                      </a:pPr>
                      <a:r>
                        <a:rPr lang="ja-JP" sz="700" b="0" dirty="0">
                          <a:solidFill>
                            <a:schemeClr val="lt1"/>
                          </a:solidFill>
                          <a:latin typeface="Yu Gothic UI" panose="020B0500000000000000" pitchFamily="50" charset="-128"/>
                          <a:ea typeface="Yu Gothic UI" panose="020B0500000000000000" pitchFamily="50" charset="-128"/>
                        </a:rPr>
                        <a:t>営業</a:t>
                      </a:r>
                      <a:r>
                        <a:rPr lang="ja-JP" altLang="en-US" sz="700" b="0" dirty="0">
                          <a:solidFill>
                            <a:schemeClr val="lt1"/>
                          </a:solidFill>
                          <a:latin typeface="Yu Gothic UI" panose="020B0500000000000000" pitchFamily="50" charset="-128"/>
                          <a:ea typeface="Yu Gothic UI" panose="020B0500000000000000" pitchFamily="50" charset="-128"/>
                        </a:rPr>
                        <a:t>担当</a:t>
                      </a:r>
                      <a:r>
                        <a:rPr lang="ja-JP" sz="700" b="0" dirty="0">
                          <a:solidFill>
                            <a:schemeClr val="lt1"/>
                          </a:solidFill>
                          <a:latin typeface="Yu Gothic UI" panose="020B0500000000000000" pitchFamily="50" charset="-128"/>
                          <a:ea typeface="Yu Gothic UI" panose="020B0500000000000000" pitchFamily="50" charset="-128"/>
                        </a:rPr>
                        <a:t>者</a:t>
                      </a:r>
                      <a:endParaRPr sz="1700" dirty="0">
                        <a:latin typeface="Yu Gothic UI" panose="020B0500000000000000" pitchFamily="50" charset="-128"/>
                        <a:ea typeface="Yu Gothic UI" panose="020B0500000000000000" pitchFamily="50" charset="-128"/>
                      </a:endParaRPr>
                    </a:p>
                  </a:txBody>
                  <a:tcPr marL="68585" marR="68585" marT="34292" marB="34292"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solidFill>
                        <a:schemeClr val="accent1"/>
                      </a:solidFill>
                      <a:prstDash val="solid"/>
                      <a:round/>
                      <a:headEnd type="none" w="sm" len="sm"/>
                      <a:tailEnd type="none" w="sm" len="sm"/>
                    </a:lnB>
                    <a:solidFill>
                      <a:schemeClr val="bg1">
                        <a:lumMod val="50000"/>
                      </a:schemeClr>
                    </a:solidFill>
                  </a:tcPr>
                </a:tc>
                <a:extLst>
                  <a:ext uri="{0D108BD9-81ED-4DB2-BD59-A6C34878D82A}">
                    <a16:rowId xmlns:a16="http://schemas.microsoft.com/office/drawing/2014/main" val="10000"/>
                  </a:ext>
                </a:extLst>
              </a:tr>
              <a:tr h="331241">
                <a:tc>
                  <a:txBody>
                    <a:bodyPr/>
                    <a:lstStyle/>
                    <a:p>
                      <a:pPr marL="0" marR="0" lvl="0" indent="0" algn="ctr" rtl="0">
                        <a:lnSpc>
                          <a:spcPct val="110000"/>
                        </a:lnSpc>
                        <a:spcBef>
                          <a:spcPts val="0"/>
                        </a:spcBef>
                        <a:spcAft>
                          <a:spcPts val="0"/>
                        </a:spcAft>
                        <a:buNone/>
                      </a:pPr>
                      <a:r>
                        <a:rPr lang="ja-JP" altLang="en-US" sz="600" dirty="0">
                          <a:solidFill>
                            <a:schemeClr val="dk1"/>
                          </a:solidFill>
                          <a:latin typeface="Yu Gothic UI" panose="020B0500000000000000" pitchFamily="50" charset="-128"/>
                          <a:ea typeface="Yu Gothic UI" panose="020B0500000000000000" pitchFamily="50" charset="-128"/>
                        </a:rPr>
                        <a:t>営業</a:t>
                      </a:r>
                      <a:r>
                        <a:rPr lang="ja-JP" sz="600" dirty="0">
                          <a:solidFill>
                            <a:schemeClr val="dk1"/>
                          </a:solidFill>
                          <a:latin typeface="Yu Gothic UI" panose="020B0500000000000000" pitchFamily="50" charset="-128"/>
                          <a:ea typeface="Yu Gothic UI" panose="020B0500000000000000" pitchFamily="50" charset="-128"/>
                        </a:rPr>
                        <a:t>部</a:t>
                      </a:r>
                      <a:r>
                        <a:rPr lang="ja-JP" altLang="en-US" sz="600" dirty="0">
                          <a:solidFill>
                            <a:schemeClr val="dk1"/>
                          </a:solidFill>
                          <a:latin typeface="Yu Gothic UI" panose="020B0500000000000000" pitchFamily="50" charset="-128"/>
                          <a:ea typeface="Yu Gothic UI" panose="020B0500000000000000" pitchFamily="50" charset="-128"/>
                        </a:rPr>
                        <a:t>　〇〇課　課長</a:t>
                      </a:r>
                      <a:endParaRPr sz="600" dirty="0">
                        <a:solidFill>
                          <a:schemeClr val="dk1"/>
                        </a:solidFill>
                        <a:latin typeface="Yu Gothic UI" panose="020B0500000000000000" pitchFamily="50" charset="-128"/>
                        <a:ea typeface="Yu Gothic UI" panose="020B0500000000000000" pitchFamily="50" charset="-128"/>
                      </a:endParaRPr>
                    </a:p>
                    <a:p>
                      <a:pPr marL="0" marR="0" lvl="0" indent="0" algn="ctr" rtl="0">
                        <a:lnSpc>
                          <a:spcPct val="110000"/>
                        </a:lnSpc>
                        <a:spcBef>
                          <a:spcPts val="100"/>
                        </a:spcBef>
                        <a:spcAft>
                          <a:spcPts val="0"/>
                        </a:spcAft>
                        <a:buNone/>
                      </a:pPr>
                      <a:r>
                        <a:rPr lang="ja-JP" sz="900" dirty="0">
                          <a:solidFill>
                            <a:schemeClr val="dk1"/>
                          </a:solidFill>
                          <a:latin typeface="Yu Gothic UI" panose="020B0500000000000000" pitchFamily="50" charset="-128"/>
                          <a:ea typeface="Yu Gothic UI" panose="020B0500000000000000" pitchFamily="50" charset="-128"/>
                        </a:rPr>
                        <a:t>○○　〇〇</a:t>
                      </a:r>
                      <a:endParaRPr sz="1700" dirty="0">
                        <a:latin typeface="Yu Gothic UI" panose="020B0500000000000000" pitchFamily="50" charset="-128"/>
                        <a:ea typeface="Yu Gothic UI" panose="020B0500000000000000" pitchFamily="50" charset="-128"/>
                      </a:endParaRPr>
                    </a:p>
                  </a:txBody>
                  <a:tcPr marL="68585" marR="68585" marT="34292" marB="34292"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solidFill>
                        <a:schemeClr val="accent1"/>
                      </a:solidFill>
                      <a:prstDash val="solid"/>
                      <a:round/>
                      <a:headEnd type="none" w="sm" len="sm"/>
                      <a:tailEnd type="none" w="sm" len="sm"/>
                    </a:lnT>
                    <a:lnB w="12700" cap="flat" cmpd="sng" algn="ctr">
                      <a:solidFill>
                        <a:schemeClr val="bg1">
                          <a:lumMod val="50000"/>
                        </a:schemeClr>
                      </a:solidFill>
                      <a:prstDash val="solid"/>
                      <a:round/>
                      <a:headEnd type="none" w="med" len="med"/>
                      <a:tailEnd type="none" w="med" len="med"/>
                    </a:lnB>
                    <a:solidFill>
                      <a:schemeClr val="lt1"/>
                    </a:solidFill>
                  </a:tcPr>
                </a:tc>
                <a:extLst>
                  <a:ext uri="{0D108BD9-81ED-4DB2-BD59-A6C34878D82A}">
                    <a16:rowId xmlns:a16="http://schemas.microsoft.com/office/drawing/2014/main" val="10001"/>
                  </a:ext>
                </a:extLst>
              </a:tr>
            </a:tbl>
          </a:graphicData>
        </a:graphic>
      </p:graphicFrame>
      <p:cxnSp>
        <p:nvCxnSpPr>
          <p:cNvPr id="502" name="Google Shape;502;p10"/>
          <p:cNvCxnSpPr>
            <a:cxnSpLocks/>
            <a:stCxn id="471" idx="2"/>
            <a:endCxn id="500" idx="0"/>
          </p:cNvCxnSpPr>
          <p:nvPr/>
        </p:nvCxnSpPr>
        <p:spPr>
          <a:xfrm rot="16200000" flipH="1">
            <a:off x="5445266" y="1924157"/>
            <a:ext cx="586738" cy="2259093"/>
          </a:xfrm>
          <a:prstGeom prst="bentConnector3">
            <a:avLst>
              <a:gd name="adj1" fmla="val 50000"/>
            </a:avLst>
          </a:prstGeom>
          <a:noFill/>
          <a:ln w="9525" cap="flat" cmpd="sng">
            <a:solidFill>
              <a:srgbClr val="7F7F7F"/>
            </a:solidFill>
            <a:prstDash val="solid"/>
            <a:round/>
            <a:headEnd type="none" w="sm" len="sm"/>
            <a:tailEnd type="none" w="sm" len="sm"/>
          </a:ln>
        </p:spPr>
      </p:cxnSp>
      <p:sp>
        <p:nvSpPr>
          <p:cNvPr id="504" name="Google Shape;504;p10"/>
          <p:cNvSpPr/>
          <p:nvPr/>
        </p:nvSpPr>
        <p:spPr>
          <a:xfrm>
            <a:off x="3287922" y="4725384"/>
            <a:ext cx="2637834" cy="1230903"/>
          </a:xfrm>
          <a:prstGeom prst="roundRect">
            <a:avLst>
              <a:gd name="adj" fmla="val 7686"/>
            </a:avLst>
          </a:prstGeom>
          <a:solidFill>
            <a:schemeClr val="lt1"/>
          </a:solidFill>
          <a:ln>
            <a:noFill/>
          </a:ln>
        </p:spPr>
        <p:txBody>
          <a:bodyPr spcFirstLastPara="1" wrap="square" lIns="84392" tIns="42185" rIns="84392" bIns="42185" anchor="b" anchorCtr="0">
            <a:noAutofit/>
          </a:bodyPr>
          <a:lstStyle/>
          <a:p>
            <a:pPr>
              <a:lnSpc>
                <a:spcPct val="130000"/>
              </a:lnSpc>
            </a:pPr>
            <a:r>
              <a:rPr lang="ja-JP" altLang="en-US" sz="1050" b="1" dirty="0">
                <a:solidFill>
                  <a:schemeClr val="dk1"/>
                </a:solidFill>
                <a:latin typeface="Yu Gothic UI" panose="020B0500000000000000" pitchFamily="50" charset="-128"/>
                <a:ea typeface="Yu Gothic UI" panose="020B0500000000000000" pitchFamily="50" charset="-128"/>
                <a:sym typeface="Arial"/>
              </a:rPr>
              <a:t>開発協力会社</a:t>
            </a:r>
            <a:endParaRPr sz="1050" b="1" dirty="0">
              <a:solidFill>
                <a:schemeClr val="dk1"/>
              </a:solidFill>
              <a:latin typeface="Yu Gothic UI" panose="020B0500000000000000" pitchFamily="50" charset="-128"/>
              <a:ea typeface="Yu Gothic UI" panose="020B0500000000000000" pitchFamily="50" charset="-128"/>
              <a:sym typeface="Arial"/>
            </a:endParaRPr>
          </a:p>
          <a:p>
            <a:pPr>
              <a:lnSpc>
                <a:spcPct val="130000"/>
              </a:lnSpc>
              <a:spcBef>
                <a:spcPts val="450"/>
              </a:spcBef>
            </a:pPr>
            <a:r>
              <a:rPr lang="ja-JP" altLang="en-US" sz="824" dirty="0">
                <a:solidFill>
                  <a:schemeClr val="dk1"/>
                </a:solidFill>
                <a:latin typeface="Yu Gothic UI" panose="020B0500000000000000" pitchFamily="50" charset="-128"/>
                <a:ea typeface="Yu Gothic UI" panose="020B0500000000000000" pitchFamily="50" charset="-128"/>
                <a:sym typeface="Arial"/>
              </a:rPr>
              <a:t>開発内容に応じて最適な開発会社を採用</a:t>
            </a:r>
            <a:endParaRPr sz="1662" dirty="0">
              <a:latin typeface="Yu Gothic UI" panose="020B0500000000000000" pitchFamily="50" charset="-128"/>
              <a:ea typeface="Yu Gothic UI" panose="020B0500000000000000" pitchFamily="50" charset="-128"/>
            </a:endParaRPr>
          </a:p>
        </p:txBody>
      </p:sp>
      <p:graphicFrame>
        <p:nvGraphicFramePr>
          <p:cNvPr id="505" name="Google Shape;505;p10"/>
          <p:cNvGraphicFramePr/>
          <p:nvPr>
            <p:extLst>
              <p:ext uri="{D42A27DB-BD31-4B8C-83A1-F6EECF244321}">
                <p14:modId xmlns:p14="http://schemas.microsoft.com/office/powerpoint/2010/main" val="181146232"/>
              </p:ext>
            </p:extLst>
          </p:nvPr>
        </p:nvGraphicFramePr>
        <p:xfrm>
          <a:off x="3333468" y="4876166"/>
          <a:ext cx="1242138" cy="465639"/>
        </p:xfrm>
        <a:graphic>
          <a:graphicData uri="http://schemas.openxmlformats.org/drawingml/2006/table">
            <a:tbl>
              <a:tblPr firstRow="1" bandRow="1">
                <a:noFill/>
              </a:tblPr>
              <a:tblGrid>
                <a:gridCol w="1242138">
                  <a:extLst>
                    <a:ext uri="{9D8B030D-6E8A-4147-A177-3AD203B41FA5}">
                      <a16:colId xmlns:a16="http://schemas.microsoft.com/office/drawing/2014/main" val="20000"/>
                    </a:ext>
                  </a:extLst>
                </a:gridCol>
              </a:tblGrid>
              <a:tr h="187516">
                <a:tc>
                  <a:txBody>
                    <a:bodyPr/>
                    <a:lstStyle/>
                    <a:p>
                      <a:pPr marL="0" marR="0" lvl="0" indent="0" algn="ctr" rtl="0">
                        <a:lnSpc>
                          <a:spcPct val="110000"/>
                        </a:lnSpc>
                        <a:spcBef>
                          <a:spcPts val="0"/>
                        </a:spcBef>
                        <a:spcAft>
                          <a:spcPts val="0"/>
                        </a:spcAft>
                        <a:buNone/>
                      </a:pPr>
                      <a:r>
                        <a:rPr lang="ja-JP" sz="700" b="0" dirty="0">
                          <a:solidFill>
                            <a:schemeClr val="lt1"/>
                          </a:solidFill>
                          <a:ea typeface="Yu Gothic UI" panose="020B0500000000000000" pitchFamily="50" charset="-128"/>
                        </a:rPr>
                        <a:t>協力会社A</a:t>
                      </a:r>
                      <a:endParaRPr sz="700" b="0" dirty="0">
                        <a:solidFill>
                          <a:schemeClr val="lt1"/>
                        </a:solidFill>
                      </a:endParaRPr>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7F7F7F"/>
                    </a:solidFill>
                  </a:tcPr>
                </a:tc>
                <a:extLst>
                  <a:ext uri="{0D108BD9-81ED-4DB2-BD59-A6C34878D82A}">
                    <a16:rowId xmlns:a16="http://schemas.microsoft.com/office/drawing/2014/main" val="10000"/>
                  </a:ext>
                </a:extLst>
              </a:tr>
              <a:tr h="278123">
                <a:tc>
                  <a:txBody>
                    <a:bodyPr/>
                    <a:lstStyle/>
                    <a:p>
                      <a:pPr marL="0" marR="0" lvl="0" indent="0" algn="ctr" rtl="0">
                        <a:lnSpc>
                          <a:spcPct val="110000"/>
                        </a:lnSpc>
                        <a:spcBef>
                          <a:spcPts val="0"/>
                        </a:spcBef>
                        <a:spcAft>
                          <a:spcPts val="0"/>
                        </a:spcAft>
                        <a:buNone/>
                      </a:pPr>
                      <a:r>
                        <a:rPr lang="ja-JP" sz="900" dirty="0">
                          <a:solidFill>
                            <a:schemeClr val="dk1"/>
                          </a:solidFill>
                          <a:ea typeface="Yu Gothic UI" panose="020B0500000000000000" pitchFamily="50" charset="-128"/>
                        </a:rPr>
                        <a:t>開発 担当者</a:t>
                      </a:r>
                      <a:endParaRPr sz="1700" dirty="0"/>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cxnSp>
        <p:nvCxnSpPr>
          <p:cNvPr id="506" name="Google Shape;506;p10"/>
          <p:cNvCxnSpPr>
            <a:cxnSpLocks/>
            <a:stCxn id="507" idx="0"/>
            <a:endCxn id="505" idx="0"/>
          </p:cNvCxnSpPr>
          <p:nvPr/>
        </p:nvCxnSpPr>
        <p:spPr>
          <a:xfrm rot="16200000" flipV="1">
            <a:off x="4606375" y="4224328"/>
            <a:ext cx="12700" cy="1303675"/>
          </a:xfrm>
          <a:prstGeom prst="bentConnector3">
            <a:avLst>
              <a:gd name="adj1" fmla="val 1800000"/>
            </a:avLst>
          </a:prstGeom>
          <a:noFill/>
          <a:ln w="9525" cap="flat" cmpd="sng">
            <a:solidFill>
              <a:srgbClr val="7F7F7F"/>
            </a:solidFill>
            <a:prstDash val="solid"/>
            <a:round/>
            <a:headEnd type="none" w="sm" len="sm"/>
            <a:tailEnd type="none" w="sm" len="sm"/>
          </a:ln>
        </p:spPr>
      </p:cxnSp>
      <p:graphicFrame>
        <p:nvGraphicFramePr>
          <p:cNvPr id="507" name="Google Shape;507;p10"/>
          <p:cNvGraphicFramePr/>
          <p:nvPr>
            <p:extLst>
              <p:ext uri="{D42A27DB-BD31-4B8C-83A1-F6EECF244321}">
                <p14:modId xmlns:p14="http://schemas.microsoft.com/office/powerpoint/2010/main" val="3998978739"/>
              </p:ext>
            </p:extLst>
          </p:nvPr>
        </p:nvGraphicFramePr>
        <p:xfrm>
          <a:off x="4637143" y="4876166"/>
          <a:ext cx="1242138" cy="465639"/>
        </p:xfrm>
        <a:graphic>
          <a:graphicData uri="http://schemas.openxmlformats.org/drawingml/2006/table">
            <a:tbl>
              <a:tblPr firstRow="1" bandRow="1">
                <a:noFill/>
              </a:tblPr>
              <a:tblGrid>
                <a:gridCol w="1242138">
                  <a:extLst>
                    <a:ext uri="{9D8B030D-6E8A-4147-A177-3AD203B41FA5}">
                      <a16:colId xmlns:a16="http://schemas.microsoft.com/office/drawing/2014/main" val="20000"/>
                    </a:ext>
                  </a:extLst>
                </a:gridCol>
              </a:tblGrid>
              <a:tr h="187516">
                <a:tc>
                  <a:txBody>
                    <a:bodyPr/>
                    <a:lstStyle/>
                    <a:p>
                      <a:pPr marL="0" marR="0" lvl="0" indent="0" algn="ctr" rtl="0">
                        <a:lnSpc>
                          <a:spcPct val="110000"/>
                        </a:lnSpc>
                        <a:spcBef>
                          <a:spcPts val="0"/>
                        </a:spcBef>
                        <a:spcAft>
                          <a:spcPts val="0"/>
                        </a:spcAft>
                        <a:buNone/>
                      </a:pPr>
                      <a:r>
                        <a:rPr lang="ja-JP" sz="700" b="0" dirty="0">
                          <a:solidFill>
                            <a:schemeClr val="lt1"/>
                          </a:solidFill>
                          <a:ea typeface="Yu Gothic UI" panose="020B0500000000000000" pitchFamily="50" charset="-128"/>
                        </a:rPr>
                        <a:t>協力会社B</a:t>
                      </a:r>
                      <a:endParaRPr sz="700" b="0" dirty="0">
                        <a:solidFill>
                          <a:schemeClr val="lt1"/>
                        </a:solidFill>
                      </a:endParaRPr>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7F7F7F"/>
                    </a:solidFill>
                  </a:tcPr>
                </a:tc>
                <a:extLst>
                  <a:ext uri="{0D108BD9-81ED-4DB2-BD59-A6C34878D82A}">
                    <a16:rowId xmlns:a16="http://schemas.microsoft.com/office/drawing/2014/main" val="10000"/>
                  </a:ext>
                </a:extLst>
              </a:tr>
              <a:tr h="278123">
                <a:tc>
                  <a:txBody>
                    <a:bodyPr/>
                    <a:lstStyle/>
                    <a:p>
                      <a:pPr marL="0" marR="0" lvl="0" indent="0" algn="ctr" rtl="0">
                        <a:lnSpc>
                          <a:spcPct val="110000"/>
                        </a:lnSpc>
                        <a:spcBef>
                          <a:spcPts val="0"/>
                        </a:spcBef>
                        <a:spcAft>
                          <a:spcPts val="0"/>
                        </a:spcAft>
                        <a:buNone/>
                      </a:pPr>
                      <a:r>
                        <a:rPr lang="ja-JP" sz="900" dirty="0">
                          <a:solidFill>
                            <a:schemeClr val="dk1"/>
                          </a:solidFill>
                          <a:ea typeface="Yu Gothic UI" panose="020B0500000000000000" pitchFamily="50" charset="-128"/>
                        </a:rPr>
                        <a:t>開発 担当者</a:t>
                      </a:r>
                      <a:endParaRPr sz="1700" dirty="0"/>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
        <p:nvSpPr>
          <p:cNvPr id="514" name="Google Shape;514;p10"/>
          <p:cNvSpPr/>
          <p:nvPr/>
        </p:nvSpPr>
        <p:spPr>
          <a:xfrm>
            <a:off x="4935661" y="1359498"/>
            <a:ext cx="4075749" cy="483546"/>
          </a:xfrm>
          <a:prstGeom prst="rect">
            <a:avLst/>
          </a:prstGeom>
          <a:solidFill>
            <a:srgbClr val="76F0FF"/>
          </a:solidFill>
          <a:ln w="12700" cap="flat" cmpd="sng">
            <a:solidFill>
              <a:srgbClr val="BBBCBC"/>
            </a:solidFill>
            <a:prstDash val="solid"/>
            <a:miter lim="800000"/>
            <a:headEnd type="none" w="sm" len="sm"/>
            <a:tailEnd type="none" w="sm" len="sm"/>
          </a:ln>
        </p:spPr>
        <p:txBody>
          <a:bodyPr spcFirstLastPara="1" wrap="square" lIns="99692" tIns="33231" rIns="33231" bIns="33231" anchor="t" anchorCtr="0">
            <a:noAutofit/>
          </a:bodyPr>
          <a:lstStyle/>
          <a:p>
            <a:pPr>
              <a:buClr>
                <a:schemeClr val="dk1"/>
              </a:buClr>
              <a:buSzPts val="1200"/>
            </a:pPr>
            <a:r>
              <a:rPr lang="ja-JP" altLang="en-US" sz="1108" u="sng" dirty="0">
                <a:solidFill>
                  <a:schemeClr val="dk1"/>
                </a:solidFill>
                <a:latin typeface="Yu Gothic UI" panose="020B0500000000000000" pitchFamily="50" charset="-128"/>
                <a:ea typeface="Yu Gothic UI" panose="020B0500000000000000" pitchFamily="50" charset="-128"/>
                <a:sym typeface="Arial"/>
              </a:rPr>
              <a:t>記載時の留意事項</a:t>
            </a:r>
            <a:r>
              <a:rPr lang="ja-JP" altLang="en-US" sz="1108"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sz="1108" u="sng"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108" dirty="0">
                <a:solidFill>
                  <a:schemeClr val="dk1"/>
                </a:solidFill>
                <a:latin typeface="Yu Gothic UI" panose="020B0500000000000000" pitchFamily="50" charset="-128"/>
                <a:ea typeface="Yu Gothic UI" panose="020B0500000000000000" pitchFamily="50" charset="-128"/>
                <a:sym typeface="Arial"/>
              </a:rPr>
              <a:t>役割分担ごとに構成員を記載してください。</a:t>
            </a:r>
            <a:endParaRPr sz="1662" dirty="0">
              <a:latin typeface="Yu Gothic UI" panose="020B0500000000000000" pitchFamily="50" charset="-128"/>
              <a:ea typeface="Yu Gothic UI" panose="020B0500000000000000" pitchFamily="50" charset="-128"/>
            </a:endParaRPr>
          </a:p>
        </p:txBody>
      </p:sp>
      <p:sp>
        <p:nvSpPr>
          <p:cNvPr id="509" name="Google Shape;509;p10"/>
          <p:cNvSpPr/>
          <p:nvPr/>
        </p:nvSpPr>
        <p:spPr>
          <a:xfrm>
            <a:off x="5575377" y="2208114"/>
            <a:ext cx="2619062" cy="659300"/>
          </a:xfrm>
          <a:prstGeom prst="rect">
            <a:avLst/>
          </a:prstGeom>
          <a:solidFill>
            <a:schemeClr val="lt1"/>
          </a:solidFill>
          <a:ln w="25400" cap="flat" cmpd="sng">
            <a:solidFill>
              <a:srgbClr val="7F7F7F"/>
            </a:solidFill>
            <a:prstDash val="solid"/>
            <a:round/>
            <a:headEnd type="none" w="sm" len="sm"/>
            <a:tailEnd type="none" w="sm" len="sm"/>
          </a:ln>
        </p:spPr>
        <p:txBody>
          <a:bodyPr spcFirstLastPara="1" wrap="square" lIns="84392" tIns="42185" rIns="84392" bIns="42185" anchor="t" anchorCtr="0">
            <a:noAutofit/>
          </a:bodyPr>
          <a:lstStyle/>
          <a:p>
            <a:pPr algn="ctr">
              <a:lnSpc>
                <a:spcPct val="130000"/>
              </a:lnSpc>
            </a:pPr>
            <a:r>
              <a:rPr lang="ja-JP" altLang="en-US" sz="675" dirty="0">
                <a:solidFill>
                  <a:schemeClr val="dk1"/>
                </a:solidFill>
                <a:latin typeface="Yu Gothic UI" panose="020B0500000000000000" pitchFamily="50" charset="-128"/>
                <a:ea typeface="Yu Gothic UI" panose="020B0500000000000000" pitchFamily="50" charset="-128"/>
                <a:sym typeface="Arial"/>
              </a:rPr>
              <a:t>＜凡例＞</a:t>
            </a:r>
            <a:endParaRPr sz="1662" dirty="0">
              <a:latin typeface="Yu Gothic UI" panose="020B0500000000000000" pitchFamily="50" charset="-128"/>
              <a:ea typeface="Yu Gothic UI" panose="020B0500000000000000" pitchFamily="50" charset="-128"/>
            </a:endParaRPr>
          </a:p>
        </p:txBody>
      </p:sp>
      <p:sp>
        <p:nvSpPr>
          <p:cNvPr id="511" name="Google Shape;511;p10"/>
          <p:cNvSpPr/>
          <p:nvPr/>
        </p:nvSpPr>
        <p:spPr>
          <a:xfrm>
            <a:off x="5758768" y="2518476"/>
            <a:ext cx="66192" cy="65383"/>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84392" tIns="42185" rIns="84392" bIns="42185" anchor="ctr" anchorCtr="0">
            <a:noAutofit/>
          </a:bodyPr>
          <a:lstStyle/>
          <a:p>
            <a:pPr marL="135734">
              <a:lnSpc>
                <a:spcPct val="130000"/>
              </a:lnSpc>
            </a:pPr>
            <a:endParaRPr sz="1662" dirty="0">
              <a:latin typeface="Yu Gothic UI" panose="020B0500000000000000" pitchFamily="50" charset="-128"/>
              <a:ea typeface="Yu Gothic UI" panose="020B0500000000000000" pitchFamily="50" charset="-128"/>
            </a:endParaRPr>
          </a:p>
        </p:txBody>
      </p:sp>
      <p:sp>
        <p:nvSpPr>
          <p:cNvPr id="512" name="Google Shape;512;p10"/>
          <p:cNvSpPr/>
          <p:nvPr/>
        </p:nvSpPr>
        <p:spPr>
          <a:xfrm>
            <a:off x="5758768" y="2663193"/>
            <a:ext cx="66192" cy="6538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84392" tIns="42185" rIns="84392" bIns="42185" anchor="ctr" anchorCtr="0">
            <a:noAutofit/>
          </a:bodyPr>
          <a:lstStyle/>
          <a:p>
            <a:pPr marL="135734">
              <a:lnSpc>
                <a:spcPct val="130000"/>
              </a:lnSpc>
            </a:pPr>
            <a:endParaRPr sz="1662" dirty="0">
              <a:latin typeface="Yu Gothic UI" panose="020B0500000000000000" pitchFamily="50" charset="-128"/>
              <a:ea typeface="Yu Gothic UI" panose="020B0500000000000000" pitchFamily="50" charset="-128"/>
            </a:endParaRPr>
          </a:p>
        </p:txBody>
      </p:sp>
      <p:sp>
        <p:nvSpPr>
          <p:cNvPr id="516" name="Google Shape;516;p10"/>
          <p:cNvSpPr txBox="1"/>
          <p:nvPr/>
        </p:nvSpPr>
        <p:spPr>
          <a:xfrm>
            <a:off x="5778762" y="2572723"/>
            <a:ext cx="3015692" cy="276923"/>
          </a:xfrm>
          <a:prstGeom prst="rect">
            <a:avLst/>
          </a:prstGeom>
          <a:noFill/>
          <a:ln>
            <a:noFill/>
          </a:ln>
        </p:spPr>
        <p:txBody>
          <a:bodyPr spcFirstLastPara="1" wrap="square" lIns="84392" tIns="84392" rIns="84392" bIns="84392" anchor="t" anchorCtr="0">
            <a:spAutoFit/>
          </a:bodyPr>
          <a:lstStyle/>
          <a:p>
            <a:r>
              <a:rPr lang="ja-JP" altLang="en-US" sz="692" dirty="0">
                <a:solidFill>
                  <a:srgbClr val="000000"/>
                </a:solidFill>
                <a:latin typeface="Yu Gothic UI" panose="020B0500000000000000" pitchFamily="50" charset="-128"/>
                <a:ea typeface="Yu Gothic UI" panose="020B0500000000000000" pitchFamily="50" charset="-128"/>
              </a:rPr>
              <a:t>構成員：必要に応じて参加</a:t>
            </a:r>
            <a:endParaRPr sz="1662" dirty="0">
              <a:latin typeface="Yu Gothic UI" panose="020B0500000000000000" pitchFamily="50" charset="-128"/>
              <a:ea typeface="Yu Gothic UI" panose="020B0500000000000000" pitchFamily="50" charset="-128"/>
            </a:endParaRPr>
          </a:p>
        </p:txBody>
      </p:sp>
      <p:sp>
        <p:nvSpPr>
          <p:cNvPr id="517" name="Google Shape;517;p10"/>
          <p:cNvSpPr txBox="1"/>
          <p:nvPr/>
        </p:nvSpPr>
        <p:spPr>
          <a:xfrm>
            <a:off x="5778762" y="2403569"/>
            <a:ext cx="3015692" cy="276923"/>
          </a:xfrm>
          <a:prstGeom prst="rect">
            <a:avLst/>
          </a:prstGeom>
          <a:noFill/>
          <a:ln>
            <a:noFill/>
          </a:ln>
        </p:spPr>
        <p:txBody>
          <a:bodyPr spcFirstLastPara="1" wrap="square" lIns="84392" tIns="84392" rIns="84392" bIns="84392" anchor="t" anchorCtr="0">
            <a:spAutoFit/>
          </a:bodyPr>
          <a:lstStyle/>
          <a:p>
            <a:r>
              <a:rPr lang="ja-JP" altLang="en-US" sz="692" dirty="0">
                <a:solidFill>
                  <a:srgbClr val="000000"/>
                </a:solidFill>
                <a:latin typeface="Yu Gothic UI" panose="020B0500000000000000" pitchFamily="50" charset="-128"/>
                <a:ea typeface="Yu Gothic UI" panose="020B0500000000000000" pitchFamily="50" charset="-128"/>
              </a:rPr>
              <a:t>プロジェクトリーダー：定例会議への出席、推進</a:t>
            </a:r>
            <a:endParaRPr sz="1662" dirty="0">
              <a:latin typeface="Yu Gothic UI" panose="020B0500000000000000" pitchFamily="50" charset="-128"/>
              <a:ea typeface="Yu Gothic UI" panose="020B0500000000000000" pitchFamily="50" charset="-128"/>
            </a:endParaRPr>
          </a:p>
        </p:txBody>
      </p:sp>
      <p:sp>
        <p:nvSpPr>
          <p:cNvPr id="53" name="Google Shape;382;p1">
            <a:extLst>
              <a:ext uri="{FF2B5EF4-FFF2-40B4-BE49-F238E27FC236}">
                <a16:creationId xmlns:a16="http://schemas.microsoft.com/office/drawing/2014/main" id="{82623771-11EC-4AB0-9CEC-FF0ABBE331A5}"/>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sz="840">
                <a:solidFill>
                  <a:schemeClr val="tx1"/>
                </a:solidFill>
                <a:latin typeface="Yu Gothic UI" panose="020B0500000000000000" pitchFamily="50" charset="-128"/>
              </a:rPr>
              <a:pPr/>
              <a:t>13</a:t>
            </a:fld>
            <a:endParaRPr sz="840" dirty="0">
              <a:solidFill>
                <a:schemeClr val="tx1"/>
              </a:solidFill>
              <a:latin typeface="Yu Gothic UI" panose="020B0500000000000000" pitchFamily="50" charset="-128"/>
            </a:endParaRPr>
          </a:p>
        </p:txBody>
      </p:sp>
      <p:cxnSp>
        <p:nvCxnSpPr>
          <p:cNvPr id="64" name="Google Shape;497;p10">
            <a:extLst>
              <a:ext uri="{FF2B5EF4-FFF2-40B4-BE49-F238E27FC236}">
                <a16:creationId xmlns:a16="http://schemas.microsoft.com/office/drawing/2014/main" id="{69BFA3F1-71C5-4B09-9237-D5BDCE3747EC}"/>
              </a:ext>
            </a:extLst>
          </p:cNvPr>
          <p:cNvCxnSpPr>
            <a:cxnSpLocks/>
          </p:cNvCxnSpPr>
          <p:nvPr/>
        </p:nvCxnSpPr>
        <p:spPr>
          <a:xfrm>
            <a:off x="4609089" y="3895823"/>
            <a:ext cx="0" cy="760860"/>
          </a:xfrm>
          <a:prstGeom prst="straightConnector1">
            <a:avLst/>
          </a:prstGeom>
          <a:noFill/>
          <a:ln w="9525" cap="flat" cmpd="sng">
            <a:solidFill>
              <a:srgbClr val="7F7F7F"/>
            </a:solidFill>
            <a:prstDash val="solid"/>
            <a:round/>
            <a:headEnd type="none" w="sm" len="sm"/>
            <a:tailEnd type="none" w="sm" len="sm"/>
          </a:ln>
        </p:spPr>
      </p:cxnSp>
      <p:sp>
        <p:nvSpPr>
          <p:cNvPr id="2" name="テキスト ボックス 1">
            <a:extLst>
              <a:ext uri="{FF2B5EF4-FFF2-40B4-BE49-F238E27FC236}">
                <a16:creationId xmlns:a16="http://schemas.microsoft.com/office/drawing/2014/main" id="{BCF45530-755F-50DB-BED5-518A3A886189}"/>
              </a:ext>
            </a:extLst>
          </p:cNvPr>
          <p:cNvSpPr txBox="1"/>
          <p:nvPr/>
        </p:nvSpPr>
        <p:spPr>
          <a:xfrm>
            <a:off x="422031" y="1704222"/>
            <a:ext cx="1620957" cy="307777"/>
          </a:xfrm>
          <a:prstGeom prst="rect">
            <a:avLst/>
          </a:prstGeom>
          <a:noFill/>
        </p:spPr>
        <p:txBody>
          <a:bodyPr wrap="none" rtlCol="0">
            <a:spAutoFit/>
          </a:bodyPr>
          <a:lstStyle/>
          <a:p>
            <a:r>
              <a:rPr kumimoji="1" lang="ja-JP" altLang="en-US" sz="1400" dirty="0">
                <a:solidFill>
                  <a:schemeClr val="bg1">
                    <a:lumMod val="50000"/>
                  </a:schemeClr>
                </a:solidFill>
              </a:rPr>
              <a:t>（記載イメージ）</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6" name="Google Shape;382;p1">
            <a:extLst>
              <a:ext uri="{FF2B5EF4-FFF2-40B4-BE49-F238E27FC236}">
                <a16:creationId xmlns:a16="http://schemas.microsoft.com/office/drawing/2014/main" id="{F2C0EB64-886A-4B66-8AE9-18D050BAE443}"/>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14</a:t>
            </a:fld>
            <a:endParaRPr dirty="0">
              <a:latin typeface="Yu Gothic UI" panose="020B0500000000000000" pitchFamily="50" charset="-128"/>
              <a:ea typeface="Yu Gothic UI" panose="020B0500000000000000" pitchFamily="50" charset="-128"/>
            </a:endParaRPr>
          </a:p>
        </p:txBody>
      </p:sp>
      <p:sp>
        <p:nvSpPr>
          <p:cNvPr id="8" name="Google Shape;468;p10"/>
          <p:cNvSpPr txBox="1"/>
          <p:nvPr/>
        </p:nvSpPr>
        <p:spPr>
          <a:xfrm>
            <a:off x="225023" y="433110"/>
            <a:ext cx="8334035" cy="834437"/>
          </a:xfrm>
          <a:prstGeom prst="rect">
            <a:avLst/>
          </a:prstGeom>
          <a:noFill/>
          <a:ln>
            <a:noFill/>
          </a:ln>
        </p:spPr>
        <p:txBody>
          <a:bodyPr spcFirstLastPara="1" wrap="square" lIns="33231" tIns="33231" rIns="33231" bIns="33231" anchor="ctr" anchorCtr="0">
            <a:spAutoFit/>
          </a:bodyPr>
          <a:lstStyle/>
          <a:p>
            <a:r>
              <a:rPr lang="ja-JP" altLang="en-US" sz="1662" dirty="0">
                <a:latin typeface="Yu Gothic UI" panose="020B0500000000000000" pitchFamily="50" charset="-128"/>
                <a:ea typeface="Yu Gothic UI" panose="020B0500000000000000" pitchFamily="50" charset="-128"/>
                <a:cs typeface="Meiryo"/>
                <a:sym typeface="Meiryo"/>
              </a:rPr>
              <a:t>提案事業の詳細⑪（伴走支援</a:t>
            </a:r>
            <a: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t>）</a:t>
            </a:r>
            <a:b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br>
            <a: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t>本事業ではモデル事業ごとに伴走支援員を配置した支援を実施しますので、現時点で想定される、伴走支援員へ希望する支援内容をご記載ください</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【1</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枚</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endParaRPr sz="1662" dirty="0">
              <a:solidFill>
                <a:schemeClr val="dk1"/>
              </a:solidFill>
              <a:latin typeface="Yu Gothic UI" panose="020B0500000000000000" pitchFamily="50" charset="-128"/>
              <a:ea typeface="Yu Gothic UI" panose="020B0500000000000000" pitchFamily="50" charset="-128"/>
              <a:sym typeface="Arial"/>
            </a:endParaRPr>
          </a:p>
        </p:txBody>
      </p:sp>
      <p:graphicFrame>
        <p:nvGraphicFramePr>
          <p:cNvPr id="4" name="表 3"/>
          <p:cNvGraphicFramePr>
            <a:graphicFrameLocks noGrp="1"/>
          </p:cNvGraphicFramePr>
          <p:nvPr>
            <p:extLst>
              <p:ext uri="{D42A27DB-BD31-4B8C-83A1-F6EECF244321}">
                <p14:modId xmlns:p14="http://schemas.microsoft.com/office/powerpoint/2010/main" val="2623362510"/>
              </p:ext>
            </p:extLst>
          </p:nvPr>
        </p:nvGraphicFramePr>
        <p:xfrm>
          <a:off x="1291073" y="2154719"/>
          <a:ext cx="6561854" cy="3620944"/>
        </p:xfrm>
        <a:graphic>
          <a:graphicData uri="http://schemas.openxmlformats.org/drawingml/2006/table">
            <a:tbl>
              <a:tblPr firstRow="1" bandRow="1">
                <a:tableStyleId>{5C22544A-7EE6-4342-B048-85BDC9FD1C3A}</a:tableStyleId>
              </a:tblPr>
              <a:tblGrid>
                <a:gridCol w="2237262">
                  <a:extLst>
                    <a:ext uri="{9D8B030D-6E8A-4147-A177-3AD203B41FA5}">
                      <a16:colId xmlns:a16="http://schemas.microsoft.com/office/drawing/2014/main" val="1181386101"/>
                    </a:ext>
                  </a:extLst>
                </a:gridCol>
                <a:gridCol w="4324592">
                  <a:extLst>
                    <a:ext uri="{9D8B030D-6E8A-4147-A177-3AD203B41FA5}">
                      <a16:colId xmlns:a16="http://schemas.microsoft.com/office/drawing/2014/main" val="245619170"/>
                    </a:ext>
                  </a:extLst>
                </a:gridCol>
              </a:tblGrid>
              <a:tr h="470356">
                <a:tc>
                  <a:txBody>
                    <a:bodyPr/>
                    <a:lstStyle/>
                    <a:p>
                      <a:r>
                        <a:rPr kumimoji="1" lang="ja-JP" altLang="en-US" dirty="0"/>
                        <a:t>依頼予定事項</a:t>
                      </a:r>
                    </a:p>
                  </a:txBody>
                  <a:tcPr/>
                </a:tc>
                <a:tc>
                  <a:txBody>
                    <a:bodyPr/>
                    <a:lstStyle/>
                    <a:p>
                      <a:r>
                        <a:rPr kumimoji="1" lang="ja-JP" altLang="en-US" dirty="0"/>
                        <a:t>依頼予定内容</a:t>
                      </a:r>
                    </a:p>
                  </a:txBody>
                  <a:tcPr/>
                </a:tc>
                <a:extLst>
                  <a:ext uri="{0D108BD9-81ED-4DB2-BD59-A6C34878D82A}">
                    <a16:rowId xmlns:a16="http://schemas.microsoft.com/office/drawing/2014/main" val="2799168915"/>
                  </a:ext>
                </a:extLst>
              </a:tr>
              <a:tr h="1050196">
                <a:tc>
                  <a:txBody>
                    <a:bodyPr/>
                    <a:lstStyle/>
                    <a:p>
                      <a:r>
                        <a:rPr kumimoji="1" lang="ja-JP" altLang="en-US" dirty="0"/>
                        <a:t>○○</a:t>
                      </a:r>
                    </a:p>
                  </a:txBody>
                  <a:tcPr/>
                </a:tc>
                <a:tc>
                  <a:txBody>
                    <a:bodyPr/>
                    <a:lstStyle/>
                    <a:p>
                      <a:endParaRPr kumimoji="1" lang="ja-JP" altLang="en-US" dirty="0"/>
                    </a:p>
                  </a:txBody>
                  <a:tcPr/>
                </a:tc>
                <a:extLst>
                  <a:ext uri="{0D108BD9-81ED-4DB2-BD59-A6C34878D82A}">
                    <a16:rowId xmlns:a16="http://schemas.microsoft.com/office/drawing/2014/main" val="3212601071"/>
                  </a:ext>
                </a:extLst>
              </a:tr>
              <a:tr h="1050196">
                <a:tc>
                  <a:txBody>
                    <a:bodyPr/>
                    <a:lstStyle/>
                    <a:p>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697140670"/>
                  </a:ext>
                </a:extLst>
              </a:tr>
              <a:tr h="1050196">
                <a:tc>
                  <a:txBody>
                    <a:bodyPr/>
                    <a:lstStyle/>
                    <a:p>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626288439"/>
                  </a:ext>
                </a:extLst>
              </a:tr>
            </a:tbl>
          </a:graphicData>
        </a:graphic>
      </p:graphicFrame>
      <p:sp>
        <p:nvSpPr>
          <p:cNvPr id="2" name="テキスト ボックス 1">
            <a:extLst>
              <a:ext uri="{FF2B5EF4-FFF2-40B4-BE49-F238E27FC236}">
                <a16:creationId xmlns:a16="http://schemas.microsoft.com/office/drawing/2014/main" id="{ACA9C5F0-48C5-DD7C-5944-8FBE5FC3EDA6}"/>
              </a:ext>
            </a:extLst>
          </p:cNvPr>
          <p:cNvSpPr txBox="1"/>
          <p:nvPr/>
        </p:nvSpPr>
        <p:spPr>
          <a:xfrm>
            <a:off x="338954" y="1709168"/>
            <a:ext cx="1620957" cy="307777"/>
          </a:xfrm>
          <a:prstGeom prst="rect">
            <a:avLst/>
          </a:prstGeom>
          <a:noFill/>
        </p:spPr>
        <p:txBody>
          <a:bodyPr wrap="none" rtlCol="0">
            <a:spAutoFit/>
          </a:bodyPr>
          <a:lstStyle/>
          <a:p>
            <a:r>
              <a:rPr kumimoji="1" lang="ja-JP" altLang="en-US" sz="1400" dirty="0">
                <a:solidFill>
                  <a:schemeClr val="bg1">
                    <a:lumMod val="50000"/>
                  </a:schemeClr>
                </a:solidFill>
              </a:rPr>
              <a:t>（記載イメージ）</a:t>
            </a:r>
          </a:p>
        </p:txBody>
      </p:sp>
    </p:spTree>
    <p:extLst>
      <p:ext uri="{BB962C8B-B14F-4D97-AF65-F5344CB8AC3E}">
        <p14:creationId xmlns:p14="http://schemas.microsoft.com/office/powerpoint/2010/main" val="2189972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6" name="Google Shape;382;p1">
            <a:extLst>
              <a:ext uri="{FF2B5EF4-FFF2-40B4-BE49-F238E27FC236}">
                <a16:creationId xmlns:a16="http://schemas.microsoft.com/office/drawing/2014/main" id="{F2C0EB64-886A-4B66-8AE9-18D050BAE443}"/>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15</a:t>
            </a:fld>
            <a:endParaRPr dirty="0">
              <a:latin typeface="Yu Gothic UI" panose="020B0500000000000000" pitchFamily="50" charset="-128"/>
              <a:ea typeface="Yu Gothic UI" panose="020B0500000000000000" pitchFamily="50" charset="-128"/>
            </a:endParaRPr>
          </a:p>
        </p:txBody>
      </p:sp>
      <p:sp>
        <p:nvSpPr>
          <p:cNvPr id="8" name="Google Shape;468;p10"/>
          <p:cNvSpPr txBox="1"/>
          <p:nvPr/>
        </p:nvSpPr>
        <p:spPr>
          <a:xfrm>
            <a:off x="225023" y="433110"/>
            <a:ext cx="8334035" cy="834437"/>
          </a:xfrm>
          <a:prstGeom prst="rect">
            <a:avLst/>
          </a:prstGeom>
          <a:noFill/>
          <a:ln>
            <a:noFill/>
          </a:ln>
        </p:spPr>
        <p:txBody>
          <a:bodyPr spcFirstLastPara="1" wrap="square" lIns="33231" tIns="33231" rIns="33231" bIns="33231" anchor="ctr" anchorCtr="0">
            <a:spAutoFit/>
          </a:bodyPr>
          <a:lstStyle/>
          <a:p>
            <a:r>
              <a:rPr lang="ja-JP" altLang="en-US" sz="1662" dirty="0">
                <a:latin typeface="Yu Gothic UI" panose="020B0500000000000000" pitchFamily="50" charset="-128"/>
                <a:ea typeface="Yu Gothic UI" panose="020B0500000000000000" pitchFamily="50" charset="-128"/>
                <a:cs typeface="Meiryo"/>
                <a:sym typeface="Meiryo"/>
              </a:rPr>
              <a:t>提案事業の詳細⑫（担当者連絡先</a:t>
            </a:r>
            <a: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t>）</a:t>
            </a:r>
            <a:b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br>
            <a: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t>本事業の申請にあたって、事務局から連絡をさせていただくご担当者様の情報についてご記載ください。</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【1</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枚</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endParaRPr sz="1662" dirty="0">
              <a:solidFill>
                <a:schemeClr val="dk1"/>
              </a:solidFill>
              <a:latin typeface="Yu Gothic UI" panose="020B0500000000000000" pitchFamily="50" charset="-128"/>
              <a:ea typeface="Yu Gothic UI" panose="020B0500000000000000" pitchFamily="50" charset="-128"/>
              <a:sym typeface="Arial"/>
            </a:endParaRPr>
          </a:p>
        </p:txBody>
      </p:sp>
      <p:graphicFrame>
        <p:nvGraphicFramePr>
          <p:cNvPr id="4" name="表 3"/>
          <p:cNvGraphicFramePr>
            <a:graphicFrameLocks noGrp="1"/>
          </p:cNvGraphicFramePr>
          <p:nvPr>
            <p:extLst>
              <p:ext uri="{D42A27DB-BD31-4B8C-83A1-F6EECF244321}">
                <p14:modId xmlns:p14="http://schemas.microsoft.com/office/powerpoint/2010/main" val="338869861"/>
              </p:ext>
            </p:extLst>
          </p:nvPr>
        </p:nvGraphicFramePr>
        <p:xfrm>
          <a:off x="1318234" y="2209043"/>
          <a:ext cx="6507533" cy="2656164"/>
        </p:xfrm>
        <a:graphic>
          <a:graphicData uri="http://schemas.openxmlformats.org/drawingml/2006/table">
            <a:tbl>
              <a:tblPr firstRow="1" bandRow="1">
                <a:tableStyleId>{5C22544A-7EE6-4342-B048-85BDC9FD1C3A}</a:tableStyleId>
              </a:tblPr>
              <a:tblGrid>
                <a:gridCol w="2218741">
                  <a:extLst>
                    <a:ext uri="{9D8B030D-6E8A-4147-A177-3AD203B41FA5}">
                      <a16:colId xmlns:a16="http://schemas.microsoft.com/office/drawing/2014/main" val="1181386101"/>
                    </a:ext>
                  </a:extLst>
                </a:gridCol>
                <a:gridCol w="4288792">
                  <a:extLst>
                    <a:ext uri="{9D8B030D-6E8A-4147-A177-3AD203B41FA5}">
                      <a16:colId xmlns:a16="http://schemas.microsoft.com/office/drawing/2014/main" val="245619170"/>
                    </a:ext>
                  </a:extLst>
                </a:gridCol>
              </a:tblGrid>
              <a:tr h="442694">
                <a:tc>
                  <a:txBody>
                    <a:bodyPr/>
                    <a:lstStyle/>
                    <a:p>
                      <a:r>
                        <a:rPr kumimoji="1" lang="ja-JP" altLang="en-US" dirty="0"/>
                        <a:t>項目</a:t>
                      </a:r>
                    </a:p>
                  </a:txBody>
                  <a:tcPr/>
                </a:tc>
                <a:tc>
                  <a:txBody>
                    <a:bodyPr/>
                    <a:lstStyle/>
                    <a:p>
                      <a:r>
                        <a:rPr kumimoji="1" lang="ja-JP" altLang="en-US" dirty="0"/>
                        <a:t>内容</a:t>
                      </a:r>
                    </a:p>
                  </a:txBody>
                  <a:tcPr/>
                </a:tc>
                <a:extLst>
                  <a:ext uri="{0D108BD9-81ED-4DB2-BD59-A6C34878D82A}">
                    <a16:rowId xmlns:a16="http://schemas.microsoft.com/office/drawing/2014/main" val="2799168915"/>
                  </a:ext>
                </a:extLst>
              </a:tr>
              <a:tr h="442694">
                <a:tc>
                  <a:txBody>
                    <a:bodyPr/>
                    <a:lstStyle/>
                    <a:p>
                      <a:r>
                        <a:rPr kumimoji="1" lang="ja-JP" altLang="en-US" dirty="0"/>
                        <a:t>会社名</a:t>
                      </a:r>
                    </a:p>
                  </a:txBody>
                  <a:tcPr/>
                </a:tc>
                <a:tc>
                  <a:txBody>
                    <a:bodyPr/>
                    <a:lstStyle/>
                    <a:p>
                      <a:endParaRPr kumimoji="1" lang="ja-JP" altLang="en-US" dirty="0"/>
                    </a:p>
                  </a:txBody>
                  <a:tcPr/>
                </a:tc>
                <a:extLst>
                  <a:ext uri="{0D108BD9-81ED-4DB2-BD59-A6C34878D82A}">
                    <a16:rowId xmlns:a16="http://schemas.microsoft.com/office/drawing/2014/main" val="3212601071"/>
                  </a:ext>
                </a:extLst>
              </a:tr>
              <a:tr h="442694">
                <a:tc>
                  <a:txBody>
                    <a:bodyPr/>
                    <a:lstStyle/>
                    <a:p>
                      <a:r>
                        <a:rPr kumimoji="1" lang="ja-JP" altLang="en-US" dirty="0"/>
                        <a:t>所属・役職</a:t>
                      </a:r>
                    </a:p>
                  </a:txBody>
                  <a:tcPr/>
                </a:tc>
                <a:tc>
                  <a:txBody>
                    <a:bodyPr/>
                    <a:lstStyle/>
                    <a:p>
                      <a:endParaRPr kumimoji="1" lang="ja-JP" altLang="en-US"/>
                    </a:p>
                  </a:txBody>
                  <a:tcPr/>
                </a:tc>
                <a:extLst>
                  <a:ext uri="{0D108BD9-81ED-4DB2-BD59-A6C34878D82A}">
                    <a16:rowId xmlns:a16="http://schemas.microsoft.com/office/drawing/2014/main" val="1697140670"/>
                  </a:ext>
                </a:extLst>
              </a:tr>
              <a:tr h="442694">
                <a:tc>
                  <a:txBody>
                    <a:bodyPr/>
                    <a:lstStyle/>
                    <a:p>
                      <a:r>
                        <a:rPr kumimoji="1" lang="ja-JP" altLang="en-US" dirty="0"/>
                        <a:t>氏名（ふりがな）</a:t>
                      </a:r>
                    </a:p>
                  </a:txBody>
                  <a:tcPr/>
                </a:tc>
                <a:tc>
                  <a:txBody>
                    <a:bodyPr/>
                    <a:lstStyle/>
                    <a:p>
                      <a:endParaRPr kumimoji="1" lang="ja-JP" altLang="en-US" dirty="0"/>
                    </a:p>
                  </a:txBody>
                  <a:tcPr/>
                </a:tc>
                <a:extLst>
                  <a:ext uri="{0D108BD9-81ED-4DB2-BD59-A6C34878D82A}">
                    <a16:rowId xmlns:a16="http://schemas.microsoft.com/office/drawing/2014/main" val="1626288439"/>
                  </a:ext>
                </a:extLst>
              </a:tr>
              <a:tr h="442694">
                <a:tc>
                  <a:txBody>
                    <a:bodyPr/>
                    <a:lstStyle/>
                    <a:p>
                      <a:r>
                        <a:rPr kumimoji="1" lang="ja-JP" altLang="en-US" dirty="0"/>
                        <a:t>電話番号（直通）</a:t>
                      </a:r>
                    </a:p>
                  </a:txBody>
                  <a:tcPr/>
                </a:tc>
                <a:tc>
                  <a:txBody>
                    <a:bodyPr/>
                    <a:lstStyle/>
                    <a:p>
                      <a:endParaRPr kumimoji="1" lang="ja-JP" altLang="en-US"/>
                    </a:p>
                  </a:txBody>
                  <a:tcPr/>
                </a:tc>
                <a:extLst>
                  <a:ext uri="{0D108BD9-81ED-4DB2-BD59-A6C34878D82A}">
                    <a16:rowId xmlns:a16="http://schemas.microsoft.com/office/drawing/2014/main" val="3294999470"/>
                  </a:ext>
                </a:extLst>
              </a:tr>
              <a:tr h="442694">
                <a:tc>
                  <a:txBody>
                    <a:bodyPr/>
                    <a:lstStyle/>
                    <a:p>
                      <a:r>
                        <a:rPr kumimoji="1" lang="ja-JP" altLang="en-US" dirty="0"/>
                        <a:t>メールアドレス</a:t>
                      </a:r>
                    </a:p>
                  </a:txBody>
                  <a:tcPr/>
                </a:tc>
                <a:tc>
                  <a:txBody>
                    <a:bodyPr/>
                    <a:lstStyle/>
                    <a:p>
                      <a:endParaRPr kumimoji="1" lang="ja-JP" altLang="en-US" dirty="0"/>
                    </a:p>
                  </a:txBody>
                  <a:tcPr/>
                </a:tc>
                <a:extLst>
                  <a:ext uri="{0D108BD9-81ED-4DB2-BD59-A6C34878D82A}">
                    <a16:rowId xmlns:a16="http://schemas.microsoft.com/office/drawing/2014/main" val="3695209378"/>
                  </a:ext>
                </a:extLst>
              </a:tr>
            </a:tbl>
          </a:graphicData>
        </a:graphic>
      </p:graphicFrame>
      <p:sp>
        <p:nvSpPr>
          <p:cNvPr id="2" name="テキスト ボックス 1">
            <a:extLst>
              <a:ext uri="{FF2B5EF4-FFF2-40B4-BE49-F238E27FC236}">
                <a16:creationId xmlns:a16="http://schemas.microsoft.com/office/drawing/2014/main" id="{9A8EC397-CCF7-752D-C14D-C042E6D835A8}"/>
              </a:ext>
            </a:extLst>
          </p:cNvPr>
          <p:cNvSpPr txBox="1"/>
          <p:nvPr/>
        </p:nvSpPr>
        <p:spPr>
          <a:xfrm>
            <a:off x="338954" y="1654847"/>
            <a:ext cx="1620957" cy="307777"/>
          </a:xfrm>
          <a:prstGeom prst="rect">
            <a:avLst/>
          </a:prstGeom>
          <a:noFill/>
        </p:spPr>
        <p:txBody>
          <a:bodyPr wrap="none" rtlCol="0">
            <a:spAutoFit/>
          </a:bodyPr>
          <a:lstStyle/>
          <a:p>
            <a:r>
              <a:rPr kumimoji="1" lang="ja-JP" altLang="en-US" sz="1400" dirty="0">
                <a:solidFill>
                  <a:schemeClr val="bg1">
                    <a:lumMod val="50000"/>
                  </a:schemeClr>
                </a:solidFill>
              </a:rPr>
              <a:t>（記載イメージ）</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2"/>
          <p:cNvSpPr txBox="1">
            <a:spLocks noGrp="1"/>
          </p:cNvSpPr>
          <p:nvPr>
            <p:ph type="title"/>
          </p:nvPr>
        </p:nvSpPr>
        <p:spPr>
          <a:xfrm>
            <a:off x="181317" y="644006"/>
            <a:ext cx="8792810" cy="616218"/>
          </a:xfrm>
          <a:prstGeom prst="rect">
            <a:avLst/>
          </a:prstGeom>
          <a:noFill/>
          <a:ln>
            <a:noFill/>
          </a:ln>
        </p:spPr>
        <p:txBody>
          <a:bodyPr spcFirstLastPara="1" vert="horz" wrap="square" lIns="0" tIns="0" rIns="0" bIns="0" rtlCol="0" anchor="b" anchorCtr="0">
            <a:noAutofit/>
          </a:bodyPr>
          <a:lstStyle/>
          <a:p>
            <a:r>
              <a:rPr lang="ja-JP" altLang="en-US" sz="1662" dirty="0">
                <a:latin typeface="Yu Gothic UI" panose="020B0500000000000000" pitchFamily="50" charset="-128"/>
                <a:ea typeface="Yu Gothic UI" panose="020B0500000000000000" pitchFamily="50" charset="-128"/>
                <a:cs typeface="Meiryo"/>
                <a:sym typeface="Meiryo"/>
              </a:rPr>
              <a:t>提案事業実施者①（代表申請者）に関する情報</a:t>
            </a:r>
            <a:r>
              <a:rPr lang="en-US" altLang="ja-JP" sz="1662" dirty="0">
                <a:latin typeface="Yu Gothic UI" panose="020B0500000000000000" pitchFamily="50" charset="-128"/>
                <a:ea typeface="Yu Gothic UI" panose="020B0500000000000000" pitchFamily="50" charset="-128"/>
                <a:cs typeface="Meiryo"/>
                <a:sym typeface="Meiryo"/>
              </a:rPr>
              <a:t/>
            </a:r>
            <a:br>
              <a:rPr lang="en-US" altLang="ja-JP" sz="1662" dirty="0">
                <a:latin typeface="Yu Gothic UI" panose="020B0500000000000000" pitchFamily="50" charset="-128"/>
                <a:ea typeface="Yu Gothic UI" panose="020B0500000000000000" pitchFamily="50" charset="-128"/>
                <a:cs typeface="Meiryo"/>
                <a:sym typeface="Meiryo"/>
              </a:rPr>
            </a:br>
            <a:r>
              <a:rPr lang="ja-JP" altLang="en-US" sz="1662" dirty="0">
                <a:latin typeface="Yu Gothic UI" panose="020B0500000000000000" pitchFamily="50" charset="-128"/>
                <a:ea typeface="Yu Gothic UI" panose="020B0500000000000000" pitchFamily="50" charset="-128"/>
                <a:cs typeface="Meiryo"/>
                <a:sym typeface="Meiryo"/>
              </a:rPr>
              <a:t>本提案事業を実施する事業者の情報を、事業者ごとに記載してください。</a:t>
            </a:r>
            <a:br>
              <a:rPr lang="ja-JP" altLang="en-US" sz="1662" dirty="0">
                <a:latin typeface="Yu Gothic UI" panose="020B0500000000000000" pitchFamily="50" charset="-128"/>
                <a:ea typeface="Yu Gothic UI" panose="020B0500000000000000" pitchFamily="50" charset="-128"/>
                <a:cs typeface="Meiryo"/>
                <a:sym typeface="Meiryo"/>
              </a:rPr>
            </a:br>
            <a:r>
              <a:rPr lang="ja-JP" altLang="en-US" sz="1662" dirty="0">
                <a:latin typeface="Yu Gothic UI" panose="020B0500000000000000" pitchFamily="50" charset="-128"/>
                <a:ea typeface="Yu Gothic UI" panose="020B0500000000000000" pitchFamily="50" charset="-128"/>
                <a:cs typeface="Meiryo"/>
                <a:sym typeface="Meiryo"/>
              </a:rPr>
              <a:t>（２者以上の実施事業者がいる場合には、次頁を使用し、</a:t>
            </a:r>
            <a:r>
              <a:rPr lang="en-US" altLang="ja-JP" sz="1662" dirty="0">
                <a:latin typeface="Yu Gothic UI" panose="020B0500000000000000" pitchFamily="50" charset="-128"/>
                <a:ea typeface="Yu Gothic UI" panose="020B0500000000000000" pitchFamily="50" charset="-128"/>
                <a:cs typeface="Meiryo"/>
                <a:sym typeface="Meiryo"/>
              </a:rPr>
              <a:t>3</a:t>
            </a:r>
            <a:r>
              <a:rPr lang="ja-JP" altLang="en-US" sz="1662" dirty="0">
                <a:latin typeface="Yu Gothic UI" panose="020B0500000000000000" pitchFamily="50" charset="-128"/>
                <a:ea typeface="Yu Gothic UI" panose="020B0500000000000000" pitchFamily="50" charset="-128"/>
                <a:cs typeface="Meiryo"/>
                <a:sym typeface="Meiryo"/>
              </a:rPr>
              <a:t>者以上の場合には適宜ページを増やして作成ください。）</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【1</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事業者につき</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1</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枚</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endParaRPr sz="1662"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6" name="Google Shape;382;p1">
            <a:extLst>
              <a:ext uri="{FF2B5EF4-FFF2-40B4-BE49-F238E27FC236}">
                <a16:creationId xmlns:a16="http://schemas.microsoft.com/office/drawing/2014/main" id="{3A0BCA9A-1BBF-42A7-B3E5-8359564F4A8B}"/>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2</a:t>
            </a:fld>
            <a:endParaRPr dirty="0">
              <a:latin typeface="Yu Gothic UI" panose="020B0500000000000000" pitchFamily="50" charset="-128"/>
              <a:ea typeface="Yu Gothic UI" panose="020B0500000000000000" pitchFamily="50" charset="-128"/>
            </a:endParaRPr>
          </a:p>
        </p:txBody>
      </p:sp>
      <p:sp>
        <p:nvSpPr>
          <p:cNvPr id="2" name="テキスト ボックス 1">
            <a:extLst>
              <a:ext uri="{FF2B5EF4-FFF2-40B4-BE49-F238E27FC236}">
                <a16:creationId xmlns:a16="http://schemas.microsoft.com/office/drawing/2014/main" id="{4D7F0BB3-B684-9675-6323-FC10599B7CBA}"/>
              </a:ext>
            </a:extLst>
          </p:cNvPr>
          <p:cNvSpPr txBox="1"/>
          <p:nvPr/>
        </p:nvSpPr>
        <p:spPr>
          <a:xfrm>
            <a:off x="255877" y="1403470"/>
            <a:ext cx="1620957" cy="307777"/>
          </a:xfrm>
          <a:prstGeom prst="rect">
            <a:avLst/>
          </a:prstGeom>
          <a:noFill/>
        </p:spPr>
        <p:txBody>
          <a:bodyPr wrap="none" rtlCol="0">
            <a:spAutoFit/>
          </a:bodyPr>
          <a:lstStyle/>
          <a:p>
            <a:r>
              <a:rPr kumimoji="1" lang="ja-JP" altLang="en-US" sz="1400" dirty="0">
                <a:solidFill>
                  <a:schemeClr val="bg1">
                    <a:lumMod val="50000"/>
                  </a:schemeClr>
                </a:solidFill>
              </a:rPr>
              <a:t>（記載イメージ）</a:t>
            </a:r>
          </a:p>
        </p:txBody>
      </p:sp>
      <p:graphicFrame>
        <p:nvGraphicFramePr>
          <p:cNvPr id="3" name="表 2">
            <a:extLst>
              <a:ext uri="{FF2B5EF4-FFF2-40B4-BE49-F238E27FC236}">
                <a16:creationId xmlns:a16="http://schemas.microsoft.com/office/drawing/2014/main" id="{748A6DE3-200E-3D1E-2791-23ED29ED44FB}"/>
              </a:ext>
            </a:extLst>
          </p:cNvPr>
          <p:cNvGraphicFramePr>
            <a:graphicFrameLocks noGrp="1"/>
          </p:cNvGraphicFramePr>
          <p:nvPr>
            <p:extLst>
              <p:ext uri="{D42A27DB-BD31-4B8C-83A1-F6EECF244321}">
                <p14:modId xmlns:p14="http://schemas.microsoft.com/office/powerpoint/2010/main" val="3897800946"/>
              </p:ext>
            </p:extLst>
          </p:nvPr>
        </p:nvGraphicFramePr>
        <p:xfrm>
          <a:off x="624690" y="1782450"/>
          <a:ext cx="7921781" cy="4425626"/>
        </p:xfrm>
        <a:graphic>
          <a:graphicData uri="http://schemas.openxmlformats.org/drawingml/2006/table">
            <a:tbl>
              <a:tblPr firstRow="1" firstCol="1" bandRow="1">
                <a:tableStyleId>{5C22544A-7EE6-4342-B048-85BDC9FD1C3A}</a:tableStyleId>
              </a:tblPr>
              <a:tblGrid>
                <a:gridCol w="379978">
                  <a:extLst>
                    <a:ext uri="{9D8B030D-6E8A-4147-A177-3AD203B41FA5}">
                      <a16:colId xmlns:a16="http://schemas.microsoft.com/office/drawing/2014/main" val="616674723"/>
                    </a:ext>
                  </a:extLst>
                </a:gridCol>
                <a:gridCol w="3286675">
                  <a:extLst>
                    <a:ext uri="{9D8B030D-6E8A-4147-A177-3AD203B41FA5}">
                      <a16:colId xmlns:a16="http://schemas.microsoft.com/office/drawing/2014/main" val="1272132011"/>
                    </a:ext>
                  </a:extLst>
                </a:gridCol>
                <a:gridCol w="4255128">
                  <a:extLst>
                    <a:ext uri="{9D8B030D-6E8A-4147-A177-3AD203B41FA5}">
                      <a16:colId xmlns:a16="http://schemas.microsoft.com/office/drawing/2014/main" val="2467343643"/>
                    </a:ext>
                  </a:extLst>
                </a:gridCol>
              </a:tblGrid>
              <a:tr h="157774">
                <a:tc>
                  <a:txBody>
                    <a:bodyPr/>
                    <a:lstStyle/>
                    <a:p>
                      <a:pPr algn="ctr">
                        <a:lnSpc>
                          <a:spcPts val="1600"/>
                        </a:lnSpc>
                      </a:pPr>
                      <a:r>
                        <a:rPr lang="en-US" sz="1400">
                          <a:effectLst/>
                        </a:rPr>
                        <a:t> </a:t>
                      </a:r>
                      <a:endParaRPr lang="ja-JP" sz="1400">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1872" marR="61872" marT="0" marB="0"/>
                </a:tc>
                <a:tc>
                  <a:txBody>
                    <a:bodyPr/>
                    <a:lstStyle/>
                    <a:p>
                      <a:pPr algn="ctr">
                        <a:lnSpc>
                          <a:spcPts val="1600"/>
                        </a:lnSpc>
                      </a:pPr>
                      <a:r>
                        <a:rPr lang="ja-JP" sz="1400" dirty="0">
                          <a:effectLst/>
                        </a:rPr>
                        <a:t>項　目</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tc>
                <a:tc>
                  <a:txBody>
                    <a:bodyPr/>
                    <a:lstStyle/>
                    <a:p>
                      <a:pPr algn="ctr">
                        <a:lnSpc>
                          <a:spcPts val="1600"/>
                        </a:lnSpc>
                      </a:pPr>
                      <a:r>
                        <a:rPr lang="ja-JP" sz="1400">
                          <a:effectLst/>
                        </a:rPr>
                        <a:t>内　容</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tc>
                <a:extLst>
                  <a:ext uri="{0D108BD9-81ED-4DB2-BD59-A6C34878D82A}">
                    <a16:rowId xmlns:a16="http://schemas.microsoft.com/office/drawing/2014/main" val="4009416512"/>
                  </a:ext>
                </a:extLst>
              </a:tr>
              <a:tr h="466333">
                <a:tc>
                  <a:txBody>
                    <a:bodyPr/>
                    <a:lstStyle/>
                    <a:p>
                      <a:pPr>
                        <a:lnSpc>
                          <a:spcPts val="1600"/>
                        </a:lnSpc>
                      </a:pPr>
                      <a:r>
                        <a:rPr lang="en-US" sz="1400">
                          <a:effectLst/>
                        </a:rPr>
                        <a:t>1</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tc>
                <a:tc>
                  <a:txBody>
                    <a:bodyPr/>
                    <a:lstStyle/>
                    <a:p>
                      <a:pPr>
                        <a:lnSpc>
                          <a:spcPts val="1600"/>
                        </a:lnSpc>
                      </a:pPr>
                      <a:r>
                        <a:rPr lang="ja-JP" sz="1400" dirty="0">
                          <a:effectLst/>
                        </a:rPr>
                        <a:t>提案事業者①名称</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nchor="ctr"/>
                </a:tc>
                <a:tc>
                  <a:txBody>
                    <a:bodyPr/>
                    <a:lstStyle/>
                    <a:p>
                      <a:pPr>
                        <a:lnSpc>
                          <a:spcPts val="1600"/>
                        </a:lnSpc>
                      </a:pPr>
                      <a:r>
                        <a:rPr lang="en-US" sz="1400">
                          <a:effectLst/>
                        </a:rPr>
                        <a:t> </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tc>
                <a:extLst>
                  <a:ext uri="{0D108BD9-81ED-4DB2-BD59-A6C34878D82A}">
                    <a16:rowId xmlns:a16="http://schemas.microsoft.com/office/drawing/2014/main" val="3447544867"/>
                  </a:ext>
                </a:extLst>
              </a:tr>
              <a:tr h="466333">
                <a:tc>
                  <a:txBody>
                    <a:bodyPr/>
                    <a:lstStyle/>
                    <a:p>
                      <a:pPr>
                        <a:lnSpc>
                          <a:spcPts val="1600"/>
                        </a:lnSpc>
                      </a:pPr>
                      <a:r>
                        <a:rPr lang="en-US" sz="1400" dirty="0">
                          <a:effectLst/>
                        </a:rPr>
                        <a:t>2</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tc>
                <a:tc>
                  <a:txBody>
                    <a:bodyPr/>
                    <a:lstStyle/>
                    <a:p>
                      <a:pPr>
                        <a:lnSpc>
                          <a:spcPts val="1600"/>
                        </a:lnSpc>
                      </a:pPr>
                      <a:r>
                        <a:rPr lang="ja-JP" sz="1400" dirty="0">
                          <a:effectLst/>
                        </a:rPr>
                        <a:t>本社住所</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nchor="ctr"/>
                </a:tc>
                <a:tc>
                  <a:txBody>
                    <a:bodyPr/>
                    <a:lstStyle/>
                    <a:p>
                      <a:pPr>
                        <a:lnSpc>
                          <a:spcPts val="1600"/>
                        </a:lnSpc>
                      </a:pPr>
                      <a:r>
                        <a:rPr lang="ja-JP" sz="1400">
                          <a:effectLst/>
                        </a:rPr>
                        <a:t>〒</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tc>
                <a:extLst>
                  <a:ext uri="{0D108BD9-81ED-4DB2-BD59-A6C34878D82A}">
                    <a16:rowId xmlns:a16="http://schemas.microsoft.com/office/drawing/2014/main" val="352561828"/>
                  </a:ext>
                </a:extLst>
              </a:tr>
              <a:tr h="466333">
                <a:tc>
                  <a:txBody>
                    <a:bodyPr/>
                    <a:lstStyle/>
                    <a:p>
                      <a:pPr>
                        <a:lnSpc>
                          <a:spcPts val="1600"/>
                        </a:lnSpc>
                      </a:pPr>
                      <a:r>
                        <a:rPr lang="en-US" sz="1400">
                          <a:effectLst/>
                        </a:rPr>
                        <a:t>3</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tc>
                <a:tc>
                  <a:txBody>
                    <a:bodyPr/>
                    <a:lstStyle/>
                    <a:p>
                      <a:pPr>
                        <a:lnSpc>
                          <a:spcPts val="1600"/>
                        </a:lnSpc>
                      </a:pPr>
                      <a:r>
                        <a:rPr lang="ja-JP" sz="1400" dirty="0">
                          <a:effectLst/>
                        </a:rPr>
                        <a:t>事業実施場所住所</a:t>
                      </a:r>
                    </a:p>
                    <a:p>
                      <a:pPr>
                        <a:lnSpc>
                          <a:spcPts val="1600"/>
                        </a:lnSpc>
                      </a:pPr>
                      <a:r>
                        <a:rPr lang="ja-JP" sz="1400" dirty="0">
                          <a:effectLst/>
                        </a:rPr>
                        <a:t>（上記本社住所と異なる場合のみ）</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nchor="ctr"/>
                </a:tc>
                <a:tc>
                  <a:txBody>
                    <a:bodyPr/>
                    <a:lstStyle/>
                    <a:p>
                      <a:pPr>
                        <a:lnSpc>
                          <a:spcPts val="1600"/>
                        </a:lnSpc>
                      </a:pPr>
                      <a:r>
                        <a:rPr lang="ja-JP" sz="1400">
                          <a:effectLst/>
                        </a:rPr>
                        <a:t>〒</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tc>
                <a:extLst>
                  <a:ext uri="{0D108BD9-81ED-4DB2-BD59-A6C34878D82A}">
                    <a16:rowId xmlns:a16="http://schemas.microsoft.com/office/drawing/2014/main" val="2878945360"/>
                  </a:ext>
                </a:extLst>
              </a:tr>
              <a:tr h="466333">
                <a:tc>
                  <a:txBody>
                    <a:bodyPr/>
                    <a:lstStyle/>
                    <a:p>
                      <a:pPr>
                        <a:lnSpc>
                          <a:spcPts val="1600"/>
                        </a:lnSpc>
                      </a:pPr>
                      <a:r>
                        <a:rPr lang="en-US" sz="1400">
                          <a:effectLst/>
                        </a:rPr>
                        <a:t>4</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tc>
                <a:tc>
                  <a:txBody>
                    <a:bodyPr/>
                    <a:lstStyle/>
                    <a:p>
                      <a:pPr>
                        <a:lnSpc>
                          <a:spcPts val="1600"/>
                        </a:lnSpc>
                      </a:pPr>
                      <a:r>
                        <a:rPr lang="ja-JP" sz="1400">
                          <a:effectLst/>
                        </a:rPr>
                        <a:t>主たる事業の内容</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nchor="ctr"/>
                </a:tc>
                <a:tc>
                  <a:txBody>
                    <a:bodyPr/>
                    <a:lstStyle/>
                    <a:p>
                      <a:pPr>
                        <a:lnSpc>
                          <a:spcPts val="1600"/>
                        </a:lnSpc>
                      </a:pPr>
                      <a:r>
                        <a:rPr lang="en-US" sz="1400">
                          <a:effectLst/>
                        </a:rPr>
                        <a:t> </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tc>
                <a:extLst>
                  <a:ext uri="{0D108BD9-81ED-4DB2-BD59-A6C34878D82A}">
                    <a16:rowId xmlns:a16="http://schemas.microsoft.com/office/drawing/2014/main" val="2217613504"/>
                  </a:ext>
                </a:extLst>
              </a:tr>
              <a:tr h="252645">
                <a:tc>
                  <a:txBody>
                    <a:bodyPr/>
                    <a:lstStyle/>
                    <a:p>
                      <a:pPr>
                        <a:lnSpc>
                          <a:spcPts val="1600"/>
                        </a:lnSpc>
                      </a:pPr>
                      <a:r>
                        <a:rPr lang="en-US" sz="1400">
                          <a:effectLst/>
                        </a:rPr>
                        <a:t>5</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tc>
                <a:tc>
                  <a:txBody>
                    <a:bodyPr/>
                    <a:lstStyle/>
                    <a:p>
                      <a:pPr>
                        <a:lnSpc>
                          <a:spcPts val="1600"/>
                        </a:lnSpc>
                      </a:pPr>
                      <a:r>
                        <a:rPr lang="ja-JP" sz="1400" dirty="0">
                          <a:effectLst/>
                        </a:rPr>
                        <a:t>業種　※日本産業分類の大分類</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nchor="ctr"/>
                </a:tc>
                <a:tc>
                  <a:txBody>
                    <a:bodyPr/>
                    <a:lstStyle/>
                    <a:p>
                      <a:pPr>
                        <a:lnSpc>
                          <a:spcPts val="1600"/>
                        </a:lnSpc>
                      </a:pPr>
                      <a:r>
                        <a:rPr lang="en-US" sz="1400">
                          <a:effectLst/>
                        </a:rPr>
                        <a:t> </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tc>
                <a:extLst>
                  <a:ext uri="{0D108BD9-81ED-4DB2-BD59-A6C34878D82A}">
                    <a16:rowId xmlns:a16="http://schemas.microsoft.com/office/drawing/2014/main" val="595967734"/>
                  </a:ext>
                </a:extLst>
              </a:tr>
              <a:tr h="234885">
                <a:tc>
                  <a:txBody>
                    <a:bodyPr/>
                    <a:lstStyle/>
                    <a:p>
                      <a:pPr>
                        <a:lnSpc>
                          <a:spcPts val="1600"/>
                        </a:lnSpc>
                      </a:pPr>
                      <a:r>
                        <a:rPr lang="en-US" sz="1400">
                          <a:effectLst/>
                        </a:rPr>
                        <a:t>6</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tc>
                <a:tc>
                  <a:txBody>
                    <a:bodyPr/>
                    <a:lstStyle/>
                    <a:p>
                      <a:pPr>
                        <a:lnSpc>
                          <a:spcPts val="1600"/>
                        </a:lnSpc>
                      </a:pPr>
                      <a:r>
                        <a:rPr lang="ja-JP" sz="1400">
                          <a:effectLst/>
                        </a:rPr>
                        <a:t>資本金</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nchor="ctr"/>
                </a:tc>
                <a:tc>
                  <a:txBody>
                    <a:bodyPr/>
                    <a:lstStyle/>
                    <a:p>
                      <a:pPr algn="r">
                        <a:lnSpc>
                          <a:spcPts val="1600"/>
                        </a:lnSpc>
                      </a:pPr>
                      <a:r>
                        <a:rPr lang="ja-JP" sz="1400" dirty="0">
                          <a:effectLst/>
                        </a:rPr>
                        <a:t>千円</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nchor="ctr"/>
                </a:tc>
                <a:extLst>
                  <a:ext uri="{0D108BD9-81ED-4DB2-BD59-A6C34878D82A}">
                    <a16:rowId xmlns:a16="http://schemas.microsoft.com/office/drawing/2014/main" val="4105492093"/>
                  </a:ext>
                </a:extLst>
              </a:tr>
              <a:tr h="377535">
                <a:tc>
                  <a:txBody>
                    <a:bodyPr/>
                    <a:lstStyle/>
                    <a:p>
                      <a:pPr>
                        <a:lnSpc>
                          <a:spcPts val="1600"/>
                        </a:lnSpc>
                      </a:pPr>
                      <a:r>
                        <a:rPr lang="en-US" sz="1400">
                          <a:effectLst/>
                        </a:rPr>
                        <a:t>7</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tc>
                <a:tc>
                  <a:txBody>
                    <a:bodyPr/>
                    <a:lstStyle/>
                    <a:p>
                      <a:pPr>
                        <a:lnSpc>
                          <a:spcPts val="1600"/>
                        </a:lnSpc>
                      </a:pPr>
                      <a:r>
                        <a:rPr lang="ja-JP" sz="1400" dirty="0">
                          <a:effectLst/>
                        </a:rPr>
                        <a:t>従業員数（正社員）</a:t>
                      </a:r>
                    </a:p>
                    <a:p>
                      <a:pPr>
                        <a:lnSpc>
                          <a:spcPts val="1600"/>
                        </a:lnSpc>
                      </a:pPr>
                      <a:r>
                        <a:rPr lang="ja-JP" sz="1400" dirty="0">
                          <a:effectLst/>
                        </a:rPr>
                        <a:t>※パート、派遣・契約社員を含まない</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nchor="ctr"/>
                </a:tc>
                <a:tc>
                  <a:txBody>
                    <a:bodyPr/>
                    <a:lstStyle/>
                    <a:p>
                      <a:pPr algn="r" latinLnBrk="1">
                        <a:lnSpc>
                          <a:spcPts val="1600"/>
                        </a:lnSpc>
                      </a:pPr>
                      <a:r>
                        <a:rPr lang="ja-JP" sz="1400" dirty="0">
                          <a:effectLst/>
                        </a:rPr>
                        <a:t>名</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nchor="ctr"/>
                </a:tc>
                <a:extLst>
                  <a:ext uri="{0D108BD9-81ED-4DB2-BD59-A6C34878D82A}">
                    <a16:rowId xmlns:a16="http://schemas.microsoft.com/office/drawing/2014/main" val="1841267880"/>
                  </a:ext>
                </a:extLst>
              </a:tr>
              <a:tr h="257228">
                <a:tc>
                  <a:txBody>
                    <a:bodyPr/>
                    <a:lstStyle/>
                    <a:p>
                      <a:pPr>
                        <a:lnSpc>
                          <a:spcPts val="1600"/>
                        </a:lnSpc>
                      </a:pPr>
                      <a:r>
                        <a:rPr lang="en-US" sz="1400">
                          <a:effectLst/>
                        </a:rPr>
                        <a:t>8</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tc>
                <a:tc>
                  <a:txBody>
                    <a:bodyPr/>
                    <a:lstStyle/>
                    <a:p>
                      <a:pPr>
                        <a:lnSpc>
                          <a:spcPts val="1600"/>
                        </a:lnSpc>
                      </a:pPr>
                      <a:r>
                        <a:rPr lang="ja-JP" sz="1400">
                          <a:effectLst/>
                        </a:rPr>
                        <a:t>売上高　※直近の決算</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nchor="ctr"/>
                </a:tc>
                <a:tc>
                  <a:txBody>
                    <a:bodyPr/>
                    <a:lstStyle/>
                    <a:p>
                      <a:pPr algn="r" latinLnBrk="1">
                        <a:lnSpc>
                          <a:spcPts val="1600"/>
                        </a:lnSpc>
                      </a:pPr>
                      <a:r>
                        <a:rPr lang="ja-JP" sz="1400" dirty="0">
                          <a:effectLst/>
                        </a:rPr>
                        <a:t>千円</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nchor="ctr"/>
                </a:tc>
                <a:extLst>
                  <a:ext uri="{0D108BD9-81ED-4DB2-BD59-A6C34878D82A}">
                    <a16:rowId xmlns:a16="http://schemas.microsoft.com/office/drawing/2014/main" val="2652757062"/>
                  </a:ext>
                </a:extLst>
              </a:tr>
              <a:tr h="236031">
                <a:tc>
                  <a:txBody>
                    <a:bodyPr/>
                    <a:lstStyle/>
                    <a:p>
                      <a:pPr>
                        <a:lnSpc>
                          <a:spcPts val="1600"/>
                        </a:lnSpc>
                      </a:pPr>
                      <a:r>
                        <a:rPr lang="en-US" sz="1400">
                          <a:effectLst/>
                        </a:rPr>
                        <a:t>9</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tc>
                <a:tc>
                  <a:txBody>
                    <a:bodyPr/>
                    <a:lstStyle/>
                    <a:p>
                      <a:pPr>
                        <a:lnSpc>
                          <a:spcPts val="1600"/>
                        </a:lnSpc>
                      </a:pPr>
                      <a:r>
                        <a:rPr lang="ja-JP" sz="1400" dirty="0">
                          <a:effectLst/>
                        </a:rPr>
                        <a:t>営業利益　※直近の決算</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nchor="ctr"/>
                </a:tc>
                <a:tc>
                  <a:txBody>
                    <a:bodyPr/>
                    <a:lstStyle/>
                    <a:p>
                      <a:pPr algn="r" latinLnBrk="1">
                        <a:lnSpc>
                          <a:spcPts val="1600"/>
                        </a:lnSpc>
                      </a:pPr>
                      <a:r>
                        <a:rPr lang="ja-JP" sz="1400" dirty="0">
                          <a:effectLst/>
                        </a:rPr>
                        <a:t>千円</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nchor="ctr"/>
                </a:tc>
                <a:extLst>
                  <a:ext uri="{0D108BD9-81ED-4DB2-BD59-A6C34878D82A}">
                    <a16:rowId xmlns:a16="http://schemas.microsoft.com/office/drawing/2014/main" val="1322135084"/>
                  </a:ext>
                </a:extLst>
              </a:tr>
              <a:tr h="969905">
                <a:tc>
                  <a:txBody>
                    <a:bodyPr/>
                    <a:lstStyle/>
                    <a:p>
                      <a:pPr>
                        <a:lnSpc>
                          <a:spcPts val="1600"/>
                        </a:lnSpc>
                      </a:pPr>
                      <a:r>
                        <a:rPr lang="en-US" sz="1400">
                          <a:effectLst/>
                        </a:rPr>
                        <a:t>10</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tc>
                <a:tc>
                  <a:txBody>
                    <a:bodyPr/>
                    <a:lstStyle/>
                    <a:p>
                      <a:pPr>
                        <a:lnSpc>
                          <a:spcPts val="1600"/>
                        </a:lnSpc>
                      </a:pPr>
                      <a:r>
                        <a:rPr lang="ja-JP" sz="1400" dirty="0">
                          <a:effectLst/>
                        </a:rPr>
                        <a:t>提案事業の実施における主な役割</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nchor="ctr"/>
                </a:tc>
                <a:tc>
                  <a:txBody>
                    <a:bodyPr/>
                    <a:lstStyle/>
                    <a:p>
                      <a:pPr marL="123190" indent="-121920">
                        <a:lnSpc>
                          <a:spcPts val="1600"/>
                        </a:lnSpc>
                      </a:pPr>
                      <a:r>
                        <a:rPr lang="en-US" sz="1400" dirty="0">
                          <a:effectLst/>
                        </a:rPr>
                        <a:t> </a:t>
                      </a:r>
                      <a:r>
                        <a:rPr lang="ja-JP" altLang="en-US" sz="1400" dirty="0">
                          <a:solidFill>
                            <a:schemeClr val="bg1">
                              <a:lumMod val="50000"/>
                            </a:schemeClr>
                          </a:solidFill>
                          <a:effectLst/>
                        </a:rPr>
                        <a:t>（記載イメージ）代表申請者であり、本プロジェクトの取りまとめを担当する。</a:t>
                      </a:r>
                      <a:endParaRPr lang="ja-JP" sz="1400" dirty="0">
                        <a:solidFill>
                          <a:schemeClr val="bg1">
                            <a:lumMod val="50000"/>
                          </a:schemeClr>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1872" marR="61872" marT="0" marB="0" anchor="ctr"/>
                </a:tc>
                <a:extLst>
                  <a:ext uri="{0D108BD9-81ED-4DB2-BD59-A6C34878D82A}">
                    <a16:rowId xmlns:a16="http://schemas.microsoft.com/office/drawing/2014/main" val="864106625"/>
                  </a:ext>
                </a:extLst>
              </a:tr>
            </a:tbl>
          </a:graphicData>
        </a:graphic>
      </p:graphicFrame>
    </p:spTree>
    <p:extLst>
      <p:ext uri="{BB962C8B-B14F-4D97-AF65-F5344CB8AC3E}">
        <p14:creationId xmlns:p14="http://schemas.microsoft.com/office/powerpoint/2010/main" val="3409642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2"/>
          <p:cNvSpPr txBox="1">
            <a:spLocks noGrp="1"/>
          </p:cNvSpPr>
          <p:nvPr>
            <p:ph type="title"/>
          </p:nvPr>
        </p:nvSpPr>
        <p:spPr>
          <a:xfrm>
            <a:off x="181317" y="399565"/>
            <a:ext cx="8792810" cy="616218"/>
          </a:xfrm>
          <a:prstGeom prst="rect">
            <a:avLst/>
          </a:prstGeom>
          <a:noFill/>
          <a:ln>
            <a:noFill/>
          </a:ln>
        </p:spPr>
        <p:txBody>
          <a:bodyPr spcFirstLastPara="1" vert="horz" wrap="square" lIns="0" tIns="0" rIns="0" bIns="0" rtlCol="0" anchor="b" anchorCtr="0">
            <a:noAutofit/>
          </a:bodyPr>
          <a:lstStyle/>
          <a:p>
            <a:r>
              <a:rPr lang="ja-JP" altLang="en-US" sz="1662" dirty="0">
                <a:latin typeface="Yu Gothic UI" panose="020B0500000000000000" pitchFamily="50" charset="-128"/>
                <a:ea typeface="Yu Gothic UI" panose="020B0500000000000000" pitchFamily="50" charset="-128"/>
                <a:cs typeface="Meiryo"/>
                <a:sym typeface="Meiryo"/>
              </a:rPr>
              <a:t>提案事業実施者②に関する情報</a:t>
            </a:r>
            <a:r>
              <a:rPr lang="en-US" altLang="ja-JP" sz="1662" dirty="0">
                <a:latin typeface="Yu Gothic UI" panose="020B0500000000000000" pitchFamily="50" charset="-128"/>
                <a:ea typeface="Yu Gothic UI" panose="020B0500000000000000" pitchFamily="50" charset="-128"/>
                <a:cs typeface="Meiryo"/>
                <a:sym typeface="Meiryo"/>
              </a:rPr>
              <a:t/>
            </a:r>
            <a:br>
              <a:rPr lang="en-US" altLang="ja-JP" sz="1662" dirty="0">
                <a:latin typeface="Yu Gothic UI" panose="020B0500000000000000" pitchFamily="50" charset="-128"/>
                <a:ea typeface="Yu Gothic UI" panose="020B0500000000000000" pitchFamily="50" charset="-128"/>
                <a:cs typeface="Meiryo"/>
                <a:sym typeface="Meiryo"/>
              </a:rPr>
            </a:br>
            <a:r>
              <a:rPr lang="ja-JP" altLang="en-US" sz="1662" dirty="0">
                <a:latin typeface="Yu Gothic UI" panose="020B0500000000000000" pitchFamily="50" charset="-128"/>
                <a:ea typeface="Yu Gothic UI" panose="020B0500000000000000" pitchFamily="50" charset="-128"/>
                <a:cs typeface="Meiryo"/>
                <a:sym typeface="Meiryo"/>
              </a:rPr>
              <a:t>本提案事業を実施する事業者の情報を、事業者ごとに記載してください。</a:t>
            </a:r>
            <a:br>
              <a:rPr lang="ja-JP" altLang="en-US" sz="1662" dirty="0">
                <a:latin typeface="Yu Gothic UI" panose="020B0500000000000000" pitchFamily="50" charset="-128"/>
                <a:ea typeface="Yu Gothic UI" panose="020B0500000000000000" pitchFamily="50" charset="-128"/>
                <a:cs typeface="Meiryo"/>
                <a:sym typeface="Meiryo"/>
              </a:rPr>
            </a:br>
            <a:r>
              <a:rPr lang="ja-JP" altLang="en-US" sz="1662" dirty="0">
                <a:latin typeface="Yu Gothic UI" panose="020B0500000000000000" pitchFamily="50" charset="-128"/>
                <a:ea typeface="Yu Gothic UI" panose="020B0500000000000000" pitchFamily="50" charset="-128"/>
                <a:cs typeface="Meiryo"/>
                <a:sym typeface="Meiryo"/>
              </a:rPr>
              <a:t>（２者以上の実施事業者がいない場合には、本頁を削除ください。）</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【1</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事業者につき</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1</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枚</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endParaRPr sz="1662"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6" name="Google Shape;382;p1">
            <a:extLst>
              <a:ext uri="{FF2B5EF4-FFF2-40B4-BE49-F238E27FC236}">
                <a16:creationId xmlns:a16="http://schemas.microsoft.com/office/drawing/2014/main" id="{3A0BCA9A-1BBF-42A7-B3E5-8359564F4A8B}"/>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3</a:t>
            </a:fld>
            <a:endParaRPr dirty="0">
              <a:latin typeface="Yu Gothic UI" panose="020B0500000000000000" pitchFamily="50" charset="-128"/>
              <a:ea typeface="Yu Gothic UI" panose="020B0500000000000000" pitchFamily="50" charset="-128"/>
            </a:endParaRPr>
          </a:p>
        </p:txBody>
      </p:sp>
      <p:sp>
        <p:nvSpPr>
          <p:cNvPr id="2" name="テキスト ボックス 1">
            <a:extLst>
              <a:ext uri="{FF2B5EF4-FFF2-40B4-BE49-F238E27FC236}">
                <a16:creationId xmlns:a16="http://schemas.microsoft.com/office/drawing/2014/main" id="{4D7F0BB3-B684-9675-6323-FC10599B7CBA}"/>
              </a:ext>
            </a:extLst>
          </p:cNvPr>
          <p:cNvSpPr txBox="1"/>
          <p:nvPr/>
        </p:nvSpPr>
        <p:spPr>
          <a:xfrm>
            <a:off x="255877" y="1177134"/>
            <a:ext cx="1620957" cy="307777"/>
          </a:xfrm>
          <a:prstGeom prst="rect">
            <a:avLst/>
          </a:prstGeom>
          <a:noFill/>
        </p:spPr>
        <p:txBody>
          <a:bodyPr wrap="none" rtlCol="0">
            <a:spAutoFit/>
          </a:bodyPr>
          <a:lstStyle/>
          <a:p>
            <a:r>
              <a:rPr kumimoji="1" lang="ja-JP" altLang="en-US" sz="1400" dirty="0">
                <a:solidFill>
                  <a:schemeClr val="bg1">
                    <a:lumMod val="50000"/>
                  </a:schemeClr>
                </a:solidFill>
              </a:rPr>
              <a:t>（記載イメージ）</a:t>
            </a:r>
          </a:p>
        </p:txBody>
      </p:sp>
      <p:graphicFrame>
        <p:nvGraphicFramePr>
          <p:cNvPr id="4" name="表 3">
            <a:extLst>
              <a:ext uri="{FF2B5EF4-FFF2-40B4-BE49-F238E27FC236}">
                <a16:creationId xmlns:a16="http://schemas.microsoft.com/office/drawing/2014/main" id="{ECBCD1B6-5371-9810-2CD1-39C76ED42575}"/>
              </a:ext>
            </a:extLst>
          </p:cNvPr>
          <p:cNvGraphicFramePr>
            <a:graphicFrameLocks noGrp="1"/>
          </p:cNvGraphicFramePr>
          <p:nvPr>
            <p:extLst>
              <p:ext uri="{D42A27DB-BD31-4B8C-83A1-F6EECF244321}">
                <p14:modId xmlns:p14="http://schemas.microsoft.com/office/powerpoint/2010/main" val="1645355895"/>
              </p:ext>
            </p:extLst>
          </p:nvPr>
        </p:nvGraphicFramePr>
        <p:xfrm>
          <a:off x="422031" y="1525695"/>
          <a:ext cx="8305510" cy="4819505"/>
        </p:xfrm>
        <a:graphic>
          <a:graphicData uri="http://schemas.openxmlformats.org/drawingml/2006/table">
            <a:tbl>
              <a:tblPr firstRow="1" firstCol="1" bandRow="1">
                <a:tableStyleId>{5C22544A-7EE6-4342-B048-85BDC9FD1C3A}</a:tableStyleId>
              </a:tblPr>
              <a:tblGrid>
                <a:gridCol w="398385">
                  <a:extLst>
                    <a:ext uri="{9D8B030D-6E8A-4147-A177-3AD203B41FA5}">
                      <a16:colId xmlns:a16="http://schemas.microsoft.com/office/drawing/2014/main" val="3026719518"/>
                    </a:ext>
                  </a:extLst>
                </a:gridCol>
                <a:gridCol w="3371338">
                  <a:extLst>
                    <a:ext uri="{9D8B030D-6E8A-4147-A177-3AD203B41FA5}">
                      <a16:colId xmlns:a16="http://schemas.microsoft.com/office/drawing/2014/main" val="2541084883"/>
                    </a:ext>
                  </a:extLst>
                </a:gridCol>
                <a:gridCol w="4535787">
                  <a:extLst>
                    <a:ext uri="{9D8B030D-6E8A-4147-A177-3AD203B41FA5}">
                      <a16:colId xmlns:a16="http://schemas.microsoft.com/office/drawing/2014/main" val="2727913801"/>
                    </a:ext>
                  </a:extLst>
                </a:gridCol>
              </a:tblGrid>
              <a:tr h="112881">
                <a:tc>
                  <a:txBody>
                    <a:bodyPr/>
                    <a:lstStyle/>
                    <a:p>
                      <a:pPr algn="ctr">
                        <a:lnSpc>
                          <a:spcPts val="1600"/>
                        </a:lnSpc>
                      </a:pPr>
                      <a:r>
                        <a:rPr lang="en-US" sz="1400">
                          <a:effectLst/>
                        </a:rPr>
                        <a:t> </a:t>
                      </a:r>
                      <a:endParaRPr lang="ja-JP" sz="1400">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44267" marR="44267" marT="0" marB="0"/>
                </a:tc>
                <a:tc>
                  <a:txBody>
                    <a:bodyPr/>
                    <a:lstStyle/>
                    <a:p>
                      <a:pPr algn="ctr">
                        <a:lnSpc>
                          <a:spcPts val="1600"/>
                        </a:lnSpc>
                      </a:pPr>
                      <a:r>
                        <a:rPr lang="ja-JP" sz="1400">
                          <a:effectLst/>
                        </a:rPr>
                        <a:t>項　目</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tc>
                <a:tc>
                  <a:txBody>
                    <a:bodyPr/>
                    <a:lstStyle/>
                    <a:p>
                      <a:pPr algn="ctr">
                        <a:lnSpc>
                          <a:spcPts val="1600"/>
                        </a:lnSpc>
                      </a:pPr>
                      <a:r>
                        <a:rPr lang="ja-JP" sz="1400">
                          <a:effectLst/>
                        </a:rPr>
                        <a:t>内　容</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tc>
                <a:extLst>
                  <a:ext uri="{0D108BD9-81ED-4DB2-BD59-A6C34878D82A}">
                    <a16:rowId xmlns:a16="http://schemas.microsoft.com/office/drawing/2014/main" val="2205749189"/>
                  </a:ext>
                </a:extLst>
              </a:tr>
              <a:tr h="333643">
                <a:tc>
                  <a:txBody>
                    <a:bodyPr/>
                    <a:lstStyle/>
                    <a:p>
                      <a:pPr>
                        <a:lnSpc>
                          <a:spcPts val="1600"/>
                        </a:lnSpc>
                      </a:pPr>
                      <a:r>
                        <a:rPr lang="en-US" sz="1400">
                          <a:effectLst/>
                        </a:rPr>
                        <a:t>1</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tc>
                <a:tc>
                  <a:txBody>
                    <a:bodyPr/>
                    <a:lstStyle/>
                    <a:p>
                      <a:pPr>
                        <a:lnSpc>
                          <a:spcPts val="1600"/>
                        </a:lnSpc>
                      </a:pPr>
                      <a:r>
                        <a:rPr lang="ja-JP" sz="1400" dirty="0">
                          <a:effectLst/>
                        </a:rPr>
                        <a:t>提案事業者②名称</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nchor="ctr"/>
                </a:tc>
                <a:tc>
                  <a:txBody>
                    <a:bodyPr/>
                    <a:lstStyle/>
                    <a:p>
                      <a:pPr>
                        <a:lnSpc>
                          <a:spcPts val="1600"/>
                        </a:lnSpc>
                      </a:pPr>
                      <a:r>
                        <a:rPr lang="en-US" sz="1400">
                          <a:effectLst/>
                        </a:rPr>
                        <a:t> </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tc>
                <a:extLst>
                  <a:ext uri="{0D108BD9-81ED-4DB2-BD59-A6C34878D82A}">
                    <a16:rowId xmlns:a16="http://schemas.microsoft.com/office/drawing/2014/main" val="3234072251"/>
                  </a:ext>
                </a:extLst>
              </a:tr>
              <a:tr h="333643">
                <a:tc>
                  <a:txBody>
                    <a:bodyPr/>
                    <a:lstStyle/>
                    <a:p>
                      <a:pPr>
                        <a:lnSpc>
                          <a:spcPts val="1600"/>
                        </a:lnSpc>
                      </a:pPr>
                      <a:r>
                        <a:rPr lang="en-US" sz="1400">
                          <a:effectLst/>
                        </a:rPr>
                        <a:t>2</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tc>
                <a:tc>
                  <a:txBody>
                    <a:bodyPr/>
                    <a:lstStyle/>
                    <a:p>
                      <a:pPr>
                        <a:lnSpc>
                          <a:spcPts val="1600"/>
                        </a:lnSpc>
                      </a:pPr>
                      <a:r>
                        <a:rPr lang="ja-JP" sz="1400" dirty="0">
                          <a:effectLst/>
                        </a:rPr>
                        <a:t>本社住所</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nchor="ctr"/>
                </a:tc>
                <a:tc>
                  <a:txBody>
                    <a:bodyPr/>
                    <a:lstStyle/>
                    <a:p>
                      <a:pPr>
                        <a:lnSpc>
                          <a:spcPts val="1600"/>
                        </a:lnSpc>
                      </a:pPr>
                      <a:r>
                        <a:rPr lang="ja-JP" sz="1400">
                          <a:effectLst/>
                        </a:rPr>
                        <a:t>〒</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tc>
                <a:extLst>
                  <a:ext uri="{0D108BD9-81ED-4DB2-BD59-A6C34878D82A}">
                    <a16:rowId xmlns:a16="http://schemas.microsoft.com/office/drawing/2014/main" val="2847216878"/>
                  </a:ext>
                </a:extLst>
              </a:tr>
              <a:tr h="333643">
                <a:tc>
                  <a:txBody>
                    <a:bodyPr/>
                    <a:lstStyle/>
                    <a:p>
                      <a:pPr>
                        <a:lnSpc>
                          <a:spcPts val="1600"/>
                        </a:lnSpc>
                      </a:pPr>
                      <a:r>
                        <a:rPr lang="en-US" sz="1400">
                          <a:effectLst/>
                        </a:rPr>
                        <a:t>3</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tc>
                <a:tc>
                  <a:txBody>
                    <a:bodyPr/>
                    <a:lstStyle/>
                    <a:p>
                      <a:pPr>
                        <a:lnSpc>
                          <a:spcPts val="1600"/>
                        </a:lnSpc>
                      </a:pPr>
                      <a:r>
                        <a:rPr lang="ja-JP" sz="1400" dirty="0">
                          <a:effectLst/>
                        </a:rPr>
                        <a:t>事業実施場所住所</a:t>
                      </a:r>
                    </a:p>
                    <a:p>
                      <a:pPr>
                        <a:lnSpc>
                          <a:spcPts val="1600"/>
                        </a:lnSpc>
                      </a:pPr>
                      <a:r>
                        <a:rPr lang="ja-JP" sz="1400" dirty="0">
                          <a:effectLst/>
                        </a:rPr>
                        <a:t>（上記本社住所と異なる場合のみ）</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nchor="ctr"/>
                </a:tc>
                <a:tc>
                  <a:txBody>
                    <a:bodyPr/>
                    <a:lstStyle/>
                    <a:p>
                      <a:pPr>
                        <a:lnSpc>
                          <a:spcPts val="1600"/>
                        </a:lnSpc>
                      </a:pPr>
                      <a:r>
                        <a:rPr lang="ja-JP" sz="1400">
                          <a:effectLst/>
                        </a:rPr>
                        <a:t>〒</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tc>
                <a:extLst>
                  <a:ext uri="{0D108BD9-81ED-4DB2-BD59-A6C34878D82A}">
                    <a16:rowId xmlns:a16="http://schemas.microsoft.com/office/drawing/2014/main" val="569049485"/>
                  </a:ext>
                </a:extLst>
              </a:tr>
              <a:tr h="333643">
                <a:tc>
                  <a:txBody>
                    <a:bodyPr/>
                    <a:lstStyle/>
                    <a:p>
                      <a:pPr>
                        <a:lnSpc>
                          <a:spcPts val="1600"/>
                        </a:lnSpc>
                      </a:pPr>
                      <a:r>
                        <a:rPr lang="en-US" sz="1400">
                          <a:effectLst/>
                        </a:rPr>
                        <a:t>4</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tc>
                <a:tc>
                  <a:txBody>
                    <a:bodyPr/>
                    <a:lstStyle/>
                    <a:p>
                      <a:pPr>
                        <a:lnSpc>
                          <a:spcPts val="1600"/>
                        </a:lnSpc>
                      </a:pPr>
                      <a:r>
                        <a:rPr lang="ja-JP" sz="1400" dirty="0">
                          <a:effectLst/>
                        </a:rPr>
                        <a:t>主たる事業の内容</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nchor="ctr"/>
                </a:tc>
                <a:tc>
                  <a:txBody>
                    <a:bodyPr/>
                    <a:lstStyle/>
                    <a:p>
                      <a:pPr>
                        <a:lnSpc>
                          <a:spcPts val="1600"/>
                        </a:lnSpc>
                      </a:pPr>
                      <a:r>
                        <a:rPr lang="en-US" sz="1400">
                          <a:effectLst/>
                        </a:rPr>
                        <a:t> </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tc>
                <a:extLst>
                  <a:ext uri="{0D108BD9-81ED-4DB2-BD59-A6C34878D82A}">
                    <a16:rowId xmlns:a16="http://schemas.microsoft.com/office/drawing/2014/main" val="4043272926"/>
                  </a:ext>
                </a:extLst>
              </a:tr>
              <a:tr h="180758">
                <a:tc>
                  <a:txBody>
                    <a:bodyPr/>
                    <a:lstStyle/>
                    <a:p>
                      <a:pPr>
                        <a:lnSpc>
                          <a:spcPts val="1600"/>
                        </a:lnSpc>
                      </a:pPr>
                      <a:r>
                        <a:rPr lang="en-US" sz="1400">
                          <a:effectLst/>
                        </a:rPr>
                        <a:t>5</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tc>
                <a:tc>
                  <a:txBody>
                    <a:bodyPr/>
                    <a:lstStyle/>
                    <a:p>
                      <a:pPr>
                        <a:lnSpc>
                          <a:spcPts val="1600"/>
                        </a:lnSpc>
                      </a:pPr>
                      <a:r>
                        <a:rPr lang="ja-JP" sz="1400">
                          <a:effectLst/>
                        </a:rPr>
                        <a:t>業種　※日本産業分類の大分類</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nchor="ctr"/>
                </a:tc>
                <a:tc>
                  <a:txBody>
                    <a:bodyPr/>
                    <a:lstStyle/>
                    <a:p>
                      <a:pPr>
                        <a:lnSpc>
                          <a:spcPts val="1600"/>
                        </a:lnSpc>
                      </a:pPr>
                      <a:r>
                        <a:rPr lang="en-US" sz="1400">
                          <a:effectLst/>
                        </a:rPr>
                        <a:t> </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tc>
                <a:extLst>
                  <a:ext uri="{0D108BD9-81ED-4DB2-BD59-A6C34878D82A}">
                    <a16:rowId xmlns:a16="http://schemas.microsoft.com/office/drawing/2014/main" val="2019187767"/>
                  </a:ext>
                </a:extLst>
              </a:tr>
              <a:tr h="168051">
                <a:tc>
                  <a:txBody>
                    <a:bodyPr/>
                    <a:lstStyle/>
                    <a:p>
                      <a:pPr>
                        <a:lnSpc>
                          <a:spcPts val="1600"/>
                        </a:lnSpc>
                      </a:pPr>
                      <a:r>
                        <a:rPr lang="en-US" sz="1400">
                          <a:effectLst/>
                        </a:rPr>
                        <a:t>6</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tc>
                <a:tc>
                  <a:txBody>
                    <a:bodyPr/>
                    <a:lstStyle/>
                    <a:p>
                      <a:pPr>
                        <a:lnSpc>
                          <a:spcPts val="1600"/>
                        </a:lnSpc>
                      </a:pPr>
                      <a:r>
                        <a:rPr lang="ja-JP" sz="1400">
                          <a:effectLst/>
                        </a:rPr>
                        <a:t>資本金</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nchor="ctr"/>
                </a:tc>
                <a:tc>
                  <a:txBody>
                    <a:bodyPr/>
                    <a:lstStyle/>
                    <a:p>
                      <a:pPr algn="r">
                        <a:lnSpc>
                          <a:spcPts val="1600"/>
                        </a:lnSpc>
                      </a:pPr>
                      <a:r>
                        <a:rPr lang="ja-JP" sz="1400" dirty="0">
                          <a:effectLst/>
                        </a:rPr>
                        <a:t>　　　　　　　千円</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nchor="ctr"/>
                </a:tc>
                <a:extLst>
                  <a:ext uri="{0D108BD9-81ED-4DB2-BD59-A6C34878D82A}">
                    <a16:rowId xmlns:a16="http://schemas.microsoft.com/office/drawing/2014/main" val="2094084116"/>
                  </a:ext>
                </a:extLst>
              </a:tr>
              <a:tr h="270112">
                <a:tc>
                  <a:txBody>
                    <a:bodyPr/>
                    <a:lstStyle/>
                    <a:p>
                      <a:pPr>
                        <a:lnSpc>
                          <a:spcPts val="1600"/>
                        </a:lnSpc>
                      </a:pPr>
                      <a:r>
                        <a:rPr lang="en-US" sz="1400">
                          <a:effectLst/>
                        </a:rPr>
                        <a:t>7</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tc>
                <a:tc>
                  <a:txBody>
                    <a:bodyPr/>
                    <a:lstStyle/>
                    <a:p>
                      <a:pPr>
                        <a:lnSpc>
                          <a:spcPts val="1600"/>
                        </a:lnSpc>
                      </a:pPr>
                      <a:r>
                        <a:rPr lang="ja-JP" sz="1400" dirty="0">
                          <a:effectLst/>
                        </a:rPr>
                        <a:t>従業員数（正社員）</a:t>
                      </a:r>
                    </a:p>
                    <a:p>
                      <a:pPr>
                        <a:lnSpc>
                          <a:spcPts val="1600"/>
                        </a:lnSpc>
                      </a:pPr>
                      <a:r>
                        <a:rPr lang="ja-JP" sz="1400" dirty="0">
                          <a:effectLst/>
                        </a:rPr>
                        <a:t>※パート、派遣・契約社員を含まない</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nchor="ctr"/>
                </a:tc>
                <a:tc>
                  <a:txBody>
                    <a:bodyPr/>
                    <a:lstStyle/>
                    <a:p>
                      <a:pPr algn="r" latinLnBrk="1">
                        <a:lnSpc>
                          <a:spcPts val="1600"/>
                        </a:lnSpc>
                      </a:pPr>
                      <a:r>
                        <a:rPr lang="ja-JP" sz="1400" dirty="0">
                          <a:effectLst/>
                        </a:rPr>
                        <a:t>　　　　　　　　名</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nchor="ctr"/>
                </a:tc>
                <a:extLst>
                  <a:ext uri="{0D108BD9-81ED-4DB2-BD59-A6C34878D82A}">
                    <a16:rowId xmlns:a16="http://schemas.microsoft.com/office/drawing/2014/main" val="71856586"/>
                  </a:ext>
                </a:extLst>
              </a:tr>
              <a:tr h="184037">
                <a:tc>
                  <a:txBody>
                    <a:bodyPr/>
                    <a:lstStyle/>
                    <a:p>
                      <a:pPr>
                        <a:lnSpc>
                          <a:spcPts val="1600"/>
                        </a:lnSpc>
                      </a:pPr>
                      <a:r>
                        <a:rPr lang="en-US" sz="1400">
                          <a:effectLst/>
                        </a:rPr>
                        <a:t>8</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tc>
                <a:tc>
                  <a:txBody>
                    <a:bodyPr/>
                    <a:lstStyle/>
                    <a:p>
                      <a:pPr>
                        <a:lnSpc>
                          <a:spcPts val="1600"/>
                        </a:lnSpc>
                      </a:pPr>
                      <a:r>
                        <a:rPr lang="ja-JP" sz="1400">
                          <a:effectLst/>
                        </a:rPr>
                        <a:t>売上高　※直近の決算</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nchor="ctr"/>
                </a:tc>
                <a:tc>
                  <a:txBody>
                    <a:bodyPr/>
                    <a:lstStyle/>
                    <a:p>
                      <a:pPr algn="r" latinLnBrk="1">
                        <a:lnSpc>
                          <a:spcPts val="1600"/>
                        </a:lnSpc>
                      </a:pPr>
                      <a:r>
                        <a:rPr lang="ja-JP" sz="1400" dirty="0">
                          <a:effectLst/>
                        </a:rPr>
                        <a:t>千円</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nchor="ctr"/>
                </a:tc>
                <a:extLst>
                  <a:ext uri="{0D108BD9-81ED-4DB2-BD59-A6C34878D82A}">
                    <a16:rowId xmlns:a16="http://schemas.microsoft.com/office/drawing/2014/main" val="2204181747"/>
                  </a:ext>
                </a:extLst>
              </a:tr>
              <a:tr h="168871">
                <a:tc>
                  <a:txBody>
                    <a:bodyPr/>
                    <a:lstStyle/>
                    <a:p>
                      <a:pPr>
                        <a:lnSpc>
                          <a:spcPts val="1600"/>
                        </a:lnSpc>
                      </a:pPr>
                      <a:r>
                        <a:rPr lang="en-US" sz="1400">
                          <a:effectLst/>
                        </a:rPr>
                        <a:t>9</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tc>
                <a:tc>
                  <a:txBody>
                    <a:bodyPr/>
                    <a:lstStyle/>
                    <a:p>
                      <a:pPr>
                        <a:lnSpc>
                          <a:spcPts val="1600"/>
                        </a:lnSpc>
                      </a:pPr>
                      <a:r>
                        <a:rPr lang="ja-JP" sz="1400">
                          <a:effectLst/>
                        </a:rPr>
                        <a:t>営業利益　※直近の決算</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nchor="ctr"/>
                </a:tc>
                <a:tc>
                  <a:txBody>
                    <a:bodyPr/>
                    <a:lstStyle/>
                    <a:p>
                      <a:pPr algn="r" latinLnBrk="1">
                        <a:lnSpc>
                          <a:spcPts val="1600"/>
                        </a:lnSpc>
                      </a:pPr>
                      <a:r>
                        <a:rPr lang="ja-JP" sz="1400" dirty="0">
                          <a:effectLst/>
                        </a:rPr>
                        <a:t>千円</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nchor="ctr"/>
                </a:tc>
                <a:extLst>
                  <a:ext uri="{0D108BD9-81ED-4DB2-BD59-A6C34878D82A}">
                    <a16:rowId xmlns:a16="http://schemas.microsoft.com/office/drawing/2014/main" val="1388885307"/>
                  </a:ext>
                </a:extLst>
              </a:tr>
              <a:tr h="652064">
                <a:tc>
                  <a:txBody>
                    <a:bodyPr/>
                    <a:lstStyle/>
                    <a:p>
                      <a:pPr>
                        <a:lnSpc>
                          <a:spcPts val="1600"/>
                        </a:lnSpc>
                      </a:pPr>
                      <a:r>
                        <a:rPr lang="en-US" sz="1400">
                          <a:effectLst/>
                        </a:rPr>
                        <a:t>10</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tc>
                <a:tc>
                  <a:txBody>
                    <a:bodyPr/>
                    <a:lstStyle/>
                    <a:p>
                      <a:pPr>
                        <a:lnSpc>
                          <a:spcPts val="1600"/>
                        </a:lnSpc>
                      </a:pPr>
                      <a:r>
                        <a:rPr lang="ja-JP" sz="1400" dirty="0">
                          <a:effectLst/>
                        </a:rPr>
                        <a:t>代表申請者との調整状況</a:t>
                      </a:r>
                    </a:p>
                    <a:p>
                      <a:pPr>
                        <a:lnSpc>
                          <a:spcPts val="1600"/>
                        </a:lnSpc>
                      </a:pPr>
                      <a:r>
                        <a:rPr lang="ja-JP" sz="1400" dirty="0">
                          <a:effectLst/>
                        </a:rPr>
                        <a:t>（</a:t>
                      </a:r>
                      <a:r>
                        <a:rPr lang="en-US" sz="1400" dirty="0">
                          <a:effectLst/>
                        </a:rPr>
                        <a:t>a</a:t>
                      </a:r>
                      <a:r>
                        <a:rPr lang="ja-JP" sz="1400" dirty="0">
                          <a:effectLst/>
                        </a:rPr>
                        <a:t>～</a:t>
                      </a:r>
                      <a:r>
                        <a:rPr lang="en-US" sz="1400" dirty="0">
                          <a:effectLst/>
                        </a:rPr>
                        <a:t>d</a:t>
                      </a:r>
                      <a:r>
                        <a:rPr lang="ja-JP" sz="1400" dirty="0">
                          <a:effectLst/>
                        </a:rPr>
                        <a:t>のあてはまるものに（○）</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nchor="ctr"/>
                </a:tc>
                <a:tc>
                  <a:txBody>
                    <a:bodyPr/>
                    <a:lstStyle/>
                    <a:p>
                      <a:pPr marL="560070" indent="-558800">
                        <a:lnSpc>
                          <a:spcPts val="1600"/>
                        </a:lnSpc>
                      </a:pPr>
                      <a:r>
                        <a:rPr lang="ja-JP" sz="1400" dirty="0">
                          <a:effectLst/>
                        </a:rPr>
                        <a:t>（ 　）</a:t>
                      </a:r>
                      <a:r>
                        <a:rPr lang="en-US" sz="1400" dirty="0">
                          <a:effectLst/>
                        </a:rPr>
                        <a:t>a. </a:t>
                      </a:r>
                      <a:r>
                        <a:rPr lang="ja-JP" sz="1400" dirty="0">
                          <a:effectLst/>
                        </a:rPr>
                        <a:t>本モデル事業の実施先として、計画内容を含めて合意がとれている</a:t>
                      </a:r>
                    </a:p>
                    <a:p>
                      <a:pPr marL="560070" indent="-558800">
                        <a:lnSpc>
                          <a:spcPts val="1600"/>
                        </a:lnSpc>
                      </a:pPr>
                      <a:r>
                        <a:rPr lang="ja-JP" sz="1400" dirty="0">
                          <a:effectLst/>
                        </a:rPr>
                        <a:t>（ 　）</a:t>
                      </a:r>
                      <a:r>
                        <a:rPr lang="en-US" sz="1400" dirty="0">
                          <a:effectLst/>
                        </a:rPr>
                        <a:t>b. </a:t>
                      </a:r>
                      <a:r>
                        <a:rPr lang="ja-JP" sz="1400" dirty="0">
                          <a:effectLst/>
                        </a:rPr>
                        <a:t>一部、計画内容について合意ができていない</a:t>
                      </a:r>
                    </a:p>
                    <a:p>
                      <a:pPr marL="560070" indent="-558800">
                        <a:lnSpc>
                          <a:spcPts val="1600"/>
                        </a:lnSpc>
                      </a:pPr>
                      <a:r>
                        <a:rPr lang="ja-JP" sz="1400" dirty="0">
                          <a:effectLst/>
                        </a:rPr>
                        <a:t>（ 　）</a:t>
                      </a:r>
                      <a:r>
                        <a:rPr lang="en-US" sz="1400" dirty="0">
                          <a:effectLst/>
                        </a:rPr>
                        <a:t>c. </a:t>
                      </a:r>
                      <a:r>
                        <a:rPr lang="ja-JP" sz="1400" dirty="0">
                          <a:effectLst/>
                        </a:rPr>
                        <a:t>計画時点では合意をとっておらず、事業の受託が決定次第、合意をとる</a:t>
                      </a:r>
                    </a:p>
                    <a:p>
                      <a:pPr marL="560070" indent="-558800">
                        <a:lnSpc>
                          <a:spcPts val="1600"/>
                        </a:lnSpc>
                      </a:pPr>
                      <a:r>
                        <a:rPr lang="ja-JP" sz="1400" dirty="0">
                          <a:effectLst/>
                        </a:rPr>
                        <a:t>（ 　）</a:t>
                      </a:r>
                      <a:r>
                        <a:rPr lang="en-US" sz="1400" dirty="0">
                          <a:effectLst/>
                        </a:rPr>
                        <a:t>d. </a:t>
                      </a:r>
                      <a:r>
                        <a:rPr lang="ja-JP" sz="1400" dirty="0">
                          <a:effectLst/>
                        </a:rPr>
                        <a:t>その他（以下に状況を記載）</a:t>
                      </a:r>
                      <a:r>
                        <a:rPr lang="en-US" sz="1400" dirty="0">
                          <a:effectLst/>
                        </a:rPr>
                        <a:t> </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tc>
                <a:extLst>
                  <a:ext uri="{0D108BD9-81ED-4DB2-BD59-A6C34878D82A}">
                    <a16:rowId xmlns:a16="http://schemas.microsoft.com/office/drawing/2014/main" val="3804872966"/>
                  </a:ext>
                </a:extLst>
              </a:tr>
              <a:tr h="770576">
                <a:tc>
                  <a:txBody>
                    <a:bodyPr/>
                    <a:lstStyle/>
                    <a:p>
                      <a:pPr>
                        <a:lnSpc>
                          <a:spcPts val="1600"/>
                        </a:lnSpc>
                      </a:pPr>
                      <a:r>
                        <a:rPr lang="en-US" sz="1400">
                          <a:effectLst/>
                        </a:rPr>
                        <a:t>11</a:t>
                      </a:r>
                      <a:endParaRPr lang="ja-JP" sz="14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tc>
                <a:tc>
                  <a:txBody>
                    <a:bodyPr/>
                    <a:lstStyle/>
                    <a:p>
                      <a:pPr>
                        <a:lnSpc>
                          <a:spcPts val="1600"/>
                        </a:lnSpc>
                      </a:pPr>
                      <a:r>
                        <a:rPr lang="ja-JP" sz="1400" dirty="0">
                          <a:effectLst/>
                        </a:rPr>
                        <a:t>提案事業の実施における主な役割</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nchor="ctr"/>
                </a:tc>
                <a:tc>
                  <a:txBody>
                    <a:bodyPr/>
                    <a:lstStyle/>
                    <a:p>
                      <a:pPr marL="180975" indent="-180975">
                        <a:lnSpc>
                          <a:spcPts val="1600"/>
                        </a:lnSpc>
                      </a:pPr>
                      <a:r>
                        <a:rPr lang="en-US" sz="1400" dirty="0">
                          <a:effectLst/>
                        </a:rPr>
                        <a:t> </a:t>
                      </a:r>
                      <a:r>
                        <a:rPr lang="ja-JP" altLang="en-US" sz="1400" dirty="0">
                          <a:solidFill>
                            <a:schemeClr val="bg1">
                              <a:lumMod val="50000"/>
                            </a:schemeClr>
                          </a:solidFill>
                          <a:effectLst/>
                        </a:rPr>
                        <a:t>（記載イメージ）実証場所の提供および株式会社〇〇の事業推進のサポート</a:t>
                      </a:r>
                      <a:endParaRPr lang="ja-JP" sz="1400" dirty="0">
                        <a:solidFill>
                          <a:schemeClr val="bg1">
                            <a:lumMod val="50000"/>
                          </a:schemeClr>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44267" marR="44267" marT="0" marB="0" anchor="ctr"/>
                </a:tc>
                <a:extLst>
                  <a:ext uri="{0D108BD9-81ED-4DB2-BD59-A6C34878D82A}">
                    <a16:rowId xmlns:a16="http://schemas.microsoft.com/office/drawing/2014/main" val="2491566833"/>
                  </a:ext>
                </a:extLst>
              </a:tr>
            </a:tbl>
          </a:graphicData>
        </a:graphic>
      </p:graphicFrame>
    </p:spTree>
    <p:extLst>
      <p:ext uri="{BB962C8B-B14F-4D97-AF65-F5344CB8AC3E}">
        <p14:creationId xmlns:p14="http://schemas.microsoft.com/office/powerpoint/2010/main" val="1985125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2"/>
          <p:cNvSpPr txBox="1">
            <a:spLocks noGrp="1"/>
          </p:cNvSpPr>
          <p:nvPr>
            <p:ph type="title"/>
          </p:nvPr>
        </p:nvSpPr>
        <p:spPr>
          <a:xfrm>
            <a:off x="181317" y="263770"/>
            <a:ext cx="8792810" cy="616218"/>
          </a:xfrm>
          <a:prstGeom prst="rect">
            <a:avLst/>
          </a:prstGeom>
          <a:noFill/>
          <a:ln>
            <a:noFill/>
          </a:ln>
        </p:spPr>
        <p:txBody>
          <a:bodyPr spcFirstLastPara="1" vert="horz" wrap="square" lIns="0" tIns="0" rIns="0" bIns="0" rtlCol="0" anchor="b" anchorCtr="0">
            <a:noAutofit/>
          </a:bodyPr>
          <a:lstStyle/>
          <a:p>
            <a:r>
              <a:rPr lang="ja-JP" altLang="en-US" sz="1662" dirty="0">
                <a:latin typeface="Yu Gothic UI" panose="020B0500000000000000" pitchFamily="50" charset="-128"/>
                <a:ea typeface="Yu Gothic UI" panose="020B0500000000000000" pitchFamily="50" charset="-128"/>
                <a:cs typeface="Meiryo"/>
                <a:sym typeface="Meiryo"/>
              </a:rPr>
              <a:t>提案事業の詳細①（事業の課題）</a:t>
            </a:r>
            <a:br>
              <a:rPr lang="ja-JP" altLang="en-US" sz="1662" dirty="0">
                <a:latin typeface="Yu Gothic UI" panose="020B0500000000000000" pitchFamily="50" charset="-128"/>
                <a:ea typeface="Yu Gothic UI" panose="020B0500000000000000" pitchFamily="50" charset="-128"/>
                <a:cs typeface="Meiryo"/>
                <a:sym typeface="Meiryo"/>
              </a:rPr>
            </a:br>
            <a:r>
              <a:rPr lang="ja-JP" altLang="en-US" sz="1662" dirty="0">
                <a:latin typeface="Yu Gothic UI" panose="020B0500000000000000" pitchFamily="50" charset="-128"/>
                <a:ea typeface="Yu Gothic UI" panose="020B0500000000000000" pitchFamily="50" charset="-128"/>
                <a:cs typeface="Meiryo"/>
                <a:sym typeface="Meiryo"/>
              </a:rPr>
              <a:t>実施予定のモデル事業を実施（企画）するに至った背景や課題についてご記載ください。</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【1</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枚</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endParaRPr sz="1662"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393" name="Google Shape;393;p2"/>
          <p:cNvSpPr txBox="1"/>
          <p:nvPr/>
        </p:nvSpPr>
        <p:spPr>
          <a:xfrm>
            <a:off x="181317" y="1383584"/>
            <a:ext cx="8662237" cy="4776092"/>
          </a:xfrm>
          <a:prstGeom prst="rect">
            <a:avLst/>
          </a:prstGeom>
          <a:noFill/>
          <a:ln>
            <a:noFill/>
          </a:ln>
        </p:spPr>
        <p:txBody>
          <a:bodyPr spcFirstLastPara="1" wrap="square" lIns="33231" tIns="33231" rIns="33231" bIns="33231" anchor="ctr" anchorCtr="0">
            <a:spAutoFit/>
          </a:bodyPr>
          <a:lstStyle/>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〇背景・課題（記載イメージ）</a:t>
            </a: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・当社は○○区において、主に○○の部材を配送する運送事業者である。</a:t>
            </a:r>
            <a:endParaRPr lang="en-US" altLang="ja-JP" dirty="0">
              <a:solidFill>
                <a:srgbClr val="A5A5A5"/>
              </a:solidFill>
              <a:latin typeface="Yu Gothic UI" panose="020B0500000000000000" pitchFamily="50" charset="-128"/>
              <a:ea typeface="Yu Gothic UI" panose="020B0500000000000000" pitchFamily="50" charset="-128"/>
              <a:cs typeface="MS Gothic"/>
              <a:sym typeface="MS Gothic"/>
            </a:endParaRPr>
          </a:p>
          <a:p>
            <a:endParaRPr lang="en-US" altLang="ja-JP"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dirty="0">
                <a:solidFill>
                  <a:srgbClr val="A5A5A5"/>
                </a:solidFill>
                <a:latin typeface="Yu Gothic UI" panose="020B0500000000000000" pitchFamily="50" charset="-128"/>
                <a:ea typeface="Yu Gothic UI" panose="020B0500000000000000" pitchFamily="50" charset="-128"/>
                <a:sym typeface="MS Gothic"/>
              </a:rPr>
              <a:t>・当社では、２ｔトラック１０台、４ｔトラック５台の計１５台のトラックにて上記業務を行っている。</a:t>
            </a:r>
            <a:endParaRPr lang="en-US" altLang="ja-JP" dirty="0">
              <a:solidFill>
                <a:srgbClr val="A5A5A5"/>
              </a:solidFill>
              <a:latin typeface="Yu Gothic UI" panose="020B0500000000000000" pitchFamily="50" charset="-128"/>
              <a:ea typeface="Yu Gothic UI" panose="020B0500000000000000" pitchFamily="50" charset="-128"/>
              <a:sym typeface="MS Gothic"/>
            </a:endParaRPr>
          </a:p>
          <a:p>
            <a:endParaRPr lang="en-US" altLang="ja-JP" dirty="0">
              <a:solidFill>
                <a:srgbClr val="A5A5A5"/>
              </a:solidFill>
              <a:latin typeface="Yu Gothic UI" panose="020B0500000000000000" pitchFamily="50" charset="-128"/>
              <a:ea typeface="Yu Gothic UI" panose="020B0500000000000000" pitchFamily="50" charset="-128"/>
              <a:sym typeface="MS Gothic"/>
            </a:endParaRPr>
          </a:p>
          <a:p>
            <a:r>
              <a:rPr lang="ja-JP" altLang="en-US" dirty="0">
                <a:solidFill>
                  <a:srgbClr val="A5A5A5"/>
                </a:solidFill>
                <a:latin typeface="Yu Gothic UI" panose="020B0500000000000000" pitchFamily="50" charset="-128"/>
                <a:ea typeface="Yu Gothic UI" panose="020B0500000000000000" pitchFamily="50" charset="-128"/>
                <a:sym typeface="MS Gothic"/>
              </a:rPr>
              <a:t>・このトラックの配車について、前日正午までに電話、メール、</a:t>
            </a:r>
            <a:r>
              <a:rPr lang="en-US" altLang="ja-JP" dirty="0">
                <a:solidFill>
                  <a:srgbClr val="A5A5A5"/>
                </a:solidFill>
                <a:latin typeface="Yu Gothic UI" panose="020B0500000000000000" pitchFamily="50" charset="-128"/>
                <a:ea typeface="Yu Gothic UI" panose="020B0500000000000000" pitchFamily="50" charset="-128"/>
                <a:sym typeface="MS Gothic"/>
              </a:rPr>
              <a:t>FAX</a:t>
            </a:r>
            <a:r>
              <a:rPr lang="ja-JP" altLang="en-US" dirty="0">
                <a:solidFill>
                  <a:srgbClr val="A5A5A5"/>
                </a:solidFill>
                <a:latin typeface="Yu Gothic UI" panose="020B0500000000000000" pitchFamily="50" charset="-128"/>
                <a:ea typeface="Yu Gothic UI" panose="020B0500000000000000" pitchFamily="50" charset="-128"/>
                <a:sym typeface="MS Gothic"/>
              </a:rPr>
              <a:t>等にて受け付けた荷物の発送依頼について、配車担当者がエクセルにて配車の手配を行っている。</a:t>
            </a:r>
            <a:endParaRPr lang="en-US" altLang="ja-JP" dirty="0">
              <a:solidFill>
                <a:srgbClr val="A5A5A5"/>
              </a:solidFill>
              <a:latin typeface="Yu Gothic UI" panose="020B0500000000000000" pitchFamily="50" charset="-128"/>
              <a:ea typeface="Yu Gothic UI" panose="020B0500000000000000" pitchFamily="50" charset="-128"/>
              <a:sym typeface="MS Gothic"/>
            </a:endParaRPr>
          </a:p>
          <a:p>
            <a:endParaRPr lang="en-US" altLang="ja-JP" dirty="0">
              <a:solidFill>
                <a:srgbClr val="A5A5A5"/>
              </a:solidFill>
              <a:latin typeface="Yu Gothic UI" panose="020B0500000000000000" pitchFamily="50" charset="-128"/>
              <a:ea typeface="Yu Gothic UI" panose="020B0500000000000000" pitchFamily="50" charset="-128"/>
              <a:sym typeface="MS Gothic"/>
            </a:endParaRPr>
          </a:p>
          <a:p>
            <a:r>
              <a:rPr lang="ja-JP" altLang="en-US" dirty="0">
                <a:solidFill>
                  <a:srgbClr val="A5A5A5"/>
                </a:solidFill>
                <a:latin typeface="Yu Gothic UI" panose="020B0500000000000000" pitchFamily="50" charset="-128"/>
                <a:ea typeface="Yu Gothic UI" panose="020B0500000000000000" pitchFamily="50" charset="-128"/>
                <a:sym typeface="MS Gothic"/>
              </a:rPr>
              <a:t>・この配車の管理について、エクセルでの入力のため、手入力の作業が煩雑であるとともに、どの車をどう手配するかについて、担当者の属人的なノウハウに依存している。</a:t>
            </a:r>
            <a:endParaRPr lang="en-US" altLang="ja-JP" dirty="0">
              <a:solidFill>
                <a:srgbClr val="A5A5A5"/>
              </a:solidFill>
              <a:latin typeface="Yu Gothic UI" panose="020B0500000000000000" pitchFamily="50" charset="-128"/>
              <a:ea typeface="Yu Gothic UI" panose="020B0500000000000000" pitchFamily="50" charset="-128"/>
              <a:sym typeface="MS Gothic"/>
            </a:endParaRPr>
          </a:p>
          <a:p>
            <a:endParaRPr lang="en-US" altLang="ja-JP" dirty="0">
              <a:solidFill>
                <a:srgbClr val="A5A5A5"/>
              </a:solidFill>
              <a:latin typeface="Yu Gothic UI" panose="020B0500000000000000" pitchFamily="50" charset="-128"/>
              <a:ea typeface="Yu Gothic UI" panose="020B0500000000000000" pitchFamily="50" charset="-128"/>
              <a:sym typeface="MS Gothic"/>
            </a:endParaRPr>
          </a:p>
          <a:p>
            <a:r>
              <a:rPr lang="ja-JP" altLang="en-US" dirty="0">
                <a:solidFill>
                  <a:srgbClr val="A5A5A5"/>
                </a:solidFill>
                <a:latin typeface="Yu Gothic UI" panose="020B0500000000000000" pitchFamily="50" charset="-128"/>
                <a:ea typeface="Yu Gothic UI" panose="020B0500000000000000" pitchFamily="50" charset="-128"/>
                <a:sym typeface="MS Gothic"/>
              </a:rPr>
              <a:t>・また前日正午までの受付であるが、締め切りを過ぎた緊急での依頼を受けることもあり、その場合は、配車を大きく変更する必要があるなど、時間外労働の原因となっているとともに、急にドライバーが休暇を取得する等の変更があった場合にも、都度対応が必要であり、大きな手間となっている。</a:t>
            </a:r>
            <a:endParaRPr dirty="0">
              <a:latin typeface="Yu Gothic UI" panose="020B0500000000000000" pitchFamily="50" charset="-128"/>
              <a:ea typeface="Yu Gothic UI" panose="020B0500000000000000" pitchFamily="50" charset="-128"/>
            </a:endParaRPr>
          </a:p>
          <a:p>
            <a:endParaRPr dirty="0">
              <a:solidFill>
                <a:srgbClr val="A5A5A5"/>
              </a:solidFill>
              <a:latin typeface="Yu Gothic UI" panose="020B0500000000000000" pitchFamily="50" charset="-128"/>
              <a:ea typeface="Yu Gothic UI" panose="020B0500000000000000" pitchFamily="50" charset="-128"/>
              <a:cs typeface="MS Gothic"/>
              <a:sym typeface="MS Gothic"/>
            </a:endParaRPr>
          </a:p>
        </p:txBody>
      </p:sp>
      <p:sp>
        <p:nvSpPr>
          <p:cNvPr id="6" name="Google Shape;382;p1">
            <a:extLst>
              <a:ext uri="{FF2B5EF4-FFF2-40B4-BE49-F238E27FC236}">
                <a16:creationId xmlns:a16="http://schemas.microsoft.com/office/drawing/2014/main" id="{3A0BCA9A-1BBF-42A7-B3E5-8359564F4A8B}"/>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4</a:t>
            </a:fld>
            <a:endParaRPr dirty="0">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777163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2"/>
          <p:cNvSpPr txBox="1">
            <a:spLocks noGrp="1"/>
          </p:cNvSpPr>
          <p:nvPr>
            <p:ph type="title"/>
          </p:nvPr>
        </p:nvSpPr>
        <p:spPr>
          <a:xfrm>
            <a:off x="181317" y="263769"/>
            <a:ext cx="8792810" cy="859987"/>
          </a:xfrm>
          <a:prstGeom prst="rect">
            <a:avLst/>
          </a:prstGeom>
          <a:noFill/>
          <a:ln>
            <a:noFill/>
          </a:ln>
        </p:spPr>
        <p:txBody>
          <a:bodyPr spcFirstLastPara="1" vert="horz" wrap="square" lIns="0" tIns="0" rIns="0" bIns="0" rtlCol="0" anchor="b" anchorCtr="0">
            <a:noAutofit/>
          </a:bodyPr>
          <a:lstStyle/>
          <a:p>
            <a:r>
              <a:rPr lang="ja-JP" altLang="en-US" sz="1662" dirty="0">
                <a:latin typeface="Yu Gothic UI" panose="020B0500000000000000" pitchFamily="50" charset="-128"/>
                <a:ea typeface="Yu Gothic UI" panose="020B0500000000000000" pitchFamily="50" charset="-128"/>
                <a:cs typeface="Meiryo"/>
                <a:sym typeface="Meiryo"/>
              </a:rPr>
              <a:t>提案事業の詳細②（課題解決のための事業の概要（サマリー））</a:t>
            </a:r>
            <a:br>
              <a:rPr lang="ja-JP" altLang="en-US" sz="1662" dirty="0">
                <a:latin typeface="Yu Gothic UI" panose="020B0500000000000000" pitchFamily="50" charset="-128"/>
                <a:ea typeface="Yu Gothic UI" panose="020B0500000000000000" pitchFamily="50" charset="-128"/>
                <a:cs typeface="Meiryo"/>
                <a:sym typeface="Meiryo"/>
              </a:rPr>
            </a:br>
            <a:r>
              <a:rPr lang="ja-JP" altLang="en-US" sz="1662" dirty="0">
                <a:latin typeface="Yu Gothic UI" panose="020B0500000000000000" pitchFamily="50" charset="-128"/>
                <a:ea typeface="Yu Gothic UI" panose="020B0500000000000000" pitchFamily="50" charset="-128"/>
                <a:cs typeface="Meiryo"/>
                <a:sym typeface="Meiryo"/>
              </a:rPr>
              <a:t>前述の課題を解決するための本事業での実施する取組の全体像が分かるように、課題に即した取組のテーマや概要をご記載ください。</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１枚</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endParaRPr sz="1662"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6" name="Google Shape;382;p1">
            <a:extLst>
              <a:ext uri="{FF2B5EF4-FFF2-40B4-BE49-F238E27FC236}">
                <a16:creationId xmlns:a16="http://schemas.microsoft.com/office/drawing/2014/main" id="{3A0BCA9A-1BBF-42A7-B3E5-8359564F4A8B}"/>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5</a:t>
            </a:fld>
            <a:endParaRPr dirty="0">
              <a:latin typeface="Yu Gothic UI" panose="020B0500000000000000" pitchFamily="50" charset="-128"/>
              <a:ea typeface="Yu Gothic UI" panose="020B0500000000000000" pitchFamily="50" charset="-128"/>
            </a:endParaRPr>
          </a:p>
        </p:txBody>
      </p:sp>
      <p:graphicFrame>
        <p:nvGraphicFramePr>
          <p:cNvPr id="2" name="表 1">
            <a:extLst>
              <a:ext uri="{FF2B5EF4-FFF2-40B4-BE49-F238E27FC236}">
                <a16:creationId xmlns:a16="http://schemas.microsoft.com/office/drawing/2014/main" id="{245ED54C-19C4-0B05-4279-B00050957F6A}"/>
              </a:ext>
            </a:extLst>
          </p:cNvPr>
          <p:cNvGraphicFramePr>
            <a:graphicFrameLocks noGrp="1"/>
          </p:cNvGraphicFramePr>
          <p:nvPr>
            <p:extLst>
              <p:ext uri="{D42A27DB-BD31-4B8C-83A1-F6EECF244321}">
                <p14:modId xmlns:p14="http://schemas.microsoft.com/office/powerpoint/2010/main" val="1219479975"/>
              </p:ext>
            </p:extLst>
          </p:nvPr>
        </p:nvGraphicFramePr>
        <p:xfrm>
          <a:off x="506761" y="1810830"/>
          <a:ext cx="7964323" cy="4013560"/>
        </p:xfrm>
        <a:graphic>
          <a:graphicData uri="http://schemas.openxmlformats.org/drawingml/2006/table">
            <a:tbl>
              <a:tblPr firstRow="1" bandRow="1">
                <a:tableStyleId>{5C22544A-7EE6-4342-B048-85BDC9FD1C3A}</a:tableStyleId>
              </a:tblPr>
              <a:tblGrid>
                <a:gridCol w="709748">
                  <a:extLst>
                    <a:ext uri="{9D8B030D-6E8A-4147-A177-3AD203B41FA5}">
                      <a16:colId xmlns:a16="http://schemas.microsoft.com/office/drawing/2014/main" val="298602297"/>
                    </a:ext>
                  </a:extLst>
                </a:gridCol>
                <a:gridCol w="1964609">
                  <a:extLst>
                    <a:ext uri="{9D8B030D-6E8A-4147-A177-3AD203B41FA5}">
                      <a16:colId xmlns:a16="http://schemas.microsoft.com/office/drawing/2014/main" val="1957441312"/>
                    </a:ext>
                  </a:extLst>
                </a:gridCol>
                <a:gridCol w="1860698">
                  <a:extLst>
                    <a:ext uri="{9D8B030D-6E8A-4147-A177-3AD203B41FA5}">
                      <a16:colId xmlns:a16="http://schemas.microsoft.com/office/drawing/2014/main" val="1913716626"/>
                    </a:ext>
                  </a:extLst>
                </a:gridCol>
                <a:gridCol w="3429268">
                  <a:extLst>
                    <a:ext uri="{9D8B030D-6E8A-4147-A177-3AD203B41FA5}">
                      <a16:colId xmlns:a16="http://schemas.microsoft.com/office/drawing/2014/main" val="2009233332"/>
                    </a:ext>
                  </a:extLst>
                </a:gridCol>
              </a:tblGrid>
              <a:tr h="370840">
                <a:tc>
                  <a:txBody>
                    <a:bodyPr/>
                    <a:lstStyle/>
                    <a:p>
                      <a:r>
                        <a:rPr kumimoji="1" lang="ja-JP" altLang="en-US" dirty="0"/>
                        <a:t>取組</a:t>
                      </a:r>
                      <a:r>
                        <a:rPr kumimoji="1" lang="en-US" altLang="ja-JP" dirty="0"/>
                        <a:t>No</a:t>
                      </a:r>
                      <a:endParaRPr kumimoji="1" lang="ja-JP" altLang="en-US" dirty="0"/>
                    </a:p>
                  </a:txBody>
                  <a:tcPr/>
                </a:tc>
                <a:tc>
                  <a:txBody>
                    <a:bodyPr/>
                    <a:lstStyle/>
                    <a:p>
                      <a:r>
                        <a:rPr kumimoji="1" lang="ja-JP" altLang="en-US" dirty="0"/>
                        <a:t>現状の課題</a:t>
                      </a:r>
                    </a:p>
                  </a:txBody>
                  <a:tcPr/>
                </a:tc>
                <a:tc>
                  <a:txBody>
                    <a:bodyPr/>
                    <a:lstStyle/>
                    <a:p>
                      <a:r>
                        <a:rPr kumimoji="1" lang="ja-JP" altLang="en-US" dirty="0"/>
                        <a:t>取組テーマ</a:t>
                      </a:r>
                      <a:endParaRPr kumimoji="1" lang="en-US" altLang="ja-JP" dirty="0"/>
                    </a:p>
                    <a:p>
                      <a:endParaRPr kumimoji="1" lang="ja-JP" altLang="en-US" dirty="0"/>
                    </a:p>
                  </a:txBody>
                  <a:tcPr/>
                </a:tc>
                <a:tc>
                  <a:txBody>
                    <a:bodyPr/>
                    <a:lstStyle/>
                    <a:p>
                      <a:r>
                        <a:rPr kumimoji="1" lang="ja-JP" altLang="en-US" dirty="0"/>
                        <a:t>取組みの概要</a:t>
                      </a:r>
                    </a:p>
                  </a:txBody>
                  <a:tcPr/>
                </a:tc>
                <a:extLst>
                  <a:ext uri="{0D108BD9-81ED-4DB2-BD59-A6C34878D82A}">
                    <a16:rowId xmlns:a16="http://schemas.microsoft.com/office/drawing/2014/main" val="3417727600"/>
                  </a:ext>
                </a:extLst>
              </a:tr>
              <a:tr h="995021">
                <a:tc>
                  <a:txBody>
                    <a:bodyPr/>
                    <a:lstStyle/>
                    <a:p>
                      <a:r>
                        <a:rPr kumimoji="1" lang="ja-JP" altLang="en-US" dirty="0"/>
                        <a:t>１</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2751897024"/>
                  </a:ext>
                </a:extLst>
              </a:tr>
              <a:tr h="995021">
                <a:tc>
                  <a:txBody>
                    <a:bodyPr/>
                    <a:lstStyle/>
                    <a:p>
                      <a:r>
                        <a:rPr kumimoji="1" lang="ja-JP" altLang="en-US" dirty="0"/>
                        <a:t>２</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511086165"/>
                  </a:ext>
                </a:extLst>
              </a:tr>
              <a:tr h="461146">
                <a:tc>
                  <a:txBody>
                    <a:bodyPr/>
                    <a:lstStyle/>
                    <a:p>
                      <a:r>
                        <a:rPr kumimoji="1" lang="ja-JP" altLang="en-US" dirty="0"/>
                        <a:t>３</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616998220"/>
                  </a:ext>
                </a:extLst>
              </a:tr>
              <a:tr h="461146">
                <a:tc>
                  <a:txBody>
                    <a:bodyPr/>
                    <a:lstStyle/>
                    <a:p>
                      <a:r>
                        <a:rPr kumimoji="1" lang="ja-JP" altLang="en-US" dirty="0"/>
                        <a:t>・</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608952199"/>
                  </a:ext>
                </a:extLst>
              </a:tr>
              <a:tr h="461146">
                <a:tc>
                  <a:txBody>
                    <a:bodyPr/>
                    <a:lstStyle/>
                    <a:p>
                      <a:r>
                        <a:rPr kumimoji="1" lang="ja-JP" altLang="en-US" dirty="0"/>
                        <a:t>・</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612295517"/>
                  </a:ext>
                </a:extLst>
              </a:tr>
            </a:tbl>
          </a:graphicData>
        </a:graphic>
      </p:graphicFrame>
      <p:sp>
        <p:nvSpPr>
          <p:cNvPr id="3" name="正方形/長方形 2">
            <a:extLst>
              <a:ext uri="{FF2B5EF4-FFF2-40B4-BE49-F238E27FC236}">
                <a16:creationId xmlns:a16="http://schemas.microsoft.com/office/drawing/2014/main" id="{42FA1158-0D95-CB62-425B-60DE2B30E3C1}"/>
              </a:ext>
            </a:extLst>
          </p:cNvPr>
          <p:cNvSpPr/>
          <p:nvPr/>
        </p:nvSpPr>
        <p:spPr>
          <a:xfrm>
            <a:off x="506761" y="6000567"/>
            <a:ext cx="5747167" cy="2834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solidFill>
                  <a:schemeClr val="tx1"/>
                </a:solidFill>
                <a:latin typeface="Yu Gothic UI" panose="020B0500000000000000" pitchFamily="50" charset="-128"/>
                <a:ea typeface="Yu Gothic UI" panose="020B0500000000000000" pitchFamily="50" charset="-128"/>
                <a:cs typeface="Meiryo"/>
                <a:sym typeface="Meiryo"/>
              </a:rPr>
              <a:t>※</a:t>
            </a:r>
            <a:r>
              <a:rPr lang="ja-JP" altLang="en-US" sz="1600" dirty="0">
                <a:solidFill>
                  <a:schemeClr val="tx1"/>
                </a:solidFill>
                <a:latin typeface="Yu Gothic UI" panose="020B0500000000000000" pitchFamily="50" charset="-128"/>
                <a:ea typeface="Yu Gothic UI" panose="020B0500000000000000" pitchFamily="50" charset="-128"/>
                <a:cs typeface="Meiryo"/>
                <a:sym typeface="Meiryo"/>
              </a:rPr>
              <a:t>各取組みの詳細内容は次頁以降参照</a:t>
            </a:r>
            <a:endParaRPr kumimoji="1" lang="ja-JP" altLang="en-US" sz="1600" dirty="0">
              <a:solidFill>
                <a:schemeClr val="tx1"/>
              </a:solidFill>
            </a:endParaRPr>
          </a:p>
        </p:txBody>
      </p:sp>
      <p:sp>
        <p:nvSpPr>
          <p:cNvPr id="4" name="テキスト ボックス 3">
            <a:extLst>
              <a:ext uri="{FF2B5EF4-FFF2-40B4-BE49-F238E27FC236}">
                <a16:creationId xmlns:a16="http://schemas.microsoft.com/office/drawing/2014/main" id="{777CC575-F661-1052-E456-F857B2F79EC2}"/>
              </a:ext>
            </a:extLst>
          </p:cNvPr>
          <p:cNvSpPr txBox="1"/>
          <p:nvPr/>
        </p:nvSpPr>
        <p:spPr>
          <a:xfrm>
            <a:off x="255877" y="1503053"/>
            <a:ext cx="1620957" cy="307777"/>
          </a:xfrm>
          <a:prstGeom prst="rect">
            <a:avLst/>
          </a:prstGeom>
          <a:noFill/>
        </p:spPr>
        <p:txBody>
          <a:bodyPr wrap="none" rtlCol="0">
            <a:spAutoFit/>
          </a:bodyPr>
          <a:lstStyle/>
          <a:p>
            <a:r>
              <a:rPr kumimoji="1" lang="ja-JP" altLang="en-US" sz="1400" dirty="0">
                <a:solidFill>
                  <a:schemeClr val="bg1">
                    <a:lumMod val="50000"/>
                  </a:schemeClr>
                </a:solidFill>
              </a:rPr>
              <a:t>（記載イメージ）</a:t>
            </a:r>
          </a:p>
        </p:txBody>
      </p:sp>
    </p:spTree>
    <p:extLst>
      <p:ext uri="{BB962C8B-B14F-4D97-AF65-F5344CB8AC3E}">
        <p14:creationId xmlns:p14="http://schemas.microsoft.com/office/powerpoint/2010/main" val="1907531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2"/>
          <p:cNvSpPr txBox="1">
            <a:spLocks noGrp="1"/>
          </p:cNvSpPr>
          <p:nvPr>
            <p:ph type="title"/>
          </p:nvPr>
        </p:nvSpPr>
        <p:spPr>
          <a:xfrm>
            <a:off x="181317" y="263769"/>
            <a:ext cx="8792810" cy="859987"/>
          </a:xfrm>
          <a:prstGeom prst="rect">
            <a:avLst/>
          </a:prstGeom>
          <a:noFill/>
          <a:ln>
            <a:noFill/>
          </a:ln>
        </p:spPr>
        <p:txBody>
          <a:bodyPr spcFirstLastPara="1" vert="horz" wrap="square" lIns="0" tIns="0" rIns="0" bIns="0" rtlCol="0" anchor="b" anchorCtr="0">
            <a:noAutofit/>
          </a:bodyPr>
          <a:lstStyle/>
          <a:p>
            <a:r>
              <a:rPr lang="ja-JP" altLang="en-US" sz="1662" dirty="0">
                <a:latin typeface="Yu Gothic UI" panose="020B0500000000000000" pitchFamily="50" charset="-128"/>
                <a:ea typeface="Yu Gothic UI" panose="020B0500000000000000" pitchFamily="50" charset="-128"/>
                <a:cs typeface="Meiryo"/>
                <a:sym typeface="Meiryo"/>
              </a:rPr>
              <a:t>提案事業の詳細③（課題解決のための事業の内容）</a:t>
            </a:r>
            <a:br>
              <a:rPr lang="ja-JP" altLang="en-US" sz="1662" dirty="0">
                <a:latin typeface="Yu Gothic UI" panose="020B0500000000000000" pitchFamily="50" charset="-128"/>
                <a:ea typeface="Yu Gothic UI" panose="020B0500000000000000" pitchFamily="50" charset="-128"/>
                <a:cs typeface="Meiryo"/>
                <a:sym typeface="Meiryo"/>
              </a:rPr>
            </a:br>
            <a:r>
              <a:rPr lang="ja-JP" altLang="en-US" sz="1662" dirty="0">
                <a:latin typeface="Yu Gothic UI" panose="020B0500000000000000" pitchFamily="50" charset="-128"/>
                <a:ea typeface="Yu Gothic UI" panose="020B0500000000000000" pitchFamily="50" charset="-128"/>
                <a:cs typeface="Meiryo"/>
                <a:sym typeface="Meiryo"/>
              </a:rPr>
              <a:t>前述の取組</a:t>
            </a:r>
            <a:r>
              <a:rPr lang="en-US" altLang="ja-JP" sz="1662" dirty="0">
                <a:latin typeface="Yu Gothic UI" panose="020B0500000000000000" pitchFamily="50" charset="-128"/>
                <a:ea typeface="Yu Gothic UI" panose="020B0500000000000000" pitchFamily="50" charset="-128"/>
                <a:cs typeface="Meiryo"/>
                <a:sym typeface="Meiryo"/>
              </a:rPr>
              <a:t>No</a:t>
            </a:r>
            <a:r>
              <a:rPr lang="ja-JP" altLang="en-US" sz="1662" dirty="0">
                <a:latin typeface="Yu Gothic UI" panose="020B0500000000000000" pitchFamily="50" charset="-128"/>
                <a:ea typeface="Yu Gothic UI" panose="020B0500000000000000" pitchFamily="50" charset="-128"/>
                <a:cs typeface="Meiryo"/>
                <a:sym typeface="Meiryo"/>
              </a:rPr>
              <a:t>ごとに、実施内容（実証内容やシステム開発が発生する場合にはその内容）を図・表・画像等を用いて可能な限り具体的にご記載ください。</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各取組につき</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3</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枚以内</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endParaRPr sz="1662"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393" name="Google Shape;393;p2"/>
          <p:cNvSpPr txBox="1"/>
          <p:nvPr/>
        </p:nvSpPr>
        <p:spPr>
          <a:xfrm>
            <a:off x="255877" y="1228468"/>
            <a:ext cx="8338884" cy="5330090"/>
          </a:xfrm>
          <a:prstGeom prst="rect">
            <a:avLst/>
          </a:prstGeom>
          <a:noFill/>
          <a:ln>
            <a:noFill/>
          </a:ln>
        </p:spPr>
        <p:txBody>
          <a:bodyPr spcFirstLastPara="1" wrap="square" lIns="33231" tIns="33231" rIns="33231" bIns="33231" anchor="ctr" anchorCtr="0">
            <a:spAutoFit/>
          </a:bodyPr>
          <a:lstStyle/>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〇実施内容（記載イメージ）</a:t>
            </a: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これまでエクセルで作業していた配車管理について、配車管理システムを開発し、配車手配の効率化を図るとともに、担当者に属人化していた業務の標準化を図り、当該担当者不在の際でも業務が行えるような環境を構築する。</a:t>
            </a:r>
            <a:endParaRPr lang="en-US" altLang="ja-JP" dirty="0">
              <a:solidFill>
                <a:srgbClr val="A5A5A5"/>
              </a:solidFill>
              <a:latin typeface="Yu Gothic UI" panose="020B0500000000000000" pitchFamily="50" charset="-128"/>
              <a:ea typeface="Yu Gothic UI" panose="020B0500000000000000" pitchFamily="50" charset="-128"/>
              <a:cs typeface="MS Gothic"/>
              <a:sym typeface="MS Gothic"/>
            </a:endParaRPr>
          </a:p>
          <a:p>
            <a:endParaRPr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〇開発内容（記載イメージ）</a:t>
            </a:r>
            <a:endParaRPr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・当社特有の配車アルゴリズムを組み込んだ配車管理システムを開発</a:t>
            </a:r>
            <a:endParaRPr lang="en-US" altLang="ja-JP"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・クラウド形式でのシステムとすることにより、社員の自宅や外出先からでもスマホ・</a:t>
            </a:r>
            <a:r>
              <a:rPr lang="en-US" altLang="ja-JP" dirty="0">
                <a:solidFill>
                  <a:srgbClr val="A5A5A5"/>
                </a:solidFill>
                <a:latin typeface="Yu Gothic UI" panose="020B0500000000000000" pitchFamily="50" charset="-128"/>
                <a:ea typeface="Yu Gothic UI" panose="020B0500000000000000" pitchFamily="50" charset="-128"/>
                <a:cs typeface="MS Gothic"/>
                <a:sym typeface="MS Gothic"/>
              </a:rPr>
              <a:t>PC</a:t>
            </a:r>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から閲覧可能とするシステムとする。</a:t>
            </a:r>
            <a:endParaRPr lang="en-US" altLang="ja-JP"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・また、配車変更や個別の伝達事項がある場合にも対応可能な通知機能を備えるとともに、従業員間のシームレスな連絡が取れるようチャット機能も備える。</a:t>
            </a:r>
            <a:endParaRPr lang="en-US" dirty="0">
              <a:solidFill>
                <a:srgbClr val="A5A5A5"/>
              </a:solidFill>
              <a:latin typeface="Yu Gothic UI" panose="020B0500000000000000" pitchFamily="50" charset="-128"/>
              <a:ea typeface="Yu Gothic UI" panose="020B0500000000000000" pitchFamily="50" charset="-128"/>
              <a:cs typeface="MS Gothic"/>
              <a:sym typeface="MS Gothic"/>
            </a:endParaRPr>
          </a:p>
          <a:p>
            <a:endParaRPr lang="en-US"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〇実証内容（記載イメージ）</a:t>
            </a:r>
            <a:endParaRPr lang="en-US" altLang="ja-JP"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・配車担当者の配車アルゴリズムを検証するとともに、システムに落とし込めるよう標準化を行う。</a:t>
            </a:r>
            <a:endParaRPr lang="en-US" altLang="ja-JP"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・実際にシステムプロトタイプを作成し、実際の配送依頼に基づいて入力をし、システムの在り方について検証を行う。</a:t>
            </a:r>
            <a:endParaRPr lang="en-US" altLang="ja-JP"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・過去の配車データを直近３年間分程度入力し、過去の配車傾向を反映した配車ができるシステムとする。</a:t>
            </a:r>
          </a:p>
        </p:txBody>
      </p:sp>
      <p:sp>
        <p:nvSpPr>
          <p:cNvPr id="6" name="Google Shape;382;p1">
            <a:extLst>
              <a:ext uri="{FF2B5EF4-FFF2-40B4-BE49-F238E27FC236}">
                <a16:creationId xmlns:a16="http://schemas.microsoft.com/office/drawing/2014/main" id="{3A0BCA9A-1BBF-42A7-B3E5-8359564F4A8B}"/>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6</a:t>
            </a:fld>
            <a:endParaRPr dirty="0">
              <a:latin typeface="Yu Gothic UI" panose="020B0500000000000000" pitchFamily="50" charset="-128"/>
              <a:ea typeface="Yu Gothic UI" panose="020B0500000000000000" pitchFamily="50"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406" name="Google Shape;406;p4"/>
          <p:cNvSpPr txBox="1">
            <a:spLocks noGrp="1"/>
          </p:cNvSpPr>
          <p:nvPr>
            <p:ph type="title"/>
          </p:nvPr>
        </p:nvSpPr>
        <p:spPr>
          <a:xfrm>
            <a:off x="112542" y="263770"/>
            <a:ext cx="8819760" cy="1051072"/>
          </a:xfrm>
          <a:prstGeom prst="rect">
            <a:avLst/>
          </a:prstGeom>
          <a:noFill/>
          <a:ln>
            <a:noFill/>
          </a:ln>
        </p:spPr>
        <p:txBody>
          <a:bodyPr spcFirstLastPara="1" vert="horz" wrap="square" lIns="84392" tIns="42185" rIns="84392" bIns="42185" rtlCol="0" anchor="ctr" anchorCtr="0">
            <a:noAutofit/>
          </a:bodyPr>
          <a:lstStyle/>
          <a:p>
            <a:pPr>
              <a:buClr>
                <a:srgbClr val="262626"/>
              </a:buClr>
              <a:buSzPts val="1800"/>
            </a:pPr>
            <a:r>
              <a:rPr lang="ja-JP" altLang="en-US" sz="1662" dirty="0">
                <a:solidFill>
                  <a:schemeClr val="tx1"/>
                </a:solidFill>
                <a:latin typeface="Yu Gothic UI" panose="020B0500000000000000" pitchFamily="50" charset="-128"/>
                <a:ea typeface="Yu Gothic UI" panose="020B0500000000000000" pitchFamily="50" charset="-128"/>
                <a:cs typeface="Meiryo"/>
                <a:sym typeface="Meiryo"/>
              </a:rPr>
              <a:t>提案事業</a:t>
            </a:r>
            <a:r>
              <a:rPr lang="ja-JP" altLang="en-US" sz="1662" dirty="0">
                <a:solidFill>
                  <a:srgbClr val="000000"/>
                </a:solidFill>
                <a:latin typeface="Yu Gothic UI" panose="020B0500000000000000" pitchFamily="50" charset="-128"/>
                <a:ea typeface="Yu Gothic UI" panose="020B0500000000000000" pitchFamily="50" charset="-128"/>
                <a:cs typeface="Meiryo"/>
                <a:sym typeface="Meiryo"/>
              </a:rPr>
              <a:t>の詳細④（具体的な生産性向上に係る成果目標）</a:t>
            </a:r>
            <a:r>
              <a:rPr lang="ja-JP" altLang="en-US" sz="1662" b="1" dirty="0">
                <a:solidFill>
                  <a:srgbClr val="000000"/>
                </a:solidFill>
                <a:latin typeface="Yu Gothic UI" panose="020B0500000000000000" pitchFamily="50" charset="-128"/>
                <a:ea typeface="Yu Gothic UI" panose="020B0500000000000000" pitchFamily="50" charset="-128"/>
                <a:cs typeface="Meiryo"/>
                <a:sym typeface="Meiryo"/>
              </a:rPr>
              <a:t/>
            </a:r>
            <a:br>
              <a:rPr lang="ja-JP" altLang="en-US" sz="1662" b="1" dirty="0">
                <a:solidFill>
                  <a:srgbClr val="000000"/>
                </a:solidFill>
                <a:latin typeface="Yu Gothic UI" panose="020B0500000000000000" pitchFamily="50" charset="-128"/>
                <a:ea typeface="Yu Gothic UI" panose="020B0500000000000000" pitchFamily="50" charset="-128"/>
                <a:cs typeface="Meiryo"/>
                <a:sym typeface="Meiryo"/>
              </a:rPr>
            </a:br>
            <a:r>
              <a:rPr lang="ja-JP" altLang="en-US" sz="1662" dirty="0">
                <a:solidFill>
                  <a:srgbClr val="000000"/>
                </a:solidFill>
                <a:latin typeface="Yu Gothic UI" panose="020B0500000000000000" pitchFamily="50" charset="-128"/>
                <a:ea typeface="Yu Gothic UI" panose="020B0500000000000000" pitchFamily="50" charset="-128"/>
                <a:cs typeface="Meiryo"/>
                <a:sym typeface="Meiryo"/>
              </a:rPr>
              <a:t>本事業による成果として労働時間削減やコスト削減等の成果について</a:t>
            </a:r>
            <a:r>
              <a:rPr lang="en-US" altLang="ja-JP" sz="1662" dirty="0">
                <a:solidFill>
                  <a:srgbClr val="000000"/>
                </a:solidFill>
                <a:latin typeface="Yu Gothic UI" panose="020B0500000000000000" pitchFamily="50" charset="-128"/>
                <a:ea typeface="Yu Gothic UI" panose="020B0500000000000000" pitchFamily="50" charset="-128"/>
                <a:cs typeface="Meiryo"/>
                <a:sym typeface="Meiryo"/>
              </a:rPr>
              <a:t/>
            </a:r>
            <a:br>
              <a:rPr lang="en-US" altLang="ja-JP" sz="1662" dirty="0">
                <a:solidFill>
                  <a:srgbClr val="000000"/>
                </a:solidFill>
                <a:latin typeface="Yu Gothic UI" panose="020B0500000000000000" pitchFamily="50" charset="-128"/>
                <a:ea typeface="Yu Gothic UI" panose="020B0500000000000000" pitchFamily="50" charset="-128"/>
                <a:cs typeface="Meiryo"/>
                <a:sym typeface="Meiryo"/>
              </a:rPr>
            </a:br>
            <a:r>
              <a:rPr lang="ja-JP" altLang="en-US" sz="1662" dirty="0">
                <a:solidFill>
                  <a:srgbClr val="000000"/>
                </a:solidFill>
                <a:latin typeface="Yu Gothic UI" panose="020B0500000000000000" pitchFamily="50" charset="-128"/>
                <a:ea typeface="Yu Gothic UI" panose="020B0500000000000000" pitchFamily="50" charset="-128"/>
                <a:cs typeface="Meiryo"/>
                <a:sym typeface="Meiryo"/>
              </a:rPr>
              <a:t>具体的な数値とその根拠をお示しください。</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【2</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枚以内</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endParaRPr sz="1662"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5" name="Google Shape;382;p1">
            <a:extLst>
              <a:ext uri="{FF2B5EF4-FFF2-40B4-BE49-F238E27FC236}">
                <a16:creationId xmlns:a16="http://schemas.microsoft.com/office/drawing/2014/main" id="{5BA3F2B3-5E08-42BE-843D-39D83C4BD262}"/>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sz="840">
                <a:solidFill>
                  <a:schemeClr val="tx1"/>
                </a:solidFill>
                <a:latin typeface="Yu Gothic UI" panose="020B0500000000000000" pitchFamily="50" charset="-128"/>
              </a:rPr>
              <a:pPr/>
              <a:t>7</a:t>
            </a:fld>
            <a:endParaRPr sz="840" dirty="0">
              <a:solidFill>
                <a:schemeClr val="tx1"/>
              </a:solidFill>
              <a:latin typeface="Yu Gothic UI" panose="020B05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055745578"/>
              </p:ext>
            </p:extLst>
          </p:nvPr>
        </p:nvGraphicFramePr>
        <p:xfrm>
          <a:off x="388955" y="2841632"/>
          <a:ext cx="8464730" cy="1276856"/>
        </p:xfrm>
        <a:graphic>
          <a:graphicData uri="http://schemas.openxmlformats.org/drawingml/2006/table">
            <a:tbl>
              <a:tblPr firstRow="1" bandRow="1">
                <a:tableStyleId>{5C22544A-7EE6-4342-B048-85BDC9FD1C3A}</a:tableStyleId>
              </a:tblPr>
              <a:tblGrid>
                <a:gridCol w="1920240">
                  <a:extLst>
                    <a:ext uri="{9D8B030D-6E8A-4147-A177-3AD203B41FA5}">
                      <a16:colId xmlns:a16="http://schemas.microsoft.com/office/drawing/2014/main" val="721567439"/>
                    </a:ext>
                  </a:extLst>
                </a:gridCol>
                <a:gridCol w="2491986">
                  <a:extLst>
                    <a:ext uri="{9D8B030D-6E8A-4147-A177-3AD203B41FA5}">
                      <a16:colId xmlns:a16="http://schemas.microsoft.com/office/drawing/2014/main" val="1085875184"/>
                    </a:ext>
                  </a:extLst>
                </a:gridCol>
                <a:gridCol w="2144230">
                  <a:extLst>
                    <a:ext uri="{9D8B030D-6E8A-4147-A177-3AD203B41FA5}">
                      <a16:colId xmlns:a16="http://schemas.microsoft.com/office/drawing/2014/main" val="3093427757"/>
                    </a:ext>
                  </a:extLst>
                </a:gridCol>
                <a:gridCol w="1908274">
                  <a:extLst>
                    <a:ext uri="{9D8B030D-6E8A-4147-A177-3AD203B41FA5}">
                      <a16:colId xmlns:a16="http://schemas.microsoft.com/office/drawing/2014/main" val="312753501"/>
                    </a:ext>
                  </a:extLst>
                </a:gridCol>
              </a:tblGrid>
              <a:tr h="605660">
                <a:tc>
                  <a:txBody>
                    <a:bodyPr/>
                    <a:lstStyle/>
                    <a:p>
                      <a:pPr algn="ctr"/>
                      <a:r>
                        <a:rPr kumimoji="1" lang="ja-JP" altLang="en-US" dirty="0"/>
                        <a:t>項目名</a:t>
                      </a:r>
                    </a:p>
                  </a:txBody>
                  <a:tcPr anchor="ctr"/>
                </a:tc>
                <a:tc>
                  <a:txBody>
                    <a:bodyPr/>
                    <a:lstStyle/>
                    <a:p>
                      <a:pPr algn="ctr"/>
                      <a:r>
                        <a:rPr kumimoji="1" lang="ja-JP" altLang="en-US" dirty="0"/>
                        <a:t>モデル事業実施前</a:t>
                      </a:r>
                    </a:p>
                  </a:txBody>
                  <a:tcPr anchor="ctr"/>
                </a:tc>
                <a:tc>
                  <a:txBody>
                    <a:bodyPr/>
                    <a:lstStyle/>
                    <a:p>
                      <a:pPr algn="ctr"/>
                      <a:r>
                        <a:rPr kumimoji="1" lang="ja-JP" altLang="en-US" dirty="0"/>
                        <a:t>モデル事業実施後</a:t>
                      </a:r>
                    </a:p>
                  </a:txBody>
                  <a:tcPr anchor="ctr"/>
                </a:tc>
                <a:tc>
                  <a:txBody>
                    <a:bodyPr/>
                    <a:lstStyle/>
                    <a:p>
                      <a:pPr algn="ctr"/>
                      <a:r>
                        <a:rPr kumimoji="1" lang="ja-JP" altLang="en-US" dirty="0"/>
                        <a:t>実施効果</a:t>
                      </a:r>
                      <a:endParaRPr kumimoji="1" lang="en-US" altLang="ja-JP" dirty="0"/>
                    </a:p>
                    <a:p>
                      <a:pPr algn="ctr"/>
                      <a:r>
                        <a:rPr kumimoji="1" lang="ja-JP" altLang="en-US" dirty="0"/>
                        <a:t>（成果目標）</a:t>
                      </a:r>
                    </a:p>
                  </a:txBody>
                  <a:tcPr anchor="ctr"/>
                </a:tc>
                <a:extLst>
                  <a:ext uri="{0D108BD9-81ED-4DB2-BD59-A6C34878D82A}">
                    <a16:rowId xmlns:a16="http://schemas.microsoft.com/office/drawing/2014/main" val="1782817628"/>
                  </a:ext>
                </a:extLst>
              </a:tr>
              <a:tr h="636776">
                <a:tc>
                  <a:txBody>
                    <a:bodyPr/>
                    <a:lstStyle/>
                    <a:p>
                      <a:pPr algn="ctr"/>
                      <a:r>
                        <a:rPr kumimoji="1" lang="ja-JP" altLang="en-US" dirty="0"/>
                        <a:t>○○の削減</a:t>
                      </a:r>
                    </a:p>
                  </a:txBody>
                  <a:tcPr anchor="ctr"/>
                </a:tc>
                <a:tc>
                  <a:txBody>
                    <a:bodyPr/>
                    <a:lstStyle/>
                    <a:p>
                      <a:pPr algn="ctr"/>
                      <a:r>
                        <a:rPr kumimoji="1" lang="ja-JP" altLang="en-US" dirty="0"/>
                        <a:t>○時間／月</a:t>
                      </a:r>
                    </a:p>
                  </a:txBody>
                  <a:tcPr anchor="ctr"/>
                </a:tc>
                <a:tc>
                  <a:txBody>
                    <a:bodyPr/>
                    <a:lstStyle/>
                    <a:p>
                      <a:pPr algn="ctr"/>
                      <a:r>
                        <a:rPr kumimoji="1" lang="ja-JP" altLang="en-US" dirty="0"/>
                        <a:t>●時間／月</a:t>
                      </a:r>
                    </a:p>
                  </a:txBody>
                  <a:tcPr anchor="ctr"/>
                </a:tc>
                <a:tc>
                  <a:txBody>
                    <a:bodyPr/>
                    <a:lstStyle/>
                    <a:p>
                      <a:pPr algn="ctr"/>
                      <a:r>
                        <a:rPr kumimoji="1" lang="ja-JP" altLang="en-US" dirty="0"/>
                        <a:t>△　●時間／月</a:t>
                      </a:r>
                    </a:p>
                  </a:txBody>
                  <a:tcPr anchor="ctr"/>
                </a:tc>
                <a:extLst>
                  <a:ext uri="{0D108BD9-81ED-4DB2-BD59-A6C34878D82A}">
                    <a16:rowId xmlns:a16="http://schemas.microsoft.com/office/drawing/2014/main" val="1614968593"/>
                  </a:ext>
                </a:extLst>
              </a:tr>
            </a:tbl>
          </a:graphicData>
        </a:graphic>
      </p:graphicFrame>
      <p:sp>
        <p:nvSpPr>
          <p:cNvPr id="7" name="テキスト ボックス 6"/>
          <p:cNvSpPr txBox="1"/>
          <p:nvPr/>
        </p:nvSpPr>
        <p:spPr>
          <a:xfrm>
            <a:off x="365760" y="1924416"/>
            <a:ext cx="1881732" cy="369332"/>
          </a:xfrm>
          <a:prstGeom prst="rect">
            <a:avLst/>
          </a:prstGeom>
          <a:noFill/>
        </p:spPr>
        <p:txBody>
          <a:bodyPr wrap="square" rtlCol="0">
            <a:spAutoFit/>
          </a:bodyPr>
          <a:lstStyle/>
          <a:p>
            <a:r>
              <a:rPr kumimoji="1" lang="ja-JP" altLang="en-US" dirty="0"/>
              <a:t>取組</a:t>
            </a:r>
            <a:r>
              <a:rPr kumimoji="1" lang="en-US" altLang="ja-JP" dirty="0"/>
              <a:t>No.1</a:t>
            </a:r>
            <a:endParaRPr kumimoji="1" lang="ja-JP" altLang="en-US" dirty="0"/>
          </a:p>
        </p:txBody>
      </p:sp>
      <p:graphicFrame>
        <p:nvGraphicFramePr>
          <p:cNvPr id="10" name="表 9"/>
          <p:cNvGraphicFramePr>
            <a:graphicFrameLocks noGrp="1"/>
          </p:cNvGraphicFramePr>
          <p:nvPr>
            <p:extLst>
              <p:ext uri="{D42A27DB-BD31-4B8C-83A1-F6EECF244321}">
                <p14:modId xmlns:p14="http://schemas.microsoft.com/office/powerpoint/2010/main" val="1551210488"/>
              </p:ext>
            </p:extLst>
          </p:nvPr>
        </p:nvGraphicFramePr>
        <p:xfrm>
          <a:off x="422031" y="5280318"/>
          <a:ext cx="8464730" cy="1242435"/>
        </p:xfrm>
        <a:graphic>
          <a:graphicData uri="http://schemas.openxmlformats.org/drawingml/2006/table">
            <a:tbl>
              <a:tblPr firstRow="1" bandRow="1">
                <a:tableStyleId>{5C22544A-7EE6-4342-B048-85BDC9FD1C3A}</a:tableStyleId>
              </a:tblPr>
              <a:tblGrid>
                <a:gridCol w="1920240">
                  <a:extLst>
                    <a:ext uri="{9D8B030D-6E8A-4147-A177-3AD203B41FA5}">
                      <a16:colId xmlns:a16="http://schemas.microsoft.com/office/drawing/2014/main" val="721567439"/>
                    </a:ext>
                  </a:extLst>
                </a:gridCol>
                <a:gridCol w="2491986">
                  <a:extLst>
                    <a:ext uri="{9D8B030D-6E8A-4147-A177-3AD203B41FA5}">
                      <a16:colId xmlns:a16="http://schemas.microsoft.com/office/drawing/2014/main" val="1085875184"/>
                    </a:ext>
                  </a:extLst>
                </a:gridCol>
                <a:gridCol w="2144230">
                  <a:extLst>
                    <a:ext uri="{9D8B030D-6E8A-4147-A177-3AD203B41FA5}">
                      <a16:colId xmlns:a16="http://schemas.microsoft.com/office/drawing/2014/main" val="3093427757"/>
                    </a:ext>
                  </a:extLst>
                </a:gridCol>
                <a:gridCol w="1908274">
                  <a:extLst>
                    <a:ext uri="{9D8B030D-6E8A-4147-A177-3AD203B41FA5}">
                      <a16:colId xmlns:a16="http://schemas.microsoft.com/office/drawing/2014/main" val="312753501"/>
                    </a:ext>
                  </a:extLst>
                </a:gridCol>
              </a:tblGrid>
              <a:tr h="572921">
                <a:tc>
                  <a:txBody>
                    <a:bodyPr/>
                    <a:lstStyle/>
                    <a:p>
                      <a:pPr algn="ctr"/>
                      <a:r>
                        <a:rPr kumimoji="1" lang="ja-JP" altLang="en-US" dirty="0"/>
                        <a:t>項目名</a:t>
                      </a:r>
                    </a:p>
                  </a:txBody>
                  <a:tcPr anchor="ctr"/>
                </a:tc>
                <a:tc>
                  <a:txBody>
                    <a:bodyPr/>
                    <a:lstStyle/>
                    <a:p>
                      <a:pPr algn="ctr"/>
                      <a:r>
                        <a:rPr kumimoji="1" lang="ja-JP" altLang="en-US" dirty="0"/>
                        <a:t>モデル事業実施前</a:t>
                      </a:r>
                    </a:p>
                  </a:txBody>
                  <a:tcPr anchor="ctr"/>
                </a:tc>
                <a:tc>
                  <a:txBody>
                    <a:bodyPr/>
                    <a:lstStyle/>
                    <a:p>
                      <a:pPr algn="ctr"/>
                      <a:r>
                        <a:rPr kumimoji="1" lang="ja-JP" altLang="en-US" dirty="0"/>
                        <a:t>モデル事業実施後</a:t>
                      </a:r>
                    </a:p>
                  </a:txBody>
                  <a:tcPr anchor="ctr"/>
                </a:tc>
                <a:tc>
                  <a:txBody>
                    <a:bodyPr/>
                    <a:lstStyle/>
                    <a:p>
                      <a:pPr algn="ctr"/>
                      <a:r>
                        <a:rPr kumimoji="1" lang="ja-JP" altLang="en-US" dirty="0"/>
                        <a:t>実施効果</a:t>
                      </a:r>
                      <a:endParaRPr kumimoji="1" lang="en-US" altLang="ja-JP" dirty="0"/>
                    </a:p>
                    <a:p>
                      <a:pPr algn="ctr"/>
                      <a:r>
                        <a:rPr kumimoji="1" lang="ja-JP" altLang="en-US" dirty="0"/>
                        <a:t>（成果目標）</a:t>
                      </a:r>
                    </a:p>
                  </a:txBody>
                  <a:tcPr anchor="ctr"/>
                </a:tc>
                <a:extLst>
                  <a:ext uri="{0D108BD9-81ED-4DB2-BD59-A6C34878D82A}">
                    <a16:rowId xmlns:a16="http://schemas.microsoft.com/office/drawing/2014/main" val="1782817628"/>
                  </a:ext>
                </a:extLst>
              </a:tr>
              <a:tr h="602355">
                <a:tc>
                  <a:txBody>
                    <a:bodyPr/>
                    <a:lstStyle/>
                    <a:p>
                      <a:pPr algn="ctr"/>
                      <a:r>
                        <a:rPr kumimoji="1" lang="ja-JP" altLang="en-US" dirty="0"/>
                        <a:t>○○の削減</a:t>
                      </a:r>
                    </a:p>
                  </a:txBody>
                  <a:tcPr anchor="ctr"/>
                </a:tc>
                <a:tc>
                  <a:txBody>
                    <a:bodyPr/>
                    <a:lstStyle/>
                    <a:p>
                      <a:pPr algn="ctr"/>
                      <a:r>
                        <a:rPr kumimoji="1" lang="ja-JP" altLang="en-US" dirty="0"/>
                        <a:t>○円／月</a:t>
                      </a:r>
                    </a:p>
                  </a:txBody>
                  <a:tcPr anchor="ctr"/>
                </a:tc>
                <a:tc>
                  <a:txBody>
                    <a:bodyPr/>
                    <a:lstStyle/>
                    <a:p>
                      <a:pPr algn="ctr"/>
                      <a:r>
                        <a:rPr kumimoji="1" lang="ja-JP" altLang="en-US" dirty="0"/>
                        <a:t>●円／月</a:t>
                      </a:r>
                    </a:p>
                  </a:txBody>
                  <a:tcPr anchor="ctr"/>
                </a:tc>
                <a:tc>
                  <a:txBody>
                    <a:bodyPr/>
                    <a:lstStyle/>
                    <a:p>
                      <a:pPr algn="ctr"/>
                      <a:r>
                        <a:rPr kumimoji="1" lang="ja-JP" altLang="en-US" dirty="0"/>
                        <a:t>△　●円／月</a:t>
                      </a:r>
                    </a:p>
                  </a:txBody>
                  <a:tcPr anchor="ctr"/>
                </a:tc>
                <a:extLst>
                  <a:ext uri="{0D108BD9-81ED-4DB2-BD59-A6C34878D82A}">
                    <a16:rowId xmlns:a16="http://schemas.microsoft.com/office/drawing/2014/main" val="1614968593"/>
                  </a:ext>
                </a:extLst>
              </a:tr>
            </a:tbl>
          </a:graphicData>
        </a:graphic>
      </p:graphicFrame>
      <p:sp>
        <p:nvSpPr>
          <p:cNvPr id="11" name="テキスト ボックス 10"/>
          <p:cNvSpPr txBox="1"/>
          <p:nvPr/>
        </p:nvSpPr>
        <p:spPr>
          <a:xfrm>
            <a:off x="422031" y="4344566"/>
            <a:ext cx="1881732" cy="369332"/>
          </a:xfrm>
          <a:prstGeom prst="rect">
            <a:avLst/>
          </a:prstGeom>
          <a:noFill/>
        </p:spPr>
        <p:txBody>
          <a:bodyPr wrap="square" rtlCol="0">
            <a:spAutoFit/>
          </a:bodyPr>
          <a:lstStyle/>
          <a:p>
            <a:r>
              <a:rPr kumimoji="1" lang="ja-JP" altLang="en-US" dirty="0"/>
              <a:t>取組</a:t>
            </a:r>
            <a:r>
              <a:rPr kumimoji="1" lang="en-US" altLang="ja-JP" dirty="0"/>
              <a:t>No.2</a:t>
            </a:r>
            <a:endParaRPr kumimoji="1" lang="ja-JP" altLang="en-US" dirty="0"/>
          </a:p>
        </p:txBody>
      </p:sp>
      <p:sp>
        <p:nvSpPr>
          <p:cNvPr id="4" name="正方形/長方形 3">
            <a:extLst>
              <a:ext uri="{FF2B5EF4-FFF2-40B4-BE49-F238E27FC236}">
                <a16:creationId xmlns:a16="http://schemas.microsoft.com/office/drawing/2014/main" id="{69025DE1-A256-7FEB-068F-8454B62AE5B5}"/>
              </a:ext>
            </a:extLst>
          </p:cNvPr>
          <p:cNvSpPr/>
          <p:nvPr/>
        </p:nvSpPr>
        <p:spPr>
          <a:xfrm>
            <a:off x="365760" y="2445186"/>
            <a:ext cx="8464730" cy="2834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bg1">
                    <a:lumMod val="65000"/>
                  </a:schemeClr>
                </a:solidFill>
                <a:latin typeface="Yu Gothic UI" panose="020B0500000000000000" pitchFamily="50" charset="-128"/>
                <a:ea typeface="Yu Gothic UI" panose="020B0500000000000000" pitchFamily="50" charset="-128"/>
                <a:sym typeface="Meiryo"/>
              </a:rPr>
              <a:t>モデル事業実施後に設定している数値の根拠を記載してください</a:t>
            </a:r>
            <a:endParaRPr kumimoji="1" lang="ja-JP" altLang="en-US" sz="1600" dirty="0">
              <a:solidFill>
                <a:schemeClr val="bg1">
                  <a:lumMod val="65000"/>
                </a:schemeClr>
              </a:solidFill>
            </a:endParaRPr>
          </a:p>
        </p:txBody>
      </p:sp>
      <p:sp>
        <p:nvSpPr>
          <p:cNvPr id="8" name="正方形/長方形 7">
            <a:extLst>
              <a:ext uri="{FF2B5EF4-FFF2-40B4-BE49-F238E27FC236}">
                <a16:creationId xmlns:a16="http://schemas.microsoft.com/office/drawing/2014/main" id="{A587535E-9A4E-F14F-7EFA-C8F0569A339D}"/>
              </a:ext>
            </a:extLst>
          </p:cNvPr>
          <p:cNvSpPr/>
          <p:nvPr/>
        </p:nvSpPr>
        <p:spPr>
          <a:xfrm>
            <a:off x="409778" y="4856337"/>
            <a:ext cx="8464730" cy="2834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bg1">
                    <a:lumMod val="65000"/>
                  </a:schemeClr>
                </a:solidFill>
                <a:latin typeface="Yu Gothic UI" panose="020B0500000000000000" pitchFamily="50" charset="-128"/>
                <a:ea typeface="Yu Gothic UI" panose="020B0500000000000000" pitchFamily="50" charset="-128"/>
                <a:sym typeface="Meiryo"/>
              </a:rPr>
              <a:t>モデル事業実施後に設定している数値の根拠を記載してください</a:t>
            </a:r>
            <a:endParaRPr kumimoji="1" lang="ja-JP" altLang="en-US" sz="1600" dirty="0">
              <a:solidFill>
                <a:schemeClr val="bg1">
                  <a:lumMod val="65000"/>
                </a:schemeClr>
              </a:solidFill>
            </a:endParaRPr>
          </a:p>
        </p:txBody>
      </p:sp>
      <p:sp>
        <p:nvSpPr>
          <p:cNvPr id="2" name="テキスト ボックス 1">
            <a:extLst>
              <a:ext uri="{FF2B5EF4-FFF2-40B4-BE49-F238E27FC236}">
                <a16:creationId xmlns:a16="http://schemas.microsoft.com/office/drawing/2014/main" id="{ADF3CE60-248D-D97C-FFAD-54E603CD1A7C}"/>
              </a:ext>
            </a:extLst>
          </p:cNvPr>
          <p:cNvSpPr txBox="1"/>
          <p:nvPr/>
        </p:nvSpPr>
        <p:spPr>
          <a:xfrm>
            <a:off x="112542" y="1540920"/>
            <a:ext cx="1620957" cy="307777"/>
          </a:xfrm>
          <a:prstGeom prst="rect">
            <a:avLst/>
          </a:prstGeom>
          <a:noFill/>
        </p:spPr>
        <p:txBody>
          <a:bodyPr wrap="none" rtlCol="0">
            <a:spAutoFit/>
          </a:bodyPr>
          <a:lstStyle/>
          <a:p>
            <a:r>
              <a:rPr kumimoji="1" lang="ja-JP" altLang="en-US" sz="1400" dirty="0">
                <a:solidFill>
                  <a:schemeClr val="bg1">
                    <a:lumMod val="50000"/>
                  </a:schemeClr>
                </a:solidFill>
              </a:rPr>
              <a:t>（記載イメージ）</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98"/>
        <p:cNvGrpSpPr/>
        <p:nvPr/>
      </p:nvGrpSpPr>
      <p:grpSpPr>
        <a:xfrm>
          <a:off x="0" y="0"/>
          <a:ext cx="0" cy="0"/>
          <a:chOff x="0" y="0"/>
          <a:chExt cx="0" cy="0"/>
        </a:xfrm>
      </p:grpSpPr>
      <p:sp>
        <p:nvSpPr>
          <p:cNvPr id="399" name="Google Shape;399;p3"/>
          <p:cNvSpPr txBox="1">
            <a:spLocks noGrp="1"/>
          </p:cNvSpPr>
          <p:nvPr>
            <p:ph type="title"/>
          </p:nvPr>
        </p:nvSpPr>
        <p:spPr>
          <a:xfrm>
            <a:off x="159257" y="263770"/>
            <a:ext cx="8822832" cy="947578"/>
          </a:xfrm>
          <a:prstGeom prst="rect">
            <a:avLst/>
          </a:prstGeom>
          <a:noFill/>
          <a:ln>
            <a:noFill/>
          </a:ln>
        </p:spPr>
        <p:txBody>
          <a:bodyPr spcFirstLastPara="1" vert="horz" wrap="square" lIns="0" tIns="0" rIns="0" bIns="0" rtlCol="0" anchor="ctr" anchorCtr="0">
            <a:noAutofit/>
          </a:bodyPr>
          <a:lstStyle/>
          <a:p>
            <a:pPr>
              <a:buSzPts val="1800"/>
            </a:pPr>
            <a:r>
              <a:rPr lang="ja-JP" altLang="en-US" sz="1662" dirty="0">
                <a:solidFill>
                  <a:schemeClr val="tx1"/>
                </a:solidFill>
                <a:latin typeface="Yu Gothic UI" panose="020B0500000000000000" pitchFamily="50" charset="-128"/>
                <a:ea typeface="Yu Gothic UI" panose="020B0500000000000000" pitchFamily="50" charset="-128"/>
                <a:cs typeface="Meiryo"/>
                <a:sym typeface="Meiryo"/>
              </a:rPr>
              <a:t>提案事業</a:t>
            </a:r>
            <a:r>
              <a:rPr lang="ja-JP" altLang="en-US" sz="1662" dirty="0">
                <a:latin typeface="Yu Gothic UI" panose="020B0500000000000000" pitchFamily="50" charset="-128"/>
                <a:ea typeface="Yu Gothic UI" panose="020B0500000000000000" pitchFamily="50" charset="-128"/>
                <a:cs typeface="Meiryo"/>
                <a:sym typeface="Meiryo"/>
              </a:rPr>
              <a:t>の詳細⑤（波及効果）</a:t>
            </a:r>
            <a:br>
              <a:rPr lang="ja-JP" altLang="en-US" sz="1662" dirty="0">
                <a:latin typeface="Yu Gothic UI" panose="020B0500000000000000" pitchFamily="50" charset="-128"/>
                <a:ea typeface="Yu Gothic UI" panose="020B0500000000000000" pitchFamily="50" charset="-128"/>
                <a:cs typeface="Meiryo"/>
                <a:sym typeface="Meiryo"/>
              </a:rPr>
            </a:br>
            <a:r>
              <a:rPr lang="ja-JP" altLang="en-US" sz="1662" dirty="0">
                <a:latin typeface="Yu Gothic UI" panose="020B0500000000000000" pitchFamily="50" charset="-128"/>
                <a:ea typeface="Yu Gothic UI" panose="020B0500000000000000" pitchFamily="50" charset="-128"/>
                <a:cs typeface="Meiryo"/>
                <a:sym typeface="Meiryo"/>
              </a:rPr>
              <a:t>本事業実施後の横展開や波及性について、具体的なニーズの有無やビジネスモデルを踏まえ、図・表・画像等を用いて可能な限り具体的にご記載ください。</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【3</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枚以内</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endParaRPr sz="1662"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400" name="Google Shape;400;p3"/>
          <p:cNvSpPr txBox="1"/>
          <p:nvPr/>
        </p:nvSpPr>
        <p:spPr>
          <a:xfrm>
            <a:off x="286552" y="1225999"/>
            <a:ext cx="8568242" cy="5607089"/>
          </a:xfrm>
          <a:prstGeom prst="rect">
            <a:avLst/>
          </a:prstGeom>
          <a:noFill/>
          <a:ln>
            <a:noFill/>
          </a:ln>
        </p:spPr>
        <p:txBody>
          <a:bodyPr spcFirstLastPara="1" wrap="square" lIns="33231" tIns="33231" rIns="33231" bIns="33231" anchor="ctr" anchorCtr="0">
            <a:spAutoFit/>
          </a:bodyPr>
          <a:lstStyle/>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〇対象顧客（記載イメージ）</a:t>
            </a:r>
            <a:endParaRPr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・部材の配送を行う中小規模の運送事業者</a:t>
            </a:r>
            <a:endParaRPr lang="en-US" altLang="ja-JP"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・川崎市内には上記事業者が○社存在しており、日本全国には○○社程度存在。</a:t>
            </a:r>
            <a:endParaRPr lang="en-US" altLang="ja-JP"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・このうち事業終了後の販売開始から３年間程度でシェア１０％程度を目指す。</a:t>
            </a:r>
            <a:endParaRPr lang="en-US" altLang="ja-JP" dirty="0">
              <a:solidFill>
                <a:srgbClr val="A5A5A5"/>
              </a:solidFill>
              <a:latin typeface="Yu Gothic UI" panose="020B0500000000000000" pitchFamily="50" charset="-128"/>
              <a:ea typeface="Yu Gothic UI" panose="020B0500000000000000" pitchFamily="50" charset="-128"/>
              <a:cs typeface="MS Gothic"/>
              <a:sym typeface="MS Gothic"/>
            </a:endParaRPr>
          </a:p>
          <a:p>
            <a:endParaRPr lang="en-US"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〇社会課題（記載イメージ）</a:t>
            </a: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・配車担当者に配車業務が属人化しており、業務の引継ぎが困難となっているため、担当者退職による業務困難な会社が多い。</a:t>
            </a:r>
            <a:endParaRPr lang="en-US" altLang="ja-JP"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・急な配送の依頼、ドライバーの欠員が発生するたびに時間外労働が発生。</a:t>
            </a:r>
            <a:endParaRPr lang="en-US" altLang="ja-JP" dirty="0">
              <a:solidFill>
                <a:srgbClr val="A5A5A5"/>
              </a:solidFill>
              <a:latin typeface="Yu Gothic UI" panose="020B0500000000000000" pitchFamily="50" charset="-128"/>
              <a:ea typeface="Yu Gothic UI" panose="020B0500000000000000" pitchFamily="50" charset="-128"/>
              <a:cs typeface="MS Gothic"/>
              <a:sym typeface="MS Gothic"/>
            </a:endParaRPr>
          </a:p>
          <a:p>
            <a:endParaRPr lang="ja-JP" altLang="en-US"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〇ビジネスプラン（記載イメージ）</a:t>
            </a:r>
            <a:endParaRPr lang="en-US" altLang="ja-JP"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・本事業により開発した配車システムを本事業の実施主体である株式会社○○がクラウドシステムとして販売。</a:t>
            </a:r>
            <a:endParaRPr lang="en-US" altLang="ja-JP"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・配車に関する個社のカスタマイズしやすいシステムを構築し、個社ごとの課題に合わせたシステムとして販売。</a:t>
            </a:r>
            <a:endParaRPr lang="en-US" altLang="ja-JP"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・カスタマイズに関しては、事業終了後○○株式会社と業務委託契約を結び、カスタマイズに対応する。</a:t>
            </a:r>
            <a:endParaRPr lang="en-US" altLang="ja-JP"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dirty="0">
                <a:solidFill>
                  <a:srgbClr val="A5A5A5"/>
                </a:solidFill>
                <a:latin typeface="Yu Gothic UI" panose="020B0500000000000000" pitchFamily="50" charset="-128"/>
                <a:ea typeface="Yu Gothic UI" panose="020B0500000000000000" pitchFamily="50" charset="-128"/>
                <a:cs typeface="MS Gothic"/>
                <a:sym typeface="MS Gothic"/>
              </a:rPr>
              <a:t>・販売に関して、商社である株式会社△△とも連携し、販売を拡大、株式会社△△には手数料払を行う。</a:t>
            </a:r>
            <a:endParaRPr lang="en-US" altLang="ja-JP" dirty="0">
              <a:solidFill>
                <a:srgbClr val="A5A5A5"/>
              </a:solidFill>
              <a:latin typeface="Yu Gothic UI" panose="020B0500000000000000" pitchFamily="50" charset="-128"/>
              <a:ea typeface="Yu Gothic UI" panose="020B0500000000000000" pitchFamily="50" charset="-128"/>
              <a:cs typeface="MS Gothic"/>
              <a:sym typeface="MS Gothic"/>
            </a:endParaRPr>
          </a:p>
          <a:p>
            <a:endParaRPr dirty="0">
              <a:solidFill>
                <a:srgbClr val="A5A5A5"/>
              </a:solidFill>
              <a:latin typeface="Yu Gothic UI" panose="020B0500000000000000" pitchFamily="50" charset="-128"/>
              <a:ea typeface="Yu Gothic UI" panose="020B0500000000000000" pitchFamily="50" charset="-128"/>
              <a:cs typeface="MS Gothic"/>
              <a:sym typeface="MS Gothic"/>
            </a:endParaRPr>
          </a:p>
        </p:txBody>
      </p:sp>
      <p:sp>
        <p:nvSpPr>
          <p:cNvPr id="6" name="Google Shape;382;p1">
            <a:extLst>
              <a:ext uri="{FF2B5EF4-FFF2-40B4-BE49-F238E27FC236}">
                <a16:creationId xmlns:a16="http://schemas.microsoft.com/office/drawing/2014/main" id="{94CDFBDB-1FD7-40EB-9BEA-6F77D9334D5F}"/>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sz="840">
                <a:solidFill>
                  <a:schemeClr val="tx1"/>
                </a:solidFill>
                <a:latin typeface="Yu Gothic UI" panose="020B0500000000000000" pitchFamily="50" charset="-128"/>
              </a:rPr>
              <a:pPr/>
              <a:t>8</a:t>
            </a:fld>
            <a:endParaRPr sz="840" dirty="0">
              <a:solidFill>
                <a:schemeClr val="tx1"/>
              </a:solidFill>
              <a:latin typeface="Yu Gothic UI" panose="020B0500000000000000"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98"/>
        <p:cNvGrpSpPr/>
        <p:nvPr/>
      </p:nvGrpSpPr>
      <p:grpSpPr>
        <a:xfrm>
          <a:off x="0" y="0"/>
          <a:ext cx="0" cy="0"/>
          <a:chOff x="0" y="0"/>
          <a:chExt cx="0" cy="0"/>
        </a:xfrm>
      </p:grpSpPr>
      <p:sp>
        <p:nvSpPr>
          <p:cNvPr id="399" name="Google Shape;399;p3"/>
          <p:cNvSpPr txBox="1">
            <a:spLocks noGrp="1"/>
          </p:cNvSpPr>
          <p:nvPr>
            <p:ph type="title"/>
          </p:nvPr>
        </p:nvSpPr>
        <p:spPr>
          <a:xfrm>
            <a:off x="159257" y="263770"/>
            <a:ext cx="8822832" cy="947578"/>
          </a:xfrm>
          <a:prstGeom prst="rect">
            <a:avLst/>
          </a:prstGeom>
          <a:noFill/>
          <a:ln>
            <a:noFill/>
          </a:ln>
        </p:spPr>
        <p:txBody>
          <a:bodyPr spcFirstLastPara="1" vert="horz" wrap="square" lIns="0" tIns="0" rIns="0" bIns="0" rtlCol="0" anchor="ctr" anchorCtr="0">
            <a:noAutofit/>
          </a:bodyPr>
          <a:lstStyle/>
          <a:p>
            <a:pPr>
              <a:buSzPts val="1800"/>
            </a:pPr>
            <a:r>
              <a:rPr lang="ja-JP" altLang="en-US" sz="1662" dirty="0">
                <a:solidFill>
                  <a:schemeClr val="tx1"/>
                </a:solidFill>
                <a:latin typeface="Yu Gothic UI" panose="020B0500000000000000" pitchFamily="50" charset="-128"/>
                <a:ea typeface="Yu Gothic UI" panose="020B0500000000000000" pitchFamily="50" charset="-128"/>
                <a:cs typeface="Meiryo"/>
                <a:sym typeface="Meiryo"/>
              </a:rPr>
              <a:t>提案事業</a:t>
            </a:r>
            <a:r>
              <a:rPr lang="ja-JP" altLang="en-US" sz="1662" dirty="0">
                <a:latin typeface="Yu Gothic UI" panose="020B0500000000000000" pitchFamily="50" charset="-128"/>
                <a:ea typeface="Yu Gothic UI" panose="020B0500000000000000" pitchFamily="50" charset="-128"/>
                <a:cs typeface="Meiryo"/>
                <a:sym typeface="Meiryo"/>
              </a:rPr>
              <a:t>の詳細⑥（販売後等の体制）</a:t>
            </a:r>
            <a:br>
              <a:rPr lang="ja-JP" altLang="en-US" sz="1662" dirty="0">
                <a:latin typeface="Yu Gothic UI" panose="020B0500000000000000" pitchFamily="50" charset="-128"/>
                <a:ea typeface="Yu Gothic UI" panose="020B0500000000000000" pitchFamily="50" charset="-128"/>
                <a:cs typeface="Meiryo"/>
                <a:sym typeface="Meiryo"/>
              </a:rPr>
            </a:br>
            <a:r>
              <a:rPr lang="ja-JP" altLang="en-US" sz="1662" dirty="0">
                <a:latin typeface="Yu Gothic UI" panose="020B0500000000000000" pitchFamily="50" charset="-128"/>
                <a:ea typeface="Yu Gothic UI" panose="020B0500000000000000" pitchFamily="50" charset="-128"/>
                <a:cs typeface="Meiryo"/>
                <a:sym typeface="Meiryo"/>
              </a:rPr>
              <a:t>本事業実施後の横展開を行う際の体制についてご記載ください。</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【2</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枚以内</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endParaRPr sz="1662"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6" name="Google Shape;382;p1">
            <a:extLst>
              <a:ext uri="{FF2B5EF4-FFF2-40B4-BE49-F238E27FC236}">
                <a16:creationId xmlns:a16="http://schemas.microsoft.com/office/drawing/2014/main" id="{94CDFBDB-1FD7-40EB-9BEA-6F77D9334D5F}"/>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sz="840">
                <a:solidFill>
                  <a:schemeClr val="tx1"/>
                </a:solidFill>
                <a:latin typeface="Yu Gothic UI" panose="020B0500000000000000" pitchFamily="50" charset="-128"/>
              </a:rPr>
              <a:pPr/>
              <a:t>9</a:t>
            </a:fld>
            <a:endParaRPr sz="840" dirty="0">
              <a:solidFill>
                <a:schemeClr val="tx1"/>
              </a:solidFill>
              <a:latin typeface="Yu Gothic UI" panose="020B0500000000000000" pitchFamily="50" charset="-128"/>
            </a:endParaRPr>
          </a:p>
        </p:txBody>
      </p:sp>
      <p:sp>
        <p:nvSpPr>
          <p:cNvPr id="2" name="角丸四角形 1"/>
          <p:cNvSpPr/>
          <p:nvPr/>
        </p:nvSpPr>
        <p:spPr>
          <a:xfrm>
            <a:off x="287883" y="2090052"/>
            <a:ext cx="2049876" cy="100584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株式会社○○</a:t>
            </a:r>
            <a:endParaRPr kumimoji="1" lang="en-US" altLang="ja-JP" dirty="0">
              <a:solidFill>
                <a:schemeClr val="tx1"/>
              </a:solidFill>
            </a:endParaRPr>
          </a:p>
          <a:p>
            <a:pPr algn="ctr"/>
            <a:r>
              <a:rPr kumimoji="1" lang="ja-JP" altLang="en-US" dirty="0">
                <a:solidFill>
                  <a:schemeClr val="tx1"/>
                </a:solidFill>
              </a:rPr>
              <a:t>（代表申請者）</a:t>
            </a:r>
            <a:endParaRPr kumimoji="1" lang="en-US" altLang="ja-JP" dirty="0">
              <a:solidFill>
                <a:schemeClr val="tx1"/>
              </a:solidFill>
            </a:endParaRPr>
          </a:p>
          <a:p>
            <a:pPr algn="ctr"/>
            <a:r>
              <a:rPr kumimoji="1" lang="ja-JP" altLang="en-US" dirty="0">
                <a:solidFill>
                  <a:schemeClr val="tx1"/>
                </a:solidFill>
              </a:rPr>
              <a:t>（実証先）</a:t>
            </a:r>
          </a:p>
        </p:txBody>
      </p:sp>
      <p:sp>
        <p:nvSpPr>
          <p:cNvPr id="7" name="角丸四角形 6"/>
          <p:cNvSpPr/>
          <p:nvPr/>
        </p:nvSpPr>
        <p:spPr>
          <a:xfrm>
            <a:off x="177525" y="4220111"/>
            <a:ext cx="2108841" cy="230158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株式会社○○</a:t>
            </a:r>
            <a:endParaRPr kumimoji="1" lang="en-US" altLang="ja-JP" dirty="0">
              <a:solidFill>
                <a:schemeClr val="tx1"/>
              </a:solidFill>
            </a:endParaRPr>
          </a:p>
          <a:p>
            <a:pPr algn="ctr"/>
            <a:r>
              <a:rPr kumimoji="1" lang="ja-JP" altLang="en-US" dirty="0">
                <a:solidFill>
                  <a:schemeClr val="tx1"/>
                </a:solidFill>
              </a:rPr>
              <a:t>（連携申請者）</a:t>
            </a:r>
          </a:p>
        </p:txBody>
      </p:sp>
      <p:cxnSp>
        <p:nvCxnSpPr>
          <p:cNvPr id="4" name="直線矢印コネクタ 3"/>
          <p:cNvCxnSpPr/>
          <p:nvPr/>
        </p:nvCxnSpPr>
        <p:spPr>
          <a:xfrm>
            <a:off x="1789611" y="3189163"/>
            <a:ext cx="13063" cy="10309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flipV="1">
            <a:off x="899185" y="3185584"/>
            <a:ext cx="0" cy="10129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角丸四角形 13"/>
          <p:cNvSpPr/>
          <p:nvPr/>
        </p:nvSpPr>
        <p:spPr>
          <a:xfrm>
            <a:off x="7447642" y="1749277"/>
            <a:ext cx="1379506" cy="477241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ユーザー</a:t>
            </a:r>
          </a:p>
        </p:txBody>
      </p:sp>
      <p:cxnSp>
        <p:nvCxnSpPr>
          <p:cNvPr id="15" name="直線矢印コネクタ 14"/>
          <p:cNvCxnSpPr/>
          <p:nvPr/>
        </p:nvCxnSpPr>
        <p:spPr>
          <a:xfrm>
            <a:off x="5769752" y="2338249"/>
            <a:ext cx="138049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V="1">
            <a:off x="2400560" y="4510279"/>
            <a:ext cx="1309291" cy="6647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角丸四角形 22"/>
          <p:cNvSpPr/>
          <p:nvPr/>
        </p:nvSpPr>
        <p:spPr>
          <a:xfrm>
            <a:off x="3827518" y="2009959"/>
            <a:ext cx="1781583" cy="117562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a:t>
            </a:r>
            <a:endParaRPr kumimoji="1" lang="en-US" altLang="ja-JP" dirty="0">
              <a:solidFill>
                <a:schemeClr val="tx1"/>
              </a:solidFill>
            </a:endParaRPr>
          </a:p>
          <a:p>
            <a:pPr algn="ctr"/>
            <a:r>
              <a:rPr kumimoji="1" lang="ja-JP" altLang="en-US" dirty="0">
                <a:solidFill>
                  <a:schemeClr val="tx1"/>
                </a:solidFill>
              </a:rPr>
              <a:t>株式会社</a:t>
            </a:r>
            <a:endParaRPr kumimoji="1" lang="en-US" altLang="ja-JP" dirty="0">
              <a:solidFill>
                <a:schemeClr val="tx1"/>
              </a:solidFill>
            </a:endParaRPr>
          </a:p>
          <a:p>
            <a:pPr algn="ctr"/>
            <a:r>
              <a:rPr kumimoji="1" lang="ja-JP" altLang="en-US" sz="1600" dirty="0">
                <a:solidFill>
                  <a:schemeClr val="tx1"/>
                </a:solidFill>
              </a:rPr>
              <a:t>（カスタマイズサポート）</a:t>
            </a:r>
          </a:p>
        </p:txBody>
      </p:sp>
      <p:sp>
        <p:nvSpPr>
          <p:cNvPr id="24" name="角丸四角形 23"/>
          <p:cNvSpPr/>
          <p:nvPr/>
        </p:nvSpPr>
        <p:spPr>
          <a:xfrm>
            <a:off x="3824045" y="3992185"/>
            <a:ext cx="1758185" cy="118279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株式会社△△</a:t>
            </a:r>
            <a:endParaRPr kumimoji="1" lang="en-US" altLang="ja-JP" dirty="0">
              <a:solidFill>
                <a:schemeClr val="tx1"/>
              </a:solidFill>
            </a:endParaRPr>
          </a:p>
          <a:p>
            <a:pPr algn="ctr"/>
            <a:r>
              <a:rPr kumimoji="1" lang="ja-JP" altLang="en-US" dirty="0">
                <a:solidFill>
                  <a:schemeClr val="tx1"/>
                </a:solidFill>
              </a:rPr>
              <a:t>（商社）</a:t>
            </a:r>
          </a:p>
        </p:txBody>
      </p:sp>
      <p:sp>
        <p:nvSpPr>
          <p:cNvPr id="31" name="テキスト ボックス 30"/>
          <p:cNvSpPr txBox="1"/>
          <p:nvPr/>
        </p:nvSpPr>
        <p:spPr>
          <a:xfrm>
            <a:off x="177525" y="3512931"/>
            <a:ext cx="899185" cy="461665"/>
          </a:xfrm>
          <a:prstGeom prst="rect">
            <a:avLst/>
          </a:prstGeom>
          <a:noFill/>
        </p:spPr>
        <p:txBody>
          <a:bodyPr wrap="square" rtlCol="0">
            <a:spAutoFit/>
          </a:bodyPr>
          <a:lstStyle/>
          <a:p>
            <a:r>
              <a:rPr kumimoji="1" lang="ja-JP" altLang="en-US" sz="1200" dirty="0"/>
              <a:t>売上フィー</a:t>
            </a:r>
          </a:p>
        </p:txBody>
      </p:sp>
      <p:sp>
        <p:nvSpPr>
          <p:cNvPr id="34" name="テキスト ボックス 33"/>
          <p:cNvSpPr txBox="1"/>
          <p:nvPr/>
        </p:nvSpPr>
        <p:spPr>
          <a:xfrm>
            <a:off x="1793465" y="3492594"/>
            <a:ext cx="899185" cy="461665"/>
          </a:xfrm>
          <a:prstGeom prst="rect">
            <a:avLst/>
          </a:prstGeom>
          <a:noFill/>
        </p:spPr>
        <p:txBody>
          <a:bodyPr wrap="square" rtlCol="0">
            <a:spAutoFit/>
          </a:bodyPr>
          <a:lstStyle/>
          <a:p>
            <a:r>
              <a:rPr kumimoji="1" lang="ja-JP" altLang="en-US" sz="1200" dirty="0"/>
              <a:t>ノウハウ提供</a:t>
            </a:r>
          </a:p>
        </p:txBody>
      </p:sp>
      <p:cxnSp>
        <p:nvCxnSpPr>
          <p:cNvPr id="33" name="直線矢印コネクタ 32"/>
          <p:cNvCxnSpPr/>
          <p:nvPr/>
        </p:nvCxnSpPr>
        <p:spPr>
          <a:xfrm flipV="1">
            <a:off x="2337758" y="2495006"/>
            <a:ext cx="1372093" cy="19333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2586084" y="2627446"/>
            <a:ext cx="899185" cy="461665"/>
          </a:xfrm>
          <a:prstGeom prst="rect">
            <a:avLst/>
          </a:prstGeom>
          <a:noFill/>
        </p:spPr>
        <p:txBody>
          <a:bodyPr wrap="square" rtlCol="0">
            <a:spAutoFit/>
          </a:bodyPr>
          <a:lstStyle/>
          <a:p>
            <a:r>
              <a:rPr kumimoji="1" lang="ja-JP" altLang="en-US" sz="1200" dirty="0"/>
              <a:t>サポート依頼</a:t>
            </a:r>
          </a:p>
        </p:txBody>
      </p:sp>
      <p:cxnSp>
        <p:nvCxnSpPr>
          <p:cNvPr id="37" name="直線矢印コネクタ 36"/>
          <p:cNvCxnSpPr/>
          <p:nvPr/>
        </p:nvCxnSpPr>
        <p:spPr>
          <a:xfrm flipH="1">
            <a:off x="2286367" y="6204857"/>
            <a:ext cx="4863884" cy="391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4384404" y="6244046"/>
            <a:ext cx="899185" cy="461665"/>
          </a:xfrm>
          <a:prstGeom prst="rect">
            <a:avLst/>
          </a:prstGeom>
          <a:noFill/>
        </p:spPr>
        <p:txBody>
          <a:bodyPr wrap="square" rtlCol="0">
            <a:spAutoFit/>
          </a:bodyPr>
          <a:lstStyle/>
          <a:p>
            <a:r>
              <a:rPr kumimoji="1" lang="ja-JP" altLang="en-US" sz="1200" dirty="0"/>
              <a:t>システム利用依頼</a:t>
            </a:r>
          </a:p>
        </p:txBody>
      </p:sp>
      <p:cxnSp>
        <p:nvCxnSpPr>
          <p:cNvPr id="40" name="直線矢印コネクタ 39"/>
          <p:cNvCxnSpPr/>
          <p:nvPr/>
        </p:nvCxnSpPr>
        <p:spPr>
          <a:xfrm flipV="1">
            <a:off x="2337758" y="5812973"/>
            <a:ext cx="4812493" cy="216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4384403" y="5372970"/>
            <a:ext cx="899185" cy="461665"/>
          </a:xfrm>
          <a:prstGeom prst="rect">
            <a:avLst/>
          </a:prstGeom>
          <a:noFill/>
        </p:spPr>
        <p:txBody>
          <a:bodyPr wrap="square" rtlCol="0">
            <a:spAutoFit/>
          </a:bodyPr>
          <a:lstStyle/>
          <a:p>
            <a:r>
              <a:rPr kumimoji="1" lang="ja-JP" altLang="en-US" sz="1200" dirty="0"/>
              <a:t>システム販売</a:t>
            </a:r>
          </a:p>
        </p:txBody>
      </p:sp>
      <p:sp>
        <p:nvSpPr>
          <p:cNvPr id="48" name="テキスト ボックス 47"/>
          <p:cNvSpPr txBox="1"/>
          <p:nvPr/>
        </p:nvSpPr>
        <p:spPr>
          <a:xfrm>
            <a:off x="5829551" y="1979748"/>
            <a:ext cx="1191235" cy="276999"/>
          </a:xfrm>
          <a:prstGeom prst="rect">
            <a:avLst/>
          </a:prstGeom>
          <a:noFill/>
        </p:spPr>
        <p:txBody>
          <a:bodyPr wrap="square" rtlCol="0">
            <a:spAutoFit/>
          </a:bodyPr>
          <a:lstStyle/>
          <a:p>
            <a:r>
              <a:rPr kumimoji="1" lang="ja-JP" altLang="en-US" sz="1200" dirty="0"/>
              <a:t>カスタマイズ</a:t>
            </a:r>
          </a:p>
        </p:txBody>
      </p:sp>
      <p:cxnSp>
        <p:nvCxnSpPr>
          <p:cNvPr id="47" name="直線矢印コネクタ 46"/>
          <p:cNvCxnSpPr/>
          <p:nvPr/>
        </p:nvCxnSpPr>
        <p:spPr>
          <a:xfrm>
            <a:off x="5609101" y="4428309"/>
            <a:ext cx="15411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2519782" y="4403994"/>
            <a:ext cx="965487" cy="461665"/>
          </a:xfrm>
          <a:prstGeom prst="rect">
            <a:avLst/>
          </a:prstGeom>
          <a:noFill/>
        </p:spPr>
        <p:txBody>
          <a:bodyPr wrap="square" rtlCol="0">
            <a:spAutoFit/>
          </a:bodyPr>
          <a:lstStyle/>
          <a:p>
            <a:r>
              <a:rPr kumimoji="1" lang="ja-JP" altLang="en-US" sz="1200" dirty="0"/>
              <a:t>ライセンス提供</a:t>
            </a:r>
          </a:p>
        </p:txBody>
      </p:sp>
      <p:cxnSp>
        <p:nvCxnSpPr>
          <p:cNvPr id="59" name="直線矢印コネクタ 58"/>
          <p:cNvCxnSpPr/>
          <p:nvPr/>
        </p:nvCxnSpPr>
        <p:spPr>
          <a:xfrm flipH="1">
            <a:off x="5582230" y="5016137"/>
            <a:ext cx="156802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テキスト ボックス 61"/>
          <p:cNvSpPr txBox="1"/>
          <p:nvPr/>
        </p:nvSpPr>
        <p:spPr>
          <a:xfrm>
            <a:off x="5950169" y="5035752"/>
            <a:ext cx="899185" cy="461665"/>
          </a:xfrm>
          <a:prstGeom prst="rect">
            <a:avLst/>
          </a:prstGeom>
          <a:noFill/>
        </p:spPr>
        <p:txBody>
          <a:bodyPr wrap="square" rtlCol="0">
            <a:spAutoFit/>
          </a:bodyPr>
          <a:lstStyle/>
          <a:p>
            <a:r>
              <a:rPr kumimoji="1" lang="ja-JP" altLang="en-US" sz="1200" dirty="0"/>
              <a:t>システム利用依頼</a:t>
            </a:r>
          </a:p>
        </p:txBody>
      </p:sp>
      <p:sp>
        <p:nvSpPr>
          <p:cNvPr id="63" name="テキスト ボックス 62"/>
          <p:cNvSpPr txBox="1"/>
          <p:nvPr/>
        </p:nvSpPr>
        <p:spPr>
          <a:xfrm>
            <a:off x="6004537" y="3986260"/>
            <a:ext cx="899185" cy="461665"/>
          </a:xfrm>
          <a:prstGeom prst="rect">
            <a:avLst/>
          </a:prstGeom>
          <a:noFill/>
        </p:spPr>
        <p:txBody>
          <a:bodyPr wrap="square" rtlCol="0">
            <a:spAutoFit/>
          </a:bodyPr>
          <a:lstStyle/>
          <a:p>
            <a:r>
              <a:rPr kumimoji="1" lang="ja-JP" altLang="en-US" sz="1200" dirty="0"/>
              <a:t>システム販売</a:t>
            </a:r>
          </a:p>
        </p:txBody>
      </p:sp>
      <p:sp>
        <p:nvSpPr>
          <p:cNvPr id="3" name="テキスト ボックス 2">
            <a:extLst>
              <a:ext uri="{FF2B5EF4-FFF2-40B4-BE49-F238E27FC236}">
                <a16:creationId xmlns:a16="http://schemas.microsoft.com/office/drawing/2014/main" id="{877EDBAA-317E-9434-A0DC-EE9562AF45A5}"/>
              </a:ext>
            </a:extLst>
          </p:cNvPr>
          <p:cNvSpPr txBox="1"/>
          <p:nvPr/>
        </p:nvSpPr>
        <p:spPr>
          <a:xfrm>
            <a:off x="287883" y="1288557"/>
            <a:ext cx="1620957" cy="307777"/>
          </a:xfrm>
          <a:prstGeom prst="rect">
            <a:avLst/>
          </a:prstGeom>
          <a:noFill/>
        </p:spPr>
        <p:txBody>
          <a:bodyPr wrap="none" rtlCol="0">
            <a:spAutoFit/>
          </a:bodyPr>
          <a:lstStyle/>
          <a:p>
            <a:r>
              <a:rPr kumimoji="1" lang="ja-JP" altLang="en-US" sz="1400" dirty="0">
                <a:solidFill>
                  <a:schemeClr val="bg1">
                    <a:lumMod val="50000"/>
                  </a:schemeClr>
                </a:solidFill>
              </a:rPr>
              <a:t>（記載イメージ）</a:t>
            </a:r>
          </a:p>
        </p:txBody>
      </p:sp>
    </p:spTree>
    <p:extLst>
      <p:ext uri="{BB962C8B-B14F-4D97-AF65-F5344CB8AC3E}">
        <p14:creationId xmlns:p14="http://schemas.microsoft.com/office/powerpoint/2010/main" val="228387672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872</TotalTime>
  <Words>2520</Words>
  <Application>Microsoft Office PowerPoint</Application>
  <PresentationFormat>画面に合わせる (4:3)</PresentationFormat>
  <Paragraphs>303</Paragraphs>
  <Slides>15</Slides>
  <Notes>15</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15</vt:i4>
      </vt:variant>
    </vt:vector>
  </HeadingPairs>
  <TitlesOfParts>
    <vt:vector size="29" baseType="lpstr">
      <vt:lpstr>HG丸ｺﾞｼｯｸM-PRO</vt:lpstr>
      <vt:lpstr>ＭＳ Ｐゴシック</vt:lpstr>
      <vt:lpstr>MS Gothic</vt:lpstr>
      <vt:lpstr>Noto Sans Symbols</vt:lpstr>
      <vt:lpstr>Quattrocento Sans</vt:lpstr>
      <vt:lpstr>Yu Gothic UI</vt:lpstr>
      <vt:lpstr>Meiryo</vt:lpstr>
      <vt:lpstr>Meiryo</vt:lpstr>
      <vt:lpstr>游ゴシック</vt:lpstr>
      <vt:lpstr>游ゴシック Light</vt:lpstr>
      <vt:lpstr>Arial</vt:lpstr>
      <vt:lpstr>Calibri</vt:lpstr>
      <vt:lpstr>Calibri Light</vt:lpstr>
      <vt:lpstr>Office テーマ</vt:lpstr>
      <vt:lpstr>PowerPoint プレゼンテーション</vt:lpstr>
      <vt:lpstr>提案事業実施者①（代表申請者）に関する情報 本提案事業を実施する事業者の情報を、事業者ごとに記載してください。 （２者以上の実施事業者がいる場合には、次頁を使用し、3者以上の場合には適宜ページを増やして作成ください。）【1事業者につき1枚】</vt:lpstr>
      <vt:lpstr>提案事業実施者②に関する情報 本提案事業を実施する事業者の情報を、事業者ごとに記載してください。 （２者以上の実施事業者がいない場合には、本頁を削除ください。）【1事業者につき1枚】</vt:lpstr>
      <vt:lpstr>提案事業の詳細①（事業の課題） 実施予定のモデル事業を実施（企画）するに至った背景や課題についてご記載ください。【1枚】</vt:lpstr>
      <vt:lpstr>提案事業の詳細②（課題解決のための事業の概要（サマリー）） 前述の課題を解決するための本事業での実施する取組の全体像が分かるように、課題に即した取組のテーマや概要をご記載ください。【１枚】</vt:lpstr>
      <vt:lpstr>提案事業の詳細③（課題解決のための事業の内容） 前述の取組Noごとに、実施内容（実証内容やシステム開発が発生する場合にはその内容）を図・表・画像等を用いて可能な限り具体的にご記載ください。【各取組につき3枚以内】</vt:lpstr>
      <vt:lpstr>提案事業の詳細④（具体的な生産性向上に係る成果目標） 本事業による成果として労働時間削減やコスト削減等の成果について 具体的な数値とその根拠をお示しください。【2枚以内】</vt:lpstr>
      <vt:lpstr>提案事業の詳細⑤（波及効果） 本事業実施後の横展開や波及性について、具体的なニーズの有無やビジネスモデルを踏まえ、図・表・画像等を用いて可能な限り具体的にご記載ください。【3枚以内】</vt:lpstr>
      <vt:lpstr>提案事業の詳細⑥（販売後等の体制） 本事業実施後の横展開を行う際の体制についてご記載ください。【2枚以内】</vt:lpstr>
      <vt:lpstr>提案事業の詳細⑦（効果検証方法） 提案事業の詳細④⑤で想定された目標・効果について、実際の結果に対して行う効果検証方法を、図・表・画像等を用いて可能な限り具体的にご記載ください。【2枚以内】</vt:lpstr>
      <vt:lpstr>PowerPoint プレゼンテーション</vt:lpstr>
      <vt:lpstr>提案事業の詳細⑨（事業費内訳） 本事業の実施にあたって必要となる経費の内訳についてご記載ください。【１枚】</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川崎市</cp:lastModifiedBy>
  <cp:revision>71</cp:revision>
  <cp:lastPrinted>2023-07-10T06:43:08Z</cp:lastPrinted>
  <dcterms:created xsi:type="dcterms:W3CDTF">2023-05-10T05:48:10Z</dcterms:created>
  <dcterms:modified xsi:type="dcterms:W3CDTF">2023-07-27T07:41:45Z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2023-05-10T05:48:10Z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ae203c3a-2e56-49d0-a434-d300851eebd6</vt:lpwstr>
  </property>
  <property fmtid="{D5CDD505-2E9C-101B-9397-08002B2CF9AE}" pid="8" name="MSIP_Label_ea60d57e-af5b-4752-ac57-3e4f28ca11dc_ContentBits">
    <vt:lpwstr>0</vt:lpwstr>
  </property>
</Properties>
</file>