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154" r:id="rId2"/>
    <p:sldId id="2155" r:id="rId3"/>
    <p:sldId id="2156" r:id="rId4"/>
    <p:sldId id="2157" r:id="rId5"/>
    <p:sldId id="2158" r:id="rId6"/>
    <p:sldId id="2159" r:id="rId7"/>
    <p:sldId id="2160" r:id="rId8"/>
  </p:sldIdLst>
  <p:sldSz cx="9906000" cy="6858000" type="A4"/>
  <p:notesSz cx="7102475" cy="1023302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B3EFAA1-15F5-47D3-9E22-A487324C3741}">
          <p14:sldIdLst>
            <p14:sldId id="2154"/>
            <p14:sldId id="2155"/>
            <p14:sldId id="2156"/>
            <p14:sldId id="2157"/>
            <p14:sldId id="2158"/>
            <p14:sldId id="2159"/>
            <p14:sldId id="21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川崎市" initials="川崎市" lastIdx="1" clrIdx="0">
    <p:extLst>
      <p:ext uri="{19B8F6BF-5375-455C-9EA6-DF929625EA0E}">
        <p15:presenceInfo xmlns:p15="http://schemas.microsoft.com/office/powerpoint/2012/main" userId="川崎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FF7"/>
    <a:srgbClr val="C9FFF1"/>
    <a:srgbClr val="00CC99"/>
    <a:srgbClr val="006666"/>
    <a:srgbClr val="E1E1E1"/>
    <a:srgbClr val="FFF3F3"/>
    <a:srgbClr val="FFD1D1"/>
    <a:srgbClr val="F0F0F0"/>
    <a:srgbClr val="FF6600"/>
    <a:srgbClr val="E2F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1849" autoAdjust="0"/>
  </p:normalViewPr>
  <p:slideViewPr>
    <p:cSldViewPr showGuides="1">
      <p:cViewPr varScale="1">
        <p:scale>
          <a:sx n="92" d="100"/>
          <a:sy n="92" d="100"/>
        </p:scale>
        <p:origin x="173" y="67"/>
      </p:cViewPr>
      <p:guideLst>
        <p:guide orient="horz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906" y="-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4"/>
            <a:ext cx="3077740" cy="511650"/>
          </a:xfrm>
          <a:prstGeom prst="rect">
            <a:avLst/>
          </a:prstGeom>
        </p:spPr>
        <p:txBody>
          <a:bodyPr vert="horz" lIns="95276" tIns="47638" rIns="95276" bIns="476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113" y="4"/>
            <a:ext cx="3077740" cy="511650"/>
          </a:xfrm>
          <a:prstGeom prst="rect">
            <a:avLst/>
          </a:prstGeom>
        </p:spPr>
        <p:txBody>
          <a:bodyPr vert="horz" lIns="95276" tIns="47638" rIns="95276" bIns="47638" rtlCol="0"/>
          <a:lstStyle>
            <a:lvl1pPr algn="r">
              <a:defRPr sz="1200"/>
            </a:lvl1pPr>
          </a:lstStyle>
          <a:p>
            <a:fld id="{6FB653C0-4B6F-4F77-BE66-5A9AE6A63C1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1" y="9719603"/>
            <a:ext cx="3077740" cy="511650"/>
          </a:xfrm>
          <a:prstGeom prst="rect">
            <a:avLst/>
          </a:prstGeom>
        </p:spPr>
        <p:txBody>
          <a:bodyPr vert="horz" lIns="95276" tIns="47638" rIns="95276" bIns="476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113" y="9719603"/>
            <a:ext cx="3077740" cy="511650"/>
          </a:xfrm>
          <a:prstGeom prst="rect">
            <a:avLst/>
          </a:prstGeom>
        </p:spPr>
        <p:txBody>
          <a:bodyPr vert="horz" lIns="95276" tIns="47638" rIns="95276" bIns="47638" rtlCol="0" anchor="b"/>
          <a:lstStyle>
            <a:lvl1pPr algn="r">
              <a:defRPr sz="1200"/>
            </a:lvl1pPr>
          </a:lstStyle>
          <a:p>
            <a:fld id="{4B7A45EF-2B8C-40FC-AC67-BE998BE34D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2257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1" y="4"/>
            <a:ext cx="3077740" cy="51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76" tIns="47638" rIns="95276" bIns="476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113" y="4"/>
            <a:ext cx="3077740" cy="51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76" tIns="47638" rIns="95276" bIns="476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5175"/>
            <a:ext cx="5553075" cy="3843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9" y="4860702"/>
            <a:ext cx="5681980" cy="460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76" tIns="47638" rIns="95276" bIns="47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1" y="9719603"/>
            <a:ext cx="3077740" cy="51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76" tIns="47638" rIns="95276" bIns="476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113" y="9719603"/>
            <a:ext cx="3077740" cy="51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76" tIns="47638" rIns="95276" bIns="476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DA85DF-B60E-4670-AB6F-EBD293F12A5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561085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65473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51556-8D42-9BA4-7137-9D75589CE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97355B4-A8F4-EEAE-164F-C36838A396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D243CE-418B-4101-0E1C-362C38BC1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6775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E9077-5D58-5969-1A1D-98361F681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F7F644-F826-CD74-11EF-CA7926C6C7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186E12-8BCD-EE47-96C8-CC3596F37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72045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C2549-7F8C-881E-2722-E3A840FF6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7FF1F2-DAC2-A8F4-785B-C48DB48B8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6DCE452-D84C-AB8D-8CE7-C0ACDFBE4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66132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8B36C-9B13-AC0D-CD38-B40C58ECE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7E1FE9-6BB7-7D30-9313-B6447CC4C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5368E17-4BAB-ABFC-D6DC-CE5538336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7424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CFD7A-36C7-8ABA-5DE4-09D3BAB2F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2D58198-E33B-2622-51A1-875C6440F5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C79C83-5D41-3553-320D-7DF232701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90694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A3C3C-9138-C6BA-6DDD-CD868671D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6ED0B0-32EB-6AE1-3648-0853B70922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E39A34-2D38-7793-E251-0A95A20A0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●出展者数</a:t>
            </a:r>
            <a:endParaRPr kumimoji="1" lang="en-US" altLang="ja-JP" dirty="0"/>
          </a:p>
          <a:p>
            <a:r>
              <a:rPr kumimoji="1" lang="ja-JP" altLang="en-US" dirty="0"/>
              <a:t>　現時点では登録が</a:t>
            </a:r>
            <a:r>
              <a:rPr kumimoji="1" lang="en-US" altLang="ja-JP" dirty="0"/>
              <a:t>118</a:t>
            </a:r>
            <a:r>
              <a:rPr kumimoji="1" lang="ja-JP" altLang="en-US" dirty="0"/>
              <a:t>団体です。あと数団体は出展が見込まれております。</a:t>
            </a:r>
            <a:endParaRPr kumimoji="1" lang="en-US" altLang="ja-JP" dirty="0"/>
          </a:p>
          <a:p>
            <a:r>
              <a:rPr kumimoji="1" lang="ja-JP" altLang="en-US" dirty="0"/>
              <a:t>　初出展が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団体、市内中小企業</a:t>
            </a:r>
            <a:r>
              <a:rPr kumimoji="1" lang="en-US" altLang="ja-JP" dirty="0"/>
              <a:t>35</a:t>
            </a:r>
            <a:r>
              <a:rPr kumimoji="1" lang="ja-JP" altLang="en-US" dirty="0"/>
              <a:t>団体となっております。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出展カテゴリーについては「持続可能な社会への貢献」が頼り若干多くなっております。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●協賛者</a:t>
            </a:r>
            <a:endParaRPr kumimoji="1" lang="en-US" altLang="ja-JP" dirty="0"/>
          </a:p>
          <a:p>
            <a:r>
              <a:rPr kumimoji="1" lang="ja-JP" altLang="en-US" dirty="0"/>
              <a:t>　現時点で</a:t>
            </a:r>
            <a:r>
              <a:rPr kumimoji="1" lang="en-US" altLang="ja-JP" dirty="0"/>
              <a:t>18</a:t>
            </a:r>
            <a:r>
              <a:rPr kumimoji="1" lang="ja-JP" altLang="en-US" dirty="0"/>
              <a:t>社・団体からご協賛のご連絡をいただいております。</a:t>
            </a:r>
            <a:endParaRPr kumimoji="1" lang="en-US" altLang="ja-JP" dirty="0"/>
          </a:p>
          <a:p>
            <a:r>
              <a:rPr kumimoji="1" lang="ja-JP" altLang="en-US" dirty="0"/>
              <a:t>　昨年度より件数、及び合計金額について多くなっております。</a:t>
            </a:r>
            <a:endParaRPr kumimoji="1" lang="en-US" altLang="ja-JP" dirty="0"/>
          </a:p>
          <a:p>
            <a:r>
              <a:rPr kumimoji="1" lang="ja-JP" altLang="en-US" dirty="0"/>
              <a:t>　皆様のご協力、ご協賛、誠にありがたく存じます。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7695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空白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8770" y="116632"/>
            <a:ext cx="9288462" cy="43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ja-JP" altLang="en-US" sz="18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5304F-656B-4B58-90C8-562E492E145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2725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180234"/>
            <a:ext cx="9252000" cy="4315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5304F-656B-4B58-90C8-562E492E145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344490" y="908720"/>
            <a:ext cx="9432925" cy="55446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0746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5304F-656B-4B58-90C8-562E492E145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6887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544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 userDrawn="1">
            <p:ph type="dt" sz="half" idx="2"/>
          </p:nvPr>
        </p:nvSpPr>
        <p:spPr bwMode="auto">
          <a:xfrm>
            <a:off x="273050" y="6524625"/>
            <a:ext cx="23114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 userDrawn="1">
            <p:ph type="ftr" sz="quarter" idx="3"/>
          </p:nvPr>
        </p:nvSpPr>
        <p:spPr bwMode="auto">
          <a:xfrm>
            <a:off x="3384550" y="6524625"/>
            <a:ext cx="31369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 userDrawn="1">
            <p:ph type="sldNum" sz="quarter" idx="4"/>
          </p:nvPr>
        </p:nvSpPr>
        <p:spPr bwMode="auto">
          <a:xfrm>
            <a:off x="7321550" y="6524625"/>
            <a:ext cx="23114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135304F-656B-4B58-90C8-562E492E1454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59FB5A-9EFD-A654-15CE-52A2DEC7CD37}"/>
              </a:ext>
            </a:extLst>
          </p:cNvPr>
          <p:cNvSpPr/>
          <p:nvPr userDrawn="1"/>
        </p:nvSpPr>
        <p:spPr>
          <a:xfrm>
            <a:off x="0" y="692696"/>
            <a:ext cx="9906000" cy="108000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6" r:id="rId2"/>
    <p:sldLayoutId id="2147483677" r:id="rId3"/>
    <p:sldLayoutId id="2147483672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1800" b="1">
          <a:solidFill>
            <a:schemeClr val="tx2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E1B75C38-2569-3713-4173-3113FEF73FE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2A3EC0A-722A-EA5F-09F9-49E3E351FCBE}"/>
              </a:ext>
            </a:extLst>
          </p:cNvPr>
          <p:cNvSpPr txBox="1"/>
          <p:nvPr/>
        </p:nvSpPr>
        <p:spPr>
          <a:xfrm>
            <a:off x="272480" y="1052736"/>
            <a:ext cx="936104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提案書作成上の注意</a:t>
            </a:r>
          </a:p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１．提案書は、次頁以下の記載内容に従って記入してください。</a:t>
            </a:r>
          </a:p>
          <a:p>
            <a:endParaRPr lang="ja-JP" altLang="en-US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２．提案書の右下にページを入れてください。</a:t>
            </a:r>
          </a:p>
          <a:p>
            <a:endParaRPr lang="ja-JP" altLang="en-US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３．ページ数が多くなる場合には、必要に応じて目次を作成してください。</a:t>
            </a:r>
          </a:p>
          <a:p>
            <a:endParaRPr lang="ja-JP" altLang="en-US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４．提出時には本ページ（提案書作成上の注意）及び吹き出し・青字部分は削除してください。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５．提案書は外部有識者による事前ヒアリングに付されますので、審査材料として十分な内容　　　　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を記述してください。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07394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E2885-FFBF-85FE-BC42-88C860FEF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0A2759C1-4413-500E-0085-962BA062DCC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9DCCB80-5DB4-1BB3-7547-327AD75B0C33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提案概要・企業概要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Group 75">
            <a:extLst>
              <a:ext uri="{FF2B5EF4-FFF2-40B4-BE49-F238E27FC236}">
                <a16:creationId xmlns:a16="http://schemas.microsoft.com/office/drawing/2014/main" id="{7542DAF0-ABD7-B33D-D1D6-D72C96DFF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947055"/>
              </p:ext>
            </p:extLst>
          </p:nvPr>
        </p:nvGraphicFramePr>
        <p:xfrm>
          <a:off x="563379" y="3212976"/>
          <a:ext cx="8779242" cy="212217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5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5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会社名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□□株式会社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代表者氏名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代表取締役社長　○○　○○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担当者氏名（役職）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 ○○（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　課長代理）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65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</a:p>
                  </a:txBody>
                  <a:tcPr marT="45701" marB="45701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64787659-CE2B-42E7-C7A3-2128303E8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873571"/>
              </p:ext>
            </p:extLst>
          </p:nvPr>
        </p:nvGraphicFramePr>
        <p:xfrm>
          <a:off x="563379" y="1568944"/>
          <a:ext cx="8779242" cy="1296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5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事業名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総事業費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￥ｘ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ｘｘｘ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ｘｘｘ－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申請額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￥ｘ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ｘｘｘ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ｘｘｘ－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661233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153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AEC7-20F4-8B91-BCAC-E4A3B5B3A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37770664-8843-3834-DFEF-4666620017A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C866B74-C9A6-D8D1-B4BC-425FCD02223B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49DC5AE8-BBD3-ADA5-8147-903ADA482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016008"/>
              </p:ext>
            </p:extLst>
          </p:nvPr>
        </p:nvGraphicFramePr>
        <p:xfrm>
          <a:off x="488504" y="1463763"/>
          <a:ext cx="8784000" cy="5148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新技術・新製品の概要</a:t>
                      </a:r>
                      <a:endParaRPr kumimoji="0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（新技術・新製品の背景、目的、内容等について、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文字程度で具体的に記載すること）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開発内容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当該事業の研究開発の目標、内容等を記載すること。また、開発項目ごとに目標、解決手段、実施内容等を記載すること）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400</a:t>
                      </a: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48553557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特許・実用新案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（申請中を含む）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該当があれば記入してください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288039468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他の補助金の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受入・申請状況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該当があれば記入してください</a:t>
                      </a:r>
                      <a:endParaRPr kumimoji="0" lang="en-US" altLang="ja-JP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1838983"/>
                  </a:ext>
                </a:extLst>
              </a:tr>
            </a:tbl>
          </a:graphicData>
        </a:graphic>
      </p:graphicFrame>
      <p:sp>
        <p:nvSpPr>
          <p:cNvPr id="7" name="AutoShape 10">
            <a:extLst>
              <a:ext uri="{FF2B5EF4-FFF2-40B4-BE49-F238E27FC236}">
                <a16:creationId xmlns:a16="http://schemas.microsoft.com/office/drawing/2014/main" id="{26FBF04D-F2C8-AD39-A35C-3F7DF63A7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84" y="891702"/>
            <a:ext cx="4896168" cy="432000"/>
          </a:xfrm>
          <a:prstGeom prst="roundRect">
            <a:avLst>
              <a:gd name="adj" fmla="val 16667"/>
            </a:avLst>
          </a:prstGeom>
          <a:solidFill>
            <a:srgbClr val="C9FFF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indent="85725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447675" indent="-182563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枠は変更せずに、枠内の記載を上書きしてください（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赤字部分は削除してください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）。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枚に収まるよう記載してください。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54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308E9-E000-9F4C-724B-42BE681DE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8E89EB39-CBFA-10B5-2105-41C8C853E4A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AEEF5CF-FD0A-C02C-6F52-B207BF86317A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613ACEC3-DA02-DB32-8025-D1F70EEBF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87192"/>
              </p:ext>
            </p:extLst>
          </p:nvPr>
        </p:nvGraphicFramePr>
        <p:xfrm>
          <a:off x="488504" y="1463763"/>
          <a:ext cx="8820000" cy="5184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環境性・社会性</a:t>
                      </a:r>
                      <a:endParaRPr kumimoji="0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（新技術・新製品が脱炭素をはじめとする環境への貢献、社会や産業界に与える影響を記載すること）</a:t>
                      </a:r>
                      <a:endParaRPr kumimoji="0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新規性・独自性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（新技術・新製品に関して、従来の製品等にない優れた点、模倣されにくい点、自社の強みを活かせる点、知的財産権の取得可能性について記入すること）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3031869785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市場性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新技術・新製品の市場ニーズ、市場規模、市場シェアの見込みについて記載すること）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485535575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事業化の見込み</a:t>
                      </a:r>
                    </a:p>
                  </a:txBody>
                  <a:tcPr marT="45701" marB="457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新技術・新製品の事業化に向けて、当該事業の研究開発以外に必要な事項（追加開発、生産・販路開拓の体制整備等）、事業化を見込む時期について記載すること）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字～</a:t>
                      </a:r>
                      <a:r>
                        <a:rPr kumimoji="0" lang="en-US" altLang="ja-JP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300</a:t>
                      </a:r>
                      <a:r>
                        <a:rPr kumimoji="0" lang="ja-JP" altLang="en-US" sz="11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字程度）</a:t>
                      </a: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AutoShape 10">
            <a:extLst>
              <a:ext uri="{FF2B5EF4-FFF2-40B4-BE49-F238E27FC236}">
                <a16:creationId xmlns:a16="http://schemas.microsoft.com/office/drawing/2014/main" id="{4230CA9E-F953-5967-BA8D-1B5CA8479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84" y="891702"/>
            <a:ext cx="4896168" cy="432000"/>
          </a:xfrm>
          <a:prstGeom prst="roundRect">
            <a:avLst>
              <a:gd name="adj" fmla="val 16667"/>
            </a:avLst>
          </a:prstGeom>
          <a:solidFill>
            <a:srgbClr val="C9FFF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indent="85725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447675" indent="-182563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枠は変更せずに、枠内の記載を上書きしてください（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赤字部分は削除してください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）。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枚に収まるよう記載してください。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537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8F32E-7515-D78A-4F32-07D2FDF67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8D7D3E8E-4A69-E2B6-23C2-6854EE1789C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CD9A34B-1AF0-C4B9-D3EB-19A6F528D883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開発スケジュール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73ECDBF3-3497-B132-F798-94C48F186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348294"/>
              </p:ext>
            </p:extLst>
          </p:nvPr>
        </p:nvGraphicFramePr>
        <p:xfrm>
          <a:off x="488504" y="1463763"/>
          <a:ext cx="8820000" cy="5040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令和●年●月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～令和●年●月</a:t>
                      </a:r>
                    </a:p>
                  </a:txBody>
                  <a:tcPr marT="45701" marB="45701" anchor="ctr" horzOverflow="overflow"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（当該事業の研究開発のスケジュールを開発項目ごとに記載すること</a:t>
                      </a:r>
                      <a:r>
                        <a:rPr kumimoji="0" lang="ja-JP" altLang="en-US" sz="12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○○○○○○○○○○○○○○○○○○○○○○○○○○○○○○○○○○○○○○○○○○○○○○○○○○○○○○○○○○○○○○○○○○○○○○</a:t>
                      </a:r>
                      <a:endParaRPr kumimoji="0" lang="en-US" altLang="ja-JP" sz="12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令和●年●月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～令和●年●月</a:t>
                      </a: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596345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令和●年●月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～令和●年●月</a:t>
                      </a: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3949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令和●年●月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～令和●年●月</a:t>
                      </a: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38554953"/>
                  </a:ext>
                </a:extLst>
              </a:tr>
            </a:tbl>
          </a:graphicData>
        </a:graphic>
      </p:graphicFrame>
      <p:sp>
        <p:nvSpPr>
          <p:cNvPr id="7" name="AutoShape 10">
            <a:extLst>
              <a:ext uri="{FF2B5EF4-FFF2-40B4-BE49-F238E27FC236}">
                <a16:creationId xmlns:a16="http://schemas.microsoft.com/office/drawing/2014/main" id="{38903B74-41E7-79B5-8BD4-7980E28C1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84" y="891702"/>
            <a:ext cx="4896168" cy="432000"/>
          </a:xfrm>
          <a:prstGeom prst="roundRect">
            <a:avLst>
              <a:gd name="adj" fmla="val 16667"/>
            </a:avLst>
          </a:prstGeom>
          <a:solidFill>
            <a:srgbClr val="C9FFF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indent="85725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447675" indent="-182563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枠は変更せずに、枠内の記載を上書きしてください（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赤字部分は削除してください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）。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枚に収まるよう記載してください。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976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54225-5F84-7A36-47CA-492A1ECFA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BB736380-4952-0DF3-F53B-CBFB0B1B31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B23B80-204B-4B02-66F6-C89B61233435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事業実施体制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097452C5-EE1D-3756-9DB1-60B6B1AC0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996906"/>
              </p:ext>
            </p:extLst>
          </p:nvPr>
        </p:nvGraphicFramePr>
        <p:xfrm>
          <a:off x="488504" y="1463763"/>
          <a:ext cx="8820000" cy="5184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8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1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01" marB="45701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AutoShape 10">
            <a:extLst>
              <a:ext uri="{FF2B5EF4-FFF2-40B4-BE49-F238E27FC236}">
                <a16:creationId xmlns:a16="http://schemas.microsoft.com/office/drawing/2014/main" id="{73DBA7BF-C684-1ABF-30AC-D25774232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84" y="891702"/>
            <a:ext cx="4896168" cy="432000"/>
          </a:xfrm>
          <a:prstGeom prst="roundRect">
            <a:avLst>
              <a:gd name="adj" fmla="val 16667"/>
            </a:avLst>
          </a:prstGeom>
          <a:solidFill>
            <a:srgbClr val="C9FFF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indent="85725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447675" indent="-182563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枠は変更せずに、枠内の記載を上書きしてください（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赤字部分は削除してください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）。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枚に収まるよう記載してください。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635ABD-EBFD-4A0E-7E9E-EEA2F5679AC1}"/>
              </a:ext>
            </a:extLst>
          </p:cNvPr>
          <p:cNvSpPr/>
          <p:nvPr/>
        </p:nvSpPr>
        <p:spPr>
          <a:xfrm>
            <a:off x="1136576" y="1872443"/>
            <a:ext cx="2448272" cy="1368152"/>
          </a:xfrm>
          <a:prstGeom prst="rect">
            <a:avLst/>
          </a:prstGeom>
          <a:solidFill>
            <a:srgbClr val="E1FFF7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（申請者）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○○株式会社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●●を担当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157FCF-8C1D-24E4-3629-BAEB8A0A44BE}"/>
              </a:ext>
            </a:extLst>
          </p:cNvPr>
          <p:cNvSpPr/>
          <p:nvPr/>
        </p:nvSpPr>
        <p:spPr>
          <a:xfrm>
            <a:off x="1136576" y="4797152"/>
            <a:ext cx="2448272" cy="1368152"/>
          </a:xfrm>
          <a:prstGeom prst="rect">
            <a:avLst/>
          </a:prstGeom>
          <a:solidFill>
            <a:srgbClr val="E1FFF7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（共同研究先）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○○大学△△学部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●●を担当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00D983C-B735-035A-6BAA-926D0313F26D}"/>
              </a:ext>
            </a:extLst>
          </p:cNvPr>
          <p:cNvCxnSpPr>
            <a:stCxn id="2" idx="2"/>
            <a:endCxn id="4" idx="0"/>
          </p:cNvCxnSpPr>
          <p:nvPr/>
        </p:nvCxnSpPr>
        <p:spPr>
          <a:xfrm>
            <a:off x="2360712" y="3240595"/>
            <a:ext cx="0" cy="155655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5402674-B071-8734-4C5D-159C8C420AD0}"/>
              </a:ext>
            </a:extLst>
          </p:cNvPr>
          <p:cNvSpPr/>
          <p:nvPr/>
        </p:nvSpPr>
        <p:spPr>
          <a:xfrm>
            <a:off x="5188652" y="4797152"/>
            <a:ext cx="2448272" cy="1368152"/>
          </a:xfrm>
          <a:prstGeom prst="rect">
            <a:avLst/>
          </a:prstGeom>
          <a:solidFill>
            <a:srgbClr val="E1FFF7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（連携先）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■■株式会社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●●を担当</a:t>
            </a:r>
          </a:p>
        </p:txBody>
      </p:sp>
      <p:cxnSp>
        <p:nvCxnSpPr>
          <p:cNvPr id="11" name="コネクタ: カギ線 10">
            <a:extLst>
              <a:ext uri="{FF2B5EF4-FFF2-40B4-BE49-F238E27FC236}">
                <a16:creationId xmlns:a16="http://schemas.microsoft.com/office/drawing/2014/main" id="{58A62781-3C9A-7141-C1DF-28B361C9CB6C}"/>
              </a:ext>
            </a:extLst>
          </p:cNvPr>
          <p:cNvCxnSpPr>
            <a:endCxn id="9" idx="0"/>
          </p:cNvCxnSpPr>
          <p:nvPr/>
        </p:nvCxnSpPr>
        <p:spPr>
          <a:xfrm>
            <a:off x="3584848" y="2556519"/>
            <a:ext cx="2827940" cy="224063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31B9FA-C353-B9E5-5BE5-C170FAC5B6DD}"/>
              </a:ext>
            </a:extLst>
          </p:cNvPr>
          <p:cNvSpPr txBox="1"/>
          <p:nvPr/>
        </p:nvSpPr>
        <p:spPr>
          <a:xfrm>
            <a:off x="3916976" y="1690573"/>
            <a:ext cx="5140480" cy="63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全体の体制を分担が分かるように、記載してください。</a:t>
            </a: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共同研究先・連携先となる学術機関・他企業等があれば、関係性が分かるように記載してください（大学の場合は学部、教授名を記載してください）。</a:t>
            </a:r>
            <a:endParaRPr kumimoji="0" lang="en-US" altLang="ja-JP" sz="110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447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40FE3-DB96-554F-41E9-9854808C0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9D6B0BCC-BCEE-3671-5644-673F43C773A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65168" y="188640"/>
            <a:ext cx="8892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川崎市公募型環境分野技術・サービス等開発委託事業</a:t>
            </a:r>
            <a:r>
              <a:rPr kumimoji="0" lang="ja-JP" altLang="en-US" sz="21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　　提案書（様式２）</a:t>
            </a:r>
            <a:endParaRPr kumimoji="0" lang="en-US" altLang="ja-JP" sz="21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A06DCC-7D3C-4527-9E4B-A5C8C851140C}"/>
              </a:ext>
            </a:extLst>
          </p:cNvPr>
          <p:cNvSpPr txBox="1"/>
          <p:nvPr/>
        </p:nvSpPr>
        <p:spPr>
          <a:xfrm>
            <a:off x="272480" y="1052736"/>
            <a:ext cx="9361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自由記述（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任意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Group 75">
            <a:extLst>
              <a:ext uri="{FF2B5EF4-FFF2-40B4-BE49-F238E27FC236}">
                <a16:creationId xmlns:a16="http://schemas.microsoft.com/office/drawing/2014/main" id="{456255F1-3186-65EB-6268-BBDCB59CA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14340"/>
              </p:ext>
            </p:extLst>
          </p:nvPr>
        </p:nvGraphicFramePr>
        <p:xfrm>
          <a:off x="488504" y="1463763"/>
          <a:ext cx="8820000" cy="5040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8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（その他、</a:t>
                      </a: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ポイントや特記すべき事項について自由にご記入ください）</a:t>
                      </a:r>
                      <a:endParaRPr kumimoji="0" lang="ja-JP" altLang="en-US" sz="14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80000" marB="45701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AutoShape 10">
            <a:extLst>
              <a:ext uri="{FF2B5EF4-FFF2-40B4-BE49-F238E27FC236}">
                <a16:creationId xmlns:a16="http://schemas.microsoft.com/office/drawing/2014/main" id="{D56AF919-80EB-2C36-79F4-4BA37EC0C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84" y="891702"/>
            <a:ext cx="4896168" cy="432000"/>
          </a:xfrm>
          <a:prstGeom prst="roundRect">
            <a:avLst>
              <a:gd name="adj" fmla="val 16667"/>
            </a:avLst>
          </a:prstGeom>
          <a:solidFill>
            <a:srgbClr val="C9FFF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indent="85725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447675" indent="-182563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枠は変更せずに、枠内の記載を上書きしてください（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赤字部分は削除してください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）。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algn="l" eaLnBrk="1" hangingPunct="1">
              <a:buFont typeface="Wingdings" panose="05000000000000000000" pitchFamily="2" charset="2"/>
              <a:buChar char="ü"/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枚に収まるよう記載してください。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6670751"/>
      </p:ext>
    </p:extLst>
  </p:cSld>
  <p:clrMapOvr>
    <a:masterClrMapping/>
  </p:clrMapOvr>
</p:sld>
</file>

<file path=ppt/theme/theme1.xml><?xml version="1.0" encoding="utf-8"?>
<a:theme xmlns:a="http://schemas.openxmlformats.org/drawingml/2006/main" name="cool11-p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-cool15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-cool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-cool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-cool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31862</TotalTime>
  <Words>2098</Words>
  <Application>Microsoft Office PowerPoint</Application>
  <PresentationFormat>A4 210 x 297 mm</PresentationFormat>
  <Paragraphs>180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Meiryo UI</vt:lpstr>
      <vt:lpstr>メイリオ</vt:lpstr>
      <vt:lpstr>Arial</vt:lpstr>
      <vt:lpstr>Wingdings</vt:lpstr>
      <vt:lpstr>cool11-p-1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nasu</dc:creator>
  <cp:lastModifiedBy>髙橋謙一郎_28（経）イノベーション推進部</cp:lastModifiedBy>
  <cp:revision>2108</cp:revision>
  <cp:lastPrinted>2025-09-22T02:39:17Z</cp:lastPrinted>
  <dcterms:created xsi:type="dcterms:W3CDTF">2014-06-23T05:24:40Z</dcterms:created>
  <dcterms:modified xsi:type="dcterms:W3CDTF">2026-03-17T06:48:20Z</dcterms:modified>
</cp:coreProperties>
</file>