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xEtIxq0YpZq2eHRQlyhMg==" hashData="TO8oHEFE3Dbhzo4uejKoCW86D02rEegUINKf2jU6MlvAL1KK4MpUK3xWlLLGKSXUiHN868NIskPMkP8Xg+8Y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8C357-4633-4CBC-9E52-FAB5AFA3FFA9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378F-EADF-4E69-B1B4-4DC33454A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24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6fac7bbb6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1d6fac7bbb6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06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d6fac7bbb6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d6fac7bbb6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05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d6fac7bbb6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d6fac7bbb6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1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d6fac7bbb6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d6fac7bbb6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6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d6fac7bbb6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1d6fac7bbb6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02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d6fac7bbb6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d6fac7bbb6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33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d6fac7bbb6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d6fac7bbb6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7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d6fac7bbb6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1d6fac7bbb6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398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d6fac7bbb6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d6fac7bbb6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02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d6fac7bbb6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1d6fac7bbb6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84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d6fac7bbb6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1d6fac7bbb6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68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6fac7bbb6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d6fac7bbb6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007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d6fac7bbb6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1d6fac7bbb6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668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d6fac7bbb6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1d6fac7bbb6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73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0389a43df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0389a43df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2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d6fac7bbb6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d6fac7bbb6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187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d6fac7bbb6_0_1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1d6fac7bbb6_0_1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217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032739a7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2032739a7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1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6fac7bbb6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d6fac7bbb6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26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389a43d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0389a43df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0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6fac7bbb6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d6fac7bbb6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56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6fac7bbb6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d6fac7bbb6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59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6fac7bbb6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d6fac7bbb6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58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6fac7bbb6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d6fac7bbb6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61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6fac7bbb6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d6fac7bbb6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63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36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32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10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通常">
  <p:cSld name="ヘッダー通常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1" name="Google Shape;11;p42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2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2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" name="Google Shape;14;p42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2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2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7" name="Google Shape;17;p42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2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2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" name="Google Shape;20;p42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ヘッダー2（本文用）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3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3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" name="Google Shape;25;p43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3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65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63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9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2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F957-6C79-46FA-9E0F-CFA627C0791E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F3EC-827C-463C-B50C-587DD97C9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presentation/d/e/2PACX-1vQm4ZFexUic08Wwqn-upqxV0GYqQ3PUQH2T7bDwtksKHIwh0WrhEr745IlWgR2bIA/pub?start=false&amp;loop=false&amp;delayms=30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d6fac7bbb6_0_648"/>
          <p:cNvGrpSpPr/>
          <p:nvPr/>
        </p:nvGrpSpPr>
        <p:grpSpPr>
          <a:xfrm>
            <a:off x="1493801" y="2943600"/>
            <a:ext cx="9204399" cy="970800"/>
            <a:chOff x="1266599" y="2207700"/>
            <a:chExt cx="6903299" cy="728100"/>
          </a:xfrm>
        </p:grpSpPr>
        <p:sp>
          <p:nvSpPr>
            <p:cNvPr id="93" name="Google Shape;93;g1d6fac7bbb6_0_648"/>
            <p:cNvSpPr txBox="1"/>
            <p:nvPr/>
          </p:nvSpPr>
          <p:spPr>
            <a:xfrm>
              <a:off x="2233798" y="2207700"/>
              <a:ext cx="59361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500"/>
              </a:pPr>
              <a:r>
                <a:rPr lang="ja" altLang="en-US" sz="6000" b="1">
                  <a:solidFill>
                    <a:srgbClr val="0083CA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川崎市の今とこれから</a:t>
              </a:r>
              <a:endParaRPr sz="6000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4" name="Google Shape;94;g1d6fac7bbb6_0_648"/>
            <p:cNvSpPr/>
            <p:nvPr/>
          </p:nvSpPr>
          <p:spPr>
            <a:xfrm>
              <a:off x="1266599" y="2207700"/>
              <a:ext cx="891000" cy="728100"/>
            </a:xfrm>
            <a:prstGeom prst="rect">
              <a:avLst/>
            </a:prstGeom>
            <a:solidFill>
              <a:srgbClr val="00A4DC"/>
            </a:solidFill>
            <a:ln w="9525" cap="flat" cmpd="sng">
              <a:solidFill>
                <a:srgbClr val="00A4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600"/>
              </a:pPr>
              <a:r>
                <a:rPr lang="en-US" altLang="ja" sz="6133">
                  <a:solidFill>
                    <a:schemeClr val="lt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4</a:t>
              </a:r>
              <a:endParaRPr sz="6133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0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d6fac7bbb6_0_806"/>
          <p:cNvSpPr/>
          <p:nvPr/>
        </p:nvSpPr>
        <p:spPr>
          <a:xfrm>
            <a:off x="5848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d6fac7bbb6_0_806"/>
          <p:cNvSpPr/>
          <p:nvPr/>
        </p:nvSpPr>
        <p:spPr>
          <a:xfrm>
            <a:off x="43719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d6fac7bbb6_0_806"/>
          <p:cNvSpPr/>
          <p:nvPr/>
        </p:nvSpPr>
        <p:spPr>
          <a:xfrm>
            <a:off x="81590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d6fac7bbb6_0_806"/>
          <p:cNvSpPr/>
          <p:nvPr/>
        </p:nvSpPr>
        <p:spPr>
          <a:xfrm>
            <a:off x="5848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d6fac7bbb6_0_806"/>
          <p:cNvSpPr/>
          <p:nvPr/>
        </p:nvSpPr>
        <p:spPr>
          <a:xfrm>
            <a:off x="43719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d6fac7bbb6_0_806"/>
          <p:cNvSpPr/>
          <p:nvPr/>
        </p:nvSpPr>
        <p:spPr>
          <a:xfrm>
            <a:off x="81590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d6fac7bbb6_0_806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g1d6fac7bbb6_0_806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296" name="Google Shape;296;g1d6fac7bbb6_0_806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297" name="Google Shape;297;g1d6fac7bbb6_0_806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エコショップ等認定</a:t>
              </a:r>
              <a:endParaRPr sz="3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1d6fac7bbb6_0_806"/>
          <p:cNvGrpSpPr/>
          <p:nvPr/>
        </p:nvGrpSpPr>
        <p:grpSpPr>
          <a:xfrm>
            <a:off x="1504567" y="2333800"/>
            <a:ext cx="10527787" cy="4043136"/>
            <a:chOff x="1128425" y="1750350"/>
            <a:chExt cx="7895840" cy="3032352"/>
          </a:xfrm>
        </p:grpSpPr>
        <p:sp>
          <p:nvSpPr>
            <p:cNvPr id="299" name="Google Shape;299;g1d6fac7bbb6_0_806"/>
            <p:cNvSpPr txBox="1"/>
            <p:nvPr/>
          </p:nvSpPr>
          <p:spPr>
            <a:xfrm>
              <a:off x="1128425" y="1750350"/>
              <a:ext cx="5185800" cy="16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トレイや牛乳パックの回収をしているお店や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中古品をあつかったりする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お店を</a:t>
              </a:r>
              <a:r>
                <a:rPr lang="ja" altLang="en-US" sz="2400" b="1">
                  <a:solidFill>
                    <a:srgbClr val="CC0000"/>
                  </a:solidFill>
                  <a:highlight>
                    <a:srgbClr val="FFF00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市が認定</a:t>
              </a: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して、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ホームページなどで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紹介しています。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00" name="Google Shape;300;g1d6fac7bbb6_0_8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9425" y="2571750"/>
              <a:ext cx="2207425" cy="22109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1" name="Google Shape;301;g1d6fac7bbb6_0_806"/>
            <p:cNvGrpSpPr/>
            <p:nvPr/>
          </p:nvGrpSpPr>
          <p:grpSpPr>
            <a:xfrm>
              <a:off x="6611114" y="2135764"/>
              <a:ext cx="2149195" cy="1540865"/>
              <a:chOff x="6611114" y="2135764"/>
              <a:chExt cx="2149195" cy="1540865"/>
            </a:xfrm>
          </p:grpSpPr>
          <p:grpSp>
            <p:nvGrpSpPr>
              <p:cNvPr id="302" name="Google Shape;302;g1d6fac7bbb6_0_806"/>
              <p:cNvGrpSpPr/>
              <p:nvPr/>
            </p:nvGrpSpPr>
            <p:grpSpPr>
              <a:xfrm>
                <a:off x="6611114" y="2135764"/>
                <a:ext cx="2149195" cy="1540865"/>
                <a:chOff x="446725" y="976075"/>
                <a:chExt cx="2577900" cy="1848225"/>
              </a:xfrm>
            </p:grpSpPr>
            <p:sp>
              <p:nvSpPr>
                <p:cNvPr id="303" name="Google Shape;303;g1d6fac7bbb6_0_806"/>
                <p:cNvSpPr/>
                <p:nvPr/>
              </p:nvSpPr>
              <p:spPr>
                <a:xfrm>
                  <a:off x="446725" y="1034200"/>
                  <a:ext cx="2577900" cy="1790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0013" dist="57150" dir="3000000" algn="bl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g1d6fac7bbb6_0_806"/>
                <p:cNvSpPr txBox="1"/>
                <p:nvPr/>
              </p:nvSpPr>
              <p:spPr>
                <a:xfrm>
                  <a:off x="446725" y="976075"/>
                  <a:ext cx="2577900" cy="566700"/>
                </a:xfrm>
                <a:prstGeom prst="rect">
                  <a:avLst/>
                </a:prstGeom>
                <a:solidFill>
                  <a:srgbClr val="FFE599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000000"/>
                    </a:buClr>
                    <a:buSzPts val="1300"/>
                  </a:pP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　</a:t>
                  </a:r>
                  <a:r>
                    <a:rPr lang="ja-JP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ja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分別</a:t>
                  </a: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収集</a:t>
                  </a:r>
                  <a:endParaRPr sz="1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305" name="Google Shape;305;g1d6fac7bbb6_0_806"/>
                <p:cNvSpPr/>
                <p:nvPr/>
              </p:nvSpPr>
              <p:spPr>
                <a:xfrm>
                  <a:off x="524500" y="1072825"/>
                  <a:ext cx="373200" cy="373200"/>
                </a:xfrm>
                <a:prstGeom prst="ellipse">
                  <a:avLst/>
                </a:prstGeom>
                <a:solidFill>
                  <a:srgbClr val="F77D01"/>
                </a:solidFill>
                <a:ln>
                  <a:noFill/>
                </a:ln>
              </p:spPr>
              <p:txBody>
                <a:bodyPr spcFirstLastPara="1" wrap="square" lIns="72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500"/>
                  </a:pPr>
                  <a:r>
                    <a:rPr lang="en-US" altLang="ja" sz="2000" b="1">
                      <a:solidFill>
                        <a:srgbClr val="FFFFFF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4</a:t>
                  </a:r>
                  <a:endParaRPr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pic>
            <p:nvPicPr>
              <p:cNvPr id="306" name="Google Shape;306;g1d6fac7bbb6_0_80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83778" y="2677338"/>
                <a:ext cx="1231725" cy="9367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7" name="Google Shape;307;g1d6fac7bbb6_0_806"/>
            <p:cNvSpPr/>
            <p:nvPr/>
          </p:nvSpPr>
          <p:spPr>
            <a:xfrm>
              <a:off x="8453965" y="2621047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72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ja" altLang="en-US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▶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308" name="Google Shape;308;g1d6fac7bbb6_0_806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309" name="Google Shape;309;g1d6fac7bbb6_0_806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310" name="Google Shape;310;g1d6fac7bbb6_0_806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11" name="Google Shape;311;g1d6fac7bbb6_0_80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g1d6fac7bbb6_0_806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13" name="Google Shape;313;g1d6fac7bbb6_0_80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14" name="Google Shape;314;g1d6fac7bbb6_0_806"/>
          <p:cNvSpPr txBox="1"/>
          <p:nvPr/>
        </p:nvSpPr>
        <p:spPr>
          <a:xfrm>
            <a:off x="1496426" y="4461183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しょうかい</a:t>
            </a:r>
            <a:endParaRPr sz="1067" dirty="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4274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d6fac7bbb6_0_835"/>
          <p:cNvSpPr/>
          <p:nvPr/>
        </p:nvSpPr>
        <p:spPr>
          <a:xfrm>
            <a:off x="5848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d6fac7bbb6_0_835"/>
          <p:cNvSpPr/>
          <p:nvPr/>
        </p:nvSpPr>
        <p:spPr>
          <a:xfrm>
            <a:off x="43719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d6fac7bbb6_0_835"/>
          <p:cNvSpPr/>
          <p:nvPr/>
        </p:nvSpPr>
        <p:spPr>
          <a:xfrm>
            <a:off x="81590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d6fac7bbb6_0_835"/>
          <p:cNvSpPr/>
          <p:nvPr/>
        </p:nvSpPr>
        <p:spPr>
          <a:xfrm>
            <a:off x="5848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d6fac7bbb6_0_835"/>
          <p:cNvSpPr/>
          <p:nvPr/>
        </p:nvSpPr>
        <p:spPr>
          <a:xfrm>
            <a:off x="43719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d6fac7bbb6_0_835"/>
          <p:cNvSpPr/>
          <p:nvPr/>
        </p:nvSpPr>
        <p:spPr>
          <a:xfrm>
            <a:off x="81590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d6fac7bbb6_0_835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g1d6fac7bbb6_0_835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327" name="Google Shape;327;g1d6fac7bbb6_0_835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4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28" name="Google Shape;328;g1d6fac7bbb6_0_835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分別収集</a:t>
              </a:r>
              <a:endParaRPr sz="30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329" name="Google Shape;329;g1d6fac7bbb6_0_835"/>
          <p:cNvGrpSpPr/>
          <p:nvPr/>
        </p:nvGrpSpPr>
        <p:grpSpPr>
          <a:xfrm>
            <a:off x="1504567" y="2333800"/>
            <a:ext cx="10527787" cy="3869205"/>
            <a:chOff x="1128425" y="1750350"/>
            <a:chExt cx="7895840" cy="2901904"/>
          </a:xfrm>
        </p:grpSpPr>
        <p:grpSp>
          <p:nvGrpSpPr>
            <p:cNvPr id="330" name="Google Shape;330;g1d6fac7bbb6_0_835"/>
            <p:cNvGrpSpPr/>
            <p:nvPr/>
          </p:nvGrpSpPr>
          <p:grpSpPr>
            <a:xfrm>
              <a:off x="6611114" y="2135764"/>
              <a:ext cx="2149195" cy="1540865"/>
              <a:chOff x="6611114" y="2135764"/>
              <a:chExt cx="2149195" cy="1540865"/>
            </a:xfrm>
          </p:grpSpPr>
          <p:grpSp>
            <p:nvGrpSpPr>
              <p:cNvPr id="331" name="Google Shape;331;g1d6fac7bbb6_0_835"/>
              <p:cNvGrpSpPr/>
              <p:nvPr/>
            </p:nvGrpSpPr>
            <p:grpSpPr>
              <a:xfrm>
                <a:off x="6611114" y="2135764"/>
                <a:ext cx="2149195" cy="1540865"/>
                <a:chOff x="446725" y="976075"/>
                <a:chExt cx="2577900" cy="1848225"/>
              </a:xfrm>
            </p:grpSpPr>
            <p:sp>
              <p:nvSpPr>
                <p:cNvPr id="332" name="Google Shape;332;g1d6fac7bbb6_0_835"/>
                <p:cNvSpPr/>
                <p:nvPr/>
              </p:nvSpPr>
              <p:spPr>
                <a:xfrm>
                  <a:off x="446725" y="1034200"/>
                  <a:ext cx="2577900" cy="1790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0013" dist="57150" dir="3000000" algn="bl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g1d6fac7bbb6_0_835"/>
                <p:cNvSpPr txBox="1"/>
                <p:nvPr/>
              </p:nvSpPr>
              <p:spPr>
                <a:xfrm>
                  <a:off x="446725" y="976075"/>
                  <a:ext cx="2577900" cy="566700"/>
                </a:xfrm>
                <a:prstGeom prst="rect">
                  <a:avLst/>
                </a:prstGeom>
                <a:solidFill>
                  <a:srgbClr val="FFE599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000000"/>
                    </a:buClr>
                    <a:buSzPts val="1300"/>
                  </a:pPr>
                  <a:r>
                    <a:rPr lang="ja" altLang="en-US" sz="1733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　食品ロス削減協力店</a:t>
                  </a:r>
                  <a:endParaRPr sz="1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334" name="Google Shape;334;g1d6fac7bbb6_0_835"/>
                <p:cNvSpPr/>
                <p:nvPr/>
              </p:nvSpPr>
              <p:spPr>
                <a:xfrm>
                  <a:off x="524500" y="1072825"/>
                  <a:ext cx="373200" cy="373200"/>
                </a:xfrm>
                <a:prstGeom prst="ellipse">
                  <a:avLst/>
                </a:prstGeom>
                <a:solidFill>
                  <a:srgbClr val="F77D01"/>
                </a:solidFill>
                <a:ln>
                  <a:noFill/>
                </a:ln>
              </p:spPr>
              <p:txBody>
                <a:bodyPr spcFirstLastPara="1" wrap="square" lIns="72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500"/>
                  </a:pPr>
                  <a:r>
                    <a:rPr lang="en-US" altLang="ja" sz="2000" b="1">
                      <a:solidFill>
                        <a:srgbClr val="FFFFFF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5</a:t>
                  </a:r>
                  <a:endParaRPr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pic>
            <p:nvPicPr>
              <p:cNvPr id="335" name="Google Shape;335;g1d6fac7bbb6_0_8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625053" y="2628144"/>
                <a:ext cx="2121327" cy="10345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6" name="Google Shape;336;g1d6fac7bbb6_0_835"/>
              <p:cNvSpPr txBox="1"/>
              <p:nvPr/>
            </p:nvSpPr>
            <p:spPr>
              <a:xfrm rot="547556">
                <a:off x="8023191" y="2596143"/>
                <a:ext cx="285615" cy="738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80000"/>
                  </a:lnSpc>
                  <a:buClr>
                    <a:srgbClr val="000000"/>
                  </a:buClr>
                  <a:buSzPts val="700"/>
                </a:pPr>
                <a:r>
                  <a:rPr lang="ja" altLang="en-US" sz="933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ご</a:t>
                </a:r>
                <a:endParaRPr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80000"/>
                  </a:lnSpc>
                  <a:buClr>
                    <a:srgbClr val="000000"/>
                  </a:buClr>
                  <a:buSzPts val="700"/>
                </a:pPr>
                <a:r>
                  <a:rPr lang="ja" altLang="en-US" sz="933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ち</a:t>
                </a:r>
                <a:endParaRPr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80000"/>
                  </a:lnSpc>
                  <a:buClr>
                    <a:srgbClr val="000000"/>
                  </a:buClr>
                  <a:buSzPts val="700"/>
                </a:pPr>
                <a:r>
                  <a:rPr lang="ja" altLang="en-US" sz="933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そうさま！</a:t>
                </a:r>
                <a:endParaRPr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337" name="Google Shape;337;g1d6fac7bbb6_0_835"/>
            <p:cNvSpPr txBox="1"/>
            <p:nvPr/>
          </p:nvSpPr>
          <p:spPr>
            <a:xfrm>
              <a:off x="1128425" y="1750350"/>
              <a:ext cx="5185800" cy="16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今まで紹介してきた分別。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もやすごみをへらして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資源を大切にしています。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38" name="Google Shape;338;g1d6fac7bbb6_0_8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6284" y="2571754"/>
              <a:ext cx="2735575" cy="208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1d6fac7bbb6_0_835"/>
            <p:cNvSpPr/>
            <p:nvPr/>
          </p:nvSpPr>
          <p:spPr>
            <a:xfrm>
              <a:off x="8453965" y="2621047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72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ja" altLang="en-US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▶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340" name="Google Shape;340;g1d6fac7bbb6_0_835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341" name="Google Shape;341;g1d6fac7bbb6_0_835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342" name="Google Shape;342;g1d6fac7bbb6_0_835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43" name="Google Shape;343;g1d6fac7bbb6_0_8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g1d6fac7bbb6_0_835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45" name="Google Shape;345;g1d6fac7bbb6_0_83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506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d6fac7bbb6_0_865"/>
          <p:cNvSpPr/>
          <p:nvPr/>
        </p:nvSpPr>
        <p:spPr>
          <a:xfrm>
            <a:off x="5848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d6fac7bbb6_0_865"/>
          <p:cNvSpPr/>
          <p:nvPr/>
        </p:nvSpPr>
        <p:spPr>
          <a:xfrm>
            <a:off x="43719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d6fac7bbb6_0_865"/>
          <p:cNvSpPr/>
          <p:nvPr/>
        </p:nvSpPr>
        <p:spPr>
          <a:xfrm>
            <a:off x="81590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d6fac7bbb6_0_865"/>
          <p:cNvSpPr/>
          <p:nvPr/>
        </p:nvSpPr>
        <p:spPr>
          <a:xfrm>
            <a:off x="5848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d6fac7bbb6_0_865"/>
          <p:cNvSpPr/>
          <p:nvPr/>
        </p:nvSpPr>
        <p:spPr>
          <a:xfrm>
            <a:off x="43719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d6fac7bbb6_0_865"/>
          <p:cNvSpPr/>
          <p:nvPr/>
        </p:nvSpPr>
        <p:spPr>
          <a:xfrm>
            <a:off x="81590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d6fac7bbb6_0_865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g1d6fac7bbb6_0_865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358" name="Google Shape;358;g1d6fac7bbb6_0_865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5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59" name="Google Shape;359;g1d6fac7bbb6_0_865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食品ロス削減協力店</a:t>
              </a:r>
              <a:endParaRPr sz="3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g1d6fac7bbb6_0_865">
            <a:hlinkClick r:id="rId3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361" name="Google Shape;361;g1d6fac7bbb6_0_865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362" name="Google Shape;362;g1d6fac7bbb6_0_865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63" name="Google Shape;363;g1d6fac7bbb6_0_86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g1d6fac7bbb6_0_865"/>
          <p:cNvGrpSpPr/>
          <p:nvPr/>
        </p:nvGrpSpPr>
        <p:grpSpPr>
          <a:xfrm>
            <a:off x="1504567" y="2333800"/>
            <a:ext cx="10527787" cy="4046456"/>
            <a:chOff x="1128425" y="1750350"/>
            <a:chExt cx="7895840" cy="3034842"/>
          </a:xfrm>
        </p:grpSpPr>
        <p:sp>
          <p:nvSpPr>
            <p:cNvPr id="365" name="Google Shape;365;g1d6fac7bbb6_0_865"/>
            <p:cNvSpPr txBox="1"/>
            <p:nvPr/>
          </p:nvSpPr>
          <p:spPr>
            <a:xfrm>
              <a:off x="1128425" y="1750350"/>
              <a:ext cx="5185800" cy="16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食べきりや食品の売りきりなど、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食品ロス削減に取り組むお店のこと。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rgbClr val="CC0000"/>
                  </a:solidFill>
                  <a:highlight>
                    <a:srgbClr val="FFF00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右のステッカーが目印</a:t>
              </a: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66" name="Google Shape;366;g1d6fac7bbb6_0_8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18414" y="2936892"/>
              <a:ext cx="1848300" cy="1848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7" name="Google Shape;367;g1d6fac7bbb6_0_865"/>
            <p:cNvGrpSpPr/>
            <p:nvPr/>
          </p:nvGrpSpPr>
          <p:grpSpPr>
            <a:xfrm rot="559714">
              <a:off x="5690252" y="2583177"/>
              <a:ext cx="452660" cy="372188"/>
              <a:chOff x="5703700" y="2416710"/>
              <a:chExt cx="452648" cy="372178"/>
            </a:xfrm>
          </p:grpSpPr>
          <p:cxnSp>
            <p:nvCxnSpPr>
              <p:cNvPr id="368" name="Google Shape;368;g1d6fac7bbb6_0_865"/>
              <p:cNvCxnSpPr/>
              <p:nvPr/>
            </p:nvCxnSpPr>
            <p:spPr>
              <a:xfrm rot="10800000" flipH="1">
                <a:off x="5703700" y="2416710"/>
                <a:ext cx="13800" cy="229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99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g1d6fac7bbb6_0_865"/>
              <p:cNvCxnSpPr/>
              <p:nvPr/>
            </p:nvCxnSpPr>
            <p:spPr>
              <a:xfrm rot="10800000" flipH="1">
                <a:off x="5867629" y="2534879"/>
                <a:ext cx="79800" cy="160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99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g1d6fac7bbb6_0_865"/>
              <p:cNvCxnSpPr/>
              <p:nvPr/>
            </p:nvCxnSpPr>
            <p:spPr>
              <a:xfrm rot="10800000" flipH="1">
                <a:off x="5964648" y="2667388"/>
                <a:ext cx="191700" cy="121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994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1" name="Google Shape;371;g1d6fac7bbb6_0_865"/>
            <p:cNvGrpSpPr/>
            <p:nvPr/>
          </p:nvGrpSpPr>
          <p:grpSpPr>
            <a:xfrm>
              <a:off x="6404963" y="2135783"/>
              <a:ext cx="2355427" cy="1540865"/>
              <a:chOff x="6404963" y="2135783"/>
              <a:chExt cx="2355427" cy="1540865"/>
            </a:xfrm>
          </p:grpSpPr>
          <p:grpSp>
            <p:nvGrpSpPr>
              <p:cNvPr id="372" name="Google Shape;372;g1d6fac7bbb6_0_865"/>
              <p:cNvGrpSpPr/>
              <p:nvPr/>
            </p:nvGrpSpPr>
            <p:grpSpPr>
              <a:xfrm>
                <a:off x="6404963" y="2135783"/>
                <a:ext cx="2355427" cy="1540865"/>
                <a:chOff x="446725" y="976075"/>
                <a:chExt cx="2577900" cy="1848225"/>
              </a:xfrm>
            </p:grpSpPr>
            <p:sp>
              <p:nvSpPr>
                <p:cNvPr id="373" name="Google Shape;373;g1d6fac7bbb6_0_865"/>
                <p:cNvSpPr/>
                <p:nvPr/>
              </p:nvSpPr>
              <p:spPr>
                <a:xfrm>
                  <a:off x="446725" y="1034200"/>
                  <a:ext cx="2577900" cy="1790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0013" dist="57150" dir="3000000" algn="bl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g1d6fac7bbb6_0_865"/>
                <p:cNvSpPr txBox="1"/>
                <p:nvPr/>
              </p:nvSpPr>
              <p:spPr>
                <a:xfrm>
                  <a:off x="446725" y="976075"/>
                  <a:ext cx="2577900" cy="566700"/>
                </a:xfrm>
                <a:prstGeom prst="rect">
                  <a:avLst/>
                </a:prstGeom>
                <a:solidFill>
                  <a:srgbClr val="FFE599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000000"/>
                    </a:buClr>
                    <a:buSzPts val="1300"/>
                  </a:pP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　</a:t>
                  </a:r>
                  <a:r>
                    <a:rPr lang="ja-JP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ja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生</a:t>
                  </a: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ごみ処理機等への助成</a:t>
                  </a:r>
                  <a:endParaRPr sz="1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375" name="Google Shape;375;g1d6fac7bbb6_0_865"/>
                <p:cNvSpPr/>
                <p:nvPr/>
              </p:nvSpPr>
              <p:spPr>
                <a:xfrm>
                  <a:off x="524500" y="1072825"/>
                  <a:ext cx="373200" cy="373200"/>
                </a:xfrm>
                <a:prstGeom prst="ellipse">
                  <a:avLst/>
                </a:prstGeom>
                <a:solidFill>
                  <a:srgbClr val="F77D01"/>
                </a:solidFill>
                <a:ln>
                  <a:noFill/>
                </a:ln>
              </p:spPr>
              <p:txBody>
                <a:bodyPr spcFirstLastPara="1" wrap="square" lIns="72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500"/>
                  </a:pPr>
                  <a:r>
                    <a:rPr lang="en-US" altLang="ja" sz="2000" b="1">
                      <a:solidFill>
                        <a:srgbClr val="FFFFFF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6</a:t>
                  </a:r>
                  <a:endParaRPr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pic>
            <p:nvPicPr>
              <p:cNvPr id="376" name="Google Shape;376;g1d6fac7bbb6_0_86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69378" y="2558778"/>
                <a:ext cx="1626620" cy="11083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7" name="Google Shape;377;g1d6fac7bbb6_0_865"/>
            <p:cNvSpPr/>
            <p:nvPr/>
          </p:nvSpPr>
          <p:spPr>
            <a:xfrm>
              <a:off x="8453965" y="2621047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72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ja" altLang="en-US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▶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378" name="Google Shape;378;g1d6fac7bbb6_0_865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79" name="Google Shape;379;g1d6fac7bbb6_0_86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8620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d6fac7bbb6_0_898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g1d6fac7bbb6_0_898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386" name="Google Shape;386;g1d6fac7bbb6_0_898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6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87" name="Google Shape;387;g1d6fac7bbb6_0_898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生ごみ処理機等への助成</a:t>
              </a:r>
              <a:endParaRPr sz="30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388" name="Google Shape;388;g1d6fac7bbb6_0_898"/>
          <p:cNvGrpSpPr/>
          <p:nvPr/>
        </p:nvGrpSpPr>
        <p:grpSpPr>
          <a:xfrm>
            <a:off x="1504567" y="2333801"/>
            <a:ext cx="6914400" cy="4525567"/>
            <a:chOff x="1128425" y="1750350"/>
            <a:chExt cx="5185800" cy="3394175"/>
          </a:xfrm>
        </p:grpSpPr>
        <p:sp>
          <p:nvSpPr>
            <p:cNvPr id="389" name="Google Shape;389;g1d6fac7bbb6_0_898"/>
            <p:cNvSpPr txBox="1"/>
            <p:nvPr/>
          </p:nvSpPr>
          <p:spPr>
            <a:xfrm>
              <a:off x="1128425" y="1750350"/>
              <a:ext cx="5185800" cy="16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生ごみをたい肥にリサイクルする容器や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機械を買う</a:t>
              </a:r>
              <a:r>
                <a:rPr lang="ja" altLang="en-US" sz="2400" b="1">
                  <a:solidFill>
                    <a:srgbClr val="CC0000"/>
                  </a:solidFill>
                  <a:highlight>
                    <a:srgbClr val="FFF00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お金の一部を助成</a:t>
              </a: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しています。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90" name="Google Shape;390;g1d6fac7bbb6_0_8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13985" y="2796912"/>
              <a:ext cx="3445391" cy="2347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g1d6fac7bbb6_0_898">
            <a:hlinkClick r:id="rId4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392" name="Google Shape;392;g1d6fac7bbb6_0_898"/>
          <p:cNvGrpSpPr/>
          <p:nvPr/>
        </p:nvGrpSpPr>
        <p:grpSpPr>
          <a:xfrm>
            <a:off x="7730534" y="1419167"/>
            <a:ext cx="3920100" cy="5032133"/>
            <a:chOff x="5797900" y="1064375"/>
            <a:chExt cx="2940075" cy="3774100"/>
          </a:xfrm>
        </p:grpSpPr>
        <p:pic>
          <p:nvPicPr>
            <p:cNvPr id="393" name="Google Shape;393;g1d6fac7bbb6_0_89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97900" y="2731375"/>
              <a:ext cx="1813225" cy="210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g1d6fac7bbb6_0_898"/>
            <p:cNvSpPr/>
            <p:nvPr/>
          </p:nvSpPr>
          <p:spPr>
            <a:xfrm>
              <a:off x="6360175" y="1064375"/>
              <a:ext cx="2377800" cy="1408200"/>
            </a:xfrm>
            <a:prstGeom prst="wedgeEllipseCallout">
              <a:avLst>
                <a:gd name="adj1" fmla="val -24381"/>
                <a:gd name="adj2" fmla="val 6419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次はいろいろな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施設について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見てみよう！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395" name="Google Shape;395;g1d6fac7bbb6_0_898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396" name="Google Shape;396;g1d6fac7bbb6_0_898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97" name="Google Shape;397;g1d6fac7bbb6_0_89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8" name="Google Shape;398;g1d6fac7bbb6_0_898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99" name="Google Shape;399;g1d6fac7bbb6_0_89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00" name="Google Shape;400;g1d6fac7bbb6_0_898"/>
          <p:cNvSpPr txBox="1"/>
          <p:nvPr/>
        </p:nvSpPr>
        <p:spPr>
          <a:xfrm>
            <a:off x="3430852" y="2250483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ひ</a:t>
            </a:r>
            <a:endParaRPr sz="1067" dirty="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42102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6fac7bbb6_0_917"/>
          <p:cNvSpPr txBox="1"/>
          <p:nvPr/>
        </p:nvSpPr>
        <p:spPr>
          <a:xfrm>
            <a:off x="200" y="1448567"/>
            <a:ext cx="12192000" cy="3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657509"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40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もう行きましたか？</a:t>
            </a:r>
            <a:endParaRPr sz="40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3657509"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8666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環境啓発施設</a:t>
            </a:r>
            <a:endParaRPr sz="8666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pic>
        <p:nvPicPr>
          <p:cNvPr id="406" name="Google Shape;406;g1d6fac7bbb6_0_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34" y="2024267"/>
            <a:ext cx="2417633" cy="280946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1d6fac7bbb6_0_917"/>
          <p:cNvSpPr/>
          <p:nvPr/>
        </p:nvSpPr>
        <p:spPr>
          <a:xfrm>
            <a:off x="8815400" y="1038067"/>
            <a:ext cx="2681200" cy="1877600"/>
          </a:xfrm>
          <a:prstGeom prst="wedgeEllipseCallout">
            <a:avLst>
              <a:gd name="adj1" fmla="val -39254"/>
              <a:gd name="adj2" fmla="val 6093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2300"/>
            </a:pPr>
            <a:r>
              <a:rPr lang="ja" altLang="en-US" sz="30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体験</a:t>
            </a:r>
            <a:endParaRPr sz="30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2300"/>
            </a:pPr>
            <a:r>
              <a:rPr lang="ja" altLang="en-US" sz="30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できる</a:t>
            </a:r>
            <a:endParaRPr sz="30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08" name="Google Shape;408;g1d6fac7bbb6_0_917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1d6fac7bbb6_0_917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0" name="Google Shape;410;g1d6fac7bbb6_0_917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d6fac7bbb6_0_917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d6fac7bbb6_0_917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13" name="Google Shape;413;g1d6fac7bbb6_0_917">
            <a:hlinkClick r:id="rId4" action="ppaction://hlinksldjump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d6fac7bbb6_0_917"/>
          <p:cNvSpPr txBox="1"/>
          <p:nvPr/>
        </p:nvSpPr>
        <p:spPr>
          <a:xfrm>
            <a:off x="3736733" y="2881933"/>
            <a:ext cx="67408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2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かん　   きょう　  けい　　  はつ　　　し　　 せつ</a:t>
            </a:r>
            <a:endParaRPr sz="2000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9224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g1d6fac7bbb6_0_923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420" name="Google Shape;420;g1d6fac7bbb6_0_923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もう行きましたか？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体験できる環境啓発施設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421" name="Google Shape;421;g1d6fac7bbb6_0_9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g1d6fac7bbb6_0_923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23" name="Google Shape;423;g1d6fac7bbb6_0_92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24" name="Google Shape;424;g1d6fac7bbb6_0_923"/>
          <p:cNvSpPr/>
          <p:nvPr/>
        </p:nvSpPr>
        <p:spPr>
          <a:xfrm>
            <a:off x="0" y="970800"/>
            <a:ext cx="1490800" cy="5887200"/>
          </a:xfrm>
          <a:prstGeom prst="rect">
            <a:avLst/>
          </a:prstGeom>
          <a:solidFill>
            <a:srgbClr val="FC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d6fac7bbb6_0_923"/>
          <p:cNvSpPr/>
          <p:nvPr/>
        </p:nvSpPr>
        <p:spPr>
          <a:xfrm>
            <a:off x="344833" y="970800"/>
            <a:ext cx="11440800" cy="1145600"/>
          </a:xfrm>
          <a:prstGeom prst="roundRect">
            <a:avLst>
              <a:gd name="adj" fmla="val 50000"/>
            </a:avLst>
          </a:prstGeom>
          <a:solidFill>
            <a:srgbClr val="FC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ja" altLang="en-US" sz="33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かわさきエコ暮らし未来館</a:t>
            </a:r>
            <a:endParaRPr sz="1867">
              <a:solidFill>
                <a:srgbClr val="000000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26" name="Google Shape;426;g1d6fac7bbb6_0_923"/>
          <p:cNvSpPr txBox="1"/>
          <p:nvPr/>
        </p:nvSpPr>
        <p:spPr>
          <a:xfrm>
            <a:off x="6154600" y="1318747"/>
            <a:ext cx="5239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ja" altLang="en-US" sz="17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川崎市川崎区浮島町</a:t>
            </a:r>
            <a:r>
              <a:rPr lang="en-US" altLang="ja" sz="17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509-1  ☎044-223-8869</a:t>
            </a:r>
            <a:endParaRPr sz="17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27" name="Google Shape;427;g1d6fac7bbb6_0_923"/>
          <p:cNvSpPr txBox="1"/>
          <p:nvPr/>
        </p:nvSpPr>
        <p:spPr>
          <a:xfrm>
            <a:off x="1846600" y="2313800"/>
            <a:ext cx="39164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5000"/>
              </a:lnSpc>
              <a:buClr>
                <a:schemeClr val="dk1"/>
              </a:buClr>
              <a:buSzPts val="1100"/>
            </a:pP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地球温暖化、再生可能エネルギー、資源循環について、見て、聞いて、さわって楽しみながら体験できる施設です。川崎臨海部で活用されている水素エネルギーについても学ぶことができます。</a:t>
            </a:r>
            <a:endParaRPr sz="18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5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資源物を活用した工作などのミニ環境教室のほか、隣接する展望スペースからメガソーラー（浮島太陽光発電所）を見学できるガイドツアーも行っています。</a:t>
            </a:r>
            <a:endParaRPr sz="18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28" name="Google Shape;428;g1d6fac7bbb6_0_923">
            <a:hlinkClick r:id="" action="ppaction://hlinkshowjump?jump=nextslide"/>
          </p:cNvPr>
          <p:cNvSpPr/>
          <p:nvPr/>
        </p:nvSpPr>
        <p:spPr>
          <a:xfrm>
            <a:off x="6275842" y="2447517"/>
            <a:ext cx="5248919" cy="3480215"/>
          </a:xfrm>
          <a:prstGeom prst="roundRect">
            <a:avLst>
              <a:gd name="adj" fmla="val 2841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d6fac7bbb6_0_923"/>
          <p:cNvPicPr preferRelativeResize="0"/>
          <p:nvPr/>
        </p:nvPicPr>
        <p:blipFill rotWithShape="1">
          <a:blip r:embed="rId4">
            <a:alphaModFix/>
          </a:blip>
          <a:srcRect l="39" r="21"/>
          <a:stretch/>
        </p:blipFill>
        <p:spPr>
          <a:xfrm>
            <a:off x="5695016" y="2322802"/>
            <a:ext cx="6232984" cy="42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1d6fac7bbb6_0_9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834" y="5410189"/>
            <a:ext cx="1621765" cy="116601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1d6fac7bbb6_0_923"/>
          <p:cNvSpPr txBox="1"/>
          <p:nvPr/>
        </p:nvSpPr>
        <p:spPr>
          <a:xfrm>
            <a:off x="3169631" y="997428"/>
            <a:ext cx="10908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13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ぐ</a:t>
            </a:r>
            <a:endParaRPr sz="13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38" name="Google Shape;438;g1d6fac7bbb6_0_923"/>
          <p:cNvSpPr txBox="1"/>
          <p:nvPr/>
        </p:nvSpPr>
        <p:spPr>
          <a:xfrm>
            <a:off x="1846600" y="2179639"/>
            <a:ext cx="39164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 ちきゅうおんだんか　　　さいせいかのう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しげんじゅんかん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6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　　　　　　　　　　　りんせつ　　　　てんぼう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203457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g1d6fac7bbb6_0_951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444" name="Google Shape;444;g1d6fac7bbb6_0_951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もう行きましたか？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体験できる環境啓発施設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445" name="Google Shape;445;g1d6fac7bbb6_0_9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g1d6fac7bbb6_0_951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47" name="Google Shape;447;g1d6fac7bbb6_0_9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48" name="Google Shape;448;g1d6fac7bbb6_0_951"/>
          <p:cNvSpPr/>
          <p:nvPr/>
        </p:nvSpPr>
        <p:spPr>
          <a:xfrm>
            <a:off x="0" y="970800"/>
            <a:ext cx="1490800" cy="5887200"/>
          </a:xfrm>
          <a:prstGeom prst="rect">
            <a:avLst/>
          </a:prstGeom>
          <a:solidFill>
            <a:srgbClr val="FC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d6fac7bbb6_0_951"/>
          <p:cNvSpPr/>
          <p:nvPr/>
        </p:nvSpPr>
        <p:spPr>
          <a:xfrm>
            <a:off x="344833" y="970800"/>
            <a:ext cx="11440800" cy="1145600"/>
          </a:xfrm>
          <a:prstGeom prst="roundRect">
            <a:avLst>
              <a:gd name="adj" fmla="val 50000"/>
            </a:avLst>
          </a:prstGeom>
          <a:solidFill>
            <a:srgbClr val="FC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ja" altLang="en-US" sz="33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王禅寺エコ暮らし環境館</a:t>
            </a:r>
            <a:endParaRPr sz="1867">
              <a:solidFill>
                <a:srgbClr val="000000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50" name="Google Shape;450;g1d6fac7bbb6_0_951"/>
          <p:cNvSpPr txBox="1"/>
          <p:nvPr/>
        </p:nvSpPr>
        <p:spPr>
          <a:xfrm>
            <a:off x="6154600" y="1309005"/>
            <a:ext cx="5239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ja" altLang="en-US" sz="17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川崎市麻生区王禅寺</a:t>
            </a:r>
            <a:r>
              <a:rPr lang="en-US" altLang="ja" sz="17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1285  ☎044-712-4637</a:t>
            </a:r>
            <a:endParaRPr sz="17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51" name="Google Shape;451;g1d6fac7bbb6_0_951"/>
          <p:cNvSpPr txBox="1"/>
          <p:nvPr/>
        </p:nvSpPr>
        <p:spPr>
          <a:xfrm>
            <a:off x="1846600" y="2313800"/>
            <a:ext cx="37892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資源循環、温暖化対策、自然共生などのテーマについて、コンピューターグラフィックやタブレット端末などのデジタル技術を使って、だれでもかんたんに操作でき、ゲームやクイズで楽しみながら学習ができます。</a:t>
            </a:r>
            <a:endParaRPr sz="18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5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屋上庭園、かわるんパークもあり、みなさんに親しんでもらえる施設となっています。</a:t>
            </a:r>
            <a:endParaRPr sz="18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52" name="Google Shape;452;g1d6fac7bbb6_0_9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37" y="4785532"/>
            <a:ext cx="1719067" cy="193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1d6fac7bbb6_0_951"/>
          <p:cNvPicPr preferRelativeResize="0"/>
          <p:nvPr/>
        </p:nvPicPr>
        <p:blipFill rotWithShape="1">
          <a:blip r:embed="rId5">
            <a:alphaModFix/>
          </a:blip>
          <a:srcRect t="49" b="49"/>
          <a:stretch/>
        </p:blipFill>
        <p:spPr>
          <a:xfrm>
            <a:off x="5695016" y="2322802"/>
            <a:ext cx="6232987" cy="422719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1d6fac7bbb6_0_951"/>
          <p:cNvSpPr txBox="1"/>
          <p:nvPr/>
        </p:nvSpPr>
        <p:spPr>
          <a:xfrm>
            <a:off x="1846600" y="2179639"/>
            <a:ext cx="39164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しげんじゅんかん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    たんまつ　　　　　　　　　　　　　　  ぎ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80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じゅつ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 そう さ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5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r>
              <a:rPr lang="ja" altLang="en-US" sz="9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　　　　 し  せつ</a:t>
            </a:r>
            <a:endParaRPr sz="933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1" name="Google Shape;461;g1d6fac7bbb6_0_951"/>
          <p:cNvSpPr txBox="1"/>
          <p:nvPr/>
        </p:nvSpPr>
        <p:spPr>
          <a:xfrm>
            <a:off x="602433" y="997433"/>
            <a:ext cx="4844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13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おう ぜん   じ　　　　　　  ぐ</a:t>
            </a:r>
            <a:endParaRPr sz="13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9559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d6fac7bbb6_0_979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7" name="Google Shape;467;g1d6fac7bbb6_0_97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68" name="Google Shape;468;g1d6fac7bbb6_0_979"/>
          <p:cNvGrpSpPr/>
          <p:nvPr/>
        </p:nvGrpSpPr>
        <p:grpSpPr>
          <a:xfrm>
            <a:off x="244700" y="1156900"/>
            <a:ext cx="11702592" cy="5517504"/>
            <a:chOff x="183525" y="867675"/>
            <a:chExt cx="8776944" cy="4138128"/>
          </a:xfrm>
        </p:grpSpPr>
        <p:sp>
          <p:nvSpPr>
            <p:cNvPr id="469" name="Google Shape;469;g1d6fac7bbb6_0_979"/>
            <p:cNvSpPr/>
            <p:nvPr/>
          </p:nvSpPr>
          <p:spPr>
            <a:xfrm>
              <a:off x="183525" y="867675"/>
              <a:ext cx="8776944" cy="4138128"/>
            </a:xfrm>
            <a:prstGeom prst="cloud">
              <a:avLst/>
            </a:prstGeom>
            <a:solidFill>
              <a:srgbClr val="ADCC26"/>
            </a:solidFill>
            <a:ln w="114300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504000" rIns="0" bIns="121900" anchor="ctr" anchorCtr="0">
              <a:noAutofit/>
            </a:bodyPr>
            <a:lstStyle/>
            <a:p>
              <a:pPr marL="623984"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66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プラスチック</a:t>
              </a:r>
              <a:endParaRPr sz="66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623984"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66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ごみを減らそう</a:t>
              </a:r>
              <a:r>
                <a:rPr lang="en-US" altLang="ja" sz="66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!</a:t>
              </a:r>
              <a:endParaRPr sz="66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470" name="Google Shape;470;g1d6fac7bbb6_0_9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635248">
              <a:off x="1639753" y="1523456"/>
              <a:ext cx="980100" cy="7821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66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d6fac7bbb6_0_987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76" name="Google Shape;476;g1d6fac7bbb6_0_98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77" name="Google Shape;477;g1d6fac7bbb6_0_987"/>
          <p:cNvSpPr/>
          <p:nvPr/>
        </p:nvSpPr>
        <p:spPr>
          <a:xfrm>
            <a:off x="-5012967" y="970800"/>
            <a:ext cx="17216000" cy="5887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D9D9D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g1d6fac7bbb6_0_9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402" y="3034969"/>
            <a:ext cx="8076097" cy="4318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g1d6fac7bbb6_0_987"/>
          <p:cNvGrpSpPr/>
          <p:nvPr/>
        </p:nvGrpSpPr>
        <p:grpSpPr>
          <a:xfrm>
            <a:off x="107567" y="1104885"/>
            <a:ext cx="5902268" cy="5753116"/>
            <a:chOff x="80675" y="828663"/>
            <a:chExt cx="4426701" cy="4314837"/>
          </a:xfrm>
        </p:grpSpPr>
        <p:pic>
          <p:nvPicPr>
            <p:cNvPr id="480" name="Google Shape;480;g1d6fac7bbb6_0_9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675" y="1868850"/>
              <a:ext cx="4426701" cy="3274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g1d6fac7bbb6_0_987"/>
            <p:cNvSpPr/>
            <p:nvPr/>
          </p:nvSpPr>
          <p:spPr>
            <a:xfrm>
              <a:off x="189125" y="828663"/>
              <a:ext cx="3228900" cy="1193100"/>
            </a:xfrm>
            <a:prstGeom prst="wedgeRoundRectCallout">
              <a:avLst>
                <a:gd name="adj1" fmla="val -12190"/>
                <a:gd name="adj2" fmla="val 86132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プラスチックは便利だし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減らすなんてムリじゃん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482" name="Google Shape;482;g1d6fac7bbb6_0_987"/>
          <p:cNvSpPr txBox="1"/>
          <p:nvPr/>
        </p:nvSpPr>
        <p:spPr>
          <a:xfrm>
            <a:off x="5395200" y="1401633"/>
            <a:ext cx="64632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40000"/>
              </a:lnSpc>
              <a:buClr>
                <a:schemeClr val="dk1"/>
              </a:buClr>
              <a:buSzPts val="1100"/>
            </a:pPr>
            <a:r>
              <a:rPr lang="ja" altLang="en-US" sz="2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たくさん使われているということは</a:t>
            </a:r>
            <a:endParaRPr sz="26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40000"/>
              </a:lnSpc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たくさんごみが出てるということ</a:t>
            </a:r>
            <a:endParaRPr sz="26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83" name="Google Shape;483;g1d6fac7bbb6_0_987"/>
          <p:cNvSpPr txBox="1"/>
          <p:nvPr/>
        </p:nvSpPr>
        <p:spPr>
          <a:xfrm>
            <a:off x="784300" y="1233533"/>
            <a:ext cx="32536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ts val="4500"/>
            </a:pPr>
            <a:r>
              <a:rPr lang="ja" altLang="en-US" sz="9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　　　　　　　　　 べん   り</a:t>
            </a:r>
            <a:endParaRPr sz="9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ts val="4500"/>
            </a:pPr>
            <a:endParaRPr sz="9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ts val="4500"/>
            </a:pPr>
            <a:endParaRPr sz="9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ts val="4500"/>
            </a:pPr>
            <a:r>
              <a:rPr lang="ja" altLang="en-US" sz="9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 へ</a:t>
            </a:r>
            <a:endParaRPr sz="9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2278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d6fac7bbb6_0_998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89" name="Google Shape;489;g1d6fac7bbb6_0_99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490" name="Google Shape;490;g1d6fac7bbb6_0_9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1201" y="3516500"/>
            <a:ext cx="522433" cy="6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1d6fac7bbb6_0_9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6284" y="1126562"/>
            <a:ext cx="2285467" cy="199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1d6fac7bbb6_0_9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3687" y="6019055"/>
            <a:ext cx="1371412" cy="8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1d6fac7bbb6_0_9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6668" y="5590634"/>
            <a:ext cx="1009249" cy="127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1d6fac7bbb6_0_9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86833" y="2914950"/>
            <a:ext cx="1620867" cy="188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1d6fac7bbb6_0_998"/>
          <p:cNvSpPr/>
          <p:nvPr/>
        </p:nvSpPr>
        <p:spPr>
          <a:xfrm>
            <a:off x="8211067" y="2055384"/>
            <a:ext cx="1009200" cy="970800"/>
          </a:xfrm>
          <a:prstGeom prst="wedgeEllipseCallout">
            <a:avLst>
              <a:gd name="adj1" fmla="val -61022"/>
              <a:gd name="adj2" fmla="val 6672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700"/>
            </a:pPr>
            <a:r>
              <a:rPr lang="en-US" altLang="ja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!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6" name="Google Shape;496;g1d6fac7bbb6_0_998"/>
          <p:cNvSpPr txBox="1"/>
          <p:nvPr/>
        </p:nvSpPr>
        <p:spPr>
          <a:xfrm>
            <a:off x="9559267" y="5319467"/>
            <a:ext cx="22856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やあ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5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どこからきたの？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7" name="Google Shape;497;g1d6fac7bbb6_0_998"/>
          <p:cNvSpPr/>
          <p:nvPr/>
        </p:nvSpPr>
        <p:spPr>
          <a:xfrm>
            <a:off x="234167" y="1126567"/>
            <a:ext cx="3492800" cy="1134800"/>
          </a:xfrm>
          <a:prstGeom prst="ellipse">
            <a:avLst/>
          </a:prstGeom>
          <a:solidFill>
            <a:srgbClr val="FFF00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街中でポイ捨て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されたゴミは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8" name="Google Shape;498;g1d6fac7bbb6_0_998"/>
          <p:cNvSpPr/>
          <p:nvPr/>
        </p:nvSpPr>
        <p:spPr>
          <a:xfrm>
            <a:off x="1556433" y="3313300"/>
            <a:ext cx="3492800" cy="1134800"/>
          </a:xfrm>
          <a:prstGeom prst="ellipse">
            <a:avLst/>
          </a:prstGeom>
          <a:solidFill>
            <a:srgbClr val="FFF00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流されて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9" name="Google Shape;499;g1d6fac7bbb6_0_998"/>
          <p:cNvSpPr/>
          <p:nvPr/>
        </p:nvSpPr>
        <p:spPr>
          <a:xfrm>
            <a:off x="3455233" y="5426767"/>
            <a:ext cx="3492800" cy="1134800"/>
          </a:xfrm>
          <a:prstGeom prst="ellipse">
            <a:avLst/>
          </a:prstGeom>
          <a:solidFill>
            <a:srgbClr val="FFF00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海へ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流れていきます</a:t>
            </a:r>
            <a:r>
              <a:rPr lang="en-US" altLang="ja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…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500" name="Google Shape;500;g1d6fac7bbb6_0_998"/>
          <p:cNvGrpSpPr/>
          <p:nvPr/>
        </p:nvGrpSpPr>
        <p:grpSpPr>
          <a:xfrm>
            <a:off x="2076328" y="2256697"/>
            <a:ext cx="879848" cy="1059057"/>
            <a:chOff x="1557246" y="1692522"/>
            <a:chExt cx="659886" cy="794293"/>
          </a:xfrm>
        </p:grpSpPr>
        <p:sp>
          <p:nvSpPr>
            <p:cNvPr id="501" name="Google Shape;501;g1d6fac7bbb6_0_998"/>
            <p:cNvSpPr/>
            <p:nvPr/>
          </p:nvSpPr>
          <p:spPr>
            <a:xfrm>
              <a:off x="1557246" y="1692522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1d6fac7bbb6_0_998"/>
            <p:cNvSpPr/>
            <p:nvPr/>
          </p:nvSpPr>
          <p:spPr>
            <a:xfrm>
              <a:off x="1759932" y="1985454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1d6fac7bbb6_0_998"/>
            <p:cNvSpPr/>
            <p:nvPr/>
          </p:nvSpPr>
          <p:spPr>
            <a:xfrm>
              <a:off x="1988532" y="2258215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g1d6fac7bbb6_0_998"/>
          <p:cNvGrpSpPr/>
          <p:nvPr/>
        </p:nvGrpSpPr>
        <p:grpSpPr>
          <a:xfrm>
            <a:off x="3566952" y="4425849"/>
            <a:ext cx="879848" cy="1059057"/>
            <a:chOff x="1557246" y="1692522"/>
            <a:chExt cx="659886" cy="794293"/>
          </a:xfrm>
        </p:grpSpPr>
        <p:sp>
          <p:nvSpPr>
            <p:cNvPr id="505" name="Google Shape;505;g1d6fac7bbb6_0_998"/>
            <p:cNvSpPr/>
            <p:nvPr/>
          </p:nvSpPr>
          <p:spPr>
            <a:xfrm>
              <a:off x="1557246" y="1692522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1d6fac7bbb6_0_998"/>
            <p:cNvSpPr/>
            <p:nvPr/>
          </p:nvSpPr>
          <p:spPr>
            <a:xfrm>
              <a:off x="1759932" y="1985454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1d6fac7bbb6_0_998"/>
            <p:cNvSpPr/>
            <p:nvPr/>
          </p:nvSpPr>
          <p:spPr>
            <a:xfrm>
              <a:off x="1988532" y="2258215"/>
              <a:ext cx="228600" cy="228600"/>
            </a:xfrm>
            <a:prstGeom prst="ellipse">
              <a:avLst/>
            </a:prstGeom>
            <a:solidFill>
              <a:srgbClr val="FFF00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g1d6fac7bbb6_0_998"/>
          <p:cNvSpPr txBox="1"/>
          <p:nvPr/>
        </p:nvSpPr>
        <p:spPr>
          <a:xfrm>
            <a:off x="1034368" y="1160267"/>
            <a:ext cx="1839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9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まちなか　　　　　　  す</a:t>
            </a:r>
            <a:endParaRPr sz="9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20810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6fac7bbb6_0_65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0" name="Google Shape;100;g1d6fac7bbb6_0_65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1" name="Google Shape;101;g1d6fac7bbb6_0_654"/>
          <p:cNvGrpSpPr/>
          <p:nvPr/>
        </p:nvGrpSpPr>
        <p:grpSpPr>
          <a:xfrm>
            <a:off x="514401" y="1904801"/>
            <a:ext cx="10909700" cy="3624900"/>
            <a:chOff x="385800" y="1428600"/>
            <a:chExt cx="8182275" cy="2718675"/>
          </a:xfrm>
        </p:grpSpPr>
        <p:pic>
          <p:nvPicPr>
            <p:cNvPr id="102" name="Google Shape;102;g1d6fac7bbb6_0_6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g1d6fac7bbb6_0_654"/>
            <p:cNvSpPr/>
            <p:nvPr/>
          </p:nvSpPr>
          <p:spPr>
            <a:xfrm>
              <a:off x="3506775" y="2419437"/>
              <a:ext cx="5061300" cy="133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ごみを出すときに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気をつけることはなにかな？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04" name="Google Shape;104;g1d6fac7bbb6_0_6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08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d6fac7bbb6_0_1021"/>
          <p:cNvSpPr/>
          <p:nvPr/>
        </p:nvSpPr>
        <p:spPr>
          <a:xfrm>
            <a:off x="11033" y="970800"/>
            <a:ext cx="12192000" cy="58872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9D9D9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1d6fac7bbb6_0_1021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15" name="Google Shape;515;g1d6fac7bbb6_0_102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516" name="Google Shape;516;g1d6fac7bbb6_0_1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067" y="2582667"/>
            <a:ext cx="6633199" cy="42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1d6fac7bbb6_0_1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9553" y="2582667"/>
            <a:ext cx="6598199" cy="427533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1d6fac7bbb6_0_1021"/>
          <p:cNvSpPr txBox="1"/>
          <p:nvPr/>
        </p:nvSpPr>
        <p:spPr>
          <a:xfrm>
            <a:off x="0" y="1851733"/>
            <a:ext cx="12192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5000"/>
              </a:lnSpc>
              <a:buClr>
                <a:srgbClr val="000000"/>
              </a:buClr>
              <a:buSzPts val="1800"/>
            </a:pPr>
            <a:r>
              <a:rPr lang="ja" altLang="en-US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海のプラスチックごみは魚の量よりも多くなると言われています</a:t>
            </a:r>
            <a:endParaRPr sz="24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19" name="Google Shape;519;g1d6fac7bbb6_0_1021"/>
          <p:cNvSpPr txBox="1"/>
          <p:nvPr/>
        </p:nvSpPr>
        <p:spPr>
          <a:xfrm>
            <a:off x="0" y="1291333"/>
            <a:ext cx="12192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5000"/>
              </a:lnSpc>
              <a:buClr>
                <a:srgbClr val="000000"/>
              </a:buClr>
              <a:buSzPts val="1800"/>
            </a:pPr>
            <a:r>
              <a:rPr lang="ja" altLang="en-US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このままいくと</a:t>
            </a:r>
            <a:r>
              <a:rPr lang="en-US" altLang="ja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2050</a:t>
            </a:r>
            <a:r>
              <a:rPr lang="ja" altLang="en-US"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年には</a:t>
            </a:r>
            <a:endParaRPr sz="24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520" name="Google Shape;520;g1d6fac7bbb6_0_1021"/>
          <p:cNvGrpSpPr/>
          <p:nvPr/>
        </p:nvGrpSpPr>
        <p:grpSpPr>
          <a:xfrm>
            <a:off x="3381734" y="2795800"/>
            <a:ext cx="4961500" cy="3633933"/>
            <a:chOff x="2536300" y="2096850"/>
            <a:chExt cx="3721125" cy="2725450"/>
          </a:xfrm>
        </p:grpSpPr>
        <p:sp>
          <p:nvSpPr>
            <p:cNvPr id="521" name="Google Shape;521;g1d6fac7bbb6_0_1021"/>
            <p:cNvSpPr/>
            <p:nvPr/>
          </p:nvSpPr>
          <p:spPr>
            <a:xfrm rot="10800000">
              <a:off x="5623225" y="3872500"/>
              <a:ext cx="634200" cy="949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1d6fac7bbb6_0_1021"/>
            <p:cNvSpPr/>
            <p:nvPr/>
          </p:nvSpPr>
          <p:spPr>
            <a:xfrm>
              <a:off x="2536300" y="2096850"/>
              <a:ext cx="634200" cy="949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2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d6fac7bbb6_0_1034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28" name="Google Shape;528;g1d6fac7bbb6_0_103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29" name="Google Shape;529;g1d6fac7bbb6_0_1034"/>
          <p:cNvGrpSpPr/>
          <p:nvPr/>
        </p:nvGrpSpPr>
        <p:grpSpPr>
          <a:xfrm>
            <a:off x="252167" y="1201482"/>
            <a:ext cx="3476400" cy="5999405"/>
            <a:chOff x="189125" y="901111"/>
            <a:chExt cx="2607300" cy="4499554"/>
          </a:xfrm>
        </p:grpSpPr>
        <p:pic>
          <p:nvPicPr>
            <p:cNvPr id="530" name="Google Shape;530;g1d6fac7bbb6_0_10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125" y="2270614"/>
              <a:ext cx="2436182" cy="3130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g1d6fac7bbb6_0_1034"/>
            <p:cNvSpPr/>
            <p:nvPr/>
          </p:nvSpPr>
          <p:spPr>
            <a:xfrm>
              <a:off x="189125" y="901111"/>
              <a:ext cx="2607300" cy="1289400"/>
            </a:xfrm>
            <a:prstGeom prst="wedgeEllipseCallout">
              <a:avLst>
                <a:gd name="adj1" fmla="val -9895"/>
                <a:gd name="adj2" fmla="val 7552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きちんと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ごみに出さないと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いけないね！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32" name="Google Shape;532;g1d6fac7bbb6_0_1034"/>
          <p:cNvGrpSpPr/>
          <p:nvPr/>
        </p:nvGrpSpPr>
        <p:grpSpPr>
          <a:xfrm>
            <a:off x="4160385" y="1280849"/>
            <a:ext cx="3581767" cy="5211700"/>
            <a:chOff x="5797500" y="960636"/>
            <a:chExt cx="2686325" cy="3908775"/>
          </a:xfrm>
        </p:grpSpPr>
        <p:sp>
          <p:nvSpPr>
            <p:cNvPr id="533" name="Google Shape;533;g1d6fac7bbb6_0_1034"/>
            <p:cNvSpPr/>
            <p:nvPr/>
          </p:nvSpPr>
          <p:spPr>
            <a:xfrm>
              <a:off x="6214475" y="1027311"/>
              <a:ext cx="1869000" cy="3842100"/>
            </a:xfrm>
            <a:prstGeom prst="roundRect">
              <a:avLst>
                <a:gd name="adj" fmla="val 16667"/>
              </a:avLst>
            </a:prstGeom>
            <a:solidFill>
              <a:srgbClr val="ADC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9000"/>
              </a:pPr>
              <a:r>
                <a:rPr lang="ja" altLang="en-US" sz="1200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分</a:t>
              </a:r>
              <a:endParaRPr sz="12000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  <a:p>
              <a:pPr algn="ctr">
                <a:buClr>
                  <a:srgbClr val="000000"/>
                </a:buClr>
                <a:buSzPts val="9000"/>
              </a:pPr>
              <a:r>
                <a:rPr lang="ja" altLang="en-US" sz="1200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別</a:t>
              </a:r>
              <a:endParaRPr sz="12000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  <p:sp>
          <p:nvSpPr>
            <p:cNvPr id="534" name="Google Shape;534;g1d6fac7bbb6_0_1034"/>
            <p:cNvSpPr/>
            <p:nvPr/>
          </p:nvSpPr>
          <p:spPr>
            <a:xfrm>
              <a:off x="7599425" y="3890811"/>
              <a:ext cx="884400" cy="978600"/>
            </a:xfrm>
            <a:prstGeom prst="star4">
              <a:avLst>
                <a:gd name="adj" fmla="val 11823"/>
              </a:avLst>
            </a:prstGeom>
            <a:solidFill>
              <a:srgbClr val="FFF000"/>
            </a:solidFill>
            <a:ln w="28575" cap="flat" cmpd="sng">
              <a:solidFill>
                <a:srgbClr val="F77D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1d6fac7bbb6_0_1034"/>
            <p:cNvSpPr/>
            <p:nvPr/>
          </p:nvSpPr>
          <p:spPr>
            <a:xfrm>
              <a:off x="5797500" y="960636"/>
              <a:ext cx="884400" cy="978600"/>
            </a:xfrm>
            <a:prstGeom prst="star4">
              <a:avLst>
                <a:gd name="adj" fmla="val 12500"/>
              </a:avLst>
            </a:prstGeom>
            <a:solidFill>
              <a:srgbClr val="FFF000"/>
            </a:solidFill>
            <a:ln w="28575" cap="flat" cmpd="sng">
              <a:solidFill>
                <a:srgbClr val="F77D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2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0389a43df4_0_54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41" name="Google Shape;541;g20389a43df4_0_5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42" name="Google Shape;542;g20389a43df4_0_54"/>
          <p:cNvGrpSpPr/>
          <p:nvPr/>
        </p:nvGrpSpPr>
        <p:grpSpPr>
          <a:xfrm>
            <a:off x="252167" y="1201482"/>
            <a:ext cx="3476400" cy="5999405"/>
            <a:chOff x="189125" y="901111"/>
            <a:chExt cx="2607300" cy="4499554"/>
          </a:xfrm>
        </p:grpSpPr>
        <p:pic>
          <p:nvPicPr>
            <p:cNvPr id="543" name="Google Shape;543;g20389a43df4_0_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125" y="2270614"/>
              <a:ext cx="2436182" cy="3130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g20389a43df4_0_54"/>
            <p:cNvSpPr/>
            <p:nvPr/>
          </p:nvSpPr>
          <p:spPr>
            <a:xfrm>
              <a:off x="189125" y="901111"/>
              <a:ext cx="2607300" cy="1289400"/>
            </a:xfrm>
            <a:prstGeom prst="wedgeEllipseCallout">
              <a:avLst>
                <a:gd name="adj1" fmla="val -9895"/>
                <a:gd name="adj2" fmla="val 7552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きちんと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ごみに出さないと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いけないね！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45" name="Google Shape;545;g20389a43df4_0_54"/>
          <p:cNvGrpSpPr/>
          <p:nvPr/>
        </p:nvGrpSpPr>
        <p:grpSpPr>
          <a:xfrm>
            <a:off x="4160385" y="1280849"/>
            <a:ext cx="3581767" cy="5211700"/>
            <a:chOff x="5797500" y="960636"/>
            <a:chExt cx="2686325" cy="3908775"/>
          </a:xfrm>
        </p:grpSpPr>
        <p:sp>
          <p:nvSpPr>
            <p:cNvPr id="546" name="Google Shape;546;g20389a43df4_0_54"/>
            <p:cNvSpPr/>
            <p:nvPr/>
          </p:nvSpPr>
          <p:spPr>
            <a:xfrm>
              <a:off x="6214475" y="1027311"/>
              <a:ext cx="1869000" cy="3842100"/>
            </a:xfrm>
            <a:prstGeom prst="roundRect">
              <a:avLst>
                <a:gd name="adj" fmla="val 16667"/>
              </a:avLst>
            </a:prstGeom>
            <a:solidFill>
              <a:srgbClr val="ADC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9000"/>
              </a:pPr>
              <a:r>
                <a:rPr lang="ja" altLang="en-US" sz="1200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分</a:t>
              </a:r>
              <a:endParaRPr sz="12000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  <a:p>
              <a:pPr algn="ctr">
                <a:buClr>
                  <a:srgbClr val="000000"/>
                </a:buClr>
                <a:buSzPts val="9000"/>
              </a:pPr>
              <a:r>
                <a:rPr lang="ja" altLang="en-US" sz="1200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別</a:t>
              </a:r>
              <a:endParaRPr sz="12000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  <p:sp>
          <p:nvSpPr>
            <p:cNvPr id="547" name="Google Shape;547;g20389a43df4_0_54"/>
            <p:cNvSpPr/>
            <p:nvPr/>
          </p:nvSpPr>
          <p:spPr>
            <a:xfrm>
              <a:off x="7599425" y="3890811"/>
              <a:ext cx="884400" cy="978600"/>
            </a:xfrm>
            <a:prstGeom prst="star4">
              <a:avLst>
                <a:gd name="adj" fmla="val 11823"/>
              </a:avLst>
            </a:prstGeom>
            <a:solidFill>
              <a:srgbClr val="FFF000"/>
            </a:solidFill>
            <a:ln w="28575" cap="flat" cmpd="sng">
              <a:solidFill>
                <a:srgbClr val="F77D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20389a43df4_0_54"/>
            <p:cNvSpPr/>
            <p:nvPr/>
          </p:nvSpPr>
          <p:spPr>
            <a:xfrm>
              <a:off x="5797500" y="960636"/>
              <a:ext cx="884400" cy="978600"/>
            </a:xfrm>
            <a:prstGeom prst="star4">
              <a:avLst>
                <a:gd name="adj" fmla="val 12500"/>
              </a:avLst>
            </a:prstGeom>
            <a:solidFill>
              <a:srgbClr val="FFF000"/>
            </a:solidFill>
            <a:ln w="28575" cap="flat" cmpd="sng">
              <a:solidFill>
                <a:srgbClr val="F77D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g20389a43df4_0_54"/>
          <p:cNvSpPr/>
          <p:nvPr/>
        </p:nvSpPr>
        <p:spPr>
          <a:xfrm rot="-1199053">
            <a:off x="6696593" y="2509193"/>
            <a:ext cx="7078627" cy="5466796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114300" cap="flat" cmpd="sng">
            <a:solidFill>
              <a:srgbClr val="F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3900"/>
            </a:pPr>
            <a:r>
              <a:rPr lang="ja" altLang="en-US" sz="5200">
                <a:solidFill>
                  <a:srgbClr val="FFFFFF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でも</a:t>
            </a:r>
            <a:endParaRPr sz="5200">
              <a:solidFill>
                <a:srgbClr val="FFFFFF"/>
              </a:solidFill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  <a:p>
            <a:pPr algn="ctr">
              <a:buClr>
                <a:srgbClr val="000000"/>
              </a:buClr>
              <a:buSzPts val="3900"/>
            </a:pPr>
            <a:r>
              <a:rPr lang="ja" altLang="en-US" sz="5200">
                <a:solidFill>
                  <a:srgbClr val="FFFFFF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その前に！</a:t>
            </a:r>
            <a:endParaRPr sz="5200">
              <a:solidFill>
                <a:srgbClr val="FFFFFF"/>
              </a:solidFill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</p:txBody>
      </p:sp>
    </p:spTree>
    <p:extLst>
      <p:ext uri="{BB962C8B-B14F-4D97-AF65-F5344CB8AC3E}">
        <p14:creationId xmlns:p14="http://schemas.microsoft.com/office/powerpoint/2010/main" val="39671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g1d6fac7bbb6_0_1047"/>
          <p:cNvGrpSpPr/>
          <p:nvPr/>
        </p:nvGrpSpPr>
        <p:grpSpPr>
          <a:xfrm>
            <a:off x="374468" y="1796267"/>
            <a:ext cx="4412433" cy="4885900"/>
            <a:chOff x="280850" y="1347200"/>
            <a:chExt cx="3309325" cy="3664425"/>
          </a:xfrm>
        </p:grpSpPr>
        <p:sp>
          <p:nvSpPr>
            <p:cNvPr id="555" name="Google Shape;555;g1d6fac7bbb6_0_1047"/>
            <p:cNvSpPr/>
            <p:nvPr/>
          </p:nvSpPr>
          <p:spPr>
            <a:xfrm>
              <a:off x="2862075" y="3170938"/>
              <a:ext cx="728100" cy="728100"/>
            </a:xfrm>
            <a:prstGeom prst="ellipse">
              <a:avLst/>
            </a:prstGeom>
            <a:solidFill>
              <a:srgbClr val="F7C1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1d6fac7bbb6_0_1047"/>
            <p:cNvSpPr/>
            <p:nvPr/>
          </p:nvSpPr>
          <p:spPr>
            <a:xfrm>
              <a:off x="1235475" y="3632825"/>
              <a:ext cx="1378800" cy="1378800"/>
            </a:xfrm>
            <a:prstGeom prst="ellipse">
              <a:avLst/>
            </a:prstGeom>
            <a:solidFill>
              <a:srgbClr val="F7C1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1d6fac7bbb6_0_1047"/>
            <p:cNvSpPr/>
            <p:nvPr/>
          </p:nvSpPr>
          <p:spPr>
            <a:xfrm>
              <a:off x="280850" y="1347200"/>
              <a:ext cx="1899300" cy="1899300"/>
            </a:xfrm>
            <a:prstGeom prst="ellipse">
              <a:avLst/>
            </a:prstGeom>
            <a:solidFill>
              <a:srgbClr val="F7C1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8" name="Google Shape;558;g1d6fac7bbb6_0_1047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59" name="Google Shape;559;g1d6fac7bbb6_0_104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60" name="Google Shape;560;g1d6fac7bbb6_0_1047"/>
          <p:cNvGrpSpPr/>
          <p:nvPr/>
        </p:nvGrpSpPr>
        <p:grpSpPr>
          <a:xfrm>
            <a:off x="4667833" y="1292034"/>
            <a:ext cx="7309267" cy="5328532"/>
            <a:chOff x="3500875" y="969025"/>
            <a:chExt cx="5481950" cy="3996399"/>
          </a:xfrm>
        </p:grpSpPr>
        <p:pic>
          <p:nvPicPr>
            <p:cNvPr id="561" name="Google Shape;561;g1d6fac7bbb6_0_10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00875" y="2142375"/>
              <a:ext cx="2474501" cy="2823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g1d6fac7bbb6_0_1047"/>
            <p:cNvSpPr/>
            <p:nvPr/>
          </p:nvSpPr>
          <p:spPr>
            <a:xfrm>
              <a:off x="5779125" y="969025"/>
              <a:ext cx="3203700" cy="1649100"/>
            </a:xfrm>
            <a:prstGeom prst="wedgeEllipseCallout">
              <a:avLst>
                <a:gd name="adj1" fmla="val -44335"/>
                <a:gd name="adj2" fmla="val 4852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0000" rIns="0" bIns="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900"/>
              </a:pPr>
              <a:r>
                <a:rPr lang="ja" altLang="en-US" sz="2533">
                  <a:solidFill>
                    <a:srgbClr val="000000"/>
                  </a:solidFill>
                  <a:highlight>
                    <a:srgbClr val="FFF000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「使い捨てのもの」</a:t>
              </a:r>
              <a:endParaRPr sz="2533">
                <a:solidFill>
                  <a:srgbClr val="000000"/>
                </a:solidFill>
                <a:highlight>
                  <a:srgbClr val="FFF000"/>
                </a:highlight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900"/>
              </a:pPr>
              <a:r>
                <a:rPr lang="ja" altLang="en-US" sz="2533">
                  <a:solidFill>
                    <a:srgbClr val="000000"/>
                  </a:solidFill>
                  <a:highlight>
                    <a:srgbClr val="FFF000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「必要のないもの」</a:t>
              </a:r>
              <a:endParaRPr sz="2533">
                <a:solidFill>
                  <a:srgbClr val="000000"/>
                </a:solidFill>
                <a:highlight>
                  <a:srgbClr val="FFF000"/>
                </a:highlight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はないかな？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563" name="Google Shape;563;g1d6fac7bbb6_0_10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2418" y="3629351"/>
            <a:ext cx="1222500" cy="138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g1d6fac7bbb6_0_10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1796" y="5069633"/>
            <a:ext cx="563889" cy="138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1d6fac7bbb6_0_10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421" y="1292037"/>
            <a:ext cx="1684847" cy="21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1d6fac7bbb6_0_10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424" y="3812069"/>
            <a:ext cx="1452184" cy="26966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1d6fac7bbb6_0_1047"/>
          <p:cNvSpPr/>
          <p:nvPr/>
        </p:nvSpPr>
        <p:spPr>
          <a:xfrm>
            <a:off x="8164933" y="3732867"/>
            <a:ext cx="3677600" cy="2198800"/>
          </a:xfrm>
          <a:prstGeom prst="wedgeEllipseCallout">
            <a:avLst>
              <a:gd name="adj1" fmla="val -65886"/>
              <a:gd name="adj2" fmla="val 5044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0000" rIns="0" bIns="0" anchor="ctr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くり返し使えるもの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4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代わりになるものを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40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考えよう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68" name="Google Shape;568;g1d6fac7bbb6_0_1047"/>
          <p:cNvSpPr txBox="1"/>
          <p:nvPr/>
        </p:nvSpPr>
        <p:spPr>
          <a:xfrm>
            <a:off x="2969984" y="1240533"/>
            <a:ext cx="46724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プラスチックはもやすと</a:t>
            </a:r>
            <a:endParaRPr sz="21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5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二酸化炭素が出て地球温暖化の</a:t>
            </a:r>
            <a:endParaRPr sz="21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5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原因になっちゃうんだよ！</a:t>
            </a:r>
            <a:endParaRPr sz="21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569" name="Google Shape;569;g1d6fac7bbb6_0_10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4558" y="3812067"/>
            <a:ext cx="818463" cy="1386668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1d6fac7bbb6_0_1047"/>
          <p:cNvSpPr txBox="1"/>
          <p:nvPr/>
        </p:nvSpPr>
        <p:spPr>
          <a:xfrm>
            <a:off x="3020821" y="1287001"/>
            <a:ext cx="3987600" cy="1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6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</a:t>
            </a:r>
            <a:endParaRPr sz="667" dirty="0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endParaRPr sz="933" dirty="0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4500"/>
            </a:pPr>
            <a:r>
              <a:rPr lang="ja" altLang="en-US" sz="933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    さん　　　        そ</a:t>
            </a:r>
            <a:endParaRPr sz="933" dirty="0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7882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d6fac7bbb6_0_1066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76" name="Google Shape;576;g1d6fac7bbb6_0_106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77" name="Google Shape;577;g1d6fac7bbb6_0_1066"/>
          <p:cNvSpPr txBox="1"/>
          <p:nvPr/>
        </p:nvSpPr>
        <p:spPr>
          <a:xfrm>
            <a:off x="997165" y="3454168"/>
            <a:ext cx="57348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5000"/>
              </a:lnSpc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どうしても出るプラスチックごみはしっかり</a:t>
            </a:r>
            <a:endParaRPr sz="21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578" name="Google Shape;578;g1d6fac7bbb6_0_1066"/>
          <p:cNvGrpSpPr/>
          <p:nvPr/>
        </p:nvGrpSpPr>
        <p:grpSpPr>
          <a:xfrm>
            <a:off x="1049924" y="3852302"/>
            <a:ext cx="5629975" cy="1469975"/>
            <a:chOff x="703402" y="863804"/>
            <a:chExt cx="4222481" cy="1102481"/>
          </a:xfrm>
        </p:grpSpPr>
        <p:grpSp>
          <p:nvGrpSpPr>
            <p:cNvPr id="579" name="Google Shape;579;g1d6fac7bbb6_0_1066"/>
            <p:cNvGrpSpPr/>
            <p:nvPr/>
          </p:nvGrpSpPr>
          <p:grpSpPr>
            <a:xfrm rot="256012">
              <a:off x="703402" y="863804"/>
              <a:ext cx="4138221" cy="1102481"/>
              <a:chOff x="5645820" y="2061130"/>
              <a:chExt cx="4138339" cy="1102512"/>
            </a:xfrm>
          </p:grpSpPr>
          <p:sp>
            <p:nvSpPr>
              <p:cNvPr id="580" name="Google Shape;580;g1d6fac7bbb6_0_1066"/>
              <p:cNvSpPr/>
              <p:nvPr/>
            </p:nvSpPr>
            <p:spPr>
              <a:xfrm rot="-255916">
                <a:off x="5669925" y="2212121"/>
                <a:ext cx="4090128" cy="800529"/>
              </a:xfrm>
              <a:prstGeom prst="foldedCorner">
                <a:avLst>
                  <a:gd name="adj" fmla="val 50000"/>
                </a:avLst>
              </a:prstGeom>
              <a:solidFill>
                <a:srgbClr val="FFF2CC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4000"/>
                </a:pPr>
                <a:r>
                  <a:rPr lang="ja" altLang="en-US" sz="53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ja-JP" altLang="en-US" sz="5333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en-US" altLang="ja" sz="5333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3333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ecycle</a:t>
                </a:r>
                <a:r>
                  <a:rPr lang="ja" altLang="en-US" sz="2667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 </a:t>
                </a:r>
                <a:r>
                  <a:rPr lang="en-US" altLang="ja" sz="26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26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再生する</a:t>
                </a:r>
                <a:r>
                  <a:rPr lang="en-US" altLang="ja" sz="26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26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581" name="Google Shape;581;g1d6fac7bbb6_0_1066"/>
              <p:cNvSpPr/>
              <p:nvPr/>
            </p:nvSpPr>
            <p:spPr>
              <a:xfrm rot="-256805">
                <a:off x="5820303" y="2452776"/>
                <a:ext cx="566781" cy="566781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32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582" name="Google Shape;582;g1d6fac7bbb6_0_1066"/>
            <p:cNvSpPr txBox="1"/>
            <p:nvPr/>
          </p:nvSpPr>
          <p:spPr>
            <a:xfrm>
              <a:off x="1925883" y="1073644"/>
              <a:ext cx="3000000" cy="3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リサイクル</a:t>
              </a:r>
              <a:endParaRPr sz="1867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583" name="Google Shape;583;g1d6fac7bbb6_0_1066"/>
          <p:cNvGrpSpPr/>
          <p:nvPr/>
        </p:nvGrpSpPr>
        <p:grpSpPr>
          <a:xfrm>
            <a:off x="9641800" y="4305084"/>
            <a:ext cx="2952000" cy="3150216"/>
            <a:chOff x="7231350" y="3228813"/>
            <a:chExt cx="2214000" cy="2362662"/>
          </a:xfrm>
        </p:grpSpPr>
        <p:sp>
          <p:nvSpPr>
            <p:cNvPr id="584" name="Google Shape;584;g1d6fac7bbb6_0_1066"/>
            <p:cNvSpPr/>
            <p:nvPr/>
          </p:nvSpPr>
          <p:spPr>
            <a:xfrm>
              <a:off x="7231350" y="3377475"/>
              <a:ext cx="2214000" cy="2214000"/>
            </a:xfrm>
            <a:prstGeom prst="ellipse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5" name="Google Shape;585;g1d6fac7bbb6_0_10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73350" y="4000450"/>
              <a:ext cx="1231525" cy="9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g1d6fac7bbb6_0_1066"/>
            <p:cNvSpPr txBox="1"/>
            <p:nvPr/>
          </p:nvSpPr>
          <p:spPr>
            <a:xfrm>
              <a:off x="7588050" y="3228813"/>
              <a:ext cx="15006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3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普通ごみには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まぜないでね！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87" name="Google Shape;587;g1d6fac7bbb6_0_1066"/>
          <p:cNvGrpSpPr/>
          <p:nvPr/>
        </p:nvGrpSpPr>
        <p:grpSpPr>
          <a:xfrm>
            <a:off x="2707401" y="3845967"/>
            <a:ext cx="6735996" cy="2932700"/>
            <a:chOff x="2030550" y="2884475"/>
            <a:chExt cx="5051997" cy="2199525"/>
          </a:xfrm>
        </p:grpSpPr>
        <p:pic>
          <p:nvPicPr>
            <p:cNvPr id="588" name="Google Shape;588;g1d6fac7bbb6_0_10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88273" y="2884475"/>
              <a:ext cx="1894274" cy="19619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9" name="Google Shape;589;g1d6fac7bbb6_0_1066"/>
            <p:cNvGrpSpPr/>
            <p:nvPr/>
          </p:nvGrpSpPr>
          <p:grpSpPr>
            <a:xfrm>
              <a:off x="2030550" y="4021800"/>
              <a:ext cx="3136200" cy="668100"/>
              <a:chOff x="2335350" y="4098000"/>
              <a:chExt cx="3136200" cy="668100"/>
            </a:xfrm>
          </p:grpSpPr>
          <p:sp>
            <p:nvSpPr>
              <p:cNvPr id="590" name="Google Shape;590;g1d6fac7bbb6_0_1066"/>
              <p:cNvSpPr/>
              <p:nvPr/>
            </p:nvSpPr>
            <p:spPr>
              <a:xfrm>
                <a:off x="2335350" y="4098000"/>
                <a:ext cx="3136200" cy="668100"/>
              </a:xfrm>
              <a:prstGeom prst="wedgeEllipseCallout">
                <a:avLst>
                  <a:gd name="adj1" fmla="val 56934"/>
                  <a:gd name="adj2" fmla="val -34314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192000" rIns="0" bIns="12190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　　マークのものは</a:t>
                </a:r>
                <a:endParaRPr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algn="ctr"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資源物に！</a:t>
                </a:r>
                <a:endParaRPr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pic>
            <p:nvPicPr>
              <p:cNvPr id="591" name="Google Shape;591;g1d6fac7bbb6_0_106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733126" y="4239286"/>
                <a:ext cx="409800" cy="359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2" name="Google Shape;592;g1d6fac7bbb6_0_1066"/>
            <p:cNvSpPr txBox="1"/>
            <p:nvPr/>
          </p:nvSpPr>
          <p:spPr>
            <a:xfrm>
              <a:off x="2223450" y="4663700"/>
              <a:ext cx="2911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3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ちゃんとリサイクルされます。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93" name="Google Shape;593;g1d6fac7bbb6_0_1066"/>
          <p:cNvGrpSpPr/>
          <p:nvPr/>
        </p:nvGrpSpPr>
        <p:grpSpPr>
          <a:xfrm>
            <a:off x="1090106" y="1281369"/>
            <a:ext cx="9472029" cy="2131599"/>
            <a:chOff x="817579" y="961027"/>
            <a:chExt cx="7104022" cy="1598699"/>
          </a:xfrm>
        </p:grpSpPr>
        <p:grpSp>
          <p:nvGrpSpPr>
            <p:cNvPr id="594" name="Google Shape;594;g1d6fac7bbb6_0_1066"/>
            <p:cNvGrpSpPr/>
            <p:nvPr/>
          </p:nvGrpSpPr>
          <p:grpSpPr>
            <a:xfrm>
              <a:off x="817579" y="961027"/>
              <a:ext cx="7104022" cy="1598699"/>
              <a:chOff x="817579" y="961027"/>
              <a:chExt cx="7104022" cy="1598699"/>
            </a:xfrm>
          </p:grpSpPr>
          <p:grpSp>
            <p:nvGrpSpPr>
              <p:cNvPr id="595" name="Google Shape;595;g1d6fac7bbb6_0_1066"/>
              <p:cNvGrpSpPr/>
              <p:nvPr/>
            </p:nvGrpSpPr>
            <p:grpSpPr>
              <a:xfrm>
                <a:off x="817579" y="961027"/>
                <a:ext cx="7104022" cy="1598699"/>
                <a:chOff x="817579" y="961027"/>
                <a:chExt cx="7104022" cy="1598699"/>
              </a:xfrm>
            </p:grpSpPr>
            <p:grpSp>
              <p:nvGrpSpPr>
                <p:cNvPr id="596" name="Google Shape;596;g1d6fac7bbb6_0_1066"/>
                <p:cNvGrpSpPr/>
                <p:nvPr/>
              </p:nvGrpSpPr>
              <p:grpSpPr>
                <a:xfrm>
                  <a:off x="817579" y="961027"/>
                  <a:ext cx="4212971" cy="1598699"/>
                  <a:chOff x="817579" y="961027"/>
                  <a:chExt cx="4212971" cy="1598699"/>
                </a:xfrm>
              </p:grpSpPr>
              <p:grpSp>
                <p:nvGrpSpPr>
                  <p:cNvPr id="597" name="Google Shape;597;g1d6fac7bbb6_0_1066"/>
                  <p:cNvGrpSpPr/>
                  <p:nvPr/>
                </p:nvGrpSpPr>
                <p:grpSpPr>
                  <a:xfrm>
                    <a:off x="817579" y="961027"/>
                    <a:ext cx="4090199" cy="1598699"/>
                    <a:chOff x="5669849" y="2212066"/>
                    <a:chExt cx="4090199" cy="1598699"/>
                  </a:xfrm>
                </p:grpSpPr>
                <p:sp>
                  <p:nvSpPr>
                    <p:cNvPr id="598" name="Google Shape;598;g1d6fac7bbb6_0_1066"/>
                    <p:cNvSpPr/>
                    <p:nvPr/>
                  </p:nvSpPr>
                  <p:spPr>
                    <a:xfrm>
                      <a:off x="5669849" y="2212066"/>
                      <a:ext cx="4090199" cy="1598699"/>
                    </a:xfrm>
                    <a:prstGeom prst="foldedCorner">
                      <a:avLst>
                        <a:gd name="adj" fmla="val 22200"/>
                      </a:avLst>
                    </a:prstGeom>
                    <a:solidFill>
                      <a:srgbClr val="FFF2CC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t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SzPts val="1100"/>
                      </a:pPr>
                      <a:r>
                        <a:rPr lang="ja" altLang="en-US" sz="5333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　 </a:t>
                      </a:r>
                      <a:r>
                        <a:rPr lang="ja-JP" altLang="en-US" sz="5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　</a:t>
                      </a:r>
                      <a:r>
                        <a:rPr lang="en-US" altLang="ja" sz="5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R</a:t>
                      </a:r>
                      <a:r>
                        <a:rPr lang="en-US" altLang="ja" sz="3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educe</a:t>
                      </a:r>
                      <a:r>
                        <a:rPr lang="ja" altLang="en-US" sz="2667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 </a:t>
                      </a:r>
                      <a:r>
                        <a:rPr lang="en-US" altLang="ja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(=</a:t>
                      </a:r>
                      <a:r>
                        <a:rPr lang="ja" altLang="en-US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へらす</a:t>
                      </a:r>
                      <a:r>
                        <a:rPr lang="en-US" altLang="ja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)</a:t>
                      </a:r>
                      <a:endParaRPr sz="5333" dirty="0">
                        <a:solidFill>
                          <a:srgbClr val="000000"/>
                        </a:solidFill>
                        <a:latin typeface="M PLUS Rounded 1c ExtraBold"/>
                        <a:ea typeface="M PLUS Rounded 1c ExtraBold"/>
                        <a:cs typeface="M PLUS Rounded 1c ExtraBold"/>
                        <a:sym typeface="M PLUS Rounded 1c ExtraBold"/>
                      </a:endParaRPr>
                    </a:p>
                    <a:p>
                      <a:pPr>
                        <a:buClr>
                          <a:srgbClr val="000000"/>
                        </a:buClr>
                        <a:buSzPts val="4000"/>
                      </a:pPr>
                      <a:r>
                        <a:rPr lang="ja" altLang="en-US" sz="5333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　 </a:t>
                      </a:r>
                      <a:r>
                        <a:rPr lang="ja-JP" altLang="en-US" sz="5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　</a:t>
                      </a:r>
                      <a:r>
                        <a:rPr lang="en-US" altLang="ja" sz="5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R</a:t>
                      </a:r>
                      <a:r>
                        <a:rPr lang="en-US" altLang="ja" sz="3333" dirty="0" smtClean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euse </a:t>
                      </a:r>
                      <a:r>
                        <a:rPr lang="en-US" altLang="ja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(=</a:t>
                      </a:r>
                      <a:r>
                        <a:rPr lang="ja" altLang="en-US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くり返し使う</a:t>
                      </a:r>
                      <a:r>
                        <a:rPr lang="en-US" altLang="ja" sz="2667" dirty="0">
                          <a:solidFill>
                            <a:srgbClr val="000000"/>
                          </a:solidFill>
                          <a:latin typeface="M PLUS Rounded 1c ExtraBold"/>
                          <a:ea typeface="M PLUS Rounded 1c ExtraBold"/>
                          <a:cs typeface="M PLUS Rounded 1c ExtraBold"/>
                          <a:sym typeface="M PLUS Rounded 1c ExtraBold"/>
                        </a:rPr>
                        <a:t>)</a:t>
                      </a:r>
                      <a:endParaRPr sz="2667" dirty="0">
                        <a:solidFill>
                          <a:srgbClr val="000000"/>
                        </a:solidFill>
                        <a:latin typeface="M PLUS Rounded 1c ExtraBold"/>
                        <a:ea typeface="M PLUS Rounded 1c ExtraBold"/>
                        <a:cs typeface="M PLUS Rounded 1c ExtraBold"/>
                        <a:sym typeface="M PLUS Rounded 1c ExtraBold"/>
                      </a:endParaRPr>
                    </a:p>
                  </p:txBody>
                </p:sp>
                <p:sp>
                  <p:nvSpPr>
                    <p:cNvPr id="599" name="Google Shape;599;g1d6fac7bbb6_0_1066"/>
                    <p:cNvSpPr/>
                    <p:nvPr/>
                  </p:nvSpPr>
                  <p:spPr>
                    <a:xfrm>
                      <a:off x="5810734" y="2324527"/>
                      <a:ext cx="566700" cy="566700"/>
                    </a:xfrm>
                    <a:prstGeom prst="ellipse">
                      <a:avLst/>
                    </a:prstGeom>
                    <a:solidFill>
                      <a:srgbClr val="009944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SzPts val="2400"/>
                      </a:pPr>
                      <a:r>
                        <a:rPr lang="en-US" altLang="ja" sz="3200" b="1">
                          <a:solidFill>
                            <a:srgbClr val="FFFFFF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1</a:t>
                      </a:r>
                      <a:endParaRPr sz="3200" b="1">
                        <a:solidFill>
                          <a:srgbClr val="FFFFFF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p:txBody>
                </p:sp>
                <p:sp>
                  <p:nvSpPr>
                    <p:cNvPr id="600" name="Google Shape;600;g1d6fac7bbb6_0_1066"/>
                    <p:cNvSpPr/>
                    <p:nvPr/>
                  </p:nvSpPr>
                  <p:spPr>
                    <a:xfrm>
                      <a:off x="5819647" y="2957750"/>
                      <a:ext cx="566700" cy="566700"/>
                    </a:xfrm>
                    <a:prstGeom prst="ellipse">
                      <a:avLst/>
                    </a:prstGeom>
                    <a:solidFill>
                      <a:srgbClr val="009944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SzPts val="2400"/>
                      </a:pPr>
                      <a:r>
                        <a:rPr lang="en-US" altLang="ja" sz="3200" b="1">
                          <a:solidFill>
                            <a:srgbClr val="FFFFFF"/>
                          </a:solidFill>
                          <a:latin typeface="M PLUS Rounded 1c"/>
                          <a:ea typeface="M PLUS Rounded 1c"/>
                          <a:cs typeface="M PLUS Rounded 1c"/>
                          <a:sym typeface="M PLUS Rounded 1c"/>
                        </a:rPr>
                        <a:t>2</a:t>
                      </a:r>
                      <a:endParaRPr sz="3200" b="1">
                        <a:solidFill>
                          <a:srgbClr val="FFFFFF"/>
                        </a:solidFill>
                        <a:latin typeface="M PLUS Rounded 1c"/>
                        <a:ea typeface="M PLUS Rounded 1c"/>
                        <a:cs typeface="M PLUS Rounded 1c"/>
                        <a:sym typeface="M PLUS Rounded 1c"/>
                      </a:endParaRPr>
                    </a:p>
                  </p:txBody>
                </p:sp>
              </p:grpSp>
              <p:sp>
                <p:nvSpPr>
                  <p:cNvPr id="601" name="Google Shape;601;g1d6fac7bbb6_0_1066"/>
                  <p:cNvSpPr txBox="1"/>
                  <p:nvPr/>
                </p:nvSpPr>
                <p:spPr>
                  <a:xfrm>
                    <a:off x="2030550" y="1045990"/>
                    <a:ext cx="3000000" cy="40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t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SzPts val="1400"/>
                    </a:pPr>
                    <a:r>
                      <a:rPr lang="ja" altLang="en-US" sz="1867" dirty="0">
                        <a:solidFill>
                          <a:srgbClr val="000000"/>
                        </a:solidFill>
                        <a:latin typeface="M PLUS Rounded 1c ExtraBold"/>
                        <a:ea typeface="M PLUS Rounded 1c ExtraBold"/>
                        <a:cs typeface="M PLUS Rounded 1c ExtraBold"/>
                        <a:sym typeface="M PLUS Rounded 1c ExtraBold"/>
                      </a:rPr>
                      <a:t>リデュース</a:t>
                    </a:r>
                    <a:endParaRPr sz="1867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endParaRPr>
                  </a:p>
                </p:txBody>
              </p:sp>
            </p:grpSp>
            <p:sp>
              <p:nvSpPr>
                <p:cNvPr id="602" name="Google Shape;602;g1d6fac7bbb6_0_1066"/>
                <p:cNvSpPr txBox="1"/>
                <p:nvPr/>
              </p:nvSpPr>
              <p:spPr>
                <a:xfrm>
                  <a:off x="5249201" y="1018175"/>
                  <a:ext cx="2672400" cy="148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9000"/>
                  </a:pPr>
                  <a:r>
                    <a:rPr lang="en-US" altLang="ja" sz="1200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=2R</a:t>
                  </a:r>
                  <a:endParaRPr sz="120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sp>
            <p:nvSpPr>
              <p:cNvPr id="603" name="Google Shape;603;g1d6fac7bbb6_0_1066"/>
              <p:cNvSpPr txBox="1"/>
              <p:nvPr/>
            </p:nvSpPr>
            <p:spPr>
              <a:xfrm>
                <a:off x="2030550" y="1627212"/>
                <a:ext cx="3000000" cy="400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ja" altLang="en-US" sz="18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リユース</a:t>
                </a:r>
                <a:endParaRPr sz="18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604" name="Google Shape;604;g1d6fac7bbb6_0_1066"/>
            <p:cNvSpPr txBox="1"/>
            <p:nvPr/>
          </p:nvSpPr>
          <p:spPr>
            <a:xfrm>
              <a:off x="6120748" y="1079739"/>
              <a:ext cx="127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ツーアール</a:t>
              </a:r>
              <a:endParaRPr sz="1867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032739a7bb_0_1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0" name="Google Shape;610;g2032739a7bb_0_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611" name="Google Shape;611;g2032739a7b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009" y="1770967"/>
            <a:ext cx="3644900" cy="40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032739a7bb_0_1"/>
          <p:cNvSpPr/>
          <p:nvPr/>
        </p:nvSpPr>
        <p:spPr>
          <a:xfrm>
            <a:off x="5759319" y="3500509"/>
            <a:ext cx="5422400" cy="832800"/>
          </a:xfrm>
          <a:prstGeom prst="roundRect">
            <a:avLst>
              <a:gd name="adj" fmla="val 16667"/>
            </a:avLst>
          </a:prstGeom>
          <a:solidFill>
            <a:srgbClr val="D4EEF9"/>
          </a:solidFill>
          <a:ln w="28575" cap="flat" cmpd="sng">
            <a:solidFill>
              <a:srgbClr val="0083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760000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2032739a7bb_0_1"/>
          <p:cNvSpPr txBox="1"/>
          <p:nvPr/>
        </p:nvSpPr>
        <p:spPr>
          <a:xfrm>
            <a:off x="5873885" y="3429009"/>
            <a:ext cx="5193200" cy="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ごみ処理のあゆみ ▶</a:t>
            </a:r>
            <a:endParaRPr sz="26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4" name="Google Shape;614;g2032739a7bb_0_1">
            <a:hlinkClick r:id="rId4"/>
          </p:cNvPr>
          <p:cNvSpPr/>
          <p:nvPr/>
        </p:nvSpPr>
        <p:spPr>
          <a:xfrm>
            <a:off x="5759285" y="3500509"/>
            <a:ext cx="5307600" cy="83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2032739a7bb_0_1"/>
          <p:cNvSpPr/>
          <p:nvPr/>
        </p:nvSpPr>
        <p:spPr>
          <a:xfrm>
            <a:off x="5986239" y="3636976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rgbClr val="FFFFFF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5</a:t>
            </a:r>
            <a:endParaRPr sz="3467">
              <a:solidFill>
                <a:srgbClr val="FFFFFF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16" name="Google Shape;616;g2032739a7bb_0_1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032739a7bb_0_1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8" name="Google Shape;618;g2032739a7bb_0_1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60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1d6fac7bbb6_0_664"/>
          <p:cNvGrpSpPr/>
          <p:nvPr/>
        </p:nvGrpSpPr>
        <p:grpSpPr>
          <a:xfrm>
            <a:off x="4698589" y="43523"/>
            <a:ext cx="3781679" cy="883751"/>
            <a:chOff x="2623691" y="32642"/>
            <a:chExt cx="2836259" cy="662813"/>
          </a:xfrm>
        </p:grpSpPr>
        <p:pic>
          <p:nvPicPr>
            <p:cNvPr id="110" name="Google Shape;110;g1d6fac7bbb6_0_6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g1d6fac7bbb6_0_664"/>
            <p:cNvSpPr/>
            <p:nvPr/>
          </p:nvSpPr>
          <p:spPr>
            <a:xfrm>
              <a:off x="3384550" y="80700"/>
              <a:ext cx="2075400" cy="566700"/>
            </a:xfrm>
            <a:prstGeom prst="wedgeRoundRectCallout">
              <a:avLst>
                <a:gd name="adj1" fmla="val -58148"/>
                <a:gd name="adj2" fmla="val 16667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3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ごみを出すときに</a:t>
              </a:r>
              <a:endParaRPr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3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気をつけることはなにかな？</a:t>
              </a:r>
              <a:endParaRPr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12" name="Google Shape;112;g1d6fac7bbb6_0_66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g1d6fac7bbb6_0_664"/>
          <p:cNvSpPr txBox="1"/>
          <p:nvPr/>
        </p:nvSpPr>
        <p:spPr>
          <a:xfrm>
            <a:off x="2000400" y="1131667"/>
            <a:ext cx="81912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ごみをきちんと分けて出すこと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資源を大切に使い　リサイクルすること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ごみをへらして　地球の資源をムダ使いしないこと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ごみを考えることは地球環境を守ることにつながっている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14" name="Google Shape;114;g1d6fac7bbb6_0_6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8218" y="3553267"/>
            <a:ext cx="2395567" cy="312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g1d6fac7bbb6_0_664"/>
          <p:cNvGrpSpPr/>
          <p:nvPr/>
        </p:nvGrpSpPr>
        <p:grpSpPr>
          <a:xfrm>
            <a:off x="807155" y="1723146"/>
            <a:ext cx="10243363" cy="4252196"/>
            <a:chOff x="605366" y="1292359"/>
            <a:chExt cx="7682522" cy="3189147"/>
          </a:xfrm>
        </p:grpSpPr>
        <p:sp>
          <p:nvSpPr>
            <p:cNvPr id="116" name="Google Shape;116;g1d6fac7bbb6_0_664"/>
            <p:cNvSpPr/>
            <p:nvPr/>
          </p:nvSpPr>
          <p:spPr>
            <a:xfrm rot="583852">
              <a:off x="6064581" y="2912510"/>
              <a:ext cx="589278" cy="560081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d6fac7bbb6_0_664"/>
            <p:cNvSpPr/>
            <p:nvPr/>
          </p:nvSpPr>
          <p:spPr>
            <a:xfrm rot="-1034402">
              <a:off x="652187" y="1407212"/>
              <a:ext cx="395782" cy="375953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d6fac7bbb6_0_664"/>
            <p:cNvSpPr/>
            <p:nvPr/>
          </p:nvSpPr>
          <p:spPr>
            <a:xfrm rot="1039872">
              <a:off x="7885648" y="1338155"/>
              <a:ext cx="359523" cy="341591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d6fac7bbb6_0_664"/>
            <p:cNvSpPr/>
            <p:nvPr/>
          </p:nvSpPr>
          <p:spPr>
            <a:xfrm rot="1602227">
              <a:off x="975978" y="4107699"/>
              <a:ext cx="332460" cy="315957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1d6fac7bbb6_0_664"/>
            <p:cNvSpPr/>
            <p:nvPr/>
          </p:nvSpPr>
          <p:spPr>
            <a:xfrm rot="-828832">
              <a:off x="1962935" y="3213305"/>
              <a:ext cx="712405" cy="676535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d6fac7bbb6_0_664"/>
            <p:cNvSpPr/>
            <p:nvPr/>
          </p:nvSpPr>
          <p:spPr>
            <a:xfrm rot="-1720533">
              <a:off x="7382153" y="4103310"/>
              <a:ext cx="295093" cy="280345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g1d6fac7bbb6_0_664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3" name="Google Shape;123;g1d6fac7bbb6_0_66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7355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20389a43df4_0_21"/>
          <p:cNvGrpSpPr/>
          <p:nvPr/>
        </p:nvGrpSpPr>
        <p:grpSpPr>
          <a:xfrm>
            <a:off x="4698589" y="43523"/>
            <a:ext cx="3781679" cy="883751"/>
            <a:chOff x="2623691" y="32642"/>
            <a:chExt cx="2836259" cy="662813"/>
          </a:xfrm>
        </p:grpSpPr>
        <p:pic>
          <p:nvPicPr>
            <p:cNvPr id="129" name="Google Shape;129;g20389a43df4_0_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g20389a43df4_0_21"/>
            <p:cNvSpPr/>
            <p:nvPr/>
          </p:nvSpPr>
          <p:spPr>
            <a:xfrm>
              <a:off x="3384550" y="80700"/>
              <a:ext cx="2075400" cy="566700"/>
            </a:xfrm>
            <a:prstGeom prst="wedgeRoundRectCallout">
              <a:avLst>
                <a:gd name="adj1" fmla="val -58148"/>
                <a:gd name="adj2" fmla="val 16667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3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ごみを出すときに</a:t>
              </a:r>
              <a:endParaRPr sz="13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3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気をつけることはなにかな？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31" name="Google Shape;131;g20389a43df4_0_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20389a43df4_0_21"/>
          <p:cNvSpPr txBox="1"/>
          <p:nvPr/>
        </p:nvSpPr>
        <p:spPr>
          <a:xfrm>
            <a:off x="2000400" y="1131667"/>
            <a:ext cx="81912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ごみをきちんと分けて出すこと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資源を大切に使い　リサイクルすること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ごみをへらして　地球の資源をムダ使いしないこと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ごみを考えることは地球環境を守ることにつながっている</a:t>
            </a: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endParaRPr sz="2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33" name="Google Shape;133;g20389a43df4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8218" y="3553267"/>
            <a:ext cx="2395567" cy="312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g20389a43df4_0_21"/>
          <p:cNvGrpSpPr/>
          <p:nvPr/>
        </p:nvGrpSpPr>
        <p:grpSpPr>
          <a:xfrm>
            <a:off x="807155" y="1723146"/>
            <a:ext cx="10243363" cy="4252196"/>
            <a:chOff x="605366" y="1292359"/>
            <a:chExt cx="7682522" cy="3189147"/>
          </a:xfrm>
        </p:grpSpPr>
        <p:sp>
          <p:nvSpPr>
            <p:cNvPr id="135" name="Google Shape;135;g20389a43df4_0_21"/>
            <p:cNvSpPr/>
            <p:nvPr/>
          </p:nvSpPr>
          <p:spPr>
            <a:xfrm rot="583852">
              <a:off x="6064581" y="2912510"/>
              <a:ext cx="589278" cy="560081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0389a43df4_0_21"/>
            <p:cNvSpPr/>
            <p:nvPr/>
          </p:nvSpPr>
          <p:spPr>
            <a:xfrm rot="-1034402">
              <a:off x="652187" y="1407212"/>
              <a:ext cx="395782" cy="375953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0389a43df4_0_21"/>
            <p:cNvSpPr/>
            <p:nvPr/>
          </p:nvSpPr>
          <p:spPr>
            <a:xfrm rot="1039872">
              <a:off x="7885648" y="1338155"/>
              <a:ext cx="359523" cy="341591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0389a43df4_0_21"/>
            <p:cNvSpPr/>
            <p:nvPr/>
          </p:nvSpPr>
          <p:spPr>
            <a:xfrm rot="1602227">
              <a:off x="975978" y="4107699"/>
              <a:ext cx="332460" cy="315957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0389a43df4_0_21"/>
            <p:cNvSpPr/>
            <p:nvPr/>
          </p:nvSpPr>
          <p:spPr>
            <a:xfrm rot="-828832">
              <a:off x="1962935" y="3213305"/>
              <a:ext cx="712405" cy="676535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0389a43df4_0_21"/>
            <p:cNvSpPr/>
            <p:nvPr/>
          </p:nvSpPr>
          <p:spPr>
            <a:xfrm rot="-1720533">
              <a:off x="7382153" y="4103310"/>
              <a:ext cx="295093" cy="280345"/>
            </a:xfrm>
            <a:prstGeom prst="star5">
              <a:avLst>
                <a:gd name="adj" fmla="val 23810"/>
                <a:gd name="hf" fmla="val 105146"/>
                <a:gd name="vf" fmla="val 110557"/>
              </a:avLst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g20389a43df4_0_21"/>
          <p:cNvGrpSpPr/>
          <p:nvPr/>
        </p:nvGrpSpPr>
        <p:grpSpPr>
          <a:xfrm>
            <a:off x="-335" y="2598867"/>
            <a:ext cx="12192000" cy="2655600"/>
            <a:chOff x="13925" y="1796758"/>
            <a:chExt cx="9144000" cy="1991700"/>
          </a:xfrm>
        </p:grpSpPr>
        <p:sp>
          <p:nvSpPr>
            <p:cNvPr id="142" name="Google Shape;142;g20389a43df4_0_21"/>
            <p:cNvSpPr/>
            <p:nvPr/>
          </p:nvSpPr>
          <p:spPr>
            <a:xfrm>
              <a:off x="13925" y="1796758"/>
              <a:ext cx="9144000" cy="1991700"/>
            </a:xfrm>
            <a:prstGeom prst="rect">
              <a:avLst/>
            </a:prstGeom>
            <a:solidFill>
              <a:srgbClr val="FF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047924">
                <a:lnSpc>
                  <a:spcPct val="150000"/>
                </a:lnSpc>
                <a:buClr>
                  <a:srgbClr val="000000"/>
                </a:buClr>
                <a:buSzPts val="2900"/>
              </a:pPr>
              <a:r>
                <a:rPr lang="ja" altLang="en-US" sz="38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身近な</a:t>
              </a:r>
              <a:r>
                <a:rPr lang="ja" altLang="en-US" sz="3867">
                  <a:solidFill>
                    <a:srgbClr val="000000"/>
                  </a:solidFill>
                  <a:highlight>
                    <a:schemeClr val="lt1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「ごみ」</a:t>
              </a:r>
              <a:r>
                <a:rPr lang="ja" altLang="en-US" sz="38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から</a:t>
              </a:r>
              <a:endParaRPr sz="38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3047924">
                <a:lnSpc>
                  <a:spcPct val="150000"/>
                </a:lnSpc>
                <a:buClr>
                  <a:srgbClr val="000000"/>
                </a:buClr>
                <a:buSzPts val="2900"/>
              </a:pPr>
              <a:r>
                <a:rPr lang="ja" altLang="en-US" sz="38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環境を考えよう</a:t>
              </a:r>
              <a:endParaRPr sz="38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143" name="Google Shape;143;g20389a43df4_0_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3175" y="2104420"/>
              <a:ext cx="2116350" cy="1376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g20389a43df4_0_21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5" name="Google Shape;145;g20389a43df4_0_2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8699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g1d6fac7bbb6_0_685"/>
          <p:cNvGrpSpPr/>
          <p:nvPr/>
        </p:nvGrpSpPr>
        <p:grpSpPr>
          <a:xfrm>
            <a:off x="200" y="1448567"/>
            <a:ext cx="12192000" cy="3960800"/>
            <a:chOff x="150" y="1086425"/>
            <a:chExt cx="9144000" cy="2970600"/>
          </a:xfrm>
        </p:grpSpPr>
        <p:sp>
          <p:nvSpPr>
            <p:cNvPr id="151" name="Google Shape;151;g1d6fac7bbb6_0_685"/>
            <p:cNvSpPr txBox="1"/>
            <p:nvPr/>
          </p:nvSpPr>
          <p:spPr>
            <a:xfrm>
              <a:off x="150" y="1086425"/>
              <a:ext cx="9144000" cy="29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657509">
                <a:lnSpc>
                  <a:spcPct val="130000"/>
                </a:lnSpc>
                <a:buClr>
                  <a:srgbClr val="000000"/>
                </a:buClr>
                <a:buSzPts val="4500"/>
              </a:pPr>
              <a:r>
                <a:rPr lang="ja" altLang="en-US" sz="53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知ってるかな？</a:t>
              </a:r>
              <a:endParaRPr sz="53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3657509">
                <a:lnSpc>
                  <a:spcPct val="120000"/>
                </a:lnSpc>
                <a:buClr>
                  <a:srgbClr val="000000"/>
                </a:buClr>
                <a:buSzPts val="4500"/>
              </a:pPr>
              <a:r>
                <a:rPr lang="ja" altLang="en-US" sz="6000">
                  <a:solidFill>
                    <a:schemeClr val="dk1"/>
                  </a:solidFill>
                  <a:highlight>
                    <a:schemeClr val="lt1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川崎市での取り組み</a:t>
              </a:r>
              <a:endParaRPr sz="6000">
                <a:solidFill>
                  <a:schemeClr val="dk1"/>
                </a:solidFill>
                <a:highlight>
                  <a:schemeClr val="lt1"/>
                </a:highlight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3657509">
                <a:lnSpc>
                  <a:spcPct val="120000"/>
                </a:lnSpc>
                <a:buClr>
                  <a:srgbClr val="000000"/>
                </a:buClr>
                <a:buSzPts val="4500"/>
              </a:pPr>
              <a:r>
                <a:rPr lang="ja" altLang="en-US" sz="52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のこと</a:t>
              </a:r>
              <a:endParaRPr sz="52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52" name="Google Shape;152;g1d6fac7bbb6_0_6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925" y="1518200"/>
              <a:ext cx="1813225" cy="21071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44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d6fac7bbb6_0_6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34" y="2024267"/>
            <a:ext cx="2417633" cy="280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d6fac7bbb6_0_691"/>
          <p:cNvSpPr/>
          <p:nvPr/>
        </p:nvSpPr>
        <p:spPr>
          <a:xfrm>
            <a:off x="4508533" y="2539816"/>
            <a:ext cx="6748400" cy="1778400"/>
          </a:xfrm>
          <a:prstGeom prst="wedgeRoundRectCallout">
            <a:avLst>
              <a:gd name="adj1" fmla="val -64774"/>
              <a:gd name="adj2" fmla="val 1962"/>
              <a:gd name="adj3" fmla="val 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rgbClr val="000000"/>
              </a:buClr>
              <a:buSzPts val="2400"/>
            </a:pPr>
            <a:r>
              <a:rPr lang="ja" altLang="en-US"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それぞれ、どんなものなのか</a:t>
            </a:r>
            <a:endParaRPr sz="32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lnSpc>
                <a:spcPct val="115000"/>
              </a:lnSpc>
              <a:buClr>
                <a:srgbClr val="000000"/>
              </a:buClr>
              <a:buSzPts val="2400"/>
            </a:pPr>
            <a:r>
              <a:rPr lang="ja" altLang="en-US"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考えてみてね</a:t>
            </a:r>
            <a:endParaRPr sz="32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336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1d6fac7bbb6_0_696"/>
          <p:cNvGrpSpPr/>
          <p:nvPr/>
        </p:nvGrpSpPr>
        <p:grpSpPr>
          <a:xfrm>
            <a:off x="460300" y="4097518"/>
            <a:ext cx="3437200" cy="2464300"/>
            <a:chOff x="345225" y="3073113"/>
            <a:chExt cx="2577900" cy="1848225"/>
          </a:xfrm>
        </p:grpSpPr>
        <p:grpSp>
          <p:nvGrpSpPr>
            <p:cNvPr id="164" name="Google Shape;164;g1d6fac7bbb6_0_696"/>
            <p:cNvGrpSpPr/>
            <p:nvPr/>
          </p:nvGrpSpPr>
          <p:grpSpPr>
            <a:xfrm>
              <a:off x="345225" y="3073113"/>
              <a:ext cx="2577900" cy="1848225"/>
              <a:chOff x="446725" y="976075"/>
              <a:chExt cx="2577900" cy="1848225"/>
            </a:xfrm>
          </p:grpSpPr>
          <p:sp>
            <p:nvSpPr>
              <p:cNvPr id="165" name="Google Shape;165;g1d6fac7bbb6_0_696"/>
              <p:cNvSpPr/>
              <p:nvPr/>
            </p:nvSpPr>
            <p:spPr>
              <a:xfrm>
                <a:off x="446725" y="1034200"/>
                <a:ext cx="2577900" cy="1790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dist="57150" dir="3000000" algn="bl" rotWithShape="0">
                  <a:srgbClr val="000000">
                    <a:alpha val="43137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1d6fac7bbb6_0_696"/>
              <p:cNvSpPr txBox="1"/>
              <p:nvPr/>
            </p:nvSpPr>
            <p:spPr>
              <a:xfrm>
                <a:off x="446725" y="976075"/>
                <a:ext cx="2577900" cy="566700"/>
              </a:xfrm>
              <a:prstGeom prst="rect">
                <a:avLst/>
              </a:prstGeom>
              <a:solidFill>
                <a:srgbClr val="FFE599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分別</a:t>
                </a: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収集</a:t>
                </a:r>
                <a:endParaRPr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67" name="Google Shape;167;g1d6fac7bbb6_0_696"/>
              <p:cNvSpPr/>
              <p:nvPr/>
            </p:nvSpPr>
            <p:spPr>
              <a:xfrm>
                <a:off x="524500" y="1072825"/>
                <a:ext cx="373200" cy="373200"/>
              </a:xfrm>
              <a:prstGeom prst="ellipse">
                <a:avLst/>
              </a:prstGeom>
              <a:solidFill>
                <a:srgbClr val="F77D01"/>
              </a:solidFill>
              <a:ln>
                <a:noFill/>
              </a:ln>
            </p:spPr>
            <p:txBody>
              <a:bodyPr spcFirstLastPara="1" wrap="square" lIns="960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en-US" altLang="ja"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4</a:t>
                </a:r>
                <a:endParaRPr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68" name="Google Shape;168;g1d6fac7bbb6_0_6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7815" y="3733025"/>
              <a:ext cx="1427825" cy="108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g1d6fac7bbb6_0_696"/>
          <p:cNvGrpSpPr/>
          <p:nvPr/>
        </p:nvGrpSpPr>
        <p:grpSpPr>
          <a:xfrm>
            <a:off x="4377400" y="4097485"/>
            <a:ext cx="3437200" cy="2464300"/>
            <a:chOff x="3283050" y="3073113"/>
            <a:chExt cx="2577900" cy="1848225"/>
          </a:xfrm>
        </p:grpSpPr>
        <p:grpSp>
          <p:nvGrpSpPr>
            <p:cNvPr id="170" name="Google Shape;170;g1d6fac7bbb6_0_696"/>
            <p:cNvGrpSpPr/>
            <p:nvPr/>
          </p:nvGrpSpPr>
          <p:grpSpPr>
            <a:xfrm>
              <a:off x="3283050" y="3073113"/>
              <a:ext cx="2577900" cy="1848225"/>
              <a:chOff x="446725" y="976075"/>
              <a:chExt cx="2577900" cy="1848225"/>
            </a:xfrm>
          </p:grpSpPr>
          <p:sp>
            <p:nvSpPr>
              <p:cNvPr id="171" name="Google Shape;171;g1d6fac7bbb6_0_696"/>
              <p:cNvSpPr/>
              <p:nvPr/>
            </p:nvSpPr>
            <p:spPr>
              <a:xfrm>
                <a:off x="446725" y="1034200"/>
                <a:ext cx="2577900" cy="1790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dist="57150" dir="3000000" algn="bl" rotWithShape="0">
                  <a:srgbClr val="000000">
                    <a:alpha val="43137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g1d6fac7bbb6_0_696"/>
              <p:cNvSpPr txBox="1"/>
              <p:nvPr/>
            </p:nvSpPr>
            <p:spPr>
              <a:xfrm>
                <a:off x="446725" y="976075"/>
                <a:ext cx="2577900" cy="566700"/>
              </a:xfrm>
              <a:prstGeom prst="rect">
                <a:avLst/>
              </a:prstGeom>
              <a:solidFill>
                <a:srgbClr val="FFE599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食品</a:t>
                </a: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ロス削減協力店</a:t>
                </a:r>
                <a:endParaRPr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pic>
            <p:nvPicPr>
              <p:cNvPr id="173" name="Google Shape;173;g1d6fac7bbb6_0_69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68775" y="1560527"/>
                <a:ext cx="2547751" cy="12424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" name="Google Shape;174;g1d6fac7bbb6_0_696"/>
              <p:cNvSpPr/>
              <p:nvPr/>
            </p:nvSpPr>
            <p:spPr>
              <a:xfrm>
                <a:off x="524500" y="1072825"/>
                <a:ext cx="373200" cy="373200"/>
              </a:xfrm>
              <a:prstGeom prst="ellipse">
                <a:avLst/>
              </a:prstGeom>
              <a:solidFill>
                <a:srgbClr val="F77D01"/>
              </a:solidFill>
              <a:ln>
                <a:noFill/>
              </a:ln>
            </p:spPr>
            <p:txBody>
              <a:bodyPr spcFirstLastPara="1" wrap="square" lIns="960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en-US" altLang="ja"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5</a:t>
                </a:r>
                <a:endParaRPr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75" name="Google Shape;175;g1d6fac7bbb6_0_6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96975" y="3655925"/>
              <a:ext cx="2548800" cy="1243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g1d6fac7bbb6_0_696"/>
            <p:cNvSpPr txBox="1"/>
            <p:nvPr/>
          </p:nvSpPr>
          <p:spPr>
            <a:xfrm rot="547556">
              <a:off x="5010640" y="3646987"/>
              <a:ext cx="285615" cy="738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</a:t>
              </a:r>
              <a:endParaRPr sz="9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ち</a:t>
              </a:r>
              <a:endParaRPr sz="9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700"/>
              </a:pPr>
              <a:r>
                <a:rPr lang="ja" altLang="en-US" sz="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そうさま！</a:t>
              </a:r>
              <a:endParaRPr sz="9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77" name="Google Shape;177;g1d6fac7bbb6_0_696"/>
          <p:cNvGrpSpPr/>
          <p:nvPr/>
        </p:nvGrpSpPr>
        <p:grpSpPr>
          <a:xfrm>
            <a:off x="8294500" y="4097485"/>
            <a:ext cx="3437200" cy="2464300"/>
            <a:chOff x="6220875" y="3073113"/>
            <a:chExt cx="2577900" cy="1848225"/>
          </a:xfrm>
        </p:grpSpPr>
        <p:grpSp>
          <p:nvGrpSpPr>
            <p:cNvPr id="178" name="Google Shape;178;g1d6fac7bbb6_0_696"/>
            <p:cNvGrpSpPr/>
            <p:nvPr/>
          </p:nvGrpSpPr>
          <p:grpSpPr>
            <a:xfrm>
              <a:off x="6220875" y="3073113"/>
              <a:ext cx="2577900" cy="1848225"/>
              <a:chOff x="446725" y="976075"/>
              <a:chExt cx="2577900" cy="1848225"/>
            </a:xfrm>
          </p:grpSpPr>
          <p:sp>
            <p:nvSpPr>
              <p:cNvPr id="179" name="Google Shape;179;g1d6fac7bbb6_0_696"/>
              <p:cNvSpPr/>
              <p:nvPr/>
            </p:nvSpPr>
            <p:spPr>
              <a:xfrm>
                <a:off x="446725" y="1034200"/>
                <a:ext cx="2577900" cy="1790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dist="57150" dir="3000000" algn="bl" rotWithShape="0">
                  <a:srgbClr val="000000">
                    <a:alpha val="43137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d6fac7bbb6_0_696"/>
              <p:cNvSpPr txBox="1"/>
              <p:nvPr/>
            </p:nvSpPr>
            <p:spPr>
              <a:xfrm>
                <a:off x="446725" y="976075"/>
                <a:ext cx="2577900" cy="566700"/>
              </a:xfrm>
              <a:prstGeom prst="rect">
                <a:avLst/>
              </a:prstGeom>
              <a:solidFill>
                <a:srgbClr val="FFE599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1867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生</a:t>
                </a:r>
                <a:r>
                  <a:rPr lang="ja" altLang="en-US" sz="18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ごみ処理機等への助成</a:t>
                </a:r>
                <a:endParaRPr sz="18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81" name="Google Shape;181;g1d6fac7bbb6_0_696"/>
              <p:cNvSpPr/>
              <p:nvPr/>
            </p:nvSpPr>
            <p:spPr>
              <a:xfrm>
                <a:off x="524500" y="1072825"/>
                <a:ext cx="373200" cy="373200"/>
              </a:xfrm>
              <a:prstGeom prst="ellipse">
                <a:avLst/>
              </a:prstGeom>
              <a:solidFill>
                <a:srgbClr val="F77D01"/>
              </a:solidFill>
              <a:ln>
                <a:noFill/>
              </a:ln>
            </p:spPr>
            <p:txBody>
              <a:bodyPr spcFirstLastPara="1" wrap="square" lIns="960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en-US" altLang="ja"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6</a:t>
                </a:r>
                <a:endParaRPr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82" name="Google Shape;182;g1d6fac7bbb6_0_6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98203" y="3528834"/>
              <a:ext cx="2023243" cy="13785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g1d6fac7bbb6_0_696"/>
          <p:cNvGrpSpPr/>
          <p:nvPr/>
        </p:nvGrpSpPr>
        <p:grpSpPr>
          <a:xfrm>
            <a:off x="8294500" y="1301434"/>
            <a:ext cx="3437200" cy="2464300"/>
            <a:chOff x="6220875" y="976075"/>
            <a:chExt cx="2577900" cy="1848225"/>
          </a:xfrm>
        </p:grpSpPr>
        <p:grpSp>
          <p:nvGrpSpPr>
            <p:cNvPr id="184" name="Google Shape;184;g1d6fac7bbb6_0_696"/>
            <p:cNvGrpSpPr/>
            <p:nvPr/>
          </p:nvGrpSpPr>
          <p:grpSpPr>
            <a:xfrm>
              <a:off x="6220875" y="976075"/>
              <a:ext cx="2577900" cy="1848225"/>
              <a:chOff x="446725" y="976075"/>
              <a:chExt cx="2577900" cy="1848225"/>
            </a:xfrm>
          </p:grpSpPr>
          <p:sp>
            <p:nvSpPr>
              <p:cNvPr id="185" name="Google Shape;185;g1d6fac7bbb6_0_696"/>
              <p:cNvSpPr/>
              <p:nvPr/>
            </p:nvSpPr>
            <p:spPr>
              <a:xfrm>
                <a:off x="446725" y="1034200"/>
                <a:ext cx="2577900" cy="1790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dist="57150" dir="3000000" algn="bl" rotWithShape="0">
                  <a:srgbClr val="000000">
                    <a:alpha val="43137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1d6fac7bbb6_0_696"/>
              <p:cNvSpPr txBox="1"/>
              <p:nvPr/>
            </p:nvSpPr>
            <p:spPr>
              <a:xfrm>
                <a:off x="446725" y="976075"/>
                <a:ext cx="2577900" cy="566700"/>
              </a:xfrm>
              <a:prstGeom prst="rect">
                <a:avLst/>
              </a:prstGeom>
              <a:solidFill>
                <a:srgbClr val="FFE599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エコショップ</a:t>
                </a: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等認定</a:t>
                </a:r>
                <a:endParaRPr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87" name="Google Shape;187;g1d6fac7bbb6_0_696"/>
              <p:cNvSpPr/>
              <p:nvPr/>
            </p:nvSpPr>
            <p:spPr>
              <a:xfrm>
                <a:off x="524500" y="1072825"/>
                <a:ext cx="373200" cy="373200"/>
              </a:xfrm>
              <a:prstGeom prst="ellipse">
                <a:avLst/>
              </a:prstGeom>
              <a:solidFill>
                <a:srgbClr val="F77D01"/>
              </a:solidFill>
              <a:ln>
                <a:noFill/>
              </a:ln>
            </p:spPr>
            <p:txBody>
              <a:bodyPr spcFirstLastPara="1" wrap="square" lIns="960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en-US" altLang="ja"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88" name="Google Shape;188;g1d6fac7bbb6_0_696"/>
            <p:cNvPicPr preferRelativeResize="0"/>
            <p:nvPr/>
          </p:nvPicPr>
          <p:blipFill rotWithShape="1">
            <a:blip r:embed="rId7">
              <a:alphaModFix/>
            </a:blip>
            <a:srcRect l="1127"/>
            <a:stretch/>
          </p:blipFill>
          <p:spPr>
            <a:xfrm>
              <a:off x="6235425" y="1553175"/>
              <a:ext cx="2548800" cy="12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g1d6fac7bbb6_0_696"/>
          <p:cNvGrpSpPr/>
          <p:nvPr/>
        </p:nvGrpSpPr>
        <p:grpSpPr>
          <a:xfrm>
            <a:off x="4377400" y="1301434"/>
            <a:ext cx="3437200" cy="2464300"/>
            <a:chOff x="3283050" y="976075"/>
            <a:chExt cx="2577900" cy="1848225"/>
          </a:xfrm>
        </p:grpSpPr>
        <p:grpSp>
          <p:nvGrpSpPr>
            <p:cNvPr id="190" name="Google Shape;190;g1d6fac7bbb6_0_696"/>
            <p:cNvGrpSpPr/>
            <p:nvPr/>
          </p:nvGrpSpPr>
          <p:grpSpPr>
            <a:xfrm>
              <a:off x="3283050" y="976075"/>
              <a:ext cx="2577900" cy="1848225"/>
              <a:chOff x="446725" y="976075"/>
              <a:chExt cx="2577900" cy="1848225"/>
            </a:xfrm>
          </p:grpSpPr>
          <p:sp>
            <p:nvSpPr>
              <p:cNvPr id="191" name="Google Shape;191;g1d6fac7bbb6_0_696"/>
              <p:cNvSpPr/>
              <p:nvPr/>
            </p:nvSpPr>
            <p:spPr>
              <a:xfrm>
                <a:off x="446725" y="1034200"/>
                <a:ext cx="2577900" cy="1790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0013" dist="57150" dir="3000000" algn="bl" rotWithShape="0">
                  <a:srgbClr val="000000">
                    <a:alpha val="43137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1d6fac7bbb6_0_696"/>
              <p:cNvSpPr txBox="1"/>
              <p:nvPr/>
            </p:nvSpPr>
            <p:spPr>
              <a:xfrm>
                <a:off x="446725" y="976075"/>
                <a:ext cx="2577900" cy="566700"/>
              </a:xfrm>
              <a:prstGeom prst="rect">
                <a:avLst/>
              </a:prstGeom>
              <a:solidFill>
                <a:srgbClr val="FFE599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　</a:t>
                </a:r>
                <a:r>
                  <a:rPr lang="ja-JP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2000" dirty="0" smtClean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資源</a:t>
                </a:r>
                <a:r>
                  <a:rPr lang="ja" altLang="en-US" sz="20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集団回収</a:t>
                </a:r>
                <a:endParaRPr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93" name="Google Shape;193;g1d6fac7bbb6_0_696"/>
              <p:cNvSpPr/>
              <p:nvPr/>
            </p:nvSpPr>
            <p:spPr>
              <a:xfrm>
                <a:off x="524500" y="1072825"/>
                <a:ext cx="373200" cy="373200"/>
              </a:xfrm>
              <a:prstGeom prst="ellipse">
                <a:avLst/>
              </a:prstGeom>
              <a:solidFill>
                <a:srgbClr val="F77D01"/>
              </a:solidFill>
              <a:ln>
                <a:noFill/>
              </a:ln>
            </p:spPr>
            <p:txBody>
              <a:bodyPr spcFirstLastPara="1" wrap="square" lIns="960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en-US" altLang="ja"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endParaRPr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94" name="Google Shape;194;g1d6fac7bbb6_0_69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83050" y="1553172"/>
              <a:ext cx="2577900" cy="12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g1d6fac7bbb6_0_696"/>
          <p:cNvGrpSpPr/>
          <p:nvPr/>
        </p:nvGrpSpPr>
        <p:grpSpPr>
          <a:xfrm>
            <a:off x="460300" y="1301434"/>
            <a:ext cx="3437200" cy="2464300"/>
            <a:chOff x="446725" y="976075"/>
            <a:chExt cx="2577900" cy="1848225"/>
          </a:xfrm>
        </p:grpSpPr>
        <p:sp>
          <p:nvSpPr>
            <p:cNvPr id="196" name="Google Shape;196;g1d6fac7bbb6_0_696"/>
            <p:cNvSpPr/>
            <p:nvPr/>
          </p:nvSpPr>
          <p:spPr>
            <a:xfrm>
              <a:off x="446725" y="1034200"/>
              <a:ext cx="2577900" cy="179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1d6fac7bbb6_0_696"/>
            <p:cNvSpPr txBox="1"/>
            <p:nvPr/>
          </p:nvSpPr>
          <p:spPr>
            <a:xfrm>
              <a:off x="446725" y="976075"/>
              <a:ext cx="2577900" cy="566700"/>
            </a:xfrm>
            <a:prstGeom prst="rect">
              <a:avLst/>
            </a:prstGeom>
            <a:solidFill>
              <a:srgbClr val="FFE59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500"/>
              </a:pPr>
              <a:r>
                <a:rPr lang="ja" altLang="en-US"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　　</a:t>
              </a:r>
              <a:r>
                <a:rPr lang="ja-JP" altLang="en-US" sz="2000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　</a:t>
              </a:r>
              <a:r>
                <a:rPr lang="ja" altLang="en-US" sz="2000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廃棄物</a:t>
              </a:r>
              <a:r>
                <a:rPr lang="ja" altLang="en-US" sz="20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減量指導員制度</a:t>
              </a:r>
              <a:endParaRPr sz="2000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198" name="Google Shape;198;g1d6fac7bbb6_0_6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8775" y="1560527"/>
              <a:ext cx="2547751" cy="124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g1d6fac7bbb6_0_696"/>
            <p:cNvSpPr/>
            <p:nvPr/>
          </p:nvSpPr>
          <p:spPr>
            <a:xfrm>
              <a:off x="524500" y="1072825"/>
              <a:ext cx="373200" cy="3732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96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en-US" altLang="ja" sz="2000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</a:t>
              </a:r>
              <a:endParaRPr sz="2000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00" name="Google Shape;200;g1d6fac7bbb6_0_696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201" name="Google Shape;201;g1d6fac7bbb6_0_696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02" name="Google Shape;202;g1d6fac7bbb6_0_69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g1d6fac7bbb6_0_696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0" name="Google Shape;210;g1d6fac7bbb6_0_69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11" name="Google Shape;211;g1d6fac7bbb6_0_696"/>
          <p:cNvSpPr txBox="1"/>
          <p:nvPr/>
        </p:nvSpPr>
        <p:spPr>
          <a:xfrm>
            <a:off x="992875" y="1252587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はいきぶつげんりょうしどういんせいど</a:t>
            </a:r>
            <a:endParaRPr sz="10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2" name="Google Shape;212;g1d6fac7bbb6_0_696"/>
          <p:cNvSpPr txBox="1"/>
          <p:nvPr/>
        </p:nvSpPr>
        <p:spPr>
          <a:xfrm>
            <a:off x="4884275" y="1252587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しげんしゅうだんかいしゅう</a:t>
            </a:r>
            <a:endParaRPr sz="10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3" name="Google Shape;213;g1d6fac7bbb6_0_696"/>
          <p:cNvSpPr txBox="1"/>
          <p:nvPr/>
        </p:nvSpPr>
        <p:spPr>
          <a:xfrm>
            <a:off x="10378747" y="1252587"/>
            <a:ext cx="7900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にんてい</a:t>
            </a:r>
            <a:endParaRPr sz="1067" dirty="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4" name="Google Shape;214;g1d6fac7bbb6_0_696"/>
          <p:cNvSpPr txBox="1"/>
          <p:nvPr/>
        </p:nvSpPr>
        <p:spPr>
          <a:xfrm>
            <a:off x="1322100" y="4043600"/>
            <a:ext cx="11120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しゅうしゅう</a:t>
            </a:r>
            <a:endParaRPr sz="1067" dirty="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5" name="Google Shape;215;g1d6fac7bbb6_0_696"/>
          <p:cNvSpPr txBox="1"/>
          <p:nvPr/>
        </p:nvSpPr>
        <p:spPr>
          <a:xfrm>
            <a:off x="5828967" y="4043600"/>
            <a:ext cx="19292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さくげんきょうりょくてん</a:t>
            </a:r>
            <a:endParaRPr sz="10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16" name="Google Shape;216;g1d6fac7bbb6_0_696"/>
          <p:cNvSpPr txBox="1"/>
          <p:nvPr/>
        </p:nvSpPr>
        <p:spPr>
          <a:xfrm>
            <a:off x="9557567" y="4043600"/>
            <a:ext cx="21740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しょり  き　　　　　じょせい</a:t>
            </a:r>
            <a:endParaRPr sz="10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48201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d6fac7bbb6_0_747"/>
          <p:cNvSpPr/>
          <p:nvPr/>
        </p:nvSpPr>
        <p:spPr>
          <a:xfrm>
            <a:off x="5848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d6fac7bbb6_0_747"/>
          <p:cNvSpPr/>
          <p:nvPr/>
        </p:nvSpPr>
        <p:spPr>
          <a:xfrm>
            <a:off x="43719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d6fac7bbb6_0_747"/>
          <p:cNvSpPr/>
          <p:nvPr/>
        </p:nvSpPr>
        <p:spPr>
          <a:xfrm>
            <a:off x="81590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d6fac7bbb6_0_747"/>
          <p:cNvSpPr/>
          <p:nvPr/>
        </p:nvSpPr>
        <p:spPr>
          <a:xfrm>
            <a:off x="5848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d6fac7bbb6_0_747"/>
          <p:cNvSpPr/>
          <p:nvPr/>
        </p:nvSpPr>
        <p:spPr>
          <a:xfrm>
            <a:off x="43719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d6fac7bbb6_0_747"/>
          <p:cNvSpPr/>
          <p:nvPr/>
        </p:nvSpPr>
        <p:spPr>
          <a:xfrm>
            <a:off x="81590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d6fac7bbb6_0_747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g1d6fac7bbb6_0_747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229" name="Google Shape;229;g1d6fac7bbb6_0_747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230" name="Google Shape;230;g1d6fac7bbb6_0_747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廃棄物減量指導員制度</a:t>
              </a:r>
              <a:endParaRPr sz="3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g1d6fac7bbb6_0_747"/>
          <p:cNvGrpSpPr/>
          <p:nvPr/>
        </p:nvGrpSpPr>
        <p:grpSpPr>
          <a:xfrm>
            <a:off x="1504567" y="2333800"/>
            <a:ext cx="10527787" cy="5181067"/>
            <a:chOff x="1128425" y="1750350"/>
            <a:chExt cx="7895840" cy="3885800"/>
          </a:xfrm>
        </p:grpSpPr>
        <p:sp>
          <p:nvSpPr>
            <p:cNvPr id="232" name="Google Shape;232;g1d6fac7bbb6_0_747"/>
            <p:cNvSpPr txBox="1"/>
            <p:nvPr/>
          </p:nvSpPr>
          <p:spPr>
            <a:xfrm>
              <a:off x="1128425" y="1750350"/>
              <a:ext cx="3245100" cy="14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地域の人がごみ置き場の清そうや、出し方の説明などをしています。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33" name="Google Shape;233;g1d6fac7bbb6_0_7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5603" y="1884600"/>
              <a:ext cx="1973450" cy="375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g1d6fac7bbb6_0_747"/>
            <p:cNvSpPr/>
            <p:nvPr/>
          </p:nvSpPr>
          <p:spPr>
            <a:xfrm>
              <a:off x="1237925" y="3283750"/>
              <a:ext cx="3135600" cy="1426800"/>
            </a:xfrm>
            <a:prstGeom prst="wedgeRoundRectCallout">
              <a:avLst>
                <a:gd name="adj1" fmla="val 60221"/>
                <a:gd name="adj2" fmla="val -43789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私たちは町内会などから選ばれて活動しています。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分からないことや困ったことは相談してください。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235" name="Google Shape;235;g1d6fac7bbb6_0_747"/>
            <p:cNvGrpSpPr/>
            <p:nvPr/>
          </p:nvGrpSpPr>
          <p:grpSpPr>
            <a:xfrm>
              <a:off x="6611114" y="2135764"/>
              <a:ext cx="2149195" cy="1540865"/>
              <a:chOff x="6091975" y="1982100"/>
              <a:chExt cx="2577900" cy="1848225"/>
            </a:xfrm>
          </p:grpSpPr>
          <p:grpSp>
            <p:nvGrpSpPr>
              <p:cNvPr id="236" name="Google Shape;236;g1d6fac7bbb6_0_747"/>
              <p:cNvGrpSpPr/>
              <p:nvPr/>
            </p:nvGrpSpPr>
            <p:grpSpPr>
              <a:xfrm>
                <a:off x="6091975" y="1982100"/>
                <a:ext cx="2577900" cy="1848225"/>
                <a:chOff x="446725" y="976075"/>
                <a:chExt cx="2577900" cy="1848225"/>
              </a:xfrm>
            </p:grpSpPr>
            <p:sp>
              <p:nvSpPr>
                <p:cNvPr id="237" name="Google Shape;237;g1d6fac7bbb6_0_747"/>
                <p:cNvSpPr/>
                <p:nvPr/>
              </p:nvSpPr>
              <p:spPr>
                <a:xfrm>
                  <a:off x="446725" y="1034200"/>
                  <a:ext cx="2577900" cy="1790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0013" dist="57150" dir="3000000" algn="bl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g1d6fac7bbb6_0_747"/>
                <p:cNvSpPr txBox="1"/>
                <p:nvPr/>
              </p:nvSpPr>
              <p:spPr>
                <a:xfrm>
                  <a:off x="446725" y="976075"/>
                  <a:ext cx="2577900" cy="566700"/>
                </a:xfrm>
                <a:prstGeom prst="rect">
                  <a:avLst/>
                </a:prstGeom>
                <a:solidFill>
                  <a:srgbClr val="FFE599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000000"/>
                    </a:buClr>
                    <a:buSzPts val="1300"/>
                  </a:pP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　</a:t>
                  </a:r>
                  <a:r>
                    <a:rPr lang="ja-JP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ja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資源</a:t>
                  </a: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集団回収</a:t>
                  </a:r>
                  <a:endParaRPr sz="1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239" name="Google Shape;239;g1d6fac7bbb6_0_747"/>
                <p:cNvSpPr/>
                <p:nvPr/>
              </p:nvSpPr>
              <p:spPr>
                <a:xfrm>
                  <a:off x="524500" y="1072825"/>
                  <a:ext cx="373200" cy="373200"/>
                </a:xfrm>
                <a:prstGeom prst="ellipse">
                  <a:avLst/>
                </a:prstGeom>
                <a:solidFill>
                  <a:srgbClr val="F77D01"/>
                </a:solidFill>
                <a:ln>
                  <a:noFill/>
                </a:ln>
              </p:spPr>
              <p:txBody>
                <a:bodyPr spcFirstLastPara="1" wrap="square" lIns="72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500"/>
                  </a:pPr>
                  <a:r>
                    <a:rPr lang="en-US" altLang="ja" sz="2000" b="1">
                      <a:solidFill>
                        <a:srgbClr val="FFFFFF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2</a:t>
                  </a:r>
                  <a:endParaRPr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pic>
            <p:nvPicPr>
              <p:cNvPr id="240" name="Google Shape;240;g1d6fac7bbb6_0_74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091975" y="2559197"/>
                <a:ext cx="2577900" cy="12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1" name="Google Shape;241;g1d6fac7bbb6_0_747"/>
            <p:cNvSpPr/>
            <p:nvPr/>
          </p:nvSpPr>
          <p:spPr>
            <a:xfrm>
              <a:off x="8453965" y="2621047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72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ja" altLang="en-US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▶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242" name="Google Shape;242;g1d6fac7bbb6_0_747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243" name="Google Shape;243;g1d6fac7bbb6_0_747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244" name="Google Shape;244;g1d6fac7bbb6_0_747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45" name="Google Shape;245;g1d6fac7bbb6_0_74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g1d6fac7bbb6_0_747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47" name="Google Shape;247;g1d6fac7bbb6_0_74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48" name="Google Shape;248;g1d6fac7bbb6_0_747"/>
          <p:cNvSpPr txBox="1"/>
          <p:nvPr/>
        </p:nvSpPr>
        <p:spPr>
          <a:xfrm>
            <a:off x="1566497" y="2289267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 dirty="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     いき</a:t>
            </a:r>
            <a:endParaRPr sz="1067" dirty="0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249" name="Google Shape;249;g1d6fac7bbb6_0_747"/>
          <p:cNvGrpSpPr/>
          <p:nvPr/>
        </p:nvGrpSpPr>
        <p:grpSpPr>
          <a:xfrm>
            <a:off x="6940617" y="1722900"/>
            <a:ext cx="2120409" cy="3577011"/>
            <a:chOff x="5205462" y="1292175"/>
            <a:chExt cx="1590307" cy="2682758"/>
          </a:xfrm>
        </p:grpSpPr>
        <p:sp>
          <p:nvSpPr>
            <p:cNvPr id="250" name="Google Shape;250;g1d6fac7bbb6_0_747"/>
            <p:cNvSpPr txBox="1"/>
            <p:nvPr/>
          </p:nvSpPr>
          <p:spPr>
            <a:xfrm>
              <a:off x="5427769" y="1292175"/>
              <a:ext cx="1368000" cy="5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8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帽子と腕章を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8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つけているよ。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251" name="Google Shape;251;g1d6fac7bbb6_0_747"/>
            <p:cNvSpPr/>
            <p:nvPr/>
          </p:nvSpPr>
          <p:spPr>
            <a:xfrm>
              <a:off x="5205462" y="1526450"/>
              <a:ext cx="204250" cy="415175"/>
            </a:xfrm>
            <a:custGeom>
              <a:avLst/>
              <a:gdLst/>
              <a:ahLst/>
              <a:cxnLst/>
              <a:rect l="l" t="t" r="r" b="b"/>
              <a:pathLst>
                <a:path w="8170" h="16607" extrusionOk="0">
                  <a:moveTo>
                    <a:pt x="8170" y="0"/>
                  </a:moveTo>
                  <a:cubicBezTo>
                    <a:pt x="6177" y="569"/>
                    <a:pt x="4067" y="2344"/>
                    <a:pt x="3774" y="4396"/>
                  </a:cubicBezTo>
                  <a:cubicBezTo>
                    <a:pt x="3513" y="6223"/>
                    <a:pt x="6611" y="10199"/>
                    <a:pt x="7437" y="8548"/>
                  </a:cubicBezTo>
                  <a:cubicBezTo>
                    <a:pt x="8428" y="6567"/>
                    <a:pt x="2470" y="4864"/>
                    <a:pt x="1087" y="6594"/>
                  </a:cubicBezTo>
                  <a:cubicBezTo>
                    <a:pt x="-1000" y="9204"/>
                    <a:pt x="518" y="13437"/>
                    <a:pt x="1575" y="16607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1d6fac7bbb6_0_747"/>
            <p:cNvSpPr/>
            <p:nvPr/>
          </p:nvSpPr>
          <p:spPr>
            <a:xfrm>
              <a:off x="6209569" y="1880575"/>
              <a:ext cx="243975" cy="2094358"/>
            </a:xfrm>
            <a:custGeom>
              <a:avLst/>
              <a:gdLst/>
              <a:ahLst/>
              <a:cxnLst/>
              <a:rect l="l" t="t" r="r" b="b"/>
              <a:pathLst>
                <a:path w="9759" h="73758" extrusionOk="0">
                  <a:moveTo>
                    <a:pt x="0" y="0"/>
                  </a:moveTo>
                  <a:cubicBezTo>
                    <a:pt x="3455" y="5529"/>
                    <a:pt x="5373" y="12287"/>
                    <a:pt x="5373" y="18806"/>
                  </a:cubicBezTo>
                  <a:cubicBezTo>
                    <a:pt x="5373" y="20280"/>
                    <a:pt x="5928" y="22159"/>
                    <a:pt x="4885" y="23202"/>
                  </a:cubicBezTo>
                  <a:cubicBezTo>
                    <a:pt x="4228" y="23859"/>
                    <a:pt x="2686" y="22421"/>
                    <a:pt x="2686" y="21492"/>
                  </a:cubicBezTo>
                  <a:cubicBezTo>
                    <a:pt x="2686" y="19701"/>
                    <a:pt x="7139" y="19956"/>
                    <a:pt x="8060" y="21492"/>
                  </a:cubicBezTo>
                  <a:cubicBezTo>
                    <a:pt x="10460" y="25494"/>
                    <a:pt x="9525" y="30748"/>
                    <a:pt x="9525" y="35414"/>
                  </a:cubicBezTo>
                  <a:cubicBezTo>
                    <a:pt x="9525" y="48475"/>
                    <a:pt x="8713" y="62893"/>
                    <a:pt x="1465" y="73758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g1d6fac7bbb6_0_747"/>
          <p:cNvSpPr txBox="1"/>
          <p:nvPr/>
        </p:nvSpPr>
        <p:spPr>
          <a:xfrm>
            <a:off x="7212875" y="1548336"/>
            <a:ext cx="2776400" cy="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ja" altLang="en-US" sz="10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ぼうし　　わんしょう</a:t>
            </a:r>
            <a:endParaRPr sz="1067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14447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d6fac7bbb6_0_777"/>
          <p:cNvSpPr/>
          <p:nvPr/>
        </p:nvSpPr>
        <p:spPr>
          <a:xfrm>
            <a:off x="5848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d6fac7bbb6_0_777"/>
          <p:cNvSpPr/>
          <p:nvPr/>
        </p:nvSpPr>
        <p:spPr>
          <a:xfrm>
            <a:off x="43719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d6fac7bbb6_0_777"/>
          <p:cNvSpPr/>
          <p:nvPr/>
        </p:nvSpPr>
        <p:spPr>
          <a:xfrm>
            <a:off x="8159033" y="7092333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d6fac7bbb6_0_777"/>
          <p:cNvSpPr/>
          <p:nvPr/>
        </p:nvSpPr>
        <p:spPr>
          <a:xfrm>
            <a:off x="5848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d6fac7bbb6_0_777"/>
          <p:cNvSpPr/>
          <p:nvPr/>
        </p:nvSpPr>
        <p:spPr>
          <a:xfrm>
            <a:off x="43719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d6fac7bbb6_0_777"/>
          <p:cNvSpPr/>
          <p:nvPr/>
        </p:nvSpPr>
        <p:spPr>
          <a:xfrm>
            <a:off x="8159033" y="9796051"/>
            <a:ext cx="3437200" cy="246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d6fac7bbb6_0_777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g1d6fac7bbb6_0_777"/>
          <p:cNvGrpSpPr/>
          <p:nvPr/>
        </p:nvGrpSpPr>
        <p:grpSpPr>
          <a:xfrm>
            <a:off x="529121" y="1419157"/>
            <a:ext cx="10539647" cy="765443"/>
            <a:chOff x="396840" y="1064368"/>
            <a:chExt cx="7904735" cy="574082"/>
          </a:xfrm>
        </p:grpSpPr>
        <p:sp>
          <p:nvSpPr>
            <p:cNvPr id="266" name="Google Shape;266;g1d6fac7bbb6_0_777"/>
            <p:cNvSpPr/>
            <p:nvPr/>
          </p:nvSpPr>
          <p:spPr>
            <a:xfrm>
              <a:off x="396840" y="1064368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120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en-US" altLang="ja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2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267" name="Google Shape;267;g1d6fac7bbb6_0_777"/>
            <p:cNvSpPr txBox="1"/>
            <p:nvPr/>
          </p:nvSpPr>
          <p:spPr>
            <a:xfrm>
              <a:off x="1086575" y="1071750"/>
              <a:ext cx="7215000" cy="5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2300"/>
              </a:pPr>
              <a:r>
                <a:rPr lang="ja" altLang="en-US" sz="30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資源集団回収</a:t>
              </a:r>
              <a:endParaRPr sz="30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g1d6fac7bbb6_0_777"/>
          <p:cNvGrpSpPr/>
          <p:nvPr/>
        </p:nvGrpSpPr>
        <p:grpSpPr>
          <a:xfrm>
            <a:off x="1504567" y="2333800"/>
            <a:ext cx="10527787" cy="4095248"/>
            <a:chOff x="1128425" y="1750350"/>
            <a:chExt cx="7895840" cy="3071436"/>
          </a:xfrm>
        </p:grpSpPr>
        <p:sp>
          <p:nvSpPr>
            <p:cNvPr id="269" name="Google Shape;269;g1d6fac7bbb6_0_777"/>
            <p:cNvSpPr txBox="1"/>
            <p:nvPr/>
          </p:nvSpPr>
          <p:spPr>
            <a:xfrm>
              <a:off x="1128425" y="1750350"/>
              <a:ext cx="5185800" cy="16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地いきの人達が協力し合い、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rgbClr val="CC0000"/>
                  </a:solidFill>
                  <a:highlight>
                    <a:srgbClr val="FFF00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新聞や段ボール、雑誌、古着、空きびん</a:t>
              </a:r>
              <a:endParaRPr sz="2400" b="1">
                <a:solidFill>
                  <a:srgbClr val="CC0000"/>
                </a:solidFill>
                <a:highlight>
                  <a:srgbClr val="FFF000"/>
                </a:highlight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などを集め、引き取って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800"/>
              </a:pPr>
              <a:r>
                <a:rPr lang="ja" altLang="en-US" sz="24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もらっています。</a:t>
              </a:r>
              <a:endParaRPr sz="24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70" name="Google Shape;270;g1d6fac7bbb6_0_7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95463" y="2731529"/>
              <a:ext cx="2609476" cy="20902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g1d6fac7bbb6_0_777"/>
            <p:cNvGrpSpPr/>
            <p:nvPr/>
          </p:nvGrpSpPr>
          <p:grpSpPr>
            <a:xfrm>
              <a:off x="6611114" y="2135764"/>
              <a:ext cx="2149195" cy="1540865"/>
              <a:chOff x="6611114" y="2135764"/>
              <a:chExt cx="2149195" cy="1540865"/>
            </a:xfrm>
          </p:grpSpPr>
          <p:grpSp>
            <p:nvGrpSpPr>
              <p:cNvPr id="272" name="Google Shape;272;g1d6fac7bbb6_0_777"/>
              <p:cNvGrpSpPr/>
              <p:nvPr/>
            </p:nvGrpSpPr>
            <p:grpSpPr>
              <a:xfrm>
                <a:off x="6611114" y="2135764"/>
                <a:ext cx="2149195" cy="1540865"/>
                <a:chOff x="446725" y="976075"/>
                <a:chExt cx="2577900" cy="1848225"/>
              </a:xfrm>
            </p:grpSpPr>
            <p:sp>
              <p:nvSpPr>
                <p:cNvPr id="273" name="Google Shape;273;g1d6fac7bbb6_0_777"/>
                <p:cNvSpPr/>
                <p:nvPr/>
              </p:nvSpPr>
              <p:spPr>
                <a:xfrm>
                  <a:off x="446725" y="1034200"/>
                  <a:ext cx="2577900" cy="1790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100013" dist="57150" dir="3000000" algn="bl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g1d6fac7bbb6_0_777"/>
                <p:cNvSpPr txBox="1"/>
                <p:nvPr/>
              </p:nvSpPr>
              <p:spPr>
                <a:xfrm>
                  <a:off x="446725" y="976075"/>
                  <a:ext cx="2577900" cy="566700"/>
                </a:xfrm>
                <a:prstGeom prst="rect">
                  <a:avLst/>
                </a:prstGeom>
                <a:solidFill>
                  <a:srgbClr val="FFE599"/>
                </a:solidFill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000000"/>
                    </a:buClr>
                    <a:buSzPts val="1300"/>
                  </a:pP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　</a:t>
                  </a:r>
                  <a:r>
                    <a:rPr lang="ja-JP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ja" altLang="en-US" sz="17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エコショップ</a:t>
                  </a:r>
                  <a:r>
                    <a:rPr lang="ja" altLang="en-US" sz="1733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等認定</a:t>
                  </a:r>
                  <a:endParaRPr sz="1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275" name="Google Shape;275;g1d6fac7bbb6_0_777"/>
                <p:cNvSpPr/>
                <p:nvPr/>
              </p:nvSpPr>
              <p:spPr>
                <a:xfrm>
                  <a:off x="524500" y="1072825"/>
                  <a:ext cx="373200" cy="373200"/>
                </a:xfrm>
                <a:prstGeom prst="ellipse">
                  <a:avLst/>
                </a:prstGeom>
                <a:solidFill>
                  <a:srgbClr val="F77D01"/>
                </a:solidFill>
                <a:ln>
                  <a:noFill/>
                </a:ln>
              </p:spPr>
              <p:txBody>
                <a:bodyPr spcFirstLastPara="1" wrap="square" lIns="72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500"/>
                  </a:pPr>
                  <a:r>
                    <a:rPr lang="en-US" altLang="ja" sz="2000" b="1">
                      <a:solidFill>
                        <a:srgbClr val="FFFFFF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3</a:t>
                  </a:r>
                  <a:endParaRPr sz="2000" b="1">
                    <a:solidFill>
                      <a:srgbClr val="FFFFFF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pic>
            <p:nvPicPr>
              <p:cNvPr id="276" name="Google Shape;276;g1d6fac7bbb6_0_77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632250" y="2628550"/>
                <a:ext cx="2109351" cy="1028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7" name="Google Shape;277;g1d6fac7bbb6_0_777"/>
            <p:cNvSpPr/>
            <p:nvPr/>
          </p:nvSpPr>
          <p:spPr>
            <a:xfrm>
              <a:off x="8453965" y="2621047"/>
              <a:ext cx="570300" cy="570300"/>
            </a:xfrm>
            <a:prstGeom prst="ellipse">
              <a:avLst/>
            </a:prstGeom>
            <a:solidFill>
              <a:srgbClr val="F77D01"/>
            </a:solidFill>
            <a:ln>
              <a:noFill/>
            </a:ln>
          </p:spPr>
          <p:txBody>
            <a:bodyPr spcFirstLastPara="1" wrap="square" lIns="720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500"/>
              </a:pPr>
              <a:r>
                <a:rPr lang="ja" altLang="en-US" sz="3333" b="1">
                  <a:solidFill>
                    <a:srgbClr val="FFFFFF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▶</a:t>
              </a:r>
              <a:endParaRPr sz="3333" b="1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278" name="Google Shape;278;g1d6fac7bbb6_0_777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F77D01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279" name="Google Shape;279;g1d6fac7bbb6_0_777"/>
          <p:cNvGrpSpPr/>
          <p:nvPr/>
        </p:nvGrpSpPr>
        <p:grpSpPr>
          <a:xfrm>
            <a:off x="4593808" y="52804"/>
            <a:ext cx="4016125" cy="883733"/>
            <a:chOff x="2651557" y="39603"/>
            <a:chExt cx="3012094" cy="662800"/>
          </a:xfrm>
        </p:grpSpPr>
        <p:sp>
          <p:nvSpPr>
            <p:cNvPr id="280" name="Google Shape;280;g1d6fac7bbb6_0_777"/>
            <p:cNvSpPr/>
            <p:nvPr/>
          </p:nvSpPr>
          <p:spPr>
            <a:xfrm>
              <a:off x="3384551" y="80700"/>
              <a:ext cx="2279100" cy="566700"/>
            </a:xfrm>
            <a:prstGeom prst="wedgeRoundRectCallout">
              <a:avLst>
                <a:gd name="adj1" fmla="val -55832"/>
                <a:gd name="adj2" fmla="val 12868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143995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それぞれ、どんなものなのか考えてみてね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81" name="Google Shape;281;g1d6fac7bbb6_0_7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51557" y="39603"/>
              <a:ext cx="570349" cy="66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g1d6fac7bbb6_0_777"/>
          <p:cNvSpPr txBox="1"/>
          <p:nvPr/>
        </p:nvSpPr>
        <p:spPr>
          <a:xfrm>
            <a:off x="0" y="0"/>
            <a:ext cx="4672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83" name="Google Shape;283;g1d6fac7bbb6_0_77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931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1329</Words>
  <Application>Microsoft Office PowerPoint</Application>
  <PresentationFormat>ワイド画面</PresentationFormat>
  <Paragraphs>284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M PLUS 1p ExtraBold</vt:lpstr>
      <vt:lpstr>M PLUS Rounded 1c</vt:lpstr>
      <vt:lpstr>M PLUS Rounded 1c Black</vt:lpstr>
      <vt:lpstr>M PLUS Rounded 1c ExtraBold</vt:lpstr>
      <vt:lpstr>M PLUS Rounded 1c Medium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4</cp:revision>
  <dcterms:created xsi:type="dcterms:W3CDTF">2023-03-29T02:52:06Z</dcterms:created>
  <dcterms:modified xsi:type="dcterms:W3CDTF">2023-03-30T09:52:52Z</dcterms:modified>
</cp:coreProperties>
</file>