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5" r:id="rId3"/>
    <p:sldId id="262" r:id="rId4"/>
    <p:sldId id="268" r:id="rId5"/>
    <p:sldId id="276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FB7"/>
    <a:srgbClr val="7FA963"/>
    <a:srgbClr val="E0AC88"/>
    <a:srgbClr val="4472C4"/>
    <a:srgbClr val="F4E1D4"/>
    <a:srgbClr val="A26B34"/>
    <a:srgbClr val="9B9B9B"/>
    <a:srgbClr val="5F7FB7"/>
    <a:srgbClr val="6F6F6F"/>
    <a:srgbClr val="C88E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8" autoAdjust="0"/>
    <p:restoredTop sz="92776" autoAdjust="0"/>
  </p:normalViewPr>
  <p:slideViewPr>
    <p:cSldViewPr snapToGrid="0">
      <p:cViewPr varScale="1">
        <p:scale>
          <a:sx n="73" d="100"/>
          <a:sy n="73" d="100"/>
        </p:scale>
        <p:origin x="32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2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0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96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57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70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6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63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48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24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8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603F3-00C6-400B-9607-E132DA694043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B73EE-0569-4805-8C0A-012F42600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5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EE03AC5-4031-075B-2018-9456224E7A79}"/>
              </a:ext>
            </a:extLst>
          </p:cNvPr>
          <p:cNvSpPr/>
          <p:nvPr/>
        </p:nvSpPr>
        <p:spPr>
          <a:xfrm>
            <a:off x="312516" y="295713"/>
            <a:ext cx="6278784" cy="1416663"/>
          </a:xfrm>
          <a:prstGeom prst="rect">
            <a:avLst/>
          </a:prstGeom>
          <a:solidFill>
            <a:srgbClr val="A26B34"/>
          </a:solidFill>
          <a:ln w="63500" cap="rnd">
            <a:solidFill>
              <a:schemeClr val="bg1"/>
            </a:solidFill>
            <a:prstDash val="sysDot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12670D61-2E64-17F2-C989-B04A340D49D6}"/>
              </a:ext>
            </a:extLst>
          </p:cNvPr>
          <p:cNvSpPr/>
          <p:nvPr/>
        </p:nvSpPr>
        <p:spPr>
          <a:xfrm rot="5400000">
            <a:off x="-1371600" y="1657351"/>
            <a:ext cx="9644062" cy="6586537"/>
          </a:xfrm>
          <a:prstGeom prst="homePlate">
            <a:avLst>
              <a:gd name="adj" fmla="val 0"/>
            </a:avLst>
          </a:prstGeom>
          <a:noFill/>
          <a:ln w="63500" cap="rnd">
            <a:solidFill>
              <a:srgbClr val="A26B34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83A877-17E0-B2F1-B609-7FAFBCE50625}"/>
              </a:ext>
            </a:extLst>
          </p:cNvPr>
          <p:cNvSpPr txBox="1"/>
          <p:nvPr/>
        </p:nvSpPr>
        <p:spPr>
          <a:xfrm>
            <a:off x="312516" y="534994"/>
            <a:ext cx="6502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事業系一般廃棄物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83A877-17E0-B2F1-B609-7FAFBCE50625}"/>
              </a:ext>
            </a:extLst>
          </p:cNvPr>
          <p:cNvSpPr txBox="1"/>
          <p:nvPr/>
        </p:nvSpPr>
        <p:spPr>
          <a:xfrm>
            <a:off x="386049" y="1847382"/>
            <a:ext cx="61287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200" b="1" dirty="0">
                <a:solidFill>
                  <a:schemeClr val="tx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紙くず、生ごみ、木</a:t>
            </a:r>
            <a:r>
              <a:rPr kumimoji="1" lang="ja-JP" altLang="en-US" sz="4200" b="1" dirty="0" err="1">
                <a:solidFill>
                  <a:schemeClr val="tx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くず</a:t>
            </a:r>
            <a:endParaRPr kumimoji="1" lang="ja-JP" altLang="en-US" sz="4200" b="1" dirty="0">
              <a:solidFill>
                <a:schemeClr val="tx2">
                  <a:lumMod val="50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46764">
            <a:off x="485654" y="3917458"/>
            <a:ext cx="1641234" cy="1509935"/>
          </a:xfrm>
          <a:prstGeom prst="rect">
            <a:avLst/>
          </a:prstGeom>
        </p:spPr>
      </p:pic>
      <p:pic>
        <p:nvPicPr>
          <p:cNvPr id="78" name="図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853208">
            <a:off x="2317863" y="4327362"/>
            <a:ext cx="835296" cy="76847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42203">
            <a:off x="1506072" y="3029937"/>
            <a:ext cx="2358645" cy="103623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8786" y="3933893"/>
            <a:ext cx="1644241" cy="174044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0572" y="3257927"/>
            <a:ext cx="1367499" cy="2376508"/>
          </a:xfrm>
          <a:prstGeom prst="rect">
            <a:avLst/>
          </a:prstGeom>
        </p:spPr>
      </p:pic>
      <p:sp>
        <p:nvSpPr>
          <p:cNvPr id="19" name="楕円 18"/>
          <p:cNvSpPr/>
          <p:nvPr/>
        </p:nvSpPr>
        <p:spPr>
          <a:xfrm>
            <a:off x="970976" y="7069541"/>
            <a:ext cx="1786060" cy="1786060"/>
          </a:xfrm>
          <a:prstGeom prst="ellipse">
            <a:avLst/>
          </a:prstGeom>
          <a:noFill/>
          <a:ln w="5715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3222978" y="6421387"/>
            <a:ext cx="3645969" cy="2741195"/>
          </a:xfrm>
          <a:prstGeom prst="rect">
            <a:avLst/>
          </a:prstGeom>
          <a:solidFill>
            <a:srgbClr val="A26B34"/>
          </a:solidFill>
          <a:ln w="63500" cap="rnd">
            <a:solidFill>
              <a:srgbClr val="A26B34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2A2B3CD-FDD9-3524-FD18-C203C6E68A05}"/>
              </a:ext>
            </a:extLst>
          </p:cNvPr>
          <p:cNvSpPr txBox="1"/>
          <p:nvPr/>
        </p:nvSpPr>
        <p:spPr>
          <a:xfrm>
            <a:off x="1260315" y="6274700"/>
            <a:ext cx="1207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YES</a:t>
            </a:r>
            <a:endParaRPr kumimoji="1" lang="ja-JP" altLang="en-US" sz="40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08F5569-AAAE-85D9-154D-2C66D3F37D5C}"/>
              </a:ext>
            </a:extLst>
          </p:cNvPr>
          <p:cNvSpPr txBox="1"/>
          <p:nvPr/>
        </p:nvSpPr>
        <p:spPr>
          <a:xfrm>
            <a:off x="4594765" y="6274700"/>
            <a:ext cx="9781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NO</a:t>
            </a:r>
            <a:endParaRPr kumimoji="1" lang="ja-JP" altLang="en-US" sz="4000" b="1" dirty="0">
              <a:ln w="3175">
                <a:noFill/>
              </a:ln>
              <a:solidFill>
                <a:schemeClr val="bg1"/>
              </a:solidFill>
              <a:effectLst>
                <a:glow rad="381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</p:txBody>
      </p:sp>
      <p:sp>
        <p:nvSpPr>
          <p:cNvPr id="28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41022" y="6421387"/>
            <a:ext cx="3645969" cy="2741195"/>
          </a:xfrm>
          <a:prstGeom prst="rect">
            <a:avLst/>
          </a:prstGeom>
          <a:noFill/>
          <a:ln w="63500" cap="rnd">
            <a:solidFill>
              <a:srgbClr val="A26B34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乗算 28"/>
          <p:cNvSpPr/>
          <p:nvPr/>
        </p:nvSpPr>
        <p:spPr>
          <a:xfrm>
            <a:off x="3538506" y="6379192"/>
            <a:ext cx="3031508" cy="3031508"/>
          </a:xfrm>
          <a:prstGeom prst="mathMultiply">
            <a:avLst>
              <a:gd name="adj1" fmla="val 1920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8149308-A46E-0FCF-132A-551DAE10FF5E}"/>
              </a:ext>
            </a:extLst>
          </p:cNvPr>
          <p:cNvSpPr txBox="1"/>
          <p:nvPr/>
        </p:nvSpPr>
        <p:spPr>
          <a:xfrm>
            <a:off x="3730821" y="7121083"/>
            <a:ext cx="26468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プラスチック</a:t>
            </a:r>
            <a:endParaRPr kumimoji="1" lang="en-US" altLang="ja-JP" sz="3200" b="1" dirty="0">
              <a:solidFill>
                <a:schemeClr val="bg1"/>
              </a:solidFill>
              <a:effectLst>
                <a:glow rad="508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  <a:p>
            <a:r>
              <a:rPr kumimoji="1" lang="ja-JP" altLang="en-US" sz="3200" b="1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不織布</a:t>
            </a:r>
            <a:endParaRPr kumimoji="1" lang="en-US" altLang="ja-JP" sz="3200" b="1" dirty="0">
              <a:solidFill>
                <a:schemeClr val="bg1"/>
              </a:solidFill>
              <a:effectLst>
                <a:glow rad="508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5DC3E2-0D0D-34F0-949F-EA3E6C53AFFE}"/>
              </a:ext>
            </a:extLst>
          </p:cNvPr>
          <p:cNvSpPr txBox="1"/>
          <p:nvPr/>
        </p:nvSpPr>
        <p:spPr>
          <a:xfrm>
            <a:off x="979969" y="7177741"/>
            <a:ext cx="2524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汚れた紙</a:t>
            </a:r>
            <a:endParaRPr kumimoji="1" lang="en-US" altLang="ja-JP" sz="32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r>
              <a:rPr kumimoji="1" lang="ja-JP" altLang="en-US" sz="32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割り箸</a:t>
            </a:r>
            <a:endParaRPr kumimoji="1" lang="en-US" altLang="ja-JP" sz="32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r>
              <a:rPr kumimoji="1" lang="ja-JP" altLang="en-US" sz="3200" b="1" spc="-300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生ごみ  等</a:t>
            </a:r>
            <a:endParaRPr kumimoji="1" lang="ja-JP" altLang="en-US" sz="32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1386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3222978" y="6421387"/>
            <a:ext cx="3645969" cy="2741195"/>
          </a:xfrm>
          <a:prstGeom prst="rect">
            <a:avLst/>
          </a:prstGeom>
          <a:solidFill>
            <a:srgbClr val="E0AC88"/>
          </a:solidFill>
          <a:ln w="63500" cap="rnd">
            <a:solidFill>
              <a:srgbClr val="E0AC8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乗算 49"/>
          <p:cNvSpPr/>
          <p:nvPr/>
        </p:nvSpPr>
        <p:spPr>
          <a:xfrm>
            <a:off x="3538506" y="6379192"/>
            <a:ext cx="3031508" cy="3031508"/>
          </a:xfrm>
          <a:prstGeom prst="mathMultiply">
            <a:avLst>
              <a:gd name="adj1" fmla="val 1920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A5BAA6-BC04-9860-934E-FBD22D6D56AF}"/>
              </a:ext>
            </a:extLst>
          </p:cNvPr>
          <p:cNvSpPr/>
          <p:nvPr/>
        </p:nvSpPr>
        <p:spPr>
          <a:xfrm>
            <a:off x="312516" y="295713"/>
            <a:ext cx="6278784" cy="1416663"/>
          </a:xfrm>
          <a:prstGeom prst="rect">
            <a:avLst/>
          </a:prstGeom>
          <a:solidFill>
            <a:srgbClr val="E0AC88"/>
          </a:solidFill>
          <a:ln w="63500" cap="rnd">
            <a:solidFill>
              <a:schemeClr val="bg1"/>
            </a:solidFill>
            <a:prstDash val="sysDot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12670D61-2E64-17F2-C989-B04A340D49D6}"/>
              </a:ext>
            </a:extLst>
          </p:cNvPr>
          <p:cNvSpPr/>
          <p:nvPr/>
        </p:nvSpPr>
        <p:spPr>
          <a:xfrm rot="5400000">
            <a:off x="-1371600" y="1657351"/>
            <a:ext cx="9644062" cy="6586537"/>
          </a:xfrm>
          <a:prstGeom prst="homePlate">
            <a:avLst>
              <a:gd name="adj" fmla="val 0"/>
            </a:avLst>
          </a:prstGeom>
          <a:noFill/>
          <a:ln w="63500" cap="rnd">
            <a:solidFill>
              <a:srgbClr val="E0AC8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83A877-17E0-B2F1-B609-7FAFBCE50625}"/>
              </a:ext>
            </a:extLst>
          </p:cNvPr>
          <p:cNvSpPr txBox="1"/>
          <p:nvPr/>
        </p:nvSpPr>
        <p:spPr>
          <a:xfrm>
            <a:off x="698803" y="481454"/>
            <a:ext cx="6059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プラスチック</a:t>
            </a:r>
            <a:endParaRPr kumimoji="1" lang="ja-JP" altLang="en-US" sz="9600" b="1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1E34CE2-FE3F-DDE3-5F1E-A668907F2447}"/>
              </a:ext>
            </a:extLst>
          </p:cNvPr>
          <p:cNvSpPr txBox="1"/>
          <p:nvPr/>
        </p:nvSpPr>
        <p:spPr>
          <a:xfrm>
            <a:off x="4259529" y="7139146"/>
            <a:ext cx="15728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紙ごみ</a:t>
            </a:r>
            <a:endParaRPr kumimoji="1" lang="en-US" altLang="ja-JP" sz="3200" b="1" dirty="0">
              <a:solidFill>
                <a:schemeClr val="bg1"/>
              </a:solidFill>
              <a:effectLst>
                <a:glow rad="508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  <a:p>
            <a:r>
              <a:rPr kumimoji="1" lang="ja-JP" altLang="en-US" sz="3200" b="1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割り箸</a:t>
            </a:r>
            <a:endParaRPr kumimoji="1" lang="en-US" altLang="ja-JP" sz="3200" b="1" dirty="0">
              <a:solidFill>
                <a:schemeClr val="bg1"/>
              </a:solidFill>
              <a:effectLst>
                <a:glow rad="508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  <a:p>
            <a:r>
              <a:rPr kumimoji="1" lang="ja-JP" altLang="en-US" sz="3200" b="1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残飯</a:t>
            </a:r>
            <a:r>
              <a:rPr kumimoji="1" lang="ja-JP" altLang="en-US" sz="3200" b="1" spc="-300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  </a:t>
            </a:r>
            <a:r>
              <a:rPr kumimoji="1" lang="ja-JP" altLang="en-US" sz="3200" b="1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等</a:t>
            </a:r>
            <a:endParaRPr kumimoji="1" lang="en-US" altLang="ja-JP" sz="3200" b="1" dirty="0">
              <a:solidFill>
                <a:schemeClr val="bg1"/>
              </a:solidFill>
              <a:effectLst>
                <a:glow rad="508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</p:txBody>
      </p:sp>
      <p:sp>
        <p:nvSpPr>
          <p:cNvPr id="33" name="楕円 32"/>
          <p:cNvSpPr/>
          <p:nvPr/>
        </p:nvSpPr>
        <p:spPr>
          <a:xfrm>
            <a:off x="970976" y="7069541"/>
            <a:ext cx="1786060" cy="1786060"/>
          </a:xfrm>
          <a:prstGeom prst="ellipse">
            <a:avLst/>
          </a:prstGeom>
          <a:noFill/>
          <a:ln w="5715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2A2B3CD-FDD9-3524-FD18-C203C6E68A05}"/>
              </a:ext>
            </a:extLst>
          </p:cNvPr>
          <p:cNvSpPr txBox="1"/>
          <p:nvPr/>
        </p:nvSpPr>
        <p:spPr>
          <a:xfrm>
            <a:off x="1260315" y="6274700"/>
            <a:ext cx="1207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YES</a:t>
            </a:r>
            <a:endParaRPr kumimoji="1" lang="ja-JP" altLang="en-US" sz="40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08F5569-AAAE-85D9-154D-2C66D3F37D5C}"/>
              </a:ext>
            </a:extLst>
          </p:cNvPr>
          <p:cNvSpPr txBox="1"/>
          <p:nvPr/>
        </p:nvSpPr>
        <p:spPr>
          <a:xfrm>
            <a:off x="4594765" y="6274700"/>
            <a:ext cx="9781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NO</a:t>
            </a:r>
            <a:endParaRPr kumimoji="1" lang="ja-JP" altLang="en-US" sz="4000" b="1" dirty="0">
              <a:ln w="3175">
                <a:noFill/>
              </a:ln>
              <a:solidFill>
                <a:schemeClr val="bg1"/>
              </a:solidFill>
              <a:effectLst>
                <a:glow rad="381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</p:txBody>
      </p:sp>
      <p:sp>
        <p:nvSpPr>
          <p:cNvPr id="37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41022" y="6421387"/>
            <a:ext cx="3645969" cy="2741195"/>
          </a:xfrm>
          <a:prstGeom prst="rect">
            <a:avLst/>
          </a:prstGeom>
          <a:noFill/>
          <a:ln w="63500" cap="rnd">
            <a:solidFill>
              <a:srgbClr val="E0AC8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5DC3E2-0D0D-34F0-949F-EA3E6C53AFFE}"/>
              </a:ext>
            </a:extLst>
          </p:cNvPr>
          <p:cNvSpPr txBox="1"/>
          <p:nvPr/>
        </p:nvSpPr>
        <p:spPr>
          <a:xfrm>
            <a:off x="675154" y="7042972"/>
            <a:ext cx="24160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spc="-300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プラスチック</a:t>
            </a:r>
            <a:endParaRPr kumimoji="1" lang="en-US" altLang="ja-JP" sz="3200" b="1" spc="-300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>
              <a:lnSpc>
                <a:spcPct val="90000"/>
              </a:lnSpc>
            </a:pPr>
            <a:r>
              <a:rPr kumimoji="1" lang="en-US" altLang="ja-JP" sz="28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 </a:t>
            </a:r>
            <a:r>
              <a:rPr kumimoji="1" lang="en-US" altLang="ja-JP" sz="26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※</a:t>
            </a:r>
            <a:r>
              <a:rPr kumimoji="1" lang="ja-JP" altLang="en-US" sz="26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弁当容器は</a:t>
            </a:r>
            <a:endParaRPr kumimoji="1" lang="en-US" altLang="ja-JP" sz="26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>
              <a:lnSpc>
                <a:spcPct val="80000"/>
              </a:lnSpc>
            </a:pPr>
            <a:r>
              <a:rPr kumimoji="1" lang="ja-JP" altLang="en-US" sz="26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 　軽くすすぐ</a:t>
            </a:r>
            <a:endParaRPr kumimoji="1" lang="en-US" altLang="ja-JP" sz="26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>
              <a:spcBef>
                <a:spcPts val="1200"/>
              </a:spcBef>
            </a:pPr>
            <a:r>
              <a:rPr kumimoji="1" lang="ja-JP" altLang="en-US" sz="32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不織布</a:t>
            </a:r>
            <a:endParaRPr kumimoji="1" lang="en-US" altLang="ja-JP" sz="32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FCB84464-A64A-E4A6-9566-B37095054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32" y="2002853"/>
            <a:ext cx="1889924" cy="117663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52463C3-FA85-6CFF-BD59-B9C733A42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85" y="3597092"/>
            <a:ext cx="725487" cy="207282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0711F91-E2E3-C495-9CA4-06FED74B37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836" y="3094478"/>
            <a:ext cx="1396105" cy="165215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C75908B-B033-FD1F-03AE-ED3C3B7CC1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279" y="4198485"/>
            <a:ext cx="1341236" cy="1536325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DF544B0B-BF9B-307D-362F-06C913BA61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928" y="3948804"/>
            <a:ext cx="1828959" cy="192650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365" y="1915973"/>
            <a:ext cx="2438611" cy="184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8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/>
          <p:cNvSpPr/>
          <p:nvPr/>
        </p:nvSpPr>
        <p:spPr>
          <a:xfrm>
            <a:off x="970976" y="7069541"/>
            <a:ext cx="1786060" cy="1786060"/>
          </a:xfrm>
          <a:prstGeom prst="ellipse">
            <a:avLst/>
          </a:prstGeom>
          <a:noFill/>
          <a:ln w="5715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3222978" y="6421387"/>
            <a:ext cx="3645969" cy="2741195"/>
          </a:xfrm>
          <a:prstGeom prst="rect">
            <a:avLst/>
          </a:prstGeom>
          <a:solidFill>
            <a:schemeClr val="accent6"/>
          </a:solidFill>
          <a:ln w="63500" cap="rnd">
            <a:solidFill>
              <a:schemeClr val="accent6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乗算 27"/>
          <p:cNvSpPr/>
          <p:nvPr/>
        </p:nvSpPr>
        <p:spPr>
          <a:xfrm>
            <a:off x="3538506" y="6379192"/>
            <a:ext cx="3031508" cy="3031508"/>
          </a:xfrm>
          <a:prstGeom prst="mathMultiply">
            <a:avLst>
              <a:gd name="adj1" fmla="val 1920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7449F3-8823-A741-0E6D-63F42975FAA6}"/>
              </a:ext>
            </a:extLst>
          </p:cNvPr>
          <p:cNvSpPr/>
          <p:nvPr/>
        </p:nvSpPr>
        <p:spPr>
          <a:xfrm>
            <a:off x="312516" y="295713"/>
            <a:ext cx="6278784" cy="1416663"/>
          </a:xfrm>
          <a:prstGeom prst="rect">
            <a:avLst/>
          </a:prstGeom>
          <a:solidFill>
            <a:schemeClr val="accent6"/>
          </a:solidFill>
          <a:ln w="63500" cap="rnd">
            <a:solidFill>
              <a:schemeClr val="bg1"/>
            </a:solidFill>
            <a:prstDash val="sysDot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12670D61-2E64-17F2-C989-B04A340D49D6}"/>
              </a:ext>
            </a:extLst>
          </p:cNvPr>
          <p:cNvSpPr/>
          <p:nvPr/>
        </p:nvSpPr>
        <p:spPr>
          <a:xfrm rot="5400000">
            <a:off x="-1371600" y="1657351"/>
            <a:ext cx="9644062" cy="6586537"/>
          </a:xfrm>
          <a:prstGeom prst="homePlate">
            <a:avLst>
              <a:gd name="adj" fmla="val 230"/>
            </a:avLst>
          </a:prstGeom>
          <a:noFill/>
          <a:ln w="63500" cap="rnd">
            <a:solidFill>
              <a:schemeClr val="accent6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2A2B3CD-FDD9-3524-FD18-C203C6E68A05}"/>
              </a:ext>
            </a:extLst>
          </p:cNvPr>
          <p:cNvSpPr txBox="1"/>
          <p:nvPr/>
        </p:nvSpPr>
        <p:spPr>
          <a:xfrm>
            <a:off x="1260315" y="6274700"/>
            <a:ext cx="1207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YES</a:t>
            </a:r>
            <a:endParaRPr kumimoji="1" lang="ja-JP" altLang="en-US" sz="40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8F5569-AAAE-85D9-154D-2C66D3F37D5C}"/>
              </a:ext>
            </a:extLst>
          </p:cNvPr>
          <p:cNvSpPr txBox="1"/>
          <p:nvPr/>
        </p:nvSpPr>
        <p:spPr>
          <a:xfrm>
            <a:off x="4594765" y="6274700"/>
            <a:ext cx="9781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NO</a:t>
            </a:r>
            <a:endParaRPr kumimoji="1" lang="ja-JP" altLang="en-US" sz="4000" b="1" dirty="0">
              <a:ln w="3175">
                <a:noFill/>
              </a:ln>
              <a:solidFill>
                <a:schemeClr val="bg1"/>
              </a:solidFill>
              <a:effectLst>
                <a:glow rad="381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5DC3E2-0D0D-34F0-949F-EA3E6C53AFFE}"/>
              </a:ext>
            </a:extLst>
          </p:cNvPr>
          <p:cNvSpPr txBox="1"/>
          <p:nvPr/>
        </p:nvSpPr>
        <p:spPr>
          <a:xfrm>
            <a:off x="616143" y="7356337"/>
            <a:ext cx="253146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中身を軽く</a:t>
            </a:r>
            <a:endParaRPr kumimoji="1" lang="en-US" altLang="ja-JP" sz="32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r>
              <a:rPr kumimoji="1" lang="ja-JP" altLang="en-US" sz="3200" b="1" spc="-150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すすいだもの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83A877-17E0-B2F1-B609-7FAFBCE50625}"/>
              </a:ext>
            </a:extLst>
          </p:cNvPr>
          <p:cNvSpPr txBox="1"/>
          <p:nvPr/>
        </p:nvSpPr>
        <p:spPr>
          <a:xfrm>
            <a:off x="303808" y="485523"/>
            <a:ext cx="23881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ビン</a:t>
            </a:r>
            <a:endParaRPr kumimoji="1" lang="en-US" altLang="ja-JP" sz="5400" b="1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8149308-A46E-0FCF-132A-551DAE10FF5E}"/>
              </a:ext>
            </a:extLst>
          </p:cNvPr>
          <p:cNvSpPr txBox="1"/>
          <p:nvPr/>
        </p:nvSpPr>
        <p:spPr>
          <a:xfrm>
            <a:off x="3769682" y="7356337"/>
            <a:ext cx="2646878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中身を軽く</a:t>
            </a:r>
            <a:endParaRPr kumimoji="1" lang="en-US" altLang="ja-JP" sz="3200" b="1" dirty="0">
              <a:ln w="3175">
                <a:noFill/>
              </a:ln>
              <a:solidFill>
                <a:schemeClr val="bg1"/>
              </a:solidFill>
              <a:effectLst>
                <a:glow rad="381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  <a:p>
            <a:r>
              <a:rPr kumimoji="1" lang="ja-JP" altLang="en-US" sz="32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すすいでない</a:t>
            </a:r>
          </a:p>
        </p:txBody>
      </p:sp>
      <p:sp>
        <p:nvSpPr>
          <p:cNvPr id="16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41022" y="6421387"/>
            <a:ext cx="3645969" cy="2741195"/>
          </a:xfrm>
          <a:prstGeom prst="rect">
            <a:avLst/>
          </a:prstGeom>
          <a:noFill/>
          <a:ln w="63500" cap="rnd">
            <a:solidFill>
              <a:schemeClr val="accent6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783A877-17E0-B2F1-B609-7FAFBCE50625}"/>
              </a:ext>
            </a:extLst>
          </p:cNvPr>
          <p:cNvSpPr txBox="1"/>
          <p:nvPr/>
        </p:nvSpPr>
        <p:spPr>
          <a:xfrm>
            <a:off x="2020429" y="731235"/>
            <a:ext cx="5059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（ガラスくず）</a:t>
            </a:r>
            <a:endParaRPr kumimoji="1" lang="en-US" altLang="ja-JP" sz="5400" b="1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DD7D9709-9BEE-CDFB-01D1-761225EDE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439" y="2315023"/>
            <a:ext cx="1438781" cy="3340898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DD963805-23EC-55E7-9D4D-8747C96E1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146" y="3632200"/>
            <a:ext cx="1070632" cy="202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06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701A8B5-A38B-6045-BFA8-5A6F345A44B7}"/>
              </a:ext>
            </a:extLst>
          </p:cNvPr>
          <p:cNvSpPr/>
          <p:nvPr/>
        </p:nvSpPr>
        <p:spPr>
          <a:xfrm>
            <a:off x="312516" y="295713"/>
            <a:ext cx="6278784" cy="1416663"/>
          </a:xfrm>
          <a:prstGeom prst="rect">
            <a:avLst/>
          </a:prstGeom>
          <a:solidFill>
            <a:srgbClr val="5F7FB7"/>
          </a:solidFill>
          <a:ln w="63500" cap="rnd">
            <a:solidFill>
              <a:schemeClr val="bg1"/>
            </a:solidFill>
            <a:prstDash val="sysDot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A542DF6B-8B62-52B1-F564-971166137355}"/>
              </a:ext>
            </a:extLst>
          </p:cNvPr>
          <p:cNvSpPr/>
          <p:nvPr/>
        </p:nvSpPr>
        <p:spPr>
          <a:xfrm rot="5400000">
            <a:off x="-1370864" y="1697683"/>
            <a:ext cx="9644062" cy="6586537"/>
          </a:xfrm>
          <a:prstGeom prst="homePlate">
            <a:avLst>
              <a:gd name="adj" fmla="val 0"/>
            </a:avLst>
          </a:prstGeom>
          <a:noFill/>
          <a:ln w="63500" cap="rnd">
            <a:solidFill>
              <a:srgbClr val="5F7FB7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83A877-17E0-B2F1-B609-7FAFBCE50625}"/>
              </a:ext>
            </a:extLst>
          </p:cNvPr>
          <p:cNvSpPr txBox="1"/>
          <p:nvPr/>
        </p:nvSpPr>
        <p:spPr>
          <a:xfrm>
            <a:off x="1111458" y="309304"/>
            <a:ext cx="54585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缶</a:t>
            </a:r>
            <a:r>
              <a:rPr kumimoji="1" lang="ja-JP" altLang="en-US" sz="5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（金属くず）</a:t>
            </a:r>
          </a:p>
        </p:txBody>
      </p:sp>
      <p:sp>
        <p:nvSpPr>
          <p:cNvPr id="20" name="楕円 19"/>
          <p:cNvSpPr/>
          <p:nvPr/>
        </p:nvSpPr>
        <p:spPr>
          <a:xfrm>
            <a:off x="970976" y="7069541"/>
            <a:ext cx="1786060" cy="1786060"/>
          </a:xfrm>
          <a:prstGeom prst="ellipse">
            <a:avLst/>
          </a:prstGeom>
          <a:noFill/>
          <a:ln w="5715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3222978" y="6421387"/>
            <a:ext cx="3645969" cy="2741195"/>
          </a:xfrm>
          <a:prstGeom prst="rect">
            <a:avLst/>
          </a:prstGeom>
          <a:solidFill>
            <a:srgbClr val="5F7FB7"/>
          </a:solidFill>
          <a:ln w="63500" cap="rnd">
            <a:solidFill>
              <a:srgbClr val="5F7FB7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乗算 25"/>
          <p:cNvSpPr/>
          <p:nvPr/>
        </p:nvSpPr>
        <p:spPr>
          <a:xfrm>
            <a:off x="3538506" y="6379192"/>
            <a:ext cx="3031508" cy="3031508"/>
          </a:xfrm>
          <a:prstGeom prst="mathMultiply">
            <a:avLst>
              <a:gd name="adj1" fmla="val 1920"/>
            </a:avLst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2A2B3CD-FDD9-3524-FD18-C203C6E68A05}"/>
              </a:ext>
            </a:extLst>
          </p:cNvPr>
          <p:cNvSpPr txBox="1"/>
          <p:nvPr/>
        </p:nvSpPr>
        <p:spPr>
          <a:xfrm>
            <a:off x="1260315" y="6274700"/>
            <a:ext cx="1207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YES</a:t>
            </a:r>
            <a:endParaRPr kumimoji="1" lang="ja-JP" altLang="en-US" sz="40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08F5569-AAAE-85D9-154D-2C66D3F37D5C}"/>
              </a:ext>
            </a:extLst>
          </p:cNvPr>
          <p:cNvSpPr txBox="1"/>
          <p:nvPr/>
        </p:nvSpPr>
        <p:spPr>
          <a:xfrm>
            <a:off x="4594765" y="6274700"/>
            <a:ext cx="9781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NO</a:t>
            </a:r>
            <a:endParaRPr kumimoji="1" lang="ja-JP" altLang="en-US" sz="4000" b="1" dirty="0">
              <a:ln w="3175">
                <a:noFill/>
              </a:ln>
              <a:solidFill>
                <a:schemeClr val="bg1"/>
              </a:solidFill>
              <a:effectLst>
                <a:glow rad="381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5DC3E2-0D0D-34F0-949F-EA3E6C53AFFE}"/>
              </a:ext>
            </a:extLst>
          </p:cNvPr>
          <p:cNvSpPr txBox="1"/>
          <p:nvPr/>
        </p:nvSpPr>
        <p:spPr>
          <a:xfrm>
            <a:off x="616143" y="7356337"/>
            <a:ext cx="253146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中身を軽く</a:t>
            </a:r>
            <a:endParaRPr kumimoji="1" lang="en-US" altLang="ja-JP" sz="32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r>
              <a:rPr kumimoji="1" lang="ja-JP" altLang="en-US" sz="3200" b="1" spc="-150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すすいだもの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8149308-A46E-0FCF-132A-551DAE10FF5E}"/>
              </a:ext>
            </a:extLst>
          </p:cNvPr>
          <p:cNvSpPr txBox="1"/>
          <p:nvPr/>
        </p:nvSpPr>
        <p:spPr>
          <a:xfrm>
            <a:off x="3769682" y="7356337"/>
            <a:ext cx="2646878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中身を軽く</a:t>
            </a:r>
            <a:endParaRPr kumimoji="1" lang="en-US" altLang="ja-JP" sz="3200" b="1" dirty="0">
              <a:ln w="3175">
                <a:noFill/>
              </a:ln>
              <a:solidFill>
                <a:schemeClr val="bg1"/>
              </a:solidFill>
              <a:effectLst>
                <a:glow rad="381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  <a:p>
            <a:r>
              <a:rPr kumimoji="1" lang="ja-JP" altLang="en-US" sz="32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すすいでない</a:t>
            </a:r>
          </a:p>
        </p:txBody>
      </p:sp>
      <p:sp>
        <p:nvSpPr>
          <p:cNvPr id="31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41022" y="6421387"/>
            <a:ext cx="3645969" cy="2741195"/>
          </a:xfrm>
          <a:prstGeom prst="rect">
            <a:avLst/>
          </a:prstGeom>
          <a:noFill/>
          <a:ln w="63500" cap="rnd">
            <a:solidFill>
              <a:srgbClr val="5F7FB7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8E68F028-D961-1CAF-EF8E-859445611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690" y="2575218"/>
            <a:ext cx="1810669" cy="2956816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8B353405-1B69-3F06-E67F-C75C536CC7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342" y="2575218"/>
            <a:ext cx="1810669" cy="2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42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423A131-8DB6-9816-ED11-455E6D06FEE5}"/>
              </a:ext>
            </a:extLst>
          </p:cNvPr>
          <p:cNvSpPr/>
          <p:nvPr/>
        </p:nvSpPr>
        <p:spPr>
          <a:xfrm>
            <a:off x="312516" y="295713"/>
            <a:ext cx="6278784" cy="1416663"/>
          </a:xfrm>
          <a:prstGeom prst="rect">
            <a:avLst/>
          </a:prstGeom>
          <a:solidFill>
            <a:srgbClr val="9B9B9B"/>
          </a:solidFill>
          <a:ln w="63500" cap="rnd">
            <a:solidFill>
              <a:srgbClr val="9B9B9B"/>
            </a:solidFill>
            <a:prstDash val="sysDot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12670D61-2E64-17F2-C989-B04A340D49D6}"/>
              </a:ext>
            </a:extLst>
          </p:cNvPr>
          <p:cNvSpPr/>
          <p:nvPr/>
        </p:nvSpPr>
        <p:spPr>
          <a:xfrm rot="5400000">
            <a:off x="-1371600" y="1657351"/>
            <a:ext cx="9644062" cy="6586537"/>
          </a:xfrm>
          <a:prstGeom prst="homePlate">
            <a:avLst>
              <a:gd name="adj" fmla="val 0"/>
            </a:avLst>
          </a:prstGeom>
          <a:noFill/>
          <a:ln w="63500" cap="rnd">
            <a:solidFill>
              <a:srgbClr val="9B9B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2055BEF-530B-4BD3-35C8-782D958630B1}"/>
              </a:ext>
            </a:extLst>
          </p:cNvPr>
          <p:cNvSpPr txBox="1"/>
          <p:nvPr/>
        </p:nvSpPr>
        <p:spPr>
          <a:xfrm>
            <a:off x="684516" y="422609"/>
            <a:ext cx="6377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ペットボトル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823" y="2402759"/>
            <a:ext cx="1411015" cy="326804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33855">
            <a:off x="3167687" y="2361596"/>
            <a:ext cx="1468339" cy="340080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93612">
            <a:off x="5509023" y="2600140"/>
            <a:ext cx="696428" cy="341049"/>
          </a:xfrm>
          <a:prstGeom prst="rect">
            <a:avLst/>
          </a:prstGeom>
        </p:spPr>
      </p:pic>
      <p:sp>
        <p:nvSpPr>
          <p:cNvPr id="29" name="楕円 28"/>
          <p:cNvSpPr/>
          <p:nvPr/>
        </p:nvSpPr>
        <p:spPr>
          <a:xfrm>
            <a:off x="970976" y="7069541"/>
            <a:ext cx="1786060" cy="1786060"/>
          </a:xfrm>
          <a:prstGeom prst="ellipse">
            <a:avLst/>
          </a:prstGeom>
          <a:noFill/>
          <a:ln w="5715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3222978" y="6421387"/>
            <a:ext cx="3645969" cy="2741195"/>
          </a:xfrm>
          <a:prstGeom prst="rect">
            <a:avLst/>
          </a:prstGeom>
          <a:solidFill>
            <a:srgbClr val="9B9B9B"/>
          </a:solidFill>
          <a:ln w="63500" cap="rnd">
            <a:solidFill>
              <a:srgbClr val="9B9B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2A2B3CD-FDD9-3524-FD18-C203C6E68A05}"/>
              </a:ext>
            </a:extLst>
          </p:cNvPr>
          <p:cNvSpPr txBox="1"/>
          <p:nvPr/>
        </p:nvSpPr>
        <p:spPr>
          <a:xfrm>
            <a:off x="1260315" y="6274700"/>
            <a:ext cx="1207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YES</a:t>
            </a:r>
            <a:endParaRPr kumimoji="1" lang="ja-JP" altLang="en-US" sz="40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08F5569-AAAE-85D9-154D-2C66D3F37D5C}"/>
              </a:ext>
            </a:extLst>
          </p:cNvPr>
          <p:cNvSpPr txBox="1"/>
          <p:nvPr/>
        </p:nvSpPr>
        <p:spPr>
          <a:xfrm>
            <a:off x="4594765" y="6274700"/>
            <a:ext cx="9781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ln w="3175">
                  <a:noFill/>
                </a:ln>
                <a:solidFill>
                  <a:schemeClr val="bg1"/>
                </a:solidFill>
                <a:effectLst>
                  <a:glow rad="381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NO</a:t>
            </a:r>
            <a:endParaRPr kumimoji="1" lang="ja-JP" altLang="en-US" sz="4000" b="1" dirty="0">
              <a:ln w="3175">
                <a:noFill/>
              </a:ln>
              <a:solidFill>
                <a:schemeClr val="bg1"/>
              </a:solidFill>
              <a:effectLst>
                <a:glow rad="381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</p:txBody>
      </p:sp>
      <p:sp>
        <p:nvSpPr>
          <p:cNvPr id="37" name="矢印: 五方向 5">
            <a:extLst>
              <a:ext uri="{FF2B5EF4-FFF2-40B4-BE49-F238E27FC236}">
                <a16:creationId xmlns:a16="http://schemas.microsoft.com/office/drawing/2014/main" id="{D36C3DEF-1715-E89E-7BDC-AC7E4C555027}"/>
              </a:ext>
            </a:extLst>
          </p:cNvPr>
          <p:cNvSpPr/>
          <p:nvPr/>
        </p:nvSpPr>
        <p:spPr>
          <a:xfrm rot="5400000">
            <a:off x="41022" y="6421387"/>
            <a:ext cx="3645969" cy="2741195"/>
          </a:xfrm>
          <a:prstGeom prst="rect">
            <a:avLst/>
          </a:prstGeom>
          <a:noFill/>
          <a:ln w="63500" cap="rnd">
            <a:solidFill>
              <a:srgbClr val="9B9B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乗算 37"/>
          <p:cNvSpPr/>
          <p:nvPr/>
        </p:nvSpPr>
        <p:spPr>
          <a:xfrm>
            <a:off x="3538506" y="6379192"/>
            <a:ext cx="3031508" cy="3031508"/>
          </a:xfrm>
          <a:prstGeom prst="mathMultiply">
            <a:avLst>
              <a:gd name="adj1" fmla="val 1920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8149308-A46E-0FCF-132A-551DAE10FF5E}"/>
              </a:ext>
            </a:extLst>
          </p:cNvPr>
          <p:cNvSpPr txBox="1"/>
          <p:nvPr/>
        </p:nvSpPr>
        <p:spPr>
          <a:xfrm>
            <a:off x="4170770" y="7362517"/>
            <a:ext cx="1826141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キャップ</a:t>
            </a:r>
            <a:endParaRPr kumimoji="1" lang="en-US" altLang="ja-JP" sz="3200" b="1" dirty="0">
              <a:solidFill>
                <a:schemeClr val="bg1"/>
              </a:solidFill>
              <a:effectLst>
                <a:glow rad="508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3200" b="1" dirty="0">
                <a:solidFill>
                  <a:schemeClr val="bg1"/>
                </a:solidFill>
                <a:effectLst>
                  <a:glow rad="50800">
                    <a:schemeClr val="tx2">
                      <a:lumMod val="50000"/>
                      <a:alpha val="50000"/>
                    </a:schemeClr>
                  </a:glow>
                </a:effectLst>
                <a:latin typeface="+mn-ea"/>
              </a:rPr>
              <a:t>ラベル</a:t>
            </a:r>
            <a:endParaRPr kumimoji="1" lang="en-US" altLang="ja-JP" sz="2800" b="1" dirty="0">
              <a:solidFill>
                <a:schemeClr val="bg1"/>
              </a:solidFill>
              <a:effectLst>
                <a:glow rad="50800">
                  <a:schemeClr val="tx2">
                    <a:lumMod val="50000"/>
                    <a:alpha val="50000"/>
                  </a:schemeClr>
                </a:glow>
              </a:effectLst>
              <a:latin typeface="+mn-ea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4381500" y="4766310"/>
            <a:ext cx="2035060" cy="1056102"/>
          </a:xfrm>
          <a:prstGeom prst="roundRect">
            <a:avLst>
              <a:gd name="adj" fmla="val 19209"/>
            </a:avLst>
          </a:prstGeom>
          <a:noFill/>
          <a:ln w="38100" cap="rnd">
            <a:solidFill>
              <a:srgbClr val="C0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36000" rtlCol="0" anchor="ctr"/>
          <a:lstStyle/>
          <a:p>
            <a:r>
              <a:rPr kumimoji="1" lang="ja-JP" altLang="en-US" sz="20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キャップはキャップ入れへ</a:t>
            </a:r>
            <a:endParaRPr kumimoji="1" lang="en-US" altLang="ja-JP" sz="20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r>
              <a:rPr kumimoji="1" lang="ja-JP" altLang="en-US" sz="20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ラベルはプラへ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5DC3E2-0D0D-34F0-949F-EA3E6C53AFFE}"/>
              </a:ext>
            </a:extLst>
          </p:cNvPr>
          <p:cNvSpPr txBox="1"/>
          <p:nvPr/>
        </p:nvSpPr>
        <p:spPr>
          <a:xfrm>
            <a:off x="745751" y="7423962"/>
            <a:ext cx="22365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中身を軽く</a:t>
            </a:r>
            <a:endParaRPr kumimoji="1" lang="en-US" altLang="ja-JP" sz="32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r>
              <a:rPr kumimoji="1" lang="ja-JP" altLang="en-US" sz="32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すすぎ潰す</a:t>
            </a:r>
          </a:p>
        </p:txBody>
      </p:sp>
    </p:spTree>
    <p:extLst>
      <p:ext uri="{BB962C8B-B14F-4D97-AF65-F5344CB8AC3E}">
        <p14:creationId xmlns:p14="http://schemas.microsoft.com/office/powerpoint/2010/main" val="4156156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1803</TotalTime>
  <Words>95</Words>
  <Application>Microsoft Office PowerPoint</Application>
  <PresentationFormat>A4 210 x 297 mm</PresentationFormat>
  <Paragraphs>43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游ゴシック</vt:lpstr>
      <vt:lpstr>游ゴシック Light</vt:lpstr>
      <vt:lpstr>Arial</vt:lpstr>
      <vt:lpstr>Bahnschrift SemiBold SemiConden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末岡 知之</dc:creator>
  <cp:lastModifiedBy>川崎市</cp:lastModifiedBy>
  <cp:revision>138</cp:revision>
  <cp:lastPrinted>2024-02-14T02:01:13Z</cp:lastPrinted>
  <dcterms:created xsi:type="dcterms:W3CDTF">2023-08-11T10:34:41Z</dcterms:created>
  <dcterms:modified xsi:type="dcterms:W3CDTF">2024-03-11T02:39:11Z</dcterms:modified>
</cp:coreProperties>
</file>