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notesMasterIdLst>
    <p:notesMasterId r:id="rId32"/>
  </p:notesMasterIdLst>
  <p:sldIdLst>
    <p:sldId id="256" r:id="rId2"/>
    <p:sldId id="257" r:id="rId3"/>
    <p:sldId id="258" r:id="rId4"/>
    <p:sldId id="260" r:id="rId5"/>
    <p:sldId id="259" r:id="rId6"/>
    <p:sldId id="261" r:id="rId7"/>
    <p:sldId id="262" r:id="rId8"/>
    <p:sldId id="276" r:id="rId9"/>
    <p:sldId id="263" r:id="rId10"/>
    <p:sldId id="284" r:id="rId11"/>
    <p:sldId id="277" r:id="rId12"/>
    <p:sldId id="278" r:id="rId13"/>
    <p:sldId id="264" r:id="rId14"/>
    <p:sldId id="265" r:id="rId15"/>
    <p:sldId id="266" r:id="rId16"/>
    <p:sldId id="280" r:id="rId17"/>
    <p:sldId id="268" r:id="rId18"/>
    <p:sldId id="283" r:id="rId19"/>
    <p:sldId id="267" r:id="rId20"/>
    <p:sldId id="269" r:id="rId21"/>
    <p:sldId id="271" r:id="rId22"/>
    <p:sldId id="285" r:id="rId23"/>
    <p:sldId id="288" r:id="rId24"/>
    <p:sldId id="270" r:id="rId25"/>
    <p:sldId id="287" r:id="rId26"/>
    <p:sldId id="272" r:id="rId27"/>
    <p:sldId id="273" r:id="rId28"/>
    <p:sldId id="274" r:id="rId29"/>
    <p:sldId id="275" r:id="rId30"/>
    <p:sldId id="289" r:id="rId3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95DFF3-6449-460C-8863-B6F6F5DC3A04}" type="doc">
      <dgm:prSet loTypeId="urn:microsoft.com/office/officeart/2005/8/layout/process1" loCatId="process" qsTypeId="urn:microsoft.com/office/officeart/2005/8/quickstyle/simple1" qsCatId="simple" csTypeId="urn:microsoft.com/office/officeart/2005/8/colors/accent0_1" csCatId="mainScheme" phldr="1"/>
      <dgm:spPr/>
    </dgm:pt>
    <dgm:pt modelId="{EE486EF4-A63A-4309-981B-3D3C80DA064D}">
      <dgm:prSet phldrT="[テキスト]" custT="1"/>
      <dgm:spPr>
        <a:ln w="19050"/>
      </dgm:spPr>
      <dgm:t>
        <a:bodyPr/>
        <a:lstStyle/>
        <a:p>
          <a:r>
            <a:rPr kumimoji="1" lang="ja-JP" altLang="en-US" sz="2800" dirty="0" smtClean="0"/>
            <a:t>居宅</a:t>
          </a:r>
          <a:endParaRPr kumimoji="1" lang="ja-JP" altLang="en-US" sz="2800" dirty="0"/>
        </a:p>
      </dgm:t>
    </dgm:pt>
    <dgm:pt modelId="{76C51727-FEDA-413A-85B7-3F8EEF82031B}" type="parTrans" cxnId="{3636A070-F050-465F-ACC9-C261FFF4B57E}">
      <dgm:prSet/>
      <dgm:spPr/>
      <dgm:t>
        <a:bodyPr/>
        <a:lstStyle/>
        <a:p>
          <a:endParaRPr kumimoji="1" lang="ja-JP" altLang="en-US" sz="2800"/>
        </a:p>
      </dgm:t>
    </dgm:pt>
    <dgm:pt modelId="{BC3898A2-77F3-4203-80C5-2C13CC9699AB}" type="sibTrans" cxnId="{3636A070-F050-465F-ACC9-C261FFF4B57E}">
      <dgm:prSet custT="1"/>
      <dgm:spPr/>
      <dgm:t>
        <a:bodyPr/>
        <a:lstStyle/>
        <a:p>
          <a:endParaRPr kumimoji="1" lang="ja-JP" altLang="en-US" sz="2800"/>
        </a:p>
      </dgm:t>
    </dgm:pt>
    <dgm:pt modelId="{E0DD87A0-C4BF-446C-810A-CA5669802B61}">
      <dgm:prSet phldrT="[テキスト]" custT="1"/>
      <dgm:spPr>
        <a:ln w="19050"/>
      </dgm:spPr>
      <dgm:t>
        <a:bodyPr/>
        <a:lstStyle/>
        <a:p>
          <a:r>
            <a:rPr kumimoji="1" lang="ja-JP" altLang="en-US" sz="2800" dirty="0" smtClean="0"/>
            <a:t>目的地</a:t>
          </a:r>
          <a:endParaRPr kumimoji="1" lang="ja-JP" altLang="en-US" sz="2800" dirty="0"/>
        </a:p>
      </dgm:t>
    </dgm:pt>
    <dgm:pt modelId="{673CE3BC-2D42-4F32-A262-5CDF7213FC7E}" type="parTrans" cxnId="{8DAA435A-0564-47F1-8126-843371F2DE6E}">
      <dgm:prSet/>
      <dgm:spPr/>
      <dgm:t>
        <a:bodyPr/>
        <a:lstStyle/>
        <a:p>
          <a:endParaRPr kumimoji="1" lang="ja-JP" altLang="en-US" sz="2800"/>
        </a:p>
      </dgm:t>
    </dgm:pt>
    <dgm:pt modelId="{35B8126E-3426-4DF9-B035-8107EF5BADA3}" type="sibTrans" cxnId="{8DAA435A-0564-47F1-8126-843371F2DE6E}">
      <dgm:prSet custT="1"/>
      <dgm:spPr/>
      <dgm:t>
        <a:bodyPr/>
        <a:lstStyle/>
        <a:p>
          <a:endParaRPr kumimoji="1" lang="ja-JP" altLang="en-US" sz="2800"/>
        </a:p>
      </dgm:t>
    </dgm:pt>
    <dgm:pt modelId="{9D4FFF60-7A40-47D6-9D79-C1AD51FF4DEB}">
      <dgm:prSet phldrT="[テキスト]" custT="1"/>
      <dgm:spPr>
        <a:ln w="19050"/>
      </dgm:spPr>
      <dgm:t>
        <a:bodyPr/>
        <a:lstStyle/>
        <a:p>
          <a:r>
            <a:rPr kumimoji="1" lang="ja-JP" altLang="en-US" sz="2800" dirty="0" smtClean="0"/>
            <a:t>居宅</a:t>
          </a:r>
          <a:endParaRPr kumimoji="1" lang="ja-JP" altLang="en-US" sz="2800" dirty="0"/>
        </a:p>
      </dgm:t>
    </dgm:pt>
    <dgm:pt modelId="{ADCD5083-F8B5-4ADE-B667-D6258A7599C7}" type="parTrans" cxnId="{6AA3D363-8B8D-49F8-BE92-E6BD768EC9B7}">
      <dgm:prSet/>
      <dgm:spPr/>
      <dgm:t>
        <a:bodyPr/>
        <a:lstStyle/>
        <a:p>
          <a:endParaRPr kumimoji="1" lang="ja-JP" altLang="en-US" sz="2800"/>
        </a:p>
      </dgm:t>
    </dgm:pt>
    <dgm:pt modelId="{BD48A35F-CFB5-49DE-A89F-36396B0AA27F}" type="sibTrans" cxnId="{6AA3D363-8B8D-49F8-BE92-E6BD768EC9B7}">
      <dgm:prSet/>
      <dgm:spPr/>
      <dgm:t>
        <a:bodyPr/>
        <a:lstStyle/>
        <a:p>
          <a:endParaRPr kumimoji="1" lang="ja-JP" altLang="en-US" sz="2800"/>
        </a:p>
      </dgm:t>
    </dgm:pt>
    <dgm:pt modelId="{98082A3F-7E28-4C49-85AE-86B663E559D1}" type="pres">
      <dgm:prSet presAssocID="{4E95DFF3-6449-460C-8863-B6F6F5DC3A04}" presName="Name0" presStyleCnt="0">
        <dgm:presLayoutVars>
          <dgm:dir/>
          <dgm:resizeHandles val="exact"/>
        </dgm:presLayoutVars>
      </dgm:prSet>
      <dgm:spPr/>
    </dgm:pt>
    <dgm:pt modelId="{F4DB775D-08F4-40C2-8028-6DD828E01CD9}" type="pres">
      <dgm:prSet presAssocID="{EE486EF4-A63A-4309-981B-3D3C80DA064D}" presName="node" presStyleLbl="node1" presStyleIdx="0" presStyleCnt="3">
        <dgm:presLayoutVars>
          <dgm:bulletEnabled val="1"/>
        </dgm:presLayoutVars>
      </dgm:prSet>
      <dgm:spPr/>
      <dgm:t>
        <a:bodyPr/>
        <a:lstStyle/>
        <a:p>
          <a:endParaRPr kumimoji="1" lang="ja-JP" altLang="en-US"/>
        </a:p>
      </dgm:t>
    </dgm:pt>
    <dgm:pt modelId="{24B0DFED-5D91-4ED8-9191-2EB2B4E33C4A}" type="pres">
      <dgm:prSet presAssocID="{BC3898A2-77F3-4203-80C5-2C13CC9699AB}" presName="sibTrans" presStyleLbl="sibTrans2D1" presStyleIdx="0" presStyleCnt="2"/>
      <dgm:spPr/>
      <dgm:t>
        <a:bodyPr/>
        <a:lstStyle/>
        <a:p>
          <a:endParaRPr kumimoji="1" lang="ja-JP" altLang="en-US"/>
        </a:p>
      </dgm:t>
    </dgm:pt>
    <dgm:pt modelId="{29FC53D1-7BD9-4938-AF67-7178970D9D85}" type="pres">
      <dgm:prSet presAssocID="{BC3898A2-77F3-4203-80C5-2C13CC9699AB}" presName="connectorText" presStyleLbl="sibTrans2D1" presStyleIdx="0" presStyleCnt="2"/>
      <dgm:spPr/>
      <dgm:t>
        <a:bodyPr/>
        <a:lstStyle/>
        <a:p>
          <a:endParaRPr kumimoji="1" lang="ja-JP" altLang="en-US"/>
        </a:p>
      </dgm:t>
    </dgm:pt>
    <dgm:pt modelId="{C29F28FE-DC7D-4009-85F6-3E1F61B8B70A}" type="pres">
      <dgm:prSet presAssocID="{E0DD87A0-C4BF-446C-810A-CA5669802B61}" presName="node" presStyleLbl="node1" presStyleIdx="1" presStyleCnt="3">
        <dgm:presLayoutVars>
          <dgm:bulletEnabled val="1"/>
        </dgm:presLayoutVars>
      </dgm:prSet>
      <dgm:spPr/>
      <dgm:t>
        <a:bodyPr/>
        <a:lstStyle/>
        <a:p>
          <a:endParaRPr kumimoji="1" lang="ja-JP" altLang="en-US"/>
        </a:p>
      </dgm:t>
    </dgm:pt>
    <dgm:pt modelId="{D08D7376-2EC7-4C70-B47E-1886EA90789B}" type="pres">
      <dgm:prSet presAssocID="{35B8126E-3426-4DF9-B035-8107EF5BADA3}" presName="sibTrans" presStyleLbl="sibTrans2D1" presStyleIdx="1" presStyleCnt="2"/>
      <dgm:spPr/>
      <dgm:t>
        <a:bodyPr/>
        <a:lstStyle/>
        <a:p>
          <a:endParaRPr kumimoji="1" lang="ja-JP" altLang="en-US"/>
        </a:p>
      </dgm:t>
    </dgm:pt>
    <dgm:pt modelId="{4E3C6A81-14DB-40FE-BFDC-3625174EABEE}" type="pres">
      <dgm:prSet presAssocID="{35B8126E-3426-4DF9-B035-8107EF5BADA3}" presName="connectorText" presStyleLbl="sibTrans2D1" presStyleIdx="1" presStyleCnt="2"/>
      <dgm:spPr/>
      <dgm:t>
        <a:bodyPr/>
        <a:lstStyle/>
        <a:p>
          <a:endParaRPr kumimoji="1" lang="ja-JP" altLang="en-US"/>
        </a:p>
      </dgm:t>
    </dgm:pt>
    <dgm:pt modelId="{51740A9C-646F-4676-94F7-1D508349FC3D}" type="pres">
      <dgm:prSet presAssocID="{9D4FFF60-7A40-47D6-9D79-C1AD51FF4DEB}" presName="node" presStyleLbl="node1" presStyleIdx="2" presStyleCnt="3">
        <dgm:presLayoutVars>
          <dgm:bulletEnabled val="1"/>
        </dgm:presLayoutVars>
      </dgm:prSet>
      <dgm:spPr/>
      <dgm:t>
        <a:bodyPr/>
        <a:lstStyle/>
        <a:p>
          <a:endParaRPr kumimoji="1" lang="ja-JP" altLang="en-US"/>
        </a:p>
      </dgm:t>
    </dgm:pt>
  </dgm:ptLst>
  <dgm:cxnLst>
    <dgm:cxn modelId="{F7CB72BF-5851-4CB3-982F-FC0D5FF1692A}" type="presOf" srcId="{EE486EF4-A63A-4309-981B-3D3C80DA064D}" destId="{F4DB775D-08F4-40C2-8028-6DD828E01CD9}" srcOrd="0" destOrd="0" presId="urn:microsoft.com/office/officeart/2005/8/layout/process1"/>
    <dgm:cxn modelId="{EEDE847B-EFC4-42F9-854D-263F4F34F483}" type="presOf" srcId="{9D4FFF60-7A40-47D6-9D79-C1AD51FF4DEB}" destId="{51740A9C-646F-4676-94F7-1D508349FC3D}" srcOrd="0" destOrd="0" presId="urn:microsoft.com/office/officeart/2005/8/layout/process1"/>
    <dgm:cxn modelId="{8EC1D264-F4AC-43FD-B9DA-2CDF05FE6679}" type="presOf" srcId="{E0DD87A0-C4BF-446C-810A-CA5669802B61}" destId="{C29F28FE-DC7D-4009-85F6-3E1F61B8B70A}" srcOrd="0" destOrd="0" presId="urn:microsoft.com/office/officeart/2005/8/layout/process1"/>
    <dgm:cxn modelId="{3636A070-F050-465F-ACC9-C261FFF4B57E}" srcId="{4E95DFF3-6449-460C-8863-B6F6F5DC3A04}" destId="{EE486EF4-A63A-4309-981B-3D3C80DA064D}" srcOrd="0" destOrd="0" parTransId="{76C51727-FEDA-413A-85B7-3F8EEF82031B}" sibTransId="{BC3898A2-77F3-4203-80C5-2C13CC9699AB}"/>
    <dgm:cxn modelId="{2837DECF-BCA9-4F67-BA88-7C05E6297A45}" type="presOf" srcId="{BC3898A2-77F3-4203-80C5-2C13CC9699AB}" destId="{29FC53D1-7BD9-4938-AF67-7178970D9D85}" srcOrd="1" destOrd="0" presId="urn:microsoft.com/office/officeart/2005/8/layout/process1"/>
    <dgm:cxn modelId="{8DAA435A-0564-47F1-8126-843371F2DE6E}" srcId="{4E95DFF3-6449-460C-8863-B6F6F5DC3A04}" destId="{E0DD87A0-C4BF-446C-810A-CA5669802B61}" srcOrd="1" destOrd="0" parTransId="{673CE3BC-2D42-4F32-A262-5CDF7213FC7E}" sibTransId="{35B8126E-3426-4DF9-B035-8107EF5BADA3}"/>
    <dgm:cxn modelId="{9CA58060-BD4D-4121-85F8-88A89391774D}" type="presOf" srcId="{35B8126E-3426-4DF9-B035-8107EF5BADA3}" destId="{4E3C6A81-14DB-40FE-BFDC-3625174EABEE}" srcOrd="1" destOrd="0" presId="urn:microsoft.com/office/officeart/2005/8/layout/process1"/>
    <dgm:cxn modelId="{119E4CC6-4E32-4049-B64E-D05A44595270}" type="presOf" srcId="{35B8126E-3426-4DF9-B035-8107EF5BADA3}" destId="{D08D7376-2EC7-4C70-B47E-1886EA90789B}" srcOrd="0" destOrd="0" presId="urn:microsoft.com/office/officeart/2005/8/layout/process1"/>
    <dgm:cxn modelId="{2672A044-FC51-48CB-B9AB-704FC94994BA}" type="presOf" srcId="{4E95DFF3-6449-460C-8863-B6F6F5DC3A04}" destId="{98082A3F-7E28-4C49-85AE-86B663E559D1}" srcOrd="0" destOrd="0" presId="urn:microsoft.com/office/officeart/2005/8/layout/process1"/>
    <dgm:cxn modelId="{0ABEAE31-99D4-4624-81FB-D08F379D2A52}" type="presOf" srcId="{BC3898A2-77F3-4203-80C5-2C13CC9699AB}" destId="{24B0DFED-5D91-4ED8-9191-2EB2B4E33C4A}" srcOrd="0" destOrd="0" presId="urn:microsoft.com/office/officeart/2005/8/layout/process1"/>
    <dgm:cxn modelId="{6AA3D363-8B8D-49F8-BE92-E6BD768EC9B7}" srcId="{4E95DFF3-6449-460C-8863-B6F6F5DC3A04}" destId="{9D4FFF60-7A40-47D6-9D79-C1AD51FF4DEB}" srcOrd="2" destOrd="0" parTransId="{ADCD5083-F8B5-4ADE-B667-D6258A7599C7}" sibTransId="{BD48A35F-CFB5-49DE-A89F-36396B0AA27F}"/>
    <dgm:cxn modelId="{D4056DAC-B028-486B-8370-533466E19013}" type="presParOf" srcId="{98082A3F-7E28-4C49-85AE-86B663E559D1}" destId="{F4DB775D-08F4-40C2-8028-6DD828E01CD9}" srcOrd="0" destOrd="0" presId="urn:microsoft.com/office/officeart/2005/8/layout/process1"/>
    <dgm:cxn modelId="{F69FEDBA-1439-4526-960D-A4F8DE453EBC}" type="presParOf" srcId="{98082A3F-7E28-4C49-85AE-86B663E559D1}" destId="{24B0DFED-5D91-4ED8-9191-2EB2B4E33C4A}" srcOrd="1" destOrd="0" presId="urn:microsoft.com/office/officeart/2005/8/layout/process1"/>
    <dgm:cxn modelId="{BE29B853-D3F4-40DE-B167-9C1A621145FF}" type="presParOf" srcId="{24B0DFED-5D91-4ED8-9191-2EB2B4E33C4A}" destId="{29FC53D1-7BD9-4938-AF67-7178970D9D85}" srcOrd="0" destOrd="0" presId="urn:microsoft.com/office/officeart/2005/8/layout/process1"/>
    <dgm:cxn modelId="{0F32370B-1BD9-49A7-B182-F06B66B6E758}" type="presParOf" srcId="{98082A3F-7E28-4C49-85AE-86B663E559D1}" destId="{C29F28FE-DC7D-4009-85F6-3E1F61B8B70A}" srcOrd="2" destOrd="0" presId="urn:microsoft.com/office/officeart/2005/8/layout/process1"/>
    <dgm:cxn modelId="{B510D923-BC99-443C-9CEA-5440FE5A492E}" type="presParOf" srcId="{98082A3F-7E28-4C49-85AE-86B663E559D1}" destId="{D08D7376-2EC7-4C70-B47E-1886EA90789B}" srcOrd="3" destOrd="0" presId="urn:microsoft.com/office/officeart/2005/8/layout/process1"/>
    <dgm:cxn modelId="{0EF52A2D-0EB2-4F41-B453-187B203415A6}" type="presParOf" srcId="{D08D7376-2EC7-4C70-B47E-1886EA90789B}" destId="{4E3C6A81-14DB-40FE-BFDC-3625174EABEE}" srcOrd="0" destOrd="0" presId="urn:microsoft.com/office/officeart/2005/8/layout/process1"/>
    <dgm:cxn modelId="{E988D8E0-64ED-4779-8C65-1322AC9C451D}" type="presParOf" srcId="{98082A3F-7E28-4C49-85AE-86B663E559D1}" destId="{51740A9C-646F-4676-94F7-1D508349FC3D}"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8CCF88-E3AA-4139-9BFA-048B461E8BA1}" type="doc">
      <dgm:prSet loTypeId="urn:microsoft.com/office/officeart/2005/8/layout/radial6" loCatId="cycle" qsTypeId="urn:microsoft.com/office/officeart/2005/8/quickstyle/simple1" qsCatId="simple" csTypeId="urn:microsoft.com/office/officeart/2005/8/colors/accent0_1" csCatId="mainScheme" phldr="1"/>
      <dgm:spPr/>
      <dgm:t>
        <a:bodyPr/>
        <a:lstStyle/>
        <a:p>
          <a:endParaRPr kumimoji="1" lang="ja-JP" altLang="en-US"/>
        </a:p>
      </dgm:t>
    </dgm:pt>
    <dgm:pt modelId="{3DD118F9-8A81-4D76-BAD5-B8DAD071520A}">
      <dgm:prSet phldrT="[テキスト]" custT="1"/>
      <dgm:spPr/>
      <dgm:t>
        <a:bodyPr lIns="0" tIns="0" rIns="0" bIns="0"/>
        <a:lstStyle/>
        <a:p>
          <a:r>
            <a:rPr kumimoji="1" lang="ja-JP" altLang="en-US" sz="1600" dirty="0" smtClean="0"/>
            <a:t>リハビリテーション事業者</a:t>
          </a:r>
          <a:endParaRPr kumimoji="1" lang="ja-JP" altLang="en-US" sz="1600" dirty="0"/>
        </a:p>
      </dgm:t>
    </dgm:pt>
    <dgm:pt modelId="{261A1872-8DBA-4672-9840-1BB7B1DF27DA}" type="parTrans" cxnId="{800DFA03-C414-46E3-BEC9-DA566F799359}">
      <dgm:prSet/>
      <dgm:spPr/>
      <dgm:t>
        <a:bodyPr/>
        <a:lstStyle/>
        <a:p>
          <a:endParaRPr kumimoji="1" lang="ja-JP" altLang="en-US"/>
        </a:p>
      </dgm:t>
    </dgm:pt>
    <dgm:pt modelId="{9C5D2273-4C24-49C3-9097-7CEBE75DCAB2}" type="sibTrans" cxnId="{800DFA03-C414-46E3-BEC9-DA566F799359}">
      <dgm:prSet/>
      <dgm:spPr/>
      <dgm:t>
        <a:bodyPr/>
        <a:lstStyle/>
        <a:p>
          <a:endParaRPr kumimoji="1" lang="ja-JP" altLang="en-US"/>
        </a:p>
      </dgm:t>
    </dgm:pt>
    <dgm:pt modelId="{3407C503-7925-4271-BBAE-0A1061B30E48}">
      <dgm:prSet phldrT="[テキスト]" custT="1"/>
      <dgm:spPr/>
      <dgm:t>
        <a:bodyPr lIns="0" tIns="0" rIns="0" bIns="0"/>
        <a:lstStyle/>
        <a:p>
          <a:r>
            <a:rPr kumimoji="1" lang="ja-JP" altLang="en-US" sz="1600" dirty="0" smtClean="0"/>
            <a:t>サービス</a:t>
          </a:r>
          <a:endParaRPr kumimoji="1" lang="en-US" altLang="ja-JP" sz="1600" dirty="0" smtClean="0"/>
        </a:p>
        <a:p>
          <a:r>
            <a:rPr kumimoji="1" lang="ja-JP" altLang="en-US" sz="1600" dirty="0" smtClean="0"/>
            <a:t>担当者</a:t>
          </a:r>
          <a:endParaRPr kumimoji="1" lang="ja-JP" altLang="en-US" sz="1600" dirty="0"/>
        </a:p>
      </dgm:t>
    </dgm:pt>
    <dgm:pt modelId="{0AC26572-A210-4D79-A718-220F9EB087DF}" type="parTrans" cxnId="{0335648F-7897-4F9F-90AA-E4B685A60AC9}">
      <dgm:prSet/>
      <dgm:spPr/>
      <dgm:t>
        <a:bodyPr/>
        <a:lstStyle/>
        <a:p>
          <a:endParaRPr kumimoji="1" lang="ja-JP" altLang="en-US"/>
        </a:p>
      </dgm:t>
    </dgm:pt>
    <dgm:pt modelId="{4A832925-2506-4BB1-9096-60E9DE6729A2}" type="sibTrans" cxnId="{0335648F-7897-4F9F-90AA-E4B685A60AC9}">
      <dgm:prSet/>
      <dgm:spPr/>
      <dgm:t>
        <a:bodyPr/>
        <a:lstStyle/>
        <a:p>
          <a:endParaRPr kumimoji="1" lang="ja-JP" altLang="en-US"/>
        </a:p>
      </dgm:t>
    </dgm:pt>
    <dgm:pt modelId="{B86271D5-7B20-4185-B8A1-7B02AC2A85A1}">
      <dgm:prSet phldrT="[テキスト]" custT="1"/>
      <dgm:spPr/>
      <dgm:t>
        <a:bodyPr lIns="0" tIns="0" rIns="0" bIns="0"/>
        <a:lstStyle/>
        <a:p>
          <a:r>
            <a:rPr kumimoji="1" lang="ja-JP" altLang="en-US" sz="1600" dirty="0" smtClean="0"/>
            <a:t>利用者の</a:t>
          </a:r>
          <a:endParaRPr kumimoji="1" lang="en-US" altLang="ja-JP" sz="1600" dirty="0" smtClean="0"/>
        </a:p>
        <a:p>
          <a:r>
            <a:rPr kumimoji="1" lang="ja-JP" altLang="en-US" sz="1600" dirty="0" smtClean="0"/>
            <a:t>家族等</a:t>
          </a:r>
          <a:endParaRPr kumimoji="1" lang="ja-JP" altLang="en-US" sz="1600" dirty="0"/>
        </a:p>
      </dgm:t>
    </dgm:pt>
    <dgm:pt modelId="{DD1F7F31-B49E-4C27-8E9A-0C4D8302BD9C}" type="parTrans" cxnId="{4303C1E7-9773-4162-8392-3CD2E307091B}">
      <dgm:prSet/>
      <dgm:spPr/>
      <dgm:t>
        <a:bodyPr/>
        <a:lstStyle/>
        <a:p>
          <a:endParaRPr kumimoji="1" lang="ja-JP" altLang="en-US"/>
        </a:p>
      </dgm:t>
    </dgm:pt>
    <dgm:pt modelId="{96D396D2-791B-4D72-AD8F-35D331010031}" type="sibTrans" cxnId="{4303C1E7-9773-4162-8392-3CD2E307091B}">
      <dgm:prSet/>
      <dgm:spPr/>
      <dgm:t>
        <a:bodyPr/>
        <a:lstStyle/>
        <a:p>
          <a:endParaRPr kumimoji="1" lang="ja-JP" altLang="en-US"/>
        </a:p>
      </dgm:t>
    </dgm:pt>
    <dgm:pt modelId="{04BF358C-387D-48FD-B784-EA9587B6FC34}">
      <dgm:prSet phldrT="[テキスト]" custT="1"/>
      <dgm:spPr/>
      <dgm:t>
        <a:bodyPr lIns="0" tIns="0" rIns="0" bIns="0"/>
        <a:lstStyle/>
        <a:p>
          <a:r>
            <a:rPr kumimoji="1" lang="ja-JP" altLang="en-US" sz="1600" dirty="0" smtClean="0"/>
            <a:t>介護支援</a:t>
          </a:r>
          <a:endParaRPr kumimoji="1" lang="en-US" altLang="ja-JP" sz="1600" dirty="0" smtClean="0"/>
        </a:p>
        <a:p>
          <a:r>
            <a:rPr kumimoji="1" lang="ja-JP" altLang="en-US" sz="1600" dirty="0" smtClean="0"/>
            <a:t>専門員</a:t>
          </a:r>
          <a:endParaRPr kumimoji="1" lang="ja-JP" altLang="en-US" sz="1600" dirty="0"/>
        </a:p>
      </dgm:t>
    </dgm:pt>
    <dgm:pt modelId="{7F230791-DD4F-4D8C-8026-28AD3B025AA1}" type="parTrans" cxnId="{AD6E7822-25B8-45CE-AA9C-B59EB0B6984C}">
      <dgm:prSet/>
      <dgm:spPr/>
      <dgm:t>
        <a:bodyPr/>
        <a:lstStyle/>
        <a:p>
          <a:endParaRPr kumimoji="1" lang="ja-JP" altLang="en-US"/>
        </a:p>
      </dgm:t>
    </dgm:pt>
    <dgm:pt modelId="{6F1F9FF0-1C85-4137-AA7A-E60BFED75CD7}" type="sibTrans" cxnId="{AD6E7822-25B8-45CE-AA9C-B59EB0B6984C}">
      <dgm:prSet/>
      <dgm:spPr/>
      <dgm:t>
        <a:bodyPr/>
        <a:lstStyle/>
        <a:p>
          <a:endParaRPr kumimoji="1" lang="ja-JP" altLang="en-US"/>
        </a:p>
      </dgm:t>
    </dgm:pt>
    <dgm:pt modelId="{77C7E8B5-E562-44FE-AD52-A218F0E613D3}">
      <dgm:prSet phldrT="[テキスト]"/>
      <dgm:spPr/>
      <dgm:t>
        <a:bodyPr/>
        <a:lstStyle/>
        <a:p>
          <a:r>
            <a:rPr kumimoji="1" lang="ja-JP" altLang="en-US" dirty="0" smtClean="0"/>
            <a:t>利用者</a:t>
          </a:r>
          <a:endParaRPr kumimoji="1" lang="ja-JP" altLang="en-US" dirty="0"/>
        </a:p>
      </dgm:t>
    </dgm:pt>
    <dgm:pt modelId="{0D4453C6-28D0-48C1-81F4-E4722399E8E6}" type="sibTrans" cxnId="{3F2D27AF-8350-4C6F-AC9A-969A6AA8D2DD}">
      <dgm:prSet/>
      <dgm:spPr/>
      <dgm:t>
        <a:bodyPr/>
        <a:lstStyle/>
        <a:p>
          <a:endParaRPr kumimoji="1" lang="ja-JP" altLang="en-US"/>
        </a:p>
      </dgm:t>
    </dgm:pt>
    <dgm:pt modelId="{DC6591BA-03A4-49AD-8D93-45DECA859CC3}" type="parTrans" cxnId="{3F2D27AF-8350-4C6F-AC9A-969A6AA8D2DD}">
      <dgm:prSet/>
      <dgm:spPr/>
      <dgm:t>
        <a:bodyPr/>
        <a:lstStyle/>
        <a:p>
          <a:endParaRPr kumimoji="1" lang="ja-JP" altLang="en-US"/>
        </a:p>
      </dgm:t>
    </dgm:pt>
    <dgm:pt modelId="{30EB2454-6877-452A-B590-F53CEE495533}" type="pres">
      <dgm:prSet presAssocID="{E58CCF88-E3AA-4139-9BFA-048B461E8BA1}" presName="Name0" presStyleCnt="0">
        <dgm:presLayoutVars>
          <dgm:chMax val="1"/>
          <dgm:dir/>
          <dgm:animLvl val="ctr"/>
          <dgm:resizeHandles val="exact"/>
        </dgm:presLayoutVars>
      </dgm:prSet>
      <dgm:spPr/>
      <dgm:t>
        <a:bodyPr/>
        <a:lstStyle/>
        <a:p>
          <a:endParaRPr kumimoji="1" lang="ja-JP" altLang="en-US"/>
        </a:p>
      </dgm:t>
    </dgm:pt>
    <dgm:pt modelId="{27D9708E-16FD-4578-AF0C-F6B3D70F4CC0}" type="pres">
      <dgm:prSet presAssocID="{77C7E8B5-E562-44FE-AD52-A218F0E613D3}" presName="centerShape" presStyleLbl="node0" presStyleIdx="0" presStyleCnt="1"/>
      <dgm:spPr/>
      <dgm:t>
        <a:bodyPr/>
        <a:lstStyle/>
        <a:p>
          <a:endParaRPr kumimoji="1" lang="ja-JP" altLang="en-US"/>
        </a:p>
      </dgm:t>
    </dgm:pt>
    <dgm:pt modelId="{3D9FCFBC-91CB-4528-A26C-4930094210FC}" type="pres">
      <dgm:prSet presAssocID="{3DD118F9-8A81-4D76-BAD5-B8DAD071520A}" presName="node" presStyleLbl="node1" presStyleIdx="0" presStyleCnt="4" custScaleX="143762" custScaleY="121000">
        <dgm:presLayoutVars>
          <dgm:bulletEnabled val="1"/>
        </dgm:presLayoutVars>
      </dgm:prSet>
      <dgm:spPr/>
      <dgm:t>
        <a:bodyPr/>
        <a:lstStyle/>
        <a:p>
          <a:endParaRPr kumimoji="1" lang="ja-JP" altLang="en-US"/>
        </a:p>
      </dgm:t>
    </dgm:pt>
    <dgm:pt modelId="{F4D9C248-2FEB-4A01-9FC7-F908399CCDF2}" type="pres">
      <dgm:prSet presAssocID="{3DD118F9-8A81-4D76-BAD5-B8DAD071520A}" presName="dummy" presStyleCnt="0"/>
      <dgm:spPr/>
    </dgm:pt>
    <dgm:pt modelId="{0BAEDE45-B178-466B-AEE2-6262FF454478}" type="pres">
      <dgm:prSet presAssocID="{9C5D2273-4C24-49C3-9097-7CEBE75DCAB2}" presName="sibTrans" presStyleLbl="sibTrans2D1" presStyleIdx="0" presStyleCnt="4"/>
      <dgm:spPr/>
      <dgm:t>
        <a:bodyPr/>
        <a:lstStyle/>
        <a:p>
          <a:endParaRPr kumimoji="1" lang="ja-JP" altLang="en-US"/>
        </a:p>
      </dgm:t>
    </dgm:pt>
    <dgm:pt modelId="{6C63C453-A3B3-4DE7-B972-8554821FB0A2}" type="pres">
      <dgm:prSet presAssocID="{3407C503-7925-4271-BBAE-0A1061B30E48}" presName="node" presStyleLbl="node1" presStyleIdx="1" presStyleCnt="4" custScaleX="143762" custScaleY="121000">
        <dgm:presLayoutVars>
          <dgm:bulletEnabled val="1"/>
        </dgm:presLayoutVars>
      </dgm:prSet>
      <dgm:spPr/>
      <dgm:t>
        <a:bodyPr/>
        <a:lstStyle/>
        <a:p>
          <a:endParaRPr kumimoji="1" lang="ja-JP" altLang="en-US"/>
        </a:p>
      </dgm:t>
    </dgm:pt>
    <dgm:pt modelId="{E724B125-5C84-42EE-AEE8-F3134E497701}" type="pres">
      <dgm:prSet presAssocID="{3407C503-7925-4271-BBAE-0A1061B30E48}" presName="dummy" presStyleCnt="0"/>
      <dgm:spPr/>
    </dgm:pt>
    <dgm:pt modelId="{D4F5398D-A202-4645-B263-877B2860B639}" type="pres">
      <dgm:prSet presAssocID="{4A832925-2506-4BB1-9096-60E9DE6729A2}" presName="sibTrans" presStyleLbl="sibTrans2D1" presStyleIdx="1" presStyleCnt="4"/>
      <dgm:spPr/>
      <dgm:t>
        <a:bodyPr/>
        <a:lstStyle/>
        <a:p>
          <a:endParaRPr kumimoji="1" lang="ja-JP" altLang="en-US"/>
        </a:p>
      </dgm:t>
    </dgm:pt>
    <dgm:pt modelId="{DBB27AD7-CB26-442B-8535-16E260510C07}" type="pres">
      <dgm:prSet presAssocID="{B86271D5-7B20-4185-B8A1-7B02AC2A85A1}" presName="node" presStyleLbl="node1" presStyleIdx="2" presStyleCnt="4" custScaleX="143762" custScaleY="121000">
        <dgm:presLayoutVars>
          <dgm:bulletEnabled val="1"/>
        </dgm:presLayoutVars>
      </dgm:prSet>
      <dgm:spPr/>
      <dgm:t>
        <a:bodyPr/>
        <a:lstStyle/>
        <a:p>
          <a:endParaRPr kumimoji="1" lang="ja-JP" altLang="en-US"/>
        </a:p>
      </dgm:t>
    </dgm:pt>
    <dgm:pt modelId="{01632258-479C-440E-9546-C5B9DD41D567}" type="pres">
      <dgm:prSet presAssocID="{B86271D5-7B20-4185-B8A1-7B02AC2A85A1}" presName="dummy" presStyleCnt="0"/>
      <dgm:spPr/>
    </dgm:pt>
    <dgm:pt modelId="{93A9678E-9050-4C3E-B7A9-41A4354AEF7D}" type="pres">
      <dgm:prSet presAssocID="{96D396D2-791B-4D72-AD8F-35D331010031}" presName="sibTrans" presStyleLbl="sibTrans2D1" presStyleIdx="2" presStyleCnt="4"/>
      <dgm:spPr/>
      <dgm:t>
        <a:bodyPr/>
        <a:lstStyle/>
        <a:p>
          <a:endParaRPr kumimoji="1" lang="ja-JP" altLang="en-US"/>
        </a:p>
      </dgm:t>
    </dgm:pt>
    <dgm:pt modelId="{3994A9E1-6A36-4B14-8A4E-93D604EB5053}" type="pres">
      <dgm:prSet presAssocID="{04BF358C-387D-48FD-B784-EA9587B6FC34}" presName="node" presStyleLbl="node1" presStyleIdx="3" presStyleCnt="4" custScaleX="143762" custScaleY="121000">
        <dgm:presLayoutVars>
          <dgm:bulletEnabled val="1"/>
        </dgm:presLayoutVars>
      </dgm:prSet>
      <dgm:spPr/>
      <dgm:t>
        <a:bodyPr/>
        <a:lstStyle/>
        <a:p>
          <a:endParaRPr kumimoji="1" lang="ja-JP" altLang="en-US"/>
        </a:p>
      </dgm:t>
    </dgm:pt>
    <dgm:pt modelId="{5DD86AD7-089C-43B4-9D84-4D900EED27D7}" type="pres">
      <dgm:prSet presAssocID="{04BF358C-387D-48FD-B784-EA9587B6FC34}" presName="dummy" presStyleCnt="0"/>
      <dgm:spPr/>
    </dgm:pt>
    <dgm:pt modelId="{3D185D71-6460-4340-B991-1C81B377BD63}" type="pres">
      <dgm:prSet presAssocID="{6F1F9FF0-1C85-4137-AA7A-E60BFED75CD7}" presName="sibTrans" presStyleLbl="sibTrans2D1" presStyleIdx="3" presStyleCnt="4"/>
      <dgm:spPr/>
      <dgm:t>
        <a:bodyPr/>
        <a:lstStyle/>
        <a:p>
          <a:endParaRPr kumimoji="1" lang="ja-JP" altLang="en-US"/>
        </a:p>
      </dgm:t>
    </dgm:pt>
  </dgm:ptLst>
  <dgm:cxnLst>
    <dgm:cxn modelId="{0335648F-7897-4F9F-90AA-E4B685A60AC9}" srcId="{77C7E8B5-E562-44FE-AD52-A218F0E613D3}" destId="{3407C503-7925-4271-BBAE-0A1061B30E48}" srcOrd="1" destOrd="0" parTransId="{0AC26572-A210-4D79-A718-220F9EB087DF}" sibTransId="{4A832925-2506-4BB1-9096-60E9DE6729A2}"/>
    <dgm:cxn modelId="{6FED7280-21EE-4249-8C34-707326909EB6}" type="presOf" srcId="{3DD118F9-8A81-4D76-BAD5-B8DAD071520A}" destId="{3D9FCFBC-91CB-4528-A26C-4930094210FC}" srcOrd="0" destOrd="0" presId="urn:microsoft.com/office/officeart/2005/8/layout/radial6"/>
    <dgm:cxn modelId="{28FA7117-5BEA-42B1-A197-547C1F4C915B}" type="presOf" srcId="{B86271D5-7B20-4185-B8A1-7B02AC2A85A1}" destId="{DBB27AD7-CB26-442B-8535-16E260510C07}" srcOrd="0" destOrd="0" presId="urn:microsoft.com/office/officeart/2005/8/layout/radial6"/>
    <dgm:cxn modelId="{6924A658-F446-4B16-9431-357E47FEF1E3}" type="presOf" srcId="{E58CCF88-E3AA-4139-9BFA-048B461E8BA1}" destId="{30EB2454-6877-452A-B590-F53CEE495533}" srcOrd="0" destOrd="0" presId="urn:microsoft.com/office/officeart/2005/8/layout/radial6"/>
    <dgm:cxn modelId="{FD6F2069-BA13-4B2B-BC7C-19092A2E1D6A}" type="presOf" srcId="{3407C503-7925-4271-BBAE-0A1061B30E48}" destId="{6C63C453-A3B3-4DE7-B972-8554821FB0A2}" srcOrd="0" destOrd="0" presId="urn:microsoft.com/office/officeart/2005/8/layout/radial6"/>
    <dgm:cxn modelId="{4303C1E7-9773-4162-8392-3CD2E307091B}" srcId="{77C7E8B5-E562-44FE-AD52-A218F0E613D3}" destId="{B86271D5-7B20-4185-B8A1-7B02AC2A85A1}" srcOrd="2" destOrd="0" parTransId="{DD1F7F31-B49E-4C27-8E9A-0C4D8302BD9C}" sibTransId="{96D396D2-791B-4D72-AD8F-35D331010031}"/>
    <dgm:cxn modelId="{AD6E7822-25B8-45CE-AA9C-B59EB0B6984C}" srcId="{77C7E8B5-E562-44FE-AD52-A218F0E613D3}" destId="{04BF358C-387D-48FD-B784-EA9587B6FC34}" srcOrd="3" destOrd="0" parTransId="{7F230791-DD4F-4D8C-8026-28AD3B025AA1}" sibTransId="{6F1F9FF0-1C85-4137-AA7A-E60BFED75CD7}"/>
    <dgm:cxn modelId="{D4692520-947C-4996-9775-87D148DA9E46}" type="presOf" srcId="{4A832925-2506-4BB1-9096-60E9DE6729A2}" destId="{D4F5398D-A202-4645-B263-877B2860B639}" srcOrd="0" destOrd="0" presId="urn:microsoft.com/office/officeart/2005/8/layout/radial6"/>
    <dgm:cxn modelId="{A099F793-55A0-46A0-BDF7-327C0E34E8C5}" type="presOf" srcId="{77C7E8B5-E562-44FE-AD52-A218F0E613D3}" destId="{27D9708E-16FD-4578-AF0C-F6B3D70F4CC0}" srcOrd="0" destOrd="0" presId="urn:microsoft.com/office/officeart/2005/8/layout/radial6"/>
    <dgm:cxn modelId="{3F2D27AF-8350-4C6F-AC9A-969A6AA8D2DD}" srcId="{E58CCF88-E3AA-4139-9BFA-048B461E8BA1}" destId="{77C7E8B5-E562-44FE-AD52-A218F0E613D3}" srcOrd="0" destOrd="0" parTransId="{DC6591BA-03A4-49AD-8D93-45DECA859CC3}" sibTransId="{0D4453C6-28D0-48C1-81F4-E4722399E8E6}"/>
    <dgm:cxn modelId="{C583B2EE-9FC3-4A1B-8ECC-7240CF938470}" type="presOf" srcId="{6F1F9FF0-1C85-4137-AA7A-E60BFED75CD7}" destId="{3D185D71-6460-4340-B991-1C81B377BD63}" srcOrd="0" destOrd="0" presId="urn:microsoft.com/office/officeart/2005/8/layout/radial6"/>
    <dgm:cxn modelId="{052386F7-3C41-40CF-AF8B-A27C7F6D7542}" type="presOf" srcId="{9C5D2273-4C24-49C3-9097-7CEBE75DCAB2}" destId="{0BAEDE45-B178-466B-AEE2-6262FF454478}" srcOrd="0" destOrd="0" presId="urn:microsoft.com/office/officeart/2005/8/layout/radial6"/>
    <dgm:cxn modelId="{800DFA03-C414-46E3-BEC9-DA566F799359}" srcId="{77C7E8B5-E562-44FE-AD52-A218F0E613D3}" destId="{3DD118F9-8A81-4D76-BAD5-B8DAD071520A}" srcOrd="0" destOrd="0" parTransId="{261A1872-8DBA-4672-9840-1BB7B1DF27DA}" sibTransId="{9C5D2273-4C24-49C3-9097-7CEBE75DCAB2}"/>
    <dgm:cxn modelId="{DAEE5D72-2F52-479E-8B76-B13F6AAAC3D6}" type="presOf" srcId="{04BF358C-387D-48FD-B784-EA9587B6FC34}" destId="{3994A9E1-6A36-4B14-8A4E-93D604EB5053}" srcOrd="0" destOrd="0" presId="urn:microsoft.com/office/officeart/2005/8/layout/radial6"/>
    <dgm:cxn modelId="{21D8F693-6805-4783-910C-1EC860AE94BE}" type="presOf" srcId="{96D396D2-791B-4D72-AD8F-35D331010031}" destId="{93A9678E-9050-4C3E-B7A9-41A4354AEF7D}" srcOrd="0" destOrd="0" presId="urn:microsoft.com/office/officeart/2005/8/layout/radial6"/>
    <dgm:cxn modelId="{A00607AB-5565-4886-A839-BDF3320CDE41}" type="presParOf" srcId="{30EB2454-6877-452A-B590-F53CEE495533}" destId="{27D9708E-16FD-4578-AF0C-F6B3D70F4CC0}" srcOrd="0" destOrd="0" presId="urn:microsoft.com/office/officeart/2005/8/layout/radial6"/>
    <dgm:cxn modelId="{C7EAE750-0144-4170-AFEC-3AA4588A5AD9}" type="presParOf" srcId="{30EB2454-6877-452A-B590-F53CEE495533}" destId="{3D9FCFBC-91CB-4528-A26C-4930094210FC}" srcOrd="1" destOrd="0" presId="urn:microsoft.com/office/officeart/2005/8/layout/radial6"/>
    <dgm:cxn modelId="{1AD16864-A53B-4147-BCA8-13905DFCF21B}" type="presParOf" srcId="{30EB2454-6877-452A-B590-F53CEE495533}" destId="{F4D9C248-2FEB-4A01-9FC7-F908399CCDF2}" srcOrd="2" destOrd="0" presId="urn:microsoft.com/office/officeart/2005/8/layout/radial6"/>
    <dgm:cxn modelId="{8ED0586E-199B-4AF9-ACFB-552052707EEF}" type="presParOf" srcId="{30EB2454-6877-452A-B590-F53CEE495533}" destId="{0BAEDE45-B178-466B-AEE2-6262FF454478}" srcOrd="3" destOrd="0" presId="urn:microsoft.com/office/officeart/2005/8/layout/radial6"/>
    <dgm:cxn modelId="{01F50D6C-0F14-4E4D-A605-C533A7021286}" type="presParOf" srcId="{30EB2454-6877-452A-B590-F53CEE495533}" destId="{6C63C453-A3B3-4DE7-B972-8554821FB0A2}" srcOrd="4" destOrd="0" presId="urn:microsoft.com/office/officeart/2005/8/layout/radial6"/>
    <dgm:cxn modelId="{F7460E5E-68A9-462A-918B-490E694A5BCA}" type="presParOf" srcId="{30EB2454-6877-452A-B590-F53CEE495533}" destId="{E724B125-5C84-42EE-AEE8-F3134E497701}" srcOrd="5" destOrd="0" presId="urn:microsoft.com/office/officeart/2005/8/layout/radial6"/>
    <dgm:cxn modelId="{716ED5C2-1BC0-40F9-9D30-30CC29028929}" type="presParOf" srcId="{30EB2454-6877-452A-B590-F53CEE495533}" destId="{D4F5398D-A202-4645-B263-877B2860B639}" srcOrd="6" destOrd="0" presId="urn:microsoft.com/office/officeart/2005/8/layout/radial6"/>
    <dgm:cxn modelId="{A6D5BEDA-0F25-4E48-88E6-70C4F71F5D5D}" type="presParOf" srcId="{30EB2454-6877-452A-B590-F53CEE495533}" destId="{DBB27AD7-CB26-442B-8535-16E260510C07}" srcOrd="7" destOrd="0" presId="urn:microsoft.com/office/officeart/2005/8/layout/radial6"/>
    <dgm:cxn modelId="{55B4CD8D-7EF6-463B-B94A-FDFEBF2E9DA3}" type="presParOf" srcId="{30EB2454-6877-452A-B590-F53CEE495533}" destId="{01632258-479C-440E-9546-C5B9DD41D567}" srcOrd="8" destOrd="0" presId="urn:microsoft.com/office/officeart/2005/8/layout/radial6"/>
    <dgm:cxn modelId="{5A0E6F7A-F935-4916-95D8-CB4DA722B4E8}" type="presParOf" srcId="{30EB2454-6877-452A-B590-F53CEE495533}" destId="{93A9678E-9050-4C3E-B7A9-41A4354AEF7D}" srcOrd="9" destOrd="0" presId="urn:microsoft.com/office/officeart/2005/8/layout/radial6"/>
    <dgm:cxn modelId="{6E7EA846-40DD-4ED4-8CD7-A9D65BBCEC08}" type="presParOf" srcId="{30EB2454-6877-452A-B590-F53CEE495533}" destId="{3994A9E1-6A36-4B14-8A4E-93D604EB5053}" srcOrd="10" destOrd="0" presId="urn:microsoft.com/office/officeart/2005/8/layout/radial6"/>
    <dgm:cxn modelId="{0F2E0ECB-7EFF-4DED-8577-0375EDFF30D0}" type="presParOf" srcId="{30EB2454-6877-452A-B590-F53CEE495533}" destId="{5DD86AD7-089C-43B4-9D84-4D900EED27D7}" srcOrd="11" destOrd="0" presId="urn:microsoft.com/office/officeart/2005/8/layout/radial6"/>
    <dgm:cxn modelId="{13A244C7-5C1C-4F6B-9BD9-C2CD6705246A}" type="presParOf" srcId="{30EB2454-6877-452A-B590-F53CEE495533}" destId="{3D185D71-6460-4340-B991-1C81B377BD63}"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820261-65C7-4911-97AE-77D00D36DE23}" type="datetimeFigureOut">
              <a:rPr kumimoji="1" lang="ja-JP" altLang="en-US" smtClean="0"/>
              <a:t>2017/6/9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A232A3-71E7-4FB8-A3F3-3FD7A5F4D2BE}" type="slidenum">
              <a:rPr kumimoji="1" lang="ja-JP" altLang="en-US" smtClean="0"/>
              <a:t>‹#›</a:t>
            </a:fld>
            <a:endParaRPr kumimoji="1" lang="ja-JP" altLang="en-US"/>
          </a:p>
        </p:txBody>
      </p:sp>
    </p:spTree>
    <p:extLst>
      <p:ext uri="{BB962C8B-B14F-4D97-AF65-F5344CB8AC3E}">
        <p14:creationId xmlns:p14="http://schemas.microsoft.com/office/powerpoint/2010/main" val="28318198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30</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2872413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1143363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3206553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758563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3764080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3702368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2545967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1786414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2539924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2537118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238984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4A870C9-1DAE-4666-87E9-16AD9C662D8C}" type="datetimeFigureOut">
              <a:rPr kumimoji="1" lang="ja-JP" altLang="en-US" smtClean="0"/>
              <a:t>2017/6/9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2765219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A870C9-1DAE-4666-87E9-16AD9C662D8C}" type="datetimeFigureOut">
              <a:rPr kumimoji="1" lang="ja-JP" altLang="en-US" smtClean="0"/>
              <a:t>2017/6/9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E11F7B-50F0-46C5-8AAA-0EF8AB6C84C6}" type="slidenum">
              <a:rPr kumimoji="1" lang="ja-JP" altLang="en-US" smtClean="0"/>
              <a:t>‹#›</a:t>
            </a:fld>
            <a:endParaRPr kumimoji="1" lang="ja-JP" altLang="en-US"/>
          </a:p>
        </p:txBody>
      </p:sp>
    </p:spTree>
    <p:extLst>
      <p:ext uri="{BB962C8B-B14F-4D97-AF65-F5344CB8AC3E}">
        <p14:creationId xmlns:p14="http://schemas.microsoft.com/office/powerpoint/2010/main" val="365665325"/>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pPr algn="ctr"/>
            <a:r>
              <a:rPr kumimoji="1" lang="ja-JP" altLang="en-US" b="1" dirty="0" smtClean="0"/>
              <a:t>川崎市</a:t>
            </a:r>
            <a:r>
              <a:rPr kumimoji="1" lang="en-US" altLang="ja-JP" b="1" dirty="0" smtClean="0"/>
              <a:t/>
            </a:r>
            <a:br>
              <a:rPr kumimoji="1" lang="en-US" altLang="ja-JP" b="1" dirty="0" smtClean="0"/>
            </a:br>
            <a:r>
              <a:rPr kumimoji="1" lang="ja-JP" altLang="en-US" b="1" dirty="0" smtClean="0"/>
              <a:t>指定介護保険事業者</a:t>
            </a:r>
            <a:r>
              <a:rPr kumimoji="1" lang="en-US" altLang="ja-JP" b="1" dirty="0" smtClean="0"/>
              <a:t/>
            </a:r>
            <a:br>
              <a:rPr kumimoji="1" lang="en-US" altLang="ja-JP" b="1" dirty="0" smtClean="0"/>
            </a:br>
            <a:r>
              <a:rPr kumimoji="1" lang="ja-JP" altLang="en-US" b="1" dirty="0" smtClean="0"/>
              <a:t>集団指導講習会</a:t>
            </a:r>
            <a:endParaRPr kumimoji="1" lang="ja-JP" altLang="en-US" b="1" dirty="0"/>
          </a:p>
        </p:txBody>
      </p:sp>
      <p:sp>
        <p:nvSpPr>
          <p:cNvPr id="3" name="サブタイトル 2"/>
          <p:cNvSpPr>
            <a:spLocks noGrp="1"/>
          </p:cNvSpPr>
          <p:nvPr>
            <p:ph type="subTitle" idx="1"/>
          </p:nvPr>
        </p:nvSpPr>
        <p:spPr/>
        <p:txBody>
          <a:bodyPr anchor="ctr">
            <a:normAutofit/>
          </a:bodyPr>
          <a:lstStyle/>
          <a:p>
            <a:r>
              <a:rPr kumimoji="1" lang="ja-JP" altLang="en-US" sz="3600" dirty="0" smtClean="0">
                <a:effectLst>
                  <a:outerShdw blurRad="38100" dist="38100" dir="2700000" algn="tl">
                    <a:srgbClr val="000000">
                      <a:alpha val="43137"/>
                    </a:srgbClr>
                  </a:outerShdw>
                </a:effectLst>
              </a:rPr>
              <a:t>～訪問系サービス～</a:t>
            </a:r>
            <a:endParaRPr kumimoji="1" lang="ja-JP" altLang="en-US" sz="3600" dirty="0">
              <a:effectLst>
                <a:outerShdw blurRad="38100" dist="38100" dir="2700000" algn="tl">
                  <a:srgbClr val="000000">
                    <a:alpha val="43137"/>
                  </a:srgbClr>
                </a:outerShdw>
              </a:effectLst>
            </a:endParaRPr>
          </a:p>
        </p:txBody>
      </p:sp>
      <p:sp>
        <p:nvSpPr>
          <p:cNvPr id="4" name="テキスト ボックス 3"/>
          <p:cNvSpPr txBox="1"/>
          <p:nvPr/>
        </p:nvSpPr>
        <p:spPr>
          <a:xfrm>
            <a:off x="1524000" y="5349875"/>
            <a:ext cx="9144000" cy="584775"/>
          </a:xfrm>
          <a:prstGeom prst="rect">
            <a:avLst/>
          </a:prstGeom>
          <a:noFill/>
        </p:spPr>
        <p:txBody>
          <a:bodyPr wrap="square" rtlCol="0">
            <a:spAutoFit/>
          </a:bodyPr>
          <a:lstStyle/>
          <a:p>
            <a:pPr algn="ctr"/>
            <a:r>
              <a:rPr kumimoji="1" lang="ja-JP" altLang="en-US" sz="3200" dirty="0" smtClean="0"/>
              <a:t>川崎市健康福祉局長寿社会部高齢者事業推進課</a:t>
            </a:r>
            <a:endParaRPr kumimoji="1" lang="ja-JP" altLang="en-US" sz="3200" dirty="0"/>
          </a:p>
        </p:txBody>
      </p:sp>
    </p:spTree>
    <p:extLst>
      <p:ext uri="{BB962C8B-B14F-4D97-AF65-F5344CB8AC3E}">
        <p14:creationId xmlns:p14="http://schemas.microsoft.com/office/powerpoint/2010/main" val="3074769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sz="2400" dirty="0">
                <a:solidFill>
                  <a:prstClr val="black"/>
                </a:solidFill>
              </a:rPr>
              <a:t>２−２　訪問介護</a:t>
            </a:r>
            <a:r>
              <a:rPr lang="en-US" altLang="ja-JP" dirty="0">
                <a:solidFill>
                  <a:prstClr val="black"/>
                </a:solidFill>
              </a:rPr>
              <a:t/>
            </a:r>
            <a:br>
              <a:rPr lang="en-US" altLang="ja-JP" dirty="0">
                <a:solidFill>
                  <a:prstClr val="black"/>
                </a:solidFill>
              </a:rPr>
            </a:br>
            <a:r>
              <a:rPr lang="ja-JP" altLang="en-US" sz="4000" dirty="0" smtClean="0">
                <a:solidFill>
                  <a:prstClr val="black"/>
                </a:solidFill>
              </a:rPr>
              <a:t>６　訪問介護で提供可能なサービス</a:t>
            </a:r>
            <a:endParaRPr kumimoji="1" lang="ja-JP" altLang="en-US" dirty="0"/>
          </a:p>
        </p:txBody>
      </p:sp>
      <p:sp>
        <p:nvSpPr>
          <p:cNvPr id="4" name="コンテンツ プレースホルダー 3"/>
          <p:cNvSpPr>
            <a:spLocks noGrp="1"/>
          </p:cNvSpPr>
          <p:nvPr>
            <p:ph idx="1"/>
          </p:nvPr>
        </p:nvSpPr>
        <p:spPr>
          <a:xfrm>
            <a:off x="838200" y="1690688"/>
            <a:ext cx="10515600" cy="4486275"/>
          </a:xfrm>
        </p:spPr>
        <p:txBody>
          <a:bodyPr>
            <a:normAutofit/>
          </a:bodyPr>
          <a:lstStyle/>
          <a:p>
            <a:pPr marL="0" indent="0">
              <a:buNone/>
            </a:pPr>
            <a:r>
              <a:rPr lang="ja-JP" altLang="en-US" sz="3200" dirty="0" smtClean="0">
                <a:effectLst>
                  <a:outerShdw blurRad="38100" dist="38100" dir="2700000" algn="tl">
                    <a:srgbClr val="000000">
                      <a:alpha val="43137"/>
                    </a:srgbClr>
                  </a:outerShdw>
                </a:effectLst>
              </a:rPr>
              <a:t>身体</a:t>
            </a:r>
            <a:r>
              <a:rPr lang="ja-JP" altLang="en-US" sz="3200" dirty="0">
                <a:effectLst>
                  <a:outerShdw blurRad="38100" dist="38100" dir="2700000" algn="tl">
                    <a:srgbClr val="000000">
                      <a:alpha val="43137"/>
                    </a:srgbClr>
                  </a:outerShdw>
                </a:effectLst>
              </a:rPr>
              <a:t>介護</a:t>
            </a:r>
            <a:endParaRPr kumimoji="1" lang="en-US" altLang="ja-JP" sz="3200" dirty="0" smtClean="0">
              <a:effectLst>
                <a:outerShdw blurRad="38100" dist="38100" dir="2700000" algn="tl">
                  <a:srgbClr val="000000">
                    <a:alpha val="43137"/>
                  </a:srgbClr>
                </a:outerShdw>
              </a:effectLst>
            </a:endParaRPr>
          </a:p>
          <a:p>
            <a:pPr>
              <a:buFont typeface="Wingdings" panose="05000000000000000000" pitchFamily="2" charset="2"/>
              <a:buChar char="l"/>
            </a:pPr>
            <a:r>
              <a:rPr lang="ja-JP" altLang="en-US" dirty="0" smtClean="0"/>
              <a:t>内容</a:t>
            </a:r>
            <a:endParaRPr lang="en-US" altLang="ja-JP" dirty="0" smtClean="0"/>
          </a:p>
          <a:p>
            <a:pPr lvl="1"/>
            <a:r>
              <a:rPr lang="ja-JP" altLang="en-US" dirty="0" smtClean="0"/>
              <a:t>利用者の身体に直接接触して行う介助（準備及び後始末を含む。）</a:t>
            </a:r>
            <a:endParaRPr lang="ja-JP" altLang="ja-JP" dirty="0"/>
          </a:p>
          <a:p>
            <a:pPr lvl="1"/>
            <a:r>
              <a:rPr lang="ja-JP" altLang="en-US" dirty="0" smtClean="0"/>
              <a:t>日常</a:t>
            </a:r>
            <a:r>
              <a:rPr lang="ja-JP" altLang="en-US" dirty="0"/>
              <a:t>生活</a:t>
            </a:r>
            <a:r>
              <a:rPr lang="ja-JP" altLang="en-US" dirty="0" smtClean="0"/>
              <a:t>を営むのに必要な機能の向上等のための介助・援助</a:t>
            </a:r>
            <a:endParaRPr lang="ja-JP" altLang="ja-JP" dirty="0"/>
          </a:p>
          <a:p>
            <a:pPr>
              <a:buFont typeface="Wingdings" panose="05000000000000000000" pitchFamily="2" charset="2"/>
              <a:buChar char="l"/>
            </a:pPr>
            <a:r>
              <a:rPr lang="ja-JP" altLang="en-US" dirty="0" smtClean="0"/>
              <a:t>対象外サービスの例</a:t>
            </a:r>
            <a:endParaRPr lang="en-US" altLang="ja-JP" sz="3600" dirty="0"/>
          </a:p>
          <a:p>
            <a:pPr lvl="1">
              <a:buFont typeface="Wingdings" panose="05000000000000000000" pitchFamily="2" charset="2"/>
              <a:buChar char="Ø"/>
            </a:pPr>
            <a:r>
              <a:rPr lang="ja-JP" altLang="en-US" dirty="0" smtClean="0"/>
              <a:t>単なる見守り・声かけ</a:t>
            </a:r>
            <a:endParaRPr lang="en-US" altLang="ja-JP" dirty="0"/>
          </a:p>
          <a:p>
            <a:pPr lvl="1">
              <a:buFont typeface="Wingdings" panose="05000000000000000000" pitchFamily="2" charset="2"/>
              <a:buChar char="Ø"/>
            </a:pPr>
            <a:r>
              <a:rPr lang="ja-JP" altLang="en-US" dirty="0" smtClean="0"/>
              <a:t>趣味嗜好のための外出介助</a:t>
            </a:r>
            <a:endParaRPr lang="en-US" altLang="ja-JP" dirty="0" smtClean="0"/>
          </a:p>
          <a:p>
            <a:pPr lvl="1">
              <a:buFont typeface="Wingdings" panose="05000000000000000000" pitchFamily="2" charset="2"/>
              <a:buChar char="Ø"/>
            </a:pPr>
            <a:r>
              <a:rPr lang="ja-JP" altLang="en-US" dirty="0" smtClean="0"/>
              <a:t>医療行為・マッサージ行為</a:t>
            </a:r>
            <a:endParaRPr lang="ja-JP" altLang="ja-JP" dirty="0"/>
          </a:p>
        </p:txBody>
      </p:sp>
    </p:spTree>
    <p:extLst>
      <p:ext uri="{BB962C8B-B14F-4D97-AF65-F5344CB8AC3E}">
        <p14:creationId xmlns:p14="http://schemas.microsoft.com/office/powerpoint/2010/main" val="1628056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1000"/>
                                        <p:tgtEl>
                                          <p:spTgt spid="4">
                                            <p:txEl>
                                              <p:pRg st="4" end="4"/>
                                            </p:txEl>
                                          </p:spTgt>
                                        </p:tgtEl>
                                      </p:cBhvr>
                                    </p:animEffect>
                                    <p:anim calcmode="lin" valueType="num">
                                      <p:cBhvr>
                                        <p:cTn id="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fade">
                                      <p:cBhvr>
                                        <p:cTn id="12" dur="1000"/>
                                        <p:tgtEl>
                                          <p:spTgt spid="4">
                                            <p:txEl>
                                              <p:pRg st="5" end="5"/>
                                            </p:txEl>
                                          </p:spTgt>
                                        </p:tgtEl>
                                      </p:cBhvr>
                                    </p:animEffect>
                                    <p:anim calcmode="lin" valueType="num">
                                      <p:cBhvr>
                                        <p:cTn id="1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animEffect transition="in" filter="fade">
                                      <p:cBhvr>
                                        <p:cTn id="17" dur="1000"/>
                                        <p:tgtEl>
                                          <p:spTgt spid="4">
                                            <p:txEl>
                                              <p:pRg st="6" end="6"/>
                                            </p:txEl>
                                          </p:spTgt>
                                        </p:tgtEl>
                                      </p:cBhvr>
                                    </p:animEffect>
                                    <p:anim calcmode="lin" valueType="num">
                                      <p:cBhvr>
                                        <p:cTn id="1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fade">
                                      <p:cBhvr>
                                        <p:cTn id="22" dur="1000"/>
                                        <p:tgtEl>
                                          <p:spTgt spid="4">
                                            <p:txEl>
                                              <p:pRg st="7" end="7"/>
                                            </p:txEl>
                                          </p:spTgt>
                                        </p:tgtEl>
                                      </p:cBhvr>
                                    </p:animEffect>
                                    <p:anim calcmode="lin" valueType="num">
                                      <p:cBhvr>
                                        <p:cTn id="23"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sz="2400" dirty="0">
                <a:solidFill>
                  <a:prstClr val="black"/>
                </a:solidFill>
              </a:rPr>
              <a:t>２−２　訪問介護</a:t>
            </a:r>
            <a:r>
              <a:rPr lang="en-US" altLang="ja-JP" dirty="0">
                <a:solidFill>
                  <a:prstClr val="black"/>
                </a:solidFill>
              </a:rPr>
              <a:t/>
            </a:r>
            <a:br>
              <a:rPr lang="en-US" altLang="ja-JP" dirty="0">
                <a:solidFill>
                  <a:prstClr val="black"/>
                </a:solidFill>
              </a:rPr>
            </a:br>
            <a:r>
              <a:rPr lang="ja-JP" altLang="en-US" sz="4000" dirty="0">
                <a:solidFill>
                  <a:prstClr val="black"/>
                </a:solidFill>
              </a:rPr>
              <a:t>６　訪問介護で提供可能なサービス</a:t>
            </a:r>
            <a:endParaRPr kumimoji="1" lang="ja-JP" altLang="en-US" dirty="0"/>
          </a:p>
        </p:txBody>
      </p:sp>
      <p:sp>
        <p:nvSpPr>
          <p:cNvPr id="4" name="コンテンツ プレースホルダー 3"/>
          <p:cNvSpPr>
            <a:spLocks noGrp="1"/>
          </p:cNvSpPr>
          <p:nvPr>
            <p:ph idx="1"/>
          </p:nvPr>
        </p:nvSpPr>
        <p:spPr>
          <a:xfrm>
            <a:off x="838200" y="1690688"/>
            <a:ext cx="10515600" cy="4486275"/>
          </a:xfrm>
        </p:spPr>
        <p:txBody>
          <a:bodyPr>
            <a:normAutofit lnSpcReduction="10000"/>
          </a:bodyPr>
          <a:lstStyle/>
          <a:p>
            <a:pPr marL="0" indent="0">
              <a:buNone/>
            </a:pPr>
            <a:r>
              <a:rPr kumimoji="1" lang="ja-JP" altLang="en-US" sz="3200" dirty="0" smtClean="0">
                <a:effectLst>
                  <a:outerShdw blurRad="38100" dist="38100" dir="2700000" algn="tl">
                    <a:srgbClr val="000000">
                      <a:alpha val="43137"/>
                    </a:srgbClr>
                  </a:outerShdw>
                </a:effectLst>
              </a:rPr>
              <a:t>生活援助</a:t>
            </a:r>
            <a:endParaRPr kumimoji="1" lang="en-US" altLang="ja-JP" sz="3200" dirty="0" smtClean="0">
              <a:effectLst>
                <a:outerShdw blurRad="38100" dist="38100" dir="2700000" algn="tl">
                  <a:srgbClr val="000000">
                    <a:alpha val="43137"/>
                  </a:srgbClr>
                </a:outerShdw>
              </a:effectLst>
            </a:endParaRPr>
          </a:p>
          <a:p>
            <a:pPr>
              <a:buFont typeface="Wingdings" panose="05000000000000000000" pitchFamily="2" charset="2"/>
              <a:buChar char="l"/>
            </a:pPr>
            <a:r>
              <a:rPr lang="ja-JP" altLang="en-US" dirty="0" smtClean="0"/>
              <a:t>内容</a:t>
            </a:r>
            <a:endParaRPr lang="en-US" altLang="ja-JP" dirty="0" smtClean="0"/>
          </a:p>
          <a:p>
            <a:pPr lvl="1"/>
            <a:r>
              <a:rPr lang="ja-JP" altLang="ja-JP" dirty="0" smtClean="0"/>
              <a:t>身体</a:t>
            </a:r>
            <a:r>
              <a:rPr lang="ja-JP" altLang="ja-JP" dirty="0"/>
              <a:t>介護以外の訪問介護</a:t>
            </a:r>
          </a:p>
          <a:p>
            <a:pPr lvl="1"/>
            <a:r>
              <a:rPr lang="ja-JP" altLang="ja-JP" dirty="0" smtClean="0"/>
              <a:t>掃除</a:t>
            </a:r>
            <a:r>
              <a:rPr lang="ja-JP" altLang="ja-JP" dirty="0"/>
              <a:t>、洗濯、調理などの日常生活の援助</a:t>
            </a:r>
          </a:p>
          <a:p>
            <a:pPr>
              <a:buFont typeface="Wingdings" panose="05000000000000000000" pitchFamily="2" charset="2"/>
              <a:buChar char="l"/>
            </a:pPr>
            <a:r>
              <a:rPr lang="ja-JP" altLang="en-US" dirty="0" smtClean="0"/>
              <a:t>提供が可能な場合</a:t>
            </a:r>
            <a:endParaRPr lang="en-US" altLang="ja-JP" dirty="0" smtClean="0"/>
          </a:p>
          <a:p>
            <a:pPr lvl="1"/>
            <a:r>
              <a:rPr lang="ja-JP" altLang="ja-JP" dirty="0" smtClean="0"/>
              <a:t>利用者</a:t>
            </a:r>
            <a:r>
              <a:rPr lang="ja-JP" altLang="ja-JP" dirty="0"/>
              <a:t>が１人</a:t>
            </a:r>
            <a:r>
              <a:rPr lang="ja-JP" altLang="ja-JP" dirty="0" smtClean="0"/>
              <a:t>暮らし</a:t>
            </a:r>
            <a:endParaRPr lang="ja-JP" altLang="ja-JP" dirty="0"/>
          </a:p>
          <a:p>
            <a:pPr lvl="1"/>
            <a:r>
              <a:rPr lang="ja-JP" altLang="en-US" dirty="0" smtClean="0"/>
              <a:t>（利用者に同居家族がいる場合）</a:t>
            </a:r>
            <a:r>
              <a:rPr lang="ja-JP" altLang="ja-JP" dirty="0" smtClean="0"/>
              <a:t>家族</a:t>
            </a:r>
            <a:r>
              <a:rPr lang="ja-JP" altLang="ja-JP" dirty="0"/>
              <a:t>等が障害、疾病等のため、利用者やその家族等が家事を行うことが</a:t>
            </a:r>
            <a:r>
              <a:rPr lang="ja-JP" altLang="ja-JP" dirty="0" smtClean="0"/>
              <a:t>困難</a:t>
            </a:r>
            <a:endParaRPr lang="en-US" altLang="ja-JP" dirty="0" smtClean="0"/>
          </a:p>
          <a:p>
            <a:endParaRPr lang="en-US" altLang="ja-JP" sz="3600" dirty="0"/>
          </a:p>
          <a:p>
            <a:pPr lvl="1">
              <a:buFont typeface="Wingdings" panose="05000000000000000000" pitchFamily="2" charset="2"/>
              <a:buChar char="Ø"/>
            </a:pPr>
            <a:r>
              <a:rPr lang="ja-JP" altLang="en-US" dirty="0" smtClean="0"/>
              <a:t>（</a:t>
            </a:r>
            <a:r>
              <a:rPr lang="ja-JP" altLang="ja-JP" dirty="0"/>
              <a:t>同居家族に障害や疾病</a:t>
            </a:r>
            <a:r>
              <a:rPr lang="ja-JP" altLang="ja-JP" dirty="0" smtClean="0"/>
              <a:t>が</a:t>
            </a:r>
            <a:r>
              <a:rPr lang="ja-JP" altLang="en-US" dirty="0" smtClean="0"/>
              <a:t>ない場合）</a:t>
            </a:r>
            <a:r>
              <a:rPr lang="ja-JP" altLang="ja-JP" dirty="0" smtClean="0"/>
              <a:t>同様</a:t>
            </a:r>
            <a:r>
              <a:rPr lang="ja-JP" altLang="ja-JP" dirty="0"/>
              <a:t>のやむを得ない事情により家事が</a:t>
            </a:r>
            <a:r>
              <a:rPr lang="ja-JP" altLang="ja-JP" dirty="0" smtClean="0"/>
              <a:t>困難</a:t>
            </a:r>
            <a:r>
              <a:rPr lang="ja-JP" altLang="en-US" dirty="0" smtClean="0"/>
              <a:t>な場合も提供可能</a:t>
            </a:r>
            <a:endParaRPr lang="ja-JP" altLang="ja-JP" dirty="0"/>
          </a:p>
          <a:p>
            <a:endParaRPr kumimoji="1" lang="ja-JP" altLang="en-US" dirty="0"/>
          </a:p>
        </p:txBody>
      </p:sp>
      <p:sp>
        <p:nvSpPr>
          <p:cNvPr id="5" name="下矢印 4"/>
          <p:cNvSpPr/>
          <p:nvPr/>
        </p:nvSpPr>
        <p:spPr>
          <a:xfrm>
            <a:off x="5851301" y="4816699"/>
            <a:ext cx="489397" cy="45076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1533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animEffect transition="in" filter="wipe(left)">
                                      <p:cBhvr>
                                        <p:cTn id="11"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dirty="0">
                <a:solidFill>
                  <a:prstClr val="black"/>
                </a:solidFill>
              </a:rPr>
              <a:t>２−２　訪問介護</a:t>
            </a:r>
            <a:r>
              <a:rPr lang="en-US" altLang="ja-JP" dirty="0">
                <a:solidFill>
                  <a:prstClr val="black"/>
                </a:solidFill>
              </a:rPr>
              <a:t/>
            </a:r>
            <a:br>
              <a:rPr lang="en-US" altLang="ja-JP" dirty="0">
                <a:solidFill>
                  <a:prstClr val="black"/>
                </a:solidFill>
              </a:rPr>
            </a:br>
            <a:r>
              <a:rPr lang="ja-JP" altLang="en-US" sz="4000" dirty="0" smtClean="0">
                <a:solidFill>
                  <a:prstClr val="black"/>
                </a:solidFill>
              </a:rPr>
              <a:t>７　通院・外出介助</a:t>
            </a:r>
            <a:endParaRPr kumimoji="1" lang="ja-JP" altLang="en-US" dirty="0"/>
          </a:p>
        </p:txBody>
      </p:sp>
      <p:sp>
        <p:nvSpPr>
          <p:cNvPr id="3" name="コンテンツ プレースホルダー 2"/>
          <p:cNvSpPr>
            <a:spLocks noGrp="1"/>
          </p:cNvSpPr>
          <p:nvPr>
            <p:ph idx="1"/>
          </p:nvPr>
        </p:nvSpPr>
        <p:spPr>
          <a:xfrm>
            <a:off x="838200" y="1690688"/>
            <a:ext cx="10515600" cy="4684354"/>
          </a:xfrm>
        </p:spPr>
        <p:txBody>
          <a:bodyPr/>
          <a:lstStyle/>
          <a:p>
            <a:pPr marL="0" indent="0">
              <a:buNone/>
            </a:pPr>
            <a:r>
              <a:rPr kumimoji="1" lang="ja-JP" altLang="en-US" sz="3200" dirty="0" smtClean="0">
                <a:effectLst>
                  <a:outerShdw blurRad="38100" dist="38100" dir="2700000" algn="tl">
                    <a:srgbClr val="000000">
                      <a:alpha val="43137"/>
                    </a:srgbClr>
                  </a:outerShdw>
                </a:effectLst>
              </a:rPr>
              <a:t>通院・外出介助</a:t>
            </a:r>
            <a:endParaRPr kumimoji="1" lang="en-US" altLang="ja-JP" sz="3200" dirty="0" smtClean="0">
              <a:effectLst>
                <a:outerShdw blurRad="38100" dist="38100" dir="2700000" algn="tl">
                  <a:srgbClr val="000000">
                    <a:alpha val="43137"/>
                  </a:srgbClr>
                </a:outerShdw>
              </a:effectLst>
            </a:endParaRPr>
          </a:p>
          <a:p>
            <a:pPr>
              <a:buFont typeface="Wingdings" panose="05000000000000000000" pitchFamily="2" charset="2"/>
              <a:buChar char="l"/>
            </a:pPr>
            <a:r>
              <a:rPr lang="ja-JP" altLang="ja-JP" dirty="0"/>
              <a:t>居宅サービス計画への位置付け</a:t>
            </a:r>
          </a:p>
          <a:p>
            <a:pPr>
              <a:buFont typeface="Wingdings" panose="05000000000000000000" pitchFamily="2" charset="2"/>
              <a:buChar char="l"/>
            </a:pPr>
            <a:r>
              <a:rPr lang="ja-JP" altLang="ja-JP" dirty="0"/>
              <a:t>利用者の居宅が起点・</a:t>
            </a:r>
            <a:r>
              <a:rPr lang="ja-JP" altLang="ja-JP" dirty="0" smtClean="0"/>
              <a:t>終点</a:t>
            </a:r>
            <a:endParaRPr lang="en-US" altLang="ja-JP" dirty="0" smtClean="0"/>
          </a:p>
          <a:p>
            <a:pPr lvl="1"/>
            <a:endParaRPr kumimoji="1" lang="en-US" altLang="ja-JP" dirty="0" smtClean="0"/>
          </a:p>
          <a:p>
            <a:pPr lvl="1"/>
            <a:endParaRPr kumimoji="1" lang="en-US" altLang="ja-JP" dirty="0" smtClean="0"/>
          </a:p>
          <a:p>
            <a:pPr lvl="1"/>
            <a:endParaRPr lang="en-US" altLang="ja-JP" dirty="0"/>
          </a:p>
          <a:p>
            <a:pPr lvl="1"/>
            <a:endParaRPr kumimoji="1" lang="en-US" altLang="ja-JP" dirty="0" smtClean="0"/>
          </a:p>
          <a:p>
            <a:pPr lvl="1"/>
            <a:endParaRPr lang="en-US" altLang="ja-JP" dirty="0"/>
          </a:p>
          <a:p>
            <a:pPr marL="0" indent="0" algn="ctr">
              <a:buNone/>
            </a:pPr>
            <a:r>
              <a:rPr kumimoji="1" lang="ja-JP" altLang="en-US" dirty="0" smtClean="0"/>
              <a:t>居宅を起点・終点とした一連のサービス行為</a:t>
            </a:r>
            <a:endParaRPr kumimoji="1" lang="en-US" altLang="ja-JP" dirty="0" smtClean="0"/>
          </a:p>
          <a:p>
            <a:pPr marL="0" indent="0" algn="ctr">
              <a:buNone/>
            </a:pPr>
            <a:r>
              <a:rPr kumimoji="1" lang="ja-JP" altLang="en-US" b="1" dirty="0" smtClean="0"/>
              <a:t>⇒　居宅を起点・終点としないものは指定訪問介護ではない</a:t>
            </a:r>
            <a:endParaRPr kumimoji="1" lang="ja-JP" altLang="en-US" b="1" dirty="0"/>
          </a:p>
        </p:txBody>
      </p:sp>
      <p:graphicFrame>
        <p:nvGraphicFramePr>
          <p:cNvPr id="4" name="図表 3"/>
          <p:cNvGraphicFramePr/>
          <p:nvPr>
            <p:extLst>
              <p:ext uri="{D42A27DB-BD31-4B8C-83A1-F6EECF244321}">
                <p14:modId xmlns:p14="http://schemas.microsoft.com/office/powerpoint/2010/main" val="4099714620"/>
              </p:ext>
            </p:extLst>
          </p:nvPr>
        </p:nvGraphicFramePr>
        <p:xfrm>
          <a:off x="2032000" y="3563412"/>
          <a:ext cx="8128000" cy="8757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左中かっこ 6"/>
          <p:cNvSpPr/>
          <p:nvPr/>
        </p:nvSpPr>
        <p:spPr>
          <a:xfrm rot="16200000">
            <a:off x="5761278" y="416544"/>
            <a:ext cx="647981" cy="8693241"/>
          </a:xfrm>
          <a:prstGeom prst="leftBrace">
            <a:avLst>
              <a:gd name="adj1" fmla="val 53968"/>
              <a:gd name="adj2" fmla="val 50000"/>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4028674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3">
                                            <p:txEl>
                                              <p:pRg st="2" end="2"/>
                                            </p:txEl>
                                          </p:spTgt>
                                        </p:tgtEl>
                                        <p:attrNameLst>
                                          <p:attrName>style.fontWeight</p:attrName>
                                        </p:attrNameLst>
                                      </p:cBhvr>
                                      <p:to>
                                        <p:strVal val="bold"/>
                                      </p:to>
                                    </p:set>
                                  </p:childTnLst>
                                </p:cTn>
                              </p:par>
                              <p:par>
                                <p:cTn id="7" presetID="10"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fade">
                                      <p:cBhvr>
                                        <p:cTn id="9" dur="500"/>
                                        <p:tgtEl>
                                          <p:spTgt spid="4"/>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Effect transition="in" filter="fade">
                                      <p:cBhvr>
                                        <p:cTn id="15" dur="500"/>
                                        <p:tgtEl>
                                          <p:spTgt spid="3">
                                            <p:txEl>
                                              <p:pRg st="8" end="8"/>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9" end="9"/>
                                            </p:txEl>
                                          </p:spTgt>
                                        </p:tgtEl>
                                        <p:attrNameLst>
                                          <p:attrName>style.visibility</p:attrName>
                                        </p:attrNameLst>
                                      </p:cBhvr>
                                      <p:to>
                                        <p:strVal val="visible"/>
                                      </p:to>
                                    </p:set>
                                    <p:animEffect transition="in" filter="wipe(left)">
                                      <p:cBhvr>
                                        <p:cTn id="2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dirty="0">
                <a:solidFill>
                  <a:prstClr val="black"/>
                </a:solidFill>
              </a:rPr>
              <a:t>２−２　訪問介護</a:t>
            </a:r>
            <a:r>
              <a:rPr lang="en-US" altLang="ja-JP" dirty="0">
                <a:solidFill>
                  <a:prstClr val="black"/>
                </a:solidFill>
              </a:rPr>
              <a:t/>
            </a:r>
            <a:br>
              <a:rPr lang="en-US" altLang="ja-JP" dirty="0">
                <a:solidFill>
                  <a:prstClr val="black"/>
                </a:solidFill>
              </a:rPr>
            </a:br>
            <a:r>
              <a:rPr lang="ja-JP" altLang="en-US" sz="4000" dirty="0" smtClean="0">
                <a:solidFill>
                  <a:prstClr val="black"/>
                </a:solidFill>
              </a:rPr>
              <a:t>８　特定事業所加算</a:t>
            </a:r>
            <a:endParaRPr kumimoji="1" lang="ja-JP" altLang="en-US" dirty="0"/>
          </a:p>
        </p:txBody>
      </p:sp>
      <p:sp>
        <p:nvSpPr>
          <p:cNvPr id="3" name="コンテンツ プレースホルダー 2"/>
          <p:cNvSpPr>
            <a:spLocks noGrp="1"/>
          </p:cNvSpPr>
          <p:nvPr>
            <p:ph idx="1"/>
          </p:nvPr>
        </p:nvSpPr>
        <p:spPr>
          <a:xfrm>
            <a:off x="838200" y="1690688"/>
            <a:ext cx="10515600" cy="4813143"/>
          </a:xfrm>
        </p:spPr>
        <p:txBody>
          <a:bodyPr>
            <a:normAutofit/>
          </a:bodyPr>
          <a:lstStyle/>
          <a:p>
            <a:pPr marL="0" indent="0">
              <a:buNone/>
            </a:pPr>
            <a:r>
              <a:rPr kumimoji="1" lang="ja-JP" altLang="en-US" sz="3200" dirty="0" smtClean="0">
                <a:effectLst>
                  <a:outerShdw blurRad="38100" dist="38100" dir="2700000" algn="tl">
                    <a:srgbClr val="000000">
                      <a:alpha val="43137"/>
                    </a:srgbClr>
                  </a:outerShdw>
                </a:effectLst>
              </a:rPr>
              <a:t>特定事業所加算の各算定要件</a:t>
            </a:r>
            <a:endParaRPr kumimoji="1" lang="en-US" altLang="ja-JP" dirty="0" smtClean="0">
              <a:effectLst>
                <a:outerShdw blurRad="38100" dist="38100" dir="2700000" algn="tl">
                  <a:srgbClr val="000000">
                    <a:alpha val="43137"/>
                  </a:srgbClr>
                </a:outerShdw>
              </a:effectLst>
            </a:endParaRPr>
          </a:p>
          <a:p>
            <a:pPr marL="514350" indent="-514350">
              <a:buFont typeface="+mj-lt"/>
              <a:buAutoNum type="arabicPeriod"/>
            </a:pPr>
            <a:r>
              <a:rPr kumimoji="1" lang="ja-JP" altLang="en-US" dirty="0" smtClean="0"/>
              <a:t>体制要件</a:t>
            </a:r>
            <a:endParaRPr kumimoji="1" lang="en-US" altLang="ja-JP" dirty="0" smtClean="0"/>
          </a:p>
          <a:p>
            <a:pPr lvl="1"/>
            <a:r>
              <a:rPr lang="ja-JP" altLang="en-US" dirty="0" smtClean="0"/>
              <a:t>計画的な研修の実施</a:t>
            </a:r>
            <a:endParaRPr lang="en-US" altLang="ja-JP" dirty="0" smtClean="0"/>
          </a:p>
          <a:p>
            <a:pPr lvl="1"/>
            <a:r>
              <a:rPr lang="ja-JP" altLang="en-US" dirty="0"/>
              <a:t>会議</a:t>
            </a:r>
            <a:r>
              <a:rPr lang="ja-JP" altLang="en-US" dirty="0" smtClean="0"/>
              <a:t>の定期的開催</a:t>
            </a:r>
            <a:endParaRPr lang="en-US" altLang="ja-JP" dirty="0" smtClean="0"/>
          </a:p>
          <a:p>
            <a:pPr lvl="1"/>
            <a:r>
              <a:rPr lang="ja-JP" altLang="en-US" dirty="0">
                <a:solidFill>
                  <a:srgbClr val="FF0000"/>
                </a:solidFill>
              </a:rPr>
              <a:t>文書</a:t>
            </a:r>
            <a:r>
              <a:rPr lang="ja-JP" altLang="en-US" dirty="0" smtClean="0">
                <a:solidFill>
                  <a:srgbClr val="FF0000"/>
                </a:solidFill>
              </a:rPr>
              <a:t>による指示及びサービス提供後の報告</a:t>
            </a:r>
            <a:endParaRPr lang="en-US" altLang="ja-JP" dirty="0" smtClean="0">
              <a:solidFill>
                <a:srgbClr val="FF0000"/>
              </a:solidFill>
            </a:endParaRPr>
          </a:p>
          <a:p>
            <a:pPr lvl="1"/>
            <a:r>
              <a:rPr lang="ja-JP" altLang="en-US" dirty="0" smtClean="0"/>
              <a:t>定期健康</a:t>
            </a:r>
            <a:r>
              <a:rPr lang="ja-JP" altLang="en-US" dirty="0"/>
              <a:t>診断</a:t>
            </a:r>
            <a:r>
              <a:rPr lang="ja-JP" altLang="en-US" dirty="0" smtClean="0"/>
              <a:t>の実施</a:t>
            </a:r>
            <a:endParaRPr lang="en-US" altLang="ja-JP" dirty="0" smtClean="0"/>
          </a:p>
          <a:p>
            <a:pPr lvl="1"/>
            <a:r>
              <a:rPr lang="ja-JP" altLang="en-US" dirty="0"/>
              <a:t>緊急時</a:t>
            </a:r>
            <a:r>
              <a:rPr lang="ja-JP" altLang="en-US" dirty="0" smtClean="0"/>
              <a:t>における対応</a:t>
            </a:r>
            <a:r>
              <a:rPr lang="ja-JP" altLang="en-US" dirty="0"/>
              <a:t>方法</a:t>
            </a:r>
            <a:r>
              <a:rPr lang="ja-JP" altLang="en-US" dirty="0" smtClean="0"/>
              <a:t>の明示</a:t>
            </a:r>
            <a:endParaRPr lang="en-US" altLang="ja-JP" dirty="0" smtClean="0"/>
          </a:p>
          <a:p>
            <a:pPr marL="514350" indent="-514350">
              <a:buFont typeface="+mj-lt"/>
              <a:buAutoNum type="arabicPeriod"/>
            </a:pPr>
            <a:r>
              <a:rPr lang="ja-JP" altLang="en-US" dirty="0" smtClean="0"/>
              <a:t>人材要件</a:t>
            </a:r>
            <a:endParaRPr lang="en-US" altLang="ja-JP" dirty="0" smtClean="0"/>
          </a:p>
          <a:p>
            <a:pPr lvl="1"/>
            <a:r>
              <a:rPr kumimoji="1" lang="ja-JP" altLang="en-US" dirty="0" smtClean="0"/>
              <a:t>訪問介護員等要件</a:t>
            </a:r>
            <a:endParaRPr kumimoji="1" lang="en-US" altLang="ja-JP" dirty="0" smtClean="0"/>
          </a:p>
          <a:p>
            <a:pPr lvl="1"/>
            <a:r>
              <a:rPr lang="ja-JP" altLang="en-US" dirty="0" smtClean="0"/>
              <a:t>サービス提供責任者</a:t>
            </a:r>
            <a:r>
              <a:rPr lang="ja-JP" altLang="en-US" dirty="0"/>
              <a:t>要件</a:t>
            </a:r>
            <a:endParaRPr kumimoji="1" lang="en-US" altLang="ja-JP" dirty="0" smtClean="0"/>
          </a:p>
          <a:p>
            <a:pPr marL="514350" indent="-514350">
              <a:buFont typeface="+mj-lt"/>
              <a:buAutoNum type="arabicPeriod"/>
            </a:pPr>
            <a:r>
              <a:rPr kumimoji="1" lang="ja-JP" altLang="en-US" dirty="0" smtClean="0"/>
              <a:t>重度要介護者等対応要件</a:t>
            </a:r>
            <a:endParaRPr kumimoji="1" lang="ja-JP" altLang="en-US" dirty="0"/>
          </a:p>
        </p:txBody>
      </p:sp>
    </p:spTree>
    <p:extLst>
      <p:ext uri="{BB962C8B-B14F-4D97-AF65-F5344CB8AC3E}">
        <p14:creationId xmlns:p14="http://schemas.microsoft.com/office/powerpoint/2010/main" val="417391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1" nodeType="afterEffect">
                                  <p:stCondLst>
                                    <p:cond delay="0"/>
                                  </p:stCondLst>
                                  <p:childTnLst>
                                    <p:set>
                                      <p:cBhvr override="childStyle">
                                        <p:cTn id="6" dur="2000"/>
                                        <p:tgtEl>
                                          <p:spTgt spid="3">
                                            <p:txEl>
                                              <p:pRg st="4" end="4"/>
                                            </p:txEl>
                                          </p:spTgt>
                                        </p:tgtEl>
                                        <p:attrNameLst>
                                          <p:attrName>style.color</p:attrName>
                                        </p:attrNameLst>
                                      </p:cBhvr>
                                      <p:to>
                                        <p:clrVal>
                                          <a:schemeClr val="tx1"/>
                                        </p:clrVal>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dirty="0">
                <a:solidFill>
                  <a:prstClr val="black"/>
                </a:solidFill>
              </a:rPr>
              <a:t>２−２　訪問介護</a:t>
            </a:r>
            <a:r>
              <a:rPr lang="en-US" altLang="ja-JP" dirty="0">
                <a:solidFill>
                  <a:prstClr val="black"/>
                </a:solidFill>
              </a:rPr>
              <a:t/>
            </a:r>
            <a:br>
              <a:rPr lang="en-US" altLang="ja-JP" dirty="0">
                <a:solidFill>
                  <a:prstClr val="black"/>
                </a:solidFill>
              </a:rPr>
            </a:br>
            <a:r>
              <a:rPr lang="ja-JP" altLang="en-US" sz="4000" dirty="0">
                <a:solidFill>
                  <a:prstClr val="black"/>
                </a:solidFill>
              </a:rPr>
              <a:t>８　特定事業所加算</a:t>
            </a:r>
            <a:endParaRPr kumimoji="1" lang="ja-JP" altLang="en-US" dirty="0"/>
          </a:p>
        </p:txBody>
      </p:sp>
      <p:sp>
        <p:nvSpPr>
          <p:cNvPr id="3" name="コンテンツ プレースホルダー 2"/>
          <p:cNvSpPr>
            <a:spLocks noGrp="1"/>
          </p:cNvSpPr>
          <p:nvPr>
            <p:ph idx="1"/>
          </p:nvPr>
        </p:nvSpPr>
        <p:spPr>
          <a:xfrm>
            <a:off x="838200" y="1690688"/>
            <a:ext cx="10515600" cy="4486275"/>
          </a:xfrm>
        </p:spPr>
        <p:txBody>
          <a:bodyPr/>
          <a:lstStyle/>
          <a:p>
            <a:pPr marL="0" indent="0">
              <a:buNone/>
            </a:pPr>
            <a:endParaRPr kumimoji="1" lang="en-US" altLang="ja-JP" sz="3200" dirty="0" smtClean="0">
              <a:effectLst>
                <a:outerShdw blurRad="38100" dist="38100" dir="2700000" algn="tl">
                  <a:srgbClr val="000000">
                    <a:alpha val="43137"/>
                  </a:srgbClr>
                </a:outerShdw>
              </a:effectLst>
            </a:endParaRPr>
          </a:p>
          <a:p>
            <a:pPr>
              <a:buFont typeface="Wingdings" panose="05000000000000000000" pitchFamily="2" charset="2"/>
              <a:buChar char="l"/>
            </a:pPr>
            <a:r>
              <a:rPr lang="ja-JP" altLang="en-US" dirty="0"/>
              <a:t>文書による指示及びサービス提供後の</a:t>
            </a:r>
            <a:r>
              <a:rPr lang="ja-JP" altLang="en-US" dirty="0" smtClean="0"/>
              <a:t>報告</a:t>
            </a:r>
            <a:endParaRPr lang="en-US" altLang="ja-JP" dirty="0" smtClean="0"/>
          </a:p>
          <a:p>
            <a:pPr marL="457200" lvl="1" indent="0">
              <a:buNone/>
            </a:pPr>
            <a:r>
              <a:rPr lang="ja-JP" altLang="ja-JP" dirty="0" smtClean="0"/>
              <a:t>サービス</a:t>
            </a:r>
            <a:r>
              <a:rPr lang="ja-JP" altLang="ja-JP" dirty="0"/>
              <a:t>提供責任者から訪問介護員等に対し、</a:t>
            </a:r>
            <a:r>
              <a:rPr lang="ja-JP" altLang="ja-JP" b="1" u="sng" dirty="0"/>
              <a:t>当該利用者に関する情報やサービス提供に当たっての留意事項を文書等の確実な方法により</a:t>
            </a:r>
            <a:r>
              <a:rPr lang="ja-JP" altLang="ja-JP" b="1" u="sng" dirty="0" smtClean="0"/>
              <a:t>伝達する</a:t>
            </a:r>
            <a:r>
              <a:rPr lang="ja-JP" altLang="ja-JP" dirty="0"/>
              <a:t>こと及び</a:t>
            </a:r>
            <a:r>
              <a:rPr lang="ja-JP" altLang="ja-JP" b="1" u="sng" dirty="0"/>
              <a:t>サービス提供終了後に報告を受ける</a:t>
            </a:r>
            <a:r>
              <a:rPr lang="ja-JP" altLang="ja-JP" dirty="0" smtClean="0"/>
              <a:t>こと</a:t>
            </a:r>
            <a:endParaRPr lang="en-US" altLang="ja-JP" dirty="0" smtClean="0"/>
          </a:p>
          <a:p>
            <a:pPr marL="457200" lvl="1" indent="0">
              <a:buNone/>
            </a:pPr>
            <a:r>
              <a:rPr kumimoji="1" lang="en-US" altLang="ja-JP" dirty="0" smtClean="0"/>
              <a:t>〔</a:t>
            </a:r>
            <a:r>
              <a:rPr kumimoji="1" lang="ja-JP" altLang="en-US" dirty="0" smtClean="0"/>
              <a:t>指示・報告事項</a:t>
            </a:r>
            <a:r>
              <a:rPr kumimoji="1" lang="en-US" altLang="ja-JP" dirty="0" smtClean="0"/>
              <a:t>〕</a:t>
            </a:r>
          </a:p>
          <a:p>
            <a:pPr marL="914400" lvl="1" indent="-457200">
              <a:buFont typeface="+mj-ea"/>
              <a:buAutoNum type="circleNumDbPlain"/>
            </a:pPr>
            <a:r>
              <a:rPr lang="ja-JP" altLang="en-US" dirty="0"/>
              <a:t>利用者のＡＤＬや意欲</a:t>
            </a:r>
          </a:p>
          <a:p>
            <a:pPr marL="914400" lvl="1" indent="-457200">
              <a:buFont typeface="+mj-ea"/>
              <a:buAutoNum type="circleNumDbPlain"/>
            </a:pPr>
            <a:r>
              <a:rPr lang="ja-JP" altLang="en-US" dirty="0"/>
              <a:t>利用者の主な訴えやサービス提供時の特段の要望</a:t>
            </a:r>
          </a:p>
          <a:p>
            <a:pPr marL="914400" lvl="1" indent="-457200">
              <a:buFont typeface="+mj-ea"/>
              <a:buAutoNum type="circleNumDbPlain"/>
            </a:pPr>
            <a:r>
              <a:rPr lang="ja-JP" altLang="en-US" dirty="0"/>
              <a:t>家族を含む環境</a:t>
            </a:r>
          </a:p>
          <a:p>
            <a:pPr marL="914400" lvl="1" indent="-457200">
              <a:buFont typeface="+mj-ea"/>
              <a:buAutoNum type="circleNumDbPlain"/>
            </a:pPr>
            <a:r>
              <a:rPr lang="ja-JP" altLang="en-US" b="1" u="sng" dirty="0"/>
              <a:t>前回のサービス提供時の</a:t>
            </a:r>
            <a:r>
              <a:rPr lang="ja-JP" altLang="en-US" b="1" u="sng" dirty="0" smtClean="0"/>
              <a:t>状況</a:t>
            </a:r>
            <a:r>
              <a:rPr lang="ja-JP" altLang="en-US" b="1" dirty="0" smtClean="0"/>
              <a:t>　</a:t>
            </a:r>
            <a:r>
              <a:rPr lang="ja-JP" altLang="en-US" b="1" dirty="0"/>
              <a:t>　</a:t>
            </a:r>
            <a:r>
              <a:rPr lang="ja-JP" altLang="en-US" b="1" dirty="0" smtClean="0"/>
              <a:t>→　常に</a:t>
            </a:r>
            <a:r>
              <a:rPr lang="ja-JP" altLang="ja-JP" b="1" dirty="0"/>
              <a:t>指示・報告が必要</a:t>
            </a:r>
            <a:endParaRPr lang="ja-JP" altLang="en-US" b="1" dirty="0"/>
          </a:p>
          <a:p>
            <a:pPr marL="914400" lvl="1" indent="-457200">
              <a:buFont typeface="+mj-ea"/>
              <a:buAutoNum type="circleNumDbPlain"/>
            </a:pPr>
            <a:r>
              <a:rPr lang="ja-JP" altLang="en-US" dirty="0"/>
              <a:t>その他サービス提供に当たって必要な</a:t>
            </a:r>
            <a:r>
              <a:rPr lang="ja-JP" altLang="en-US" dirty="0" smtClean="0"/>
              <a:t>事項</a:t>
            </a:r>
            <a:endParaRPr kumimoji="1" lang="ja-JP" altLang="en-US" dirty="0"/>
          </a:p>
        </p:txBody>
      </p:sp>
    </p:spTree>
    <p:extLst>
      <p:ext uri="{BB962C8B-B14F-4D97-AF65-F5344CB8AC3E}">
        <p14:creationId xmlns:p14="http://schemas.microsoft.com/office/powerpoint/2010/main" val="3297349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1" nodeType="afterEffect">
                                  <p:stCondLst>
                                    <p:cond delay="1000"/>
                                  </p:stCondLst>
                                  <p:endCondLst>
                                    <p:cond evt="onNext" delay="0">
                                      <p:tgtEl>
                                        <p:sldTgt/>
                                      </p:tgtEl>
                                    </p:cond>
                                  </p:endCondLst>
                                  <p:childTnLst>
                                    <p:set>
                                      <p:cBhvr override="childStyle">
                                        <p:cTn id="6" dur="indefinite"/>
                                        <p:tgtEl>
                                          <p:spTgt spid="3">
                                            <p:txEl>
                                              <p:pRg st="7" end="7"/>
                                            </p:txEl>
                                          </p:spTgt>
                                        </p:tgtEl>
                                        <p:attrNameLst>
                                          <p:attrName>style.color</p:attrName>
                                        </p:attrNameLst>
                                      </p:cBhvr>
                                      <p:to>
                                        <p:clrVal>
                                          <a:srgbClr val="FF0000"/>
                                        </p:clrVal>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dirty="0">
                <a:solidFill>
                  <a:prstClr val="black"/>
                </a:solidFill>
              </a:rPr>
              <a:t>２</a:t>
            </a:r>
            <a:r>
              <a:rPr lang="ja-JP" altLang="en-US" sz="2400" dirty="0" smtClean="0">
                <a:solidFill>
                  <a:prstClr val="black"/>
                </a:solidFill>
              </a:rPr>
              <a:t>−３</a:t>
            </a:r>
            <a:r>
              <a:rPr lang="ja-JP" altLang="en-US" sz="2400" dirty="0">
                <a:solidFill>
                  <a:prstClr val="black"/>
                </a:solidFill>
              </a:rPr>
              <a:t>　</a:t>
            </a:r>
            <a:r>
              <a:rPr lang="ja-JP" altLang="en-US" sz="2400" dirty="0" smtClean="0">
                <a:solidFill>
                  <a:prstClr val="black"/>
                </a:solidFill>
              </a:rPr>
              <a:t>訪問入浴介護（介護予防）</a:t>
            </a:r>
            <a:r>
              <a:rPr lang="en-US" altLang="ja-JP" dirty="0">
                <a:solidFill>
                  <a:prstClr val="black"/>
                </a:solidFill>
              </a:rPr>
              <a:t/>
            </a:r>
            <a:br>
              <a:rPr lang="en-US" altLang="ja-JP" dirty="0">
                <a:solidFill>
                  <a:prstClr val="black"/>
                </a:solidFill>
              </a:rPr>
            </a:br>
            <a:r>
              <a:rPr lang="ja-JP" altLang="en-US" sz="4000" dirty="0" smtClean="0">
                <a:solidFill>
                  <a:prstClr val="black"/>
                </a:solidFill>
              </a:rPr>
              <a:t>１　人員配置</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sz="3200" dirty="0" smtClean="0">
                <a:effectLst>
                  <a:outerShdw blurRad="38100" dist="38100" dir="2700000" algn="tl">
                    <a:srgbClr val="000000">
                      <a:alpha val="43137"/>
                    </a:srgbClr>
                  </a:outerShdw>
                </a:effectLst>
              </a:rPr>
              <a:t>訪問入浴従業者</a:t>
            </a:r>
            <a:endParaRPr kumimoji="1" lang="en-US" altLang="ja-JP" sz="3200" dirty="0" smtClean="0">
              <a:effectLst>
                <a:outerShdw blurRad="38100" dist="38100" dir="2700000" algn="tl">
                  <a:srgbClr val="000000">
                    <a:alpha val="43137"/>
                  </a:srgbClr>
                </a:outerShdw>
              </a:effectLst>
            </a:endParaRPr>
          </a:p>
          <a:p>
            <a:pPr marL="0" indent="0">
              <a:buNone/>
            </a:pPr>
            <a:r>
              <a:rPr kumimoji="1" lang="ja-JP" altLang="en-US" dirty="0" smtClean="0"/>
              <a:t>　１回の訪問につき、</a:t>
            </a:r>
            <a:endParaRPr kumimoji="1" lang="en-US" altLang="ja-JP" dirty="0" smtClean="0"/>
          </a:p>
          <a:p>
            <a:pPr lvl="1"/>
            <a:r>
              <a:rPr kumimoji="1" lang="ja-JP" altLang="en-US" sz="2800" dirty="0" smtClean="0"/>
              <a:t>看護師又は准看護師（看護職員）１名</a:t>
            </a:r>
            <a:endParaRPr kumimoji="1" lang="en-US" altLang="ja-JP" sz="2800" dirty="0" smtClean="0"/>
          </a:p>
          <a:p>
            <a:pPr lvl="1"/>
            <a:r>
              <a:rPr lang="ja-JP" altLang="en-US" sz="2800" dirty="0" smtClean="0"/>
              <a:t>介護職員　２名</a:t>
            </a:r>
            <a:endParaRPr lang="en-US" altLang="ja-JP" dirty="0" smtClean="0"/>
          </a:p>
          <a:p>
            <a:pPr marL="0" indent="0" algn="r">
              <a:buNone/>
            </a:pPr>
            <a:r>
              <a:rPr kumimoji="1" lang="ja-JP" altLang="en-US" dirty="0" smtClean="0"/>
              <a:t>　の計３名をもってサービス提供を行う</a:t>
            </a:r>
            <a:r>
              <a:rPr lang="ja-JP" altLang="en-US" dirty="0"/>
              <a:t>。</a:t>
            </a:r>
            <a:endParaRPr kumimoji="1" lang="en-US" altLang="ja-JP" dirty="0"/>
          </a:p>
          <a:p>
            <a:pPr marL="0" indent="0">
              <a:buNone/>
            </a:pPr>
            <a:r>
              <a:rPr lang="en-US" altLang="ja-JP" dirty="0" smtClean="0"/>
              <a:t>【</a:t>
            </a:r>
            <a:r>
              <a:rPr lang="ja-JP" altLang="en-US" dirty="0" smtClean="0"/>
              <a:t>例外</a:t>
            </a:r>
            <a:r>
              <a:rPr lang="en-US" altLang="ja-JP" dirty="0" smtClean="0"/>
              <a:t>】</a:t>
            </a:r>
          </a:p>
          <a:p>
            <a:pPr marL="0" indent="0">
              <a:buNone/>
            </a:pPr>
            <a:r>
              <a:rPr kumimoji="1" lang="ja-JP" altLang="en-US" dirty="0"/>
              <a:t>　</a:t>
            </a:r>
            <a:r>
              <a:rPr kumimoji="1" lang="ja-JP" altLang="en-US" dirty="0" smtClean="0"/>
              <a:t>入浴により利用者の身体の状況等に支障を生ずるおそれがないと認められる場合は、主治医の意見を確認の上、</a:t>
            </a:r>
            <a:endParaRPr kumimoji="1" lang="en-US" altLang="ja-JP" dirty="0" smtClean="0"/>
          </a:p>
          <a:p>
            <a:pPr lvl="1"/>
            <a:r>
              <a:rPr lang="ja-JP" altLang="en-US" sz="2800" dirty="0" smtClean="0"/>
              <a:t>介護職員　３名　　での提供も可能。</a:t>
            </a:r>
            <a:endParaRPr kumimoji="1" lang="ja-JP" altLang="en-US" sz="2800" dirty="0"/>
          </a:p>
        </p:txBody>
      </p:sp>
    </p:spTree>
    <p:extLst>
      <p:ext uri="{BB962C8B-B14F-4D97-AF65-F5344CB8AC3E}">
        <p14:creationId xmlns:p14="http://schemas.microsoft.com/office/powerpoint/2010/main" val="10348255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dirty="0">
                <a:solidFill>
                  <a:prstClr val="black"/>
                </a:solidFill>
              </a:rPr>
              <a:t>２−３　訪問入浴介護（介護予防）</a:t>
            </a:r>
            <a:r>
              <a:rPr lang="en-US" altLang="ja-JP" dirty="0">
                <a:solidFill>
                  <a:prstClr val="black"/>
                </a:solidFill>
              </a:rPr>
              <a:t/>
            </a:r>
            <a:br>
              <a:rPr lang="en-US" altLang="ja-JP" dirty="0">
                <a:solidFill>
                  <a:prstClr val="black"/>
                </a:solidFill>
              </a:rPr>
            </a:br>
            <a:r>
              <a:rPr lang="ja-JP" altLang="en-US" sz="4000" dirty="0" smtClean="0">
                <a:solidFill>
                  <a:prstClr val="black"/>
                </a:solidFill>
              </a:rPr>
              <a:t>２　設備　／　３　利用料金等</a:t>
            </a:r>
            <a:endParaRPr kumimoji="1" lang="ja-JP" altLang="en-US" dirty="0"/>
          </a:p>
        </p:txBody>
      </p:sp>
      <p:sp>
        <p:nvSpPr>
          <p:cNvPr id="3" name="コンテンツ プレースホルダー 2"/>
          <p:cNvSpPr>
            <a:spLocks noGrp="1"/>
          </p:cNvSpPr>
          <p:nvPr>
            <p:ph sz="half" idx="1"/>
          </p:nvPr>
        </p:nvSpPr>
        <p:spPr>
          <a:xfrm>
            <a:off x="838200" y="1690688"/>
            <a:ext cx="10765664" cy="3293436"/>
          </a:xfrm>
        </p:spPr>
        <p:txBody>
          <a:bodyPr>
            <a:normAutofit fontScale="92500"/>
          </a:bodyPr>
          <a:lstStyle/>
          <a:p>
            <a:pPr marL="0" lvl="1" indent="0">
              <a:lnSpc>
                <a:spcPct val="100000"/>
              </a:lnSpc>
              <a:spcBef>
                <a:spcPts val="1000"/>
              </a:spcBef>
              <a:buNone/>
            </a:pPr>
            <a:r>
              <a:rPr lang="ja-JP" altLang="en-US" sz="3200" dirty="0" smtClean="0">
                <a:effectLst>
                  <a:outerShdw blurRad="38100" dist="38100" dir="2700000" algn="tl">
                    <a:srgbClr val="000000">
                      <a:alpha val="43137"/>
                    </a:srgbClr>
                  </a:outerShdw>
                </a:effectLst>
              </a:rPr>
              <a:t>衛生管理等</a:t>
            </a:r>
            <a:endParaRPr lang="en-US" altLang="ja-JP" sz="3200" dirty="0" smtClean="0">
              <a:effectLst>
                <a:outerShdw blurRad="38100" dist="38100" dir="2700000" algn="tl">
                  <a:srgbClr val="000000">
                    <a:alpha val="43137"/>
                  </a:srgbClr>
                </a:outerShdw>
              </a:effectLst>
            </a:endParaRPr>
          </a:p>
          <a:p>
            <a:pPr marL="228600" lvl="1">
              <a:lnSpc>
                <a:spcPct val="100000"/>
              </a:lnSpc>
              <a:spcBef>
                <a:spcPts val="1000"/>
              </a:spcBef>
              <a:buFont typeface="Wingdings" panose="05000000000000000000" pitchFamily="2" charset="2"/>
              <a:buChar char="Ø"/>
            </a:pPr>
            <a:r>
              <a:rPr lang="ja-JP" altLang="en-US" sz="2800" dirty="0" smtClean="0"/>
              <a:t>従</a:t>
            </a:r>
            <a:r>
              <a:rPr lang="ja-JP" altLang="en-US" sz="2800" dirty="0"/>
              <a:t>業者の清潔の</a:t>
            </a:r>
            <a:r>
              <a:rPr lang="ja-JP" altLang="en-US" sz="2800" dirty="0" smtClean="0"/>
              <a:t>保持</a:t>
            </a:r>
            <a:endParaRPr kumimoji="1" lang="en-US" altLang="ja-JP" sz="2800" dirty="0" smtClean="0"/>
          </a:p>
          <a:p>
            <a:pPr>
              <a:lnSpc>
                <a:spcPct val="100000"/>
              </a:lnSpc>
              <a:buFont typeface="Wingdings" panose="05000000000000000000" pitchFamily="2" charset="2"/>
              <a:buChar char="Ø"/>
            </a:pPr>
            <a:r>
              <a:rPr kumimoji="1" lang="ja-JP" altLang="en-US" dirty="0" smtClean="0"/>
              <a:t>従業者の健康状態の管理</a:t>
            </a:r>
            <a:endParaRPr kumimoji="1" lang="en-US" altLang="ja-JP" dirty="0" smtClean="0"/>
          </a:p>
          <a:p>
            <a:pPr>
              <a:lnSpc>
                <a:spcPct val="100000"/>
              </a:lnSpc>
              <a:buFont typeface="Wingdings" panose="05000000000000000000" pitchFamily="2" charset="2"/>
              <a:buChar char="Ø"/>
            </a:pPr>
            <a:r>
              <a:rPr lang="ja-JP" altLang="en-US" dirty="0" smtClean="0"/>
              <a:t>事業所の設備及び備品等の衛生的な管理</a:t>
            </a:r>
            <a:endParaRPr lang="en-US" altLang="ja-JP" dirty="0" smtClean="0"/>
          </a:p>
          <a:p>
            <a:pPr marL="0" indent="0" algn="ctr">
              <a:lnSpc>
                <a:spcPct val="100000"/>
              </a:lnSpc>
              <a:buNone/>
            </a:pPr>
            <a:r>
              <a:rPr lang="ja-JP" altLang="en-US" b="1" dirty="0" smtClean="0"/>
              <a:t>＋</a:t>
            </a:r>
            <a:endParaRPr lang="en-US" altLang="ja-JP" b="1" dirty="0"/>
          </a:p>
          <a:p>
            <a:pPr>
              <a:lnSpc>
                <a:spcPct val="100000"/>
              </a:lnSpc>
              <a:buFont typeface="Wingdings" panose="05000000000000000000" pitchFamily="2" charset="2"/>
              <a:buChar char="Ø"/>
            </a:pPr>
            <a:r>
              <a:rPr lang="ja-JP" altLang="en-US" b="1" dirty="0" smtClean="0"/>
              <a:t>サービス提供に使用する設備、器具その他用品に係る清潔の保持</a:t>
            </a:r>
            <a:endParaRPr lang="ja-JP" altLang="en-US" b="1" dirty="0"/>
          </a:p>
        </p:txBody>
      </p:sp>
      <p:sp>
        <p:nvSpPr>
          <p:cNvPr id="4" name="コンテンツ プレースホルダー 3"/>
          <p:cNvSpPr>
            <a:spLocks noGrp="1"/>
          </p:cNvSpPr>
          <p:nvPr>
            <p:ph sz="half" idx="2"/>
          </p:nvPr>
        </p:nvSpPr>
        <p:spPr>
          <a:xfrm>
            <a:off x="1171976" y="5117559"/>
            <a:ext cx="4456091" cy="1458487"/>
          </a:xfrm>
        </p:spPr>
        <p:txBody>
          <a:bodyPr anchor="ctr">
            <a:normAutofit fontScale="92500"/>
          </a:bodyPr>
          <a:lstStyle/>
          <a:p>
            <a:pPr>
              <a:lnSpc>
                <a:spcPct val="100000"/>
              </a:lnSpc>
            </a:pPr>
            <a:r>
              <a:rPr kumimoji="1" lang="ja-JP" altLang="en-US" sz="2400" dirty="0" smtClean="0"/>
              <a:t>訪問入浴の提供の際に使用する消耗品</a:t>
            </a:r>
            <a:endParaRPr kumimoji="1" lang="en-US" altLang="ja-JP" sz="2400" dirty="0" smtClean="0"/>
          </a:p>
          <a:p>
            <a:pPr>
              <a:lnSpc>
                <a:spcPct val="100000"/>
              </a:lnSpc>
            </a:pPr>
            <a:r>
              <a:rPr lang="ja-JP" altLang="en-US" sz="2400" dirty="0"/>
              <a:t>清潔</a:t>
            </a:r>
            <a:r>
              <a:rPr lang="ja-JP" altLang="en-US" sz="2400" dirty="0" smtClean="0"/>
              <a:t>の</a:t>
            </a:r>
            <a:r>
              <a:rPr lang="ja-JP" altLang="en-US" sz="2400" dirty="0"/>
              <a:t>保持</a:t>
            </a:r>
            <a:r>
              <a:rPr lang="ja-JP" altLang="en-US" sz="2400" dirty="0" smtClean="0"/>
              <a:t>に</a:t>
            </a:r>
            <a:r>
              <a:rPr lang="ja-JP" altLang="en-US" sz="2400" dirty="0"/>
              <a:t>必要</a:t>
            </a:r>
            <a:r>
              <a:rPr lang="ja-JP" altLang="en-US" sz="2400" dirty="0" smtClean="0"/>
              <a:t>な衛生</a:t>
            </a:r>
            <a:r>
              <a:rPr lang="ja-JP" altLang="en-US" sz="2400" dirty="0"/>
              <a:t>用品</a:t>
            </a:r>
            <a:endParaRPr kumimoji="1" lang="ja-JP" altLang="en-US" sz="2400" dirty="0"/>
          </a:p>
        </p:txBody>
      </p:sp>
      <p:sp>
        <p:nvSpPr>
          <p:cNvPr id="9" name="爆発 1 8"/>
          <p:cNvSpPr/>
          <p:nvPr/>
        </p:nvSpPr>
        <p:spPr>
          <a:xfrm>
            <a:off x="6246254" y="4984124"/>
            <a:ext cx="5357612" cy="1591922"/>
          </a:xfrm>
          <a:prstGeom prst="irregularSeal1">
            <a:avLst/>
          </a:prstGeom>
          <a:solidFill>
            <a:srgbClr val="5B9BD5">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2400" dirty="0">
              <a:solidFill>
                <a:schemeClr val="tx1"/>
              </a:solidFill>
            </a:endParaRPr>
          </a:p>
        </p:txBody>
      </p:sp>
      <p:sp>
        <p:nvSpPr>
          <p:cNvPr id="12" name="テキスト ボックス 11"/>
          <p:cNvSpPr txBox="1"/>
          <p:nvPr/>
        </p:nvSpPr>
        <p:spPr>
          <a:xfrm>
            <a:off x="6246253" y="5226087"/>
            <a:ext cx="5357611" cy="1107996"/>
          </a:xfrm>
          <a:prstGeom prst="rect">
            <a:avLst/>
          </a:prstGeom>
          <a:noFill/>
        </p:spPr>
        <p:txBody>
          <a:bodyPr wrap="square" rtlCol="0" anchor="ctr">
            <a:spAutoFit/>
          </a:bodyPr>
          <a:lstStyle/>
          <a:p>
            <a:pPr algn="ctr"/>
            <a:r>
              <a:rPr kumimoji="1" lang="ja-JP" altLang="en-US" sz="2200" b="1" dirty="0" smtClean="0"/>
              <a:t>利用者に用意させたり</a:t>
            </a:r>
            <a:endParaRPr kumimoji="1" lang="en-US" altLang="ja-JP" sz="2200" b="1" dirty="0" smtClean="0"/>
          </a:p>
          <a:p>
            <a:pPr algn="ctr"/>
            <a:r>
              <a:rPr lang="ja-JP" altLang="en-US" sz="2200" b="1" dirty="0" smtClean="0">
                <a:solidFill>
                  <a:schemeClr val="tx1"/>
                </a:solidFill>
              </a:rPr>
              <a:t>利用者にその費用を負担させることは</a:t>
            </a:r>
            <a:endParaRPr lang="en-US" altLang="ja-JP" sz="2200" b="1" dirty="0" smtClean="0">
              <a:solidFill>
                <a:schemeClr val="tx1"/>
              </a:solidFill>
            </a:endParaRPr>
          </a:p>
          <a:p>
            <a:pPr algn="ctr"/>
            <a:r>
              <a:rPr lang="ja-JP" altLang="en-US" sz="2200" b="1" dirty="0" smtClean="0">
                <a:solidFill>
                  <a:schemeClr val="tx1"/>
                </a:solidFill>
              </a:rPr>
              <a:t>できません</a:t>
            </a:r>
          </a:p>
        </p:txBody>
      </p:sp>
    </p:spTree>
    <p:extLst>
      <p:ext uri="{BB962C8B-B14F-4D97-AF65-F5344CB8AC3E}">
        <p14:creationId xmlns:p14="http://schemas.microsoft.com/office/powerpoint/2010/main" val="40034072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Effect transition="in" filter="wipe(left)">
                                      <p:cBhvr>
                                        <p:cTn id="11" dur="500"/>
                                        <p:tgtEl>
                                          <p:spTgt spid="3">
                                            <p:txEl>
                                              <p:pRg st="5" end="5"/>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fade">
                                      <p:cBhvr>
                                        <p:cTn id="16" dur="500"/>
                                        <p:tgtEl>
                                          <p:spTgt spid="4">
                                            <p:txEl>
                                              <p:pRg st="0" end="0"/>
                                            </p:txEl>
                                          </p:spTgt>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fade">
                                      <p:cBhvr>
                                        <p:cTn id="20" dur="500"/>
                                        <p:tgtEl>
                                          <p:spTgt spid="4">
                                            <p:txEl>
                                              <p:pRg st="1" end="1"/>
                                            </p:txEl>
                                          </p:spTgt>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up)">
                                      <p:cBhvr>
                                        <p:cTn id="23" dur="500"/>
                                        <p:tgtEl>
                                          <p:spTgt spid="9"/>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up)">
                                      <p:cBhvr>
                                        <p:cTn id="2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9" grpId="0" animBg="1"/>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8179918" y="3473785"/>
            <a:ext cx="1536431" cy="1536431"/>
            <a:chOff x="1637450" y="1403461"/>
            <a:chExt cx="1536431" cy="1536431"/>
          </a:xfrm>
        </p:grpSpPr>
        <p:sp>
          <p:nvSpPr>
            <p:cNvPr id="7" name="円/楕円 6"/>
            <p:cNvSpPr/>
            <p:nvPr/>
          </p:nvSpPr>
          <p:spPr>
            <a:xfrm>
              <a:off x="1637450" y="1403461"/>
              <a:ext cx="1536431" cy="1536431"/>
            </a:xfrm>
            <a:prstGeom prst="ellipse">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8" name="円/楕円 4"/>
            <p:cNvSpPr/>
            <p:nvPr/>
          </p:nvSpPr>
          <p:spPr>
            <a:xfrm>
              <a:off x="1862455" y="1628466"/>
              <a:ext cx="1086421" cy="108642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kumimoji="1" lang="ja-JP" altLang="en-US" sz="2600" kern="1200" dirty="0" smtClean="0"/>
                <a:t>利用者</a:t>
              </a:r>
              <a:endParaRPr kumimoji="1" lang="ja-JP" altLang="en-US" sz="2600" kern="1200" dirty="0"/>
            </a:p>
          </p:txBody>
        </p:sp>
      </p:grpSp>
      <p:sp>
        <p:nvSpPr>
          <p:cNvPr id="2" name="タイトル 1"/>
          <p:cNvSpPr>
            <a:spLocks noGrp="1"/>
          </p:cNvSpPr>
          <p:nvPr>
            <p:ph type="title"/>
          </p:nvPr>
        </p:nvSpPr>
        <p:spPr/>
        <p:txBody>
          <a:bodyPr/>
          <a:lstStyle/>
          <a:p>
            <a:r>
              <a:rPr lang="ja-JP" altLang="en-US" sz="2400" dirty="0">
                <a:solidFill>
                  <a:prstClr val="black"/>
                </a:solidFill>
              </a:rPr>
              <a:t>２</a:t>
            </a:r>
            <a:r>
              <a:rPr lang="ja-JP" altLang="en-US" sz="2400" dirty="0" smtClean="0">
                <a:solidFill>
                  <a:prstClr val="black"/>
                </a:solidFill>
              </a:rPr>
              <a:t>−５</a:t>
            </a:r>
            <a:r>
              <a:rPr lang="ja-JP" altLang="en-US" sz="2400" dirty="0">
                <a:solidFill>
                  <a:prstClr val="black"/>
                </a:solidFill>
              </a:rPr>
              <a:t>　</a:t>
            </a:r>
            <a:r>
              <a:rPr lang="ja-JP" altLang="en-US" sz="2400" dirty="0" smtClean="0">
                <a:solidFill>
                  <a:prstClr val="black"/>
                </a:solidFill>
              </a:rPr>
              <a:t>訪問リハビリテーション（</a:t>
            </a:r>
            <a:r>
              <a:rPr lang="ja-JP" altLang="en-US" sz="2400" dirty="0">
                <a:solidFill>
                  <a:prstClr val="black"/>
                </a:solidFill>
              </a:rPr>
              <a:t>介護予防）</a:t>
            </a:r>
            <a:r>
              <a:rPr lang="en-US" altLang="ja-JP" dirty="0">
                <a:solidFill>
                  <a:prstClr val="black"/>
                </a:solidFill>
              </a:rPr>
              <a:t/>
            </a:r>
            <a:br>
              <a:rPr lang="en-US" altLang="ja-JP" dirty="0">
                <a:solidFill>
                  <a:prstClr val="black"/>
                </a:solidFill>
              </a:rPr>
            </a:br>
            <a:r>
              <a:rPr lang="ja-JP" altLang="en-US" sz="4000" dirty="0" smtClean="0">
                <a:solidFill>
                  <a:prstClr val="black"/>
                </a:solidFill>
              </a:rPr>
              <a:t>２　関係者との連携・情報共有</a:t>
            </a:r>
            <a:endParaRPr kumimoji="1" lang="ja-JP" altLang="en-US" dirty="0"/>
          </a:p>
        </p:txBody>
      </p:sp>
      <p:sp>
        <p:nvSpPr>
          <p:cNvPr id="3" name="コンテンツ プレースホルダー 2"/>
          <p:cNvSpPr>
            <a:spLocks noGrp="1"/>
          </p:cNvSpPr>
          <p:nvPr>
            <p:ph sz="half" idx="1"/>
          </p:nvPr>
        </p:nvSpPr>
        <p:spPr>
          <a:xfrm>
            <a:off x="838200" y="1825625"/>
            <a:ext cx="4776989" cy="4351338"/>
          </a:xfrm>
        </p:spPr>
        <p:txBody>
          <a:bodyPr>
            <a:normAutofit lnSpcReduction="10000"/>
          </a:bodyPr>
          <a:lstStyle/>
          <a:p>
            <a:pPr marL="0" indent="0" algn="ctr">
              <a:buNone/>
            </a:pPr>
            <a:r>
              <a:rPr kumimoji="1" lang="ja-JP" altLang="en-US" sz="3200" dirty="0" smtClean="0">
                <a:effectLst>
                  <a:outerShdw blurRad="38100" dist="38100" dir="2700000" algn="tl">
                    <a:srgbClr val="000000">
                      <a:alpha val="43137"/>
                    </a:srgbClr>
                  </a:outerShdw>
                </a:effectLst>
              </a:rPr>
              <a:t>リハビリテーション会議</a:t>
            </a:r>
            <a:endParaRPr kumimoji="1" lang="en-US" altLang="ja-JP" dirty="0" smtClean="0">
              <a:effectLst>
                <a:outerShdw blurRad="38100" dist="38100" dir="2700000" algn="tl">
                  <a:srgbClr val="000000">
                    <a:alpha val="43137"/>
                  </a:srgbClr>
                </a:outerShdw>
              </a:effectLst>
            </a:endParaRPr>
          </a:p>
          <a:p>
            <a:pPr marL="0" indent="0">
              <a:buNone/>
            </a:pPr>
            <a:r>
              <a:rPr kumimoji="1" lang="en-US" altLang="ja-JP" dirty="0" smtClean="0"/>
              <a:t>〔</a:t>
            </a:r>
            <a:r>
              <a:rPr kumimoji="1" lang="ja-JP" altLang="en-US" dirty="0" smtClean="0"/>
              <a:t>構成員</a:t>
            </a:r>
            <a:r>
              <a:rPr kumimoji="1" lang="en-US" altLang="ja-JP" dirty="0" smtClean="0"/>
              <a:t>〕</a:t>
            </a:r>
          </a:p>
          <a:p>
            <a:r>
              <a:rPr lang="ja-JP" altLang="en-US" dirty="0" smtClean="0"/>
              <a:t>医師</a:t>
            </a:r>
            <a:endParaRPr lang="en-US" altLang="ja-JP" dirty="0" smtClean="0"/>
          </a:p>
          <a:p>
            <a:r>
              <a:rPr kumimoji="1" lang="ja-JP" altLang="en-US" dirty="0" smtClean="0"/>
              <a:t>理学療法士</a:t>
            </a:r>
            <a:endParaRPr kumimoji="1" lang="en-US" altLang="ja-JP" dirty="0" smtClean="0"/>
          </a:p>
          <a:p>
            <a:r>
              <a:rPr lang="ja-JP" altLang="en-US" dirty="0" smtClean="0"/>
              <a:t>作業療法士</a:t>
            </a:r>
            <a:endParaRPr lang="en-US" altLang="ja-JP" dirty="0" smtClean="0"/>
          </a:p>
          <a:p>
            <a:r>
              <a:rPr kumimoji="1" lang="ja-JP" altLang="en-US" dirty="0"/>
              <a:t>言語</a:t>
            </a:r>
            <a:r>
              <a:rPr kumimoji="1" lang="ja-JP" altLang="en-US" dirty="0" smtClean="0"/>
              <a:t>聴覚士</a:t>
            </a:r>
            <a:endParaRPr kumimoji="1" lang="en-US" altLang="ja-JP" dirty="0" smtClean="0"/>
          </a:p>
          <a:p>
            <a:r>
              <a:rPr lang="ja-JP" altLang="en-US" dirty="0" smtClean="0"/>
              <a:t>介護支援専門員</a:t>
            </a:r>
            <a:endParaRPr lang="en-US" altLang="ja-JP" dirty="0" smtClean="0"/>
          </a:p>
          <a:p>
            <a:r>
              <a:rPr kumimoji="1" lang="ja-JP" altLang="en-US" dirty="0" smtClean="0"/>
              <a:t>その他サービス担当者</a:t>
            </a:r>
            <a:endParaRPr kumimoji="1" lang="en-US" altLang="ja-JP" dirty="0" smtClean="0"/>
          </a:p>
          <a:p>
            <a:r>
              <a:rPr lang="ja-JP" altLang="en-US" dirty="0" smtClean="0"/>
              <a:t>利用者やその家族</a:t>
            </a:r>
            <a:endParaRPr kumimoji="1" lang="ja-JP" altLang="en-US" dirty="0"/>
          </a:p>
        </p:txBody>
      </p:sp>
      <p:graphicFrame>
        <p:nvGraphicFramePr>
          <p:cNvPr id="5" name="コンテンツ プレースホルダー 4"/>
          <p:cNvGraphicFramePr>
            <a:graphicFrameLocks noGrp="1"/>
          </p:cNvGraphicFramePr>
          <p:nvPr>
            <p:ph sz="half" idx="2"/>
            <p:extLst>
              <p:ext uri="{D42A27DB-BD31-4B8C-83A1-F6EECF244321}">
                <p14:modId xmlns:p14="http://schemas.microsoft.com/office/powerpoint/2010/main" val="3694046608"/>
              </p:ext>
            </p:extLst>
          </p:nvPr>
        </p:nvGraphicFramePr>
        <p:xfrm>
          <a:off x="6542468" y="2070324"/>
          <a:ext cx="4811332" cy="43433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9" name="グループ化 8"/>
          <p:cNvGrpSpPr/>
          <p:nvPr/>
        </p:nvGrpSpPr>
        <p:grpSpPr>
          <a:xfrm>
            <a:off x="8179918" y="1957103"/>
            <a:ext cx="1546162" cy="1301357"/>
            <a:chOff x="1632584" y="-111588"/>
            <a:chExt cx="1546162" cy="1301357"/>
          </a:xfrm>
        </p:grpSpPr>
        <p:sp>
          <p:nvSpPr>
            <p:cNvPr id="19" name="円/楕円 18"/>
            <p:cNvSpPr/>
            <p:nvPr/>
          </p:nvSpPr>
          <p:spPr>
            <a:xfrm>
              <a:off x="1632584" y="-111588"/>
              <a:ext cx="1546162" cy="1301357"/>
            </a:xfrm>
            <a:prstGeom prst="ellipse">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0" name="円/楕円 4"/>
            <p:cNvSpPr/>
            <p:nvPr/>
          </p:nvSpPr>
          <p:spPr>
            <a:xfrm>
              <a:off x="1859014" y="78991"/>
              <a:ext cx="1093302" cy="92019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kumimoji="1" lang="ja-JP" altLang="en-US" sz="1600" kern="1200" dirty="0" smtClean="0"/>
                <a:t>リハビリテーション事業者</a:t>
              </a:r>
              <a:endParaRPr kumimoji="1" lang="ja-JP" altLang="en-US" sz="1600" kern="1200" dirty="0"/>
            </a:p>
          </p:txBody>
        </p:sp>
      </p:grpSp>
      <p:grpSp>
        <p:nvGrpSpPr>
          <p:cNvPr id="10" name="グループ化 9"/>
          <p:cNvGrpSpPr/>
          <p:nvPr/>
        </p:nvGrpSpPr>
        <p:grpSpPr>
          <a:xfrm>
            <a:off x="9812506" y="3589689"/>
            <a:ext cx="1546162" cy="1301357"/>
            <a:chOff x="3265172" y="1520998"/>
            <a:chExt cx="1546162" cy="1301357"/>
          </a:xfrm>
        </p:grpSpPr>
        <p:sp>
          <p:nvSpPr>
            <p:cNvPr id="17" name="円/楕円 16"/>
            <p:cNvSpPr/>
            <p:nvPr/>
          </p:nvSpPr>
          <p:spPr>
            <a:xfrm>
              <a:off x="3265172" y="1520998"/>
              <a:ext cx="1546162" cy="1301357"/>
            </a:xfrm>
            <a:prstGeom prst="ellipse">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8" name="円/楕円 6"/>
            <p:cNvSpPr/>
            <p:nvPr/>
          </p:nvSpPr>
          <p:spPr>
            <a:xfrm>
              <a:off x="3491602" y="1711577"/>
              <a:ext cx="1093302" cy="92019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kumimoji="1" lang="ja-JP" altLang="en-US" sz="1600" kern="1200" dirty="0" smtClean="0"/>
                <a:t>サービス</a:t>
              </a:r>
              <a:endParaRPr kumimoji="1" lang="en-US" altLang="ja-JP" sz="1600" kern="1200" dirty="0" smtClean="0"/>
            </a:p>
            <a:p>
              <a:pPr lvl="0" algn="ctr" defTabSz="711200">
                <a:lnSpc>
                  <a:spcPct val="90000"/>
                </a:lnSpc>
                <a:spcBef>
                  <a:spcPct val="0"/>
                </a:spcBef>
                <a:spcAft>
                  <a:spcPct val="35000"/>
                </a:spcAft>
              </a:pPr>
              <a:r>
                <a:rPr kumimoji="1" lang="ja-JP" altLang="en-US" sz="1600" kern="1200" dirty="0" smtClean="0"/>
                <a:t>担当者</a:t>
              </a:r>
              <a:endParaRPr kumimoji="1" lang="ja-JP" altLang="en-US" sz="1600" kern="1200" dirty="0"/>
            </a:p>
          </p:txBody>
        </p:sp>
      </p:grpSp>
      <p:grpSp>
        <p:nvGrpSpPr>
          <p:cNvPr id="11" name="グループ化 10"/>
          <p:cNvGrpSpPr/>
          <p:nvPr/>
        </p:nvGrpSpPr>
        <p:grpSpPr>
          <a:xfrm>
            <a:off x="8179918" y="5222277"/>
            <a:ext cx="1546162" cy="1301357"/>
            <a:chOff x="1632584" y="3153586"/>
            <a:chExt cx="1546162" cy="1301357"/>
          </a:xfrm>
        </p:grpSpPr>
        <p:sp>
          <p:nvSpPr>
            <p:cNvPr id="15" name="円/楕円 14"/>
            <p:cNvSpPr/>
            <p:nvPr/>
          </p:nvSpPr>
          <p:spPr>
            <a:xfrm>
              <a:off x="1632584" y="3153586"/>
              <a:ext cx="1546162" cy="1301357"/>
            </a:xfrm>
            <a:prstGeom prst="ellipse">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6" name="円/楕円 8"/>
            <p:cNvSpPr/>
            <p:nvPr/>
          </p:nvSpPr>
          <p:spPr>
            <a:xfrm>
              <a:off x="1859014" y="3344165"/>
              <a:ext cx="1093302" cy="92019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kumimoji="1" lang="ja-JP" altLang="en-US" sz="1600" kern="1200" dirty="0" smtClean="0"/>
                <a:t>利用者の</a:t>
              </a:r>
              <a:endParaRPr kumimoji="1" lang="en-US" altLang="ja-JP" sz="1600" kern="1200" dirty="0" smtClean="0"/>
            </a:p>
            <a:p>
              <a:pPr lvl="0" algn="ctr" defTabSz="711200">
                <a:lnSpc>
                  <a:spcPct val="90000"/>
                </a:lnSpc>
                <a:spcBef>
                  <a:spcPct val="0"/>
                </a:spcBef>
                <a:spcAft>
                  <a:spcPct val="35000"/>
                </a:spcAft>
              </a:pPr>
              <a:r>
                <a:rPr kumimoji="1" lang="ja-JP" altLang="en-US" sz="1600" kern="1200" dirty="0" smtClean="0"/>
                <a:t>家族等</a:t>
              </a:r>
              <a:endParaRPr kumimoji="1" lang="ja-JP" altLang="en-US" sz="1600" kern="1200" dirty="0"/>
            </a:p>
          </p:txBody>
        </p:sp>
      </p:grpSp>
      <p:grpSp>
        <p:nvGrpSpPr>
          <p:cNvPr id="12" name="グループ化 11"/>
          <p:cNvGrpSpPr/>
          <p:nvPr/>
        </p:nvGrpSpPr>
        <p:grpSpPr>
          <a:xfrm>
            <a:off x="6547331" y="3589689"/>
            <a:ext cx="1546162" cy="1301357"/>
            <a:chOff x="-3" y="1520998"/>
            <a:chExt cx="1546162" cy="1301357"/>
          </a:xfrm>
        </p:grpSpPr>
        <p:sp>
          <p:nvSpPr>
            <p:cNvPr id="13" name="円/楕円 12"/>
            <p:cNvSpPr/>
            <p:nvPr/>
          </p:nvSpPr>
          <p:spPr>
            <a:xfrm>
              <a:off x="-3" y="1520998"/>
              <a:ext cx="1546162" cy="1301357"/>
            </a:xfrm>
            <a:prstGeom prst="ellipse">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4" name="円/楕円 10"/>
            <p:cNvSpPr/>
            <p:nvPr/>
          </p:nvSpPr>
          <p:spPr>
            <a:xfrm>
              <a:off x="226427" y="1711577"/>
              <a:ext cx="1093302" cy="92019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kumimoji="1" lang="ja-JP" altLang="en-US" sz="1600" kern="1200" dirty="0" smtClean="0"/>
                <a:t>介護支援</a:t>
              </a:r>
              <a:endParaRPr kumimoji="1" lang="en-US" altLang="ja-JP" sz="1600" kern="1200" dirty="0" smtClean="0"/>
            </a:p>
            <a:p>
              <a:pPr lvl="0" algn="ctr" defTabSz="711200">
                <a:lnSpc>
                  <a:spcPct val="90000"/>
                </a:lnSpc>
                <a:spcBef>
                  <a:spcPct val="0"/>
                </a:spcBef>
                <a:spcAft>
                  <a:spcPct val="35000"/>
                </a:spcAft>
              </a:pPr>
              <a:r>
                <a:rPr kumimoji="1" lang="ja-JP" altLang="en-US" sz="1600" kern="1200" dirty="0" smtClean="0"/>
                <a:t>専門員</a:t>
              </a:r>
              <a:endParaRPr kumimoji="1" lang="ja-JP" altLang="en-US" sz="1600" kern="1200" dirty="0"/>
            </a:p>
          </p:txBody>
        </p:sp>
      </p:grpSp>
    </p:spTree>
    <p:extLst>
      <p:ext uri="{BB962C8B-B14F-4D97-AF65-F5344CB8AC3E}">
        <p14:creationId xmlns:p14="http://schemas.microsoft.com/office/powerpoint/2010/main" val="2102283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10" presetClass="entr" presetSubtype="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7212169" y="4548553"/>
            <a:ext cx="4141631" cy="1865126"/>
          </a:xfrm>
          <a:prstGeom prst="rect">
            <a:avLst/>
          </a:prstGeom>
          <a:noFill/>
        </p:spPr>
        <p:txBody>
          <a:bodyPr wrap="square" rtlCol="0">
            <a:spAutoFit/>
          </a:bodyPr>
          <a:lstStyle/>
          <a:p>
            <a:pPr algn="ctr">
              <a:lnSpc>
                <a:spcPct val="120000"/>
              </a:lnSpc>
            </a:pPr>
            <a:r>
              <a:rPr lang="ja-JP" altLang="en-US" sz="3200" b="1" dirty="0"/>
              <a:t>計画</a:t>
            </a:r>
            <a:r>
              <a:rPr lang="ja-JP" altLang="en-US" sz="3200" b="1" dirty="0" smtClean="0"/>
              <a:t>に基づく</a:t>
            </a:r>
            <a:endParaRPr lang="en-US" altLang="ja-JP" sz="3200" b="1" dirty="0" smtClean="0"/>
          </a:p>
          <a:p>
            <a:pPr algn="ctr">
              <a:lnSpc>
                <a:spcPct val="120000"/>
              </a:lnSpc>
            </a:pPr>
            <a:r>
              <a:rPr kumimoji="1" lang="ja-JP" altLang="en-US" sz="3200" b="1" dirty="0"/>
              <a:t>リハビリテーション</a:t>
            </a:r>
            <a:r>
              <a:rPr kumimoji="1" lang="ja-JP" altLang="en-US" sz="3200" b="1" dirty="0" smtClean="0"/>
              <a:t>の</a:t>
            </a:r>
            <a:r>
              <a:rPr kumimoji="1" lang="ja-JP" altLang="en-US" sz="3200" b="1" dirty="0"/>
              <a:t>提供</a:t>
            </a:r>
          </a:p>
        </p:txBody>
      </p:sp>
      <p:sp>
        <p:nvSpPr>
          <p:cNvPr id="2" name="タイトル 1"/>
          <p:cNvSpPr>
            <a:spLocks noGrp="1"/>
          </p:cNvSpPr>
          <p:nvPr>
            <p:ph type="title"/>
          </p:nvPr>
        </p:nvSpPr>
        <p:spPr/>
        <p:txBody>
          <a:bodyPr/>
          <a:lstStyle/>
          <a:p>
            <a:r>
              <a:rPr lang="ja-JP" altLang="en-US" sz="2400" dirty="0">
                <a:solidFill>
                  <a:prstClr val="black"/>
                </a:solidFill>
              </a:rPr>
              <a:t>２−５　訪問リハビリテーション（介護予防）</a:t>
            </a:r>
            <a:r>
              <a:rPr lang="en-US" altLang="ja-JP" dirty="0">
                <a:solidFill>
                  <a:prstClr val="black"/>
                </a:solidFill>
              </a:rPr>
              <a:t/>
            </a:r>
            <a:br>
              <a:rPr lang="en-US" altLang="ja-JP" dirty="0">
                <a:solidFill>
                  <a:prstClr val="black"/>
                </a:solidFill>
              </a:rPr>
            </a:br>
            <a:r>
              <a:rPr lang="ja-JP" altLang="en-US" sz="4000" dirty="0" smtClean="0">
                <a:solidFill>
                  <a:prstClr val="black"/>
                </a:solidFill>
              </a:rPr>
              <a:t>３　訪問リハビリテーション計画</a:t>
            </a:r>
            <a:endParaRPr kumimoji="1" lang="ja-JP" altLang="en-US" dirty="0"/>
          </a:p>
        </p:txBody>
      </p:sp>
      <p:sp>
        <p:nvSpPr>
          <p:cNvPr id="8" name="メモ 7"/>
          <p:cNvSpPr/>
          <p:nvPr/>
        </p:nvSpPr>
        <p:spPr>
          <a:xfrm>
            <a:off x="838200" y="1690688"/>
            <a:ext cx="3849710" cy="4722991"/>
          </a:xfrm>
          <a:prstGeom prst="foldedCorner">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b"/>
          <a:lstStyle/>
          <a:p>
            <a:pPr algn="ctr"/>
            <a:r>
              <a:rPr kumimoji="1" lang="ja-JP" altLang="en-US" sz="3200" dirty="0" smtClean="0">
                <a:effectLst>
                  <a:outerShdw blurRad="38100" dist="38100" dir="2700000" algn="tl">
                    <a:srgbClr val="000000">
                      <a:alpha val="43137"/>
                    </a:srgbClr>
                  </a:outerShdw>
                </a:effectLst>
              </a:rPr>
              <a:t>訪問リハビリ</a:t>
            </a:r>
            <a:endParaRPr kumimoji="1" lang="en-US" altLang="ja-JP" sz="3200" dirty="0" smtClean="0">
              <a:effectLst>
                <a:outerShdw blurRad="38100" dist="38100" dir="2700000" algn="tl">
                  <a:srgbClr val="000000">
                    <a:alpha val="43137"/>
                  </a:srgbClr>
                </a:outerShdw>
              </a:effectLst>
            </a:endParaRPr>
          </a:p>
          <a:p>
            <a:pPr algn="ctr"/>
            <a:r>
              <a:rPr lang="ja-JP" altLang="en-US" sz="3200" dirty="0">
                <a:effectLst>
                  <a:outerShdw blurRad="38100" dist="38100" dir="2700000" algn="tl">
                    <a:srgbClr val="000000">
                      <a:alpha val="43137"/>
                    </a:srgbClr>
                  </a:outerShdw>
                </a:effectLst>
              </a:rPr>
              <a:t>テーション</a:t>
            </a:r>
            <a:r>
              <a:rPr kumimoji="1" lang="ja-JP" altLang="en-US" sz="3200" dirty="0" smtClean="0">
                <a:effectLst>
                  <a:outerShdw blurRad="38100" dist="38100" dir="2700000" algn="tl">
                    <a:srgbClr val="000000">
                      <a:alpha val="43137"/>
                    </a:srgbClr>
                  </a:outerShdw>
                </a:effectLst>
              </a:rPr>
              <a:t>計画</a:t>
            </a:r>
            <a:endParaRPr kumimoji="1" lang="en-US" altLang="ja-JP" sz="3200" dirty="0" smtClean="0">
              <a:effectLst>
                <a:outerShdw blurRad="38100" dist="38100" dir="2700000" algn="tl">
                  <a:srgbClr val="000000">
                    <a:alpha val="43137"/>
                  </a:srgbClr>
                </a:outerShdw>
              </a:effectLst>
            </a:endParaRPr>
          </a:p>
          <a:p>
            <a:pPr algn="just"/>
            <a:endParaRPr kumimoji="1" lang="en-US" altLang="ja-JP" sz="2800" dirty="0" smtClean="0"/>
          </a:p>
          <a:p>
            <a:pPr algn="just"/>
            <a:r>
              <a:rPr kumimoji="1" lang="en-US" altLang="ja-JP" sz="2400" dirty="0" smtClean="0"/>
              <a:t>〔</a:t>
            </a:r>
            <a:r>
              <a:rPr kumimoji="1" lang="ja-JP" altLang="en-US" sz="2400" dirty="0" smtClean="0"/>
              <a:t>記載すべき事項</a:t>
            </a:r>
            <a:r>
              <a:rPr kumimoji="1" lang="en-US" altLang="ja-JP" sz="2400" dirty="0" smtClean="0"/>
              <a:t>〕</a:t>
            </a:r>
          </a:p>
          <a:p>
            <a:pPr marL="252000" indent="-252000" algn="just">
              <a:buFont typeface="Arial" panose="020B0604020202020204" pitchFamily="34" charset="0"/>
              <a:buChar char="•"/>
            </a:pPr>
            <a:r>
              <a:rPr kumimoji="1" lang="ja-JP" altLang="en-US" sz="2400" dirty="0" smtClean="0"/>
              <a:t>利用者等の希望</a:t>
            </a:r>
            <a:endParaRPr kumimoji="1" lang="en-US" altLang="ja-JP" sz="2400" dirty="0" smtClean="0"/>
          </a:p>
          <a:p>
            <a:pPr marL="252000" indent="-252000" algn="just">
              <a:buFont typeface="Arial" panose="020B0604020202020204" pitchFamily="34" charset="0"/>
              <a:buChar char="•"/>
            </a:pPr>
            <a:r>
              <a:rPr lang="ja-JP" altLang="en-US" sz="2400" dirty="0" smtClean="0"/>
              <a:t>主治医の</a:t>
            </a:r>
            <a:r>
              <a:rPr lang="ja-JP" altLang="en-US" sz="2400" dirty="0"/>
              <a:t>指示</a:t>
            </a:r>
            <a:endParaRPr kumimoji="1" lang="en-US" altLang="ja-JP" sz="2400" dirty="0" smtClean="0"/>
          </a:p>
          <a:p>
            <a:pPr marL="252000" indent="-252000" algn="just">
              <a:buFont typeface="Arial" panose="020B0604020202020204" pitchFamily="34" charset="0"/>
              <a:buChar char="•"/>
            </a:pPr>
            <a:r>
              <a:rPr kumimoji="1" lang="ja-JP" altLang="en-US" sz="2400" dirty="0" smtClean="0"/>
              <a:t>目標</a:t>
            </a:r>
            <a:endParaRPr kumimoji="1" lang="en-US" altLang="ja-JP" sz="2400" dirty="0" smtClean="0"/>
          </a:p>
          <a:p>
            <a:pPr marL="252000" indent="-252000" algn="just">
              <a:buFont typeface="Arial" panose="020B0604020202020204" pitchFamily="34" charset="0"/>
              <a:buChar char="•"/>
            </a:pPr>
            <a:r>
              <a:rPr kumimoji="1" lang="ja-JP" altLang="en-US" sz="2400" dirty="0" smtClean="0"/>
              <a:t>リハビリテーション内容</a:t>
            </a:r>
            <a:endParaRPr kumimoji="1" lang="en-US" altLang="ja-JP" sz="2400" dirty="0" smtClean="0"/>
          </a:p>
          <a:p>
            <a:pPr algn="r">
              <a:spcBef>
                <a:spcPts val="1200"/>
              </a:spcBef>
            </a:pPr>
            <a:r>
              <a:rPr kumimoji="1" lang="ja-JP" altLang="en-US" sz="2400" dirty="0" smtClean="0"/>
              <a:t>等</a:t>
            </a:r>
            <a:endParaRPr kumimoji="1" lang="ja-JP" altLang="en-US" sz="2400" dirty="0"/>
          </a:p>
        </p:txBody>
      </p:sp>
      <p:sp>
        <p:nvSpPr>
          <p:cNvPr id="13" name="左矢印 12"/>
          <p:cNvSpPr/>
          <p:nvPr/>
        </p:nvSpPr>
        <p:spPr>
          <a:xfrm>
            <a:off x="5389620" y="3120519"/>
            <a:ext cx="1120463" cy="584775"/>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7212169" y="1895569"/>
            <a:ext cx="4141631" cy="584775"/>
          </a:xfrm>
          <a:prstGeom prst="rect">
            <a:avLst/>
          </a:prstGeom>
          <a:noFill/>
        </p:spPr>
        <p:txBody>
          <a:bodyPr wrap="square" rtlCol="0">
            <a:spAutoFit/>
          </a:bodyPr>
          <a:lstStyle/>
          <a:p>
            <a:r>
              <a:rPr kumimoji="1" lang="ja-JP" altLang="en-US" sz="3200" b="1" dirty="0" smtClean="0"/>
              <a:t>主治医による指示</a:t>
            </a:r>
            <a:endParaRPr kumimoji="1" lang="ja-JP" altLang="en-US" sz="3200" b="1" dirty="0"/>
          </a:p>
        </p:txBody>
      </p:sp>
      <p:sp>
        <p:nvSpPr>
          <p:cNvPr id="4" name="右矢印 3"/>
          <p:cNvSpPr/>
          <p:nvPr/>
        </p:nvSpPr>
        <p:spPr>
          <a:xfrm>
            <a:off x="5389620" y="4977609"/>
            <a:ext cx="1120463" cy="1007013"/>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7211794" y="2480344"/>
            <a:ext cx="4147373" cy="1865126"/>
          </a:xfrm>
          <a:prstGeom prst="rect">
            <a:avLst/>
          </a:prstGeom>
          <a:noFill/>
        </p:spPr>
        <p:txBody>
          <a:bodyPr wrap="square" rtlCol="0">
            <a:spAutoFit/>
          </a:bodyPr>
          <a:lstStyle/>
          <a:p>
            <a:pPr>
              <a:lnSpc>
                <a:spcPct val="120000"/>
              </a:lnSpc>
            </a:pPr>
            <a:r>
              <a:rPr kumimoji="1" lang="ja-JP" altLang="en-US" sz="2400" dirty="0" smtClean="0"/>
              <a:t>（事業所が把握した）</a:t>
            </a:r>
            <a:endParaRPr kumimoji="1" lang="en-US" altLang="ja-JP" sz="2400" dirty="0" smtClean="0"/>
          </a:p>
          <a:p>
            <a:pPr marL="342900" indent="-342900">
              <a:lnSpc>
                <a:spcPct val="120000"/>
              </a:lnSpc>
              <a:buFont typeface="Arial" panose="020B0604020202020204" pitchFamily="34" charset="0"/>
              <a:buChar char="•"/>
            </a:pPr>
            <a:r>
              <a:rPr lang="ja-JP" altLang="en-US" sz="2400" dirty="0"/>
              <a:t>利用</a:t>
            </a:r>
            <a:r>
              <a:rPr lang="ja-JP" altLang="en-US" sz="2400" dirty="0" smtClean="0"/>
              <a:t>者の生活環境</a:t>
            </a:r>
            <a:endParaRPr lang="en-US" altLang="ja-JP" sz="2400" dirty="0" smtClean="0"/>
          </a:p>
          <a:p>
            <a:pPr marL="342900" indent="-342900">
              <a:lnSpc>
                <a:spcPct val="120000"/>
              </a:lnSpc>
              <a:buFont typeface="Arial" panose="020B0604020202020204" pitchFamily="34" charset="0"/>
              <a:buChar char="•"/>
            </a:pPr>
            <a:r>
              <a:rPr kumimoji="1" lang="ja-JP" altLang="en-US" sz="2400" dirty="0"/>
              <a:t>利用者</a:t>
            </a:r>
            <a:r>
              <a:rPr kumimoji="1" lang="ja-JP" altLang="en-US" sz="2400" dirty="0" smtClean="0"/>
              <a:t>の</a:t>
            </a:r>
            <a:r>
              <a:rPr kumimoji="1" lang="ja-JP" altLang="en-US" sz="2400" dirty="0"/>
              <a:t>心身</a:t>
            </a:r>
            <a:r>
              <a:rPr kumimoji="1" lang="ja-JP" altLang="en-US" sz="2400" dirty="0" smtClean="0"/>
              <a:t>の状況</a:t>
            </a:r>
            <a:endParaRPr kumimoji="1" lang="en-US" altLang="ja-JP" sz="2400" dirty="0" smtClean="0"/>
          </a:p>
          <a:p>
            <a:pPr marL="342900" indent="-342900">
              <a:lnSpc>
                <a:spcPct val="120000"/>
              </a:lnSpc>
              <a:buFont typeface="Arial" panose="020B0604020202020204" pitchFamily="34" charset="0"/>
              <a:buChar char="•"/>
            </a:pPr>
            <a:r>
              <a:rPr lang="ja-JP" altLang="en-US" sz="2400" dirty="0" smtClean="0"/>
              <a:t>利用者等の希望・意向</a:t>
            </a:r>
            <a:endParaRPr kumimoji="1" lang="ja-JP" altLang="en-US" sz="2800" dirty="0"/>
          </a:p>
        </p:txBody>
      </p:sp>
      <p:sp>
        <p:nvSpPr>
          <p:cNvPr id="15" name="左矢印 14"/>
          <p:cNvSpPr/>
          <p:nvPr/>
        </p:nvSpPr>
        <p:spPr>
          <a:xfrm rot="20039300">
            <a:off x="5382347" y="2111644"/>
            <a:ext cx="1120463" cy="584775"/>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930587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a:solidFill>
                  <a:prstClr val="black"/>
                </a:solidFill>
              </a:rPr>
              <a:t>２−５　訪問リハビリテーション（介護予防）</a:t>
            </a:r>
            <a:r>
              <a:rPr lang="en-US" altLang="ja-JP" dirty="0">
                <a:solidFill>
                  <a:prstClr val="black"/>
                </a:solidFill>
              </a:rPr>
              <a:t/>
            </a:r>
            <a:br>
              <a:rPr lang="en-US" altLang="ja-JP" dirty="0">
                <a:solidFill>
                  <a:prstClr val="black"/>
                </a:solidFill>
              </a:rPr>
            </a:br>
            <a:r>
              <a:rPr lang="ja-JP" altLang="en-US" sz="4000" dirty="0" smtClean="0">
                <a:solidFill>
                  <a:prstClr val="black"/>
                </a:solidFill>
              </a:rPr>
              <a:t>４　介護報酬算定に係る留意事項</a:t>
            </a:r>
            <a:endParaRPr kumimoji="1" lang="ja-JP" altLang="en-US" sz="4000" dirty="0"/>
          </a:p>
        </p:txBody>
      </p:sp>
      <p:sp>
        <p:nvSpPr>
          <p:cNvPr id="10" name="コンテンツ プレースホルダー 9"/>
          <p:cNvSpPr>
            <a:spLocks noGrp="1"/>
          </p:cNvSpPr>
          <p:nvPr>
            <p:ph idx="1"/>
          </p:nvPr>
        </p:nvSpPr>
        <p:spPr/>
        <p:txBody>
          <a:bodyPr/>
          <a:lstStyle/>
          <a:p>
            <a:pPr marL="0" indent="0">
              <a:buNone/>
            </a:pPr>
            <a:r>
              <a:rPr kumimoji="1" lang="ja-JP" altLang="en-US" dirty="0" smtClean="0"/>
              <a:t>活動と参加に焦点を当てたリハビリテーションの推進</a:t>
            </a:r>
            <a:endParaRPr kumimoji="1" lang="en-US" altLang="ja-JP" dirty="0" smtClean="0"/>
          </a:p>
          <a:p>
            <a:pPr marL="0" indent="0">
              <a:buNone/>
            </a:pPr>
            <a:endParaRPr kumimoji="1" lang="ja-JP" altLang="en-US" dirty="0"/>
          </a:p>
        </p:txBody>
      </p:sp>
      <p:pic>
        <p:nvPicPr>
          <p:cNvPr id="11" name="図 10"/>
          <p:cNvPicPr>
            <a:picLocks noChangeAspect="1"/>
          </p:cNvPicPr>
          <p:nvPr/>
        </p:nvPicPr>
        <p:blipFill rotWithShape="1">
          <a:blip r:embed="rId2"/>
          <a:srcRect l="551" t="17454" r="1764" b="28418"/>
          <a:stretch/>
        </p:blipFill>
        <p:spPr bwMode="auto">
          <a:xfrm>
            <a:off x="838201" y="2396733"/>
            <a:ext cx="10515599" cy="3275961"/>
          </a:xfrm>
          <a:prstGeom prst="rect">
            <a:avLst/>
          </a:prstGeom>
          <a:ln>
            <a:noFill/>
          </a:ln>
          <a:extLst>
            <a:ext uri="{53640926-AAD7-44D8-BBD7-CCE9431645EC}">
              <a14:shadowObscured xmlns:a14="http://schemas.microsoft.com/office/drawing/2010/main"/>
            </a:ext>
          </a:extLst>
        </p:spPr>
      </p:pic>
      <p:sp>
        <p:nvSpPr>
          <p:cNvPr id="12" name="テキスト ボックス 11"/>
          <p:cNvSpPr txBox="1"/>
          <p:nvPr/>
        </p:nvSpPr>
        <p:spPr>
          <a:xfrm>
            <a:off x="4012842" y="5807631"/>
            <a:ext cx="7340958" cy="369332"/>
          </a:xfrm>
          <a:prstGeom prst="rect">
            <a:avLst/>
          </a:prstGeom>
          <a:noFill/>
        </p:spPr>
        <p:txBody>
          <a:bodyPr wrap="square" rtlCol="0">
            <a:spAutoFit/>
          </a:bodyPr>
          <a:lstStyle/>
          <a:p>
            <a:pPr algn="r"/>
            <a:r>
              <a:rPr lang="ja-JP" altLang="ja-JP" dirty="0"/>
              <a:t>（厚生労働省「平成</a:t>
            </a:r>
            <a:r>
              <a:rPr lang="en-US" altLang="ja-JP" dirty="0"/>
              <a:t>27</a:t>
            </a:r>
            <a:r>
              <a:rPr lang="ja-JP" altLang="ja-JP" dirty="0"/>
              <a:t>年度介護報酬改定の概要　骨子版」より引用）</a:t>
            </a:r>
            <a:endParaRPr kumimoji="1" lang="ja-JP" altLang="en-US" dirty="0"/>
          </a:p>
        </p:txBody>
      </p:sp>
    </p:spTree>
    <p:extLst>
      <p:ext uri="{BB962C8B-B14F-4D97-AF65-F5344CB8AC3E}">
        <p14:creationId xmlns:p14="http://schemas.microsoft.com/office/powerpoint/2010/main" val="1489869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dirty="0"/>
              <a:t>２</a:t>
            </a:r>
            <a:r>
              <a:rPr lang="ja-JP" altLang="en-US" sz="2400" dirty="0" smtClean="0"/>
              <a:t>−１</a:t>
            </a:r>
            <a:r>
              <a:rPr lang="ja-JP" altLang="en-US" sz="2400" dirty="0"/>
              <a:t>　</a:t>
            </a:r>
            <a:r>
              <a:rPr lang="ja-JP" altLang="en-US" sz="2400" dirty="0" smtClean="0"/>
              <a:t>訪問系サービス共通</a:t>
            </a:r>
            <a:r>
              <a:rPr lang="en-US" altLang="ja-JP" dirty="0"/>
              <a:t/>
            </a:r>
            <a:br>
              <a:rPr lang="en-US" altLang="ja-JP" dirty="0"/>
            </a:br>
            <a:r>
              <a:rPr lang="ja-JP" altLang="en-US" sz="4000" dirty="0"/>
              <a:t>１　</a:t>
            </a:r>
            <a:r>
              <a:rPr lang="ja-JP" altLang="en-US" sz="4000" dirty="0" smtClean="0"/>
              <a:t>サービス提供の記録</a:t>
            </a:r>
            <a:endParaRPr kumimoji="1" lang="ja-JP" altLang="en-US" sz="4000" dirty="0"/>
          </a:p>
        </p:txBody>
      </p:sp>
      <p:sp>
        <p:nvSpPr>
          <p:cNvPr id="7" name="コンテンツ プレースホルダー 6"/>
          <p:cNvSpPr>
            <a:spLocks noGrp="1"/>
          </p:cNvSpPr>
          <p:nvPr>
            <p:ph sz="half" idx="2"/>
          </p:nvPr>
        </p:nvSpPr>
        <p:spPr>
          <a:xfrm>
            <a:off x="6967469" y="1825625"/>
            <a:ext cx="4386329" cy="4351338"/>
          </a:xfrm>
        </p:spPr>
        <p:txBody>
          <a:bodyPr anchor="ctr">
            <a:normAutofit/>
          </a:bodyPr>
          <a:lstStyle/>
          <a:p>
            <a:pPr marL="514350" indent="-514350">
              <a:buFont typeface="+mj-lt"/>
              <a:buAutoNum type="arabicPeriod"/>
            </a:pPr>
            <a:r>
              <a:rPr kumimoji="1" lang="ja-JP" altLang="en-US" dirty="0" smtClean="0"/>
              <a:t>サービスを提供したことの</a:t>
            </a:r>
            <a:r>
              <a:rPr kumimoji="1" lang="ja-JP" altLang="en-US" b="1" u="sng" dirty="0" smtClean="0"/>
              <a:t>証明</a:t>
            </a:r>
            <a:endParaRPr kumimoji="1" lang="en-US" altLang="ja-JP" b="1" u="sng" dirty="0" smtClean="0"/>
          </a:p>
          <a:p>
            <a:pPr marL="514350" indent="-514350">
              <a:spcAft>
                <a:spcPts val="2400"/>
              </a:spcAft>
              <a:buFont typeface="+mj-lt"/>
              <a:buAutoNum type="arabicPeriod"/>
            </a:pPr>
            <a:endParaRPr kumimoji="1" lang="en-US" altLang="ja-JP" dirty="0" smtClean="0"/>
          </a:p>
          <a:p>
            <a:pPr marL="514350" indent="-514350">
              <a:buFont typeface="+mj-lt"/>
              <a:buAutoNum type="arabicPeriod"/>
            </a:pPr>
            <a:r>
              <a:rPr lang="ja-JP" altLang="en-US" dirty="0" smtClean="0"/>
              <a:t>（計画の見直しの際）利用者の個別の事情を反映させるための</a:t>
            </a:r>
            <a:r>
              <a:rPr lang="ja-JP" altLang="en-US" b="1" u="sng" dirty="0" smtClean="0"/>
              <a:t>情報源</a:t>
            </a:r>
            <a:endParaRPr kumimoji="1" lang="ja-JP" altLang="en-US" b="1" u="sng" dirty="0"/>
          </a:p>
        </p:txBody>
      </p:sp>
      <p:sp>
        <p:nvSpPr>
          <p:cNvPr id="4" name="メモ 3"/>
          <p:cNvSpPr/>
          <p:nvPr/>
        </p:nvSpPr>
        <p:spPr>
          <a:xfrm>
            <a:off x="838200" y="1825625"/>
            <a:ext cx="4397477" cy="4351338"/>
          </a:xfrm>
          <a:prstGeom prst="foldedCorner">
            <a:avLst>
              <a:gd name="adj" fmla="val 14891"/>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lIns="180000" tIns="180000" rIns="180000" bIns="0" rtlCol="0" anchor="t"/>
          <a:lstStyle/>
          <a:p>
            <a:pPr algn="ctr">
              <a:spcBef>
                <a:spcPts val="1200"/>
              </a:spcBef>
              <a:spcAft>
                <a:spcPts val="1200"/>
              </a:spcAft>
            </a:pPr>
            <a:r>
              <a:rPr lang="ja-JP" altLang="en-US" sz="3200" dirty="0">
                <a:effectLst>
                  <a:outerShdw blurRad="38100" dist="38100" dir="2700000" algn="tl">
                    <a:srgbClr val="000000">
                      <a:alpha val="43137"/>
                    </a:srgbClr>
                  </a:outerShdw>
                </a:effectLst>
              </a:rPr>
              <a:t>サービス提供の記録</a:t>
            </a:r>
            <a:endParaRPr lang="en-US" altLang="ja-JP" sz="3200" dirty="0" smtClean="0">
              <a:effectLst>
                <a:outerShdw blurRad="38100" dist="38100" dir="2700000" algn="tl">
                  <a:srgbClr val="000000">
                    <a:alpha val="43137"/>
                  </a:srgbClr>
                </a:outerShdw>
              </a:effectLst>
            </a:endParaRPr>
          </a:p>
          <a:p>
            <a:pPr algn="just">
              <a:spcAft>
                <a:spcPts val="600"/>
              </a:spcAft>
            </a:pPr>
            <a:r>
              <a:rPr lang="en-US" altLang="ja-JP" sz="2400" dirty="0" smtClean="0"/>
              <a:t>【</a:t>
            </a:r>
            <a:r>
              <a:rPr lang="ja-JP" altLang="en-US" sz="2400" dirty="0" smtClean="0"/>
              <a:t>記載すべき事項</a:t>
            </a:r>
            <a:r>
              <a:rPr lang="en-US" altLang="ja-JP" sz="2400" dirty="0" smtClean="0"/>
              <a:t>】</a:t>
            </a:r>
          </a:p>
          <a:p>
            <a:pPr marL="342900" indent="-342900">
              <a:buFont typeface="+mj-ea"/>
              <a:buAutoNum type="circleNumDbPlain"/>
            </a:pPr>
            <a:r>
              <a:rPr lang="ja-JP" altLang="ja-JP" sz="2400" dirty="0" smtClean="0"/>
              <a:t>提供</a:t>
            </a:r>
            <a:r>
              <a:rPr lang="ja-JP" altLang="ja-JP" sz="2400" dirty="0"/>
              <a:t>日</a:t>
            </a:r>
          </a:p>
          <a:p>
            <a:pPr marL="342900" indent="-342900">
              <a:buFont typeface="+mj-ea"/>
              <a:buAutoNum type="circleNumDbPlain"/>
            </a:pPr>
            <a:r>
              <a:rPr lang="ja-JP" altLang="ja-JP" sz="2400" dirty="0" smtClean="0"/>
              <a:t>提供</a:t>
            </a:r>
            <a:r>
              <a:rPr lang="ja-JP" altLang="en-US" sz="2400" dirty="0"/>
              <a:t>時刻</a:t>
            </a:r>
            <a:r>
              <a:rPr lang="ja-JP" altLang="ja-JP" sz="2400" dirty="0" smtClean="0"/>
              <a:t>時間</a:t>
            </a:r>
            <a:r>
              <a:rPr lang="ja-JP" altLang="ja-JP" sz="2400" dirty="0"/>
              <a:t>及び</a:t>
            </a:r>
            <a:r>
              <a:rPr lang="ja-JP" altLang="ja-JP" sz="2400" dirty="0" smtClean="0"/>
              <a:t>終了</a:t>
            </a:r>
            <a:r>
              <a:rPr lang="ja-JP" altLang="en-US" sz="2400" dirty="0"/>
              <a:t>時刻</a:t>
            </a:r>
            <a:endParaRPr lang="ja-JP" altLang="ja-JP" sz="2400" dirty="0"/>
          </a:p>
          <a:p>
            <a:pPr marL="342900" indent="-342900">
              <a:buFont typeface="+mj-ea"/>
              <a:buAutoNum type="circleNumDbPlain"/>
            </a:pPr>
            <a:r>
              <a:rPr lang="ja-JP" altLang="ja-JP" sz="2400" dirty="0" smtClean="0"/>
              <a:t>サービス</a:t>
            </a:r>
            <a:r>
              <a:rPr lang="ja-JP" altLang="ja-JP" sz="2400" dirty="0"/>
              <a:t>の提供をした</a:t>
            </a:r>
            <a:r>
              <a:rPr lang="ja-JP" altLang="ja-JP" sz="2400" dirty="0" smtClean="0"/>
              <a:t>者の</a:t>
            </a:r>
            <a:r>
              <a:rPr lang="ja-JP" altLang="ja-JP" sz="2400" dirty="0"/>
              <a:t>氏名</a:t>
            </a:r>
          </a:p>
          <a:p>
            <a:pPr marL="342900" indent="-342900">
              <a:buFont typeface="+mj-ea"/>
              <a:buAutoNum type="circleNumDbPlain"/>
            </a:pPr>
            <a:r>
              <a:rPr lang="ja-JP" altLang="ja-JP" sz="2400" dirty="0" smtClean="0"/>
              <a:t>提供</a:t>
            </a:r>
            <a:r>
              <a:rPr lang="ja-JP" altLang="ja-JP" sz="2400" dirty="0"/>
              <a:t>したサービスの内容</a:t>
            </a:r>
          </a:p>
          <a:p>
            <a:pPr marL="342900" indent="-342900">
              <a:buFont typeface="+mj-ea"/>
              <a:buAutoNum type="circleNumDbPlain"/>
            </a:pPr>
            <a:r>
              <a:rPr lang="ja-JP" altLang="ja-JP" sz="2400" dirty="0" smtClean="0"/>
              <a:t>利用者</a:t>
            </a:r>
            <a:r>
              <a:rPr lang="ja-JP" altLang="ja-JP" sz="2400" dirty="0"/>
              <a:t>の心身の</a:t>
            </a:r>
            <a:r>
              <a:rPr lang="ja-JP" altLang="ja-JP" sz="2400" dirty="0" smtClean="0"/>
              <a:t>状況</a:t>
            </a:r>
            <a:endParaRPr lang="en-US" altLang="ja-JP" sz="2400" dirty="0" smtClean="0"/>
          </a:p>
          <a:p>
            <a:pPr algn="r"/>
            <a:r>
              <a:rPr lang="ja-JP" altLang="en-US" sz="2400" dirty="0" smtClean="0"/>
              <a:t>等</a:t>
            </a:r>
            <a:endParaRPr lang="ja-JP" altLang="ja-JP" sz="2400" dirty="0"/>
          </a:p>
          <a:p>
            <a:pPr algn="just"/>
            <a:endParaRPr kumimoji="1" lang="ja-JP" altLang="en-US" sz="2400" dirty="0"/>
          </a:p>
        </p:txBody>
      </p:sp>
      <p:sp>
        <p:nvSpPr>
          <p:cNvPr id="8" name="右矢印 7"/>
          <p:cNvSpPr/>
          <p:nvPr/>
        </p:nvSpPr>
        <p:spPr>
          <a:xfrm>
            <a:off x="5542208" y="3621367"/>
            <a:ext cx="1107584" cy="759853"/>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58691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fade">
                                      <p:cBhvr>
                                        <p:cTn id="13" dur="500"/>
                                        <p:tgtEl>
                                          <p:spTgt spid="4">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5" end="5"/>
                                            </p:txEl>
                                          </p:spTgt>
                                        </p:tgtEl>
                                        <p:attrNameLst>
                                          <p:attrName>style.visibility</p:attrName>
                                        </p:attrNameLst>
                                      </p:cBhvr>
                                      <p:to>
                                        <p:strVal val="visible"/>
                                      </p:to>
                                    </p:set>
                                    <p:animEffect transition="in" filter="fade">
                                      <p:cBhvr>
                                        <p:cTn id="16" dur="500"/>
                                        <p:tgtEl>
                                          <p:spTgt spid="4">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Effect transition="in" filter="fade">
                                      <p:cBhvr>
                                        <p:cTn id="19" dur="500"/>
                                        <p:tgtEl>
                                          <p:spTgt spid="4">
                                            <p:txEl>
                                              <p:pRg st="6" end="6"/>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par>
                          <p:cTn id="25" fill="hold">
                            <p:stCondLst>
                              <p:cond delay="500"/>
                            </p:stCondLst>
                            <p:childTnLst>
                              <p:par>
                                <p:cTn id="26" presetID="42" presetClass="entr" presetSubtype="0" fill="hold" grpId="0" nodeType="afterEffect">
                                  <p:stCondLst>
                                    <p:cond delay="0"/>
                                  </p:stCondLst>
                                  <p:childTnLst>
                                    <p:set>
                                      <p:cBhvr>
                                        <p:cTn id="27" dur="1" fill="hold">
                                          <p:stCondLst>
                                            <p:cond delay="0"/>
                                          </p:stCondLst>
                                        </p:cTn>
                                        <p:tgtEl>
                                          <p:spTgt spid="7">
                                            <p:txEl>
                                              <p:pRg st="0" end="0"/>
                                            </p:txEl>
                                          </p:spTgt>
                                        </p:tgtEl>
                                        <p:attrNameLst>
                                          <p:attrName>style.visibility</p:attrName>
                                        </p:attrNameLst>
                                      </p:cBhvr>
                                      <p:to>
                                        <p:strVal val="visible"/>
                                      </p:to>
                                    </p:set>
                                    <p:animEffect transition="in" filter="fade">
                                      <p:cBhvr>
                                        <p:cTn id="28" dur="1000"/>
                                        <p:tgtEl>
                                          <p:spTgt spid="7">
                                            <p:txEl>
                                              <p:pRg st="0" end="0"/>
                                            </p:txEl>
                                          </p:spTgt>
                                        </p:tgtEl>
                                      </p:cBhvr>
                                    </p:animEffect>
                                    <p:anim calcmode="lin" valueType="num">
                                      <p:cBhvr>
                                        <p:cTn id="29"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par>
                          <p:cTn id="31" fill="hold">
                            <p:stCondLst>
                              <p:cond delay="1500"/>
                            </p:stCondLst>
                            <p:childTnLst>
                              <p:par>
                                <p:cTn id="32" presetID="42" presetClass="entr" presetSubtype="0" fill="hold" grpId="0" nodeType="after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Effect transition="in" filter="fade">
                                      <p:cBhvr>
                                        <p:cTn id="34" dur="1000"/>
                                        <p:tgtEl>
                                          <p:spTgt spid="7">
                                            <p:txEl>
                                              <p:pRg st="2" end="2"/>
                                            </p:txEl>
                                          </p:spTgt>
                                        </p:tgtEl>
                                      </p:cBhvr>
                                    </p:animEffect>
                                    <p:anim calcmode="lin" valueType="num">
                                      <p:cBhvr>
                                        <p:cTn id="3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dirty="0">
                <a:solidFill>
                  <a:prstClr val="black"/>
                </a:solidFill>
              </a:rPr>
              <a:t>２</a:t>
            </a:r>
            <a:r>
              <a:rPr lang="ja-JP" altLang="en-US" sz="2400" dirty="0" smtClean="0">
                <a:solidFill>
                  <a:prstClr val="black"/>
                </a:solidFill>
              </a:rPr>
              <a:t>−６</a:t>
            </a:r>
            <a:r>
              <a:rPr lang="ja-JP" altLang="en-US" sz="2400" dirty="0">
                <a:solidFill>
                  <a:prstClr val="black"/>
                </a:solidFill>
              </a:rPr>
              <a:t>　</a:t>
            </a:r>
            <a:r>
              <a:rPr lang="ja-JP" altLang="en-US" sz="2400" dirty="0" smtClean="0">
                <a:solidFill>
                  <a:prstClr val="black"/>
                </a:solidFill>
              </a:rPr>
              <a:t>福祉用具貸与／特定福祉用具販売（</a:t>
            </a:r>
            <a:r>
              <a:rPr lang="ja-JP" altLang="en-US" sz="2400" dirty="0">
                <a:solidFill>
                  <a:prstClr val="black"/>
                </a:solidFill>
              </a:rPr>
              <a:t>介護予防）</a:t>
            </a:r>
            <a:r>
              <a:rPr lang="en-US" altLang="ja-JP" dirty="0">
                <a:solidFill>
                  <a:prstClr val="black"/>
                </a:solidFill>
              </a:rPr>
              <a:t/>
            </a:r>
            <a:br>
              <a:rPr lang="en-US" altLang="ja-JP" dirty="0">
                <a:solidFill>
                  <a:prstClr val="black"/>
                </a:solidFill>
              </a:rPr>
            </a:br>
            <a:r>
              <a:rPr lang="ja-JP" altLang="en-US" sz="4000" dirty="0" smtClean="0">
                <a:solidFill>
                  <a:prstClr val="black"/>
                </a:solidFill>
              </a:rPr>
              <a:t>１　福祉用具専門相談員</a:t>
            </a:r>
            <a:endParaRPr kumimoji="1" lang="ja-JP" altLang="en-US" dirty="0"/>
          </a:p>
        </p:txBody>
      </p:sp>
      <p:sp>
        <p:nvSpPr>
          <p:cNvPr id="3" name="コンテンツ プレースホルダー 2"/>
          <p:cNvSpPr>
            <a:spLocks noGrp="1"/>
          </p:cNvSpPr>
          <p:nvPr>
            <p:ph sz="half" idx="1"/>
          </p:nvPr>
        </p:nvSpPr>
        <p:spPr>
          <a:xfrm>
            <a:off x="838200" y="2275464"/>
            <a:ext cx="5181600" cy="1935303"/>
          </a:xfrm>
        </p:spPr>
        <p:txBody>
          <a:bodyPr numCol="2">
            <a:normAutofit lnSpcReduction="10000"/>
          </a:bodyPr>
          <a:lstStyle/>
          <a:p>
            <a:pPr>
              <a:buFont typeface="Calibri" panose="020F0502020204030204" pitchFamily="34" charset="0"/>
              <a:buChar char="○"/>
            </a:pPr>
            <a:r>
              <a:rPr lang="ja-JP" altLang="en-US" dirty="0"/>
              <a:t>保健師</a:t>
            </a:r>
          </a:p>
          <a:p>
            <a:pPr>
              <a:buFont typeface="Calibri" panose="020F0502020204030204" pitchFamily="34" charset="0"/>
              <a:buChar char="○"/>
            </a:pPr>
            <a:r>
              <a:rPr lang="ja-JP" altLang="en-US" dirty="0"/>
              <a:t>看護師</a:t>
            </a:r>
          </a:p>
          <a:p>
            <a:pPr>
              <a:buFont typeface="Calibri" panose="020F0502020204030204" pitchFamily="34" charset="0"/>
              <a:buChar char="○"/>
            </a:pPr>
            <a:r>
              <a:rPr lang="ja-JP" altLang="en-US" dirty="0"/>
              <a:t>准看護師</a:t>
            </a:r>
          </a:p>
          <a:p>
            <a:pPr>
              <a:buFont typeface="Calibri" panose="020F0502020204030204" pitchFamily="34" charset="0"/>
              <a:buChar char="○"/>
            </a:pPr>
            <a:r>
              <a:rPr lang="ja-JP" altLang="en-US" dirty="0"/>
              <a:t>理学療法士</a:t>
            </a:r>
          </a:p>
          <a:p>
            <a:pPr>
              <a:buFont typeface="Calibri" panose="020F0502020204030204" pitchFamily="34" charset="0"/>
              <a:buChar char="○"/>
            </a:pPr>
            <a:r>
              <a:rPr lang="ja-JP" altLang="en-US" dirty="0"/>
              <a:t>作業療法士</a:t>
            </a:r>
          </a:p>
          <a:p>
            <a:pPr>
              <a:buFont typeface="Calibri" panose="020F0502020204030204" pitchFamily="34" charset="0"/>
              <a:buChar char="○"/>
            </a:pPr>
            <a:r>
              <a:rPr lang="ja-JP" altLang="en-US" dirty="0"/>
              <a:t>社会福祉士</a:t>
            </a:r>
          </a:p>
          <a:p>
            <a:pPr>
              <a:buFont typeface="Calibri" panose="020F0502020204030204" pitchFamily="34" charset="0"/>
              <a:buChar char="○"/>
            </a:pPr>
            <a:r>
              <a:rPr lang="ja-JP" altLang="en-US" dirty="0"/>
              <a:t>介護福祉士</a:t>
            </a:r>
          </a:p>
          <a:p>
            <a:pPr>
              <a:buFont typeface="Calibri" panose="020F0502020204030204" pitchFamily="34" charset="0"/>
              <a:buChar char="○"/>
            </a:pPr>
            <a:r>
              <a:rPr lang="ja-JP" altLang="en-US" dirty="0"/>
              <a:t>義肢</a:t>
            </a:r>
            <a:r>
              <a:rPr lang="ja-JP" altLang="en-US" dirty="0" smtClean="0"/>
              <a:t>装具士</a:t>
            </a:r>
            <a:endParaRPr lang="ja-JP" altLang="en-US" dirty="0"/>
          </a:p>
        </p:txBody>
      </p:sp>
      <p:sp>
        <p:nvSpPr>
          <p:cNvPr id="4" name="コンテンツ プレースホルダー 3"/>
          <p:cNvSpPr>
            <a:spLocks noGrp="1"/>
          </p:cNvSpPr>
          <p:nvPr>
            <p:ph sz="half" idx="2"/>
          </p:nvPr>
        </p:nvSpPr>
        <p:spPr>
          <a:xfrm>
            <a:off x="6172200" y="2275462"/>
            <a:ext cx="5181600" cy="3870610"/>
          </a:xfrm>
        </p:spPr>
        <p:txBody>
          <a:bodyPr>
            <a:normAutofit lnSpcReduction="10000"/>
          </a:bodyPr>
          <a:lstStyle/>
          <a:p>
            <a:pPr>
              <a:buFont typeface="Calibri" panose="020F0502020204030204" pitchFamily="34" charset="0"/>
              <a:buChar char="×"/>
            </a:pPr>
            <a:r>
              <a:rPr lang="ja-JP" altLang="en-US" dirty="0"/>
              <a:t>介護支援専門員</a:t>
            </a:r>
          </a:p>
          <a:p>
            <a:pPr>
              <a:buFont typeface="Calibri" panose="020F0502020204030204" pitchFamily="34" charset="0"/>
              <a:buChar char="×"/>
            </a:pPr>
            <a:r>
              <a:rPr lang="ja-JP" altLang="en-US" dirty="0"/>
              <a:t>社会福祉主事任用資格</a:t>
            </a:r>
          </a:p>
          <a:p>
            <a:pPr>
              <a:buFont typeface="Calibri" panose="020F0502020204030204" pitchFamily="34" charset="0"/>
              <a:buChar char="×"/>
            </a:pPr>
            <a:r>
              <a:rPr lang="ja-JP" altLang="en-US" dirty="0"/>
              <a:t>福祉住環境コーディネーター</a:t>
            </a:r>
          </a:p>
          <a:p>
            <a:pPr>
              <a:buFont typeface="Calibri" panose="020F0502020204030204" pitchFamily="34" charset="0"/>
              <a:buChar char="×"/>
            </a:pPr>
            <a:r>
              <a:rPr lang="ja-JP" altLang="en-US" b="1" dirty="0"/>
              <a:t>介護員養成研修</a:t>
            </a:r>
            <a:r>
              <a:rPr lang="ja-JP" altLang="en-US" b="1" dirty="0" smtClean="0"/>
              <a:t>修了者</a:t>
            </a:r>
            <a:endParaRPr lang="en-US" altLang="ja-JP" b="1" dirty="0" smtClean="0"/>
          </a:p>
        </p:txBody>
      </p:sp>
      <p:sp>
        <p:nvSpPr>
          <p:cNvPr id="5" name="テキスト ボックス 4"/>
          <p:cNvSpPr txBox="1"/>
          <p:nvPr/>
        </p:nvSpPr>
        <p:spPr>
          <a:xfrm>
            <a:off x="838200" y="1690688"/>
            <a:ext cx="5163355" cy="584775"/>
          </a:xfrm>
          <a:prstGeom prst="rect">
            <a:avLst/>
          </a:prstGeom>
          <a:noFill/>
        </p:spPr>
        <p:txBody>
          <a:bodyPr wrap="none" rtlCol="0">
            <a:spAutoFit/>
          </a:bodyPr>
          <a:lstStyle/>
          <a:p>
            <a:r>
              <a:rPr kumimoji="1" lang="ja-JP" altLang="en-US" sz="3200" dirty="0" smtClean="0">
                <a:effectLst>
                  <a:outerShdw blurRad="38100" dist="38100" dir="2700000" algn="tl">
                    <a:srgbClr val="000000">
                      <a:alpha val="43137"/>
                    </a:srgbClr>
                  </a:outerShdw>
                </a:effectLst>
              </a:rPr>
              <a:t>福祉用具専門相談員の資格</a:t>
            </a:r>
            <a:endParaRPr kumimoji="1" lang="ja-JP" altLang="en-US" sz="3200" dirty="0">
              <a:effectLst>
                <a:outerShdw blurRad="38100" dist="38100" dir="2700000" algn="tl">
                  <a:srgbClr val="000000">
                    <a:alpha val="43137"/>
                  </a:srgbClr>
                </a:outerShdw>
              </a:effectLst>
            </a:endParaRPr>
          </a:p>
        </p:txBody>
      </p:sp>
      <p:sp>
        <p:nvSpPr>
          <p:cNvPr id="7" name="コンテンツ プレースホルダー 3"/>
          <p:cNvSpPr txBox="1">
            <a:spLocks/>
          </p:cNvSpPr>
          <p:nvPr/>
        </p:nvSpPr>
        <p:spPr>
          <a:xfrm>
            <a:off x="841420" y="4210767"/>
            <a:ext cx="5181600" cy="193530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Calibri" panose="020F0502020204030204" pitchFamily="34" charset="0"/>
              <a:buChar char="○"/>
            </a:pPr>
            <a:r>
              <a:rPr lang="ja-JP" altLang="en-US" dirty="0"/>
              <a:t>福祉用具専門相談員指定講習修了者</a:t>
            </a:r>
          </a:p>
          <a:p>
            <a:pPr>
              <a:buFont typeface="Calibri" panose="020F0502020204030204" pitchFamily="34" charset="0"/>
              <a:buChar char="○"/>
            </a:pPr>
            <a:r>
              <a:rPr lang="ja-JP" altLang="en-US" dirty="0"/>
              <a:t>「都道府県知事が福祉用具専門相談員指定講習に相当すると認める講習」の修了者</a:t>
            </a:r>
          </a:p>
        </p:txBody>
      </p:sp>
      <p:sp>
        <p:nvSpPr>
          <p:cNvPr id="8" name="大かっこ 7"/>
          <p:cNvSpPr/>
          <p:nvPr/>
        </p:nvSpPr>
        <p:spPr>
          <a:xfrm>
            <a:off x="6762879" y="4108848"/>
            <a:ext cx="4590921" cy="1389317"/>
          </a:xfrm>
          <a:prstGeom prst="bracketPair">
            <a:avLst/>
          </a:prstGeom>
          <a:ln w="9525">
            <a:solidFill>
              <a:schemeClr val="tx1"/>
            </a:solidFill>
          </a:ln>
        </p:spPr>
        <p:style>
          <a:lnRef idx="1">
            <a:schemeClr val="dk1"/>
          </a:lnRef>
          <a:fillRef idx="0">
            <a:schemeClr val="dk1"/>
          </a:fillRef>
          <a:effectRef idx="0">
            <a:schemeClr val="dk1"/>
          </a:effectRef>
          <a:fontRef idx="minor">
            <a:schemeClr val="tx1"/>
          </a:fontRef>
        </p:style>
        <p:txBody>
          <a:bodyPr wrap="none" rtlCol="0" anchor="ctr">
            <a:spAutoFit/>
          </a:bodyPr>
          <a:lstStyle/>
          <a:p>
            <a:pPr marL="324000" indent="-324000" algn="just">
              <a:lnSpc>
                <a:spcPct val="90000"/>
              </a:lnSpc>
              <a:buFont typeface="Arial" panose="020B0604020202020204" pitchFamily="34" charset="0"/>
              <a:buChar char="•"/>
            </a:pPr>
            <a:r>
              <a:rPr lang="ja-JP" altLang="ja-JP" sz="2800" dirty="0"/>
              <a:t>介護職員初任者</a:t>
            </a:r>
            <a:r>
              <a:rPr lang="ja-JP" altLang="ja-JP" sz="2800" dirty="0" smtClean="0"/>
              <a:t>研修</a:t>
            </a:r>
            <a:endParaRPr lang="en-US" altLang="ja-JP" sz="2800" dirty="0" smtClean="0"/>
          </a:p>
          <a:p>
            <a:pPr marL="324000" indent="-324000" algn="just">
              <a:lnSpc>
                <a:spcPct val="90000"/>
              </a:lnSpc>
              <a:buFont typeface="Arial" panose="020B0604020202020204" pitchFamily="34" charset="0"/>
              <a:buChar char="•"/>
            </a:pPr>
            <a:r>
              <a:rPr lang="ja-JP" altLang="ja-JP" sz="2800" dirty="0" smtClean="0"/>
              <a:t>１級</a:t>
            </a:r>
            <a:r>
              <a:rPr lang="ja-JP" altLang="ja-JP" sz="2800" dirty="0"/>
              <a:t>・２級</a:t>
            </a:r>
            <a:r>
              <a:rPr lang="ja-JP" altLang="ja-JP" sz="2800" dirty="0" smtClean="0"/>
              <a:t>課程</a:t>
            </a:r>
            <a:endParaRPr lang="en-US" altLang="ja-JP" sz="2800" dirty="0" smtClean="0"/>
          </a:p>
          <a:p>
            <a:pPr marL="324000" indent="-324000" algn="just">
              <a:lnSpc>
                <a:spcPct val="90000"/>
              </a:lnSpc>
              <a:buFont typeface="Arial" panose="020B0604020202020204" pitchFamily="34" charset="0"/>
              <a:buChar char="•"/>
            </a:pPr>
            <a:r>
              <a:rPr lang="ja-JP" altLang="ja-JP" sz="2800" dirty="0" smtClean="0"/>
              <a:t>介護</a:t>
            </a:r>
            <a:r>
              <a:rPr lang="ja-JP" altLang="ja-JP" sz="2800" dirty="0"/>
              <a:t>職員基礎研修</a:t>
            </a:r>
            <a:r>
              <a:rPr lang="ja-JP" altLang="ja-JP" sz="2800" dirty="0" smtClean="0"/>
              <a:t>修了者</a:t>
            </a:r>
            <a:endParaRPr kumimoji="1" lang="ja-JP" altLang="en-US" sz="2800" dirty="0"/>
          </a:p>
        </p:txBody>
      </p:sp>
    </p:spTree>
    <p:extLst>
      <p:ext uri="{BB962C8B-B14F-4D97-AF65-F5344CB8AC3E}">
        <p14:creationId xmlns:p14="http://schemas.microsoft.com/office/powerpoint/2010/main" val="770739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dirty="0">
                <a:solidFill>
                  <a:prstClr val="black"/>
                </a:solidFill>
              </a:rPr>
              <a:t>２−６　福祉用具貸与／特定福祉用具販売（介護予防）</a:t>
            </a:r>
            <a:r>
              <a:rPr lang="en-US" altLang="ja-JP" dirty="0">
                <a:solidFill>
                  <a:prstClr val="black"/>
                </a:solidFill>
              </a:rPr>
              <a:t/>
            </a:r>
            <a:br>
              <a:rPr lang="en-US" altLang="ja-JP" dirty="0">
                <a:solidFill>
                  <a:prstClr val="black"/>
                </a:solidFill>
              </a:rPr>
            </a:br>
            <a:r>
              <a:rPr lang="ja-JP" altLang="en-US" sz="4000" dirty="0">
                <a:solidFill>
                  <a:prstClr val="black"/>
                </a:solidFill>
              </a:rPr>
              <a:t>１　福祉用具専門相談員</a:t>
            </a:r>
            <a:endParaRPr kumimoji="1" lang="ja-JP" altLang="en-US" dirty="0"/>
          </a:p>
        </p:txBody>
      </p:sp>
      <p:sp>
        <p:nvSpPr>
          <p:cNvPr id="3" name="コンテンツ プレースホルダー 2"/>
          <p:cNvSpPr>
            <a:spLocks noGrp="1"/>
          </p:cNvSpPr>
          <p:nvPr>
            <p:ph sz="half" idx="1"/>
          </p:nvPr>
        </p:nvSpPr>
        <p:spPr>
          <a:xfrm>
            <a:off x="838200" y="2275464"/>
            <a:ext cx="10515600" cy="1047285"/>
          </a:xfrm>
        </p:spPr>
        <p:txBody>
          <a:bodyPr numCol="1">
            <a:normAutofit/>
          </a:bodyPr>
          <a:lstStyle/>
          <a:p>
            <a:r>
              <a:rPr lang="ja-JP" altLang="ja-JP" dirty="0"/>
              <a:t>常勤換算</a:t>
            </a:r>
            <a:r>
              <a:rPr lang="ja-JP" altLang="ja-JP" dirty="0" smtClean="0"/>
              <a:t>方法で２</a:t>
            </a:r>
            <a:r>
              <a:rPr lang="ja-JP" altLang="ja-JP" dirty="0"/>
              <a:t>以上</a:t>
            </a:r>
          </a:p>
          <a:p>
            <a:r>
              <a:rPr lang="ja-JP" altLang="ja-JP" dirty="0"/>
              <a:t>福祉用具専門相談員として業務に従事している時間で</a:t>
            </a:r>
            <a:r>
              <a:rPr lang="ja-JP" altLang="ja-JP" dirty="0" smtClean="0"/>
              <a:t>計算</a:t>
            </a:r>
            <a:endParaRPr lang="ja-JP" altLang="en-US" dirty="0"/>
          </a:p>
        </p:txBody>
      </p:sp>
      <p:graphicFrame>
        <p:nvGraphicFramePr>
          <p:cNvPr id="6" name="コンテンツ プレースホルダー 5"/>
          <p:cNvGraphicFramePr>
            <a:graphicFrameLocks noGrp="1"/>
          </p:cNvGraphicFramePr>
          <p:nvPr>
            <p:ph sz="half" idx="2"/>
            <p:extLst>
              <p:ext uri="{D42A27DB-BD31-4B8C-83A1-F6EECF244321}">
                <p14:modId xmlns:p14="http://schemas.microsoft.com/office/powerpoint/2010/main" val="1185774425"/>
              </p:ext>
            </p:extLst>
          </p:nvPr>
        </p:nvGraphicFramePr>
        <p:xfrm>
          <a:off x="838200" y="3464306"/>
          <a:ext cx="5866327" cy="2743200"/>
        </p:xfrm>
        <a:graphic>
          <a:graphicData uri="http://schemas.openxmlformats.org/drawingml/2006/table">
            <a:tbl>
              <a:tblPr firstRow="1" bandRow="1">
                <a:tableStyleId>{5940675A-B579-460E-94D1-54222C63F5DA}</a:tableStyleId>
              </a:tblPr>
              <a:tblGrid>
                <a:gridCol w="913327"/>
                <a:gridCol w="2270760"/>
                <a:gridCol w="1341120"/>
                <a:gridCol w="1341120"/>
              </a:tblGrid>
              <a:tr h="548640">
                <a:tc>
                  <a:txBody>
                    <a:bodyPr/>
                    <a:lstStyle/>
                    <a:p>
                      <a:endParaRPr kumimoji="1" lang="ja-JP" altLang="en-US" sz="1800" dirty="0"/>
                    </a:p>
                  </a:txBody>
                  <a:tcPr anchor="ctr"/>
                </a:tc>
                <a:tc>
                  <a:txBody>
                    <a:bodyPr/>
                    <a:lstStyle/>
                    <a:p>
                      <a:pPr algn="ctr"/>
                      <a:r>
                        <a:rPr kumimoji="1" lang="ja-JP" altLang="en-US" sz="1800" dirty="0" smtClean="0"/>
                        <a:t>職種</a:t>
                      </a:r>
                      <a:endParaRPr kumimoji="1" lang="ja-JP" altLang="en-US" sz="1800" dirty="0"/>
                    </a:p>
                  </a:txBody>
                  <a:tcPr anchor="ctr"/>
                </a:tc>
                <a:tc>
                  <a:txBody>
                    <a:bodyPr/>
                    <a:lstStyle/>
                    <a:p>
                      <a:pPr algn="ctr">
                        <a:spcAft>
                          <a:spcPts val="0"/>
                        </a:spcAft>
                      </a:pPr>
                      <a:r>
                        <a:rPr lang="ja-JP" sz="1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１か月の</a:t>
                      </a:r>
                    </a:p>
                    <a:p>
                      <a:pPr algn="ctr">
                        <a:spcAft>
                          <a:spcPts val="0"/>
                        </a:spcAft>
                      </a:pPr>
                      <a:r>
                        <a:rPr lang="ja-JP" sz="1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勤務時間数</a:t>
                      </a:r>
                    </a:p>
                  </a:txBody>
                  <a:tcPr marL="68580" marR="68580" marT="0" marB="0" anchor="ctr"/>
                </a:tc>
                <a:tc>
                  <a:txBody>
                    <a:bodyPr/>
                    <a:lstStyle/>
                    <a:p>
                      <a:pPr algn="ctr">
                        <a:spcAft>
                          <a:spcPts val="0"/>
                        </a:spcAft>
                      </a:pPr>
                      <a:r>
                        <a:rPr lang="ja-JP" sz="1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常勤換算</a:t>
                      </a:r>
                    </a:p>
                  </a:txBody>
                  <a:tcPr marL="68580" marR="68580" marT="0" marB="0" anchor="ctr"/>
                </a:tc>
              </a:tr>
              <a:tr h="548640">
                <a:tc rowSpan="2">
                  <a:txBody>
                    <a:bodyPr/>
                    <a:lstStyle/>
                    <a:p>
                      <a:pPr algn="ctr"/>
                      <a:r>
                        <a:rPr kumimoji="1" lang="ja-JP" altLang="en-US" sz="1800" dirty="0" smtClean="0"/>
                        <a:t>Ａさん</a:t>
                      </a:r>
                      <a:endParaRPr kumimoji="1" lang="ja-JP" altLang="en-US" sz="1800" dirty="0"/>
                    </a:p>
                  </a:txBody>
                  <a:tcPr anchor="ctr"/>
                </a:tc>
                <a:tc>
                  <a:txBody>
                    <a:bodyPr/>
                    <a:lstStyle/>
                    <a:p>
                      <a:pPr algn="just">
                        <a:spcAft>
                          <a:spcPts val="0"/>
                        </a:spcAft>
                      </a:pPr>
                      <a:r>
                        <a:rPr lang="ja-JP" sz="1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管理者</a:t>
                      </a:r>
                    </a:p>
                  </a:txBody>
                  <a:tcPr marL="68580" marR="68580" marT="0" marB="0" anchor="ctr"/>
                </a:tc>
                <a:tc>
                  <a:txBody>
                    <a:bodyPr/>
                    <a:lstStyle/>
                    <a:p>
                      <a:pPr marR="69850" algn="r">
                        <a:spcAft>
                          <a:spcPts val="0"/>
                        </a:spcAft>
                      </a:pPr>
                      <a:r>
                        <a:rPr lang="ja-JP" sz="1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８４</a:t>
                      </a:r>
                    </a:p>
                  </a:txBody>
                  <a:tcPr marL="68580" marR="68580" marT="0" marB="0" anchor="ctr"/>
                </a:tc>
                <a:tc>
                  <a:txBody>
                    <a:bodyPr/>
                    <a:lstStyle/>
                    <a:p>
                      <a:pPr algn="just">
                        <a:spcAft>
                          <a:spcPts val="0"/>
                        </a:spcAft>
                      </a:pPr>
                      <a:r>
                        <a:rPr lang="en-US" sz="1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ja-JP" sz="1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BlToTr w="12700" cap="flat" cmpd="sng" algn="ctr">
                      <a:solidFill>
                        <a:schemeClr val="tx1"/>
                      </a:solidFill>
                      <a:prstDash val="solid"/>
                      <a:round/>
                      <a:headEnd type="none" w="med" len="med"/>
                      <a:tailEnd type="none" w="med" len="med"/>
                    </a:lnBlToTr>
                  </a:tcPr>
                </a:tc>
              </a:tr>
              <a:tr h="548640">
                <a:tc vMerge="1">
                  <a:txBody>
                    <a:bodyPr/>
                    <a:lstStyle/>
                    <a:p>
                      <a:endParaRPr kumimoji="1" lang="ja-JP" altLang="en-US" dirty="0"/>
                    </a:p>
                  </a:txBody>
                  <a:tcPr/>
                </a:tc>
                <a:tc>
                  <a:txBody>
                    <a:bodyPr/>
                    <a:lstStyle/>
                    <a:p>
                      <a:pPr algn="just">
                        <a:spcAft>
                          <a:spcPts val="0"/>
                        </a:spcAft>
                      </a:pPr>
                      <a:r>
                        <a:rPr lang="ja-JP" sz="18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rPr>
                        <a:t>福祉用具専門相談員</a:t>
                      </a:r>
                    </a:p>
                  </a:txBody>
                  <a:tcPr marL="68580" marR="68580" marT="0" marB="0" anchor="ctr"/>
                </a:tc>
                <a:tc>
                  <a:txBody>
                    <a:bodyPr/>
                    <a:lstStyle/>
                    <a:p>
                      <a:pPr marR="69850" algn="r">
                        <a:spcAft>
                          <a:spcPts val="0"/>
                        </a:spcAft>
                      </a:pPr>
                      <a:r>
                        <a:rPr lang="ja-JP" sz="18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８４</a:t>
                      </a:r>
                    </a:p>
                  </a:txBody>
                  <a:tcPr marL="68580" marR="68580" marT="0" marB="0" anchor="ctr"/>
                </a:tc>
                <a:tc>
                  <a:txBody>
                    <a:bodyPr/>
                    <a:lstStyle/>
                    <a:p>
                      <a:pPr marR="69850" algn="r">
                        <a:spcAft>
                          <a:spcPts val="0"/>
                        </a:spcAft>
                      </a:pPr>
                      <a:r>
                        <a:rPr lang="ja-JP" sz="1800"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０．５</a:t>
                      </a:r>
                      <a:endParaRPr lang="ja-JP" sz="1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r>
              <a:tr h="548640">
                <a:tc>
                  <a:txBody>
                    <a:bodyPr/>
                    <a:lstStyle/>
                    <a:p>
                      <a:pPr algn="ctr"/>
                      <a:r>
                        <a:rPr kumimoji="1" lang="ja-JP" altLang="en-US" sz="1800" dirty="0" smtClean="0"/>
                        <a:t>Ｂさん</a:t>
                      </a:r>
                      <a:endParaRPr kumimoji="1" lang="ja-JP" altLang="en-US" sz="1800" dirty="0"/>
                    </a:p>
                  </a:txBody>
                  <a:tcPr anchor="ctr"/>
                </a:tc>
                <a:tc>
                  <a:txBody>
                    <a:bodyPr/>
                    <a:lstStyle/>
                    <a:p>
                      <a:pPr algn="just">
                        <a:spcAft>
                          <a:spcPts val="0"/>
                        </a:spcAft>
                      </a:pPr>
                      <a:r>
                        <a:rPr lang="ja-JP" sz="1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福祉用具専門相談員</a:t>
                      </a:r>
                    </a:p>
                  </a:txBody>
                  <a:tcPr marL="68580" marR="68580" marT="0" marB="0" anchor="ctr"/>
                </a:tc>
                <a:tc>
                  <a:txBody>
                    <a:bodyPr/>
                    <a:lstStyle/>
                    <a:p>
                      <a:pPr marR="69850" algn="r">
                        <a:spcAft>
                          <a:spcPts val="0"/>
                        </a:spcAft>
                      </a:pPr>
                      <a:r>
                        <a:rPr lang="ja-JP" sz="1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１６８</a:t>
                      </a:r>
                    </a:p>
                  </a:txBody>
                  <a:tcPr marL="68580" marR="68580" marT="0" marB="0" anchor="ctr"/>
                </a:tc>
                <a:tc>
                  <a:txBody>
                    <a:bodyPr/>
                    <a:lstStyle/>
                    <a:p>
                      <a:pPr marR="69850" algn="r">
                        <a:spcAft>
                          <a:spcPts val="0"/>
                        </a:spcAft>
                      </a:pPr>
                      <a:r>
                        <a:rPr lang="ja-JP" sz="18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１．０</a:t>
                      </a:r>
                    </a:p>
                  </a:txBody>
                  <a:tcPr marL="68580" marR="68580" marT="0" marB="0" anchor="ctr"/>
                </a:tc>
              </a:tr>
              <a:tr h="548640">
                <a:tc>
                  <a:txBody>
                    <a:bodyPr/>
                    <a:lstStyle/>
                    <a:p>
                      <a:pPr algn="ctr"/>
                      <a:r>
                        <a:rPr kumimoji="1" lang="ja-JP" altLang="en-US" sz="1800" dirty="0" smtClean="0"/>
                        <a:t>合計</a:t>
                      </a:r>
                      <a:endParaRPr kumimoji="1" lang="ja-JP" altLang="en-US" sz="1800" dirty="0"/>
                    </a:p>
                  </a:txBody>
                  <a:tcPr anchor="ctr"/>
                </a:tc>
                <a:tc>
                  <a:txBody>
                    <a:bodyPr/>
                    <a:lstStyle/>
                    <a:p>
                      <a:endParaRPr kumimoji="1" lang="ja-JP" altLang="en-US" sz="1800"/>
                    </a:p>
                  </a:txBody>
                  <a:tcPr anchor="ctr"/>
                </a:tc>
                <a:tc>
                  <a:txBody>
                    <a:bodyPr/>
                    <a:lstStyle/>
                    <a:p>
                      <a:pPr marR="69850" algn="r">
                        <a:spcAft>
                          <a:spcPts val="0"/>
                        </a:spcAft>
                      </a:pPr>
                      <a:r>
                        <a:rPr lang="ja-JP" sz="18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２５２</a:t>
                      </a:r>
                    </a:p>
                  </a:txBody>
                  <a:tcPr marL="68580" marR="68580" marT="0" marB="0" anchor="ctr"/>
                </a:tc>
                <a:tc>
                  <a:txBody>
                    <a:bodyPr/>
                    <a:lstStyle/>
                    <a:p>
                      <a:pPr marR="69850" algn="r">
                        <a:spcAft>
                          <a:spcPts val="0"/>
                        </a:spcAft>
                      </a:pPr>
                      <a:r>
                        <a:rPr lang="ja-JP" sz="1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１．５</a:t>
                      </a:r>
                    </a:p>
                  </a:txBody>
                  <a:tcPr marL="68580" marR="68580" marT="0" marB="0" anchor="ctr"/>
                </a:tc>
              </a:tr>
            </a:tbl>
          </a:graphicData>
        </a:graphic>
      </p:graphicFrame>
      <p:sp>
        <p:nvSpPr>
          <p:cNvPr id="5" name="テキスト ボックス 4"/>
          <p:cNvSpPr txBox="1"/>
          <p:nvPr/>
        </p:nvSpPr>
        <p:spPr>
          <a:xfrm>
            <a:off x="838200" y="1690688"/>
            <a:ext cx="5109091" cy="584775"/>
          </a:xfrm>
          <a:prstGeom prst="rect">
            <a:avLst/>
          </a:prstGeom>
          <a:noFill/>
        </p:spPr>
        <p:txBody>
          <a:bodyPr wrap="none" rtlCol="0">
            <a:spAutoFit/>
          </a:bodyPr>
          <a:lstStyle/>
          <a:p>
            <a:r>
              <a:rPr kumimoji="1" lang="ja-JP" altLang="en-US" sz="3200" dirty="0" smtClean="0">
                <a:effectLst>
                  <a:outerShdw blurRad="38100" dist="38100" dir="2700000" algn="tl">
                    <a:srgbClr val="000000">
                      <a:alpha val="43137"/>
                    </a:srgbClr>
                  </a:outerShdw>
                </a:effectLst>
              </a:rPr>
              <a:t>福祉用具専門相談員の配置</a:t>
            </a:r>
            <a:endParaRPr kumimoji="1" lang="ja-JP" altLang="en-US" sz="3200" dirty="0">
              <a:effectLst>
                <a:outerShdw blurRad="38100" dist="38100" dir="2700000" algn="tl">
                  <a:srgbClr val="000000">
                    <a:alpha val="43137"/>
                  </a:srgbClr>
                </a:outerShdw>
              </a:effectLst>
            </a:endParaRPr>
          </a:p>
        </p:txBody>
      </p:sp>
      <p:sp>
        <p:nvSpPr>
          <p:cNvPr id="9" name="角丸四角形 8"/>
          <p:cNvSpPr/>
          <p:nvPr/>
        </p:nvSpPr>
        <p:spPr>
          <a:xfrm>
            <a:off x="5254580" y="5550794"/>
            <a:ext cx="1558345" cy="798270"/>
          </a:xfrm>
          <a:prstGeom prst="round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0" name="角丸四角形吹き出し 9"/>
          <p:cNvSpPr/>
          <p:nvPr/>
        </p:nvSpPr>
        <p:spPr>
          <a:xfrm>
            <a:off x="7209629" y="4263681"/>
            <a:ext cx="4144171" cy="2085383"/>
          </a:xfrm>
          <a:prstGeom prst="wedgeRoundRectCallout">
            <a:avLst>
              <a:gd name="adj1" fmla="val -61281"/>
              <a:gd name="adj2" fmla="val 34225"/>
              <a:gd name="adj3" fmla="val 16667"/>
            </a:avLst>
          </a:prstGeom>
          <a:ln w="57150">
            <a:solidFill>
              <a:srgbClr val="C00000"/>
            </a:solidFill>
          </a:ln>
          <a:effectLst>
            <a:outerShdw blurRad="50800" dist="1270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algn="just">
              <a:lnSpc>
                <a:spcPct val="114000"/>
              </a:lnSpc>
              <a:spcAft>
                <a:spcPts val="0"/>
              </a:spcAft>
            </a:pPr>
            <a:r>
              <a:rPr 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常勤換算方法で２以上に足りない</a:t>
            </a:r>
          </a:p>
          <a:p>
            <a:pPr algn="r">
              <a:lnSpc>
                <a:spcPct val="114000"/>
              </a:lnSpc>
              <a:spcAft>
                <a:spcPts val="0"/>
              </a:spcAft>
            </a:pPr>
            <a:r>
              <a:rPr lang="ja-JP" sz="2400" b="1" kern="1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⇒人員基準違反！</a:t>
            </a:r>
            <a:endParaRPr lang="ja-JP" sz="2400" kern="1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52000" indent="-252000" algn="just">
              <a:lnSpc>
                <a:spcPct val="114000"/>
              </a:lnSpc>
              <a:spcAft>
                <a:spcPts val="0"/>
              </a:spcAft>
            </a:pPr>
            <a:r>
              <a:rPr 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※管理者としての勤務時間は、福祉用具専門相談員の常勤換算に含まれません。</a:t>
            </a:r>
          </a:p>
        </p:txBody>
      </p:sp>
    </p:spTree>
    <p:extLst>
      <p:ext uri="{BB962C8B-B14F-4D97-AF65-F5344CB8AC3E}">
        <p14:creationId xmlns:p14="http://schemas.microsoft.com/office/powerpoint/2010/main" val="1687733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mph" presetSubtype="0" nodeType="afterEffect">
                                  <p:stCondLst>
                                    <p:cond delay="0"/>
                                  </p:stCondLst>
                                  <p:iterate type="lt">
                                    <p:tmAbs val="25"/>
                                  </p:iterate>
                                  <p:childTnLst>
                                    <p:set>
                                      <p:cBhvr override="childStyle">
                                        <p:cTn id="6" dur="indefinite"/>
                                        <p:tgtEl>
                                          <p:spTgt spid="3">
                                            <p:txEl>
                                              <p:pRg st="1" end="1"/>
                                            </p:txEl>
                                          </p:spTgt>
                                        </p:tgtEl>
                                        <p:attrNameLst>
                                          <p:attrName>style.fontWeight</p:attrName>
                                        </p:attrNameLst>
                                      </p:cBhvr>
                                      <p:to>
                                        <p:strVal val="bold"/>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par>
                          <p:cTn id="12" fill="hold">
                            <p:stCondLst>
                              <p:cond delay="50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par>
                          <p:cTn id="16" fill="hold">
                            <p:stCondLst>
                              <p:cond delay="1000"/>
                            </p:stCondLst>
                            <p:childTnLst>
                              <p:par>
                                <p:cTn id="17" presetID="10"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7332271" y="1690688"/>
            <a:ext cx="4443019" cy="4598182"/>
          </a:xfrm>
          <a:prstGeom prst="rect">
            <a:avLst/>
          </a:prstGeom>
          <a:noFill/>
        </p:spPr>
        <p:txBody>
          <a:bodyPr wrap="square" rtlCol="0">
            <a:spAutoFit/>
          </a:bodyPr>
          <a:lstStyle/>
          <a:p>
            <a:pPr>
              <a:lnSpc>
                <a:spcPct val="120000"/>
              </a:lnSpc>
            </a:pPr>
            <a:r>
              <a:rPr kumimoji="1" lang="ja-JP" altLang="en-US" sz="2400" dirty="0" smtClean="0"/>
              <a:t>モニタリング</a:t>
            </a:r>
            <a:endParaRPr kumimoji="1" lang="en-US" altLang="ja-JP" sz="2400" dirty="0" smtClean="0"/>
          </a:p>
          <a:p>
            <a:pPr marL="342900" indent="-342900">
              <a:lnSpc>
                <a:spcPct val="120000"/>
              </a:lnSpc>
              <a:buFont typeface="Arial" panose="020B0604020202020204" pitchFamily="34" charset="0"/>
              <a:buChar char="•"/>
            </a:pPr>
            <a:r>
              <a:rPr lang="ja-JP" altLang="en-US" sz="2400" b="1" dirty="0" smtClean="0"/>
              <a:t>利用者の心身の状況</a:t>
            </a:r>
            <a:endParaRPr lang="en-US" altLang="ja-JP" sz="2400" b="1" dirty="0" smtClean="0"/>
          </a:p>
          <a:p>
            <a:pPr marL="342900" indent="-342900">
              <a:lnSpc>
                <a:spcPct val="120000"/>
              </a:lnSpc>
              <a:buFont typeface="Arial" panose="020B0604020202020204" pitchFamily="34" charset="0"/>
              <a:buChar char="•"/>
            </a:pPr>
            <a:r>
              <a:rPr lang="ja-JP" altLang="en-US" sz="2400" b="1" dirty="0" smtClean="0"/>
              <a:t>介助方法</a:t>
            </a:r>
            <a:endParaRPr kumimoji="1" lang="en-US" altLang="ja-JP" sz="2400" b="1" dirty="0" smtClean="0"/>
          </a:p>
          <a:p>
            <a:pPr marL="342900" indent="-342900">
              <a:lnSpc>
                <a:spcPct val="120000"/>
              </a:lnSpc>
              <a:buFont typeface="Arial" panose="020B0604020202020204" pitchFamily="34" charset="0"/>
              <a:buChar char="•"/>
            </a:pPr>
            <a:r>
              <a:rPr lang="ja-JP" altLang="en-US" sz="2400" b="1" dirty="0" smtClean="0"/>
              <a:t>使用状況</a:t>
            </a:r>
            <a:endParaRPr lang="en-US" altLang="ja-JP" sz="2400" b="1" dirty="0" smtClean="0"/>
          </a:p>
          <a:p>
            <a:pPr marL="342900" indent="-342900">
              <a:lnSpc>
                <a:spcPct val="120000"/>
              </a:lnSpc>
              <a:buFont typeface="Arial" panose="020B0604020202020204" pitchFamily="34" charset="0"/>
              <a:buChar char="•"/>
            </a:pPr>
            <a:r>
              <a:rPr lang="ja-JP" altLang="en-US" sz="2400" b="1" dirty="0" smtClean="0"/>
              <a:t>使用環境</a:t>
            </a:r>
            <a:endParaRPr lang="en-US" altLang="ja-JP" sz="2400" b="1" dirty="0" smtClean="0"/>
          </a:p>
          <a:p>
            <a:pPr marL="342900" indent="-342900">
              <a:lnSpc>
                <a:spcPct val="120000"/>
              </a:lnSpc>
              <a:buFont typeface="Arial" panose="020B0604020202020204" pitchFamily="34" charset="0"/>
              <a:buChar char="•"/>
            </a:pPr>
            <a:r>
              <a:rPr lang="ja-JP" altLang="en-US" sz="2400" b="1" dirty="0" smtClean="0"/>
              <a:t>製品の保守・点検</a:t>
            </a:r>
            <a:endParaRPr lang="en-US" altLang="ja-JP" sz="2400" b="1" dirty="0" smtClean="0"/>
          </a:p>
          <a:p>
            <a:pPr algn="ctr">
              <a:lnSpc>
                <a:spcPct val="120000"/>
              </a:lnSpc>
            </a:pPr>
            <a:r>
              <a:rPr kumimoji="1" lang="ja-JP" altLang="en-US" sz="2400" b="1" dirty="0" smtClean="0"/>
              <a:t>↓</a:t>
            </a:r>
            <a:endParaRPr lang="en-US" altLang="ja-JP" sz="2400" b="1" dirty="0" smtClean="0"/>
          </a:p>
          <a:p>
            <a:pPr marL="342900" indent="-342900">
              <a:lnSpc>
                <a:spcPct val="120000"/>
              </a:lnSpc>
              <a:buFont typeface="Wingdings" panose="05000000000000000000" pitchFamily="2" charset="2"/>
              <a:buChar char="Ø"/>
            </a:pPr>
            <a:r>
              <a:rPr lang="ja-JP" altLang="en-US" sz="2400" b="1" dirty="0" smtClean="0"/>
              <a:t>福祉用具導入効果の明確化</a:t>
            </a:r>
            <a:endParaRPr lang="en-US" altLang="ja-JP" sz="2400" b="1" dirty="0" smtClean="0"/>
          </a:p>
          <a:p>
            <a:pPr marL="342900" indent="-342900">
              <a:lnSpc>
                <a:spcPct val="120000"/>
              </a:lnSpc>
              <a:buFont typeface="Wingdings" panose="05000000000000000000" pitchFamily="2" charset="2"/>
              <a:buChar char="Ø"/>
            </a:pPr>
            <a:r>
              <a:rPr lang="ja-JP" altLang="en-US" sz="2400" b="1" dirty="0" smtClean="0"/>
              <a:t>安全性の確保</a:t>
            </a:r>
            <a:endParaRPr lang="en-US" altLang="ja-JP" sz="2400" b="1" dirty="0" smtClean="0"/>
          </a:p>
          <a:p>
            <a:pPr algn="ctr">
              <a:lnSpc>
                <a:spcPct val="120000"/>
              </a:lnSpc>
            </a:pPr>
            <a:endParaRPr kumimoji="1" lang="ja-JP" altLang="en-US" sz="2800" b="1" dirty="0"/>
          </a:p>
        </p:txBody>
      </p:sp>
      <p:sp>
        <p:nvSpPr>
          <p:cNvPr id="2" name="タイトル 1"/>
          <p:cNvSpPr>
            <a:spLocks noGrp="1"/>
          </p:cNvSpPr>
          <p:nvPr>
            <p:ph type="title"/>
          </p:nvPr>
        </p:nvSpPr>
        <p:spPr/>
        <p:txBody>
          <a:bodyPr/>
          <a:lstStyle/>
          <a:p>
            <a:r>
              <a:rPr lang="ja-JP" altLang="en-US" sz="2400" dirty="0">
                <a:solidFill>
                  <a:prstClr val="black"/>
                </a:solidFill>
              </a:rPr>
              <a:t>２−６　福祉用具貸与／特定福祉用具販売（介護予防）</a:t>
            </a:r>
            <a:r>
              <a:rPr lang="en-US" altLang="ja-JP" dirty="0">
                <a:solidFill>
                  <a:prstClr val="black"/>
                </a:solidFill>
              </a:rPr>
              <a:t/>
            </a:r>
            <a:br>
              <a:rPr lang="en-US" altLang="ja-JP" dirty="0">
                <a:solidFill>
                  <a:prstClr val="black"/>
                </a:solidFill>
              </a:rPr>
            </a:br>
            <a:r>
              <a:rPr lang="ja-JP" altLang="en-US" dirty="0" smtClean="0">
                <a:solidFill>
                  <a:prstClr val="black"/>
                </a:solidFill>
              </a:rPr>
              <a:t>４　計画の作成等</a:t>
            </a:r>
            <a:endParaRPr kumimoji="1" lang="ja-JP" altLang="en-US" dirty="0"/>
          </a:p>
        </p:txBody>
      </p:sp>
      <p:sp>
        <p:nvSpPr>
          <p:cNvPr id="8" name="メモ 7"/>
          <p:cNvSpPr/>
          <p:nvPr/>
        </p:nvSpPr>
        <p:spPr>
          <a:xfrm>
            <a:off x="838200" y="1690688"/>
            <a:ext cx="3849710" cy="4722991"/>
          </a:xfrm>
          <a:prstGeom prst="foldedCorner">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3200" dirty="0" smtClean="0">
                <a:effectLst>
                  <a:outerShdw blurRad="38100" dist="38100" dir="2700000" algn="tl">
                    <a:srgbClr val="000000">
                      <a:alpha val="43137"/>
                    </a:srgbClr>
                  </a:outerShdw>
                </a:effectLst>
              </a:rPr>
              <a:t>福祉用具貸与計画等</a:t>
            </a:r>
            <a:endParaRPr kumimoji="1" lang="en-US" altLang="ja-JP" sz="3200" dirty="0" smtClean="0">
              <a:effectLst>
                <a:outerShdw blurRad="38100" dist="38100" dir="2700000" algn="tl">
                  <a:srgbClr val="000000">
                    <a:alpha val="43137"/>
                  </a:srgbClr>
                </a:outerShdw>
              </a:effectLst>
            </a:endParaRPr>
          </a:p>
          <a:p>
            <a:pPr algn="just"/>
            <a:endParaRPr kumimoji="1" lang="en-US" altLang="ja-JP" sz="2800" dirty="0" smtClean="0"/>
          </a:p>
          <a:p>
            <a:pPr algn="just"/>
            <a:r>
              <a:rPr kumimoji="1" lang="en-US" altLang="ja-JP" sz="2400" dirty="0" smtClean="0"/>
              <a:t>〔</a:t>
            </a:r>
            <a:r>
              <a:rPr kumimoji="1" lang="ja-JP" altLang="en-US" sz="2400" dirty="0" smtClean="0"/>
              <a:t>記載すべき事項</a:t>
            </a:r>
            <a:r>
              <a:rPr kumimoji="1" lang="en-US" altLang="ja-JP" sz="2400" dirty="0" smtClean="0"/>
              <a:t>〕</a:t>
            </a:r>
          </a:p>
          <a:p>
            <a:pPr marL="540000" indent="-360000" algn="just">
              <a:buFont typeface="Arial" panose="020B0604020202020204" pitchFamily="34" charset="0"/>
              <a:buChar char="•"/>
            </a:pPr>
            <a:r>
              <a:rPr lang="ja-JP" altLang="en-US" sz="2400" dirty="0" smtClean="0"/>
              <a:t>作成年月日及び作成者</a:t>
            </a:r>
            <a:endParaRPr kumimoji="1" lang="en-US" altLang="ja-JP" sz="2400" dirty="0" smtClean="0"/>
          </a:p>
          <a:p>
            <a:pPr marL="540000" indent="-360000" algn="just">
              <a:buFont typeface="Arial" panose="020B0604020202020204" pitchFamily="34" charset="0"/>
              <a:buChar char="•"/>
            </a:pPr>
            <a:r>
              <a:rPr lang="ja-JP" altLang="en-US" sz="2400" dirty="0"/>
              <a:t>利用者</a:t>
            </a:r>
            <a:r>
              <a:rPr lang="ja-JP" altLang="en-US" sz="2400" dirty="0" smtClean="0"/>
              <a:t>の基本情報</a:t>
            </a:r>
            <a:endParaRPr lang="en-US" altLang="ja-JP" sz="2400" dirty="0" smtClean="0"/>
          </a:p>
          <a:p>
            <a:pPr marL="540000" indent="-360000" algn="just">
              <a:buFont typeface="Arial" panose="020B0604020202020204" pitchFamily="34" charset="0"/>
              <a:buChar char="•"/>
            </a:pPr>
            <a:r>
              <a:rPr kumimoji="1" lang="ja-JP" altLang="en-US" sz="2400" dirty="0" smtClean="0"/>
              <a:t>福祉用具が必要な理由</a:t>
            </a:r>
            <a:endParaRPr kumimoji="1" lang="en-US" altLang="ja-JP" sz="2400" dirty="0" smtClean="0"/>
          </a:p>
          <a:p>
            <a:pPr marL="540000" indent="-360000" algn="just">
              <a:buFont typeface="Arial" panose="020B0604020202020204" pitchFamily="34" charset="0"/>
              <a:buChar char="•"/>
            </a:pPr>
            <a:r>
              <a:rPr lang="ja-JP" altLang="en-US" sz="2400" dirty="0" smtClean="0"/>
              <a:t>福祉用具の利用目標</a:t>
            </a:r>
            <a:endParaRPr lang="en-US" altLang="ja-JP" sz="2400" dirty="0" smtClean="0"/>
          </a:p>
          <a:p>
            <a:pPr marL="540000" indent="-360000" algn="just">
              <a:buFont typeface="Arial" panose="020B0604020202020204" pitchFamily="34" charset="0"/>
              <a:buChar char="•"/>
            </a:pPr>
            <a:r>
              <a:rPr kumimoji="1" lang="ja-JP" altLang="en-US" sz="2400" dirty="0" smtClean="0"/>
              <a:t>福祉用具の種類及び選定理由</a:t>
            </a:r>
            <a:endParaRPr kumimoji="1" lang="en-US" altLang="ja-JP" sz="2400" dirty="0" smtClean="0"/>
          </a:p>
          <a:p>
            <a:pPr marL="180000" algn="r"/>
            <a:r>
              <a:rPr lang="ja-JP" altLang="en-US" sz="2400" dirty="0"/>
              <a:t>等</a:t>
            </a:r>
            <a:endParaRPr lang="en-US" altLang="ja-JP" sz="2400" dirty="0"/>
          </a:p>
        </p:txBody>
      </p:sp>
      <p:sp>
        <p:nvSpPr>
          <p:cNvPr id="12" name="右矢印 11"/>
          <p:cNvSpPr/>
          <p:nvPr/>
        </p:nvSpPr>
        <p:spPr>
          <a:xfrm>
            <a:off x="5109400" y="3322749"/>
            <a:ext cx="1896084" cy="1007013"/>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dirty="0" smtClean="0"/>
              <a:t>貸与等の実施</a:t>
            </a:r>
            <a:endParaRPr kumimoji="1" lang="ja-JP" altLang="en-US" dirty="0"/>
          </a:p>
        </p:txBody>
      </p:sp>
    </p:spTree>
    <p:extLst>
      <p:ext uri="{BB962C8B-B14F-4D97-AF65-F5344CB8AC3E}">
        <p14:creationId xmlns:p14="http://schemas.microsoft.com/office/powerpoint/2010/main" val="2605624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100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dirty="0">
                <a:solidFill>
                  <a:prstClr val="black"/>
                </a:solidFill>
              </a:rPr>
              <a:t>２</a:t>
            </a:r>
            <a:r>
              <a:rPr lang="ja-JP" altLang="en-US" sz="2400" dirty="0" smtClean="0">
                <a:solidFill>
                  <a:prstClr val="black"/>
                </a:solidFill>
              </a:rPr>
              <a:t>−６</a:t>
            </a:r>
            <a:r>
              <a:rPr lang="ja-JP" altLang="en-US" sz="2400" dirty="0">
                <a:solidFill>
                  <a:prstClr val="black"/>
                </a:solidFill>
              </a:rPr>
              <a:t>　</a:t>
            </a:r>
            <a:r>
              <a:rPr lang="ja-JP" altLang="en-US" sz="2400" dirty="0" smtClean="0">
                <a:solidFill>
                  <a:prstClr val="black"/>
                </a:solidFill>
              </a:rPr>
              <a:t>福祉用具貸与／特定福祉用具販売（</a:t>
            </a:r>
            <a:r>
              <a:rPr lang="ja-JP" altLang="en-US" sz="2400" dirty="0">
                <a:solidFill>
                  <a:prstClr val="black"/>
                </a:solidFill>
              </a:rPr>
              <a:t>介護予防）</a:t>
            </a:r>
            <a:r>
              <a:rPr lang="en-US" altLang="ja-JP" dirty="0">
                <a:solidFill>
                  <a:prstClr val="black"/>
                </a:solidFill>
              </a:rPr>
              <a:t/>
            </a:r>
            <a:br>
              <a:rPr lang="en-US" altLang="ja-JP" dirty="0">
                <a:solidFill>
                  <a:prstClr val="black"/>
                </a:solidFill>
              </a:rPr>
            </a:br>
            <a:r>
              <a:rPr lang="ja-JP" altLang="en-US" sz="4000" dirty="0" smtClean="0">
                <a:solidFill>
                  <a:prstClr val="black"/>
                </a:solidFill>
              </a:rPr>
              <a:t>○　福祉用具貸与の見直し</a:t>
            </a:r>
            <a:endParaRPr kumimoji="1" lang="ja-JP" altLang="en-US" dirty="0"/>
          </a:p>
        </p:txBody>
      </p:sp>
      <p:sp>
        <p:nvSpPr>
          <p:cNvPr id="10" name="タイトル 1"/>
          <p:cNvSpPr txBox="1">
            <a:spLocks/>
          </p:cNvSpPr>
          <p:nvPr/>
        </p:nvSpPr>
        <p:spPr>
          <a:xfrm>
            <a:off x="218940" y="3248083"/>
            <a:ext cx="12112103" cy="3255748"/>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dirty="0" smtClean="0"/>
              <a:t>◆</a:t>
            </a:r>
            <a:r>
              <a:rPr lang="ja-JP" altLang="en-US" sz="2400" dirty="0" smtClean="0">
                <a:solidFill>
                  <a:srgbClr val="FF0000"/>
                </a:solidFill>
              </a:rPr>
              <a:t>国が商品ごと</a:t>
            </a:r>
            <a:r>
              <a:rPr lang="ja-JP" altLang="en-US" sz="2400" dirty="0" smtClean="0"/>
              <a:t>に、当該商品の貸与価格の全国的な状況を把握。</a:t>
            </a:r>
            <a:endParaRPr lang="en-US" altLang="ja-JP" sz="2400" dirty="0" smtClean="0"/>
          </a:p>
          <a:p>
            <a:r>
              <a:rPr lang="ja-JP" altLang="en-US" sz="2400" dirty="0" smtClean="0"/>
              <a:t>　当該商品の</a:t>
            </a:r>
            <a:r>
              <a:rPr lang="ja-JP" altLang="en-US" sz="2400" dirty="0" smtClean="0">
                <a:solidFill>
                  <a:srgbClr val="FF0000"/>
                </a:solidFill>
              </a:rPr>
              <a:t>全国平均貸与価格を公表</a:t>
            </a:r>
            <a:r>
              <a:rPr lang="ja-JP" altLang="en-US" sz="2400" dirty="0" smtClean="0"/>
              <a:t>。</a:t>
            </a:r>
            <a:endParaRPr lang="en-US" altLang="ja-JP" sz="2400" dirty="0" smtClean="0"/>
          </a:p>
          <a:p>
            <a:pPr>
              <a:lnSpc>
                <a:spcPct val="100000"/>
              </a:lnSpc>
              <a:spcBef>
                <a:spcPts val="1200"/>
              </a:spcBef>
            </a:pPr>
            <a:r>
              <a:rPr lang="ja-JP" altLang="en-US" sz="2400" dirty="0" smtClean="0"/>
              <a:t>◆</a:t>
            </a:r>
            <a:r>
              <a:rPr lang="ja-JP" altLang="en-US" sz="2400" dirty="0" smtClean="0">
                <a:solidFill>
                  <a:srgbClr val="FF0000"/>
                </a:solidFill>
              </a:rPr>
              <a:t>レンタル業者</a:t>
            </a:r>
            <a:r>
              <a:rPr lang="ja-JP" altLang="en-US" sz="2400" dirty="0" smtClean="0"/>
              <a:t>は、福祉用具を貸与する際、当該</a:t>
            </a:r>
            <a:r>
              <a:rPr lang="ja-JP" altLang="en-US" sz="2400" dirty="0" smtClean="0">
                <a:solidFill>
                  <a:srgbClr val="FF0000"/>
                </a:solidFill>
              </a:rPr>
              <a:t>福祉用具の全国平均</a:t>
            </a:r>
            <a:endParaRPr lang="en-US" altLang="ja-JP" sz="2400" dirty="0" smtClean="0">
              <a:solidFill>
                <a:srgbClr val="FF0000"/>
              </a:solidFill>
            </a:endParaRPr>
          </a:p>
          <a:p>
            <a:r>
              <a:rPr lang="ja-JP" altLang="en-US" sz="2400" dirty="0" smtClean="0">
                <a:solidFill>
                  <a:srgbClr val="FF0000"/>
                </a:solidFill>
              </a:rPr>
              <a:t>　貸与価格と、そのレンタル業者の貸与価格の両方を利用者に説明</a:t>
            </a:r>
            <a:r>
              <a:rPr lang="ja-JP" altLang="en-US" sz="2400" dirty="0" smtClean="0"/>
              <a:t>。</a:t>
            </a:r>
            <a:endParaRPr lang="en-US" altLang="ja-JP" sz="2400" dirty="0" smtClean="0"/>
          </a:p>
          <a:p>
            <a:pPr>
              <a:lnSpc>
                <a:spcPct val="100000"/>
              </a:lnSpc>
              <a:spcBef>
                <a:spcPts val="1200"/>
              </a:spcBef>
            </a:pPr>
            <a:r>
              <a:rPr lang="ja-JP" altLang="en-US" sz="2400" dirty="0" smtClean="0"/>
              <a:t>◆適切な貸与価格を確保するため、</a:t>
            </a:r>
            <a:r>
              <a:rPr lang="ja-JP" altLang="en-US" sz="2400" dirty="0" smtClean="0">
                <a:solidFill>
                  <a:srgbClr val="FF0000"/>
                </a:solidFill>
              </a:rPr>
              <a:t>貸与価格に上限を設定</a:t>
            </a:r>
            <a:r>
              <a:rPr lang="ja-JP" altLang="en-US" sz="2400" dirty="0" smtClean="0"/>
              <a:t>。</a:t>
            </a:r>
            <a:endParaRPr lang="en-US" altLang="ja-JP" sz="2400" dirty="0" smtClean="0"/>
          </a:p>
          <a:p>
            <a:r>
              <a:rPr lang="ja-JP" altLang="en-US" sz="2400" dirty="0" smtClean="0"/>
              <a:t>　</a:t>
            </a:r>
            <a:r>
              <a:rPr lang="en-US" altLang="ja-JP" sz="2400" dirty="0" smtClean="0"/>
              <a:t>※</a:t>
            </a:r>
            <a:r>
              <a:rPr lang="ja-JP" altLang="en-US" sz="2400" dirty="0" smtClean="0"/>
              <a:t>　貸与価格の上限は商品ごとに設定する。</a:t>
            </a:r>
            <a:endParaRPr lang="en-US" altLang="ja-JP" sz="2400" dirty="0" smtClean="0"/>
          </a:p>
          <a:p>
            <a:r>
              <a:rPr lang="ja-JP" altLang="en-US" sz="2400" dirty="0"/>
              <a:t>　</a:t>
            </a:r>
            <a:r>
              <a:rPr lang="ja-JP" altLang="en-US" sz="2400" dirty="0" smtClean="0"/>
              <a:t>（当該商品の全国平均貸与価格＋１標準偏差）</a:t>
            </a:r>
            <a:endParaRPr lang="en-US" altLang="ja-JP" sz="2400" dirty="0" smtClean="0"/>
          </a:p>
          <a:p>
            <a:pPr>
              <a:lnSpc>
                <a:spcPct val="100000"/>
              </a:lnSpc>
              <a:spcBef>
                <a:spcPts val="1200"/>
              </a:spcBef>
            </a:pPr>
            <a:r>
              <a:rPr lang="ja-JP" altLang="en-US" sz="2400" dirty="0" smtClean="0"/>
              <a:t>◆機能</a:t>
            </a:r>
            <a:r>
              <a:rPr lang="ja-JP" altLang="en-US" sz="2400" dirty="0"/>
              <a:t>や</a:t>
            </a:r>
            <a:r>
              <a:rPr lang="ja-JP" altLang="en-US" sz="2400" dirty="0" smtClean="0"/>
              <a:t>価格帯の</a:t>
            </a:r>
            <a:r>
              <a:rPr lang="ja-JP" altLang="en-US" sz="2400" dirty="0"/>
              <a:t>異なる複数の商品を提示</a:t>
            </a:r>
            <a:r>
              <a:rPr lang="ja-JP" altLang="en-US" sz="2400" dirty="0" smtClean="0"/>
              <a:t>。（平成</a:t>
            </a:r>
            <a:r>
              <a:rPr lang="en-US" altLang="ja-JP" sz="2400" dirty="0" smtClean="0"/>
              <a:t>30</a:t>
            </a:r>
            <a:r>
              <a:rPr lang="ja-JP" altLang="en-US" sz="2400" dirty="0" smtClean="0"/>
              <a:t>年</a:t>
            </a:r>
            <a:r>
              <a:rPr lang="en-US" altLang="ja-JP" sz="2400" dirty="0" smtClean="0"/>
              <a:t>4</a:t>
            </a:r>
            <a:r>
              <a:rPr lang="ja-JP" altLang="en-US" sz="2400" dirty="0" smtClean="0"/>
              <a:t>月施行予定）</a:t>
            </a:r>
            <a:endParaRPr lang="en-US" altLang="ja-JP" sz="2400" dirty="0"/>
          </a:p>
        </p:txBody>
      </p:sp>
      <p:sp>
        <p:nvSpPr>
          <p:cNvPr id="11" name="タイトル 1"/>
          <p:cNvSpPr txBox="1">
            <a:spLocks/>
          </p:cNvSpPr>
          <p:nvPr/>
        </p:nvSpPr>
        <p:spPr>
          <a:xfrm>
            <a:off x="218940" y="2247006"/>
            <a:ext cx="11372046" cy="899099"/>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dirty="0" smtClean="0"/>
              <a:t>徹底的な見える化等を通じて貸与価格のばらつきを抑制し、</a:t>
            </a:r>
            <a:endParaRPr lang="en-US" altLang="ja-JP" sz="2800" dirty="0" smtClean="0"/>
          </a:p>
          <a:p>
            <a:r>
              <a:rPr lang="ja-JP" altLang="en-US" sz="2800" dirty="0" smtClean="0"/>
              <a:t>適正価格での貸与を確保する。（</a:t>
            </a:r>
            <a:r>
              <a:rPr lang="ja-JP" altLang="en-US" sz="2800" dirty="0" smtClean="0">
                <a:solidFill>
                  <a:srgbClr val="FF0000"/>
                </a:solidFill>
              </a:rPr>
              <a:t>平成</a:t>
            </a:r>
            <a:r>
              <a:rPr lang="en-US" altLang="ja-JP" sz="2800" dirty="0" smtClean="0">
                <a:solidFill>
                  <a:srgbClr val="FF0000"/>
                </a:solidFill>
              </a:rPr>
              <a:t>30</a:t>
            </a:r>
            <a:r>
              <a:rPr lang="ja-JP" altLang="en-US" sz="2800" dirty="0" smtClean="0">
                <a:solidFill>
                  <a:srgbClr val="FF0000"/>
                </a:solidFill>
              </a:rPr>
              <a:t>年</a:t>
            </a:r>
            <a:r>
              <a:rPr lang="en-US" altLang="ja-JP" sz="2800" dirty="0" smtClean="0">
                <a:solidFill>
                  <a:srgbClr val="FF0000"/>
                </a:solidFill>
              </a:rPr>
              <a:t>10</a:t>
            </a:r>
            <a:r>
              <a:rPr lang="ja-JP" altLang="en-US" sz="2800" dirty="0" smtClean="0">
                <a:solidFill>
                  <a:srgbClr val="FF0000"/>
                </a:solidFill>
              </a:rPr>
              <a:t>月施行予定</a:t>
            </a:r>
            <a:r>
              <a:rPr lang="ja-JP" altLang="en-US" sz="2800" dirty="0" smtClean="0"/>
              <a:t>）</a:t>
            </a:r>
            <a:endParaRPr lang="ja-JP" altLang="en-US" sz="2800" dirty="0"/>
          </a:p>
        </p:txBody>
      </p:sp>
      <p:sp>
        <p:nvSpPr>
          <p:cNvPr id="13" name="タイトル 1"/>
          <p:cNvSpPr txBox="1">
            <a:spLocks/>
          </p:cNvSpPr>
          <p:nvPr/>
        </p:nvSpPr>
        <p:spPr>
          <a:xfrm>
            <a:off x="218940" y="1690688"/>
            <a:ext cx="2916012" cy="552843"/>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dirty="0" smtClean="0">
                <a:effectLst>
                  <a:outerShdw blurRad="38100" dist="38100" dir="2700000" algn="tl">
                    <a:srgbClr val="000000">
                      <a:alpha val="43137"/>
                    </a:srgbClr>
                  </a:outerShdw>
                </a:effectLst>
              </a:rPr>
              <a:t>見直しの方向性</a:t>
            </a:r>
            <a:endParaRPr lang="ja-JP" alt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679194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dirty="0">
                <a:solidFill>
                  <a:prstClr val="black"/>
                </a:solidFill>
              </a:rPr>
              <a:t>２</a:t>
            </a:r>
            <a:r>
              <a:rPr lang="ja-JP" altLang="en-US" sz="2400" dirty="0" smtClean="0">
                <a:solidFill>
                  <a:prstClr val="black"/>
                </a:solidFill>
              </a:rPr>
              <a:t>−７</a:t>
            </a:r>
            <a:r>
              <a:rPr lang="ja-JP" altLang="en-US" sz="2400" dirty="0">
                <a:solidFill>
                  <a:prstClr val="black"/>
                </a:solidFill>
              </a:rPr>
              <a:t>　</a:t>
            </a:r>
            <a:r>
              <a:rPr lang="ja-JP" altLang="en-US" sz="2400" dirty="0" smtClean="0">
                <a:solidFill>
                  <a:prstClr val="black"/>
                </a:solidFill>
              </a:rPr>
              <a:t>定期巡回・随時対応型訪問介護看護（</a:t>
            </a:r>
            <a:r>
              <a:rPr lang="ja-JP" altLang="en-US" sz="2400" dirty="0">
                <a:solidFill>
                  <a:prstClr val="black"/>
                </a:solidFill>
              </a:rPr>
              <a:t>介護予防）</a:t>
            </a:r>
            <a:r>
              <a:rPr lang="en-US" altLang="ja-JP" dirty="0">
                <a:solidFill>
                  <a:prstClr val="black"/>
                </a:solidFill>
              </a:rPr>
              <a:t/>
            </a:r>
            <a:br>
              <a:rPr lang="en-US" altLang="ja-JP" dirty="0">
                <a:solidFill>
                  <a:prstClr val="black"/>
                </a:solidFill>
              </a:rPr>
            </a:br>
            <a:r>
              <a:rPr lang="ja-JP" altLang="en-US" sz="4000" dirty="0" smtClean="0">
                <a:solidFill>
                  <a:prstClr val="black"/>
                </a:solidFill>
              </a:rPr>
              <a:t>２　従業者</a:t>
            </a:r>
            <a:endParaRPr kumimoji="1" lang="ja-JP" altLang="en-US" dirty="0"/>
          </a:p>
        </p:txBody>
      </p:sp>
      <p:sp>
        <p:nvSpPr>
          <p:cNvPr id="12" name="コンテンツ プレースホルダー 11"/>
          <p:cNvSpPr>
            <a:spLocks noGrp="1"/>
          </p:cNvSpPr>
          <p:nvPr>
            <p:ph sz="half" idx="1"/>
          </p:nvPr>
        </p:nvSpPr>
        <p:spPr>
          <a:xfrm>
            <a:off x="838199" y="1825625"/>
            <a:ext cx="4609564" cy="4351338"/>
          </a:xfrm>
        </p:spPr>
        <p:txBody>
          <a:bodyPr>
            <a:normAutofit/>
          </a:bodyPr>
          <a:lstStyle/>
          <a:p>
            <a:pPr marL="0" indent="0">
              <a:buNone/>
            </a:pPr>
            <a:r>
              <a:rPr kumimoji="1" lang="ja-JP" altLang="en-US" sz="3200" dirty="0" smtClean="0">
                <a:effectLst>
                  <a:outerShdw blurRad="38100" dist="38100" dir="2700000" algn="tl">
                    <a:srgbClr val="000000">
                      <a:alpha val="43137"/>
                    </a:srgbClr>
                  </a:outerShdw>
                </a:effectLst>
              </a:rPr>
              <a:t>従業者</a:t>
            </a:r>
            <a:endParaRPr kumimoji="1" lang="en-US" altLang="ja-JP" sz="3200" dirty="0" smtClean="0">
              <a:effectLst>
                <a:outerShdw blurRad="38100" dist="38100" dir="2700000" algn="tl">
                  <a:srgbClr val="000000">
                    <a:alpha val="43137"/>
                  </a:srgbClr>
                </a:outerShdw>
              </a:effectLst>
            </a:endParaRPr>
          </a:p>
          <a:p>
            <a:pPr>
              <a:buFont typeface="Wingdings" panose="05000000000000000000" pitchFamily="2" charset="2"/>
              <a:buChar char="l"/>
            </a:pPr>
            <a:r>
              <a:rPr kumimoji="1" lang="ja-JP" altLang="en-US" dirty="0" smtClean="0"/>
              <a:t>訪問介護員</a:t>
            </a:r>
            <a:endParaRPr kumimoji="1" lang="en-US" altLang="ja-JP" dirty="0" smtClean="0"/>
          </a:p>
          <a:p>
            <a:pPr marL="457200" lvl="1" indent="-145800">
              <a:buNone/>
            </a:pPr>
            <a:r>
              <a:rPr lang="ja-JP" altLang="ja-JP" dirty="0"/>
              <a:t>介護</a:t>
            </a:r>
            <a:r>
              <a:rPr lang="ja-JP" altLang="ja-JP" dirty="0" smtClean="0"/>
              <a:t>福祉士</a:t>
            </a:r>
            <a:r>
              <a:rPr lang="ja-JP" altLang="en-US" dirty="0" smtClean="0"/>
              <a:t>、</a:t>
            </a:r>
            <a:r>
              <a:rPr lang="ja-JP" altLang="ja-JP" dirty="0" smtClean="0"/>
              <a:t>養成</a:t>
            </a:r>
            <a:r>
              <a:rPr lang="ja-JP" altLang="ja-JP" dirty="0"/>
              <a:t>研修修了者</a:t>
            </a:r>
            <a:endParaRPr kumimoji="1" lang="en-US" altLang="ja-JP" dirty="0" smtClean="0"/>
          </a:p>
          <a:p>
            <a:pPr>
              <a:buFont typeface="Wingdings" panose="05000000000000000000" pitchFamily="2" charset="2"/>
              <a:buChar char="l"/>
            </a:pPr>
            <a:r>
              <a:rPr lang="ja-JP" altLang="en-US" dirty="0" smtClean="0"/>
              <a:t>看護職員</a:t>
            </a:r>
            <a:endParaRPr lang="en-US" altLang="ja-JP" dirty="0" smtClean="0"/>
          </a:p>
          <a:p>
            <a:pPr marL="457200" lvl="1" indent="-145800">
              <a:buNone/>
            </a:pPr>
            <a:r>
              <a:rPr lang="ja-JP" altLang="en-US" dirty="0" smtClean="0"/>
              <a:t>保健師、看護師、准看護師</a:t>
            </a:r>
            <a:endParaRPr lang="en-US" altLang="ja-JP" dirty="0" smtClean="0"/>
          </a:p>
          <a:p>
            <a:pPr>
              <a:buFont typeface="Wingdings" panose="05000000000000000000" pitchFamily="2" charset="2"/>
              <a:buChar char="l"/>
            </a:pPr>
            <a:r>
              <a:rPr kumimoji="1" lang="ja-JP" altLang="en-US" dirty="0" smtClean="0"/>
              <a:t>オペレーター</a:t>
            </a:r>
            <a:endParaRPr kumimoji="1" lang="en-US" altLang="ja-JP" dirty="0" smtClean="0"/>
          </a:p>
          <a:p>
            <a:pPr marL="457200" lvl="1" indent="-144000">
              <a:buNone/>
            </a:pPr>
            <a:r>
              <a:rPr lang="ja-JP" altLang="ja-JP" dirty="0" smtClean="0"/>
              <a:t>看護師</a:t>
            </a:r>
            <a:r>
              <a:rPr lang="ja-JP" altLang="en-US" dirty="0" smtClean="0"/>
              <a:t>、</a:t>
            </a:r>
            <a:r>
              <a:rPr lang="ja-JP" altLang="ja-JP" dirty="0" smtClean="0"/>
              <a:t>介護福祉士</a:t>
            </a:r>
            <a:r>
              <a:rPr lang="ja-JP" altLang="en-US" dirty="0" smtClean="0"/>
              <a:t>、</a:t>
            </a:r>
            <a:endParaRPr lang="en-US" altLang="ja-JP" dirty="0" smtClean="0"/>
          </a:p>
          <a:p>
            <a:pPr marL="457200" lvl="1" indent="-144000">
              <a:buNone/>
            </a:pPr>
            <a:r>
              <a:rPr lang="ja-JP" altLang="ja-JP" dirty="0" smtClean="0"/>
              <a:t>医師</a:t>
            </a:r>
            <a:r>
              <a:rPr lang="ja-JP" altLang="en-US" dirty="0" smtClean="0"/>
              <a:t>、</a:t>
            </a:r>
            <a:r>
              <a:rPr lang="ja-JP" altLang="ja-JP" dirty="0" smtClean="0"/>
              <a:t>保健師</a:t>
            </a:r>
            <a:r>
              <a:rPr lang="ja-JP" altLang="en-US" dirty="0" smtClean="0"/>
              <a:t>、</a:t>
            </a:r>
            <a:r>
              <a:rPr lang="ja-JP" altLang="ja-JP" dirty="0" smtClean="0"/>
              <a:t>准看護師</a:t>
            </a:r>
            <a:r>
              <a:rPr lang="ja-JP" altLang="en-US" dirty="0" smtClean="0"/>
              <a:t>、</a:t>
            </a:r>
            <a:endParaRPr lang="en-US" altLang="ja-JP" dirty="0" smtClean="0"/>
          </a:p>
          <a:p>
            <a:pPr marL="457200" lvl="1" indent="-144000">
              <a:buNone/>
            </a:pPr>
            <a:r>
              <a:rPr lang="ja-JP" altLang="ja-JP" dirty="0" smtClean="0"/>
              <a:t>社会福祉士</a:t>
            </a:r>
            <a:r>
              <a:rPr lang="ja-JP" altLang="en-US" dirty="0" smtClean="0"/>
              <a:t>、</a:t>
            </a:r>
            <a:r>
              <a:rPr lang="ja-JP" altLang="ja-JP" dirty="0" smtClean="0"/>
              <a:t>介護</a:t>
            </a:r>
            <a:r>
              <a:rPr lang="ja-JP" altLang="ja-JP" dirty="0"/>
              <a:t>支援専門員</a:t>
            </a:r>
          </a:p>
          <a:p>
            <a:pPr marL="313200" lvl="1" indent="0">
              <a:buNone/>
            </a:pPr>
            <a:endParaRPr kumimoji="1" lang="ja-JP" altLang="en-US" dirty="0"/>
          </a:p>
        </p:txBody>
      </p:sp>
      <p:sp>
        <p:nvSpPr>
          <p:cNvPr id="13" name="コンテンツ プレースホルダー 12"/>
          <p:cNvSpPr>
            <a:spLocks noGrp="1"/>
          </p:cNvSpPr>
          <p:nvPr>
            <p:ph sz="half" idx="2"/>
          </p:nvPr>
        </p:nvSpPr>
        <p:spPr>
          <a:xfrm>
            <a:off x="6744236" y="1825625"/>
            <a:ext cx="4609564" cy="4351338"/>
          </a:xfrm>
        </p:spPr>
        <p:txBody>
          <a:bodyPr anchor="ctr">
            <a:normAutofit/>
          </a:bodyPr>
          <a:lstStyle/>
          <a:p>
            <a:endParaRPr kumimoji="1" lang="en-US" altLang="ja-JP" sz="3200" dirty="0" smtClean="0"/>
          </a:p>
          <a:p>
            <a:pPr>
              <a:buFont typeface="Wingdings" panose="05000000000000000000" pitchFamily="2" charset="2"/>
              <a:buChar char="l"/>
            </a:pPr>
            <a:r>
              <a:rPr kumimoji="1" lang="ja-JP" altLang="en-US" dirty="0" smtClean="0"/>
              <a:t>計画作成責任者</a:t>
            </a:r>
            <a:endParaRPr kumimoji="1" lang="en-US" altLang="ja-JP" dirty="0" smtClean="0"/>
          </a:p>
          <a:p>
            <a:pPr marL="360000" lvl="1"/>
            <a:r>
              <a:rPr lang="ja-JP" altLang="en-US" dirty="0" smtClean="0"/>
              <a:t>左記の従業者から</a:t>
            </a:r>
            <a:r>
              <a:rPr lang="ja-JP" altLang="en-US" dirty="0"/>
              <a:t>１名</a:t>
            </a:r>
            <a:r>
              <a:rPr lang="ja-JP" altLang="en-US" dirty="0" smtClean="0"/>
              <a:t>以上を選任</a:t>
            </a:r>
            <a:endParaRPr lang="en-US" altLang="ja-JP" dirty="0" smtClean="0"/>
          </a:p>
          <a:p>
            <a:pPr marL="360000" lvl="1"/>
            <a:r>
              <a:rPr kumimoji="1" lang="ja-JP" altLang="en-US" dirty="0" smtClean="0"/>
              <a:t>以下のいずれかの資格を有する者</a:t>
            </a:r>
            <a:endParaRPr kumimoji="1" lang="en-US" altLang="ja-JP" dirty="0" smtClean="0"/>
          </a:p>
          <a:p>
            <a:pPr marL="540000" lvl="1" indent="-144000">
              <a:buNone/>
            </a:pPr>
            <a:r>
              <a:rPr lang="ja-JP" altLang="ja-JP" sz="2200" dirty="0"/>
              <a:t>看護師</a:t>
            </a:r>
            <a:r>
              <a:rPr lang="ja-JP" altLang="en-US" sz="2200" dirty="0"/>
              <a:t>、</a:t>
            </a:r>
            <a:r>
              <a:rPr lang="ja-JP" altLang="ja-JP" sz="2200" dirty="0"/>
              <a:t>介護福祉士</a:t>
            </a:r>
            <a:r>
              <a:rPr lang="ja-JP" altLang="en-US" sz="2200" dirty="0"/>
              <a:t>、</a:t>
            </a:r>
            <a:endParaRPr lang="en-US" altLang="ja-JP" sz="2200" dirty="0"/>
          </a:p>
          <a:p>
            <a:pPr marL="540000" lvl="1" indent="-144000">
              <a:buNone/>
            </a:pPr>
            <a:r>
              <a:rPr lang="ja-JP" altLang="ja-JP" sz="2200" dirty="0"/>
              <a:t>医師</a:t>
            </a:r>
            <a:r>
              <a:rPr lang="ja-JP" altLang="en-US" sz="2200" dirty="0"/>
              <a:t>、</a:t>
            </a:r>
            <a:r>
              <a:rPr lang="ja-JP" altLang="ja-JP" sz="2200" dirty="0"/>
              <a:t>保健師</a:t>
            </a:r>
            <a:r>
              <a:rPr lang="ja-JP" altLang="en-US" sz="2200" dirty="0"/>
              <a:t>、</a:t>
            </a:r>
            <a:r>
              <a:rPr lang="ja-JP" altLang="ja-JP" sz="2200" dirty="0"/>
              <a:t>准看護師</a:t>
            </a:r>
            <a:r>
              <a:rPr lang="ja-JP" altLang="en-US" sz="2200" dirty="0"/>
              <a:t>、</a:t>
            </a:r>
            <a:endParaRPr lang="en-US" altLang="ja-JP" sz="2200" dirty="0"/>
          </a:p>
          <a:p>
            <a:pPr marL="540000" lvl="1" indent="-144000">
              <a:buNone/>
            </a:pPr>
            <a:r>
              <a:rPr lang="ja-JP" altLang="ja-JP" sz="2200" dirty="0"/>
              <a:t>社会福祉士</a:t>
            </a:r>
            <a:r>
              <a:rPr lang="ja-JP" altLang="en-US" sz="2200" dirty="0"/>
              <a:t>、</a:t>
            </a:r>
            <a:r>
              <a:rPr lang="ja-JP" altLang="ja-JP" sz="2200" dirty="0"/>
              <a:t>介護支援専門員</a:t>
            </a:r>
            <a:endParaRPr kumimoji="1" lang="ja-JP" altLang="en-US" sz="2200" dirty="0"/>
          </a:p>
        </p:txBody>
      </p:sp>
      <p:sp>
        <p:nvSpPr>
          <p:cNvPr id="15" name="右矢印 14"/>
          <p:cNvSpPr/>
          <p:nvPr/>
        </p:nvSpPr>
        <p:spPr>
          <a:xfrm>
            <a:off x="5632359" y="3724177"/>
            <a:ext cx="927282" cy="554233"/>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67744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animEffect transition="in" filter="fade">
                                      <p:cBhvr>
                                        <p:cTn id="11" dur="500"/>
                                        <p:tgtEl>
                                          <p:spTgt spid="13">
                                            <p:txEl>
                                              <p:pRg st="1" end="1"/>
                                            </p:txEl>
                                          </p:spTgt>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animEffect transition="in" filter="fade">
                                      <p:cBhvr>
                                        <p:cTn id="15" dur="1000"/>
                                        <p:tgtEl>
                                          <p:spTgt spid="13">
                                            <p:txEl>
                                              <p:pRg st="2" end="2"/>
                                            </p:txEl>
                                          </p:spTgt>
                                        </p:tgtEl>
                                      </p:cBhvr>
                                    </p:animEffect>
                                    <p:anim calcmode="lin" valueType="num">
                                      <p:cBhvr>
                                        <p:cTn id="16"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17"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42" presetClass="entr" presetSubtype="0" fill="hold" nodeType="afterEffect">
                                  <p:stCondLst>
                                    <p:cond delay="0"/>
                                  </p:stCondLst>
                                  <p:childTnLst>
                                    <p:set>
                                      <p:cBhvr>
                                        <p:cTn id="20" dur="1" fill="hold">
                                          <p:stCondLst>
                                            <p:cond delay="0"/>
                                          </p:stCondLst>
                                        </p:cTn>
                                        <p:tgtEl>
                                          <p:spTgt spid="13">
                                            <p:txEl>
                                              <p:pRg st="3" end="3"/>
                                            </p:txEl>
                                          </p:spTgt>
                                        </p:tgtEl>
                                        <p:attrNameLst>
                                          <p:attrName>style.visibility</p:attrName>
                                        </p:attrNameLst>
                                      </p:cBhvr>
                                      <p:to>
                                        <p:strVal val="visible"/>
                                      </p:to>
                                    </p:set>
                                    <p:animEffect transition="in" filter="fade">
                                      <p:cBhvr>
                                        <p:cTn id="21" dur="1000"/>
                                        <p:tgtEl>
                                          <p:spTgt spid="13">
                                            <p:txEl>
                                              <p:pRg st="3" end="3"/>
                                            </p:txEl>
                                          </p:spTgt>
                                        </p:tgtEl>
                                      </p:cBhvr>
                                    </p:animEffect>
                                    <p:anim calcmode="lin" valueType="num">
                                      <p:cBhvr>
                                        <p:cTn id="22"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42" presetClass="entr" presetSubtype="0" fill="hold" nodeType="afterEffect">
                                  <p:stCondLst>
                                    <p:cond delay="0"/>
                                  </p:stCondLst>
                                  <p:childTnLst>
                                    <p:set>
                                      <p:cBhvr>
                                        <p:cTn id="26" dur="1" fill="hold">
                                          <p:stCondLst>
                                            <p:cond delay="0"/>
                                          </p:stCondLst>
                                        </p:cTn>
                                        <p:tgtEl>
                                          <p:spTgt spid="13">
                                            <p:txEl>
                                              <p:pRg st="4" end="4"/>
                                            </p:txEl>
                                          </p:spTgt>
                                        </p:tgtEl>
                                        <p:attrNameLst>
                                          <p:attrName>style.visibility</p:attrName>
                                        </p:attrNameLst>
                                      </p:cBhvr>
                                      <p:to>
                                        <p:strVal val="visible"/>
                                      </p:to>
                                    </p:set>
                                    <p:animEffect transition="in" filter="fade">
                                      <p:cBhvr>
                                        <p:cTn id="27" dur="1000"/>
                                        <p:tgtEl>
                                          <p:spTgt spid="13">
                                            <p:txEl>
                                              <p:pRg st="4" end="4"/>
                                            </p:txEl>
                                          </p:spTgt>
                                        </p:tgtEl>
                                      </p:cBhvr>
                                    </p:animEffect>
                                    <p:anim calcmode="lin" valueType="num">
                                      <p:cBhvr>
                                        <p:cTn id="28"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1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3">
                                            <p:txEl>
                                              <p:pRg st="5" end="5"/>
                                            </p:txEl>
                                          </p:spTgt>
                                        </p:tgtEl>
                                        <p:attrNameLst>
                                          <p:attrName>style.visibility</p:attrName>
                                        </p:attrNameLst>
                                      </p:cBhvr>
                                      <p:to>
                                        <p:strVal val="visible"/>
                                      </p:to>
                                    </p:set>
                                    <p:animEffect transition="in" filter="fade">
                                      <p:cBhvr>
                                        <p:cTn id="32" dur="1000"/>
                                        <p:tgtEl>
                                          <p:spTgt spid="13">
                                            <p:txEl>
                                              <p:pRg st="5" end="5"/>
                                            </p:txEl>
                                          </p:spTgt>
                                        </p:tgtEl>
                                      </p:cBhvr>
                                    </p:animEffect>
                                    <p:anim calcmode="lin" valueType="num">
                                      <p:cBhvr>
                                        <p:cTn id="33" dur="1000" fill="hold"/>
                                        <p:tgtEl>
                                          <p:spTgt spid="1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1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13">
                                            <p:txEl>
                                              <p:pRg st="6" end="6"/>
                                            </p:txEl>
                                          </p:spTgt>
                                        </p:tgtEl>
                                        <p:attrNameLst>
                                          <p:attrName>style.visibility</p:attrName>
                                        </p:attrNameLst>
                                      </p:cBhvr>
                                      <p:to>
                                        <p:strVal val="visible"/>
                                      </p:to>
                                    </p:set>
                                    <p:animEffect transition="in" filter="fade">
                                      <p:cBhvr>
                                        <p:cTn id="37" dur="1000"/>
                                        <p:tgtEl>
                                          <p:spTgt spid="13">
                                            <p:txEl>
                                              <p:pRg st="6" end="6"/>
                                            </p:txEl>
                                          </p:spTgt>
                                        </p:tgtEl>
                                      </p:cBhvr>
                                    </p:animEffect>
                                    <p:anim calcmode="lin" valueType="num">
                                      <p:cBhvr>
                                        <p:cTn id="38" dur="1000" fill="hold"/>
                                        <p:tgtEl>
                                          <p:spTgt spid="1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1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dirty="0">
                <a:solidFill>
                  <a:prstClr val="black"/>
                </a:solidFill>
              </a:rPr>
              <a:t>２−７　定期巡回・随時対応型訪問介護看護（介護予防）</a:t>
            </a:r>
            <a:r>
              <a:rPr lang="en-US" altLang="ja-JP" dirty="0">
                <a:solidFill>
                  <a:prstClr val="black"/>
                </a:solidFill>
              </a:rPr>
              <a:t/>
            </a:r>
            <a:br>
              <a:rPr lang="en-US" altLang="ja-JP" dirty="0">
                <a:solidFill>
                  <a:prstClr val="black"/>
                </a:solidFill>
              </a:rPr>
            </a:br>
            <a:r>
              <a:rPr lang="ja-JP" altLang="en-US" sz="4000" dirty="0">
                <a:solidFill>
                  <a:prstClr val="black"/>
                </a:solidFill>
              </a:rPr>
              <a:t>４　主治の医師との関係</a:t>
            </a:r>
            <a:endParaRPr kumimoji="1" lang="ja-JP" altLang="en-US" dirty="0"/>
          </a:p>
        </p:txBody>
      </p:sp>
      <p:sp>
        <p:nvSpPr>
          <p:cNvPr id="12" name="コンテンツ プレースホルダー 11"/>
          <p:cNvSpPr txBox="1">
            <a:spLocks/>
          </p:cNvSpPr>
          <p:nvPr/>
        </p:nvSpPr>
        <p:spPr>
          <a:xfrm>
            <a:off x="838199" y="1825625"/>
            <a:ext cx="10341078"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200" dirty="0" smtClean="0">
                <a:effectLst>
                  <a:outerShdw blurRad="38100" dist="38100" dir="2700000" algn="tl">
                    <a:srgbClr val="000000">
                      <a:alpha val="43137"/>
                    </a:srgbClr>
                  </a:outerShdw>
                </a:effectLst>
              </a:rPr>
              <a:t>訪問看護指示書</a:t>
            </a:r>
            <a:endParaRPr lang="en-US" altLang="ja-JP" sz="3200" dirty="0" smtClean="0">
              <a:effectLst>
                <a:outerShdw blurRad="38100" dist="38100" dir="2700000" algn="tl">
                  <a:srgbClr val="000000">
                    <a:alpha val="43137"/>
                  </a:srgbClr>
                </a:outerShdw>
              </a:effectLst>
            </a:endParaRPr>
          </a:p>
          <a:p>
            <a:pPr>
              <a:lnSpc>
                <a:spcPct val="100000"/>
              </a:lnSpc>
              <a:spcBef>
                <a:spcPts val="0"/>
              </a:spcBef>
              <a:buFont typeface="Wingdings" panose="05000000000000000000" pitchFamily="2" charset="2"/>
              <a:buChar char="Ø"/>
            </a:pPr>
            <a:r>
              <a:rPr lang="ja-JP" altLang="en-US" dirty="0" smtClean="0">
                <a:solidFill>
                  <a:prstClr val="black"/>
                </a:solidFill>
                <a:latin typeface="+mn-ea"/>
              </a:rPr>
              <a:t>主治医</a:t>
            </a:r>
            <a:r>
              <a:rPr lang="ja-JP" altLang="en-US" dirty="0">
                <a:solidFill>
                  <a:prstClr val="black"/>
                </a:solidFill>
                <a:latin typeface="+mn-ea"/>
              </a:rPr>
              <a:t>以外</a:t>
            </a:r>
            <a:r>
              <a:rPr lang="ja-JP" altLang="en-US" dirty="0" smtClean="0">
                <a:solidFill>
                  <a:prstClr val="black"/>
                </a:solidFill>
                <a:latin typeface="+mn-ea"/>
              </a:rPr>
              <a:t>の医師から交付</a:t>
            </a:r>
            <a:r>
              <a:rPr lang="ja-JP" altLang="en-US" dirty="0">
                <a:solidFill>
                  <a:prstClr val="black"/>
                </a:solidFill>
                <a:latin typeface="+mn-ea"/>
              </a:rPr>
              <a:t>を受けることはできない </a:t>
            </a:r>
          </a:p>
          <a:p>
            <a:pPr>
              <a:lnSpc>
                <a:spcPct val="100000"/>
              </a:lnSpc>
              <a:spcBef>
                <a:spcPts val="0"/>
              </a:spcBef>
              <a:buFont typeface="Wingdings" panose="05000000000000000000" pitchFamily="2" charset="2"/>
              <a:buChar char="Ø"/>
            </a:pPr>
            <a:r>
              <a:rPr lang="ja-JP" altLang="en-US" dirty="0" smtClean="0">
                <a:solidFill>
                  <a:prstClr val="black"/>
                </a:solidFill>
                <a:latin typeface="+mn-ea"/>
              </a:rPr>
              <a:t>有効</a:t>
            </a:r>
            <a:r>
              <a:rPr lang="ja-JP" altLang="en-US" dirty="0">
                <a:solidFill>
                  <a:prstClr val="black"/>
                </a:solidFill>
                <a:latin typeface="+mn-ea"/>
              </a:rPr>
              <a:t>期間は最長６か月</a:t>
            </a:r>
          </a:p>
          <a:p>
            <a:pPr>
              <a:lnSpc>
                <a:spcPct val="100000"/>
              </a:lnSpc>
              <a:spcBef>
                <a:spcPts val="0"/>
              </a:spcBef>
              <a:buFont typeface="Wingdings" panose="05000000000000000000" pitchFamily="2" charset="2"/>
              <a:buChar char="Ø"/>
            </a:pPr>
            <a:r>
              <a:rPr lang="ja-JP" altLang="en-US" dirty="0" smtClean="0">
                <a:solidFill>
                  <a:prstClr val="black"/>
                </a:solidFill>
                <a:latin typeface="+mn-ea"/>
              </a:rPr>
              <a:t>提供</a:t>
            </a:r>
            <a:r>
              <a:rPr lang="ja-JP" altLang="en-US" dirty="0">
                <a:solidFill>
                  <a:prstClr val="black"/>
                </a:solidFill>
                <a:latin typeface="+mn-ea"/>
              </a:rPr>
              <a:t>開始前に訪問看護指示書を受ける必要がある</a:t>
            </a:r>
            <a:endParaRPr lang="en-US" altLang="ja-JP" dirty="0">
              <a:solidFill>
                <a:prstClr val="black"/>
              </a:solidFill>
              <a:latin typeface="+mn-ea"/>
            </a:endParaRPr>
          </a:p>
          <a:p>
            <a:pPr>
              <a:lnSpc>
                <a:spcPct val="100000"/>
              </a:lnSpc>
              <a:spcBef>
                <a:spcPts val="0"/>
              </a:spcBef>
              <a:buFont typeface="Wingdings" panose="05000000000000000000" pitchFamily="2" charset="2"/>
              <a:buChar char="Ø"/>
            </a:pPr>
            <a:r>
              <a:rPr lang="ja-JP" altLang="en-US" dirty="0" smtClean="0">
                <a:solidFill>
                  <a:prstClr val="black"/>
                </a:solidFill>
                <a:latin typeface="+mn-ea"/>
              </a:rPr>
              <a:t>引き続き行う</a:t>
            </a:r>
            <a:r>
              <a:rPr lang="ja-JP" altLang="en-US" dirty="0">
                <a:solidFill>
                  <a:prstClr val="black"/>
                </a:solidFill>
                <a:latin typeface="+mn-ea"/>
              </a:rPr>
              <a:t>場合には</a:t>
            </a:r>
            <a:r>
              <a:rPr lang="ja-JP" altLang="en-US" dirty="0" smtClean="0">
                <a:solidFill>
                  <a:prstClr val="black"/>
                </a:solidFill>
                <a:latin typeface="+mn-ea"/>
              </a:rPr>
              <a:t>、有効</a:t>
            </a:r>
            <a:r>
              <a:rPr lang="ja-JP" altLang="en-US" dirty="0">
                <a:solidFill>
                  <a:prstClr val="black"/>
                </a:solidFill>
                <a:latin typeface="+mn-ea"/>
              </a:rPr>
              <a:t>期間</a:t>
            </a:r>
            <a:r>
              <a:rPr lang="ja-JP" altLang="en-US" dirty="0" smtClean="0">
                <a:solidFill>
                  <a:prstClr val="black"/>
                </a:solidFill>
                <a:latin typeface="+mn-ea"/>
              </a:rPr>
              <a:t>が切れる</a:t>
            </a:r>
            <a:r>
              <a:rPr lang="ja-JP" altLang="en-US" dirty="0">
                <a:solidFill>
                  <a:prstClr val="black"/>
                </a:solidFill>
                <a:latin typeface="+mn-ea"/>
              </a:rPr>
              <a:t>前に、</a:t>
            </a:r>
            <a:r>
              <a:rPr lang="ja-JP" altLang="en-US" dirty="0" smtClean="0">
                <a:solidFill>
                  <a:prstClr val="black"/>
                </a:solidFill>
                <a:latin typeface="+mn-ea"/>
              </a:rPr>
              <a:t>新たに訪問</a:t>
            </a:r>
            <a:r>
              <a:rPr lang="ja-JP" altLang="en-US" dirty="0">
                <a:solidFill>
                  <a:prstClr val="black"/>
                </a:solidFill>
                <a:latin typeface="+mn-ea"/>
              </a:rPr>
              <a:t>看護指示書の交付を受ける必要がある </a:t>
            </a:r>
            <a:endParaRPr lang="en-US" altLang="ja-JP" dirty="0">
              <a:solidFill>
                <a:prstClr val="black"/>
              </a:solidFill>
              <a:latin typeface="+mn-ea"/>
            </a:endParaRPr>
          </a:p>
          <a:p>
            <a:pPr>
              <a:lnSpc>
                <a:spcPct val="100000"/>
              </a:lnSpc>
              <a:spcBef>
                <a:spcPts val="0"/>
              </a:spcBef>
              <a:buFont typeface="Wingdings" panose="05000000000000000000" pitchFamily="2" charset="2"/>
              <a:buChar char="Ø"/>
              <a:defRPr/>
            </a:pPr>
            <a:r>
              <a:rPr lang="ja-JP" altLang="en-US" dirty="0" smtClean="0">
                <a:solidFill>
                  <a:prstClr val="black"/>
                </a:solidFill>
                <a:latin typeface="+mn-ea"/>
              </a:rPr>
              <a:t>訪問</a:t>
            </a:r>
            <a:r>
              <a:rPr lang="ja-JP" altLang="en-US" dirty="0">
                <a:solidFill>
                  <a:prstClr val="black"/>
                </a:solidFill>
                <a:latin typeface="+mn-ea"/>
              </a:rPr>
              <a:t>看護報告書</a:t>
            </a:r>
            <a:r>
              <a:rPr lang="ja-JP" altLang="en-US" dirty="0" smtClean="0">
                <a:solidFill>
                  <a:prstClr val="black"/>
                </a:solidFill>
                <a:latin typeface="+mn-ea"/>
              </a:rPr>
              <a:t>を定期巡回・随時対応型訪問介護看護計画とともに主治医</a:t>
            </a:r>
            <a:r>
              <a:rPr lang="ja-JP" altLang="en-US" dirty="0">
                <a:solidFill>
                  <a:prstClr val="black"/>
                </a:solidFill>
                <a:latin typeface="+mn-ea"/>
              </a:rPr>
              <a:t>に</a:t>
            </a:r>
            <a:r>
              <a:rPr lang="ja-JP" altLang="en-US" dirty="0" smtClean="0">
                <a:solidFill>
                  <a:prstClr val="black"/>
                </a:solidFill>
                <a:latin typeface="+mn-ea"/>
              </a:rPr>
              <a:t>提出</a:t>
            </a:r>
            <a:endParaRPr lang="ja-JP" altLang="en-US" dirty="0">
              <a:solidFill>
                <a:prstClr val="black"/>
              </a:solidFill>
            </a:endParaRPr>
          </a:p>
          <a:p>
            <a:pPr marL="313200" lvl="1" indent="0">
              <a:buFont typeface="Arial" panose="020B0604020202020204" pitchFamily="34" charset="0"/>
              <a:buNone/>
            </a:pPr>
            <a:endParaRPr lang="ja-JP" altLang="en-US" dirty="0"/>
          </a:p>
        </p:txBody>
      </p:sp>
    </p:spTree>
    <p:extLst>
      <p:ext uri="{BB962C8B-B14F-4D97-AF65-F5344CB8AC3E}">
        <p14:creationId xmlns:p14="http://schemas.microsoft.com/office/powerpoint/2010/main" val="14399505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6082584" y="3440557"/>
            <a:ext cx="5271216" cy="2973122"/>
          </a:xfrm>
          <a:prstGeom prst="rect">
            <a:avLst/>
          </a:prstGeom>
          <a:noFill/>
        </p:spPr>
        <p:txBody>
          <a:bodyPr wrap="square" rtlCol="0">
            <a:spAutoFit/>
          </a:bodyPr>
          <a:lstStyle/>
          <a:p>
            <a:pPr marL="342900" indent="-342900">
              <a:lnSpc>
                <a:spcPct val="120000"/>
              </a:lnSpc>
              <a:buFont typeface="MS Mincho" panose="02020609040205080304" pitchFamily="17" charset="-128"/>
              <a:buChar char="※"/>
            </a:pPr>
            <a:r>
              <a:rPr kumimoji="1" lang="ja-JP" altLang="en-US" sz="2400" dirty="0" smtClean="0"/>
              <a:t>計画作成責任者が常勤看護師等以外の場合</a:t>
            </a:r>
            <a:endParaRPr lang="en-US" altLang="ja-JP" sz="2400" b="1" dirty="0" smtClean="0"/>
          </a:p>
          <a:p>
            <a:pPr algn="ctr">
              <a:lnSpc>
                <a:spcPct val="120000"/>
              </a:lnSpc>
            </a:pPr>
            <a:r>
              <a:rPr kumimoji="1" lang="ja-JP" altLang="en-US" sz="2400" b="1" dirty="0" smtClean="0"/>
              <a:t>↓</a:t>
            </a:r>
            <a:endParaRPr kumimoji="1" lang="en-US" altLang="ja-JP" sz="2400" b="1" dirty="0" smtClean="0"/>
          </a:p>
          <a:p>
            <a:pPr algn="just">
              <a:lnSpc>
                <a:spcPct val="120000"/>
              </a:lnSpc>
            </a:pPr>
            <a:r>
              <a:rPr lang="ja-JP" altLang="en-US" sz="2800" b="1" dirty="0" smtClean="0"/>
              <a:t>常勤看護師等が、療養上の目標や訪問看護サービスの内容の記載に対し、必要な指導・管理</a:t>
            </a:r>
            <a:endParaRPr kumimoji="1" lang="ja-JP" altLang="en-US" sz="2800" b="1" dirty="0"/>
          </a:p>
        </p:txBody>
      </p:sp>
      <p:sp>
        <p:nvSpPr>
          <p:cNvPr id="2" name="タイトル 1"/>
          <p:cNvSpPr>
            <a:spLocks noGrp="1"/>
          </p:cNvSpPr>
          <p:nvPr>
            <p:ph type="title"/>
          </p:nvPr>
        </p:nvSpPr>
        <p:spPr/>
        <p:txBody>
          <a:bodyPr>
            <a:normAutofit/>
          </a:bodyPr>
          <a:lstStyle/>
          <a:p>
            <a:r>
              <a:rPr lang="ja-JP" altLang="en-US" sz="2400" dirty="0">
                <a:solidFill>
                  <a:prstClr val="black"/>
                </a:solidFill>
              </a:rPr>
              <a:t>２−７　定期巡回・随時対応型訪問介護看護（介護予防）</a:t>
            </a:r>
            <a:r>
              <a:rPr lang="en-US" altLang="ja-JP" dirty="0">
                <a:solidFill>
                  <a:prstClr val="black"/>
                </a:solidFill>
              </a:rPr>
              <a:t/>
            </a:r>
            <a:br>
              <a:rPr lang="en-US" altLang="ja-JP" dirty="0">
                <a:solidFill>
                  <a:prstClr val="black"/>
                </a:solidFill>
              </a:rPr>
            </a:br>
            <a:r>
              <a:rPr lang="ja-JP" altLang="en-US" sz="4000" dirty="0" smtClean="0">
                <a:solidFill>
                  <a:prstClr val="black"/>
                </a:solidFill>
              </a:rPr>
              <a:t>５　定期巡回・随時対応型訪問介護看護計画</a:t>
            </a:r>
            <a:endParaRPr kumimoji="1" lang="ja-JP" altLang="en-US" dirty="0"/>
          </a:p>
        </p:txBody>
      </p:sp>
      <p:sp>
        <p:nvSpPr>
          <p:cNvPr id="8" name="メモ 7"/>
          <p:cNvSpPr/>
          <p:nvPr/>
        </p:nvSpPr>
        <p:spPr>
          <a:xfrm>
            <a:off x="838200" y="1690688"/>
            <a:ext cx="3849710" cy="4722991"/>
          </a:xfrm>
          <a:prstGeom prst="foldedCorner">
            <a:avLst/>
          </a:prstGeom>
          <a:ln>
            <a:solidFill>
              <a:schemeClr val="tx1"/>
            </a:solidFill>
          </a:ln>
        </p:spPr>
        <p:style>
          <a:lnRef idx="2">
            <a:schemeClr val="accent6"/>
          </a:lnRef>
          <a:fillRef idx="1">
            <a:schemeClr val="lt1"/>
          </a:fillRef>
          <a:effectRef idx="0">
            <a:schemeClr val="accent6"/>
          </a:effectRef>
          <a:fontRef idx="minor">
            <a:schemeClr val="dk1"/>
          </a:fontRef>
        </p:style>
        <p:txBody>
          <a:bodyPr tIns="180000" rtlCol="0" anchor="t"/>
          <a:lstStyle/>
          <a:p>
            <a:pPr algn="ctr">
              <a:spcBef>
                <a:spcPts val="1200"/>
              </a:spcBef>
              <a:spcAft>
                <a:spcPts val="1200"/>
              </a:spcAft>
            </a:pPr>
            <a:r>
              <a:rPr kumimoji="1" lang="ja-JP" altLang="en-US" sz="2800" dirty="0" smtClean="0">
                <a:effectLst>
                  <a:outerShdw blurRad="38100" dist="38100" dir="2700000" algn="tl">
                    <a:srgbClr val="000000">
                      <a:alpha val="43137"/>
                    </a:srgbClr>
                  </a:outerShdw>
                </a:effectLst>
              </a:rPr>
              <a:t>定期巡回・随時対応型訪問介護看護計画</a:t>
            </a:r>
            <a:endParaRPr kumimoji="1" lang="en-US" altLang="ja-JP" sz="3200" dirty="0" smtClean="0">
              <a:effectLst>
                <a:outerShdw blurRad="38100" dist="38100" dir="2700000" algn="tl">
                  <a:srgbClr val="000000">
                    <a:alpha val="43137"/>
                  </a:srgbClr>
                </a:outerShdw>
              </a:effectLst>
            </a:endParaRPr>
          </a:p>
          <a:p>
            <a:pPr algn="just"/>
            <a:r>
              <a:rPr kumimoji="1" lang="en-US" altLang="ja-JP" sz="2200" dirty="0" smtClean="0"/>
              <a:t>〔</a:t>
            </a:r>
            <a:r>
              <a:rPr kumimoji="1" lang="ja-JP" altLang="en-US" sz="2200" dirty="0" smtClean="0"/>
              <a:t>記載すべき事項</a:t>
            </a:r>
            <a:r>
              <a:rPr kumimoji="1" lang="en-US" altLang="ja-JP" sz="2200" dirty="0" smtClean="0"/>
              <a:t>〕</a:t>
            </a:r>
          </a:p>
          <a:p>
            <a:pPr marL="540000" indent="-360000" algn="just">
              <a:buFont typeface="Arial" panose="020B0604020202020204" pitchFamily="34" charset="0"/>
              <a:buChar char="•"/>
            </a:pPr>
            <a:r>
              <a:rPr kumimoji="1" lang="ja-JP" altLang="en-US" sz="2200" dirty="0" smtClean="0"/>
              <a:t>利用者等の意向</a:t>
            </a:r>
            <a:endParaRPr kumimoji="1" lang="en-US" altLang="ja-JP" sz="2200" dirty="0" smtClean="0"/>
          </a:p>
          <a:p>
            <a:pPr marL="540000" indent="-360000" algn="just">
              <a:buFont typeface="Arial" panose="020B0604020202020204" pitchFamily="34" charset="0"/>
              <a:buChar char="•"/>
            </a:pPr>
            <a:r>
              <a:rPr kumimoji="1" lang="ja-JP" altLang="en-US" sz="2200" dirty="0" smtClean="0"/>
              <a:t>目標</a:t>
            </a:r>
            <a:endParaRPr kumimoji="1" lang="en-US" altLang="ja-JP" sz="2200" dirty="0" smtClean="0"/>
          </a:p>
          <a:p>
            <a:pPr marL="540000" indent="-360000" algn="just">
              <a:buFont typeface="Arial" panose="020B0604020202020204" pitchFamily="34" charset="0"/>
              <a:buChar char="•"/>
            </a:pPr>
            <a:r>
              <a:rPr kumimoji="1" lang="ja-JP" altLang="en-US" sz="2200" dirty="0" smtClean="0"/>
              <a:t>訪問介護サービスの内容</a:t>
            </a:r>
            <a:endParaRPr kumimoji="1" lang="en-US" altLang="ja-JP" sz="2200" dirty="0" smtClean="0"/>
          </a:p>
          <a:p>
            <a:pPr marL="180000" algn="ctr">
              <a:spcBef>
                <a:spcPts val="300"/>
              </a:spcBef>
            </a:pPr>
            <a:r>
              <a:rPr lang="ja-JP" altLang="en-US" sz="2200" dirty="0" smtClean="0"/>
              <a:t>＋</a:t>
            </a:r>
            <a:endParaRPr lang="en-US" altLang="ja-JP" sz="2200" dirty="0"/>
          </a:p>
          <a:p>
            <a:pPr marL="540000" indent="-360000" algn="just">
              <a:buFont typeface="Arial" panose="020B0604020202020204" pitchFamily="34" charset="0"/>
              <a:buChar char="•"/>
            </a:pPr>
            <a:r>
              <a:rPr kumimoji="1" lang="ja-JP" altLang="en-US" sz="2200" dirty="0" smtClean="0"/>
              <a:t>主治医の指示</a:t>
            </a:r>
            <a:endParaRPr kumimoji="1" lang="en-US" altLang="ja-JP" sz="2200" dirty="0" smtClean="0"/>
          </a:p>
          <a:p>
            <a:pPr marL="540000" indent="-360000" algn="just">
              <a:buFont typeface="Arial" panose="020B0604020202020204" pitchFamily="34" charset="0"/>
              <a:buChar char="•"/>
            </a:pPr>
            <a:r>
              <a:rPr lang="ja-JP" altLang="en-US" sz="2200" dirty="0" smtClean="0"/>
              <a:t>療養</a:t>
            </a:r>
            <a:r>
              <a:rPr lang="ja-JP" altLang="en-US" sz="2200" dirty="0"/>
              <a:t>上</a:t>
            </a:r>
            <a:r>
              <a:rPr lang="ja-JP" altLang="en-US" sz="2200" dirty="0" smtClean="0"/>
              <a:t>の目標</a:t>
            </a:r>
            <a:endParaRPr lang="en-US" altLang="ja-JP" sz="2200" dirty="0" smtClean="0"/>
          </a:p>
          <a:p>
            <a:pPr marL="540000" indent="-360000" algn="just">
              <a:buFont typeface="Arial" panose="020B0604020202020204" pitchFamily="34" charset="0"/>
              <a:buChar char="•"/>
            </a:pPr>
            <a:r>
              <a:rPr kumimoji="1" lang="ja-JP" altLang="en-US" sz="2200" dirty="0" smtClean="0"/>
              <a:t>訪問看護</a:t>
            </a:r>
            <a:r>
              <a:rPr kumimoji="1" lang="ja-JP" altLang="en-US" sz="2200" dirty="0"/>
              <a:t>サービス</a:t>
            </a:r>
            <a:r>
              <a:rPr kumimoji="1" lang="ja-JP" altLang="en-US" sz="2200" dirty="0" smtClean="0"/>
              <a:t>の</a:t>
            </a:r>
            <a:r>
              <a:rPr kumimoji="1" lang="ja-JP" altLang="en-US" sz="2200" dirty="0"/>
              <a:t>内容</a:t>
            </a:r>
          </a:p>
        </p:txBody>
      </p:sp>
      <p:sp>
        <p:nvSpPr>
          <p:cNvPr id="3" name="角丸四角形 2"/>
          <p:cNvSpPr/>
          <p:nvPr/>
        </p:nvSpPr>
        <p:spPr>
          <a:xfrm>
            <a:off x="965915" y="4212340"/>
            <a:ext cx="3721995" cy="1429555"/>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a:off x="4921606" y="4650000"/>
            <a:ext cx="927282" cy="554233"/>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22772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5" end="5"/>
                                            </p:txEl>
                                          </p:spTgt>
                                        </p:tgtEl>
                                        <p:attrNameLst>
                                          <p:attrName>style.visibility</p:attrName>
                                        </p:attrNameLst>
                                      </p:cBhvr>
                                      <p:to>
                                        <p:strVal val="visible"/>
                                      </p:to>
                                    </p:set>
                                    <p:animEffect transition="in" filter="fade">
                                      <p:cBhvr>
                                        <p:cTn id="7" dur="500"/>
                                        <p:tgtEl>
                                          <p:spTgt spid="8">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xEl>
                                              <p:pRg st="6" end="6"/>
                                            </p:txEl>
                                          </p:spTgt>
                                        </p:tgtEl>
                                        <p:attrNameLst>
                                          <p:attrName>style.visibility</p:attrName>
                                        </p:attrNameLst>
                                      </p:cBhvr>
                                      <p:to>
                                        <p:strVal val="visible"/>
                                      </p:to>
                                    </p:set>
                                    <p:animEffect transition="in" filter="fade">
                                      <p:cBhvr>
                                        <p:cTn id="10" dur="500"/>
                                        <p:tgtEl>
                                          <p:spTgt spid="8">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
                                            <p:txEl>
                                              <p:pRg st="7" end="7"/>
                                            </p:txEl>
                                          </p:spTgt>
                                        </p:tgtEl>
                                        <p:attrNameLst>
                                          <p:attrName>style.visibility</p:attrName>
                                        </p:attrNameLst>
                                      </p:cBhvr>
                                      <p:to>
                                        <p:strVal val="visible"/>
                                      </p:to>
                                    </p:set>
                                    <p:animEffect transition="in" filter="fade">
                                      <p:cBhvr>
                                        <p:cTn id="13" dur="500"/>
                                        <p:tgtEl>
                                          <p:spTgt spid="8">
                                            <p:txEl>
                                              <p:pRg st="7" end="7"/>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8">
                                            <p:txEl>
                                              <p:pRg st="8" end="8"/>
                                            </p:txEl>
                                          </p:spTgt>
                                        </p:tgtEl>
                                        <p:attrNameLst>
                                          <p:attrName>style.visibility</p:attrName>
                                        </p:attrNameLst>
                                      </p:cBhvr>
                                      <p:to>
                                        <p:strVal val="visible"/>
                                      </p:to>
                                    </p:set>
                                    <p:animEffect transition="in" filter="fade">
                                      <p:cBhvr>
                                        <p:cTn id="16" dur="500"/>
                                        <p:tgtEl>
                                          <p:spTgt spid="8">
                                            <p:txEl>
                                              <p:pRg st="8" end="8"/>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par>
                          <p:cTn id="20" fill="hold">
                            <p:stCondLst>
                              <p:cond delay="500"/>
                            </p:stCondLst>
                            <p:childTnLst>
                              <p:par>
                                <p:cTn id="21" presetID="22" presetClass="entr" presetSubtype="8"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left)">
                                      <p:cBhvr>
                                        <p:cTn id="23" dur="500"/>
                                        <p:tgtEl>
                                          <p:spTgt spid="12"/>
                                        </p:tgtEl>
                                      </p:cBhvr>
                                    </p:animEffect>
                                  </p:childTnLst>
                                </p:cTn>
                              </p:par>
                            </p:childTnLst>
                          </p:cTn>
                        </p:par>
                        <p:par>
                          <p:cTn id="24" fill="hold">
                            <p:stCondLst>
                              <p:cond delay="1000"/>
                            </p:stCondLst>
                            <p:childTnLst>
                              <p:par>
                                <p:cTn id="25" presetID="10" presetClass="entr" presetSubtype="0" fill="hold" nodeType="after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Effect transition="in" filter="fade">
                                      <p:cBhvr>
                                        <p:cTn id="27" dur="500"/>
                                        <p:tgtEl>
                                          <p:spTgt spid="10">
                                            <p:txEl>
                                              <p:pRg st="0" end="0"/>
                                            </p:txEl>
                                          </p:spTgt>
                                        </p:tgtEl>
                                      </p:cBhvr>
                                    </p:animEffect>
                                  </p:childTnLst>
                                </p:cTn>
                              </p:par>
                            </p:childTnLst>
                          </p:cTn>
                        </p:par>
                        <p:par>
                          <p:cTn id="28" fill="hold">
                            <p:stCondLst>
                              <p:cond delay="1500"/>
                            </p:stCondLst>
                            <p:childTnLst>
                              <p:par>
                                <p:cTn id="29" presetID="10" presetClass="entr" presetSubtype="0" fill="hold" nodeType="afterEffect">
                                  <p:stCondLst>
                                    <p:cond delay="0"/>
                                  </p:stCondLst>
                                  <p:childTnLst>
                                    <p:set>
                                      <p:cBhvr>
                                        <p:cTn id="30" dur="1" fill="hold">
                                          <p:stCondLst>
                                            <p:cond delay="0"/>
                                          </p:stCondLst>
                                        </p:cTn>
                                        <p:tgtEl>
                                          <p:spTgt spid="10">
                                            <p:txEl>
                                              <p:pRg st="1" end="1"/>
                                            </p:txEl>
                                          </p:spTgt>
                                        </p:tgtEl>
                                        <p:attrNameLst>
                                          <p:attrName>style.visibility</p:attrName>
                                        </p:attrNameLst>
                                      </p:cBhvr>
                                      <p:to>
                                        <p:strVal val="visible"/>
                                      </p:to>
                                    </p:set>
                                    <p:animEffect transition="in" filter="fade">
                                      <p:cBhvr>
                                        <p:cTn id="31" dur="500"/>
                                        <p:tgtEl>
                                          <p:spTgt spid="10">
                                            <p:txEl>
                                              <p:pRg st="1" end="1"/>
                                            </p:txEl>
                                          </p:spTgt>
                                        </p:tgtEl>
                                      </p:cBhvr>
                                    </p:animEffect>
                                  </p:childTnLst>
                                </p:cTn>
                              </p:par>
                            </p:childTnLst>
                          </p:cTn>
                        </p:par>
                        <p:par>
                          <p:cTn id="32" fill="hold">
                            <p:stCondLst>
                              <p:cond delay="2000"/>
                            </p:stCondLst>
                            <p:childTnLst>
                              <p:par>
                                <p:cTn id="33" presetID="10" presetClass="entr" presetSubtype="0" fill="hold" nodeType="afterEffect">
                                  <p:stCondLst>
                                    <p:cond delay="0"/>
                                  </p:stCondLst>
                                  <p:childTnLst>
                                    <p:set>
                                      <p:cBhvr>
                                        <p:cTn id="34" dur="1" fill="hold">
                                          <p:stCondLst>
                                            <p:cond delay="0"/>
                                          </p:stCondLst>
                                        </p:cTn>
                                        <p:tgtEl>
                                          <p:spTgt spid="10">
                                            <p:txEl>
                                              <p:pRg st="2" end="2"/>
                                            </p:txEl>
                                          </p:spTgt>
                                        </p:tgtEl>
                                        <p:attrNameLst>
                                          <p:attrName>style.visibility</p:attrName>
                                        </p:attrNameLst>
                                      </p:cBhvr>
                                      <p:to>
                                        <p:strVal val="visible"/>
                                      </p:to>
                                    </p:set>
                                    <p:animEffect transition="in" filter="fade">
                                      <p:cBhvr>
                                        <p:cTn id="35"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sz="2400" dirty="0">
                <a:solidFill>
                  <a:prstClr val="black"/>
                </a:solidFill>
              </a:rPr>
              <a:t>２</a:t>
            </a:r>
            <a:r>
              <a:rPr lang="ja-JP" altLang="en-US" sz="2400" dirty="0" smtClean="0">
                <a:solidFill>
                  <a:prstClr val="black"/>
                </a:solidFill>
              </a:rPr>
              <a:t>−８</a:t>
            </a:r>
            <a:r>
              <a:rPr lang="ja-JP" altLang="en-US" sz="2400" dirty="0">
                <a:solidFill>
                  <a:prstClr val="black"/>
                </a:solidFill>
              </a:rPr>
              <a:t>　</a:t>
            </a:r>
            <a:r>
              <a:rPr lang="ja-JP" altLang="en-US" sz="2400" dirty="0" smtClean="0">
                <a:solidFill>
                  <a:prstClr val="black"/>
                </a:solidFill>
              </a:rPr>
              <a:t>夜間対応型訪問介護（</a:t>
            </a:r>
            <a:r>
              <a:rPr lang="ja-JP" altLang="en-US" sz="2400" dirty="0">
                <a:solidFill>
                  <a:prstClr val="black"/>
                </a:solidFill>
              </a:rPr>
              <a:t>介護予防）</a:t>
            </a:r>
            <a:r>
              <a:rPr lang="en-US" altLang="ja-JP" dirty="0">
                <a:solidFill>
                  <a:prstClr val="black"/>
                </a:solidFill>
              </a:rPr>
              <a:t/>
            </a:r>
            <a:br>
              <a:rPr lang="en-US" altLang="ja-JP" dirty="0">
                <a:solidFill>
                  <a:prstClr val="black"/>
                </a:solidFill>
              </a:rPr>
            </a:br>
            <a:r>
              <a:rPr lang="ja-JP" altLang="en-US" sz="4000" dirty="0">
                <a:solidFill>
                  <a:prstClr val="black"/>
                </a:solidFill>
              </a:rPr>
              <a:t>２</a:t>
            </a:r>
            <a:r>
              <a:rPr lang="ja-JP" altLang="en-US" sz="4000" dirty="0" smtClean="0">
                <a:solidFill>
                  <a:prstClr val="black"/>
                </a:solidFill>
              </a:rPr>
              <a:t>　従業者</a:t>
            </a:r>
            <a:endParaRPr kumimoji="1" lang="ja-JP" altLang="en-US" dirty="0"/>
          </a:p>
        </p:txBody>
      </p:sp>
      <p:sp>
        <p:nvSpPr>
          <p:cNvPr id="4" name="コンテンツ プレースホルダー 3"/>
          <p:cNvSpPr>
            <a:spLocks noGrp="1"/>
          </p:cNvSpPr>
          <p:nvPr>
            <p:ph sz="half" idx="1"/>
          </p:nvPr>
        </p:nvSpPr>
        <p:spPr>
          <a:xfrm>
            <a:off x="838200" y="2275463"/>
            <a:ext cx="5562600" cy="3901499"/>
          </a:xfrm>
        </p:spPr>
        <p:txBody>
          <a:bodyPr>
            <a:normAutofit/>
          </a:bodyPr>
          <a:lstStyle/>
          <a:p>
            <a:pPr>
              <a:buFont typeface="Wingdings" panose="05000000000000000000" pitchFamily="2" charset="2"/>
              <a:buChar char="l"/>
            </a:pPr>
            <a:r>
              <a:rPr kumimoji="1" lang="ja-JP" altLang="en-US" dirty="0" smtClean="0"/>
              <a:t>オペレーションセンター従業者</a:t>
            </a:r>
            <a:endParaRPr kumimoji="1" lang="en-US" altLang="ja-JP" dirty="0" smtClean="0"/>
          </a:p>
          <a:p>
            <a:pPr lvl="1"/>
            <a:r>
              <a:rPr lang="ja-JP" altLang="en-US" dirty="0" smtClean="0"/>
              <a:t>オペレーターは、提供</a:t>
            </a:r>
            <a:r>
              <a:rPr lang="ja-JP" altLang="en-US" dirty="0"/>
              <a:t>時間帯を通じて１</a:t>
            </a:r>
            <a:r>
              <a:rPr lang="ja-JP" altLang="en-US" dirty="0" smtClean="0"/>
              <a:t>以上</a:t>
            </a:r>
            <a:endParaRPr lang="en-US" altLang="ja-JP" dirty="0" smtClean="0"/>
          </a:p>
          <a:p>
            <a:pPr lvl="1"/>
            <a:r>
              <a:rPr kumimoji="1" lang="ja-JP" altLang="en-US" dirty="0" smtClean="0"/>
              <a:t>面接</a:t>
            </a:r>
            <a:r>
              <a:rPr kumimoji="1" lang="ja-JP" altLang="en-US" dirty="0"/>
              <a:t>相談員</a:t>
            </a:r>
            <a:r>
              <a:rPr kumimoji="1" lang="ja-JP" altLang="en-US" dirty="0" smtClean="0"/>
              <a:t>は、</a:t>
            </a:r>
            <a:r>
              <a:rPr lang="ja-JP" altLang="ja-JP" dirty="0" smtClean="0"/>
              <a:t>面接</a:t>
            </a:r>
            <a:r>
              <a:rPr lang="ja-JP" altLang="ja-JP" dirty="0"/>
              <a:t>を適切に行うために必要な</a:t>
            </a:r>
            <a:r>
              <a:rPr lang="ja-JP" altLang="ja-JP" dirty="0" smtClean="0"/>
              <a:t>員数</a:t>
            </a:r>
            <a:endParaRPr lang="en-US" altLang="ja-JP" dirty="0" smtClean="0"/>
          </a:p>
          <a:p>
            <a:pPr lvl="1"/>
            <a:r>
              <a:rPr kumimoji="1" lang="ja-JP" altLang="en-US" dirty="0"/>
              <a:t>次</a:t>
            </a:r>
            <a:r>
              <a:rPr kumimoji="1" lang="ja-JP" altLang="en-US" dirty="0" smtClean="0"/>
              <a:t>のいずれかの資格を有する者</a:t>
            </a:r>
            <a:endParaRPr kumimoji="1" lang="en-US" altLang="ja-JP" dirty="0" smtClean="0"/>
          </a:p>
          <a:p>
            <a:pPr marL="914400" lvl="2" indent="-144000">
              <a:buNone/>
            </a:pPr>
            <a:r>
              <a:rPr lang="ja-JP" altLang="ja-JP" sz="2400" dirty="0"/>
              <a:t>看護師</a:t>
            </a:r>
            <a:r>
              <a:rPr lang="ja-JP" altLang="en-US" sz="2400" dirty="0"/>
              <a:t>、</a:t>
            </a:r>
            <a:r>
              <a:rPr lang="ja-JP" altLang="ja-JP" sz="2400" dirty="0"/>
              <a:t>介護福祉士</a:t>
            </a:r>
            <a:r>
              <a:rPr lang="ja-JP" altLang="en-US" sz="2400" dirty="0"/>
              <a:t>、</a:t>
            </a:r>
            <a:endParaRPr lang="en-US" altLang="ja-JP" sz="2400" dirty="0"/>
          </a:p>
          <a:p>
            <a:pPr marL="914400" lvl="2" indent="-144000">
              <a:buNone/>
            </a:pPr>
            <a:r>
              <a:rPr lang="ja-JP" altLang="ja-JP" sz="2400" dirty="0"/>
              <a:t>医師</a:t>
            </a:r>
            <a:r>
              <a:rPr lang="ja-JP" altLang="en-US" sz="2400" dirty="0"/>
              <a:t>、</a:t>
            </a:r>
            <a:r>
              <a:rPr lang="ja-JP" altLang="ja-JP" sz="2400" dirty="0"/>
              <a:t>保健師</a:t>
            </a:r>
            <a:r>
              <a:rPr lang="ja-JP" altLang="en-US" sz="2400" dirty="0"/>
              <a:t>、</a:t>
            </a:r>
            <a:r>
              <a:rPr lang="ja-JP" altLang="ja-JP" sz="2400" dirty="0"/>
              <a:t>准看護師</a:t>
            </a:r>
            <a:r>
              <a:rPr lang="ja-JP" altLang="en-US" sz="2400" dirty="0"/>
              <a:t>、</a:t>
            </a:r>
            <a:endParaRPr lang="en-US" altLang="ja-JP" sz="2400" dirty="0"/>
          </a:p>
          <a:p>
            <a:pPr marL="914400" lvl="2" indent="-144000">
              <a:buNone/>
            </a:pPr>
            <a:r>
              <a:rPr lang="ja-JP" altLang="ja-JP" sz="2400" dirty="0"/>
              <a:t>社会福祉士</a:t>
            </a:r>
            <a:r>
              <a:rPr lang="ja-JP" altLang="en-US" sz="2400" dirty="0"/>
              <a:t>、</a:t>
            </a:r>
            <a:r>
              <a:rPr lang="ja-JP" altLang="ja-JP" sz="2400" dirty="0"/>
              <a:t>介護支援専門員</a:t>
            </a:r>
            <a:endParaRPr kumimoji="1" lang="ja-JP" altLang="en-US" sz="2400" dirty="0"/>
          </a:p>
        </p:txBody>
      </p:sp>
      <p:sp>
        <p:nvSpPr>
          <p:cNvPr id="5" name="コンテンツ プレースホルダー 4"/>
          <p:cNvSpPr>
            <a:spLocks noGrp="1"/>
          </p:cNvSpPr>
          <p:nvPr>
            <p:ph sz="half" idx="2"/>
          </p:nvPr>
        </p:nvSpPr>
        <p:spPr>
          <a:xfrm>
            <a:off x="6603399" y="2275462"/>
            <a:ext cx="5163355" cy="3901499"/>
          </a:xfrm>
        </p:spPr>
        <p:txBody>
          <a:bodyPr>
            <a:normAutofit/>
          </a:bodyPr>
          <a:lstStyle/>
          <a:p>
            <a:pPr>
              <a:buFont typeface="Wingdings" panose="05000000000000000000" pitchFamily="2" charset="2"/>
              <a:buChar char="l"/>
            </a:pPr>
            <a:r>
              <a:rPr kumimoji="1" lang="ja-JP" altLang="en-US" dirty="0" smtClean="0"/>
              <a:t>訪問介護員等</a:t>
            </a:r>
            <a:endParaRPr kumimoji="1" lang="en-US" altLang="ja-JP" dirty="0" smtClean="0"/>
          </a:p>
          <a:p>
            <a:pPr lvl="1"/>
            <a:r>
              <a:rPr lang="ja-JP" altLang="en-US" dirty="0"/>
              <a:t>定期巡回</a:t>
            </a:r>
            <a:r>
              <a:rPr lang="ja-JP" altLang="en-US" dirty="0" smtClean="0"/>
              <a:t>サービスを行う者は、サービスの提供に必要な員数</a:t>
            </a:r>
            <a:endParaRPr lang="en-US" altLang="ja-JP" dirty="0" smtClean="0"/>
          </a:p>
          <a:p>
            <a:pPr lvl="1"/>
            <a:r>
              <a:rPr lang="ja-JP" altLang="en-US" dirty="0" smtClean="0"/>
              <a:t>随時</a:t>
            </a:r>
            <a:r>
              <a:rPr lang="ja-JP" altLang="en-US" dirty="0"/>
              <a:t>訪問</a:t>
            </a:r>
            <a:r>
              <a:rPr lang="ja-JP" altLang="en-US" dirty="0" smtClean="0"/>
              <a:t>サービスを行う者は、提供時間帯を通じて１以上</a:t>
            </a:r>
            <a:endParaRPr lang="en-US" altLang="ja-JP" dirty="0" smtClean="0"/>
          </a:p>
          <a:p>
            <a:pPr lvl="1"/>
            <a:r>
              <a:rPr lang="ja-JP" altLang="en-US" dirty="0"/>
              <a:t>次</a:t>
            </a:r>
            <a:r>
              <a:rPr lang="ja-JP" altLang="en-US" dirty="0" smtClean="0"/>
              <a:t>のいずれかの</a:t>
            </a:r>
            <a:r>
              <a:rPr lang="ja-JP" altLang="en-US" dirty="0"/>
              <a:t>資格</a:t>
            </a:r>
            <a:r>
              <a:rPr lang="ja-JP" altLang="en-US" dirty="0" smtClean="0"/>
              <a:t>を有する者</a:t>
            </a:r>
            <a:endParaRPr lang="en-US" altLang="ja-JP" dirty="0" smtClean="0"/>
          </a:p>
          <a:p>
            <a:pPr marL="914400" lvl="2" indent="0">
              <a:buNone/>
            </a:pPr>
            <a:r>
              <a:rPr lang="ja-JP" altLang="ja-JP" sz="2400" dirty="0"/>
              <a:t>介護福祉士</a:t>
            </a:r>
            <a:r>
              <a:rPr lang="ja-JP" altLang="en-US" sz="2400" dirty="0"/>
              <a:t>、</a:t>
            </a:r>
            <a:r>
              <a:rPr lang="ja-JP" altLang="ja-JP" sz="2400" dirty="0"/>
              <a:t>養成研修修了者</a:t>
            </a:r>
            <a:endParaRPr lang="ja-JP" altLang="en-US" sz="2400" dirty="0"/>
          </a:p>
          <a:p>
            <a:pPr lvl="1"/>
            <a:endParaRPr kumimoji="1" lang="ja-JP" altLang="en-US" dirty="0"/>
          </a:p>
        </p:txBody>
      </p:sp>
      <p:sp>
        <p:nvSpPr>
          <p:cNvPr id="6" name="テキスト ボックス 5"/>
          <p:cNvSpPr txBox="1"/>
          <p:nvPr/>
        </p:nvSpPr>
        <p:spPr>
          <a:xfrm>
            <a:off x="838200" y="1690688"/>
            <a:ext cx="5163355" cy="584775"/>
          </a:xfrm>
          <a:prstGeom prst="rect">
            <a:avLst/>
          </a:prstGeom>
          <a:noFill/>
        </p:spPr>
        <p:txBody>
          <a:bodyPr wrap="square" rtlCol="0">
            <a:spAutoFit/>
          </a:bodyPr>
          <a:lstStyle/>
          <a:p>
            <a:r>
              <a:rPr kumimoji="1" lang="ja-JP" altLang="en-US" sz="3200" dirty="0" smtClean="0">
                <a:effectLst>
                  <a:outerShdw blurRad="38100" dist="38100" dir="2700000" algn="tl">
                    <a:srgbClr val="000000">
                      <a:alpha val="43137"/>
                    </a:srgbClr>
                  </a:outerShdw>
                </a:effectLst>
              </a:rPr>
              <a:t>従業者</a:t>
            </a:r>
            <a:endParaRPr kumimoji="1" lang="ja-JP" altLang="en-US"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38908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円/楕円 7"/>
          <p:cNvSpPr/>
          <p:nvPr/>
        </p:nvSpPr>
        <p:spPr>
          <a:xfrm>
            <a:off x="3288404" y="5724051"/>
            <a:ext cx="5615189" cy="560839"/>
          </a:xfrm>
          <a:prstGeom prst="ellipse">
            <a:avLst/>
          </a:prstGeom>
          <a:solidFill>
            <a:srgbClr val="5B9BD5">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2"/>
          <p:cNvSpPr>
            <a:spLocks noGrp="1"/>
          </p:cNvSpPr>
          <p:nvPr>
            <p:ph type="title"/>
          </p:nvPr>
        </p:nvSpPr>
        <p:spPr/>
        <p:txBody>
          <a:bodyPr/>
          <a:lstStyle/>
          <a:p>
            <a:r>
              <a:rPr lang="ja-JP" altLang="en-US" sz="2400" dirty="0">
                <a:solidFill>
                  <a:prstClr val="black"/>
                </a:solidFill>
              </a:rPr>
              <a:t>２−８　夜間対応型訪問介護（介護予防）</a:t>
            </a:r>
            <a:r>
              <a:rPr lang="en-US" altLang="ja-JP" dirty="0">
                <a:solidFill>
                  <a:prstClr val="black"/>
                </a:solidFill>
              </a:rPr>
              <a:t/>
            </a:r>
            <a:br>
              <a:rPr lang="en-US" altLang="ja-JP" dirty="0">
                <a:solidFill>
                  <a:prstClr val="black"/>
                </a:solidFill>
              </a:rPr>
            </a:br>
            <a:r>
              <a:rPr lang="ja-JP" altLang="en-US" sz="4000" dirty="0" smtClean="0">
                <a:solidFill>
                  <a:prstClr val="black"/>
                </a:solidFill>
              </a:rPr>
              <a:t>５　利用者との面接等</a:t>
            </a:r>
            <a:endParaRPr kumimoji="1" lang="ja-JP" altLang="en-US" dirty="0"/>
          </a:p>
        </p:txBody>
      </p:sp>
      <p:sp>
        <p:nvSpPr>
          <p:cNvPr id="4" name="コンテンツ プレースホルダー 3"/>
          <p:cNvSpPr>
            <a:spLocks noGrp="1"/>
          </p:cNvSpPr>
          <p:nvPr>
            <p:ph sz="half" idx="1"/>
          </p:nvPr>
        </p:nvSpPr>
        <p:spPr>
          <a:xfrm>
            <a:off x="838200" y="2275463"/>
            <a:ext cx="10515600" cy="1884413"/>
          </a:xfrm>
        </p:spPr>
        <p:txBody>
          <a:bodyPr>
            <a:normAutofit/>
          </a:bodyPr>
          <a:lstStyle/>
          <a:p>
            <a:pPr marL="0" indent="0">
              <a:buNone/>
            </a:pPr>
            <a:r>
              <a:rPr kumimoji="1" lang="ja-JP" altLang="en-US" dirty="0" smtClean="0"/>
              <a:t>オペレーションセンター従業者は利用者の居宅へ１～３月に１回程度訪問</a:t>
            </a:r>
            <a:endParaRPr kumimoji="1" lang="en-US" altLang="ja-JP" dirty="0" smtClean="0"/>
          </a:p>
          <a:p>
            <a:r>
              <a:rPr lang="ja-JP" altLang="en-US" dirty="0" smtClean="0"/>
              <a:t>利用者等の状況把握</a:t>
            </a:r>
            <a:endParaRPr lang="en-US" altLang="ja-JP" dirty="0" smtClean="0"/>
          </a:p>
          <a:p>
            <a:r>
              <a:rPr kumimoji="1" lang="ja-JP" altLang="en-US" dirty="0" smtClean="0"/>
              <a:t>利用者等に対する適切な相談及び助言の実施</a:t>
            </a:r>
            <a:endParaRPr kumimoji="1" lang="ja-JP" altLang="en-US" dirty="0"/>
          </a:p>
        </p:txBody>
      </p:sp>
      <p:sp>
        <p:nvSpPr>
          <p:cNvPr id="5" name="コンテンツ プレースホルダー 4"/>
          <p:cNvSpPr>
            <a:spLocks noGrp="1"/>
          </p:cNvSpPr>
          <p:nvPr>
            <p:ph sz="half" idx="2"/>
          </p:nvPr>
        </p:nvSpPr>
        <p:spPr>
          <a:xfrm>
            <a:off x="838201" y="4159875"/>
            <a:ext cx="10515600" cy="2137893"/>
          </a:xfrm>
        </p:spPr>
        <p:txBody>
          <a:bodyPr anchor="b">
            <a:normAutofit/>
          </a:bodyPr>
          <a:lstStyle/>
          <a:p>
            <a:pPr marL="0" indent="0" algn="ctr">
              <a:buNone/>
            </a:pPr>
            <a:r>
              <a:rPr kumimoji="1" lang="ja-JP" altLang="en-US" dirty="0" smtClean="0"/>
              <a:t>利用者とのコミュニケーションを図る</a:t>
            </a:r>
            <a:endParaRPr kumimoji="1" lang="en-US" altLang="ja-JP" dirty="0" smtClean="0"/>
          </a:p>
          <a:p>
            <a:pPr marL="0" indent="0" algn="ctr">
              <a:buNone/>
            </a:pPr>
            <a:endParaRPr kumimoji="1" lang="en-US" altLang="ja-JP" dirty="0" smtClean="0"/>
          </a:p>
          <a:p>
            <a:pPr marL="0" indent="0" algn="ctr">
              <a:buNone/>
            </a:pPr>
            <a:r>
              <a:rPr lang="ja-JP" altLang="en-US" b="1" dirty="0"/>
              <a:t>利用者</a:t>
            </a:r>
            <a:r>
              <a:rPr lang="ja-JP" altLang="en-US" b="1" dirty="0" smtClean="0"/>
              <a:t>が</a:t>
            </a:r>
            <a:r>
              <a:rPr lang="ja-JP" altLang="en-US" b="1" dirty="0"/>
              <a:t>安心</a:t>
            </a:r>
            <a:r>
              <a:rPr lang="ja-JP" altLang="en-US" b="1" dirty="0" smtClean="0"/>
              <a:t>して生活できる体制の整備</a:t>
            </a:r>
            <a:endParaRPr kumimoji="1" lang="ja-JP" altLang="en-US" b="1" dirty="0"/>
          </a:p>
        </p:txBody>
      </p:sp>
      <p:sp>
        <p:nvSpPr>
          <p:cNvPr id="6" name="テキスト ボックス 5"/>
          <p:cNvSpPr txBox="1"/>
          <p:nvPr/>
        </p:nvSpPr>
        <p:spPr>
          <a:xfrm>
            <a:off x="838200" y="1690688"/>
            <a:ext cx="5163355" cy="584775"/>
          </a:xfrm>
          <a:prstGeom prst="rect">
            <a:avLst/>
          </a:prstGeom>
          <a:noFill/>
        </p:spPr>
        <p:txBody>
          <a:bodyPr wrap="square" rtlCol="0">
            <a:spAutoFit/>
          </a:bodyPr>
          <a:lstStyle/>
          <a:p>
            <a:r>
              <a:rPr kumimoji="1" lang="ja-JP" altLang="en-US" sz="3200" dirty="0" smtClean="0">
                <a:effectLst>
                  <a:outerShdw blurRad="38100" dist="38100" dir="2700000" algn="tl">
                    <a:srgbClr val="000000">
                      <a:alpha val="43137"/>
                    </a:srgbClr>
                  </a:outerShdw>
                </a:effectLst>
              </a:rPr>
              <a:t>利用者との面接等</a:t>
            </a:r>
            <a:endParaRPr kumimoji="1" lang="ja-JP" altLang="en-US" sz="3200" dirty="0">
              <a:effectLst>
                <a:outerShdw blurRad="38100" dist="38100" dir="2700000" algn="tl">
                  <a:srgbClr val="000000">
                    <a:alpha val="43137"/>
                  </a:srgbClr>
                </a:outerShdw>
              </a:effectLst>
            </a:endParaRPr>
          </a:p>
        </p:txBody>
      </p:sp>
      <p:sp>
        <p:nvSpPr>
          <p:cNvPr id="2" name="下矢印 1"/>
          <p:cNvSpPr/>
          <p:nvPr/>
        </p:nvSpPr>
        <p:spPr>
          <a:xfrm>
            <a:off x="5883498" y="4204949"/>
            <a:ext cx="425003" cy="48939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 name="下矢印 6"/>
          <p:cNvSpPr/>
          <p:nvPr/>
        </p:nvSpPr>
        <p:spPr>
          <a:xfrm>
            <a:off x="5883498" y="5268065"/>
            <a:ext cx="425003" cy="45598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53933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wipe(up)">
                                      <p:cBhvr>
                                        <p:cTn id="11" dur="500"/>
                                        <p:tgtEl>
                                          <p:spTgt spid="5">
                                            <p:txEl>
                                              <p:pRg st="0" end="0"/>
                                            </p:txEl>
                                          </p:spTgt>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up)">
                                      <p:cBhvr>
                                        <p:cTn id="15" dur="500"/>
                                        <p:tgtEl>
                                          <p:spTgt spid="7"/>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wipe(up)">
                                      <p:cBhvr>
                                        <p:cTn id="19" dur="500"/>
                                        <p:tgtEl>
                                          <p:spTgt spid="5">
                                            <p:txEl>
                                              <p:pRg st="2" end="2"/>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animBg="1"/>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sz="2400" dirty="0">
                <a:solidFill>
                  <a:prstClr val="black"/>
                </a:solidFill>
              </a:rPr>
              <a:t>２−８　夜間対応型訪問介護（介護予防）</a:t>
            </a:r>
            <a:r>
              <a:rPr lang="en-US" altLang="ja-JP" dirty="0">
                <a:solidFill>
                  <a:prstClr val="black"/>
                </a:solidFill>
              </a:rPr>
              <a:t/>
            </a:r>
            <a:br>
              <a:rPr lang="en-US" altLang="ja-JP" dirty="0">
                <a:solidFill>
                  <a:prstClr val="black"/>
                </a:solidFill>
              </a:rPr>
            </a:br>
            <a:r>
              <a:rPr lang="ja-JP" altLang="en-US" sz="4000" dirty="0" smtClean="0">
                <a:solidFill>
                  <a:prstClr val="black"/>
                </a:solidFill>
              </a:rPr>
              <a:t>７　加算算定に関する留意事項</a:t>
            </a:r>
            <a:endParaRPr kumimoji="1" lang="ja-JP" altLang="en-US" dirty="0"/>
          </a:p>
        </p:txBody>
      </p:sp>
      <p:sp>
        <p:nvSpPr>
          <p:cNvPr id="4" name="コンテンツ プレースホルダー 3"/>
          <p:cNvSpPr>
            <a:spLocks noGrp="1"/>
          </p:cNvSpPr>
          <p:nvPr>
            <p:ph idx="1"/>
          </p:nvPr>
        </p:nvSpPr>
        <p:spPr>
          <a:xfrm>
            <a:off x="838200" y="2275463"/>
            <a:ext cx="10515600" cy="3901500"/>
          </a:xfrm>
        </p:spPr>
        <p:txBody>
          <a:bodyPr>
            <a:normAutofit/>
          </a:bodyPr>
          <a:lstStyle/>
          <a:p>
            <a:pPr marL="514350" indent="-514350">
              <a:buFont typeface="+mj-lt"/>
              <a:buAutoNum type="arabicPeriod"/>
            </a:pPr>
            <a:r>
              <a:rPr lang="ja-JP" altLang="ja-JP" dirty="0" smtClean="0"/>
              <a:t>日中</a:t>
            </a:r>
            <a:r>
              <a:rPr lang="ja-JP" altLang="en-US" dirty="0" smtClean="0"/>
              <a:t>における</a:t>
            </a:r>
            <a:r>
              <a:rPr lang="ja-JP" altLang="ja-JP" dirty="0" smtClean="0"/>
              <a:t>オペレーションセンターサービス</a:t>
            </a:r>
            <a:r>
              <a:rPr lang="ja-JP" altLang="en-US" dirty="0" smtClean="0"/>
              <a:t>のために</a:t>
            </a:r>
            <a:r>
              <a:rPr lang="ja-JP" altLang="ja-JP" dirty="0" smtClean="0"/>
              <a:t>必要</a:t>
            </a:r>
            <a:r>
              <a:rPr lang="ja-JP" altLang="ja-JP" dirty="0"/>
              <a:t>な</a:t>
            </a:r>
            <a:r>
              <a:rPr lang="ja-JP" altLang="ja-JP" dirty="0" smtClean="0"/>
              <a:t>人員</a:t>
            </a:r>
            <a:r>
              <a:rPr lang="ja-JP" altLang="en-US" dirty="0" smtClean="0"/>
              <a:t>の</a:t>
            </a:r>
            <a:r>
              <a:rPr lang="ja-JP" altLang="ja-JP" dirty="0" smtClean="0"/>
              <a:t>確保</a:t>
            </a:r>
            <a:endParaRPr kumimoji="1" lang="en-US" altLang="ja-JP" dirty="0" smtClean="0"/>
          </a:p>
          <a:p>
            <a:pPr marL="514350" indent="-514350">
              <a:buFont typeface="+mj-lt"/>
              <a:buAutoNum type="arabicPeriod"/>
            </a:pPr>
            <a:r>
              <a:rPr lang="ja-JP" altLang="en-US" dirty="0" smtClean="0"/>
              <a:t>緊急時における</a:t>
            </a:r>
            <a:r>
              <a:rPr lang="ja-JP" altLang="ja-JP" dirty="0" smtClean="0"/>
              <a:t>連携</a:t>
            </a:r>
            <a:r>
              <a:rPr lang="ja-JP" altLang="en-US" dirty="0" smtClean="0"/>
              <a:t>先</a:t>
            </a:r>
            <a:r>
              <a:rPr lang="ja-JP" altLang="ja-JP" dirty="0" smtClean="0"/>
              <a:t>指定</a:t>
            </a:r>
            <a:r>
              <a:rPr lang="ja-JP" altLang="ja-JP" dirty="0"/>
              <a:t>訪問介護</a:t>
            </a:r>
            <a:r>
              <a:rPr lang="ja-JP" altLang="ja-JP" dirty="0" smtClean="0"/>
              <a:t>事業所</a:t>
            </a:r>
            <a:r>
              <a:rPr lang="ja-JP" altLang="en-US" dirty="0" smtClean="0"/>
              <a:t>への</a:t>
            </a:r>
            <a:r>
              <a:rPr lang="ja-JP" altLang="ja-JP" dirty="0" smtClean="0"/>
              <a:t>連絡体制</a:t>
            </a:r>
            <a:r>
              <a:rPr lang="ja-JP" altLang="en-US" dirty="0" smtClean="0"/>
              <a:t>の</a:t>
            </a:r>
            <a:r>
              <a:rPr lang="ja-JP" altLang="ja-JP" dirty="0" smtClean="0"/>
              <a:t>確保</a:t>
            </a:r>
            <a:endParaRPr lang="en-US" altLang="ja-JP" dirty="0" smtClean="0"/>
          </a:p>
          <a:p>
            <a:pPr marL="514350" indent="-514350">
              <a:buFont typeface="+mj-lt"/>
              <a:buAutoNum type="arabicPeriod"/>
            </a:pPr>
            <a:r>
              <a:rPr lang="ja-JP" altLang="ja-JP" dirty="0">
                <a:solidFill>
                  <a:srgbClr val="FF0000"/>
                </a:solidFill>
              </a:rPr>
              <a:t>利用者の日中における居宅サービスの利用状況</a:t>
            </a:r>
            <a:r>
              <a:rPr lang="ja-JP" altLang="ja-JP" dirty="0" smtClean="0">
                <a:solidFill>
                  <a:srgbClr val="FF0000"/>
                </a:solidFill>
              </a:rPr>
              <a:t>等</a:t>
            </a:r>
            <a:r>
              <a:rPr lang="ja-JP" altLang="en-US" dirty="0" smtClean="0">
                <a:solidFill>
                  <a:srgbClr val="FF0000"/>
                </a:solidFill>
              </a:rPr>
              <a:t>の</a:t>
            </a:r>
            <a:r>
              <a:rPr lang="ja-JP" altLang="ja-JP" dirty="0" smtClean="0">
                <a:solidFill>
                  <a:srgbClr val="FF0000"/>
                </a:solidFill>
              </a:rPr>
              <a:t>把握</a:t>
            </a:r>
            <a:endParaRPr lang="en-US" altLang="ja-JP" dirty="0" smtClean="0">
              <a:solidFill>
                <a:srgbClr val="FF0000"/>
              </a:solidFill>
            </a:endParaRPr>
          </a:p>
          <a:p>
            <a:pPr lvl="1" algn="just"/>
            <a:r>
              <a:rPr lang="ja-JP" altLang="en-US" dirty="0">
                <a:solidFill>
                  <a:srgbClr val="FF0000"/>
                </a:solidFill>
              </a:rPr>
              <a:t>日中の同居家族などの</a:t>
            </a:r>
            <a:r>
              <a:rPr lang="ja-JP" altLang="en-US" dirty="0" smtClean="0">
                <a:solidFill>
                  <a:srgbClr val="FF0000"/>
                </a:solidFill>
              </a:rPr>
              <a:t>状況</a:t>
            </a:r>
            <a:endParaRPr lang="en-US" altLang="ja-JP" dirty="0">
              <a:solidFill>
                <a:srgbClr val="FF0000"/>
              </a:solidFill>
            </a:endParaRPr>
          </a:p>
          <a:p>
            <a:pPr lvl="1" algn="just"/>
            <a:r>
              <a:rPr lang="ja-JP" altLang="en-US" dirty="0">
                <a:solidFill>
                  <a:srgbClr val="FF0000"/>
                </a:solidFill>
              </a:rPr>
              <a:t>介護保険外サービスの</a:t>
            </a:r>
            <a:r>
              <a:rPr lang="ja-JP" altLang="en-US" dirty="0" smtClean="0">
                <a:solidFill>
                  <a:srgbClr val="FF0000"/>
                </a:solidFill>
              </a:rPr>
              <a:t>利用状況等</a:t>
            </a:r>
            <a:endParaRPr lang="en-US" altLang="ja-JP" dirty="0" smtClean="0">
              <a:solidFill>
                <a:srgbClr val="FF0000"/>
              </a:solidFill>
            </a:endParaRPr>
          </a:p>
          <a:p>
            <a:pPr marL="514350" indent="-514350">
              <a:buFont typeface="+mj-lt"/>
              <a:buAutoNum type="arabicPeriod"/>
            </a:pPr>
            <a:r>
              <a:rPr lang="ja-JP" altLang="ja-JP" dirty="0" smtClean="0"/>
              <a:t>利用者</a:t>
            </a:r>
            <a:r>
              <a:rPr lang="ja-JP" altLang="ja-JP" dirty="0"/>
              <a:t>から</a:t>
            </a:r>
            <a:r>
              <a:rPr lang="ja-JP" altLang="ja-JP" dirty="0" smtClean="0"/>
              <a:t>の通報日時</a:t>
            </a:r>
            <a:r>
              <a:rPr lang="ja-JP" altLang="en-US" dirty="0" smtClean="0"/>
              <a:t>・</a:t>
            </a:r>
            <a:r>
              <a:rPr lang="ja-JP" altLang="ja-JP" dirty="0" smtClean="0"/>
              <a:t>通報内容</a:t>
            </a:r>
            <a:r>
              <a:rPr lang="ja-JP" altLang="en-US" dirty="0" smtClean="0"/>
              <a:t>・</a:t>
            </a:r>
            <a:r>
              <a:rPr lang="ja-JP" altLang="ja-JP" dirty="0" smtClean="0"/>
              <a:t>具体的</a:t>
            </a:r>
            <a:r>
              <a:rPr lang="ja-JP" altLang="ja-JP" dirty="0"/>
              <a:t>対応の</a:t>
            </a:r>
            <a:r>
              <a:rPr lang="ja-JP" altLang="ja-JP" dirty="0" smtClean="0"/>
              <a:t>内容</a:t>
            </a:r>
            <a:r>
              <a:rPr lang="ja-JP" altLang="en-US" dirty="0" smtClean="0"/>
              <a:t>の</a:t>
            </a:r>
            <a:r>
              <a:rPr lang="ja-JP" altLang="ja-JP" dirty="0" smtClean="0"/>
              <a:t>記録</a:t>
            </a:r>
            <a:endParaRPr kumimoji="1" lang="ja-JP" altLang="en-US" dirty="0"/>
          </a:p>
        </p:txBody>
      </p:sp>
      <p:sp>
        <p:nvSpPr>
          <p:cNvPr id="6" name="テキスト ボックス 5"/>
          <p:cNvSpPr txBox="1"/>
          <p:nvPr/>
        </p:nvSpPr>
        <p:spPr>
          <a:xfrm>
            <a:off x="838200" y="1690688"/>
            <a:ext cx="5163355" cy="584775"/>
          </a:xfrm>
          <a:prstGeom prst="rect">
            <a:avLst/>
          </a:prstGeom>
          <a:noFill/>
        </p:spPr>
        <p:txBody>
          <a:bodyPr wrap="square" rtlCol="0">
            <a:spAutoFit/>
          </a:bodyPr>
          <a:lstStyle/>
          <a:p>
            <a:r>
              <a:rPr lang="ja-JP" altLang="ja-JP" sz="3200" dirty="0">
                <a:effectLst>
                  <a:outerShdw blurRad="38100" dist="38100" dir="2700000" algn="tl">
                    <a:srgbClr val="000000">
                      <a:alpha val="43137"/>
                    </a:srgbClr>
                  </a:outerShdw>
                </a:effectLst>
              </a:rPr>
              <a:t>２４時間通報対応加算</a:t>
            </a:r>
            <a:endParaRPr kumimoji="1" lang="ja-JP" altLang="en-US"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08109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4">
                                            <p:txEl>
                                              <p:pRg st="4" end="4"/>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下矢印 12"/>
          <p:cNvSpPr/>
          <p:nvPr/>
        </p:nvSpPr>
        <p:spPr>
          <a:xfrm>
            <a:off x="8360539" y="3361386"/>
            <a:ext cx="1129038" cy="1545465"/>
          </a:xfrm>
          <a:prstGeom prst="downArrow">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ja-JP" altLang="en-US" sz="2400" dirty="0">
                <a:solidFill>
                  <a:prstClr val="black"/>
                </a:solidFill>
              </a:rPr>
              <a:t>２−１　訪問系サービス共通</a:t>
            </a:r>
            <a:r>
              <a:rPr lang="en-US" altLang="ja-JP" dirty="0">
                <a:solidFill>
                  <a:prstClr val="black"/>
                </a:solidFill>
              </a:rPr>
              <a:t/>
            </a:r>
            <a:br>
              <a:rPr lang="en-US" altLang="ja-JP" dirty="0">
                <a:solidFill>
                  <a:prstClr val="black"/>
                </a:solidFill>
              </a:rPr>
            </a:br>
            <a:r>
              <a:rPr lang="ja-JP" altLang="en-US" sz="4000" dirty="0" smtClean="0">
                <a:solidFill>
                  <a:prstClr val="black"/>
                </a:solidFill>
              </a:rPr>
              <a:t>２　衛生管理等</a:t>
            </a:r>
            <a:endParaRPr kumimoji="1" lang="ja-JP" altLang="en-US" dirty="0"/>
          </a:p>
        </p:txBody>
      </p:sp>
      <p:sp>
        <p:nvSpPr>
          <p:cNvPr id="3" name="コンテンツ プレースホルダー 2"/>
          <p:cNvSpPr>
            <a:spLocks noGrp="1"/>
          </p:cNvSpPr>
          <p:nvPr>
            <p:ph sz="half" idx="1"/>
          </p:nvPr>
        </p:nvSpPr>
        <p:spPr>
          <a:xfrm>
            <a:off x="838200" y="1825624"/>
            <a:ext cx="4506532" cy="4514025"/>
          </a:xfrm>
        </p:spPr>
        <p:txBody>
          <a:bodyPr>
            <a:normAutofit/>
          </a:bodyPr>
          <a:lstStyle/>
          <a:p>
            <a:pPr marL="228600" lvl="1">
              <a:lnSpc>
                <a:spcPct val="100000"/>
              </a:lnSpc>
              <a:spcBef>
                <a:spcPts val="1000"/>
              </a:spcBef>
              <a:buFont typeface="Wingdings" panose="05000000000000000000" pitchFamily="2" charset="2"/>
              <a:buChar char="Ø"/>
            </a:pPr>
            <a:r>
              <a:rPr lang="ja-JP" altLang="en-US" sz="3200" dirty="0"/>
              <a:t>従業者の清潔の</a:t>
            </a:r>
            <a:r>
              <a:rPr lang="ja-JP" altLang="en-US" sz="3200" dirty="0" smtClean="0"/>
              <a:t>保持</a:t>
            </a:r>
            <a:endParaRPr kumimoji="1" lang="en-US" altLang="ja-JP" sz="3200" dirty="0" smtClean="0"/>
          </a:p>
          <a:p>
            <a:pPr>
              <a:lnSpc>
                <a:spcPct val="100000"/>
              </a:lnSpc>
              <a:buFont typeface="Wingdings" panose="05000000000000000000" pitchFamily="2" charset="2"/>
              <a:buChar char="Ø"/>
            </a:pPr>
            <a:r>
              <a:rPr kumimoji="1" lang="ja-JP" altLang="en-US" sz="3200" dirty="0" smtClean="0"/>
              <a:t>従業者の健康状態の管理</a:t>
            </a:r>
            <a:endParaRPr kumimoji="1" lang="en-US" altLang="ja-JP" sz="3200" dirty="0" smtClean="0"/>
          </a:p>
          <a:p>
            <a:pPr lvl="1">
              <a:lnSpc>
                <a:spcPct val="100000"/>
              </a:lnSpc>
            </a:pPr>
            <a:r>
              <a:rPr lang="ja-JP" altLang="en-US" dirty="0" smtClean="0"/>
              <a:t>従業者が感染源となることを予防する</a:t>
            </a:r>
            <a:endParaRPr lang="en-US" altLang="ja-JP" dirty="0" smtClean="0"/>
          </a:p>
          <a:p>
            <a:pPr lvl="1">
              <a:lnSpc>
                <a:spcPct val="100000"/>
              </a:lnSpc>
            </a:pPr>
            <a:r>
              <a:rPr lang="ja-JP" altLang="en-US" dirty="0" smtClean="0"/>
              <a:t>従業者を感染の危険から守る</a:t>
            </a:r>
            <a:endParaRPr lang="en-US" altLang="ja-JP" dirty="0" smtClean="0"/>
          </a:p>
          <a:p>
            <a:pPr>
              <a:lnSpc>
                <a:spcPct val="100000"/>
              </a:lnSpc>
              <a:buFont typeface="Wingdings" panose="05000000000000000000" pitchFamily="2" charset="2"/>
              <a:buChar char="Ø"/>
            </a:pPr>
            <a:r>
              <a:rPr lang="ja-JP" altLang="en-US" sz="3200" dirty="0" smtClean="0"/>
              <a:t>事業所の設備及び備品等の衛生的な管理</a:t>
            </a:r>
            <a:endParaRPr lang="ja-JP" altLang="en-US" sz="3200" dirty="0"/>
          </a:p>
        </p:txBody>
      </p:sp>
      <p:sp>
        <p:nvSpPr>
          <p:cNvPr id="4" name="コンテンツ プレースホルダー 3"/>
          <p:cNvSpPr>
            <a:spLocks noGrp="1"/>
          </p:cNvSpPr>
          <p:nvPr>
            <p:ph sz="half" idx="2"/>
          </p:nvPr>
        </p:nvSpPr>
        <p:spPr>
          <a:xfrm>
            <a:off x="6246253" y="1825626"/>
            <a:ext cx="5357611" cy="1458487"/>
          </a:xfrm>
        </p:spPr>
        <p:txBody>
          <a:bodyPr>
            <a:normAutofit/>
          </a:bodyPr>
          <a:lstStyle/>
          <a:p>
            <a:pPr>
              <a:lnSpc>
                <a:spcPct val="100000"/>
              </a:lnSpc>
            </a:pPr>
            <a:r>
              <a:rPr kumimoji="1" lang="ja-JP" altLang="en-US" sz="2400" dirty="0" smtClean="0"/>
              <a:t>手指を洗浄するための設備の設置</a:t>
            </a:r>
            <a:endParaRPr kumimoji="1" lang="en-US" altLang="ja-JP" sz="2400" dirty="0" smtClean="0"/>
          </a:p>
          <a:p>
            <a:pPr>
              <a:lnSpc>
                <a:spcPct val="100000"/>
              </a:lnSpc>
            </a:pPr>
            <a:r>
              <a:rPr kumimoji="1" lang="ja-JP" altLang="en-US" sz="2400" dirty="0" smtClean="0"/>
              <a:t>使い捨て手袋の設置・補充</a:t>
            </a:r>
            <a:endParaRPr kumimoji="1" lang="en-US" altLang="ja-JP" sz="2400" dirty="0" smtClean="0"/>
          </a:p>
          <a:p>
            <a:pPr>
              <a:lnSpc>
                <a:spcPct val="100000"/>
              </a:lnSpc>
            </a:pPr>
            <a:r>
              <a:rPr lang="ja-JP" altLang="en-US" sz="2400" dirty="0" smtClean="0"/>
              <a:t>その他</a:t>
            </a:r>
            <a:r>
              <a:rPr lang="ja-JP" altLang="en-US" sz="2400" dirty="0"/>
              <a:t>必要</a:t>
            </a:r>
            <a:r>
              <a:rPr lang="ja-JP" altLang="en-US" sz="2400" dirty="0" smtClean="0"/>
              <a:t>な衛生用品の用意</a:t>
            </a:r>
            <a:endParaRPr lang="en-US" altLang="ja-JP" sz="2400" dirty="0" smtClean="0"/>
          </a:p>
          <a:p>
            <a:pPr marL="0" indent="0">
              <a:lnSpc>
                <a:spcPct val="100000"/>
              </a:lnSpc>
              <a:buNone/>
            </a:pPr>
            <a:endParaRPr kumimoji="1" lang="ja-JP" altLang="en-US" sz="2400" dirty="0"/>
          </a:p>
        </p:txBody>
      </p:sp>
      <p:sp>
        <p:nvSpPr>
          <p:cNvPr id="9" name="爆発 1 8"/>
          <p:cNvSpPr/>
          <p:nvPr/>
        </p:nvSpPr>
        <p:spPr>
          <a:xfrm>
            <a:off x="6246254" y="4984124"/>
            <a:ext cx="5357612" cy="1591922"/>
          </a:xfrm>
          <a:prstGeom prst="irregularSeal1">
            <a:avLst/>
          </a:prstGeom>
          <a:solidFill>
            <a:srgbClr val="5B9BD5">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2400" dirty="0">
              <a:solidFill>
                <a:schemeClr val="tx1"/>
              </a:solidFill>
            </a:endParaRPr>
          </a:p>
        </p:txBody>
      </p:sp>
      <p:sp>
        <p:nvSpPr>
          <p:cNvPr id="11" name="テキスト ボックス 10"/>
          <p:cNvSpPr txBox="1"/>
          <p:nvPr/>
        </p:nvSpPr>
        <p:spPr>
          <a:xfrm>
            <a:off x="6246254" y="3841731"/>
            <a:ext cx="5357610" cy="584775"/>
          </a:xfrm>
          <a:prstGeom prst="rect">
            <a:avLst/>
          </a:prstGeom>
          <a:noFill/>
        </p:spPr>
        <p:txBody>
          <a:bodyPr wrap="square" rtlCol="0">
            <a:spAutoFit/>
          </a:bodyPr>
          <a:lstStyle/>
          <a:p>
            <a:pPr algn="ctr"/>
            <a:r>
              <a:rPr lang="ja-JP" altLang="en-US" sz="3200" dirty="0" smtClean="0">
                <a:effectLst>
                  <a:outerShdw blurRad="38100" dist="38100" dir="2700000" algn="tl">
                    <a:srgbClr val="000000">
                      <a:alpha val="43137"/>
                    </a:srgbClr>
                  </a:outerShdw>
                </a:effectLst>
              </a:rPr>
              <a:t>事業者が行うべき衛生管理</a:t>
            </a:r>
            <a:endParaRPr kumimoji="1" lang="ja-JP" altLang="en-US" sz="3200" dirty="0"/>
          </a:p>
        </p:txBody>
      </p:sp>
      <p:sp>
        <p:nvSpPr>
          <p:cNvPr id="12" name="テキスト ボックス 11"/>
          <p:cNvSpPr txBox="1"/>
          <p:nvPr/>
        </p:nvSpPr>
        <p:spPr>
          <a:xfrm>
            <a:off x="6246253" y="5226087"/>
            <a:ext cx="5357611" cy="1107996"/>
          </a:xfrm>
          <a:prstGeom prst="rect">
            <a:avLst/>
          </a:prstGeom>
          <a:noFill/>
        </p:spPr>
        <p:txBody>
          <a:bodyPr wrap="square" rtlCol="0" anchor="ctr">
            <a:spAutoFit/>
          </a:bodyPr>
          <a:lstStyle/>
          <a:p>
            <a:pPr algn="ctr"/>
            <a:r>
              <a:rPr kumimoji="1" lang="ja-JP" altLang="en-US" sz="2200" b="1" dirty="0" smtClean="0"/>
              <a:t>利用者に用意させたり</a:t>
            </a:r>
            <a:endParaRPr kumimoji="1" lang="en-US" altLang="ja-JP" sz="2200" b="1" dirty="0" smtClean="0"/>
          </a:p>
          <a:p>
            <a:pPr algn="ctr"/>
            <a:r>
              <a:rPr lang="ja-JP" altLang="en-US" sz="2200" b="1" dirty="0" smtClean="0">
                <a:solidFill>
                  <a:schemeClr val="tx1"/>
                </a:solidFill>
              </a:rPr>
              <a:t>利用者にその費用を負担させることは</a:t>
            </a:r>
            <a:endParaRPr lang="en-US" altLang="ja-JP" sz="2200" b="1" dirty="0" smtClean="0">
              <a:solidFill>
                <a:schemeClr val="tx1"/>
              </a:solidFill>
            </a:endParaRPr>
          </a:p>
          <a:p>
            <a:pPr algn="ctr"/>
            <a:r>
              <a:rPr lang="ja-JP" altLang="en-US" sz="2200" b="1" dirty="0" smtClean="0">
                <a:solidFill>
                  <a:schemeClr val="tx1"/>
                </a:solidFill>
              </a:rPr>
              <a:t>できません</a:t>
            </a:r>
          </a:p>
        </p:txBody>
      </p:sp>
      <p:sp>
        <p:nvSpPr>
          <p:cNvPr id="14" name="右中かっこ 13"/>
          <p:cNvSpPr/>
          <p:nvPr/>
        </p:nvSpPr>
        <p:spPr>
          <a:xfrm>
            <a:off x="5344733" y="1690688"/>
            <a:ext cx="669702" cy="4632839"/>
          </a:xfrm>
          <a:prstGeom prst="rightBrace">
            <a:avLst>
              <a:gd name="adj1" fmla="val 26905"/>
              <a:gd name="adj2" fmla="val 13861"/>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427087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500"/>
                                        <p:tgtEl>
                                          <p:spTgt spid="13"/>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up)">
                                      <p:cBhvr>
                                        <p:cTn id="10" dur="500"/>
                                        <p:tgtEl>
                                          <p:spTgt spid="11"/>
                                        </p:tgtEl>
                                      </p:cBhvr>
                                    </p:animEffect>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up)">
                                      <p:cBhvr>
                                        <p:cTn id="14" dur="500"/>
                                        <p:tgtEl>
                                          <p:spTgt spid="9"/>
                                        </p:tgtEl>
                                      </p:cBhvr>
                                    </p:animEffect>
                                  </p:childTnLst>
                                </p:cTn>
                              </p:par>
                            </p:childTnLst>
                          </p:cTn>
                        </p:par>
                        <p:par>
                          <p:cTn id="15" fill="hold">
                            <p:stCondLst>
                              <p:cond delay="1000"/>
                            </p:stCondLst>
                            <p:childTnLst>
                              <p:par>
                                <p:cTn id="16" presetID="22" presetClass="entr" presetSubtype="1" fill="hold" grpId="0"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up)">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9" grpId="0" animBg="1"/>
      <p:bldP spid="11" grpId="0"/>
      <p:bldP spid="1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38489" y="1131097"/>
            <a:ext cx="5915025" cy="2165347"/>
          </a:xfrm>
        </p:spPr>
        <p:txBody>
          <a:bodyPr>
            <a:normAutofit/>
          </a:bodyPr>
          <a:lstStyle/>
          <a:p>
            <a:pPr algn="ctr"/>
            <a:r>
              <a:rPr lang="ja-JP" altLang="en-US" sz="3000" b="1" dirty="0" smtClean="0">
                <a:effectLst>
                  <a:outerShdw blurRad="38100" dist="38100" dir="2700000" algn="tl">
                    <a:srgbClr val="000000">
                      <a:alpha val="43137"/>
                    </a:srgbClr>
                  </a:outerShdw>
                </a:effectLst>
              </a:rPr>
              <a:t>訪問系サービスは</a:t>
            </a:r>
            <a:r>
              <a:rPr lang="ja-JP" altLang="en-US" sz="3000" b="1" dirty="0">
                <a:effectLst>
                  <a:outerShdw blurRad="38100" dist="38100" dir="2700000" algn="tl">
                    <a:srgbClr val="000000">
                      <a:alpha val="43137"/>
                    </a:srgbClr>
                  </a:outerShdw>
                </a:effectLst>
              </a:rPr>
              <a:t>以上で終了です。</a:t>
            </a:r>
            <a:r>
              <a:rPr lang="en-US" altLang="ja-JP" sz="3000" b="1" dirty="0">
                <a:effectLst>
                  <a:outerShdw blurRad="38100" dist="38100" dir="2700000" algn="tl">
                    <a:srgbClr val="000000">
                      <a:alpha val="43137"/>
                    </a:srgbClr>
                  </a:outerShdw>
                </a:effectLst>
              </a:rPr>
              <a:t/>
            </a:r>
            <a:br>
              <a:rPr lang="en-US" altLang="ja-JP" sz="3000" b="1" dirty="0">
                <a:effectLst>
                  <a:outerShdw blurRad="38100" dist="38100" dir="2700000" algn="tl">
                    <a:srgbClr val="000000">
                      <a:alpha val="43137"/>
                    </a:srgbClr>
                  </a:outerShdw>
                </a:effectLst>
              </a:rPr>
            </a:br>
            <a:r>
              <a:rPr lang="en-US" altLang="ja-JP" sz="3000" b="1" dirty="0">
                <a:effectLst>
                  <a:outerShdw blurRad="38100" dist="38100" dir="2700000" algn="tl">
                    <a:srgbClr val="000000">
                      <a:alpha val="43137"/>
                    </a:srgbClr>
                  </a:outerShdw>
                </a:effectLst>
              </a:rPr>
              <a:t/>
            </a:r>
            <a:br>
              <a:rPr lang="en-US" altLang="ja-JP" sz="3000" b="1" dirty="0">
                <a:effectLst>
                  <a:outerShdw blurRad="38100" dist="38100" dir="2700000" algn="tl">
                    <a:srgbClr val="000000">
                      <a:alpha val="43137"/>
                    </a:srgbClr>
                  </a:outerShdw>
                </a:effectLst>
              </a:rPr>
            </a:br>
            <a:r>
              <a:rPr lang="ja-JP" altLang="en-US" sz="3000" b="1" dirty="0">
                <a:effectLst>
                  <a:outerShdw blurRad="38100" dist="38100" dir="2700000" algn="tl">
                    <a:srgbClr val="000000">
                      <a:alpha val="43137"/>
                    </a:srgbClr>
                  </a:outerShdw>
                </a:effectLst>
              </a:rPr>
              <a:t>御清聴ありがとうございました。</a:t>
            </a:r>
          </a:p>
        </p:txBody>
      </p:sp>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709904" y="3296442"/>
            <a:ext cx="1739221" cy="2241826"/>
          </a:xfrm>
        </p:spPr>
      </p:pic>
      <p:sp>
        <p:nvSpPr>
          <p:cNvPr id="5" name="円形吹き出し 4"/>
          <p:cNvSpPr/>
          <p:nvPr/>
        </p:nvSpPr>
        <p:spPr>
          <a:xfrm>
            <a:off x="6020539" y="3296442"/>
            <a:ext cx="3032975" cy="2241826"/>
          </a:xfrm>
          <a:prstGeom prst="wedgeEllipseCallout">
            <a:avLst>
              <a:gd name="adj1" fmla="val -66089"/>
              <a:gd name="adj2" fmla="val -13248"/>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100" b="1" dirty="0"/>
              <a:t>アンケートに</a:t>
            </a:r>
            <a:endParaRPr lang="en-US" altLang="ja-JP" sz="2100" b="1" dirty="0"/>
          </a:p>
          <a:p>
            <a:pPr algn="ctr"/>
            <a:r>
              <a:rPr lang="ja-JP" altLang="en-US" sz="2100" b="1" dirty="0"/>
              <a:t>御協力を</a:t>
            </a:r>
            <a:endParaRPr lang="en-US" altLang="ja-JP" sz="2100" b="1" dirty="0"/>
          </a:p>
          <a:p>
            <a:pPr algn="ctr"/>
            <a:r>
              <a:rPr lang="ja-JP" altLang="en-US" sz="2100" b="1" dirty="0"/>
              <a:t>お願いします！</a:t>
            </a:r>
          </a:p>
        </p:txBody>
      </p:sp>
    </p:spTree>
    <p:extLst>
      <p:ext uri="{BB962C8B-B14F-4D97-AF65-F5344CB8AC3E}">
        <p14:creationId xmlns:p14="http://schemas.microsoft.com/office/powerpoint/2010/main" val="1417665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sz="2400" dirty="0">
                <a:solidFill>
                  <a:prstClr val="black"/>
                </a:solidFill>
              </a:rPr>
              <a:t>２−１　訪問系サービス共通</a:t>
            </a:r>
            <a:r>
              <a:rPr lang="en-US" altLang="ja-JP" dirty="0">
                <a:solidFill>
                  <a:prstClr val="black"/>
                </a:solidFill>
              </a:rPr>
              <a:t/>
            </a:r>
            <a:br>
              <a:rPr lang="en-US" altLang="ja-JP" dirty="0">
                <a:solidFill>
                  <a:prstClr val="black"/>
                </a:solidFill>
              </a:rPr>
            </a:br>
            <a:r>
              <a:rPr lang="ja-JP" altLang="en-US" sz="3200" dirty="0" smtClean="0">
                <a:solidFill>
                  <a:prstClr val="black"/>
                </a:solidFill>
              </a:rPr>
              <a:t>３　同一敷地内若しくは隣接する敷地内の建物に</a:t>
            </a:r>
            <a:r>
              <a:rPr lang="en-US" altLang="ja-JP" sz="3200" dirty="0" smtClean="0">
                <a:solidFill>
                  <a:prstClr val="black"/>
                </a:solidFill>
              </a:rPr>
              <a:t/>
            </a:r>
            <a:br>
              <a:rPr lang="en-US" altLang="ja-JP" sz="3200" dirty="0" smtClean="0">
                <a:solidFill>
                  <a:prstClr val="black"/>
                </a:solidFill>
              </a:rPr>
            </a:br>
            <a:r>
              <a:rPr lang="ja-JP" altLang="en-US" sz="3200" dirty="0">
                <a:solidFill>
                  <a:prstClr val="black"/>
                </a:solidFill>
              </a:rPr>
              <a:t>　</a:t>
            </a:r>
            <a:r>
              <a:rPr lang="ja-JP" altLang="en-US" sz="3200" dirty="0" smtClean="0">
                <a:solidFill>
                  <a:prstClr val="black"/>
                </a:solidFill>
              </a:rPr>
              <a:t>居住する利用者等に係る減算</a:t>
            </a:r>
            <a:endParaRPr kumimoji="1" lang="ja-JP" altLang="en-US" sz="3200" dirty="0"/>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1463982278"/>
              </p:ext>
            </p:extLst>
          </p:nvPr>
        </p:nvGraphicFramePr>
        <p:xfrm>
          <a:off x="838201" y="1983075"/>
          <a:ext cx="10525793" cy="4391966"/>
        </p:xfrm>
        <a:graphic>
          <a:graphicData uri="http://schemas.openxmlformats.org/drawingml/2006/table">
            <a:tbl>
              <a:tblPr firstRow="1" firstCol="1" bandRow="1">
                <a:tableStyleId>{BC89EF96-8CEA-46FF-86C4-4CE0E7609802}</a:tableStyleId>
              </a:tblPr>
              <a:tblGrid>
                <a:gridCol w="2988310"/>
                <a:gridCol w="1596072"/>
                <a:gridCol w="5941411"/>
              </a:tblGrid>
              <a:tr h="399270">
                <a:tc>
                  <a:txBody>
                    <a:bodyPr/>
                    <a:lstStyle/>
                    <a:p>
                      <a:pPr algn="ctr">
                        <a:spcAft>
                          <a:spcPts val="0"/>
                        </a:spcAft>
                      </a:pPr>
                      <a:r>
                        <a:rPr lang="en-US" sz="2000" kern="100" dirty="0">
                          <a:effectLst/>
                        </a:rPr>
                        <a:t> </a:t>
                      </a:r>
                      <a:endParaRPr lang="ja-JP" sz="2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ja-JP" sz="2000" kern="100">
                          <a:effectLst/>
                        </a:rPr>
                        <a:t>減算の内容</a:t>
                      </a:r>
                      <a:endParaRPr lang="ja-JP" sz="20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ja-JP" sz="2000" kern="100" dirty="0">
                          <a:effectLst/>
                        </a:rPr>
                        <a:t>算定要件</a:t>
                      </a:r>
                      <a:endParaRPr lang="ja-JP" sz="2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r>
              <a:tr h="2794887">
                <a:tc>
                  <a:txBody>
                    <a:bodyPr/>
                    <a:lstStyle/>
                    <a:p>
                      <a:pPr algn="ctr">
                        <a:spcAft>
                          <a:spcPts val="0"/>
                        </a:spcAft>
                      </a:pPr>
                      <a:r>
                        <a:rPr lang="ja-JP" sz="2000" kern="100">
                          <a:effectLst/>
                        </a:rPr>
                        <a:t>訪問介護</a:t>
                      </a:r>
                    </a:p>
                    <a:p>
                      <a:pPr algn="ctr">
                        <a:spcAft>
                          <a:spcPts val="0"/>
                        </a:spcAft>
                      </a:pPr>
                      <a:r>
                        <a:rPr lang="ja-JP" sz="2000" kern="100">
                          <a:effectLst/>
                        </a:rPr>
                        <a:t>訪問入浴介護</a:t>
                      </a:r>
                    </a:p>
                    <a:p>
                      <a:pPr algn="ctr">
                        <a:spcAft>
                          <a:spcPts val="0"/>
                        </a:spcAft>
                      </a:pPr>
                      <a:r>
                        <a:rPr lang="ja-JP" sz="2000" kern="100">
                          <a:effectLst/>
                        </a:rPr>
                        <a:t>訪問看護</a:t>
                      </a:r>
                    </a:p>
                    <a:p>
                      <a:pPr algn="ctr">
                        <a:spcAft>
                          <a:spcPts val="0"/>
                        </a:spcAft>
                      </a:pPr>
                      <a:r>
                        <a:rPr lang="ja-JP" sz="2000" kern="100">
                          <a:effectLst/>
                        </a:rPr>
                        <a:t>訪問リハビリテーション</a:t>
                      </a:r>
                    </a:p>
                    <a:p>
                      <a:pPr algn="ctr">
                        <a:spcAft>
                          <a:spcPts val="0"/>
                        </a:spcAft>
                      </a:pPr>
                      <a:r>
                        <a:rPr lang="ja-JP" sz="2000" kern="100">
                          <a:effectLst/>
                        </a:rPr>
                        <a:t>夜間対応型訪問介護</a:t>
                      </a:r>
                      <a:endParaRPr lang="ja-JP" sz="20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2000" kern="100" dirty="0">
                          <a:effectLst/>
                        </a:rPr>
                        <a:t>10</a:t>
                      </a:r>
                      <a:r>
                        <a:rPr lang="ja-JP" sz="2000" kern="100" dirty="0">
                          <a:effectLst/>
                        </a:rPr>
                        <a:t>％減算</a:t>
                      </a:r>
                      <a:endParaRPr lang="ja-JP" sz="2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marL="127000" indent="-127000" algn="just">
                        <a:spcAft>
                          <a:spcPts val="0"/>
                        </a:spcAft>
                      </a:pPr>
                      <a:r>
                        <a:rPr lang="ja-JP" sz="2000" kern="100" dirty="0">
                          <a:effectLst/>
                        </a:rPr>
                        <a:t>①</a:t>
                      </a:r>
                      <a:r>
                        <a:rPr lang="ja-JP" sz="2000" u="sng" kern="100" dirty="0">
                          <a:effectLst/>
                        </a:rPr>
                        <a:t>事業所と同一敷地内又は隣接する敷地内に所在する建物</a:t>
                      </a:r>
                      <a:r>
                        <a:rPr lang="ja-JP" sz="2000" kern="100" dirty="0">
                          <a:effectLst/>
                        </a:rPr>
                        <a:t>（有料老人ホーム等に限る）に居住する者</a:t>
                      </a:r>
                    </a:p>
                    <a:p>
                      <a:pPr marL="127000" indent="-127000" algn="just">
                        <a:spcAft>
                          <a:spcPts val="0"/>
                        </a:spcAft>
                      </a:pPr>
                      <a:r>
                        <a:rPr lang="ja-JP" sz="2000" kern="100" dirty="0">
                          <a:effectLst/>
                        </a:rPr>
                        <a:t>②</a:t>
                      </a:r>
                      <a:r>
                        <a:rPr lang="ja-JP" sz="2000" u="sng" kern="100" dirty="0">
                          <a:effectLst/>
                        </a:rPr>
                        <a:t>上記以外の範囲に所在する建物</a:t>
                      </a:r>
                      <a:r>
                        <a:rPr lang="ja-JP" sz="2000" kern="100" dirty="0">
                          <a:effectLst/>
                        </a:rPr>
                        <a:t>（建物の定義は同上）に居住する者（当該建物に居住する利用者の人数が</a:t>
                      </a:r>
                      <a:r>
                        <a:rPr lang="ja-JP" sz="2000" u="sng" kern="100" dirty="0">
                          <a:effectLst/>
                        </a:rPr>
                        <a:t>１月当たり</a:t>
                      </a:r>
                      <a:r>
                        <a:rPr lang="en-US" sz="2000" u="sng" kern="100" dirty="0">
                          <a:effectLst/>
                        </a:rPr>
                        <a:t>20</a:t>
                      </a:r>
                      <a:r>
                        <a:rPr lang="ja-JP" sz="2000" u="sng" kern="100" dirty="0">
                          <a:effectLst/>
                        </a:rPr>
                        <a:t>人以上</a:t>
                      </a:r>
                      <a:r>
                        <a:rPr lang="ja-JP" sz="2000" kern="100" dirty="0">
                          <a:effectLst/>
                        </a:rPr>
                        <a:t>の場合）</a:t>
                      </a:r>
                      <a:endParaRPr lang="ja-JP" sz="2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r>
              <a:tr h="1197809">
                <a:tc>
                  <a:txBody>
                    <a:bodyPr/>
                    <a:lstStyle/>
                    <a:p>
                      <a:pPr algn="ctr">
                        <a:spcAft>
                          <a:spcPts val="0"/>
                        </a:spcAft>
                      </a:pPr>
                      <a:r>
                        <a:rPr lang="ja-JP" sz="2000" kern="100" dirty="0">
                          <a:effectLst/>
                        </a:rPr>
                        <a:t>定期巡回・随時対応型</a:t>
                      </a:r>
                    </a:p>
                    <a:p>
                      <a:pPr algn="ctr">
                        <a:spcAft>
                          <a:spcPts val="0"/>
                        </a:spcAft>
                      </a:pPr>
                      <a:r>
                        <a:rPr lang="ja-JP" sz="2000" kern="100" dirty="0">
                          <a:effectLst/>
                        </a:rPr>
                        <a:t>訪問介護看護</a:t>
                      </a:r>
                      <a:endParaRPr lang="ja-JP" sz="2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2000" kern="100">
                          <a:effectLst/>
                        </a:rPr>
                        <a:t>600</a:t>
                      </a:r>
                      <a:r>
                        <a:rPr lang="ja-JP" sz="2000" kern="100">
                          <a:effectLst/>
                        </a:rPr>
                        <a:t>単位／月</a:t>
                      </a:r>
                    </a:p>
                    <a:p>
                      <a:pPr algn="ctr">
                        <a:spcAft>
                          <a:spcPts val="0"/>
                        </a:spcAft>
                      </a:pPr>
                      <a:r>
                        <a:rPr lang="ja-JP" sz="2000" kern="100">
                          <a:effectLst/>
                        </a:rPr>
                        <a:t>減算</a:t>
                      </a:r>
                      <a:endParaRPr lang="ja-JP" sz="20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marL="127000" indent="-127000" algn="just">
                        <a:spcAft>
                          <a:spcPts val="0"/>
                        </a:spcAft>
                      </a:pPr>
                      <a:r>
                        <a:rPr lang="ja-JP" sz="2000" kern="100" dirty="0">
                          <a:effectLst/>
                        </a:rPr>
                        <a:t>・</a:t>
                      </a:r>
                      <a:r>
                        <a:rPr lang="ja-JP" sz="2000" u="sng" kern="100" dirty="0">
                          <a:effectLst/>
                        </a:rPr>
                        <a:t>事業所と同一敷地内又は隣接する敷地内に所在する建物</a:t>
                      </a:r>
                      <a:r>
                        <a:rPr lang="ja-JP" sz="2000" kern="100" dirty="0">
                          <a:effectLst/>
                        </a:rPr>
                        <a:t>（有料老人ホーム等に限る）に居住する者</a:t>
                      </a:r>
                      <a:endParaRPr lang="ja-JP" sz="2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6119293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sz="2400" dirty="0">
                <a:solidFill>
                  <a:prstClr val="black"/>
                </a:solidFill>
              </a:rPr>
              <a:t>２−１　訪問系サービス共通</a:t>
            </a:r>
            <a:r>
              <a:rPr lang="en-US" altLang="ja-JP" dirty="0">
                <a:solidFill>
                  <a:prstClr val="black"/>
                </a:solidFill>
              </a:rPr>
              <a:t/>
            </a:r>
            <a:br>
              <a:rPr lang="en-US" altLang="ja-JP" dirty="0">
                <a:solidFill>
                  <a:prstClr val="black"/>
                </a:solidFill>
              </a:rPr>
            </a:br>
            <a:r>
              <a:rPr lang="ja-JP" altLang="en-US" sz="3200" dirty="0">
                <a:solidFill>
                  <a:prstClr val="black"/>
                </a:solidFill>
              </a:rPr>
              <a:t>３　同一敷地内若しくは隣接する敷地内の建物に</a:t>
            </a:r>
            <a:r>
              <a:rPr lang="en-US" altLang="ja-JP" sz="3200" dirty="0">
                <a:solidFill>
                  <a:prstClr val="black"/>
                </a:solidFill>
              </a:rPr>
              <a:t/>
            </a:r>
            <a:br>
              <a:rPr lang="en-US" altLang="ja-JP" sz="3200" dirty="0">
                <a:solidFill>
                  <a:prstClr val="black"/>
                </a:solidFill>
              </a:rPr>
            </a:br>
            <a:r>
              <a:rPr lang="ja-JP" altLang="en-US" sz="3200" dirty="0">
                <a:solidFill>
                  <a:prstClr val="black"/>
                </a:solidFill>
              </a:rPr>
              <a:t>　居住する利用者等に係る減算</a:t>
            </a:r>
            <a:endParaRPr kumimoji="1" lang="ja-JP" altLang="en-US" dirty="0"/>
          </a:p>
        </p:txBody>
      </p:sp>
      <p:sp>
        <p:nvSpPr>
          <p:cNvPr id="7" name="コンテンツ プレースホルダー 6"/>
          <p:cNvSpPr>
            <a:spLocks noGrp="1"/>
          </p:cNvSpPr>
          <p:nvPr>
            <p:ph sz="half" idx="1"/>
          </p:nvPr>
        </p:nvSpPr>
        <p:spPr>
          <a:xfrm>
            <a:off x="838200" y="2537137"/>
            <a:ext cx="4570927" cy="3709117"/>
          </a:xfrm>
        </p:spPr>
        <p:style>
          <a:lnRef idx="2">
            <a:schemeClr val="dk1"/>
          </a:lnRef>
          <a:fillRef idx="1">
            <a:schemeClr val="lt1"/>
          </a:fillRef>
          <a:effectRef idx="0">
            <a:schemeClr val="dk1"/>
          </a:effectRef>
          <a:fontRef idx="minor">
            <a:schemeClr val="dk1"/>
          </a:fontRef>
        </p:style>
        <p:txBody>
          <a:bodyPr anchor="ctr" anchorCtr="0">
            <a:normAutofit/>
          </a:bodyPr>
          <a:lstStyle/>
          <a:p>
            <a:pPr>
              <a:lnSpc>
                <a:spcPct val="100000"/>
              </a:lnSpc>
            </a:pPr>
            <a:r>
              <a:rPr kumimoji="1" lang="ja-JP" altLang="en-US" sz="2600" dirty="0" smtClean="0"/>
              <a:t>養護老人ホーム</a:t>
            </a:r>
            <a:endParaRPr kumimoji="1" lang="en-US" altLang="ja-JP" sz="2600" dirty="0" smtClean="0"/>
          </a:p>
          <a:p>
            <a:pPr>
              <a:lnSpc>
                <a:spcPct val="100000"/>
              </a:lnSpc>
            </a:pPr>
            <a:r>
              <a:rPr lang="ja-JP" altLang="en-US" sz="2600" dirty="0" smtClean="0"/>
              <a:t>軽費老人ホーム</a:t>
            </a:r>
            <a:endParaRPr lang="en-US" altLang="ja-JP" sz="2600" dirty="0" smtClean="0"/>
          </a:p>
          <a:p>
            <a:pPr>
              <a:lnSpc>
                <a:spcPct val="100000"/>
              </a:lnSpc>
            </a:pPr>
            <a:r>
              <a:rPr kumimoji="1" lang="ja-JP" altLang="en-US" sz="2600" dirty="0" smtClean="0"/>
              <a:t>有料老人ホーム</a:t>
            </a:r>
            <a:endParaRPr kumimoji="1" lang="en-US" altLang="ja-JP" sz="2600" dirty="0" smtClean="0"/>
          </a:p>
          <a:p>
            <a:pPr>
              <a:lnSpc>
                <a:spcPct val="100000"/>
              </a:lnSpc>
            </a:pPr>
            <a:r>
              <a:rPr lang="ja-JP" altLang="en-US" sz="2600" dirty="0" smtClean="0"/>
              <a:t>サービス付き高齢者向け住宅</a:t>
            </a:r>
            <a:endParaRPr lang="en-US" altLang="ja-JP" sz="2600" dirty="0" smtClean="0"/>
          </a:p>
          <a:p>
            <a:pPr marL="0" indent="0" algn="r">
              <a:lnSpc>
                <a:spcPct val="100000"/>
              </a:lnSpc>
              <a:buNone/>
            </a:pPr>
            <a:r>
              <a:rPr kumimoji="1" lang="ja-JP" altLang="en-US" sz="2400" dirty="0" smtClean="0"/>
              <a:t>のいずれか</a:t>
            </a:r>
            <a:endParaRPr kumimoji="1" lang="ja-JP" altLang="en-US" sz="2400" dirty="0"/>
          </a:p>
        </p:txBody>
      </p:sp>
      <p:sp>
        <p:nvSpPr>
          <p:cNvPr id="8" name="コンテンツ プレースホルダー 7"/>
          <p:cNvSpPr>
            <a:spLocks noGrp="1"/>
          </p:cNvSpPr>
          <p:nvPr>
            <p:ph sz="half" idx="2"/>
          </p:nvPr>
        </p:nvSpPr>
        <p:spPr>
          <a:xfrm>
            <a:off x="6782873" y="2537137"/>
            <a:ext cx="4570927" cy="3709117"/>
          </a:xfrm>
        </p:spPr>
        <p:style>
          <a:lnRef idx="2">
            <a:schemeClr val="dk1"/>
          </a:lnRef>
          <a:fillRef idx="1">
            <a:schemeClr val="lt1"/>
          </a:fillRef>
          <a:effectRef idx="0">
            <a:schemeClr val="dk1"/>
          </a:effectRef>
          <a:fontRef idx="minor">
            <a:schemeClr val="dk1"/>
          </a:fontRef>
        </p:style>
        <p:txBody>
          <a:bodyPr anchor="ctr">
            <a:normAutofit/>
          </a:bodyPr>
          <a:lstStyle/>
          <a:p>
            <a:pPr>
              <a:spcBef>
                <a:spcPts val="600"/>
              </a:spcBef>
              <a:spcAft>
                <a:spcPts val="600"/>
              </a:spcAft>
            </a:pPr>
            <a:r>
              <a:rPr kumimoji="1" lang="ja-JP" altLang="en-US" sz="2600" dirty="0" smtClean="0"/>
              <a:t>事業所と構造上又は外形上、一体的な建築物</a:t>
            </a:r>
            <a:endParaRPr kumimoji="1" lang="en-US" altLang="ja-JP" sz="2600" dirty="0" smtClean="0"/>
          </a:p>
          <a:p>
            <a:pPr marL="0" indent="0" algn="ctr">
              <a:spcBef>
                <a:spcPts val="1200"/>
              </a:spcBef>
              <a:spcAft>
                <a:spcPts val="1200"/>
              </a:spcAft>
              <a:buNone/>
            </a:pPr>
            <a:r>
              <a:rPr lang="ja-JP" altLang="en-US" sz="2400" dirty="0"/>
              <a:t>又</a:t>
            </a:r>
            <a:r>
              <a:rPr lang="ja-JP" altLang="en-US" sz="2400" dirty="0" smtClean="0"/>
              <a:t>は</a:t>
            </a:r>
            <a:endParaRPr kumimoji="1" lang="en-US" altLang="ja-JP" sz="2400" dirty="0" smtClean="0"/>
          </a:p>
          <a:p>
            <a:pPr>
              <a:spcBef>
                <a:spcPts val="600"/>
              </a:spcBef>
              <a:spcAft>
                <a:spcPts val="600"/>
              </a:spcAft>
            </a:pPr>
            <a:r>
              <a:rPr lang="ja-JP" altLang="en-US" sz="2600" dirty="0" smtClean="0"/>
              <a:t>同一敷地内</a:t>
            </a:r>
            <a:r>
              <a:rPr lang="ja-JP" altLang="en-US" sz="2600" dirty="0"/>
              <a:t>並</a:t>
            </a:r>
            <a:r>
              <a:rPr lang="ja-JP" altLang="en-US" sz="2600" dirty="0" smtClean="0"/>
              <a:t>びに</a:t>
            </a:r>
            <a:r>
              <a:rPr lang="ja-JP" altLang="en-US" sz="2600" dirty="0"/>
              <a:t>隣接</a:t>
            </a:r>
            <a:r>
              <a:rPr lang="ja-JP" altLang="en-US" sz="2600" dirty="0" smtClean="0"/>
              <a:t>する</a:t>
            </a:r>
            <a:r>
              <a:rPr lang="ja-JP" altLang="en-US" sz="2600" dirty="0"/>
              <a:t>敷地</a:t>
            </a:r>
            <a:r>
              <a:rPr lang="ja-JP" altLang="en-US" sz="2600" dirty="0" smtClean="0"/>
              <a:t>にある建築物のうち、効率的なサービス提供が可能なもの</a:t>
            </a:r>
            <a:endParaRPr kumimoji="1" lang="ja-JP" altLang="en-US" sz="2600" dirty="0"/>
          </a:p>
        </p:txBody>
      </p:sp>
      <p:sp>
        <p:nvSpPr>
          <p:cNvPr id="9" name="テキスト ボックス 8"/>
          <p:cNvSpPr txBox="1"/>
          <p:nvPr/>
        </p:nvSpPr>
        <p:spPr>
          <a:xfrm>
            <a:off x="838200" y="1653967"/>
            <a:ext cx="10515600" cy="646331"/>
          </a:xfrm>
          <a:prstGeom prst="rect">
            <a:avLst/>
          </a:prstGeom>
          <a:noFill/>
        </p:spPr>
        <p:txBody>
          <a:bodyPr wrap="square" rtlCol="0">
            <a:spAutoFit/>
          </a:bodyPr>
          <a:lstStyle/>
          <a:p>
            <a:pPr algn="ctr"/>
            <a:r>
              <a:rPr kumimoji="1" lang="ja-JP" altLang="en-US" sz="3600" dirty="0" smtClean="0">
                <a:effectLst>
                  <a:outerShdw blurRad="38100" dist="38100" dir="2700000" algn="tl">
                    <a:srgbClr val="000000">
                      <a:alpha val="43137"/>
                    </a:srgbClr>
                  </a:outerShdw>
                </a:effectLst>
              </a:rPr>
              <a:t>「同一敷地内若しくは隣接する敷地内の建物」</a:t>
            </a:r>
            <a:endParaRPr kumimoji="1" lang="ja-JP" altLang="en-US" sz="3600" dirty="0">
              <a:effectLst>
                <a:outerShdw blurRad="38100" dist="38100" dir="2700000" algn="tl">
                  <a:srgbClr val="000000">
                    <a:alpha val="43137"/>
                  </a:srgbClr>
                </a:outerShdw>
              </a:effectLst>
            </a:endParaRPr>
          </a:p>
        </p:txBody>
      </p:sp>
      <p:sp>
        <p:nvSpPr>
          <p:cNvPr id="10" name="テキスト ボックス 9"/>
          <p:cNvSpPr txBox="1"/>
          <p:nvPr/>
        </p:nvSpPr>
        <p:spPr>
          <a:xfrm>
            <a:off x="5535769" y="4109347"/>
            <a:ext cx="1120462" cy="461665"/>
          </a:xfrm>
          <a:prstGeom prst="rect">
            <a:avLst/>
          </a:prstGeom>
          <a:noFill/>
        </p:spPr>
        <p:txBody>
          <a:bodyPr wrap="square" rtlCol="0">
            <a:spAutoFit/>
          </a:bodyPr>
          <a:lstStyle/>
          <a:p>
            <a:pPr algn="ctr"/>
            <a:r>
              <a:rPr kumimoji="1" lang="ja-JP" altLang="en-US" sz="2400" dirty="0" smtClean="0"/>
              <a:t>かつ</a:t>
            </a:r>
            <a:endParaRPr kumimoji="1" lang="ja-JP" altLang="en-US" sz="2400" dirty="0"/>
          </a:p>
        </p:txBody>
      </p:sp>
    </p:spTree>
    <p:extLst>
      <p:ext uri="{BB962C8B-B14F-4D97-AF65-F5344CB8AC3E}">
        <p14:creationId xmlns:p14="http://schemas.microsoft.com/office/powerpoint/2010/main" val="21471701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乗算記号 7"/>
          <p:cNvSpPr/>
          <p:nvPr/>
        </p:nvSpPr>
        <p:spPr>
          <a:xfrm>
            <a:off x="7637172" y="4078238"/>
            <a:ext cx="2828861" cy="2775590"/>
          </a:xfrm>
          <a:prstGeom prst="mathMultiply">
            <a:avLst>
              <a:gd name="adj1" fmla="val 19344"/>
            </a:avLst>
          </a:prstGeom>
          <a:solidFill>
            <a:srgbClr val="FF0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ドーナツ 6"/>
          <p:cNvSpPr/>
          <p:nvPr/>
        </p:nvSpPr>
        <p:spPr>
          <a:xfrm>
            <a:off x="7999388" y="2079625"/>
            <a:ext cx="2112135" cy="2112135"/>
          </a:xfrm>
          <a:prstGeom prst="donut">
            <a:avLst/>
          </a:prstGeom>
          <a:solidFill>
            <a:srgbClr val="5B9BD5">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 name="タイトル 1"/>
          <p:cNvSpPr>
            <a:spLocks noGrp="1"/>
          </p:cNvSpPr>
          <p:nvPr>
            <p:ph type="title"/>
          </p:nvPr>
        </p:nvSpPr>
        <p:spPr/>
        <p:txBody>
          <a:bodyPr>
            <a:normAutofit/>
          </a:bodyPr>
          <a:lstStyle/>
          <a:p>
            <a:r>
              <a:rPr lang="ja-JP" altLang="en-US" sz="2400" dirty="0">
                <a:solidFill>
                  <a:prstClr val="black"/>
                </a:solidFill>
              </a:rPr>
              <a:t>２</a:t>
            </a:r>
            <a:r>
              <a:rPr lang="ja-JP" altLang="en-US" sz="2400" dirty="0" smtClean="0">
                <a:solidFill>
                  <a:prstClr val="black"/>
                </a:solidFill>
              </a:rPr>
              <a:t>−２</a:t>
            </a:r>
            <a:r>
              <a:rPr lang="ja-JP" altLang="en-US" sz="2400" dirty="0">
                <a:solidFill>
                  <a:prstClr val="black"/>
                </a:solidFill>
              </a:rPr>
              <a:t>　</a:t>
            </a:r>
            <a:r>
              <a:rPr lang="ja-JP" altLang="en-US" sz="2400" dirty="0" smtClean="0">
                <a:solidFill>
                  <a:prstClr val="black"/>
                </a:solidFill>
              </a:rPr>
              <a:t>訪問</a:t>
            </a:r>
            <a:r>
              <a:rPr lang="ja-JP" altLang="en-US" sz="2400" dirty="0">
                <a:solidFill>
                  <a:prstClr val="black"/>
                </a:solidFill>
              </a:rPr>
              <a:t>介護</a:t>
            </a:r>
            <a:r>
              <a:rPr lang="en-US" altLang="ja-JP" dirty="0">
                <a:solidFill>
                  <a:prstClr val="black"/>
                </a:solidFill>
              </a:rPr>
              <a:t/>
            </a:r>
            <a:br>
              <a:rPr lang="en-US" altLang="ja-JP" dirty="0">
                <a:solidFill>
                  <a:prstClr val="black"/>
                </a:solidFill>
              </a:rPr>
            </a:br>
            <a:r>
              <a:rPr lang="ja-JP" altLang="en-US" sz="4000" dirty="0">
                <a:solidFill>
                  <a:prstClr val="black"/>
                </a:solidFill>
              </a:rPr>
              <a:t>２　</a:t>
            </a:r>
            <a:r>
              <a:rPr lang="ja-JP" altLang="en-US" sz="4000" dirty="0" smtClean="0">
                <a:solidFill>
                  <a:prstClr val="black"/>
                </a:solidFill>
              </a:rPr>
              <a:t>訪問介護員等</a:t>
            </a:r>
            <a:endParaRPr kumimoji="1" lang="ja-JP" altLang="en-US" dirty="0"/>
          </a:p>
        </p:txBody>
      </p:sp>
      <p:sp>
        <p:nvSpPr>
          <p:cNvPr id="3" name="コンテンツ プレースホルダー 2"/>
          <p:cNvSpPr>
            <a:spLocks noGrp="1"/>
          </p:cNvSpPr>
          <p:nvPr>
            <p:ph sz="half" idx="1"/>
          </p:nvPr>
        </p:nvSpPr>
        <p:spPr>
          <a:xfrm>
            <a:off x="838200" y="1825625"/>
            <a:ext cx="4802745" cy="4351338"/>
          </a:xfrm>
        </p:spPr>
        <p:txBody>
          <a:bodyPr/>
          <a:lstStyle/>
          <a:p>
            <a:pPr marL="0" indent="0" algn="ctr">
              <a:buNone/>
            </a:pPr>
            <a:endParaRPr kumimoji="1" lang="en-US" altLang="ja-JP" sz="3200" dirty="0" smtClean="0">
              <a:effectLst>
                <a:outerShdw blurRad="38100" dist="38100" dir="2700000" algn="tl">
                  <a:srgbClr val="000000">
                    <a:alpha val="43137"/>
                  </a:srgbClr>
                </a:outerShdw>
              </a:effectLst>
            </a:endParaRPr>
          </a:p>
          <a:p>
            <a:pPr>
              <a:buFont typeface="Wingdings" panose="05000000000000000000" pitchFamily="2" charset="2"/>
              <a:buChar char="l"/>
            </a:pPr>
            <a:r>
              <a:rPr lang="ja-JP" altLang="en-US" dirty="0" smtClean="0"/>
              <a:t>資格</a:t>
            </a:r>
            <a:endParaRPr lang="en-US" altLang="ja-JP" dirty="0" smtClean="0"/>
          </a:p>
          <a:p>
            <a:pPr marL="540000" lvl="1"/>
            <a:r>
              <a:rPr lang="ja-JP" altLang="ja-JP" dirty="0" smtClean="0"/>
              <a:t>介護福祉士</a:t>
            </a:r>
            <a:endParaRPr lang="en-US" altLang="ja-JP" dirty="0" smtClean="0"/>
          </a:p>
          <a:p>
            <a:pPr marL="540000" lvl="1"/>
            <a:r>
              <a:rPr lang="ja-JP" altLang="ja-JP" dirty="0"/>
              <a:t>養成研修修了者</a:t>
            </a:r>
            <a:endParaRPr lang="en-US" altLang="ja-JP" dirty="0" smtClean="0"/>
          </a:p>
          <a:p>
            <a:pPr>
              <a:spcBef>
                <a:spcPts val="1800"/>
              </a:spcBef>
              <a:buFont typeface="Wingdings" panose="05000000000000000000" pitchFamily="2" charset="2"/>
              <a:buChar char="l"/>
            </a:pPr>
            <a:r>
              <a:rPr lang="ja-JP" altLang="en-US" dirty="0" smtClean="0"/>
              <a:t>サービス提供責任者を含め</a:t>
            </a:r>
            <a:r>
              <a:rPr lang="ja-JP" altLang="en-US" b="1" u="sng" dirty="0" smtClean="0"/>
              <a:t>常勤換算方法で２．５</a:t>
            </a:r>
            <a:r>
              <a:rPr lang="ja-JP" altLang="en-US" dirty="0" smtClean="0"/>
              <a:t>以上</a:t>
            </a:r>
            <a:endParaRPr lang="en-US" altLang="ja-JP" dirty="0" smtClean="0"/>
          </a:p>
        </p:txBody>
      </p:sp>
      <p:sp>
        <p:nvSpPr>
          <p:cNvPr id="5" name="テキスト ボックス 4"/>
          <p:cNvSpPr txBox="1"/>
          <p:nvPr/>
        </p:nvSpPr>
        <p:spPr>
          <a:xfrm>
            <a:off x="6568227" y="4632471"/>
            <a:ext cx="4785573" cy="1667123"/>
          </a:xfrm>
          <a:prstGeom prst="rect">
            <a:avLst/>
          </a:prstGeom>
          <a:noFill/>
        </p:spPr>
        <p:txBody>
          <a:bodyPr wrap="square" rtlCol="0" anchor="ctr">
            <a:spAutoFit/>
          </a:bodyPr>
          <a:lstStyle/>
          <a:p>
            <a:pPr marL="230400" indent="-230400">
              <a:spcBef>
                <a:spcPts val="1200"/>
              </a:spcBef>
              <a:spcAft>
                <a:spcPts val="1200"/>
              </a:spcAft>
              <a:buFont typeface="Arial" panose="020B0604020202020204" pitchFamily="34" charset="0"/>
              <a:buChar char="•"/>
            </a:pPr>
            <a:r>
              <a:rPr lang="ja-JP" altLang="en-US" sz="2800" dirty="0"/>
              <a:t>管理者として従事する時間</a:t>
            </a:r>
            <a:endParaRPr lang="en-US" altLang="ja-JP" sz="2800" dirty="0"/>
          </a:p>
          <a:p>
            <a:pPr marL="230400" indent="-230400">
              <a:spcBef>
                <a:spcPts val="1000"/>
              </a:spcBef>
              <a:buFont typeface="Arial" panose="020B0604020202020204" pitchFamily="34" charset="0"/>
              <a:buChar char="•"/>
            </a:pPr>
            <a:r>
              <a:rPr lang="ja-JP" altLang="en-US" sz="2800" dirty="0"/>
              <a:t>併設する有料老人ホーム</a:t>
            </a:r>
            <a:r>
              <a:rPr lang="ja-JP" altLang="ja-JP" sz="2800" dirty="0"/>
              <a:t>等のサービスに従事する時間</a:t>
            </a:r>
            <a:endParaRPr lang="ja-JP" altLang="en-US" sz="2800" dirty="0"/>
          </a:p>
        </p:txBody>
      </p:sp>
      <p:sp>
        <p:nvSpPr>
          <p:cNvPr id="9" name="テキスト ボックス 8"/>
          <p:cNvSpPr txBox="1"/>
          <p:nvPr/>
        </p:nvSpPr>
        <p:spPr>
          <a:xfrm>
            <a:off x="6568227" y="2193924"/>
            <a:ext cx="4785573" cy="1892826"/>
          </a:xfrm>
          <a:prstGeom prst="rect">
            <a:avLst/>
          </a:prstGeom>
          <a:noFill/>
        </p:spPr>
        <p:txBody>
          <a:bodyPr wrap="square" rtlCol="0" anchor="ctr">
            <a:spAutoFit/>
          </a:bodyPr>
          <a:lstStyle/>
          <a:p>
            <a:pPr marL="230400" indent="-230400">
              <a:spcBef>
                <a:spcPts val="1200"/>
              </a:spcBef>
              <a:buFont typeface="Arial" panose="020B0604020202020204" pitchFamily="34" charset="0"/>
              <a:buChar char="•"/>
            </a:pPr>
            <a:r>
              <a:rPr lang="ja-JP" altLang="en-US" sz="2800" dirty="0"/>
              <a:t>訪問介護員等として従事する時間</a:t>
            </a:r>
            <a:endParaRPr lang="en-US" altLang="ja-JP" sz="2800" dirty="0"/>
          </a:p>
          <a:p>
            <a:pPr marL="230400" indent="-230400">
              <a:spcBef>
                <a:spcPts val="600"/>
              </a:spcBef>
              <a:buFont typeface="Arial" panose="020B0604020202020204" pitchFamily="34" charset="0"/>
              <a:buChar char="•"/>
            </a:pPr>
            <a:r>
              <a:rPr lang="ja-JP" altLang="en-US" sz="2800" dirty="0"/>
              <a:t>サービス提供責任者として従事する時間</a:t>
            </a:r>
          </a:p>
        </p:txBody>
      </p:sp>
      <p:sp>
        <p:nvSpPr>
          <p:cNvPr id="12" name="右矢印 11"/>
          <p:cNvSpPr/>
          <p:nvPr/>
        </p:nvSpPr>
        <p:spPr>
          <a:xfrm>
            <a:off x="5640945" y="4078238"/>
            <a:ext cx="927282" cy="554233"/>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34514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5" grpId="0"/>
      <p:bldP spid="9" grpId="0"/>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dirty="0">
                <a:solidFill>
                  <a:prstClr val="black"/>
                </a:solidFill>
              </a:rPr>
              <a:t>２−２　訪問介護</a:t>
            </a:r>
            <a:r>
              <a:rPr lang="en-US" altLang="ja-JP" dirty="0">
                <a:solidFill>
                  <a:prstClr val="black"/>
                </a:solidFill>
              </a:rPr>
              <a:t/>
            </a:r>
            <a:br>
              <a:rPr lang="en-US" altLang="ja-JP" dirty="0">
                <a:solidFill>
                  <a:prstClr val="black"/>
                </a:solidFill>
              </a:rPr>
            </a:br>
            <a:r>
              <a:rPr lang="ja-JP" altLang="en-US" sz="4000" dirty="0" smtClean="0">
                <a:solidFill>
                  <a:prstClr val="black"/>
                </a:solidFill>
              </a:rPr>
              <a:t>３</a:t>
            </a:r>
            <a:r>
              <a:rPr lang="ja-JP" altLang="en-US" sz="4000" dirty="0">
                <a:solidFill>
                  <a:prstClr val="black"/>
                </a:solidFill>
              </a:rPr>
              <a:t>　</a:t>
            </a:r>
            <a:r>
              <a:rPr lang="ja-JP" altLang="en-US" sz="4000" dirty="0" smtClean="0">
                <a:solidFill>
                  <a:prstClr val="black"/>
                </a:solidFill>
              </a:rPr>
              <a:t>サービス提供責任者</a:t>
            </a:r>
            <a:endParaRPr kumimoji="1" lang="ja-JP" altLang="en-US" dirty="0"/>
          </a:p>
        </p:txBody>
      </p:sp>
      <p:sp>
        <p:nvSpPr>
          <p:cNvPr id="7" name="爆発 2 6"/>
          <p:cNvSpPr/>
          <p:nvPr/>
        </p:nvSpPr>
        <p:spPr>
          <a:xfrm>
            <a:off x="838200" y="4842456"/>
            <a:ext cx="10515600" cy="1918952"/>
          </a:xfrm>
          <a:prstGeom prst="irregularSeal2">
            <a:avLst/>
          </a:prstGeom>
          <a:solidFill>
            <a:srgbClr val="5B9BD5">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コンテンツ プレースホルダー 4"/>
          <p:cNvSpPr>
            <a:spLocks noGrp="1"/>
          </p:cNvSpPr>
          <p:nvPr>
            <p:ph idx="1"/>
          </p:nvPr>
        </p:nvSpPr>
        <p:spPr/>
        <p:txBody>
          <a:bodyPr/>
          <a:lstStyle/>
          <a:p>
            <a:pPr marL="0" indent="0">
              <a:buNone/>
            </a:pPr>
            <a:r>
              <a:rPr kumimoji="1" lang="ja-JP" altLang="en-US" sz="3200" dirty="0" smtClean="0">
                <a:effectLst>
                  <a:outerShdw blurRad="38100" dist="38100" dir="2700000" algn="tl">
                    <a:srgbClr val="000000">
                      <a:alpha val="43137"/>
                    </a:srgbClr>
                  </a:outerShdw>
                </a:effectLst>
              </a:rPr>
              <a:t>サービス提供責任者</a:t>
            </a:r>
            <a:r>
              <a:rPr kumimoji="1" lang="en-US" altLang="ja-JP" dirty="0" smtClean="0"/>
              <a:t>【</a:t>
            </a:r>
            <a:r>
              <a:rPr kumimoji="1" lang="ja-JP" altLang="en-US" dirty="0" smtClean="0"/>
              <a:t>兼務が可能なもの</a:t>
            </a:r>
            <a:r>
              <a:rPr kumimoji="1" lang="en-US" altLang="ja-JP" dirty="0" smtClean="0"/>
              <a:t>】</a:t>
            </a:r>
          </a:p>
          <a:p>
            <a:r>
              <a:rPr lang="ja-JP" altLang="ja-JP" dirty="0" smtClean="0"/>
              <a:t>当該事業所</a:t>
            </a:r>
            <a:r>
              <a:rPr lang="ja-JP" altLang="ja-JP" dirty="0"/>
              <a:t>の管理者</a:t>
            </a:r>
          </a:p>
          <a:p>
            <a:r>
              <a:rPr lang="ja-JP" altLang="ja-JP" dirty="0"/>
              <a:t>同一敷地内にある指定定期巡回・随時対応型訪問介護看護事業所又は指定夜間対応型訪問介護事業所の職務</a:t>
            </a:r>
          </a:p>
          <a:p>
            <a:r>
              <a:rPr lang="ja-JP" altLang="ja-JP" dirty="0"/>
              <a:t>当該訪問介護事業所と一体的に運営している障害者総合支援法の指定居宅介護、指定重度訪問介護、指定同行援護及び指定行動援護のサービス提供</a:t>
            </a:r>
            <a:r>
              <a:rPr lang="ja-JP" altLang="ja-JP" dirty="0" smtClean="0"/>
              <a:t>責任者</a:t>
            </a:r>
            <a:endParaRPr lang="ja-JP" altLang="ja-JP" dirty="0"/>
          </a:p>
        </p:txBody>
      </p:sp>
      <p:sp>
        <p:nvSpPr>
          <p:cNvPr id="8" name="テキスト ボックス 7"/>
          <p:cNvSpPr txBox="1"/>
          <p:nvPr/>
        </p:nvSpPr>
        <p:spPr>
          <a:xfrm>
            <a:off x="838200" y="5386433"/>
            <a:ext cx="10515600" cy="830997"/>
          </a:xfrm>
          <a:prstGeom prst="rect">
            <a:avLst/>
          </a:prstGeom>
          <a:noFill/>
        </p:spPr>
        <p:txBody>
          <a:bodyPr wrap="square" rtlCol="0">
            <a:spAutoFit/>
          </a:bodyPr>
          <a:lstStyle/>
          <a:p>
            <a:pPr algn="ctr"/>
            <a:r>
              <a:rPr lang="ja-JP" altLang="ja-JP" sz="2400" b="1" dirty="0"/>
              <a:t>常勤のサービス提供責任者は、同一敷地内であっても</a:t>
            </a:r>
            <a:r>
              <a:rPr lang="ja-JP" altLang="ja-JP" sz="2400" b="1" dirty="0" smtClean="0"/>
              <a:t>、</a:t>
            </a:r>
            <a:endParaRPr lang="en-US" altLang="ja-JP" sz="2400" b="1" dirty="0" smtClean="0"/>
          </a:p>
          <a:p>
            <a:pPr algn="ctr"/>
            <a:r>
              <a:rPr lang="ja-JP" altLang="ja-JP" sz="2400" b="1" dirty="0" smtClean="0"/>
              <a:t>上記</a:t>
            </a:r>
            <a:r>
              <a:rPr lang="ja-JP" altLang="ja-JP" sz="2400" b="1" dirty="0"/>
              <a:t>以外の</a:t>
            </a:r>
            <a:r>
              <a:rPr lang="ja-JP" altLang="ja-JP" sz="2400" b="1" dirty="0" smtClean="0"/>
              <a:t>業務</a:t>
            </a:r>
            <a:r>
              <a:rPr lang="ja-JP" altLang="en-US" sz="2400" b="1" dirty="0" smtClean="0"/>
              <a:t>（</a:t>
            </a:r>
            <a:r>
              <a:rPr lang="ja-JP" altLang="ja-JP" sz="2400" b="1" u="dbl" dirty="0"/>
              <a:t>有料老人</a:t>
            </a:r>
            <a:r>
              <a:rPr lang="ja-JP" altLang="ja-JP" sz="2400" b="1" u="dbl" dirty="0" smtClean="0"/>
              <a:t>ホーム等</a:t>
            </a:r>
            <a:r>
              <a:rPr lang="ja-JP" altLang="en-US" sz="2400" b="1" u="dbl" dirty="0" smtClean="0"/>
              <a:t>の業務）</a:t>
            </a:r>
            <a:r>
              <a:rPr lang="ja-JP" altLang="ja-JP" sz="2400" b="1" dirty="0" smtClean="0"/>
              <a:t>に</a:t>
            </a:r>
            <a:r>
              <a:rPr lang="ja-JP" altLang="ja-JP" sz="2400" b="1" dirty="0"/>
              <a:t>従事することは</a:t>
            </a:r>
            <a:r>
              <a:rPr lang="ja-JP" altLang="ja-JP" sz="2400" b="1" dirty="0" smtClean="0"/>
              <a:t>できません</a:t>
            </a:r>
            <a:endParaRPr kumimoji="1" lang="ja-JP" altLang="en-US" sz="2400" b="1" dirty="0"/>
          </a:p>
        </p:txBody>
      </p:sp>
    </p:spTree>
    <p:extLst>
      <p:ext uri="{BB962C8B-B14F-4D97-AF65-F5344CB8AC3E}">
        <p14:creationId xmlns:p14="http://schemas.microsoft.com/office/powerpoint/2010/main" val="1857844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dirty="0">
                <a:solidFill>
                  <a:prstClr val="black"/>
                </a:solidFill>
              </a:rPr>
              <a:t>２−２　訪問介護</a:t>
            </a:r>
            <a:r>
              <a:rPr lang="en-US" altLang="ja-JP" dirty="0">
                <a:solidFill>
                  <a:prstClr val="black"/>
                </a:solidFill>
              </a:rPr>
              <a:t/>
            </a:r>
            <a:br>
              <a:rPr lang="en-US" altLang="ja-JP" dirty="0">
                <a:solidFill>
                  <a:prstClr val="black"/>
                </a:solidFill>
              </a:rPr>
            </a:br>
            <a:r>
              <a:rPr lang="ja-JP" altLang="en-US" sz="4000" dirty="0" smtClean="0">
                <a:solidFill>
                  <a:prstClr val="black"/>
                </a:solidFill>
              </a:rPr>
              <a:t>４</a:t>
            </a:r>
            <a:r>
              <a:rPr lang="ja-JP" altLang="en-US" sz="4000" dirty="0">
                <a:solidFill>
                  <a:prstClr val="black"/>
                </a:solidFill>
              </a:rPr>
              <a:t>　</a:t>
            </a:r>
            <a:r>
              <a:rPr lang="ja-JP" altLang="en-US" sz="4000" dirty="0" smtClean="0">
                <a:solidFill>
                  <a:prstClr val="black"/>
                </a:solidFill>
              </a:rPr>
              <a:t>訪問介護計画</a:t>
            </a:r>
            <a:endParaRPr kumimoji="1" lang="ja-JP" altLang="en-US" dirty="0"/>
          </a:p>
        </p:txBody>
      </p:sp>
      <p:sp>
        <p:nvSpPr>
          <p:cNvPr id="8" name="メモ 7"/>
          <p:cNvSpPr/>
          <p:nvPr/>
        </p:nvSpPr>
        <p:spPr>
          <a:xfrm>
            <a:off x="838200" y="1690688"/>
            <a:ext cx="3849710" cy="4722991"/>
          </a:xfrm>
          <a:prstGeom prst="foldedCorner">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3200" dirty="0" smtClean="0">
                <a:effectLst>
                  <a:outerShdw blurRad="38100" dist="38100" dir="2700000" algn="tl">
                    <a:srgbClr val="000000">
                      <a:alpha val="43137"/>
                    </a:srgbClr>
                  </a:outerShdw>
                </a:effectLst>
              </a:rPr>
              <a:t>訪問介護計画</a:t>
            </a:r>
            <a:endParaRPr kumimoji="1" lang="en-US" altLang="ja-JP" sz="3200" dirty="0" smtClean="0">
              <a:effectLst>
                <a:outerShdw blurRad="38100" dist="38100" dir="2700000" algn="tl">
                  <a:srgbClr val="000000">
                    <a:alpha val="43137"/>
                  </a:srgbClr>
                </a:outerShdw>
              </a:effectLst>
            </a:endParaRPr>
          </a:p>
          <a:p>
            <a:pPr algn="just"/>
            <a:endParaRPr kumimoji="1" lang="en-US" altLang="ja-JP" sz="2800" dirty="0" smtClean="0"/>
          </a:p>
          <a:p>
            <a:pPr algn="just"/>
            <a:r>
              <a:rPr kumimoji="1" lang="en-US" altLang="ja-JP" sz="2400" dirty="0" smtClean="0"/>
              <a:t>〔</a:t>
            </a:r>
            <a:r>
              <a:rPr kumimoji="1" lang="ja-JP" altLang="en-US" sz="2400" dirty="0" smtClean="0"/>
              <a:t>記載すべき事項</a:t>
            </a:r>
            <a:r>
              <a:rPr kumimoji="1" lang="en-US" altLang="ja-JP" sz="2400" dirty="0" smtClean="0"/>
              <a:t>〕</a:t>
            </a:r>
          </a:p>
          <a:p>
            <a:pPr marL="540000" indent="-360000" algn="just">
              <a:buFont typeface="Arial" panose="020B0604020202020204" pitchFamily="34" charset="0"/>
              <a:buChar char="•"/>
            </a:pPr>
            <a:r>
              <a:rPr kumimoji="1" lang="ja-JP" altLang="en-US" sz="2400" dirty="0" smtClean="0"/>
              <a:t>利用者等の意向</a:t>
            </a:r>
            <a:endParaRPr kumimoji="1" lang="en-US" altLang="ja-JP" sz="2400" dirty="0" smtClean="0"/>
          </a:p>
          <a:p>
            <a:pPr marL="540000" indent="-360000" algn="just">
              <a:buFont typeface="Arial" panose="020B0604020202020204" pitchFamily="34" charset="0"/>
              <a:buChar char="•"/>
            </a:pPr>
            <a:r>
              <a:rPr kumimoji="1" lang="ja-JP" altLang="en-US" sz="2400" dirty="0" smtClean="0"/>
              <a:t>目標</a:t>
            </a:r>
            <a:endParaRPr kumimoji="1" lang="en-US" altLang="ja-JP" sz="2400" dirty="0" smtClean="0"/>
          </a:p>
          <a:p>
            <a:pPr marL="540000" indent="-360000" algn="just">
              <a:buFont typeface="Arial" panose="020B0604020202020204" pitchFamily="34" charset="0"/>
              <a:buChar char="•"/>
            </a:pPr>
            <a:r>
              <a:rPr kumimoji="1" lang="ja-JP" altLang="en-US" sz="2400" dirty="0" smtClean="0"/>
              <a:t>サービス内容　等</a:t>
            </a:r>
            <a:endParaRPr kumimoji="1" lang="ja-JP" altLang="en-US" sz="2400" dirty="0"/>
          </a:p>
        </p:txBody>
      </p:sp>
      <p:sp>
        <p:nvSpPr>
          <p:cNvPr id="3" name="爆発 1 2"/>
          <p:cNvSpPr/>
          <p:nvPr/>
        </p:nvSpPr>
        <p:spPr>
          <a:xfrm>
            <a:off x="6684134" y="4765183"/>
            <a:ext cx="4669666" cy="1643527"/>
          </a:xfrm>
          <a:prstGeom prst="irregularSeal1">
            <a:avLst/>
          </a:prstGeom>
          <a:solidFill>
            <a:srgbClr val="5B9BD5">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684135" y="4765183"/>
            <a:ext cx="4669665" cy="1643527"/>
          </a:xfrm>
          <a:prstGeom prst="rect">
            <a:avLst/>
          </a:prstGeom>
          <a:noFill/>
        </p:spPr>
        <p:txBody>
          <a:bodyPr wrap="none" rtlCol="0" anchor="b">
            <a:spAutoFit/>
          </a:bodyPr>
          <a:lstStyle/>
          <a:p>
            <a:pPr algn="ctr">
              <a:lnSpc>
                <a:spcPct val="120000"/>
              </a:lnSpc>
            </a:pPr>
            <a:r>
              <a:rPr kumimoji="1" lang="ja-JP" altLang="en-US" sz="2800" b="1" dirty="0" smtClean="0"/>
              <a:t>訪問介護計画に基づかない</a:t>
            </a:r>
            <a:endParaRPr kumimoji="1" lang="en-US" altLang="ja-JP" sz="2800" b="1" dirty="0" smtClean="0"/>
          </a:p>
          <a:p>
            <a:pPr algn="ctr">
              <a:lnSpc>
                <a:spcPct val="120000"/>
              </a:lnSpc>
            </a:pPr>
            <a:r>
              <a:rPr kumimoji="1" lang="ja-JP" altLang="en-US" sz="2800" b="1" dirty="0" smtClean="0"/>
              <a:t>サービス提供は</a:t>
            </a:r>
            <a:endParaRPr kumimoji="1" lang="en-US" altLang="ja-JP" sz="2800" b="1" dirty="0" smtClean="0"/>
          </a:p>
          <a:p>
            <a:pPr algn="ctr">
              <a:lnSpc>
                <a:spcPct val="120000"/>
              </a:lnSpc>
            </a:pPr>
            <a:r>
              <a:rPr kumimoji="1" lang="ja-JP" altLang="en-US" sz="2800" b="1" dirty="0" smtClean="0"/>
              <a:t>介護保険サービスではない</a:t>
            </a:r>
            <a:endParaRPr kumimoji="1" lang="ja-JP" altLang="en-US" sz="2800" b="1" dirty="0"/>
          </a:p>
        </p:txBody>
      </p:sp>
      <p:sp>
        <p:nvSpPr>
          <p:cNvPr id="4" name="テキスト ボックス 3"/>
          <p:cNvSpPr txBox="1"/>
          <p:nvPr/>
        </p:nvSpPr>
        <p:spPr>
          <a:xfrm>
            <a:off x="7504960" y="2689326"/>
            <a:ext cx="3057247" cy="1077218"/>
          </a:xfrm>
          <a:prstGeom prst="rect">
            <a:avLst/>
          </a:prstGeom>
          <a:noFill/>
        </p:spPr>
        <p:txBody>
          <a:bodyPr wrap="none" rtlCol="0">
            <a:spAutoFit/>
          </a:bodyPr>
          <a:lstStyle/>
          <a:p>
            <a:pPr algn="ctr"/>
            <a:r>
              <a:rPr kumimoji="1" lang="ja-JP" altLang="en-US" sz="3200" b="1" dirty="0" smtClean="0"/>
              <a:t>訪問介護</a:t>
            </a:r>
            <a:endParaRPr kumimoji="1" lang="en-US" altLang="ja-JP" sz="3200" b="1" dirty="0" smtClean="0"/>
          </a:p>
          <a:p>
            <a:pPr algn="ctr"/>
            <a:r>
              <a:rPr kumimoji="1" lang="ja-JP" altLang="en-US" sz="3200" b="1" dirty="0" smtClean="0"/>
              <a:t>サービスの提供</a:t>
            </a:r>
            <a:endParaRPr kumimoji="1" lang="ja-JP" altLang="en-US" sz="3200" b="1" dirty="0"/>
          </a:p>
        </p:txBody>
      </p:sp>
      <p:sp>
        <p:nvSpPr>
          <p:cNvPr id="5" name="右矢印 4"/>
          <p:cNvSpPr/>
          <p:nvPr/>
        </p:nvSpPr>
        <p:spPr>
          <a:xfrm>
            <a:off x="5070010" y="2689326"/>
            <a:ext cx="2052849" cy="107721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10" name="テキスト ボックス 9"/>
          <p:cNvSpPr txBox="1"/>
          <p:nvPr/>
        </p:nvSpPr>
        <p:spPr>
          <a:xfrm>
            <a:off x="5070010" y="2960169"/>
            <a:ext cx="2052849" cy="535531"/>
          </a:xfrm>
          <a:prstGeom prst="rect">
            <a:avLst/>
          </a:prstGeom>
          <a:noFill/>
        </p:spPr>
        <p:txBody>
          <a:bodyPr wrap="square" rtlCol="0">
            <a:spAutoFit/>
          </a:bodyPr>
          <a:lstStyle/>
          <a:p>
            <a:pPr algn="ctr">
              <a:lnSpc>
                <a:spcPct val="120000"/>
              </a:lnSpc>
            </a:pPr>
            <a:r>
              <a:rPr kumimoji="1" lang="ja-JP" altLang="en-US" sz="2400" b="1" dirty="0" smtClean="0">
                <a:solidFill>
                  <a:schemeClr val="bg1"/>
                </a:solidFill>
              </a:rPr>
              <a:t>計画に基づく</a:t>
            </a:r>
            <a:endParaRPr kumimoji="1" lang="ja-JP" altLang="en-US" sz="2400" b="1" dirty="0">
              <a:solidFill>
                <a:schemeClr val="bg1"/>
              </a:solidFill>
            </a:endParaRPr>
          </a:p>
        </p:txBody>
      </p:sp>
      <p:sp>
        <p:nvSpPr>
          <p:cNvPr id="6" name="下矢印 5"/>
          <p:cNvSpPr/>
          <p:nvPr/>
        </p:nvSpPr>
        <p:spPr>
          <a:xfrm>
            <a:off x="8706181" y="3879497"/>
            <a:ext cx="625572" cy="772733"/>
          </a:xfrm>
          <a:prstGeom prst="downArrow">
            <a:avLst/>
          </a:prstGeom>
          <a:ln>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7024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xit" presetSubtype="0" fill="hold" grpId="0" nodeType="withEffect">
                                  <p:stCondLst>
                                    <p:cond delay="0"/>
                                  </p:stCondLst>
                                  <p:childTnLst>
                                    <p:animEffect transition="out" filter="fade">
                                      <p:cBhvr>
                                        <p:cTn id="12" dur="500"/>
                                        <p:tgtEl>
                                          <p:spTgt spid="5"/>
                                        </p:tgtEl>
                                      </p:cBhvr>
                                    </p:animEffect>
                                    <p:set>
                                      <p:cBhvr>
                                        <p:cTn id="13" dur="1" fill="hold">
                                          <p:stCondLst>
                                            <p:cond delay="499"/>
                                          </p:stCondLst>
                                        </p:cTn>
                                        <p:tgtEl>
                                          <p:spTgt spid="5"/>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8"/>
                                        </p:tgtEl>
                                      </p:cBhvr>
                                    </p:animEffect>
                                    <p:set>
                                      <p:cBhvr>
                                        <p:cTn id="16" dur="1" fill="hold">
                                          <p:stCondLst>
                                            <p:cond delay="499"/>
                                          </p:stCondLst>
                                        </p:cTn>
                                        <p:tgtEl>
                                          <p:spTgt spid="8"/>
                                        </p:tgtEl>
                                        <p:attrNameLst>
                                          <p:attrName>style.visibility</p:attrName>
                                        </p:attrNameLst>
                                      </p:cBhvr>
                                      <p:to>
                                        <p:strVal val="hidden"/>
                                      </p:to>
                                    </p:set>
                                  </p:childTnLst>
                                </p:cTn>
                              </p:par>
                            </p:childTnLst>
                          </p:cTn>
                        </p:par>
                        <p:par>
                          <p:cTn id="17" fill="hold">
                            <p:stCondLst>
                              <p:cond delay="500"/>
                            </p:stCondLst>
                            <p:childTnLst>
                              <p:par>
                                <p:cTn id="18" presetID="22" presetClass="entr" presetSubtype="1"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up)">
                                      <p:cBhvr>
                                        <p:cTn id="20" dur="500"/>
                                        <p:tgtEl>
                                          <p:spTgt spid="6"/>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par>
                                <p:cTn id="25" presetID="10" presetClass="entr" presetSubtype="0" fill="hold" nodeType="with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animEffect transition="in" filter="fade">
                                      <p:cBhvr>
                                        <p:cTn id="27" dur="500"/>
                                        <p:tgtEl>
                                          <p:spTgt spid="12">
                                            <p:txEl>
                                              <p:pRg st="0" end="0"/>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2">
                                            <p:txEl>
                                              <p:pRg st="1" end="1"/>
                                            </p:txEl>
                                          </p:spTgt>
                                        </p:tgtEl>
                                        <p:attrNameLst>
                                          <p:attrName>style.visibility</p:attrName>
                                        </p:attrNameLst>
                                      </p:cBhvr>
                                      <p:to>
                                        <p:strVal val="visible"/>
                                      </p:to>
                                    </p:set>
                                    <p:animEffect transition="in" filter="fade">
                                      <p:cBhvr>
                                        <p:cTn id="30" dur="500"/>
                                        <p:tgtEl>
                                          <p:spTgt spid="12">
                                            <p:txEl>
                                              <p:pRg st="1" end="1"/>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2">
                                            <p:txEl>
                                              <p:pRg st="2" end="2"/>
                                            </p:txEl>
                                          </p:spTgt>
                                        </p:tgtEl>
                                        <p:attrNameLst>
                                          <p:attrName>style.visibility</p:attrName>
                                        </p:attrNameLst>
                                      </p:cBhvr>
                                      <p:to>
                                        <p:strVal val="visible"/>
                                      </p:to>
                                    </p:set>
                                    <p:animEffect transition="in" filter="fade">
                                      <p:cBhvr>
                                        <p:cTn id="33" dur="500"/>
                                        <p:tgtEl>
                                          <p:spTgt spid="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animBg="1"/>
      <p:bldP spid="12" grpId="0"/>
      <p:bldP spid="5" grpId="0" animBg="1"/>
      <p:bldP spid="10" grpId="0"/>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円/楕円 10"/>
          <p:cNvSpPr/>
          <p:nvPr/>
        </p:nvSpPr>
        <p:spPr>
          <a:xfrm>
            <a:off x="7477259" y="3683357"/>
            <a:ext cx="3876541" cy="2825389"/>
          </a:xfrm>
          <a:prstGeom prst="ellipse">
            <a:avLst/>
          </a:prstGeom>
          <a:solidFill>
            <a:srgbClr val="5B9BD5">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477259" y="3681405"/>
            <a:ext cx="3876541" cy="2825389"/>
          </a:xfrm>
          <a:prstGeom prst="rect">
            <a:avLst/>
          </a:prstGeom>
          <a:noFill/>
        </p:spPr>
        <p:txBody>
          <a:bodyPr wrap="square" rtlCol="0">
            <a:spAutoFit/>
          </a:bodyPr>
          <a:lstStyle/>
          <a:p>
            <a:pPr>
              <a:lnSpc>
                <a:spcPct val="120000"/>
              </a:lnSpc>
            </a:pPr>
            <a:r>
              <a:rPr kumimoji="1" lang="ja-JP" altLang="en-US" sz="2400" dirty="0" smtClean="0"/>
              <a:t>（事業所が把握した）</a:t>
            </a:r>
            <a:endParaRPr kumimoji="1" lang="en-US" altLang="ja-JP" sz="2400" dirty="0" smtClean="0"/>
          </a:p>
          <a:p>
            <a:pPr marL="342900" indent="-342900">
              <a:lnSpc>
                <a:spcPct val="120000"/>
              </a:lnSpc>
              <a:buFont typeface="Arial" panose="020B0604020202020204" pitchFamily="34" charset="0"/>
              <a:buChar char="•"/>
            </a:pPr>
            <a:r>
              <a:rPr lang="ja-JP" altLang="en-US" sz="2400" b="1" dirty="0"/>
              <a:t>利用</a:t>
            </a:r>
            <a:r>
              <a:rPr lang="ja-JP" altLang="en-US" sz="2400" b="1" dirty="0" smtClean="0"/>
              <a:t>者の生活環境</a:t>
            </a:r>
            <a:endParaRPr lang="en-US" altLang="ja-JP" sz="2400" b="1" dirty="0" smtClean="0"/>
          </a:p>
          <a:p>
            <a:pPr marL="342900" indent="-342900">
              <a:lnSpc>
                <a:spcPct val="120000"/>
              </a:lnSpc>
              <a:buFont typeface="Arial" panose="020B0604020202020204" pitchFamily="34" charset="0"/>
              <a:buChar char="•"/>
            </a:pPr>
            <a:r>
              <a:rPr kumimoji="1" lang="ja-JP" altLang="en-US" sz="2400" b="1" dirty="0"/>
              <a:t>利用者</a:t>
            </a:r>
            <a:r>
              <a:rPr kumimoji="1" lang="ja-JP" altLang="en-US" sz="2400" b="1" dirty="0" smtClean="0"/>
              <a:t>の</a:t>
            </a:r>
            <a:r>
              <a:rPr kumimoji="1" lang="ja-JP" altLang="en-US" sz="2400" b="1" dirty="0"/>
              <a:t>心身</a:t>
            </a:r>
            <a:r>
              <a:rPr kumimoji="1" lang="ja-JP" altLang="en-US" sz="2400" b="1" dirty="0" smtClean="0"/>
              <a:t>の状況</a:t>
            </a:r>
            <a:endParaRPr kumimoji="1" lang="en-US" altLang="ja-JP" sz="2400" b="1" dirty="0" smtClean="0"/>
          </a:p>
          <a:p>
            <a:pPr marL="342900" indent="-342900">
              <a:lnSpc>
                <a:spcPct val="120000"/>
              </a:lnSpc>
              <a:buFont typeface="Arial" panose="020B0604020202020204" pitchFamily="34" charset="0"/>
              <a:buChar char="•"/>
            </a:pPr>
            <a:r>
              <a:rPr lang="ja-JP" altLang="en-US" sz="2400" b="1" dirty="0" smtClean="0"/>
              <a:t>利用者等の希望・意向</a:t>
            </a:r>
            <a:endParaRPr lang="en-US" altLang="ja-JP" sz="2400" b="1" dirty="0" smtClean="0"/>
          </a:p>
          <a:p>
            <a:pPr algn="ctr">
              <a:lnSpc>
                <a:spcPct val="120000"/>
              </a:lnSpc>
            </a:pPr>
            <a:r>
              <a:rPr kumimoji="1" lang="ja-JP" altLang="en-US" sz="2400" b="1" dirty="0" smtClean="0"/>
              <a:t>↓</a:t>
            </a:r>
            <a:endParaRPr kumimoji="1" lang="en-US" altLang="ja-JP" sz="2400" b="1" dirty="0" smtClean="0"/>
          </a:p>
          <a:p>
            <a:pPr algn="ctr">
              <a:lnSpc>
                <a:spcPct val="120000"/>
              </a:lnSpc>
            </a:pPr>
            <a:r>
              <a:rPr lang="ja-JP" altLang="en-US" sz="2800" b="1" dirty="0"/>
              <a:t>解決</a:t>
            </a:r>
            <a:r>
              <a:rPr lang="ja-JP" altLang="en-US" sz="2800" b="1" dirty="0" smtClean="0"/>
              <a:t>すべき</a:t>
            </a:r>
            <a:r>
              <a:rPr lang="ja-JP" altLang="en-US" sz="2800" b="1" dirty="0"/>
              <a:t>課題</a:t>
            </a:r>
            <a:endParaRPr kumimoji="1" lang="ja-JP" altLang="en-US" sz="2800" b="1" dirty="0"/>
          </a:p>
        </p:txBody>
      </p:sp>
      <p:sp>
        <p:nvSpPr>
          <p:cNvPr id="2" name="タイトル 1"/>
          <p:cNvSpPr>
            <a:spLocks noGrp="1"/>
          </p:cNvSpPr>
          <p:nvPr>
            <p:ph type="title"/>
          </p:nvPr>
        </p:nvSpPr>
        <p:spPr/>
        <p:txBody>
          <a:bodyPr/>
          <a:lstStyle/>
          <a:p>
            <a:r>
              <a:rPr lang="ja-JP" altLang="en-US" sz="2400" dirty="0">
                <a:solidFill>
                  <a:prstClr val="black"/>
                </a:solidFill>
              </a:rPr>
              <a:t>２−２　訪問介護</a:t>
            </a:r>
            <a:r>
              <a:rPr lang="en-US" altLang="ja-JP" dirty="0">
                <a:solidFill>
                  <a:prstClr val="black"/>
                </a:solidFill>
              </a:rPr>
              <a:t/>
            </a:r>
            <a:br>
              <a:rPr lang="en-US" altLang="ja-JP" dirty="0">
                <a:solidFill>
                  <a:prstClr val="black"/>
                </a:solidFill>
              </a:rPr>
            </a:br>
            <a:r>
              <a:rPr lang="ja-JP" altLang="en-US" sz="4000" dirty="0">
                <a:solidFill>
                  <a:prstClr val="black"/>
                </a:solidFill>
              </a:rPr>
              <a:t>４　訪問介護計画</a:t>
            </a:r>
            <a:endParaRPr kumimoji="1" lang="ja-JP" altLang="en-US" dirty="0"/>
          </a:p>
        </p:txBody>
      </p:sp>
      <p:sp>
        <p:nvSpPr>
          <p:cNvPr id="8" name="メモ 7"/>
          <p:cNvSpPr/>
          <p:nvPr/>
        </p:nvSpPr>
        <p:spPr>
          <a:xfrm>
            <a:off x="838200" y="1690688"/>
            <a:ext cx="3849710" cy="4722991"/>
          </a:xfrm>
          <a:prstGeom prst="foldedCorner">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3200" dirty="0" smtClean="0">
                <a:effectLst>
                  <a:outerShdw blurRad="38100" dist="38100" dir="2700000" algn="tl">
                    <a:srgbClr val="000000">
                      <a:alpha val="43137"/>
                    </a:srgbClr>
                  </a:outerShdw>
                </a:effectLst>
              </a:rPr>
              <a:t>訪問介護計画</a:t>
            </a:r>
            <a:endParaRPr kumimoji="1" lang="en-US" altLang="ja-JP" sz="3200" dirty="0" smtClean="0">
              <a:effectLst>
                <a:outerShdw blurRad="38100" dist="38100" dir="2700000" algn="tl">
                  <a:srgbClr val="000000">
                    <a:alpha val="43137"/>
                  </a:srgbClr>
                </a:outerShdw>
              </a:effectLst>
            </a:endParaRPr>
          </a:p>
          <a:p>
            <a:pPr algn="just"/>
            <a:endParaRPr kumimoji="1" lang="en-US" altLang="ja-JP" sz="2800" dirty="0" smtClean="0"/>
          </a:p>
          <a:p>
            <a:pPr algn="just"/>
            <a:r>
              <a:rPr kumimoji="1" lang="en-US" altLang="ja-JP" sz="2400" dirty="0" smtClean="0"/>
              <a:t>〔</a:t>
            </a:r>
            <a:r>
              <a:rPr kumimoji="1" lang="ja-JP" altLang="en-US" sz="2400" dirty="0" smtClean="0"/>
              <a:t>記載すべき事項</a:t>
            </a:r>
            <a:r>
              <a:rPr kumimoji="1" lang="en-US" altLang="ja-JP" sz="2400" dirty="0" smtClean="0"/>
              <a:t>〕</a:t>
            </a:r>
          </a:p>
          <a:p>
            <a:pPr marL="540000" indent="-360000" algn="just">
              <a:buFont typeface="Arial" panose="020B0604020202020204" pitchFamily="34" charset="0"/>
              <a:buChar char="•"/>
            </a:pPr>
            <a:r>
              <a:rPr kumimoji="1" lang="ja-JP" altLang="en-US" sz="2400" dirty="0" smtClean="0"/>
              <a:t>利用者等の意向</a:t>
            </a:r>
            <a:endParaRPr kumimoji="1" lang="en-US" altLang="ja-JP" sz="2400" dirty="0" smtClean="0"/>
          </a:p>
          <a:p>
            <a:pPr marL="540000" indent="-360000" algn="just">
              <a:buFont typeface="Arial" panose="020B0604020202020204" pitchFamily="34" charset="0"/>
              <a:buChar char="•"/>
            </a:pPr>
            <a:r>
              <a:rPr kumimoji="1" lang="ja-JP" altLang="en-US" sz="2400" dirty="0" smtClean="0"/>
              <a:t>目標</a:t>
            </a:r>
            <a:endParaRPr kumimoji="1" lang="en-US" altLang="ja-JP" sz="2400" dirty="0" smtClean="0"/>
          </a:p>
          <a:p>
            <a:pPr marL="540000" indent="-360000" algn="just">
              <a:buFont typeface="Arial" panose="020B0604020202020204" pitchFamily="34" charset="0"/>
              <a:buChar char="•"/>
            </a:pPr>
            <a:r>
              <a:rPr kumimoji="1" lang="ja-JP" altLang="en-US" sz="2400" dirty="0" smtClean="0"/>
              <a:t>サービス内容　等</a:t>
            </a:r>
            <a:endParaRPr kumimoji="1" lang="ja-JP" altLang="en-US" sz="2400" dirty="0"/>
          </a:p>
        </p:txBody>
      </p:sp>
      <p:sp>
        <p:nvSpPr>
          <p:cNvPr id="9" name="フローチャート: 書類 8"/>
          <p:cNvSpPr/>
          <p:nvPr/>
        </p:nvSpPr>
        <p:spPr>
          <a:xfrm>
            <a:off x="7477259" y="1690688"/>
            <a:ext cx="3876541" cy="1632061"/>
          </a:xfrm>
          <a:prstGeom prst="flowChartDocument">
            <a:avLst/>
          </a:prstGeom>
          <a:ln>
            <a:solidFill>
              <a:schemeClr val="tx1"/>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smtClean="0"/>
              <a:t>居宅サービス計画</a:t>
            </a:r>
            <a:endParaRPr kumimoji="1" lang="ja-JP" altLang="en-US" sz="2400" dirty="0"/>
          </a:p>
        </p:txBody>
      </p:sp>
      <p:sp>
        <p:nvSpPr>
          <p:cNvPr id="13" name="左矢印 12"/>
          <p:cNvSpPr/>
          <p:nvPr/>
        </p:nvSpPr>
        <p:spPr>
          <a:xfrm>
            <a:off x="5177307" y="1970468"/>
            <a:ext cx="1815921" cy="1068946"/>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4" name="左矢印 13"/>
          <p:cNvSpPr/>
          <p:nvPr/>
        </p:nvSpPr>
        <p:spPr>
          <a:xfrm>
            <a:off x="5174624" y="4507606"/>
            <a:ext cx="1815921" cy="1068946"/>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7828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arn(inVertical)">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arn(inVertical)">
                                      <p:cBhvr>
                                        <p:cTn id="15" dur="500"/>
                                        <p:tgtEl>
                                          <p:spTgt spid="11"/>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barn(inVertical)">
                                      <p:cBhvr>
                                        <p:cTn id="2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p:bldP spid="9" grpId="0" animBg="1"/>
      <p:bldP spid="13" grpId="0" animBg="1"/>
      <p:bldP spid="14"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1695</TotalTime>
  <Words>1930</Words>
  <Application>Microsoft Office PowerPoint</Application>
  <PresentationFormat>ワイド画面</PresentationFormat>
  <Paragraphs>370</Paragraphs>
  <Slides>30</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30</vt:i4>
      </vt:variant>
    </vt:vector>
  </HeadingPairs>
  <TitlesOfParts>
    <vt:vector size="39" baseType="lpstr">
      <vt:lpstr>HG丸ｺﾞｼｯｸM-PRO</vt:lpstr>
      <vt:lpstr>ＭＳ Ｐゴシック</vt:lpstr>
      <vt:lpstr>MS Mincho</vt:lpstr>
      <vt:lpstr>メイリオ</vt:lpstr>
      <vt:lpstr>Arial</vt:lpstr>
      <vt:lpstr>Calibri</vt:lpstr>
      <vt:lpstr>Times New Roman</vt:lpstr>
      <vt:lpstr>Wingdings</vt:lpstr>
      <vt:lpstr>Office テーマ</vt:lpstr>
      <vt:lpstr>川崎市 指定介護保険事業者 集団指導講習会</vt:lpstr>
      <vt:lpstr>２−１　訪問系サービス共通 １　サービス提供の記録</vt:lpstr>
      <vt:lpstr>２−１　訪問系サービス共通 ２　衛生管理等</vt:lpstr>
      <vt:lpstr>２−１　訪問系サービス共通 ３　同一敷地内若しくは隣接する敷地内の建物に 　居住する利用者等に係る減算</vt:lpstr>
      <vt:lpstr>２−１　訪問系サービス共通 ３　同一敷地内若しくは隣接する敷地内の建物に 　居住する利用者等に係る減算</vt:lpstr>
      <vt:lpstr>２−２　訪問介護 ２　訪問介護員等</vt:lpstr>
      <vt:lpstr>２−２　訪問介護 ３　サービス提供責任者</vt:lpstr>
      <vt:lpstr>２−２　訪問介護 ４　訪問介護計画</vt:lpstr>
      <vt:lpstr>２−２　訪問介護 ４　訪問介護計画</vt:lpstr>
      <vt:lpstr>２−２　訪問介護 ６　訪問介護で提供可能なサービス</vt:lpstr>
      <vt:lpstr>２−２　訪問介護 ６　訪問介護で提供可能なサービス</vt:lpstr>
      <vt:lpstr>２−２　訪問介護 ７　通院・外出介助</vt:lpstr>
      <vt:lpstr>２−２　訪問介護 ８　特定事業所加算</vt:lpstr>
      <vt:lpstr>２−２　訪問介護 ８　特定事業所加算</vt:lpstr>
      <vt:lpstr>２−３　訪問入浴介護（介護予防） １　人員配置</vt:lpstr>
      <vt:lpstr>２−３　訪問入浴介護（介護予防） ２　設備　／　３　利用料金等</vt:lpstr>
      <vt:lpstr>２−５　訪問リハビリテーション（介護予防） ２　関係者との連携・情報共有</vt:lpstr>
      <vt:lpstr>２−５　訪問リハビリテーション（介護予防） ３　訪問リハビリテーション計画</vt:lpstr>
      <vt:lpstr>２−５　訪問リハビリテーション（介護予防） ４　介護報酬算定に係る留意事項</vt:lpstr>
      <vt:lpstr>２−６　福祉用具貸与／特定福祉用具販売（介護予防） １　福祉用具専門相談員</vt:lpstr>
      <vt:lpstr>２−６　福祉用具貸与／特定福祉用具販売（介護予防） １　福祉用具専門相談員</vt:lpstr>
      <vt:lpstr>２−６　福祉用具貸与／特定福祉用具販売（介護予防） ４　計画の作成等</vt:lpstr>
      <vt:lpstr>２−６　福祉用具貸与／特定福祉用具販売（介護予防） ○　福祉用具貸与の見直し</vt:lpstr>
      <vt:lpstr>２−７　定期巡回・随時対応型訪問介護看護（介護予防） ２　従業者</vt:lpstr>
      <vt:lpstr>２−７　定期巡回・随時対応型訪問介護看護（介護予防） ４　主治の医師との関係</vt:lpstr>
      <vt:lpstr>２−７　定期巡回・随時対応型訪問介護看護（介護予防） ５　定期巡回・随時対応型訪問介護看護計画</vt:lpstr>
      <vt:lpstr>２−８　夜間対応型訪問介護（介護予防） ２　従業者</vt:lpstr>
      <vt:lpstr>２−８　夜間対応型訪問介護（介護予防） ５　利用者との面接等</vt:lpstr>
      <vt:lpstr>２−８　夜間対応型訪問介護（介護予防） ７　加算算定に関する留意事項</vt:lpstr>
      <vt:lpstr>訪問系サービスは以上で終了です。  御清聴ありがとうございました。</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梅森</dc:creator>
  <cp:lastModifiedBy>川崎市</cp:lastModifiedBy>
  <cp:revision>113</cp:revision>
  <cp:lastPrinted>2016-06-09T10:50:32Z</cp:lastPrinted>
  <dcterms:created xsi:type="dcterms:W3CDTF">2016-06-09T10:45:25Z</dcterms:created>
  <dcterms:modified xsi:type="dcterms:W3CDTF">2017-06-09T05:30:45Z</dcterms:modified>
</cp:coreProperties>
</file>