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66" r:id="rId2"/>
    <p:sldId id="261" r:id="rId3"/>
    <p:sldId id="268" r:id="rId4"/>
    <p:sldId id="258" r:id="rId5"/>
    <p:sldId id="285" r:id="rId6"/>
    <p:sldId id="269" r:id="rId7"/>
    <p:sldId id="284" r:id="rId8"/>
    <p:sldId id="270" r:id="rId9"/>
    <p:sldId id="271" r:id="rId10"/>
    <p:sldId id="257" r:id="rId11"/>
    <p:sldId id="264" r:id="rId12"/>
    <p:sldId id="259" r:id="rId13"/>
    <p:sldId id="260" r:id="rId14"/>
    <p:sldId id="273" r:id="rId15"/>
    <p:sldId id="272" r:id="rId16"/>
    <p:sldId id="274" r:id="rId17"/>
    <p:sldId id="275" r:id="rId18"/>
    <p:sldId id="276" r:id="rId19"/>
    <p:sldId id="277" r:id="rId20"/>
    <p:sldId id="278" r:id="rId21"/>
    <p:sldId id="279" r:id="rId22"/>
    <p:sldId id="267" r:id="rId23"/>
  </p:sldIdLst>
  <p:sldSz cx="9144000" cy="6858000" type="screen4x3"/>
  <p:notesSz cx="6770688" cy="99028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C16241-1AB6-44B7-8570-B59A08940AAD}" type="doc">
      <dgm:prSet loTypeId="urn:microsoft.com/office/officeart/2005/8/layout/cycle5" loCatId="cycle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kumimoji="1" lang="ja-JP" altLang="en-US"/>
        </a:p>
      </dgm:t>
    </dgm:pt>
    <dgm:pt modelId="{2F5A689E-791C-447F-89AF-62B0941F9505}">
      <dgm:prSet phldrT="[テキスト]" custT="1"/>
      <dgm:spPr/>
      <dgm:t>
        <a:bodyPr/>
        <a:lstStyle/>
        <a:p>
          <a:r>
            <a:rPr kumimoji="1" lang="ja-JP" altLang="en-US" sz="2000" b="1" dirty="0">
              <a:solidFill>
                <a:srgbClr val="FF0000"/>
              </a:solidFill>
              <a:latin typeface="HGS創英角ｺﾞｼｯｸUB" pitchFamily="50" charset="-128"/>
              <a:ea typeface="HGS創英角ｺﾞｼｯｸUB" pitchFamily="50" charset="-128"/>
            </a:rPr>
            <a:t>Ｐ</a:t>
          </a:r>
          <a:r>
            <a:rPr kumimoji="1" lang="en-US" altLang="ja-JP" sz="18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rPr>
            <a:t>(plan)</a:t>
          </a:r>
        </a:p>
        <a:p>
          <a:r>
            <a:rPr kumimoji="1" lang="ja-JP" altLang="en-US" sz="1600" dirty="0">
              <a:latin typeface="HG丸ｺﾞｼｯｸM-PRO" pitchFamily="50" charset="-128"/>
              <a:ea typeface="HG丸ｺﾞｼｯｸM-PRO" pitchFamily="50" charset="-128"/>
            </a:rPr>
            <a:t>計画の作成</a:t>
          </a:r>
          <a:endParaRPr kumimoji="1" lang="en-US" altLang="ja-JP" sz="1600" dirty="0">
            <a:latin typeface="HG丸ｺﾞｼｯｸM-PRO" pitchFamily="50" charset="-128"/>
            <a:ea typeface="HG丸ｺﾞｼｯｸM-PRO" pitchFamily="50" charset="-128"/>
          </a:endParaRPr>
        </a:p>
        <a:p>
          <a:r>
            <a:rPr kumimoji="1" lang="en-US" altLang="ja-JP" sz="1600" dirty="0">
              <a:latin typeface="HG丸ｺﾞｼｯｸM-PRO" pitchFamily="50" charset="-128"/>
              <a:ea typeface="HG丸ｺﾞｼｯｸM-PRO" pitchFamily="50" charset="-128"/>
            </a:rPr>
            <a:t>※</a:t>
          </a:r>
          <a:r>
            <a:rPr kumimoji="1" lang="ja-JP" altLang="en-US" sz="1600" dirty="0">
              <a:latin typeface="HG丸ｺﾞｼｯｸM-PRO" pitchFamily="50" charset="-128"/>
              <a:ea typeface="HG丸ｺﾞｼｯｸM-PRO" pitchFamily="50" charset="-128"/>
            </a:rPr>
            <a:t>事前に課題分析が必要</a:t>
          </a:r>
        </a:p>
      </dgm:t>
    </dgm:pt>
    <dgm:pt modelId="{CC0DA614-BF26-43CD-905E-46651C2C3B46}" type="parTrans" cxnId="{36AFB9F8-A66E-4B22-9783-27708EAF0108}">
      <dgm:prSet/>
      <dgm:spPr/>
      <dgm:t>
        <a:bodyPr/>
        <a:lstStyle/>
        <a:p>
          <a:endParaRPr kumimoji="1" lang="ja-JP" altLang="en-US">
            <a:latin typeface="HG丸ｺﾞｼｯｸM-PRO" pitchFamily="50" charset="-128"/>
            <a:ea typeface="HG丸ｺﾞｼｯｸM-PRO" pitchFamily="50" charset="-128"/>
          </a:endParaRPr>
        </a:p>
      </dgm:t>
    </dgm:pt>
    <dgm:pt modelId="{6BE3D00A-05D7-4277-A8B1-6FD4209F394E}" type="sibTrans" cxnId="{36AFB9F8-A66E-4B22-9783-27708EAF0108}">
      <dgm:prSet/>
      <dgm:spPr/>
      <dgm:t>
        <a:bodyPr/>
        <a:lstStyle/>
        <a:p>
          <a:endParaRPr kumimoji="1" lang="ja-JP" altLang="en-US">
            <a:latin typeface="HG丸ｺﾞｼｯｸM-PRO" pitchFamily="50" charset="-128"/>
            <a:ea typeface="HG丸ｺﾞｼｯｸM-PRO" pitchFamily="50" charset="-128"/>
          </a:endParaRPr>
        </a:p>
      </dgm:t>
    </dgm:pt>
    <dgm:pt modelId="{DCF51670-4360-460F-8D85-6FBE83BF81A9}">
      <dgm:prSet phldrT="[テキスト]" custT="1"/>
      <dgm:spPr>
        <a:effectLst>
          <a:outerShdw blurRad="50800" dist="762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kumimoji="1" lang="ja-JP" altLang="en-US" sz="2000" b="1" dirty="0">
              <a:solidFill>
                <a:srgbClr val="FF0000"/>
              </a:solidFill>
              <a:latin typeface="HGS創英角ｺﾞｼｯｸUB" pitchFamily="50" charset="-128"/>
              <a:ea typeface="HGS創英角ｺﾞｼｯｸUB" pitchFamily="50" charset="-128"/>
            </a:rPr>
            <a:t>Ｄ</a:t>
          </a:r>
          <a:r>
            <a:rPr kumimoji="1" lang="en-US" altLang="ja-JP" sz="18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rPr>
            <a:t>(do)</a:t>
          </a:r>
        </a:p>
        <a:p>
          <a:r>
            <a:rPr kumimoji="1" lang="ja-JP" altLang="en-US" sz="1600" dirty="0">
              <a:latin typeface="HG丸ｺﾞｼｯｸM-PRO" pitchFamily="50" charset="-128"/>
              <a:ea typeface="HG丸ｺﾞｼｯｸM-PRO" pitchFamily="50" charset="-128"/>
            </a:rPr>
            <a:t>サービスの実施</a:t>
          </a:r>
        </a:p>
      </dgm:t>
    </dgm:pt>
    <dgm:pt modelId="{23485E76-2EB7-45DA-B0E5-ECB7C2C6C398}" type="parTrans" cxnId="{4FCABC1C-292F-4C55-B5FC-A763A47DABDE}">
      <dgm:prSet/>
      <dgm:spPr/>
      <dgm:t>
        <a:bodyPr/>
        <a:lstStyle/>
        <a:p>
          <a:endParaRPr kumimoji="1" lang="ja-JP" altLang="en-US">
            <a:latin typeface="HG丸ｺﾞｼｯｸM-PRO" pitchFamily="50" charset="-128"/>
            <a:ea typeface="HG丸ｺﾞｼｯｸM-PRO" pitchFamily="50" charset="-128"/>
          </a:endParaRPr>
        </a:p>
      </dgm:t>
    </dgm:pt>
    <dgm:pt modelId="{45BA2D6C-4FF0-4671-BB1F-AF76EDA48271}" type="sibTrans" cxnId="{4FCABC1C-292F-4C55-B5FC-A763A47DABDE}">
      <dgm:prSet/>
      <dgm:spPr/>
      <dgm:t>
        <a:bodyPr/>
        <a:lstStyle/>
        <a:p>
          <a:endParaRPr kumimoji="1" lang="ja-JP" altLang="en-US">
            <a:latin typeface="HG丸ｺﾞｼｯｸM-PRO" pitchFamily="50" charset="-128"/>
            <a:ea typeface="HG丸ｺﾞｼｯｸM-PRO" pitchFamily="50" charset="-128"/>
          </a:endParaRPr>
        </a:p>
      </dgm:t>
    </dgm:pt>
    <dgm:pt modelId="{1D20E466-89A2-4848-A7E0-9C81E3BFC39D}">
      <dgm:prSet phldrT="[テキスト]" custT="1"/>
      <dgm:spPr/>
      <dgm:t>
        <a:bodyPr/>
        <a:lstStyle/>
        <a:p>
          <a:r>
            <a:rPr kumimoji="1" lang="ja-JP" altLang="en-US" sz="2000" b="1" dirty="0">
              <a:solidFill>
                <a:srgbClr val="FF0000"/>
              </a:solidFill>
              <a:latin typeface="HGS創英角ｺﾞｼｯｸUB" pitchFamily="50" charset="-128"/>
              <a:ea typeface="HGS創英角ｺﾞｼｯｸUB" pitchFamily="50" charset="-128"/>
            </a:rPr>
            <a:t>Ｃ</a:t>
          </a:r>
          <a:r>
            <a:rPr kumimoji="1" lang="en-US" altLang="ja-JP" sz="18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rPr>
            <a:t>(check)</a:t>
          </a:r>
        </a:p>
        <a:p>
          <a:r>
            <a:rPr kumimoji="1" lang="ja-JP" altLang="en-US" sz="1600" dirty="0">
              <a:latin typeface="HG丸ｺﾞｼｯｸM-PRO" pitchFamily="50" charset="-128"/>
              <a:ea typeface="HG丸ｺﾞｼｯｸM-PRO" pitchFamily="50" charset="-128"/>
            </a:rPr>
            <a:t>確認・評価</a:t>
          </a:r>
          <a:endParaRPr kumimoji="1" lang="en-US" altLang="ja-JP" sz="1600" dirty="0">
            <a:latin typeface="HG丸ｺﾞｼｯｸM-PRO" pitchFamily="50" charset="-128"/>
            <a:ea typeface="HG丸ｺﾞｼｯｸM-PRO" pitchFamily="50" charset="-128"/>
          </a:endParaRPr>
        </a:p>
        <a:p>
          <a:r>
            <a:rPr kumimoji="1" lang="ja-JP" altLang="en-US" sz="1600" dirty="0">
              <a:latin typeface="HG丸ｺﾞｼｯｸM-PRO" pitchFamily="50" charset="-128"/>
              <a:ea typeface="HG丸ｺﾞｼｯｸM-PRO" pitchFamily="50" charset="-128"/>
            </a:rPr>
            <a:t>（モニタリング）</a:t>
          </a:r>
        </a:p>
      </dgm:t>
    </dgm:pt>
    <dgm:pt modelId="{FD1573D3-7F59-44A0-B8C8-508DD6CD13EF}" type="parTrans" cxnId="{54E20ED0-2738-4EF4-B441-3B166DAB01AA}">
      <dgm:prSet/>
      <dgm:spPr/>
      <dgm:t>
        <a:bodyPr/>
        <a:lstStyle/>
        <a:p>
          <a:endParaRPr kumimoji="1" lang="ja-JP" altLang="en-US">
            <a:latin typeface="HG丸ｺﾞｼｯｸM-PRO" pitchFamily="50" charset="-128"/>
            <a:ea typeface="HG丸ｺﾞｼｯｸM-PRO" pitchFamily="50" charset="-128"/>
          </a:endParaRPr>
        </a:p>
      </dgm:t>
    </dgm:pt>
    <dgm:pt modelId="{9079631B-A063-46DC-A903-01AA10009C3E}" type="sibTrans" cxnId="{54E20ED0-2738-4EF4-B441-3B166DAB01AA}">
      <dgm:prSet/>
      <dgm:spPr/>
      <dgm:t>
        <a:bodyPr/>
        <a:lstStyle/>
        <a:p>
          <a:endParaRPr kumimoji="1" lang="ja-JP" altLang="en-US">
            <a:latin typeface="HG丸ｺﾞｼｯｸM-PRO" pitchFamily="50" charset="-128"/>
            <a:ea typeface="HG丸ｺﾞｼｯｸM-PRO" pitchFamily="50" charset="-128"/>
          </a:endParaRPr>
        </a:p>
      </dgm:t>
    </dgm:pt>
    <dgm:pt modelId="{31347D12-2973-43D6-8318-0B1CF2273B83}">
      <dgm:prSet phldrT="[テキスト]" custT="1"/>
      <dgm:spPr/>
      <dgm:t>
        <a:bodyPr/>
        <a:lstStyle/>
        <a:p>
          <a:r>
            <a:rPr kumimoji="1" lang="ja-JP" altLang="en-US" sz="2000" b="1" dirty="0">
              <a:solidFill>
                <a:srgbClr val="FF0000"/>
              </a:solidFill>
              <a:latin typeface="HGS創英角ｺﾞｼｯｸUB" pitchFamily="50" charset="-128"/>
              <a:ea typeface="HGS創英角ｺﾞｼｯｸUB" pitchFamily="50" charset="-128"/>
            </a:rPr>
            <a:t>Ａ</a:t>
          </a:r>
          <a:r>
            <a:rPr kumimoji="1" lang="en-US" altLang="ja-JP" sz="18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rPr>
            <a:t>(action</a:t>
          </a:r>
          <a:r>
            <a:rPr kumimoji="1" lang="en-US" altLang="ja-JP" sz="1800" dirty="0">
              <a:latin typeface="HG丸ｺﾞｼｯｸM-PRO" pitchFamily="50" charset="-128"/>
              <a:ea typeface="HG丸ｺﾞｼｯｸM-PRO" pitchFamily="50" charset="-128"/>
            </a:rPr>
            <a:t>)</a:t>
          </a:r>
        </a:p>
        <a:p>
          <a:r>
            <a:rPr kumimoji="1" lang="ja-JP" altLang="en-US" sz="1600" dirty="0">
              <a:latin typeface="HG丸ｺﾞｼｯｸM-PRO" pitchFamily="50" charset="-128"/>
              <a:ea typeface="HG丸ｺﾞｼｯｸM-PRO" pitchFamily="50" charset="-128"/>
            </a:rPr>
            <a:t>見直し・再アセスメント</a:t>
          </a:r>
        </a:p>
      </dgm:t>
    </dgm:pt>
    <dgm:pt modelId="{D693A8FD-9A0A-4279-A82E-78B9B80CB46C}" type="parTrans" cxnId="{AED7F066-C870-4CB4-A4B0-0FEC08CA7C65}">
      <dgm:prSet/>
      <dgm:spPr/>
      <dgm:t>
        <a:bodyPr/>
        <a:lstStyle/>
        <a:p>
          <a:endParaRPr kumimoji="1" lang="ja-JP" altLang="en-US">
            <a:latin typeface="HG丸ｺﾞｼｯｸM-PRO" pitchFamily="50" charset="-128"/>
            <a:ea typeface="HG丸ｺﾞｼｯｸM-PRO" pitchFamily="50" charset="-128"/>
          </a:endParaRPr>
        </a:p>
      </dgm:t>
    </dgm:pt>
    <dgm:pt modelId="{CBC11C8B-1834-4CBD-858D-68169CFCA6ED}" type="sibTrans" cxnId="{AED7F066-C870-4CB4-A4B0-0FEC08CA7C65}">
      <dgm:prSet/>
      <dgm:spPr/>
      <dgm:t>
        <a:bodyPr/>
        <a:lstStyle/>
        <a:p>
          <a:endParaRPr kumimoji="1" lang="ja-JP" altLang="en-US">
            <a:latin typeface="HG丸ｺﾞｼｯｸM-PRO" pitchFamily="50" charset="-128"/>
            <a:ea typeface="HG丸ｺﾞｼｯｸM-PRO" pitchFamily="50" charset="-128"/>
          </a:endParaRPr>
        </a:p>
      </dgm:t>
    </dgm:pt>
    <dgm:pt modelId="{3A169635-721D-4BEE-B452-1EFBE26F648F}" type="pres">
      <dgm:prSet presAssocID="{A1C16241-1AB6-44B7-8570-B59A08940AA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FCAACCD1-373D-442B-82D3-053ABF02A1DF}" type="pres">
      <dgm:prSet presAssocID="{2F5A689E-791C-447F-89AF-62B0941F9505}" presName="node" presStyleLbl="node1" presStyleIdx="0" presStyleCnt="4" custScaleX="15506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CB3BBA1-9F0B-4984-B60E-08ACCD80B16A}" type="pres">
      <dgm:prSet presAssocID="{2F5A689E-791C-447F-89AF-62B0941F9505}" presName="spNode" presStyleCnt="0"/>
      <dgm:spPr/>
    </dgm:pt>
    <dgm:pt modelId="{BE357B89-6C8F-4283-B74A-7E6F8A4B6E1F}" type="pres">
      <dgm:prSet presAssocID="{6BE3D00A-05D7-4277-A8B1-6FD4209F394E}" presName="sibTrans" presStyleLbl="sibTrans1D1" presStyleIdx="0" presStyleCnt="4"/>
      <dgm:spPr/>
      <dgm:t>
        <a:bodyPr/>
        <a:lstStyle/>
        <a:p>
          <a:endParaRPr kumimoji="1" lang="ja-JP" altLang="en-US"/>
        </a:p>
      </dgm:t>
    </dgm:pt>
    <dgm:pt modelId="{D6D9D75A-F239-45CA-99EA-E6D4FDEF7536}" type="pres">
      <dgm:prSet presAssocID="{DCF51670-4360-460F-8D85-6FBE83BF81A9}" presName="node" presStyleLbl="node1" presStyleIdx="1" presStyleCnt="4" custScaleX="155060" custRadScaleRad="14967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0D785AD-4689-4F96-BD3D-AAF77D119869}" type="pres">
      <dgm:prSet presAssocID="{DCF51670-4360-460F-8D85-6FBE83BF81A9}" presName="spNode" presStyleCnt="0"/>
      <dgm:spPr/>
    </dgm:pt>
    <dgm:pt modelId="{C7C3473E-57E5-45B5-9595-4FA5B001AB52}" type="pres">
      <dgm:prSet presAssocID="{45BA2D6C-4FF0-4671-BB1F-AF76EDA48271}" presName="sibTrans" presStyleLbl="sibTrans1D1" presStyleIdx="1" presStyleCnt="4"/>
      <dgm:spPr/>
      <dgm:t>
        <a:bodyPr/>
        <a:lstStyle/>
        <a:p>
          <a:endParaRPr kumimoji="1" lang="ja-JP" altLang="en-US"/>
        </a:p>
      </dgm:t>
    </dgm:pt>
    <dgm:pt modelId="{AA6D2BCD-A419-4565-8B18-E1D14E1200F4}" type="pres">
      <dgm:prSet presAssocID="{1D20E466-89A2-4848-A7E0-9C81E3BFC39D}" presName="node" presStyleLbl="node1" presStyleIdx="2" presStyleCnt="4" custScaleX="15506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7E9F43D-32ED-447C-9102-064B6BCBB776}" type="pres">
      <dgm:prSet presAssocID="{1D20E466-89A2-4848-A7E0-9C81E3BFC39D}" presName="spNode" presStyleCnt="0"/>
      <dgm:spPr/>
    </dgm:pt>
    <dgm:pt modelId="{9479EFAA-7AA4-4494-AE95-D1614AE74467}" type="pres">
      <dgm:prSet presAssocID="{9079631B-A063-46DC-A903-01AA10009C3E}" presName="sibTrans" presStyleLbl="sibTrans1D1" presStyleIdx="2" presStyleCnt="4"/>
      <dgm:spPr/>
      <dgm:t>
        <a:bodyPr/>
        <a:lstStyle/>
        <a:p>
          <a:endParaRPr kumimoji="1" lang="ja-JP" altLang="en-US"/>
        </a:p>
      </dgm:t>
    </dgm:pt>
    <dgm:pt modelId="{8434A5A6-6463-456E-910F-65051719E70F}" type="pres">
      <dgm:prSet presAssocID="{31347D12-2973-43D6-8318-0B1CF2273B83}" presName="node" presStyleLbl="node1" presStyleIdx="3" presStyleCnt="4" custScaleX="155060" custRadScaleRad="148910" custRadScaleInc="199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0E6CB52-BDD4-4B76-883D-351062ABA086}" type="pres">
      <dgm:prSet presAssocID="{31347D12-2973-43D6-8318-0B1CF2273B83}" presName="spNode" presStyleCnt="0"/>
      <dgm:spPr/>
    </dgm:pt>
    <dgm:pt modelId="{0CAEC907-F43A-4416-81B5-61980F7CC47A}" type="pres">
      <dgm:prSet presAssocID="{CBC11C8B-1834-4CBD-858D-68169CFCA6ED}" presName="sibTrans" presStyleLbl="sibTrans1D1" presStyleIdx="3" presStyleCnt="4"/>
      <dgm:spPr/>
      <dgm:t>
        <a:bodyPr/>
        <a:lstStyle/>
        <a:p>
          <a:endParaRPr kumimoji="1" lang="ja-JP" altLang="en-US"/>
        </a:p>
      </dgm:t>
    </dgm:pt>
  </dgm:ptLst>
  <dgm:cxnLst>
    <dgm:cxn modelId="{4FCABC1C-292F-4C55-B5FC-A763A47DABDE}" srcId="{A1C16241-1AB6-44B7-8570-B59A08940AAD}" destId="{DCF51670-4360-460F-8D85-6FBE83BF81A9}" srcOrd="1" destOrd="0" parTransId="{23485E76-2EB7-45DA-B0E5-ECB7C2C6C398}" sibTransId="{45BA2D6C-4FF0-4671-BB1F-AF76EDA48271}"/>
    <dgm:cxn modelId="{101C1E26-3359-4E77-88D6-C5956F31DCBC}" type="presOf" srcId="{CBC11C8B-1834-4CBD-858D-68169CFCA6ED}" destId="{0CAEC907-F43A-4416-81B5-61980F7CC47A}" srcOrd="0" destOrd="0" presId="urn:microsoft.com/office/officeart/2005/8/layout/cycle5"/>
    <dgm:cxn modelId="{1A9EA686-8E08-47E5-82CA-DD2515CD62D4}" type="presOf" srcId="{DCF51670-4360-460F-8D85-6FBE83BF81A9}" destId="{D6D9D75A-F239-45CA-99EA-E6D4FDEF7536}" srcOrd="0" destOrd="0" presId="urn:microsoft.com/office/officeart/2005/8/layout/cycle5"/>
    <dgm:cxn modelId="{695F7ED3-2C49-4A06-822A-FF05CB6CACEA}" type="presOf" srcId="{1D20E466-89A2-4848-A7E0-9C81E3BFC39D}" destId="{AA6D2BCD-A419-4565-8B18-E1D14E1200F4}" srcOrd="0" destOrd="0" presId="urn:microsoft.com/office/officeart/2005/8/layout/cycle5"/>
    <dgm:cxn modelId="{36AFB9F8-A66E-4B22-9783-27708EAF0108}" srcId="{A1C16241-1AB6-44B7-8570-B59A08940AAD}" destId="{2F5A689E-791C-447F-89AF-62B0941F9505}" srcOrd="0" destOrd="0" parTransId="{CC0DA614-BF26-43CD-905E-46651C2C3B46}" sibTransId="{6BE3D00A-05D7-4277-A8B1-6FD4209F394E}"/>
    <dgm:cxn modelId="{AF1A3582-9BE3-4872-BE16-C45356566F32}" type="presOf" srcId="{9079631B-A063-46DC-A903-01AA10009C3E}" destId="{9479EFAA-7AA4-4494-AE95-D1614AE74467}" srcOrd="0" destOrd="0" presId="urn:microsoft.com/office/officeart/2005/8/layout/cycle5"/>
    <dgm:cxn modelId="{A73BE242-58AD-4D74-A982-9FE1338941FA}" type="presOf" srcId="{6BE3D00A-05D7-4277-A8B1-6FD4209F394E}" destId="{BE357B89-6C8F-4283-B74A-7E6F8A4B6E1F}" srcOrd="0" destOrd="0" presId="urn:microsoft.com/office/officeart/2005/8/layout/cycle5"/>
    <dgm:cxn modelId="{54E20ED0-2738-4EF4-B441-3B166DAB01AA}" srcId="{A1C16241-1AB6-44B7-8570-B59A08940AAD}" destId="{1D20E466-89A2-4848-A7E0-9C81E3BFC39D}" srcOrd="2" destOrd="0" parTransId="{FD1573D3-7F59-44A0-B8C8-508DD6CD13EF}" sibTransId="{9079631B-A063-46DC-A903-01AA10009C3E}"/>
    <dgm:cxn modelId="{53859446-BF25-46B4-8A81-D25F9BC6475E}" type="presOf" srcId="{45BA2D6C-4FF0-4671-BB1F-AF76EDA48271}" destId="{C7C3473E-57E5-45B5-9595-4FA5B001AB52}" srcOrd="0" destOrd="0" presId="urn:microsoft.com/office/officeart/2005/8/layout/cycle5"/>
    <dgm:cxn modelId="{957F1112-6CF3-4B87-9760-9FBB1F8EB59A}" type="presOf" srcId="{A1C16241-1AB6-44B7-8570-B59A08940AAD}" destId="{3A169635-721D-4BEE-B452-1EFBE26F648F}" srcOrd="0" destOrd="0" presId="urn:microsoft.com/office/officeart/2005/8/layout/cycle5"/>
    <dgm:cxn modelId="{D3CCD8B2-F45A-4B73-93FE-FEA667E24690}" type="presOf" srcId="{31347D12-2973-43D6-8318-0B1CF2273B83}" destId="{8434A5A6-6463-456E-910F-65051719E70F}" srcOrd="0" destOrd="0" presId="urn:microsoft.com/office/officeart/2005/8/layout/cycle5"/>
    <dgm:cxn modelId="{AED7F066-C870-4CB4-A4B0-0FEC08CA7C65}" srcId="{A1C16241-1AB6-44B7-8570-B59A08940AAD}" destId="{31347D12-2973-43D6-8318-0B1CF2273B83}" srcOrd="3" destOrd="0" parTransId="{D693A8FD-9A0A-4279-A82E-78B9B80CB46C}" sibTransId="{CBC11C8B-1834-4CBD-858D-68169CFCA6ED}"/>
    <dgm:cxn modelId="{F4EE1359-EE50-43CA-A658-2E9900144E6C}" type="presOf" srcId="{2F5A689E-791C-447F-89AF-62B0941F9505}" destId="{FCAACCD1-373D-442B-82D3-053ABF02A1DF}" srcOrd="0" destOrd="0" presId="urn:microsoft.com/office/officeart/2005/8/layout/cycle5"/>
    <dgm:cxn modelId="{F9FD0614-3DB9-475E-918B-B37522874C3F}" type="presParOf" srcId="{3A169635-721D-4BEE-B452-1EFBE26F648F}" destId="{FCAACCD1-373D-442B-82D3-053ABF02A1DF}" srcOrd="0" destOrd="0" presId="urn:microsoft.com/office/officeart/2005/8/layout/cycle5"/>
    <dgm:cxn modelId="{3C63F137-48C5-4442-A061-30A79066C716}" type="presParOf" srcId="{3A169635-721D-4BEE-B452-1EFBE26F648F}" destId="{5CB3BBA1-9F0B-4984-B60E-08ACCD80B16A}" srcOrd="1" destOrd="0" presId="urn:microsoft.com/office/officeart/2005/8/layout/cycle5"/>
    <dgm:cxn modelId="{295E466B-BBBB-425D-8585-4B48C914CDCB}" type="presParOf" srcId="{3A169635-721D-4BEE-B452-1EFBE26F648F}" destId="{BE357B89-6C8F-4283-B74A-7E6F8A4B6E1F}" srcOrd="2" destOrd="0" presId="urn:microsoft.com/office/officeart/2005/8/layout/cycle5"/>
    <dgm:cxn modelId="{3A3B376B-47EF-469E-BFF4-F54B64364B86}" type="presParOf" srcId="{3A169635-721D-4BEE-B452-1EFBE26F648F}" destId="{D6D9D75A-F239-45CA-99EA-E6D4FDEF7536}" srcOrd="3" destOrd="0" presId="urn:microsoft.com/office/officeart/2005/8/layout/cycle5"/>
    <dgm:cxn modelId="{24990BB7-3F87-4AED-96E8-0899B20B90E9}" type="presParOf" srcId="{3A169635-721D-4BEE-B452-1EFBE26F648F}" destId="{00D785AD-4689-4F96-BD3D-AAF77D119869}" srcOrd="4" destOrd="0" presId="urn:microsoft.com/office/officeart/2005/8/layout/cycle5"/>
    <dgm:cxn modelId="{91719B96-FDA2-4225-88C5-EA4A7C91A3DD}" type="presParOf" srcId="{3A169635-721D-4BEE-B452-1EFBE26F648F}" destId="{C7C3473E-57E5-45B5-9595-4FA5B001AB52}" srcOrd="5" destOrd="0" presId="urn:microsoft.com/office/officeart/2005/8/layout/cycle5"/>
    <dgm:cxn modelId="{395F7673-B31F-4208-AB24-BD03BD3660FA}" type="presParOf" srcId="{3A169635-721D-4BEE-B452-1EFBE26F648F}" destId="{AA6D2BCD-A419-4565-8B18-E1D14E1200F4}" srcOrd="6" destOrd="0" presId="urn:microsoft.com/office/officeart/2005/8/layout/cycle5"/>
    <dgm:cxn modelId="{6631E607-F76C-4BD1-94FD-7B5C9BD04D08}" type="presParOf" srcId="{3A169635-721D-4BEE-B452-1EFBE26F648F}" destId="{47E9F43D-32ED-447C-9102-064B6BCBB776}" srcOrd="7" destOrd="0" presId="urn:microsoft.com/office/officeart/2005/8/layout/cycle5"/>
    <dgm:cxn modelId="{8D83EBC1-71ED-4863-BB14-2BD3F6FAC220}" type="presParOf" srcId="{3A169635-721D-4BEE-B452-1EFBE26F648F}" destId="{9479EFAA-7AA4-4494-AE95-D1614AE74467}" srcOrd="8" destOrd="0" presId="urn:microsoft.com/office/officeart/2005/8/layout/cycle5"/>
    <dgm:cxn modelId="{20E328B7-C27A-460C-AB73-6CA175D73B5E}" type="presParOf" srcId="{3A169635-721D-4BEE-B452-1EFBE26F648F}" destId="{8434A5A6-6463-456E-910F-65051719E70F}" srcOrd="9" destOrd="0" presId="urn:microsoft.com/office/officeart/2005/8/layout/cycle5"/>
    <dgm:cxn modelId="{ECDC443F-D9A3-4E64-B917-D53E8E8FF866}" type="presParOf" srcId="{3A169635-721D-4BEE-B452-1EFBE26F648F}" destId="{50E6CB52-BDD4-4B76-883D-351062ABA086}" srcOrd="10" destOrd="0" presId="urn:microsoft.com/office/officeart/2005/8/layout/cycle5"/>
    <dgm:cxn modelId="{7DB391C5-E041-4D83-8693-BDE0D0E34E3E}" type="presParOf" srcId="{3A169635-721D-4BEE-B452-1EFBE26F648F}" destId="{0CAEC907-F43A-4416-81B5-61980F7CC47A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AACCD1-373D-442B-82D3-053ABF02A1DF}">
      <dsp:nvSpPr>
        <dsp:cNvPr id="0" name=""/>
        <dsp:cNvSpPr/>
      </dsp:nvSpPr>
      <dsp:spPr>
        <a:xfrm>
          <a:off x="2915984" y="1185"/>
          <a:ext cx="2592966" cy="10869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>
              <a:solidFill>
                <a:srgbClr val="FF0000"/>
              </a:solidFill>
              <a:latin typeface="HGS創英角ｺﾞｼｯｸUB" pitchFamily="50" charset="-128"/>
              <a:ea typeface="HGS創英角ｺﾞｼｯｸUB" pitchFamily="50" charset="-128"/>
            </a:rPr>
            <a:t>Ｐ</a:t>
          </a:r>
          <a:r>
            <a:rPr kumimoji="1" lang="en-US" altLang="ja-JP" sz="1800" kern="12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rPr>
            <a:t>(plan)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>
              <a:latin typeface="HG丸ｺﾞｼｯｸM-PRO" pitchFamily="50" charset="-128"/>
              <a:ea typeface="HG丸ｺﾞｼｯｸM-PRO" pitchFamily="50" charset="-128"/>
            </a:rPr>
            <a:t>計画の作成</a:t>
          </a:r>
          <a:endParaRPr kumimoji="1" lang="en-US" altLang="ja-JP" sz="1600" kern="1200" dirty="0">
            <a:latin typeface="HG丸ｺﾞｼｯｸM-PRO" pitchFamily="50" charset="-128"/>
            <a:ea typeface="HG丸ｺﾞｼｯｸM-PRO" pitchFamily="50" charset="-128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600" kern="1200" dirty="0">
              <a:latin typeface="HG丸ｺﾞｼｯｸM-PRO" pitchFamily="50" charset="-128"/>
              <a:ea typeface="HG丸ｺﾞｼｯｸM-PRO" pitchFamily="50" charset="-128"/>
            </a:rPr>
            <a:t>※</a:t>
          </a:r>
          <a:r>
            <a:rPr kumimoji="1" lang="ja-JP" altLang="en-US" sz="1600" kern="1200" dirty="0">
              <a:latin typeface="HG丸ｺﾞｼｯｸM-PRO" pitchFamily="50" charset="-128"/>
              <a:ea typeface="HG丸ｺﾞｼｯｸM-PRO" pitchFamily="50" charset="-128"/>
            </a:rPr>
            <a:t>事前に課題分析が必要</a:t>
          </a:r>
        </a:p>
      </dsp:txBody>
      <dsp:txXfrm>
        <a:off x="2969045" y="54246"/>
        <a:ext cx="2486844" cy="980830"/>
      </dsp:txXfrm>
    </dsp:sp>
    <dsp:sp modelId="{BE357B89-6C8F-4283-B74A-7E6F8A4B6E1F}">
      <dsp:nvSpPr>
        <dsp:cNvPr id="0" name=""/>
        <dsp:cNvSpPr/>
      </dsp:nvSpPr>
      <dsp:spPr>
        <a:xfrm>
          <a:off x="2828227" y="1042535"/>
          <a:ext cx="3591196" cy="3591196"/>
        </a:xfrm>
        <a:custGeom>
          <a:avLst/>
          <a:gdLst/>
          <a:ahLst/>
          <a:cxnLst/>
          <a:rect l="0" t="0" r="0" b="0"/>
          <a:pathLst>
            <a:path>
              <a:moveTo>
                <a:pt x="2441463" y="120178"/>
              </a:moveTo>
              <a:arcTo wR="1795598" hR="1795598" stAng="17464883" swAng="1519863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D9D75A-F239-45CA-99EA-E6D4FDEF7536}">
      <dsp:nvSpPr>
        <dsp:cNvPr id="0" name=""/>
        <dsp:cNvSpPr/>
      </dsp:nvSpPr>
      <dsp:spPr>
        <a:xfrm>
          <a:off x="5603600" y="1796783"/>
          <a:ext cx="2592966" cy="10869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76200" dir="2700000" algn="t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>
              <a:solidFill>
                <a:srgbClr val="FF0000"/>
              </a:solidFill>
              <a:latin typeface="HGS創英角ｺﾞｼｯｸUB" pitchFamily="50" charset="-128"/>
              <a:ea typeface="HGS創英角ｺﾞｼｯｸUB" pitchFamily="50" charset="-128"/>
            </a:rPr>
            <a:t>Ｄ</a:t>
          </a:r>
          <a:r>
            <a:rPr kumimoji="1" lang="en-US" altLang="ja-JP" sz="1800" kern="12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rPr>
            <a:t>(do)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>
              <a:latin typeface="HG丸ｺﾞｼｯｸM-PRO" pitchFamily="50" charset="-128"/>
              <a:ea typeface="HG丸ｺﾞｼｯｸM-PRO" pitchFamily="50" charset="-128"/>
            </a:rPr>
            <a:t>サービスの実施</a:t>
          </a:r>
        </a:p>
      </dsp:txBody>
      <dsp:txXfrm>
        <a:off x="5656661" y="1849844"/>
        <a:ext cx="2486844" cy="980830"/>
      </dsp:txXfrm>
    </dsp:sp>
    <dsp:sp modelId="{C7C3473E-57E5-45B5-9595-4FA5B001AB52}">
      <dsp:nvSpPr>
        <dsp:cNvPr id="0" name=""/>
        <dsp:cNvSpPr/>
      </dsp:nvSpPr>
      <dsp:spPr>
        <a:xfrm>
          <a:off x="2828227" y="46788"/>
          <a:ext cx="3591196" cy="3591196"/>
        </a:xfrm>
        <a:custGeom>
          <a:avLst/>
          <a:gdLst/>
          <a:ahLst/>
          <a:cxnLst/>
          <a:rect l="0" t="0" r="0" b="0"/>
          <a:pathLst>
            <a:path>
              <a:moveTo>
                <a:pt x="3096188" y="3033595"/>
              </a:moveTo>
              <a:arcTo wR="1795598" hR="1795598" stAng="2615253" swAng="1519863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6D2BCD-A419-4565-8B18-E1D14E1200F4}">
      <dsp:nvSpPr>
        <dsp:cNvPr id="0" name=""/>
        <dsp:cNvSpPr/>
      </dsp:nvSpPr>
      <dsp:spPr>
        <a:xfrm>
          <a:off x="2915984" y="3592382"/>
          <a:ext cx="2592966" cy="10869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>
              <a:solidFill>
                <a:srgbClr val="FF0000"/>
              </a:solidFill>
              <a:latin typeface="HGS創英角ｺﾞｼｯｸUB" pitchFamily="50" charset="-128"/>
              <a:ea typeface="HGS創英角ｺﾞｼｯｸUB" pitchFamily="50" charset="-128"/>
            </a:rPr>
            <a:t>Ｃ</a:t>
          </a:r>
          <a:r>
            <a:rPr kumimoji="1" lang="en-US" altLang="ja-JP" sz="1800" kern="12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rPr>
            <a:t>(check)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>
              <a:latin typeface="HG丸ｺﾞｼｯｸM-PRO" pitchFamily="50" charset="-128"/>
              <a:ea typeface="HG丸ｺﾞｼｯｸM-PRO" pitchFamily="50" charset="-128"/>
            </a:rPr>
            <a:t>確認・評価</a:t>
          </a:r>
          <a:endParaRPr kumimoji="1" lang="en-US" altLang="ja-JP" sz="1600" kern="1200" dirty="0">
            <a:latin typeface="HG丸ｺﾞｼｯｸM-PRO" pitchFamily="50" charset="-128"/>
            <a:ea typeface="HG丸ｺﾞｼｯｸM-PRO" pitchFamily="50" charset="-128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>
              <a:latin typeface="HG丸ｺﾞｼｯｸM-PRO" pitchFamily="50" charset="-128"/>
              <a:ea typeface="HG丸ｺﾞｼｯｸM-PRO" pitchFamily="50" charset="-128"/>
            </a:rPr>
            <a:t>（モニタリング）</a:t>
          </a:r>
        </a:p>
      </dsp:txBody>
      <dsp:txXfrm>
        <a:off x="2969045" y="3645443"/>
        <a:ext cx="2486844" cy="980830"/>
      </dsp:txXfrm>
    </dsp:sp>
    <dsp:sp modelId="{9479EFAA-7AA4-4494-AE95-D1614AE74467}">
      <dsp:nvSpPr>
        <dsp:cNvPr id="0" name=""/>
        <dsp:cNvSpPr/>
      </dsp:nvSpPr>
      <dsp:spPr>
        <a:xfrm>
          <a:off x="2022346" y="46845"/>
          <a:ext cx="3591196" cy="3591196"/>
        </a:xfrm>
        <a:custGeom>
          <a:avLst/>
          <a:gdLst/>
          <a:ahLst/>
          <a:cxnLst/>
          <a:rect l="0" t="0" r="0" b="0"/>
          <a:pathLst>
            <a:path>
              <a:moveTo>
                <a:pt x="1143614" y="3468646"/>
              </a:moveTo>
              <a:arcTo wR="1795598" hR="1795598" stAng="6677445" swAng="1560427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34A5A6-6463-456E-910F-65051719E70F}">
      <dsp:nvSpPr>
        <dsp:cNvPr id="0" name=""/>
        <dsp:cNvSpPr/>
      </dsp:nvSpPr>
      <dsp:spPr>
        <a:xfrm>
          <a:off x="242304" y="1768910"/>
          <a:ext cx="2592966" cy="10869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>
              <a:solidFill>
                <a:srgbClr val="FF0000"/>
              </a:solidFill>
              <a:latin typeface="HGS創英角ｺﾞｼｯｸUB" pitchFamily="50" charset="-128"/>
              <a:ea typeface="HGS創英角ｺﾞｼｯｸUB" pitchFamily="50" charset="-128"/>
            </a:rPr>
            <a:t>Ａ</a:t>
          </a:r>
          <a:r>
            <a:rPr kumimoji="1" lang="en-US" altLang="ja-JP" sz="1800" kern="12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rPr>
            <a:t>(action</a:t>
          </a:r>
          <a:r>
            <a:rPr kumimoji="1" lang="en-US" altLang="ja-JP" sz="1800" kern="1200" dirty="0">
              <a:latin typeface="HG丸ｺﾞｼｯｸM-PRO" pitchFamily="50" charset="-128"/>
              <a:ea typeface="HG丸ｺﾞｼｯｸM-PRO" pitchFamily="50" charset="-128"/>
            </a:rPr>
            <a:t>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>
              <a:latin typeface="HG丸ｺﾞｼｯｸM-PRO" pitchFamily="50" charset="-128"/>
              <a:ea typeface="HG丸ｺﾞｼｯｸM-PRO" pitchFamily="50" charset="-128"/>
            </a:rPr>
            <a:t>見直し・再アセスメント</a:t>
          </a:r>
        </a:p>
      </dsp:txBody>
      <dsp:txXfrm>
        <a:off x="295365" y="1821971"/>
        <a:ext cx="2486844" cy="980830"/>
      </dsp:txXfrm>
    </dsp:sp>
    <dsp:sp modelId="{0CAEC907-F43A-4416-81B5-61980F7CC47A}">
      <dsp:nvSpPr>
        <dsp:cNvPr id="0" name=""/>
        <dsp:cNvSpPr/>
      </dsp:nvSpPr>
      <dsp:spPr>
        <a:xfrm>
          <a:off x="2009991" y="1039491"/>
          <a:ext cx="3591196" cy="3591196"/>
        </a:xfrm>
        <a:custGeom>
          <a:avLst/>
          <a:gdLst/>
          <a:ahLst/>
          <a:cxnLst/>
          <a:rect l="0" t="0" r="0" b="0"/>
          <a:pathLst>
            <a:path>
              <a:moveTo>
                <a:pt x="510562" y="541462"/>
              </a:moveTo>
              <a:arcTo wR="1795598" hR="1795598" stAng="13458167" swAng="1467146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3965" cy="495142"/>
          </a:xfrm>
          <a:prstGeom prst="rect">
            <a:avLst/>
          </a:prstGeom>
        </p:spPr>
        <p:txBody>
          <a:bodyPr vert="horz" lIns="91833" tIns="45917" rIns="91833" bIns="4591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35156" y="0"/>
            <a:ext cx="2933965" cy="495142"/>
          </a:xfrm>
          <a:prstGeom prst="rect">
            <a:avLst/>
          </a:prstGeom>
        </p:spPr>
        <p:txBody>
          <a:bodyPr vert="horz" lIns="91833" tIns="45917" rIns="91833" bIns="45917" rtlCol="0"/>
          <a:lstStyle>
            <a:lvl1pPr algn="r">
              <a:defRPr sz="1200"/>
            </a:lvl1pPr>
          </a:lstStyle>
          <a:p>
            <a:fld id="{48BF24AA-7AD0-49D8-889E-504219F40DAF}" type="datetimeFigureOut">
              <a:rPr kumimoji="1" lang="ja-JP" altLang="en-US" smtClean="0"/>
              <a:t>2017/6/12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2950"/>
            <a:ext cx="4951412" cy="3713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33" tIns="45917" rIns="91833" bIns="4591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7070" y="4703843"/>
            <a:ext cx="5416550" cy="4456271"/>
          </a:xfrm>
          <a:prstGeom prst="rect">
            <a:avLst/>
          </a:prstGeom>
        </p:spPr>
        <p:txBody>
          <a:bodyPr vert="horz" lIns="91833" tIns="45917" rIns="91833" bIns="459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05965"/>
            <a:ext cx="2933965" cy="495142"/>
          </a:xfrm>
          <a:prstGeom prst="rect">
            <a:avLst/>
          </a:prstGeom>
        </p:spPr>
        <p:txBody>
          <a:bodyPr vert="horz" lIns="91833" tIns="45917" rIns="91833" bIns="4591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35156" y="9405965"/>
            <a:ext cx="2933965" cy="495142"/>
          </a:xfrm>
          <a:prstGeom prst="rect">
            <a:avLst/>
          </a:prstGeom>
        </p:spPr>
        <p:txBody>
          <a:bodyPr vert="horz" lIns="91833" tIns="45917" rIns="91833" bIns="45917" rtlCol="0" anchor="b"/>
          <a:lstStyle>
            <a:lvl1pPr algn="r">
              <a:defRPr sz="1200"/>
            </a:lvl1pPr>
          </a:lstStyle>
          <a:p>
            <a:fld id="{DE6D7651-ED2D-48B3-AED1-DAE3292F76B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9600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D7651-ED2D-48B3-AED1-DAE3292F76BF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05713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D7651-ED2D-48B3-AED1-DAE3292F76BF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4239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D7651-ED2D-48B3-AED1-DAE3292F76BF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0399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D7651-ED2D-48B3-AED1-DAE3292F76BF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0399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1D4B-946F-4ED1-A2C4-3E8CE6807956}" type="datetimeFigureOut">
              <a:rPr kumimoji="1" lang="ja-JP" altLang="en-US" smtClean="0"/>
              <a:t>2017/6/12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62FFB-5630-4262-9C90-3DBB067FC97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53941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1D4B-946F-4ED1-A2C4-3E8CE6807956}" type="datetimeFigureOut">
              <a:rPr kumimoji="1" lang="ja-JP" altLang="en-US" smtClean="0"/>
              <a:t>2017/6/12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62FFB-5630-4262-9C90-3DBB067FC97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8965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1D4B-946F-4ED1-A2C4-3E8CE6807956}" type="datetimeFigureOut">
              <a:rPr kumimoji="1" lang="ja-JP" altLang="en-US" smtClean="0"/>
              <a:t>2017/6/12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62FFB-5630-4262-9C90-3DBB067FC97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20305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1D4B-946F-4ED1-A2C4-3E8CE6807956}" type="datetimeFigureOut">
              <a:rPr kumimoji="1" lang="ja-JP" altLang="en-US" smtClean="0"/>
              <a:t>2017/6/12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62FFB-5630-4262-9C90-3DBB067FC97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6691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1D4B-946F-4ED1-A2C4-3E8CE6807956}" type="datetimeFigureOut">
              <a:rPr kumimoji="1" lang="ja-JP" altLang="en-US" smtClean="0"/>
              <a:t>2017/6/12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62FFB-5630-4262-9C90-3DBB067FC97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19914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1D4B-946F-4ED1-A2C4-3E8CE6807956}" type="datetimeFigureOut">
              <a:rPr kumimoji="1" lang="ja-JP" altLang="en-US" smtClean="0"/>
              <a:t>2017/6/12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62FFB-5630-4262-9C90-3DBB067FC97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7208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1D4B-946F-4ED1-A2C4-3E8CE6807956}" type="datetimeFigureOut">
              <a:rPr kumimoji="1" lang="ja-JP" altLang="en-US" smtClean="0"/>
              <a:t>2017/6/12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62FFB-5630-4262-9C90-3DBB067FC97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6854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1D4B-946F-4ED1-A2C4-3E8CE6807956}" type="datetimeFigureOut">
              <a:rPr kumimoji="1" lang="ja-JP" altLang="en-US" smtClean="0"/>
              <a:t>2017/6/12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62FFB-5630-4262-9C90-3DBB067FC97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7181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1D4B-946F-4ED1-A2C4-3E8CE6807956}" type="datetimeFigureOut">
              <a:rPr kumimoji="1" lang="ja-JP" altLang="en-US" smtClean="0"/>
              <a:t>2017/6/12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62FFB-5630-4262-9C90-3DBB067FC97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134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1D4B-946F-4ED1-A2C4-3E8CE6807956}" type="datetimeFigureOut">
              <a:rPr kumimoji="1" lang="ja-JP" altLang="en-US" smtClean="0"/>
              <a:t>2017/6/12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62FFB-5630-4262-9C90-3DBB067FC97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307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1D4B-946F-4ED1-A2C4-3E8CE6807956}" type="datetimeFigureOut">
              <a:rPr kumimoji="1" lang="ja-JP" altLang="en-US" smtClean="0"/>
              <a:t>2017/6/12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62FFB-5630-4262-9C90-3DBB067FC97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8444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F1D4B-946F-4ED1-A2C4-3E8CE6807956}" type="datetimeFigureOut">
              <a:rPr kumimoji="1" lang="ja-JP" altLang="en-US" smtClean="0"/>
              <a:t>2017/6/12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62FFB-5630-4262-9C90-3DBB067FC97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9928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chemeClr val="accent1">
                <a:lumMod val="5000"/>
                <a:lumOff val="95000"/>
                <a:alpha val="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平成</a:t>
            </a:r>
            <a:r>
              <a:rPr lang="en-US" altLang="ja-JP" dirty="0" smtClean="0"/>
              <a:t>29</a:t>
            </a:r>
            <a:r>
              <a:rPr lang="ja-JP" altLang="en-US" dirty="0" smtClean="0"/>
              <a:t>年度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川崎市指定</a:t>
            </a:r>
            <a:r>
              <a:rPr lang="ja-JP" altLang="en-US" dirty="0"/>
              <a:t>介護保険事業者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集団指導</a:t>
            </a:r>
            <a:r>
              <a:rPr lang="ja-JP" altLang="en-US" dirty="0" smtClean="0"/>
              <a:t>講習会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413" y="3284984"/>
            <a:ext cx="6912768" cy="2448272"/>
          </a:xfrm>
        </p:spPr>
        <p:txBody>
          <a:bodyPr anchor="ctr">
            <a:normAutofit fontScale="70000" lnSpcReduction="20000"/>
          </a:bodyPr>
          <a:lstStyle/>
          <a:p>
            <a:r>
              <a:rPr kumimoji="1" lang="ja-JP" altLang="en-US" sz="3600" dirty="0" smtClean="0">
                <a:solidFill>
                  <a:schemeClr val="tx1"/>
                </a:solidFill>
              </a:rPr>
              <a:t>～</a:t>
            </a:r>
            <a:r>
              <a:rPr lang="ja-JP" altLang="en-US" sz="3600" dirty="0">
                <a:solidFill>
                  <a:schemeClr val="tx1"/>
                </a:solidFill>
              </a:rPr>
              <a:t>居住系</a:t>
            </a:r>
            <a:r>
              <a:rPr kumimoji="1" lang="ja-JP" altLang="en-US" sz="3600" dirty="0" smtClean="0">
                <a:solidFill>
                  <a:schemeClr val="tx1"/>
                </a:solidFill>
              </a:rPr>
              <a:t>サービス～</a:t>
            </a:r>
            <a:endParaRPr kumimoji="1" lang="en-US" altLang="ja-JP" sz="36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3600" dirty="0" smtClean="0">
                <a:solidFill>
                  <a:schemeClr val="tx1"/>
                </a:solidFill>
              </a:rPr>
              <a:t>・居住系サービス共通</a:t>
            </a:r>
            <a:endParaRPr lang="en-US" altLang="ja-JP" sz="3600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3600" dirty="0" smtClean="0">
                <a:solidFill>
                  <a:schemeClr val="tx1"/>
                </a:solidFill>
              </a:rPr>
              <a:t>・認知症対応型共同生活介護</a:t>
            </a:r>
            <a:endParaRPr kumimoji="1" lang="en-US" altLang="ja-JP" sz="36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3600" dirty="0" smtClean="0">
                <a:solidFill>
                  <a:schemeClr val="tx1"/>
                </a:solidFill>
              </a:rPr>
              <a:t>・特定施設入居者生活介護</a:t>
            </a:r>
            <a:endParaRPr lang="en-US" altLang="ja-JP" sz="3600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3600" dirty="0" smtClean="0">
                <a:solidFill>
                  <a:schemeClr val="tx1"/>
                </a:solidFill>
              </a:rPr>
              <a:t>・有料老人ホーム（サービス付高齢者住宅含む）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336579" y="476672"/>
            <a:ext cx="6758873" cy="2304256"/>
          </a:xfrm>
          <a:prstGeom prst="roundRect">
            <a:avLst/>
          </a:prstGeom>
          <a:solidFill>
            <a:schemeClr val="accent1">
              <a:lumMod val="40000"/>
              <a:lumOff val="60000"/>
              <a:alpha val="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157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340768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l"/>
            <a:r>
              <a:rPr lang="ja-JP" altLang="en-US" sz="2700" b="1" dirty="0">
                <a:solidFill>
                  <a:schemeClr val="bg1"/>
                </a:solidFill>
              </a:rPr>
              <a:t>◇認知症対応型共同生活介護</a:t>
            </a:r>
            <a:r>
              <a:rPr lang="ja-JP" altLang="en-US" sz="2700" b="1" dirty="0" smtClean="0">
                <a:solidFill>
                  <a:schemeClr val="bg1"/>
                </a:solidFill>
              </a:rPr>
              <a:t>（２）</a:t>
            </a:r>
            <a:r>
              <a:rPr lang="en-US" altLang="ja-JP" b="1" dirty="0">
                <a:solidFill>
                  <a:schemeClr val="bg1"/>
                </a:solidFill>
              </a:rPr>
              <a:t/>
            </a:r>
            <a:br>
              <a:rPr lang="en-US" altLang="ja-JP" b="1" dirty="0">
                <a:solidFill>
                  <a:schemeClr val="bg1"/>
                </a:solidFill>
              </a:rPr>
            </a:br>
            <a:r>
              <a:rPr lang="ja-JP" altLang="en-US" b="1" dirty="0" smtClean="0">
                <a:solidFill>
                  <a:schemeClr val="bg1"/>
                </a:solidFill>
              </a:rPr>
              <a:t>　　　　　　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利用料等の受領（１）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34330" y="1529902"/>
            <a:ext cx="8820472" cy="4779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 smtClean="0">
                <a:solidFill>
                  <a:schemeClr val="tx1"/>
                </a:solidFill>
              </a:rPr>
              <a:t>　</a:t>
            </a:r>
            <a:r>
              <a:rPr lang="ja-JP" altLang="en-US" sz="3600" dirty="0" smtClean="0">
                <a:solidFill>
                  <a:schemeClr val="tx1"/>
                </a:solidFill>
              </a:rPr>
              <a:t>指導事例</a:t>
            </a:r>
            <a:endParaRPr lang="en-US" altLang="ja-JP" sz="36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</a:rPr>
              <a:t>　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①介護上必要な標準的な車いすを利用者に負担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l">
              <a:spcAft>
                <a:spcPts val="1200"/>
              </a:spcAft>
            </a:pP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　 させていた。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②排泄介助に使用するお尻拭き、介護用手袋等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　 介護上必要な消耗品や食事補助剤の</a:t>
            </a:r>
            <a:r>
              <a:rPr lang="ja-JP" altLang="en-US" dirty="0" err="1" smtClean="0">
                <a:solidFill>
                  <a:schemeClr val="tx1"/>
                </a:solidFill>
              </a:rPr>
              <a:t>とろみ</a:t>
            </a:r>
            <a:r>
              <a:rPr lang="ja-JP" altLang="en-US" dirty="0">
                <a:solidFill>
                  <a:schemeClr val="tx1"/>
                </a:solidFill>
              </a:rPr>
              <a:t>剤</a:t>
            </a:r>
            <a:r>
              <a:rPr lang="ja-JP" altLang="en-US" dirty="0" smtClean="0">
                <a:solidFill>
                  <a:schemeClr val="tx1"/>
                </a:solidFill>
              </a:rPr>
              <a:t>　　　　　　　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　 を利用者負担させていた。</a:t>
            </a:r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00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12776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l"/>
            <a:r>
              <a:rPr lang="ja-JP" altLang="en-US" sz="2700" b="1" dirty="0">
                <a:solidFill>
                  <a:schemeClr val="bg1"/>
                </a:solidFill>
              </a:rPr>
              <a:t>◇認知症対応型共同生活介護</a:t>
            </a:r>
            <a:r>
              <a:rPr lang="ja-JP" altLang="en-US" sz="2700" b="1" dirty="0" smtClean="0">
                <a:solidFill>
                  <a:schemeClr val="bg1"/>
                </a:solidFill>
              </a:rPr>
              <a:t>（３）</a:t>
            </a:r>
            <a:r>
              <a:rPr lang="en-US" altLang="ja-JP" b="1" dirty="0">
                <a:solidFill>
                  <a:schemeClr val="bg1"/>
                </a:solidFill>
              </a:rPr>
              <a:t/>
            </a:r>
            <a:br>
              <a:rPr lang="en-US" altLang="ja-JP" b="1" dirty="0">
                <a:solidFill>
                  <a:schemeClr val="bg1"/>
                </a:solidFill>
              </a:rPr>
            </a:br>
            <a:r>
              <a:rPr lang="ja-JP" altLang="en-US" b="1" dirty="0" smtClean="0">
                <a:solidFill>
                  <a:schemeClr val="bg1"/>
                </a:solidFill>
              </a:rPr>
              <a:t>　　　　　　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利用料等の受領（２）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9512" y="1844824"/>
            <a:ext cx="8820472" cy="4248472"/>
          </a:xfrm>
        </p:spPr>
        <p:txBody>
          <a:bodyPr>
            <a:normAutofit/>
          </a:bodyPr>
          <a:lstStyle/>
          <a:p>
            <a:pPr algn="l"/>
            <a:r>
              <a:rPr lang="ja-JP" altLang="en-US" dirty="0" smtClean="0">
                <a:solidFill>
                  <a:schemeClr val="tx1"/>
                </a:solidFill>
              </a:rPr>
              <a:t>　居宅サービス費や地域密着型サービス費等には、法令などにおいて提供するとされている</a:t>
            </a:r>
            <a:r>
              <a:rPr lang="ja-JP" altLang="en-US" dirty="0" smtClean="0">
                <a:solidFill>
                  <a:srgbClr val="FF0000"/>
                </a:solidFill>
              </a:rPr>
              <a:t>サービスに要する費用が包括的に含まれている</a:t>
            </a:r>
            <a:r>
              <a:rPr lang="ja-JP" altLang="en-US" dirty="0" smtClean="0">
                <a:solidFill>
                  <a:schemeClr val="tx1"/>
                </a:solidFill>
              </a:rPr>
              <a:t>ものと考えられております。</a:t>
            </a:r>
            <a:endParaRPr lang="en-US" altLang="ja-JP" dirty="0">
              <a:solidFill>
                <a:schemeClr val="tx1"/>
              </a:solidFill>
            </a:endParaRPr>
          </a:p>
          <a:p>
            <a:pPr algn="l"/>
            <a:r>
              <a:rPr kumimoji="1" lang="ja-JP" altLang="en-US" dirty="0" smtClean="0">
                <a:solidFill>
                  <a:schemeClr val="tx1"/>
                </a:solidFill>
              </a:rPr>
              <a:t>　「法令や通知、解釈等で報酬に含まれていない」、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3000" dirty="0" smtClean="0">
                <a:solidFill>
                  <a:schemeClr val="tx1"/>
                </a:solidFill>
              </a:rPr>
              <a:t>「別に利用者より費用を受領できるとされているもの」</a:t>
            </a:r>
            <a:r>
              <a:rPr lang="ja-JP" altLang="en-US" dirty="0" smtClean="0">
                <a:solidFill>
                  <a:schemeClr val="tx1"/>
                </a:solidFill>
              </a:rPr>
              <a:t>を除き、利用者より費用を受領することはできません。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32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/>
          <p:nvPr/>
        </p:nvPicPr>
        <p:blipFill>
          <a:blip r:embed="rId2"/>
          <a:stretch>
            <a:fillRect/>
          </a:stretch>
        </p:blipFill>
        <p:spPr>
          <a:xfrm>
            <a:off x="215516" y="1241376"/>
            <a:ext cx="8712968" cy="5616624"/>
          </a:xfrm>
          <a:prstGeom prst="rect">
            <a:avLst/>
          </a:prstGeom>
        </p:spPr>
      </p:pic>
      <p:sp>
        <p:nvSpPr>
          <p:cNvPr id="3" name="タイトル 1"/>
          <p:cNvSpPr txBox="1">
            <a:spLocks/>
          </p:cNvSpPr>
          <p:nvPr/>
        </p:nvSpPr>
        <p:spPr>
          <a:xfrm>
            <a:off x="0" y="7968"/>
            <a:ext cx="9144000" cy="1116776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b="1" dirty="0">
                <a:solidFill>
                  <a:schemeClr val="bg1"/>
                </a:solidFill>
              </a:rPr>
              <a:t>◇認知症対応型共同生活介護</a:t>
            </a:r>
            <a:r>
              <a:rPr lang="ja-JP" altLang="en-US" sz="2400" b="1" dirty="0" smtClean="0">
                <a:solidFill>
                  <a:schemeClr val="bg1"/>
                </a:solidFill>
              </a:rPr>
              <a:t>（４）</a:t>
            </a:r>
            <a:endParaRPr lang="en-US" altLang="ja-JP" sz="2400" b="1" dirty="0">
              <a:solidFill>
                <a:schemeClr val="bg1"/>
              </a:solidFill>
            </a:endParaRPr>
          </a:p>
          <a:p>
            <a:r>
              <a:rPr lang="ja-JP" altLang="en-US" b="1" dirty="0" smtClean="0">
                <a:solidFill>
                  <a:schemeClr val="bg1"/>
                </a:solidFill>
              </a:rPr>
              <a:t>ケアマネジメントの流れ</a:t>
            </a:r>
            <a:endParaRPr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855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b="1" dirty="0">
                <a:solidFill>
                  <a:schemeClr val="bg1"/>
                </a:solidFill>
              </a:rPr>
              <a:t>◇認知症対応型共同生活介護</a:t>
            </a:r>
            <a:r>
              <a:rPr lang="ja-JP" altLang="en-US" sz="2400" b="1" dirty="0" smtClean="0">
                <a:solidFill>
                  <a:schemeClr val="bg1"/>
                </a:solidFill>
              </a:rPr>
              <a:t>（５）</a:t>
            </a:r>
            <a:endParaRPr lang="en-US" altLang="ja-JP" sz="2400" b="1" dirty="0">
              <a:solidFill>
                <a:schemeClr val="bg1"/>
              </a:solidFill>
            </a:endParaRPr>
          </a:p>
          <a:p>
            <a:r>
              <a:rPr lang="ja-JP" altLang="en-US" b="1" dirty="0" smtClean="0">
                <a:solidFill>
                  <a:schemeClr val="bg1"/>
                </a:solidFill>
              </a:rPr>
              <a:t>加算について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179512" y="1196752"/>
            <a:ext cx="8820472" cy="489654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ja-JP" altLang="en-US" dirty="0"/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827584" y="1196752"/>
            <a:ext cx="7848872" cy="547260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/>
              <a:t>夜勤支援体制加算</a:t>
            </a:r>
            <a:r>
              <a:rPr lang="en-US" altLang="ja-JP" sz="2800" dirty="0" smtClean="0"/>
              <a:t>Ⅰ</a:t>
            </a:r>
            <a:r>
              <a:rPr lang="ja-JP" altLang="en-US" sz="2800" dirty="0" smtClean="0"/>
              <a:t>・</a:t>
            </a:r>
            <a:r>
              <a:rPr lang="en-US" altLang="ja-JP" sz="2800" dirty="0" smtClean="0"/>
              <a:t>Ⅱ</a:t>
            </a:r>
          </a:p>
          <a:p>
            <a:r>
              <a:rPr lang="ja-JP" altLang="en-US" sz="2800" dirty="0" smtClean="0"/>
              <a:t>認知症行動・心理症状緊急対応加算</a:t>
            </a:r>
            <a:endParaRPr lang="en-US" altLang="ja-JP" sz="2800" dirty="0" smtClean="0"/>
          </a:p>
          <a:p>
            <a:r>
              <a:rPr lang="ja-JP" altLang="en-US" sz="2800" dirty="0" smtClean="0"/>
              <a:t>若年性認知症利用者受入加算</a:t>
            </a:r>
            <a:endParaRPr lang="en-US" altLang="ja-JP" sz="2800" dirty="0" smtClean="0"/>
          </a:p>
          <a:p>
            <a:r>
              <a:rPr lang="ja-JP" altLang="en-US" sz="2800" dirty="0" smtClean="0"/>
              <a:t>看取り介護加算（介護予防は除く。）</a:t>
            </a:r>
            <a:endParaRPr lang="en-US" altLang="ja-JP" sz="2800" dirty="0" smtClean="0"/>
          </a:p>
          <a:p>
            <a:r>
              <a:rPr lang="ja-JP" altLang="en-US" sz="2800" dirty="0" smtClean="0"/>
              <a:t>初期加算</a:t>
            </a:r>
            <a:endParaRPr lang="en-US" altLang="ja-JP" sz="2800" dirty="0" smtClean="0"/>
          </a:p>
          <a:p>
            <a:r>
              <a:rPr lang="ja-JP" altLang="en-US" sz="2800" dirty="0" smtClean="0"/>
              <a:t>医療連携体制加算（介護予防は除く。）</a:t>
            </a:r>
            <a:endParaRPr lang="en-US" altLang="ja-JP" sz="2800" dirty="0" smtClean="0"/>
          </a:p>
          <a:p>
            <a:r>
              <a:rPr lang="ja-JP" altLang="en-US" sz="2800" dirty="0" smtClean="0"/>
              <a:t>退去時相談援助加算</a:t>
            </a:r>
            <a:endParaRPr lang="en-US" altLang="ja-JP" sz="2800" dirty="0" smtClean="0"/>
          </a:p>
          <a:p>
            <a:r>
              <a:rPr lang="ja-JP" altLang="en-US" sz="2800" dirty="0" smtClean="0"/>
              <a:t>認知症専門ケア加算</a:t>
            </a:r>
            <a:r>
              <a:rPr lang="en-US" altLang="ja-JP" sz="2800" dirty="0" smtClean="0"/>
              <a:t>Ⅰ</a:t>
            </a:r>
            <a:r>
              <a:rPr lang="ja-JP" altLang="en-US" sz="2800" dirty="0" smtClean="0"/>
              <a:t>・</a:t>
            </a:r>
            <a:r>
              <a:rPr lang="en-US" altLang="ja-JP" sz="2800" dirty="0" smtClean="0"/>
              <a:t>Ⅱ</a:t>
            </a:r>
          </a:p>
          <a:p>
            <a:r>
              <a:rPr lang="ja-JP" altLang="en-US" sz="2800" dirty="0" smtClean="0"/>
              <a:t>サービス提供体制強化加算</a:t>
            </a:r>
            <a:r>
              <a:rPr lang="en-US" altLang="ja-JP" sz="2800" dirty="0" smtClean="0"/>
              <a:t>Ⅰ</a:t>
            </a:r>
            <a:r>
              <a:rPr lang="ja-JP" altLang="en-US" sz="2800" dirty="0" smtClean="0"/>
              <a:t>（イ）（ロ）・</a:t>
            </a:r>
            <a:r>
              <a:rPr lang="en-US" altLang="ja-JP" sz="2800" dirty="0" smtClean="0"/>
              <a:t>Ⅱ</a:t>
            </a:r>
            <a:r>
              <a:rPr lang="ja-JP" altLang="en-US" sz="2800" dirty="0" smtClean="0"/>
              <a:t>・</a:t>
            </a:r>
            <a:r>
              <a:rPr lang="en-US" altLang="ja-JP" sz="2800" dirty="0" smtClean="0"/>
              <a:t>Ⅲ</a:t>
            </a:r>
          </a:p>
          <a:p>
            <a:r>
              <a:rPr lang="ja-JP" altLang="en-US" sz="2800" dirty="0" smtClean="0"/>
              <a:t>介護職員処遇改善加算</a:t>
            </a:r>
            <a:r>
              <a:rPr lang="en-US" altLang="ja-JP" sz="2800" dirty="0" smtClean="0"/>
              <a:t>Ⅰ</a:t>
            </a:r>
            <a:r>
              <a:rPr lang="ja-JP" altLang="en-US" sz="2800" dirty="0" smtClean="0"/>
              <a:t>・</a:t>
            </a:r>
            <a:r>
              <a:rPr lang="en-US" altLang="ja-JP" sz="2800" dirty="0" smtClean="0"/>
              <a:t>Ⅱ</a:t>
            </a:r>
            <a:r>
              <a:rPr lang="ja-JP" altLang="en-US" sz="2800" dirty="0" smtClean="0"/>
              <a:t>・</a:t>
            </a:r>
            <a:r>
              <a:rPr lang="en-US" altLang="ja-JP" sz="2800" dirty="0" smtClean="0"/>
              <a:t>Ⅲ</a:t>
            </a:r>
            <a:r>
              <a:rPr lang="ja-JP" altLang="en-US" sz="2800" dirty="0" smtClean="0"/>
              <a:t>・</a:t>
            </a:r>
            <a:r>
              <a:rPr lang="en-US" altLang="ja-JP" sz="2800" dirty="0" smtClean="0"/>
              <a:t>Ⅳ</a:t>
            </a:r>
            <a:r>
              <a:rPr lang="ja-JP" altLang="en-US" sz="2800" dirty="0" smtClean="0"/>
              <a:t>・</a:t>
            </a:r>
            <a:r>
              <a:rPr lang="en-US" altLang="ja-JP" sz="2800" dirty="0" smtClean="0"/>
              <a:t>Ⅴ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91069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b="1" dirty="0">
                <a:solidFill>
                  <a:schemeClr val="bg1"/>
                </a:solidFill>
              </a:rPr>
              <a:t>◇認知症対応型共同生活介護</a:t>
            </a:r>
            <a:r>
              <a:rPr lang="ja-JP" altLang="en-US" sz="2400" b="1" dirty="0" smtClean="0">
                <a:solidFill>
                  <a:schemeClr val="bg1"/>
                </a:solidFill>
              </a:rPr>
              <a:t>（６）</a:t>
            </a:r>
            <a:endParaRPr lang="en-US" altLang="ja-JP" sz="2400" b="1" dirty="0">
              <a:solidFill>
                <a:schemeClr val="bg1"/>
              </a:solidFill>
            </a:endParaRPr>
          </a:p>
          <a:p>
            <a:r>
              <a:rPr lang="ja-JP" altLang="en-US" b="1" dirty="0" smtClean="0">
                <a:solidFill>
                  <a:schemeClr val="bg1"/>
                </a:solidFill>
              </a:rPr>
              <a:t>自己評価・外部評価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179512" y="1196752"/>
            <a:ext cx="8820472" cy="489654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ja-JP" altLang="en-US" dirty="0"/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521296" y="1880828"/>
            <a:ext cx="8136904" cy="489654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800" dirty="0" smtClean="0"/>
              <a:t>○自己評価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1600" dirty="0" smtClean="0"/>
              <a:t>　　　　　　　　　　　　　　　　　　　　　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年に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回実施する義務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　</a:t>
            </a:r>
            <a:r>
              <a:rPr lang="ja-JP" altLang="en-US" sz="2800" dirty="0"/>
              <a:t> </a:t>
            </a:r>
            <a:r>
              <a:rPr lang="ja-JP" altLang="en-US" sz="2800" dirty="0" smtClean="0"/>
              <a:t> 外部評価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　　</a:t>
            </a:r>
            <a:r>
              <a:rPr lang="en-US" altLang="ja-JP" sz="2800" dirty="0" smtClean="0"/>
              <a:t>※</a:t>
            </a:r>
            <a:r>
              <a:rPr lang="ja-JP" altLang="en-US" sz="2800" dirty="0" smtClean="0"/>
              <a:t>外部評価は、回数の緩和基準あり</a:t>
            </a:r>
            <a:endParaRPr lang="en-US" altLang="ja-JP" sz="2800" dirty="0" smtClean="0"/>
          </a:p>
          <a:p>
            <a:pPr marL="0" indent="0">
              <a:buNone/>
            </a:pPr>
            <a:endParaRPr lang="en-US" altLang="ja-JP" sz="1400" dirty="0"/>
          </a:p>
          <a:p>
            <a:pPr marL="0" indent="0">
              <a:buNone/>
            </a:pPr>
            <a:r>
              <a:rPr lang="ja-JP" altLang="en-US" sz="2800" dirty="0" smtClean="0"/>
              <a:t>○外部評価機関から送られた</a:t>
            </a:r>
            <a:r>
              <a:rPr lang="ja-JP" altLang="en-US" sz="2800" dirty="0"/>
              <a:t>評価</a:t>
            </a:r>
            <a:r>
              <a:rPr lang="ja-JP" altLang="en-US" sz="2800" dirty="0" smtClean="0"/>
              <a:t>結果は、市へ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報告することとなっています。</a:t>
            </a:r>
            <a:endParaRPr lang="en-US" altLang="ja-JP" sz="2800" dirty="0" smtClean="0"/>
          </a:p>
          <a:p>
            <a:pPr marL="0" indent="0">
              <a:buNone/>
            </a:pPr>
            <a:endParaRPr lang="en-US" altLang="ja-JP" sz="1400" dirty="0"/>
          </a:p>
          <a:p>
            <a:pPr marL="0" indent="0">
              <a:buNone/>
            </a:pPr>
            <a:r>
              <a:rPr lang="ja-JP" altLang="en-US" sz="2800" dirty="0" smtClean="0"/>
              <a:t>○事業所・市・評価機関は評価結果を公表します。</a:t>
            </a:r>
            <a:endParaRPr lang="en-US" altLang="ja-JP" sz="2800" dirty="0" smtClean="0"/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endParaRPr lang="en-US" altLang="ja-JP" sz="2800" dirty="0" smtClean="0"/>
          </a:p>
          <a:p>
            <a:pPr marL="0" indent="0">
              <a:buNone/>
            </a:pPr>
            <a:endParaRPr lang="ja-JP" altLang="en-US" sz="2800" dirty="0"/>
          </a:p>
        </p:txBody>
      </p:sp>
      <p:sp>
        <p:nvSpPr>
          <p:cNvPr id="2" name="右中かっこ 1"/>
          <p:cNvSpPr/>
          <p:nvPr/>
        </p:nvSpPr>
        <p:spPr>
          <a:xfrm>
            <a:off x="2627784" y="2060848"/>
            <a:ext cx="504056" cy="1188355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7854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図表 1"/>
          <p:cNvGraphicFramePr/>
          <p:nvPr>
            <p:extLst>
              <p:ext uri="{D42A27DB-BD31-4B8C-83A1-F6EECF244321}">
                <p14:modId xmlns:p14="http://schemas.microsoft.com/office/powerpoint/2010/main" val="1544628185"/>
              </p:ext>
            </p:extLst>
          </p:nvPr>
        </p:nvGraphicFramePr>
        <p:xfrm>
          <a:off x="359532" y="1844824"/>
          <a:ext cx="8424936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タイトル 1"/>
          <p:cNvSpPr txBox="1">
            <a:spLocks/>
          </p:cNvSpPr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b="1" dirty="0" smtClean="0">
                <a:solidFill>
                  <a:schemeClr val="bg1"/>
                </a:solidFill>
              </a:rPr>
              <a:t>▽特定施設入居者生活</a:t>
            </a:r>
            <a:r>
              <a:rPr lang="ja-JP" altLang="en-US" sz="2400" b="1" dirty="0">
                <a:solidFill>
                  <a:schemeClr val="bg1"/>
                </a:solidFill>
              </a:rPr>
              <a:t>介護</a:t>
            </a:r>
            <a:r>
              <a:rPr lang="ja-JP" altLang="en-US" sz="2400" b="1" dirty="0" smtClean="0">
                <a:solidFill>
                  <a:schemeClr val="bg1"/>
                </a:solidFill>
              </a:rPr>
              <a:t>（１）</a:t>
            </a:r>
            <a:endParaRPr lang="en-US" altLang="ja-JP" sz="2400" b="1" dirty="0">
              <a:solidFill>
                <a:schemeClr val="bg1"/>
              </a:solidFill>
            </a:endParaRPr>
          </a:p>
          <a:p>
            <a:r>
              <a:rPr lang="ja-JP" altLang="en-US" b="1" dirty="0" smtClean="0">
                <a:solidFill>
                  <a:schemeClr val="bg1"/>
                </a:solidFill>
              </a:rPr>
              <a:t>ＰＤＣＡサイクル</a:t>
            </a:r>
            <a:endParaRPr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403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b="1" dirty="0" smtClean="0">
                <a:solidFill>
                  <a:schemeClr val="bg1"/>
                </a:solidFill>
              </a:rPr>
              <a:t>▽特定施設入居者生活</a:t>
            </a:r>
            <a:r>
              <a:rPr lang="ja-JP" altLang="en-US" sz="2400" b="1" dirty="0">
                <a:solidFill>
                  <a:schemeClr val="bg1"/>
                </a:solidFill>
              </a:rPr>
              <a:t>介護</a:t>
            </a:r>
            <a:r>
              <a:rPr lang="ja-JP" altLang="en-US" sz="2400" b="1" dirty="0" smtClean="0">
                <a:solidFill>
                  <a:schemeClr val="bg1"/>
                </a:solidFill>
              </a:rPr>
              <a:t>（２）</a:t>
            </a:r>
            <a:endParaRPr lang="en-US" altLang="ja-JP" sz="2400" b="1" dirty="0">
              <a:solidFill>
                <a:schemeClr val="bg1"/>
              </a:solidFill>
            </a:endParaRPr>
          </a:p>
          <a:p>
            <a:r>
              <a:rPr lang="ja-JP" altLang="en-US" b="1" dirty="0" smtClean="0">
                <a:solidFill>
                  <a:schemeClr val="bg1"/>
                </a:solidFill>
              </a:rPr>
              <a:t>加算と減算について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0" y="1340768"/>
            <a:ext cx="8892480" cy="543660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800" dirty="0" smtClean="0"/>
              <a:t>○加算　個別訓練加算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　　　　　夜間看護体制加算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　　　　　医療機関連携加算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　　　　　看取り介護加算（介護予防は除く。）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　　　　　障害者等支援加算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　　　　　認知症専門ケア加算</a:t>
            </a:r>
            <a:r>
              <a:rPr lang="en-US" altLang="ja-JP" sz="2800" dirty="0" smtClean="0"/>
              <a:t>Ⅰ</a:t>
            </a:r>
            <a:r>
              <a:rPr lang="ja-JP" altLang="en-US" sz="2800" dirty="0" smtClean="0"/>
              <a:t>・</a:t>
            </a:r>
            <a:r>
              <a:rPr lang="en-US" altLang="ja-JP" sz="2800" dirty="0" smtClean="0"/>
              <a:t>Ⅱ</a:t>
            </a:r>
          </a:p>
          <a:p>
            <a:pPr marL="0" indent="0">
              <a:buNone/>
            </a:pPr>
            <a:r>
              <a:rPr lang="ja-JP" altLang="en-US" sz="2800" dirty="0" smtClean="0"/>
              <a:t>　　　　　サービス提供体制強化加算</a:t>
            </a:r>
            <a:r>
              <a:rPr lang="en-US" altLang="ja-JP" sz="2800" dirty="0" smtClean="0"/>
              <a:t>Ⅰ</a:t>
            </a:r>
            <a:r>
              <a:rPr lang="ja-JP" altLang="en-US" sz="2800" dirty="0" smtClean="0"/>
              <a:t>（ｲ）（ﾛ）・</a:t>
            </a:r>
            <a:r>
              <a:rPr lang="en-US" altLang="ja-JP" sz="2800" dirty="0" smtClean="0"/>
              <a:t>Ⅱ</a:t>
            </a:r>
            <a:r>
              <a:rPr lang="ja-JP" altLang="en-US" sz="2800" dirty="0" smtClean="0"/>
              <a:t>・</a:t>
            </a:r>
            <a:r>
              <a:rPr lang="en-US" altLang="ja-JP" sz="2800" dirty="0" smtClean="0"/>
              <a:t>Ⅲ</a:t>
            </a:r>
          </a:p>
          <a:p>
            <a:pPr marL="0" indent="0">
              <a:buNone/>
            </a:pPr>
            <a:r>
              <a:rPr lang="ja-JP" altLang="en-US" sz="2800" dirty="0" smtClean="0"/>
              <a:t>　　　　   介護職員処遇改善加算</a:t>
            </a:r>
            <a:r>
              <a:rPr lang="en-US" altLang="ja-JP" sz="2800" dirty="0" smtClean="0"/>
              <a:t>Ⅰ</a:t>
            </a:r>
            <a:r>
              <a:rPr lang="ja-JP" altLang="en-US" sz="2800" dirty="0" smtClean="0"/>
              <a:t>・</a:t>
            </a:r>
            <a:r>
              <a:rPr lang="en-US" altLang="ja-JP" sz="2800" dirty="0" smtClean="0"/>
              <a:t>Ⅱ</a:t>
            </a:r>
            <a:r>
              <a:rPr lang="ja-JP" altLang="en-US" sz="2800" dirty="0" smtClean="0"/>
              <a:t>・</a:t>
            </a:r>
            <a:r>
              <a:rPr lang="en-US" altLang="ja-JP" sz="2800" dirty="0" smtClean="0"/>
              <a:t>Ⅲ</a:t>
            </a:r>
            <a:r>
              <a:rPr lang="ja-JP" altLang="en-US" sz="2800" dirty="0" smtClean="0"/>
              <a:t>・</a:t>
            </a:r>
            <a:r>
              <a:rPr lang="en-US" altLang="ja-JP" sz="2800" dirty="0" smtClean="0"/>
              <a:t>Ⅳ</a:t>
            </a:r>
            <a:r>
              <a:rPr lang="ja-JP" altLang="en-US" sz="2800" dirty="0" smtClean="0"/>
              <a:t>・</a:t>
            </a:r>
            <a:r>
              <a:rPr lang="en-US" altLang="ja-JP" sz="2800" dirty="0" smtClean="0"/>
              <a:t>Ⅴ</a:t>
            </a:r>
          </a:p>
          <a:p>
            <a:pPr marL="0" indent="0">
              <a:buNone/>
            </a:pPr>
            <a:r>
              <a:rPr lang="ja-JP" altLang="en-US" sz="2800" dirty="0" smtClean="0"/>
              <a:t>○人員基準の欠如や看護・介護職員人員欠如の減算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○「人員欠如（解消）」の事前の届出の義務</a:t>
            </a:r>
            <a:endParaRPr lang="en-US" altLang="ja-JP" sz="2800" dirty="0" smtClean="0"/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endParaRPr lang="en-US" altLang="ja-JP" sz="2800" dirty="0" smtClean="0"/>
          </a:p>
          <a:p>
            <a:pPr marL="0" indent="0">
              <a:buNone/>
            </a:pP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8173304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b="1" dirty="0" smtClean="0">
                <a:solidFill>
                  <a:schemeClr val="bg1"/>
                </a:solidFill>
              </a:rPr>
              <a:t>△有料老人ホーム（サービス付高齢者住宅含む）（１）</a:t>
            </a:r>
            <a:endParaRPr lang="en-US" altLang="ja-JP" sz="2400" b="1" dirty="0">
              <a:solidFill>
                <a:schemeClr val="bg1"/>
              </a:solidFill>
            </a:endParaRPr>
          </a:p>
          <a:p>
            <a:r>
              <a:rPr lang="ja-JP" altLang="en-US" sz="3600" dirty="0">
                <a:solidFill>
                  <a:schemeClr val="bg1"/>
                </a:solidFill>
              </a:rPr>
              <a:t>有料老人ホームに関する指針の</a:t>
            </a:r>
            <a:r>
              <a:rPr lang="ja-JP" altLang="en-US" sz="3600" dirty="0" smtClean="0">
                <a:solidFill>
                  <a:schemeClr val="bg1"/>
                </a:solidFill>
              </a:rPr>
              <a:t>改正</a:t>
            </a:r>
            <a:endParaRPr lang="ja-JP" altLang="en-US" sz="3600" b="1" dirty="0">
              <a:solidFill>
                <a:schemeClr val="bg1"/>
              </a:solidFill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0" y="1340768"/>
            <a:ext cx="8892480" cy="543660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endParaRPr lang="en-US" altLang="ja-JP" sz="2800" dirty="0" smtClean="0"/>
          </a:p>
          <a:p>
            <a:pPr marL="0" indent="0">
              <a:buNone/>
            </a:pPr>
            <a:endParaRPr lang="ja-JP" altLang="en-US" sz="28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463123"/>
              </p:ext>
            </p:extLst>
          </p:nvPr>
        </p:nvGraphicFramePr>
        <p:xfrm>
          <a:off x="827584" y="2132856"/>
          <a:ext cx="7704856" cy="4032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0856"/>
                <a:gridCol w="3305715"/>
                <a:gridCol w="2568285"/>
              </a:tblGrid>
              <a:tr h="13441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/>
                        <a:t>厚生労働省</a:t>
                      </a: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ysClr val="windowText" lastClr="000000"/>
                          </a:solidFill>
                        </a:rPr>
                        <a:t>有料老人ホーム</a:t>
                      </a:r>
                      <a:endParaRPr kumimoji="1" lang="en-US" altLang="ja-JP" b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kumimoji="1" lang="ja-JP" altLang="en-US" b="0" dirty="0" smtClean="0">
                          <a:solidFill>
                            <a:sysClr val="windowText" lastClr="000000"/>
                          </a:solidFill>
                        </a:rPr>
                        <a:t>設置運営標準指導指針</a:t>
                      </a:r>
                      <a:endParaRPr kumimoji="1" lang="ja-JP" altLang="en-US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ysClr val="windowText" lastClr="000000"/>
                          </a:solidFill>
                        </a:rPr>
                        <a:t>平成２７年７月１日施行</a:t>
                      </a:r>
                      <a:endParaRPr kumimoji="1" lang="ja-JP" altLang="en-US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3441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>
                          <a:solidFill>
                            <a:schemeClr val="bg1"/>
                          </a:solidFill>
                        </a:rPr>
                        <a:t>神奈川県</a:t>
                      </a:r>
                      <a:endParaRPr kumimoji="1" lang="ja-JP" alt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</a:rPr>
                        <a:t>神奈川県有料老人ホーム</a:t>
                      </a:r>
                      <a:endParaRPr kumimoji="1" lang="en-US" altLang="ja-JP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</a:rPr>
                        <a:t>設置運営指導指針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平成２７年９月１日施行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3441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 smtClean="0">
                          <a:solidFill>
                            <a:schemeClr val="bg1"/>
                          </a:solidFill>
                        </a:rPr>
                        <a:t>川崎市</a:t>
                      </a:r>
                      <a:endParaRPr kumimoji="1" lang="ja-JP" alt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</a:rPr>
                        <a:t>川崎市有料老人ホーム</a:t>
                      </a:r>
                      <a:endParaRPr kumimoji="1" lang="en-US" altLang="ja-JP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</a:rPr>
                        <a:t>設置運営指導指針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平成２８年２月１日施行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23443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b="1" dirty="0" smtClean="0">
                <a:solidFill>
                  <a:schemeClr val="bg1"/>
                </a:solidFill>
              </a:rPr>
              <a:t>△有料老人ホーム（サービス付高齢者住宅含む）（２）</a:t>
            </a:r>
            <a:endParaRPr lang="en-US" altLang="ja-JP" sz="2400" b="1" dirty="0">
              <a:solidFill>
                <a:schemeClr val="bg1"/>
              </a:solidFill>
            </a:endParaRPr>
          </a:p>
          <a:p>
            <a:r>
              <a:rPr lang="ja-JP" altLang="en-US" sz="3600" dirty="0">
                <a:solidFill>
                  <a:schemeClr val="bg1"/>
                </a:solidFill>
              </a:rPr>
              <a:t>有料老人ホームに関する</a:t>
            </a:r>
            <a:r>
              <a:rPr lang="ja-JP" altLang="en-US" sz="3600" dirty="0" smtClean="0">
                <a:solidFill>
                  <a:schemeClr val="bg1"/>
                </a:solidFill>
              </a:rPr>
              <a:t>指針（１）</a:t>
            </a:r>
            <a:endParaRPr lang="ja-JP" altLang="en-US" sz="3600" b="1" dirty="0">
              <a:solidFill>
                <a:schemeClr val="bg1"/>
              </a:solidFill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0" y="1340768"/>
            <a:ext cx="8892480" cy="543660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endParaRPr lang="en-US" altLang="ja-JP" sz="2800" dirty="0" smtClean="0"/>
          </a:p>
          <a:p>
            <a:pPr marL="0" indent="0">
              <a:buNone/>
            </a:pPr>
            <a:endParaRPr lang="ja-JP" altLang="en-US" sz="2800" dirty="0"/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68896" y="1421396"/>
            <a:ext cx="8649344" cy="5436604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800" dirty="0" smtClean="0"/>
              <a:t>○基本的事項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・入居者が希望する医療・介護サービスの利用を設置者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が妨げることの禁止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・指針の対象の拡大</a:t>
            </a:r>
            <a:endParaRPr lang="en-US" altLang="ja-JP" sz="2800" dirty="0" smtClean="0"/>
          </a:p>
          <a:p>
            <a:pPr marL="0" indent="0">
              <a:buNone/>
            </a:pPr>
            <a:endParaRPr lang="en-US" altLang="ja-JP" sz="1400" dirty="0" smtClean="0"/>
          </a:p>
          <a:p>
            <a:pPr marL="0" indent="0">
              <a:buNone/>
            </a:pPr>
            <a:r>
              <a:rPr lang="ja-JP" altLang="en-US" sz="2800" dirty="0" smtClean="0"/>
              <a:t>○建物の規模及び構造設備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・緊急通報装置は「浴室内に加え脱衣所にも設置する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こと」</a:t>
            </a:r>
            <a:endParaRPr lang="en-US" altLang="ja-JP" sz="2800" dirty="0" smtClean="0"/>
          </a:p>
          <a:p>
            <a:pPr marL="0" indent="0">
              <a:buNone/>
            </a:pPr>
            <a:endParaRPr lang="en-US" altLang="ja-JP" sz="1400" dirty="0"/>
          </a:p>
          <a:p>
            <a:pPr marL="0" indent="0">
              <a:buNone/>
            </a:pPr>
            <a:r>
              <a:rPr lang="ja-JP" altLang="en-US" sz="2800" dirty="0" smtClean="0"/>
              <a:t>○職員の配置、研修及び衛生管理等について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・管理者及び夜間対応職員については必ず配置すること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・勤務表の作成及び管理を行うこと</a:t>
            </a:r>
            <a:r>
              <a:rPr lang="ja-JP" altLang="en-US" sz="2800" dirty="0"/>
              <a:t>　</a:t>
            </a:r>
            <a:r>
              <a:rPr lang="ja-JP" altLang="en-US" sz="2800" dirty="0" smtClean="0"/>
              <a:t>　</a:t>
            </a:r>
            <a:endParaRPr lang="en-US" altLang="ja-JP" sz="2800" dirty="0" smtClean="0"/>
          </a:p>
          <a:p>
            <a:pPr marL="0" indent="0">
              <a:buNone/>
            </a:pP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8909455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b="1" dirty="0" smtClean="0">
                <a:solidFill>
                  <a:schemeClr val="bg1"/>
                </a:solidFill>
              </a:rPr>
              <a:t>△有料老人ホーム（サービス付高齢者住宅含む）（３）</a:t>
            </a:r>
            <a:endParaRPr lang="en-US" altLang="ja-JP" sz="2400" b="1" dirty="0">
              <a:solidFill>
                <a:schemeClr val="bg1"/>
              </a:solidFill>
            </a:endParaRPr>
          </a:p>
          <a:p>
            <a:r>
              <a:rPr lang="ja-JP" altLang="en-US" sz="3600" dirty="0">
                <a:solidFill>
                  <a:schemeClr val="bg1"/>
                </a:solidFill>
              </a:rPr>
              <a:t>有料老人ホームに関する</a:t>
            </a:r>
            <a:r>
              <a:rPr lang="ja-JP" altLang="en-US" sz="3600" dirty="0" smtClean="0">
                <a:solidFill>
                  <a:schemeClr val="bg1"/>
                </a:solidFill>
              </a:rPr>
              <a:t>指針（２）</a:t>
            </a:r>
            <a:endParaRPr lang="ja-JP" altLang="en-US" sz="3600" b="1" dirty="0">
              <a:solidFill>
                <a:schemeClr val="bg1"/>
              </a:solidFill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0" y="1340768"/>
            <a:ext cx="8892480" cy="543660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endParaRPr lang="en-US" altLang="ja-JP" sz="2800" dirty="0" smtClean="0"/>
          </a:p>
          <a:p>
            <a:pPr marL="0" indent="0">
              <a:buNone/>
            </a:pPr>
            <a:endParaRPr lang="ja-JP" altLang="en-US" sz="2800" dirty="0"/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95536" y="1493168"/>
            <a:ext cx="8649344" cy="5436604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800" dirty="0" smtClean="0"/>
              <a:t>○職員の研修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・採用時及び採用後の定期的な研修の実施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・職員研修計画に基づいた研修の実施</a:t>
            </a:r>
            <a:endParaRPr lang="en-US" altLang="ja-JP" sz="2800" dirty="0" smtClean="0"/>
          </a:p>
          <a:p>
            <a:pPr marL="0" indent="0">
              <a:buNone/>
            </a:pPr>
            <a:endParaRPr lang="en-US" altLang="ja-JP" sz="1400" dirty="0" smtClean="0"/>
          </a:p>
          <a:p>
            <a:pPr marL="0" indent="0">
              <a:buNone/>
            </a:pPr>
            <a:r>
              <a:rPr lang="ja-JP" altLang="en-US" sz="2800" dirty="0" smtClean="0"/>
              <a:t>○職員の衛生管理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・定期的な面談や健康診断の実施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・メンタルヘルスを含めた健康管理に関する相談体制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の確保</a:t>
            </a:r>
            <a:endParaRPr lang="en-US" altLang="ja-JP" sz="2800" dirty="0" smtClean="0"/>
          </a:p>
          <a:p>
            <a:pPr marL="0" indent="0">
              <a:buNone/>
            </a:pPr>
            <a:endParaRPr lang="en-US" altLang="ja-JP" sz="1400" dirty="0"/>
          </a:p>
          <a:p>
            <a:pPr marL="0" indent="0">
              <a:buNone/>
            </a:pPr>
            <a:r>
              <a:rPr lang="ja-JP" altLang="en-US" sz="2800" dirty="0" smtClean="0"/>
              <a:t>○職員の秘密保持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・</a:t>
            </a:r>
            <a:r>
              <a:rPr lang="ja-JP" altLang="en-US" sz="2800" dirty="0"/>
              <a:t>　</a:t>
            </a:r>
            <a:r>
              <a:rPr lang="ja-JP" altLang="en-US" sz="2800" dirty="0" smtClean="0"/>
              <a:t>「医療・介護従業員における個人情報の適切な取り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扱いのためのガイドライン」の遵守　</a:t>
            </a:r>
            <a:endParaRPr lang="en-US" altLang="ja-JP" sz="2800" dirty="0" smtClean="0"/>
          </a:p>
          <a:p>
            <a:pPr marL="0" indent="0">
              <a:buNone/>
            </a:pP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26130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-108520" y="1341"/>
            <a:ext cx="9144000" cy="1484784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b="1" dirty="0" smtClean="0">
                <a:solidFill>
                  <a:schemeClr val="bg1"/>
                </a:solidFill>
              </a:rPr>
              <a:t>☆居住系サービス共通（１）</a:t>
            </a:r>
            <a:endParaRPr lang="en-US" altLang="ja-JP" sz="2800" b="1" dirty="0" smtClean="0">
              <a:solidFill>
                <a:schemeClr val="bg1"/>
              </a:solidFill>
            </a:endParaRPr>
          </a:p>
          <a:p>
            <a:r>
              <a:rPr lang="ja-JP" altLang="en-US" b="1" dirty="0" smtClean="0">
                <a:solidFill>
                  <a:schemeClr val="bg1"/>
                </a:solidFill>
              </a:rPr>
              <a:t>人員基準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" name="サブタイトル 1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8064896" cy="5040560"/>
          </a:xfrm>
        </p:spPr>
        <p:txBody>
          <a:bodyPr>
            <a:normAutofit/>
          </a:bodyPr>
          <a:lstStyle/>
          <a:p>
            <a:pPr algn="l"/>
            <a:endParaRPr kumimoji="1" lang="en-US" altLang="ja-JP" sz="1400" dirty="0" smtClean="0"/>
          </a:p>
          <a:p>
            <a:pPr algn="l"/>
            <a:r>
              <a:rPr kumimoji="1" lang="ja-JP" altLang="en-US" sz="2800" dirty="0" smtClean="0">
                <a:solidFill>
                  <a:schemeClr val="tx1"/>
                </a:solidFill>
              </a:rPr>
              <a:t>○人員基準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800" dirty="0">
                <a:solidFill>
                  <a:schemeClr val="tx1"/>
                </a:solidFill>
              </a:rPr>
              <a:t>　</a:t>
            </a:r>
            <a:r>
              <a:rPr lang="ja-JP" altLang="en-US" sz="2800" dirty="0" smtClean="0">
                <a:solidFill>
                  <a:schemeClr val="tx1"/>
                </a:solidFill>
              </a:rPr>
              <a:t>利用者数を前年度の平均値を用い、従業員数を常勤換算方法で算出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algn="l"/>
            <a:endParaRPr kumimoji="1" lang="en-US" altLang="ja-JP" sz="1400" dirty="0">
              <a:solidFill>
                <a:schemeClr val="tx1"/>
              </a:solidFill>
            </a:endParaRPr>
          </a:p>
          <a:p>
            <a:pPr algn="l"/>
            <a:r>
              <a:rPr lang="ja-JP" altLang="en-US" sz="2800" dirty="0" smtClean="0">
                <a:solidFill>
                  <a:schemeClr val="tx1"/>
                </a:solidFill>
              </a:rPr>
              <a:t>○常勤換算方法・勤務形態一覧表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2800" dirty="0">
                <a:solidFill>
                  <a:schemeClr val="tx1"/>
                </a:solidFill>
              </a:rPr>
              <a:t>　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「常勤かつ専従職員」以外は常勤換算により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1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名とならない場合がある。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pPr algn="l"/>
            <a:endParaRPr kumimoji="1" lang="en-US" altLang="ja-JP" sz="14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800" dirty="0" smtClean="0">
                <a:solidFill>
                  <a:schemeClr val="tx1"/>
                </a:solidFill>
              </a:rPr>
              <a:t>　</a:t>
            </a:r>
            <a:r>
              <a:rPr lang="ja-JP" altLang="en-US" sz="2800" dirty="0" smtClean="0">
                <a:solidFill>
                  <a:srgbClr val="FF0000"/>
                </a:solidFill>
              </a:rPr>
              <a:t>勤務形態一覧表は月ごとに、また、グループホーム　　　の場合はユニットごとに作成してください。</a:t>
            </a:r>
            <a:endParaRPr lang="en-US" altLang="ja-JP" sz="2800" dirty="0">
              <a:solidFill>
                <a:srgbClr val="FF0000"/>
              </a:solidFill>
            </a:endParaRPr>
          </a:p>
          <a:p>
            <a:pPr algn="l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56760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b="1" dirty="0" smtClean="0">
                <a:solidFill>
                  <a:schemeClr val="bg1"/>
                </a:solidFill>
              </a:rPr>
              <a:t>△有料老人ホーム（サービス付高齢者住宅含む）（４）</a:t>
            </a:r>
            <a:endParaRPr lang="en-US" altLang="ja-JP" sz="2400" b="1" dirty="0">
              <a:solidFill>
                <a:schemeClr val="bg1"/>
              </a:solidFill>
            </a:endParaRPr>
          </a:p>
          <a:p>
            <a:r>
              <a:rPr lang="ja-JP" altLang="en-US" sz="3600" dirty="0">
                <a:solidFill>
                  <a:schemeClr val="bg1"/>
                </a:solidFill>
              </a:rPr>
              <a:t>有料老人ホームに関する</a:t>
            </a:r>
            <a:r>
              <a:rPr lang="ja-JP" altLang="en-US" sz="3600" dirty="0" smtClean="0">
                <a:solidFill>
                  <a:schemeClr val="bg1"/>
                </a:solidFill>
              </a:rPr>
              <a:t>指針（３）</a:t>
            </a:r>
            <a:endParaRPr lang="ja-JP" altLang="en-US" sz="3600" b="1" dirty="0">
              <a:solidFill>
                <a:schemeClr val="bg1"/>
              </a:solidFill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0" y="1340768"/>
            <a:ext cx="8892480" cy="543660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endParaRPr lang="en-US" altLang="ja-JP" sz="2800" dirty="0" smtClean="0"/>
          </a:p>
          <a:p>
            <a:pPr marL="0" indent="0">
              <a:buNone/>
            </a:pPr>
            <a:endParaRPr lang="ja-JP" altLang="en-US" sz="2800" dirty="0"/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95536" y="1493168"/>
            <a:ext cx="8649344" cy="543660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800" dirty="0" smtClean="0"/>
              <a:t>○職員への提供サービスの周知徹底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　指針に新設されました。　</a:t>
            </a:r>
            <a:endParaRPr lang="en-US" altLang="ja-JP" sz="2800" dirty="0" smtClean="0"/>
          </a:p>
          <a:p>
            <a:pPr marL="0" indent="0">
              <a:buNone/>
            </a:pPr>
            <a:endParaRPr lang="en-US" altLang="ja-JP" sz="1400" dirty="0" smtClean="0"/>
          </a:p>
          <a:p>
            <a:pPr marL="0" indent="0">
              <a:buNone/>
            </a:pPr>
            <a:r>
              <a:rPr lang="ja-JP" altLang="en-US" sz="2800" dirty="0" smtClean="0"/>
              <a:t>○管理規定等の制定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・施設の管理に関する事項について管理規定を定める</a:t>
            </a:r>
            <a:endParaRPr lang="en-US" altLang="ja-JP" sz="2800" dirty="0" smtClean="0"/>
          </a:p>
          <a:p>
            <a:pPr marL="0" indent="0">
              <a:buNone/>
            </a:pPr>
            <a:endParaRPr lang="en-US" altLang="ja-JP" sz="1400" dirty="0"/>
          </a:p>
          <a:p>
            <a:pPr marL="0" indent="0">
              <a:buNone/>
            </a:pPr>
            <a:r>
              <a:rPr lang="ja-JP" altLang="en-US" sz="2800" dirty="0" smtClean="0"/>
              <a:t>○書類等の整備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・指針に基づく、正しい記録・管理と適切な保管　</a:t>
            </a:r>
            <a:endParaRPr lang="en-US" altLang="ja-JP" sz="2800" dirty="0" smtClean="0"/>
          </a:p>
          <a:p>
            <a:pPr marL="0" indent="0">
              <a:buNone/>
            </a:pPr>
            <a:endParaRPr lang="en-US" altLang="ja-JP" sz="1400" dirty="0" smtClean="0"/>
          </a:p>
          <a:p>
            <a:pPr marL="0" indent="0">
              <a:buNone/>
            </a:pPr>
            <a:r>
              <a:rPr lang="ja-JP" altLang="en-US" sz="2800" dirty="0" smtClean="0"/>
              <a:t>○医療機関等との連携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・協力医療機関での診療の誘引の禁止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・入居者に対する適切な情報提供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02476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1"/>
          <p:cNvSpPr txBox="1">
            <a:spLocks/>
          </p:cNvSpPr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b="1" dirty="0" smtClean="0">
                <a:solidFill>
                  <a:schemeClr val="bg1"/>
                </a:solidFill>
              </a:rPr>
              <a:t>△有料老人ホーム（サービス付高齢者住宅含む）（５）</a:t>
            </a:r>
            <a:endParaRPr lang="en-US" altLang="ja-JP" sz="2400" b="1" dirty="0">
              <a:solidFill>
                <a:schemeClr val="bg1"/>
              </a:solidFill>
            </a:endParaRPr>
          </a:p>
          <a:p>
            <a:r>
              <a:rPr lang="ja-JP" altLang="en-US" sz="3600" dirty="0">
                <a:solidFill>
                  <a:schemeClr val="bg1"/>
                </a:solidFill>
              </a:rPr>
              <a:t>有料老人ホームに関する</a:t>
            </a:r>
            <a:r>
              <a:rPr lang="ja-JP" altLang="en-US" sz="3600" dirty="0" smtClean="0">
                <a:solidFill>
                  <a:schemeClr val="bg1"/>
                </a:solidFill>
              </a:rPr>
              <a:t>指針（４）</a:t>
            </a:r>
            <a:endParaRPr lang="ja-JP" altLang="en-US" sz="3600" b="1" dirty="0">
              <a:solidFill>
                <a:schemeClr val="bg1"/>
              </a:solidFill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0" y="1340768"/>
            <a:ext cx="8892480" cy="543660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endParaRPr lang="en-US" altLang="ja-JP" sz="2800" dirty="0" smtClean="0"/>
          </a:p>
          <a:p>
            <a:pPr marL="0" indent="0">
              <a:buNone/>
            </a:pPr>
            <a:endParaRPr lang="ja-JP" altLang="en-US" sz="2800" dirty="0"/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395536" y="1493168"/>
            <a:ext cx="8649344" cy="5436604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800" dirty="0" smtClean="0"/>
              <a:t>○苦情の対応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・苦情対応マニュアルの整備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・苦情相談機関の連絡先を表示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・苦情に対する迅速かつ誠実な対応と記録、記録の保存</a:t>
            </a:r>
            <a:endParaRPr lang="en-US" altLang="ja-JP" sz="2800" dirty="0" smtClean="0"/>
          </a:p>
          <a:p>
            <a:pPr marL="0" indent="0">
              <a:buNone/>
            </a:pPr>
            <a:endParaRPr lang="en-US" altLang="ja-JP" sz="1500" dirty="0" smtClean="0"/>
          </a:p>
          <a:p>
            <a:pPr marL="0" indent="0">
              <a:buNone/>
            </a:pPr>
            <a:r>
              <a:rPr lang="ja-JP" altLang="en-US" sz="2800" dirty="0" smtClean="0"/>
              <a:t>○サービス等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・設置者は健康診断、健康管理及び健康保持のための措置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  の記録を保存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・虐待防止のための体制整備</a:t>
            </a:r>
            <a:endParaRPr lang="en-US" altLang="ja-JP" sz="2800" dirty="0" smtClean="0"/>
          </a:p>
          <a:p>
            <a:pPr marL="0" indent="0">
              <a:buNone/>
            </a:pPr>
            <a:endParaRPr lang="en-US" altLang="ja-JP" sz="1400" dirty="0"/>
          </a:p>
          <a:p>
            <a:pPr marL="0" indent="0">
              <a:buNone/>
            </a:pPr>
            <a:r>
              <a:rPr lang="ja-JP" altLang="en-US" sz="2800" dirty="0" smtClean="0"/>
              <a:t>○利用料等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・前払金の保全措置義務のない施設の努力規定　</a:t>
            </a:r>
            <a:endParaRPr lang="en-US" altLang="ja-JP" sz="2800" dirty="0" smtClean="0"/>
          </a:p>
          <a:p>
            <a:pPr marL="0" indent="0">
              <a:buNone/>
            </a:pPr>
            <a:endParaRPr lang="en-US" altLang="ja-JP" sz="1400" dirty="0" smtClean="0"/>
          </a:p>
          <a:p>
            <a:pPr marL="0" indent="0">
              <a:buNone/>
            </a:pPr>
            <a:r>
              <a:rPr lang="ja-JP" altLang="en-US" sz="2800" dirty="0" smtClean="0"/>
              <a:t>○契約内容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・重要事項説明書の記載事項について</a:t>
            </a:r>
            <a:endParaRPr lang="en-US" altLang="ja-JP" sz="2800" dirty="0" smtClean="0"/>
          </a:p>
          <a:p>
            <a:pPr marL="0" indent="0">
              <a:buNone/>
            </a:pPr>
            <a:endParaRPr lang="en-US" altLang="ja-JP" sz="2800" dirty="0" smtClean="0"/>
          </a:p>
          <a:p>
            <a:pPr marL="0" indent="0">
              <a:buNone/>
            </a:pP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2715764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452596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ja-JP" altLang="en-US" sz="4400" b="1" dirty="0"/>
              <a:t>居住</a:t>
            </a:r>
            <a:r>
              <a:rPr kumimoji="1" lang="ja-JP" altLang="en-US" sz="4400" b="1" dirty="0" smtClean="0"/>
              <a:t>系サービスの説明は以上です。</a:t>
            </a:r>
            <a:endParaRPr lang="en-US" altLang="ja-JP" sz="4400" b="1" dirty="0"/>
          </a:p>
          <a:p>
            <a:pPr marL="0" indent="0" algn="ctr">
              <a:buNone/>
            </a:pPr>
            <a:endParaRPr kumimoji="1" lang="en-US" altLang="ja-JP" sz="4400" b="1" dirty="0" smtClean="0"/>
          </a:p>
          <a:p>
            <a:pPr marL="0" indent="0" algn="ctr">
              <a:buNone/>
            </a:pPr>
            <a:r>
              <a:rPr kumimoji="1" lang="ja-JP" altLang="en-US" sz="4400" b="1" dirty="0" smtClean="0"/>
              <a:t>御清聴ありがとうございました。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159501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1" r="44646" b="32445"/>
          <a:stretch/>
        </p:blipFill>
        <p:spPr bwMode="auto">
          <a:xfrm>
            <a:off x="0" y="1316186"/>
            <a:ext cx="9112572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タイトル 1"/>
          <p:cNvSpPr txBox="1">
            <a:spLocks/>
          </p:cNvSpPr>
          <p:nvPr/>
        </p:nvSpPr>
        <p:spPr>
          <a:xfrm>
            <a:off x="0" y="-1"/>
            <a:ext cx="9144000" cy="1307083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b="1" dirty="0">
                <a:solidFill>
                  <a:schemeClr val="bg1"/>
                </a:solidFill>
              </a:rPr>
              <a:t>☆居住系サービス共通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（２）</a:t>
            </a:r>
            <a:endParaRPr lang="en-US" altLang="ja-JP" sz="2800" b="1" dirty="0">
              <a:solidFill>
                <a:schemeClr val="bg1"/>
              </a:solidFill>
            </a:endParaRPr>
          </a:p>
          <a:p>
            <a:r>
              <a:rPr lang="ja-JP" altLang="en-US" b="1" dirty="0" smtClean="0">
                <a:solidFill>
                  <a:schemeClr val="bg1"/>
                </a:solidFill>
              </a:rPr>
              <a:t>勤務表作成における留意点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4" name="円/楕円 3"/>
          <p:cNvSpPr/>
          <p:nvPr/>
        </p:nvSpPr>
        <p:spPr>
          <a:xfrm>
            <a:off x="7727540" y="2735306"/>
            <a:ext cx="648072" cy="612068"/>
          </a:xfrm>
          <a:prstGeom prst="ellipse">
            <a:avLst/>
          </a:prstGeom>
          <a:solidFill>
            <a:schemeClr val="bg1">
              <a:alpha val="0"/>
            </a:schemeClr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 flipH="1">
            <a:off x="4572000" y="3323118"/>
            <a:ext cx="3242147" cy="2457890"/>
          </a:xfrm>
          <a:prstGeom prst="line">
            <a:avLst/>
          </a:prstGeom>
          <a:ln w="38100">
            <a:solidFill>
              <a:srgbClr val="FF0000"/>
            </a:solidFill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サブタイトル 2"/>
          <p:cNvSpPr>
            <a:spLocks noGrp="1"/>
          </p:cNvSpPr>
          <p:nvPr>
            <p:ph type="subTitle" idx="1"/>
          </p:nvPr>
        </p:nvSpPr>
        <p:spPr>
          <a:xfrm>
            <a:off x="0" y="5790111"/>
            <a:ext cx="9144000" cy="636362"/>
          </a:xfrm>
        </p:spPr>
        <p:txBody>
          <a:bodyPr anchor="ctr">
            <a:noAutofit/>
          </a:bodyPr>
          <a:lstStyle/>
          <a:p>
            <a:pPr algn="l"/>
            <a:r>
              <a:rPr lang="ja-JP" altLang="en-US" sz="2800" dirty="0" smtClean="0">
                <a:solidFill>
                  <a:schemeClr val="tx1"/>
                </a:solidFill>
              </a:rPr>
              <a:t>　常勤が年次有給休暇等を取得した場合は、</a:t>
            </a:r>
            <a:r>
              <a:rPr lang="ja-JP" altLang="en-US" sz="2800" dirty="0">
                <a:solidFill>
                  <a:schemeClr val="tx1"/>
                </a:solidFill>
              </a:rPr>
              <a:t>　</a:t>
            </a:r>
            <a:r>
              <a:rPr lang="ja-JP" altLang="en-US" sz="2800" dirty="0" smtClean="0">
                <a:solidFill>
                  <a:srgbClr val="FF0000"/>
                </a:solidFill>
              </a:rPr>
              <a:t>「休」と記載。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83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340768"/>
          </a:xfrm>
          <a:solidFill>
            <a:schemeClr val="accent1"/>
          </a:solidFill>
        </p:spPr>
        <p:txBody>
          <a:bodyPr/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非常災害対策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72008" y="-38129"/>
            <a:ext cx="9144000" cy="1340768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b="1" dirty="0" smtClean="0">
                <a:solidFill>
                  <a:schemeClr val="bg1"/>
                </a:solidFill>
              </a:rPr>
              <a:t>☆居住系サービス共通（３）</a:t>
            </a:r>
            <a:endParaRPr lang="en-US" altLang="ja-JP" sz="2800" b="1" dirty="0" smtClean="0">
              <a:solidFill>
                <a:schemeClr val="bg1"/>
              </a:solidFill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ＭＳ Ｐゴシック" pitchFamily="50" charset="-128"/>
              </a:rPr>
              <a:t>改正老人福祉法について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6" name="サブタイトル 5"/>
          <p:cNvSpPr>
            <a:spLocks noGrp="1"/>
          </p:cNvSpPr>
          <p:nvPr>
            <p:ph type="subTitle" idx="1"/>
          </p:nvPr>
        </p:nvSpPr>
        <p:spPr>
          <a:xfrm>
            <a:off x="683568" y="1124744"/>
            <a:ext cx="7920880" cy="5313188"/>
          </a:xfrm>
        </p:spPr>
        <p:txBody>
          <a:bodyPr/>
          <a:lstStyle/>
          <a:p>
            <a:pPr algn="l"/>
            <a:endParaRPr kumimoji="1" lang="en-US" altLang="ja-JP" sz="1400" dirty="0" smtClean="0"/>
          </a:p>
          <a:p>
            <a:pPr algn="l"/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algn="l"/>
            <a:endParaRPr kumimoji="1" lang="ja-JP" altLang="en-US" sz="2400" dirty="0">
              <a:solidFill>
                <a:schemeClr val="tx1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733" y="1654910"/>
            <a:ext cx="8370533" cy="3548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393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340768"/>
          </a:xfrm>
          <a:solidFill>
            <a:schemeClr val="accent1"/>
          </a:solidFill>
        </p:spPr>
        <p:txBody>
          <a:bodyPr/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非常災害対策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b="1" dirty="0">
                <a:solidFill>
                  <a:schemeClr val="bg1"/>
                </a:solidFill>
              </a:rPr>
              <a:t>☆居住系サービス共通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（４）</a:t>
            </a:r>
            <a:endParaRPr lang="en-US" altLang="ja-JP" sz="2800" b="1" dirty="0">
              <a:solidFill>
                <a:schemeClr val="bg1"/>
              </a:solidFill>
            </a:endParaRPr>
          </a:p>
          <a:p>
            <a:r>
              <a:rPr lang="ja-JP" altLang="en-US" b="1" dirty="0" smtClean="0">
                <a:solidFill>
                  <a:schemeClr val="bg1"/>
                </a:solidFill>
              </a:rPr>
              <a:t>家賃等以外の金品受領の禁止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6" name="サブタイトル 5"/>
          <p:cNvSpPr>
            <a:spLocks noGrp="1"/>
          </p:cNvSpPr>
          <p:nvPr>
            <p:ph type="subTitle" idx="1"/>
          </p:nvPr>
        </p:nvSpPr>
        <p:spPr>
          <a:xfrm>
            <a:off x="611560" y="1140148"/>
            <a:ext cx="7920880" cy="5313188"/>
          </a:xfrm>
        </p:spPr>
        <p:txBody>
          <a:bodyPr/>
          <a:lstStyle/>
          <a:p>
            <a:pPr algn="l"/>
            <a:endParaRPr kumimoji="1" lang="en-US" altLang="ja-JP" sz="1400" dirty="0" smtClean="0"/>
          </a:p>
          <a:p>
            <a:pPr algn="l"/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2400" dirty="0" smtClean="0">
                <a:solidFill>
                  <a:schemeClr val="tx1"/>
                </a:solidFill>
              </a:rPr>
              <a:t>老人福祉法</a:t>
            </a:r>
            <a:r>
              <a:rPr lang="ja-JP" altLang="en-US" sz="2400" dirty="0">
                <a:solidFill>
                  <a:schemeClr val="tx1"/>
                </a:solidFill>
              </a:rPr>
              <a:t>上</a:t>
            </a:r>
            <a:r>
              <a:rPr lang="ja-JP" altLang="en-US" sz="2400" dirty="0" smtClean="0">
                <a:solidFill>
                  <a:schemeClr val="tx1"/>
                </a:solidFill>
              </a:rPr>
              <a:t>の規定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400" dirty="0" smtClean="0">
                <a:solidFill>
                  <a:schemeClr val="tx1"/>
                </a:solidFill>
              </a:rPr>
              <a:t>（１）権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利金等の受領禁止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algn="l"/>
            <a:endParaRPr lang="en-US" altLang="ja-JP" sz="1400" dirty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2400" dirty="0" smtClean="0">
                <a:solidFill>
                  <a:schemeClr val="tx1"/>
                </a:solidFill>
              </a:rPr>
              <a:t>（２）前払金の算定根拠の明示及び保全措置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平成</a:t>
            </a:r>
            <a:r>
              <a:rPr lang="en-US" altLang="ja-JP" sz="2400" dirty="0" smtClean="0">
                <a:solidFill>
                  <a:schemeClr val="tx1"/>
                </a:solidFill>
              </a:rPr>
              <a:t>18</a:t>
            </a:r>
            <a:r>
              <a:rPr lang="ja-JP" altLang="en-US" sz="2400" dirty="0" smtClean="0">
                <a:solidFill>
                  <a:schemeClr val="tx1"/>
                </a:solidFill>
              </a:rPr>
              <a:t>年</a:t>
            </a:r>
            <a:r>
              <a:rPr lang="en-US" altLang="ja-JP" sz="2400" dirty="0" smtClean="0">
                <a:solidFill>
                  <a:schemeClr val="tx1"/>
                </a:solidFill>
              </a:rPr>
              <a:t>3</a:t>
            </a:r>
            <a:r>
              <a:rPr lang="ja-JP" altLang="en-US" sz="2400" dirty="0" smtClean="0">
                <a:solidFill>
                  <a:schemeClr val="tx1"/>
                </a:solidFill>
              </a:rPr>
              <a:t>月</a:t>
            </a:r>
            <a:r>
              <a:rPr lang="en-US" altLang="ja-JP" sz="2400" dirty="0" smtClean="0">
                <a:solidFill>
                  <a:schemeClr val="tx1"/>
                </a:solidFill>
              </a:rPr>
              <a:t>31</a:t>
            </a:r>
            <a:r>
              <a:rPr lang="ja-JP" altLang="en-US" sz="2400" dirty="0" smtClean="0">
                <a:solidFill>
                  <a:schemeClr val="tx1"/>
                </a:solidFill>
              </a:rPr>
              <a:t>日までに届出済の認知症対応型老人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400" dirty="0" smtClean="0">
                <a:solidFill>
                  <a:schemeClr val="tx1"/>
                </a:solidFill>
              </a:rPr>
              <a:t>　　共同</a:t>
            </a:r>
            <a:r>
              <a:rPr lang="ja-JP" altLang="en-US" sz="2400" dirty="0">
                <a:solidFill>
                  <a:schemeClr val="tx1"/>
                </a:solidFill>
              </a:rPr>
              <a:t>生活援助事業及び</a:t>
            </a:r>
            <a:r>
              <a:rPr lang="ja-JP" altLang="en-US" sz="2400" dirty="0" smtClean="0">
                <a:solidFill>
                  <a:schemeClr val="tx1"/>
                </a:solidFill>
              </a:rPr>
              <a:t>有料老人ホームは保全措置の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「努力規定」だったものが「義務化」される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algn="l"/>
            <a:endParaRPr lang="en-US" altLang="ja-JP" sz="1400" dirty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2400" dirty="0" smtClean="0">
                <a:solidFill>
                  <a:schemeClr val="tx1"/>
                </a:solidFill>
              </a:rPr>
              <a:t>（３）短期間での契約解除等の場合の前払金　　　　　　　　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2400" dirty="0" smtClean="0">
                <a:solidFill>
                  <a:schemeClr val="tx1"/>
                </a:solidFill>
              </a:rPr>
              <a:t>　　の</a:t>
            </a:r>
            <a:r>
              <a:rPr lang="ja-JP" altLang="en-US" sz="2400" dirty="0" smtClean="0">
                <a:solidFill>
                  <a:schemeClr val="tx1"/>
                </a:solidFill>
              </a:rPr>
              <a:t>返還</a:t>
            </a:r>
            <a:r>
              <a:rPr lang="ja-JP" altLang="en-US" sz="2400" dirty="0">
                <a:solidFill>
                  <a:schemeClr val="tx1"/>
                </a:solidFill>
              </a:rPr>
              <a:t>方法を明示した契約の締結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012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0148"/>
          </a:xfrm>
          <a:solidFill>
            <a:schemeClr val="accent1"/>
          </a:solidFill>
        </p:spPr>
        <p:txBody>
          <a:bodyPr/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非常災害対策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89792" y="2780928"/>
            <a:ext cx="8676456" cy="2808312"/>
          </a:xfrm>
          <a:ln>
            <a:solidFill>
              <a:schemeClr val="tx1"/>
            </a:solidFill>
          </a:ln>
        </p:spPr>
        <p:txBody>
          <a:bodyPr anchor="ctr">
            <a:noAutofit/>
          </a:bodyPr>
          <a:lstStyle/>
          <a:p>
            <a:pPr algn="l"/>
            <a:r>
              <a:rPr lang="ja-JP" altLang="en-US" dirty="0" smtClean="0">
                <a:solidFill>
                  <a:schemeClr val="tx1"/>
                </a:solidFill>
              </a:rPr>
              <a:t>　火災</a:t>
            </a:r>
            <a:r>
              <a:rPr lang="ja-JP" altLang="en-US" dirty="0">
                <a:solidFill>
                  <a:schemeClr val="tx1"/>
                </a:solidFill>
              </a:rPr>
              <a:t>等の災害時に、地域の消防機関へ速やかに通報する体制をとるように</a:t>
            </a:r>
            <a:r>
              <a:rPr lang="ja-JP" altLang="en-US" dirty="0">
                <a:solidFill>
                  <a:srgbClr val="FF0000"/>
                </a:solidFill>
              </a:rPr>
              <a:t>従業員に周知徹底</a:t>
            </a:r>
            <a:r>
              <a:rPr lang="ja-JP" altLang="en-US" dirty="0">
                <a:solidFill>
                  <a:schemeClr val="tx1"/>
                </a:solidFill>
              </a:rPr>
              <a:t>するとともに、日頃から消防団や地域住民との連携を図り、火災等のとき</a:t>
            </a:r>
            <a:r>
              <a:rPr lang="ja-JP" altLang="en-US" dirty="0" smtClean="0">
                <a:solidFill>
                  <a:schemeClr val="tx1"/>
                </a:solidFill>
              </a:rPr>
              <a:t>に消火・避難等</a:t>
            </a:r>
            <a:r>
              <a:rPr lang="ja-JP" altLang="en-US" dirty="0">
                <a:solidFill>
                  <a:schemeClr val="tx1"/>
                </a:solidFill>
              </a:rPr>
              <a:t>に協力してもらえるような体制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89792" y="1646504"/>
            <a:ext cx="74462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u="sng" dirty="0" smtClean="0">
                <a:solidFill>
                  <a:srgbClr val="FF0000"/>
                </a:solidFill>
              </a:rPr>
              <a:t>関係</a:t>
            </a:r>
            <a:r>
              <a:rPr lang="ja-JP" altLang="en-US" sz="3600" u="sng" dirty="0">
                <a:solidFill>
                  <a:srgbClr val="FF0000"/>
                </a:solidFill>
              </a:rPr>
              <a:t>機関への通報及び連携</a:t>
            </a:r>
            <a:r>
              <a:rPr lang="ja-JP" altLang="en-US" sz="3600" u="sng" dirty="0" smtClean="0">
                <a:solidFill>
                  <a:srgbClr val="FF0000"/>
                </a:solidFill>
              </a:rPr>
              <a:t>体制</a:t>
            </a:r>
            <a:r>
              <a:rPr lang="ja-JP" altLang="en-US" sz="3600" dirty="0" smtClean="0"/>
              <a:t>とは</a:t>
            </a:r>
            <a:endParaRPr lang="ja-JP" altLang="en-US" sz="3600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0"/>
            <a:ext cx="9144000" cy="1140148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b="1" dirty="0">
                <a:solidFill>
                  <a:schemeClr val="bg1"/>
                </a:solidFill>
              </a:rPr>
              <a:t>☆居住系サービス共通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（５）</a:t>
            </a:r>
            <a:endParaRPr lang="en-US" altLang="ja-JP" sz="2800" b="1" dirty="0">
              <a:solidFill>
                <a:schemeClr val="bg1"/>
              </a:solidFill>
            </a:endParaRPr>
          </a:p>
          <a:p>
            <a:r>
              <a:rPr lang="ja-JP" altLang="en-US" b="1" dirty="0" smtClean="0">
                <a:solidFill>
                  <a:schemeClr val="bg1"/>
                </a:solidFill>
              </a:rPr>
              <a:t>非常災害対策（１）</a:t>
            </a:r>
            <a:endParaRPr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245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0148"/>
          </a:xfrm>
          <a:solidFill>
            <a:schemeClr val="accent1"/>
          </a:solidFill>
        </p:spPr>
        <p:txBody>
          <a:bodyPr/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非常災害対策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0"/>
            <a:ext cx="9144000" cy="1140148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b="1" dirty="0">
                <a:solidFill>
                  <a:schemeClr val="bg1"/>
                </a:solidFill>
              </a:rPr>
              <a:t>☆居住系サービス共通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（６）</a:t>
            </a:r>
            <a:endParaRPr lang="en-US" altLang="ja-JP" sz="2800" b="1" dirty="0">
              <a:solidFill>
                <a:schemeClr val="bg1"/>
              </a:solidFill>
            </a:endParaRPr>
          </a:p>
          <a:p>
            <a:r>
              <a:rPr lang="ja-JP" altLang="en-US" b="1" dirty="0" smtClean="0">
                <a:solidFill>
                  <a:schemeClr val="bg1"/>
                </a:solidFill>
              </a:rPr>
              <a:t>非常災害対策（２）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556792"/>
            <a:ext cx="7334124" cy="4224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132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40148"/>
          </a:xfrm>
          <a:solidFill>
            <a:schemeClr val="accent1"/>
          </a:solidFill>
        </p:spPr>
        <p:txBody>
          <a:bodyPr/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非常災害対策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b="1" dirty="0">
                <a:solidFill>
                  <a:schemeClr val="bg1"/>
                </a:solidFill>
              </a:rPr>
              <a:t>☆居住系サービス共通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（７）</a:t>
            </a:r>
            <a:endParaRPr lang="en-US" altLang="ja-JP" sz="2800" b="1" dirty="0">
              <a:solidFill>
                <a:schemeClr val="bg1"/>
              </a:solidFill>
            </a:endParaRPr>
          </a:p>
          <a:p>
            <a:r>
              <a:rPr lang="ja-JP" altLang="en-US" b="1" dirty="0" smtClean="0">
                <a:solidFill>
                  <a:schemeClr val="bg1"/>
                </a:solidFill>
              </a:rPr>
              <a:t>衛生管理について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6" name="サブタイトル 5"/>
          <p:cNvSpPr>
            <a:spLocks noGrp="1"/>
          </p:cNvSpPr>
          <p:nvPr>
            <p:ph type="subTitle" idx="1"/>
          </p:nvPr>
        </p:nvSpPr>
        <p:spPr>
          <a:xfrm>
            <a:off x="251520" y="1340768"/>
            <a:ext cx="8496944" cy="5112568"/>
          </a:xfrm>
        </p:spPr>
        <p:txBody>
          <a:bodyPr>
            <a:normAutofit fontScale="77500" lnSpcReduction="20000"/>
          </a:bodyPr>
          <a:lstStyle/>
          <a:p>
            <a:pPr algn="l"/>
            <a:endParaRPr lang="en-US" altLang="ja-JP" sz="14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400" dirty="0" smtClean="0">
                <a:solidFill>
                  <a:schemeClr val="tx1"/>
                </a:solidFill>
              </a:rPr>
              <a:t>　　　　　　　　　 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　　　　　　　 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400" dirty="0">
                <a:solidFill>
                  <a:schemeClr val="tx1"/>
                </a:solidFill>
              </a:rPr>
              <a:t>　</a:t>
            </a:r>
            <a:r>
              <a:rPr lang="ja-JP" altLang="en-US" sz="2400" dirty="0" smtClean="0">
                <a:solidFill>
                  <a:schemeClr val="tx1"/>
                </a:solidFill>
              </a:rPr>
              <a:t>　　　　　　　　 </a:t>
            </a:r>
            <a:r>
              <a:rPr lang="ja-JP" altLang="en-US" sz="3000" dirty="0" smtClean="0">
                <a:solidFill>
                  <a:schemeClr val="tx1"/>
                </a:solidFill>
              </a:rPr>
              <a:t>○清潔区域と不潔区域の区分</a:t>
            </a:r>
            <a:endParaRPr lang="en-US" altLang="ja-JP" sz="3000" dirty="0">
              <a:solidFill>
                <a:schemeClr val="tx1"/>
              </a:solidFill>
            </a:endParaRPr>
          </a:p>
          <a:p>
            <a:pPr algn="l"/>
            <a:endParaRPr lang="en-US" altLang="ja-JP" sz="14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</a:rPr>
              <a:t>　　　　　　　</a:t>
            </a:r>
            <a:r>
              <a:rPr lang="ja-JP" altLang="en-US" sz="3000" dirty="0" smtClean="0">
                <a:solidFill>
                  <a:schemeClr val="tx1"/>
                </a:solidFill>
              </a:rPr>
              <a:t>○居室内の衛生管理</a:t>
            </a:r>
            <a:endParaRPr kumimoji="1" lang="en-US" altLang="ja-JP" sz="3000" dirty="0">
              <a:solidFill>
                <a:schemeClr val="tx1"/>
              </a:solidFill>
            </a:endParaRPr>
          </a:p>
          <a:p>
            <a:pPr algn="l"/>
            <a:endParaRPr lang="en-US" altLang="ja-JP" sz="13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</a:rPr>
              <a:t>　　　　　　　</a:t>
            </a:r>
            <a:r>
              <a:rPr lang="ja-JP" altLang="en-US" sz="3000" dirty="0" smtClean="0">
                <a:solidFill>
                  <a:schemeClr val="tx1"/>
                </a:solidFill>
              </a:rPr>
              <a:t>○感染症・食中毒対策について</a:t>
            </a:r>
            <a:endParaRPr kumimoji="1" lang="en-US" altLang="ja-JP" sz="3000" dirty="0">
              <a:solidFill>
                <a:schemeClr val="tx1"/>
              </a:solidFill>
            </a:endParaRPr>
          </a:p>
          <a:p>
            <a:pPr algn="l"/>
            <a:endParaRPr lang="en-US" altLang="ja-JP" sz="13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</a:rPr>
              <a:t>　　　　　　　</a:t>
            </a:r>
            <a:r>
              <a:rPr lang="ja-JP" altLang="en-US" sz="3000" dirty="0" smtClean="0">
                <a:solidFill>
                  <a:schemeClr val="tx1"/>
                </a:solidFill>
              </a:rPr>
              <a:t>○感染対策の準備</a:t>
            </a:r>
            <a:endParaRPr lang="en-US" altLang="ja-JP" sz="3000" dirty="0" smtClean="0">
              <a:solidFill>
                <a:schemeClr val="tx1"/>
              </a:solidFill>
            </a:endParaRPr>
          </a:p>
          <a:p>
            <a:endParaRPr lang="en-US" altLang="ja-JP" sz="2400" dirty="0" smtClean="0">
              <a:solidFill>
                <a:schemeClr val="tx1"/>
              </a:solidFill>
            </a:endParaRPr>
          </a:p>
          <a:p>
            <a:pPr algn="l"/>
            <a:endParaRPr kumimoji="1" lang="en-US" altLang="ja-JP" sz="1400" dirty="0">
              <a:solidFill>
                <a:schemeClr val="tx1"/>
              </a:solidFill>
            </a:endParaRPr>
          </a:p>
          <a:p>
            <a:pPr algn="l"/>
            <a:endParaRPr lang="en-US" altLang="ja-JP" sz="30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3000" dirty="0" smtClean="0">
                <a:solidFill>
                  <a:schemeClr val="tx1"/>
                </a:solidFill>
              </a:rPr>
              <a:t>　　　</a:t>
            </a:r>
            <a:r>
              <a:rPr lang="en-US" altLang="ja-JP" sz="3000" dirty="0" smtClean="0">
                <a:solidFill>
                  <a:schemeClr val="tx1"/>
                </a:solidFill>
              </a:rPr>
              <a:t>※</a:t>
            </a:r>
            <a:r>
              <a:rPr lang="ja-JP" altLang="en-US" sz="3000" dirty="0" smtClean="0">
                <a:solidFill>
                  <a:schemeClr val="tx1"/>
                </a:solidFill>
              </a:rPr>
              <a:t>基準条例や指針のほか、厚労省発出の「高齢者介護</a:t>
            </a:r>
            <a:endParaRPr lang="en-US" altLang="ja-JP" sz="30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3000" dirty="0">
                <a:solidFill>
                  <a:schemeClr val="tx1"/>
                </a:solidFill>
              </a:rPr>
              <a:t>　</a:t>
            </a:r>
            <a:r>
              <a:rPr lang="ja-JP" altLang="en-US" sz="3000" dirty="0" smtClean="0">
                <a:solidFill>
                  <a:schemeClr val="tx1"/>
                </a:solidFill>
              </a:rPr>
              <a:t>　　　施設</a:t>
            </a:r>
            <a:r>
              <a:rPr kumimoji="1" lang="ja-JP" altLang="en-US" sz="3000" dirty="0" smtClean="0">
                <a:solidFill>
                  <a:schemeClr val="tx1"/>
                </a:solidFill>
              </a:rPr>
              <a:t>における感染症対策マニュアル」を確認してください。</a:t>
            </a:r>
            <a:endParaRPr kumimoji="1" lang="en-US" altLang="ja-JP" sz="30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3000" dirty="0">
                <a:solidFill>
                  <a:schemeClr val="tx1"/>
                </a:solidFill>
              </a:rPr>
              <a:t>　</a:t>
            </a:r>
            <a:r>
              <a:rPr lang="ja-JP" altLang="en-US" sz="3000" dirty="0" smtClean="0">
                <a:solidFill>
                  <a:schemeClr val="tx1"/>
                </a:solidFill>
              </a:rPr>
              <a:t>　　　また、厚労省より発行されている衛生管理に関する各種</a:t>
            </a:r>
            <a:endParaRPr lang="en-US" altLang="ja-JP" sz="30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3000" dirty="0">
                <a:solidFill>
                  <a:schemeClr val="tx1"/>
                </a:solidFill>
              </a:rPr>
              <a:t>　</a:t>
            </a:r>
            <a:r>
              <a:rPr lang="ja-JP" altLang="en-US" sz="3000" dirty="0" smtClean="0">
                <a:solidFill>
                  <a:schemeClr val="tx1"/>
                </a:solidFill>
              </a:rPr>
              <a:t>　　　マニュ</a:t>
            </a:r>
            <a:r>
              <a:rPr kumimoji="1" lang="ja-JP" altLang="en-US" sz="3000" dirty="0" smtClean="0">
                <a:solidFill>
                  <a:schemeClr val="tx1"/>
                </a:solidFill>
              </a:rPr>
              <a:t>アルをご覧ください。</a:t>
            </a:r>
            <a:endParaRPr kumimoji="1" lang="en-US" altLang="ja-JP" sz="3000" dirty="0" smtClean="0">
              <a:solidFill>
                <a:schemeClr val="tx1"/>
              </a:solidFill>
            </a:endParaRPr>
          </a:p>
          <a:p>
            <a:endParaRPr kumimoji="1" lang="ja-JP" altLang="en-US" sz="1400" dirty="0"/>
          </a:p>
        </p:txBody>
      </p:sp>
      <p:sp>
        <p:nvSpPr>
          <p:cNvPr id="8" name="角丸四角形 7"/>
          <p:cNvSpPr/>
          <p:nvPr/>
        </p:nvSpPr>
        <p:spPr>
          <a:xfrm>
            <a:off x="1475656" y="1844824"/>
            <a:ext cx="5184576" cy="270549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4501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340768"/>
          </a:xfrm>
          <a:solidFill>
            <a:schemeClr val="accent1"/>
          </a:solidFill>
        </p:spPr>
        <p:txBody>
          <a:bodyPr/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非常災害対策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b="1" dirty="0">
                <a:solidFill>
                  <a:schemeClr val="bg1"/>
                </a:solidFill>
              </a:rPr>
              <a:t>◇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認知症対応型共同生活介護（１）</a:t>
            </a:r>
            <a:endParaRPr lang="en-US" altLang="ja-JP" sz="2800" b="1" dirty="0" smtClean="0">
              <a:solidFill>
                <a:schemeClr val="bg1"/>
              </a:solidFill>
            </a:endParaRPr>
          </a:p>
          <a:p>
            <a:r>
              <a:rPr lang="ja-JP" altLang="en-US" b="1" dirty="0" smtClean="0">
                <a:solidFill>
                  <a:schemeClr val="bg1"/>
                </a:solidFill>
              </a:rPr>
              <a:t>配置基準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6" name="サブタイトル 5"/>
          <p:cNvSpPr>
            <a:spLocks noGrp="1"/>
          </p:cNvSpPr>
          <p:nvPr>
            <p:ph type="subTitle" idx="1"/>
          </p:nvPr>
        </p:nvSpPr>
        <p:spPr>
          <a:xfrm>
            <a:off x="251520" y="1140148"/>
            <a:ext cx="8496944" cy="5313188"/>
          </a:xfrm>
        </p:spPr>
        <p:txBody>
          <a:bodyPr>
            <a:normAutofit lnSpcReduction="10000"/>
          </a:bodyPr>
          <a:lstStyle/>
          <a:p>
            <a:pPr algn="l"/>
            <a:endParaRPr lang="en-US" altLang="ja-JP" sz="1400" dirty="0" smtClean="0"/>
          </a:p>
          <a:p>
            <a:pPr algn="l"/>
            <a:r>
              <a:rPr lang="ja-JP" altLang="en-US" sz="2800" dirty="0" smtClean="0">
                <a:solidFill>
                  <a:schemeClr val="tx1"/>
                </a:solidFill>
              </a:rPr>
              <a:t>　　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800" dirty="0">
                <a:solidFill>
                  <a:schemeClr val="tx1"/>
                </a:solidFill>
              </a:rPr>
              <a:t>　</a:t>
            </a:r>
            <a:r>
              <a:rPr lang="ja-JP" altLang="en-US" sz="2800" dirty="0" smtClean="0">
                <a:solidFill>
                  <a:schemeClr val="tx1"/>
                </a:solidFill>
              </a:rPr>
              <a:t>　○代表者　　⇒　「みなし措置」あり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algn="l"/>
            <a:endParaRPr lang="en-US" altLang="ja-JP" sz="14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800" dirty="0" smtClean="0">
                <a:solidFill>
                  <a:schemeClr val="tx1"/>
                </a:solidFill>
              </a:rPr>
              <a:t>　　○管理者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algn="l"/>
            <a:endParaRPr lang="en-US" altLang="ja-JP" sz="14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800" dirty="0" smtClean="0">
                <a:solidFill>
                  <a:schemeClr val="tx1"/>
                </a:solidFill>
              </a:rPr>
              <a:t>　　○介護従業員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algn="l"/>
            <a:endParaRPr lang="en-US" altLang="ja-JP" sz="14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800" dirty="0" smtClean="0">
                <a:solidFill>
                  <a:schemeClr val="tx1"/>
                </a:solidFill>
              </a:rPr>
              <a:t>　　○計画作成担当者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algn="l"/>
            <a:endParaRPr lang="en-US" altLang="ja-JP" sz="1400" dirty="0">
              <a:solidFill>
                <a:schemeClr val="tx1"/>
              </a:solidFill>
            </a:endParaRPr>
          </a:p>
          <a:p>
            <a:pPr algn="l"/>
            <a:r>
              <a:rPr lang="ja-JP" altLang="en-US" sz="2800" dirty="0" smtClean="0">
                <a:solidFill>
                  <a:schemeClr val="tx1"/>
                </a:solidFill>
              </a:rPr>
              <a:t>　それぞれ配置すべき員数等が定められている。職種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800" dirty="0">
                <a:solidFill>
                  <a:schemeClr val="tx1"/>
                </a:solidFill>
              </a:rPr>
              <a:t>　</a:t>
            </a:r>
            <a:r>
              <a:rPr lang="ja-JP" altLang="en-US" sz="2800" dirty="0" smtClean="0">
                <a:solidFill>
                  <a:schemeClr val="tx1"/>
                </a:solidFill>
              </a:rPr>
              <a:t>ごとに常勤・専従・兼務等により条件が異なるので、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2800" dirty="0" smtClean="0">
                <a:solidFill>
                  <a:schemeClr val="tx1"/>
                </a:solidFill>
              </a:rPr>
              <a:t>　配置</a:t>
            </a:r>
            <a:r>
              <a:rPr lang="ja-JP" altLang="en-US" sz="2800" dirty="0">
                <a:solidFill>
                  <a:schemeClr val="tx1"/>
                </a:solidFill>
              </a:rPr>
              <a:t>基準</a:t>
            </a:r>
            <a:r>
              <a:rPr lang="ja-JP" altLang="en-US" sz="2800" dirty="0" smtClean="0">
                <a:solidFill>
                  <a:schemeClr val="tx1"/>
                </a:solidFill>
              </a:rPr>
              <a:t>を</a:t>
            </a:r>
            <a:r>
              <a:rPr lang="ja-JP" altLang="en-US" sz="2800" dirty="0">
                <a:solidFill>
                  <a:schemeClr val="tx1"/>
                </a:solidFill>
              </a:rPr>
              <a:t>満</a:t>
            </a:r>
            <a:r>
              <a:rPr lang="ja-JP" altLang="en-US" sz="2800" dirty="0" smtClean="0">
                <a:solidFill>
                  <a:schemeClr val="tx1"/>
                </a:solidFill>
              </a:rPr>
              <a:t>たしているか</a:t>
            </a:r>
            <a:r>
              <a:rPr lang="ja-JP" altLang="en-US" sz="2800" dirty="0" smtClean="0">
                <a:solidFill>
                  <a:srgbClr val="FF0000"/>
                </a:solidFill>
              </a:rPr>
              <a:t>定期的な確認が必要</a:t>
            </a:r>
            <a:r>
              <a:rPr lang="ja-JP" altLang="en-US" sz="2800" dirty="0" smtClean="0">
                <a:solidFill>
                  <a:schemeClr val="tx1"/>
                </a:solidFill>
              </a:rPr>
              <a:t>。</a:t>
            </a:r>
            <a:endParaRPr lang="en-US" altLang="ja-JP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776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1346</TotalTime>
  <Words>723</Words>
  <Application>Microsoft Office PowerPoint</Application>
  <PresentationFormat>画面に合わせる (4:3)</PresentationFormat>
  <Paragraphs>230</Paragraphs>
  <Slides>22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8" baseType="lpstr">
      <vt:lpstr>HGS創英角ｺﾞｼｯｸUB</vt:lpstr>
      <vt:lpstr>HG丸ｺﾞｼｯｸM-PRO</vt:lpstr>
      <vt:lpstr>ＭＳ Ｐゴシック</vt:lpstr>
      <vt:lpstr>Arial</vt:lpstr>
      <vt:lpstr>Calibri</vt:lpstr>
      <vt:lpstr>Office ​​テーマ</vt:lpstr>
      <vt:lpstr>平成29年度 川崎市指定介護保険事業者 集団指導講習会</vt:lpstr>
      <vt:lpstr>PowerPoint プレゼンテーション</vt:lpstr>
      <vt:lpstr>PowerPoint プレゼンテーション</vt:lpstr>
      <vt:lpstr>非常災害対策</vt:lpstr>
      <vt:lpstr>非常災害対策</vt:lpstr>
      <vt:lpstr>非常災害対策</vt:lpstr>
      <vt:lpstr>非常災害対策</vt:lpstr>
      <vt:lpstr>非常災害対策</vt:lpstr>
      <vt:lpstr>非常災害対策</vt:lpstr>
      <vt:lpstr>◇認知症対応型共同生活介護（２） 　　　　　　利用料等の受領（１）</vt:lpstr>
      <vt:lpstr>◇認知症対応型共同生活介護（３） 　　　　　　利用料等の受領（２）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有料老人ホームに関する指針の改正について</dc:title>
  <dc:creator>kawasaki-admin</dc:creator>
  <cp:lastModifiedBy>kawasaki-admin</cp:lastModifiedBy>
  <cp:revision>74</cp:revision>
  <cp:lastPrinted>2017-06-08T04:08:43Z</cp:lastPrinted>
  <dcterms:created xsi:type="dcterms:W3CDTF">2016-06-01T04:43:33Z</dcterms:created>
  <dcterms:modified xsi:type="dcterms:W3CDTF">2017-06-12T09:53:57Z</dcterms:modified>
</cp:coreProperties>
</file>