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1"/>
  </p:sldMasterIdLst>
  <p:notesMasterIdLst>
    <p:notesMasterId r:id="rId19"/>
  </p:notesMasterIdLst>
  <p:sldIdLst>
    <p:sldId id="256" r:id="rId2"/>
    <p:sldId id="274" r:id="rId3"/>
    <p:sldId id="257" r:id="rId4"/>
    <p:sldId id="258" r:id="rId5"/>
    <p:sldId id="259" r:id="rId6"/>
    <p:sldId id="261" r:id="rId7"/>
    <p:sldId id="275" r:id="rId8"/>
    <p:sldId id="260" r:id="rId9"/>
    <p:sldId id="263" r:id="rId10"/>
    <p:sldId id="264" r:id="rId11"/>
    <p:sldId id="265" r:id="rId12"/>
    <p:sldId id="266" r:id="rId13"/>
    <p:sldId id="267" r:id="rId14"/>
    <p:sldId id="272" r:id="rId15"/>
    <p:sldId id="268" r:id="rId16"/>
    <p:sldId id="269" r:id="rId17"/>
    <p:sldId id="276" r:id="rId1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300"/>
    <a:srgbClr val="FF2F92"/>
    <a:srgbClr val="FFFF66"/>
    <a:srgbClr val="D88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88" autoAdjust="0"/>
    <p:restoredTop sz="94660"/>
  </p:normalViewPr>
  <p:slideViewPr>
    <p:cSldViewPr snapToGrid="0">
      <p:cViewPr>
        <p:scale>
          <a:sx n="106" d="100"/>
          <a:sy n="106" d="100"/>
        </p:scale>
        <p:origin x="-642" y="-64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FBF143-B003-4145-A9DC-47C0033BB4A3}" type="doc">
      <dgm:prSet loTypeId="urn:microsoft.com/office/officeart/2005/8/layout/cycle5" loCatId="cycle" qsTypeId="urn:microsoft.com/office/officeart/2005/8/quickstyle/simple5" qsCatId="simple" csTypeId="urn:microsoft.com/office/officeart/2005/8/colors/accent1_2" csCatId="accent1" phldr="1"/>
      <dgm:spPr/>
      <dgm:t>
        <a:bodyPr/>
        <a:lstStyle/>
        <a:p>
          <a:endParaRPr kumimoji="1" lang="ja-JP" altLang="en-US"/>
        </a:p>
      </dgm:t>
    </dgm:pt>
    <dgm:pt modelId="{93F09396-E97E-4E15-9303-0DD998B53C68}">
      <dgm:prSet phldrT="[テキスト]" custT="1"/>
      <dgm:spPr>
        <a:solidFill>
          <a:schemeClr val="accent2">
            <a:lumMod val="40000"/>
            <a:lumOff val="60000"/>
          </a:schemeClr>
        </a:solidFill>
        <a:ln>
          <a:solidFill>
            <a:schemeClr val="tx2"/>
          </a:solidFill>
        </a:ln>
      </dgm:spPr>
      <dgm:t>
        <a:bodyPr/>
        <a:lstStyle/>
        <a:p>
          <a:r>
            <a:rPr kumimoji="1" lang="ja-JP" altLang="en-US" sz="1600" b="1" dirty="0" smtClean="0">
              <a:solidFill>
                <a:srgbClr val="0070C0"/>
              </a:solidFill>
            </a:rPr>
            <a:t>１．アセスメント</a:t>
          </a:r>
          <a:endParaRPr kumimoji="1" lang="ja-JP" altLang="en-US" sz="1600" b="1" dirty="0">
            <a:solidFill>
              <a:srgbClr val="0070C0"/>
            </a:solidFill>
          </a:endParaRPr>
        </a:p>
      </dgm:t>
    </dgm:pt>
    <dgm:pt modelId="{AE680186-8975-4260-B946-CD2757AFACB8}" type="parTrans" cxnId="{1E0A401E-72B8-48A5-BAAF-B470F0A88641}">
      <dgm:prSet/>
      <dgm:spPr/>
      <dgm:t>
        <a:bodyPr/>
        <a:lstStyle/>
        <a:p>
          <a:endParaRPr kumimoji="1" lang="ja-JP" altLang="en-US"/>
        </a:p>
      </dgm:t>
    </dgm:pt>
    <dgm:pt modelId="{B3107959-BA13-4C74-9004-93E69C60E1F8}" type="sibTrans" cxnId="{1E0A401E-72B8-48A5-BAAF-B470F0A88641}">
      <dgm:prSet/>
      <dgm:spPr>
        <a:ln w="31750">
          <a:solidFill>
            <a:srgbClr val="FF0000"/>
          </a:solidFill>
        </a:ln>
      </dgm:spPr>
      <dgm:t>
        <a:bodyPr/>
        <a:lstStyle/>
        <a:p>
          <a:endParaRPr kumimoji="1" lang="ja-JP" altLang="en-US"/>
        </a:p>
      </dgm:t>
    </dgm:pt>
    <dgm:pt modelId="{D645732B-8091-4B28-BAF3-4C1A62E3F681}">
      <dgm:prSet phldrT="[テキスト]" custT="1"/>
      <dgm:spPr>
        <a:solidFill>
          <a:schemeClr val="accent2">
            <a:lumMod val="40000"/>
            <a:lumOff val="60000"/>
          </a:schemeClr>
        </a:solidFill>
        <a:ln>
          <a:solidFill>
            <a:schemeClr val="tx2"/>
          </a:solidFill>
        </a:ln>
      </dgm:spPr>
      <dgm:t>
        <a:bodyPr lIns="0" tIns="180000" rIns="0" bIns="0" anchor="ctr" anchorCtr="1"/>
        <a:lstStyle/>
        <a:p>
          <a:pPr>
            <a:lnSpc>
              <a:spcPts val="1600"/>
            </a:lnSpc>
            <a:spcAft>
              <a:spcPts val="0"/>
            </a:spcAft>
          </a:pPr>
          <a:r>
            <a:rPr kumimoji="1" lang="ja-JP" altLang="en-US" sz="1600" b="1" dirty="0" smtClean="0">
              <a:solidFill>
                <a:srgbClr val="0070C0"/>
              </a:solidFill>
              <a:latin typeface="+mn-ea"/>
              <a:ea typeface="+mn-ea"/>
            </a:rPr>
            <a:t>２．ケアプラン原案の作成</a:t>
          </a:r>
          <a:endParaRPr kumimoji="1" lang="ja-JP" altLang="en-US" sz="1600" b="1" dirty="0">
            <a:solidFill>
              <a:srgbClr val="0070C0"/>
            </a:solidFill>
            <a:latin typeface="+mn-ea"/>
            <a:ea typeface="+mn-ea"/>
          </a:endParaRPr>
        </a:p>
      </dgm:t>
    </dgm:pt>
    <dgm:pt modelId="{7EB0AE16-79A9-4662-AF96-F136862EA720}" type="parTrans" cxnId="{9D647E49-9A1D-442D-972B-D16137B15ABC}">
      <dgm:prSet/>
      <dgm:spPr/>
      <dgm:t>
        <a:bodyPr/>
        <a:lstStyle/>
        <a:p>
          <a:endParaRPr kumimoji="1" lang="ja-JP" altLang="en-US"/>
        </a:p>
      </dgm:t>
    </dgm:pt>
    <dgm:pt modelId="{60D9B15F-4B01-40C0-A62F-FD34EEB9AC4E}" type="sibTrans" cxnId="{9D647E49-9A1D-442D-972B-D16137B15ABC}">
      <dgm:prSet/>
      <dgm:spPr>
        <a:ln w="31750">
          <a:solidFill>
            <a:srgbClr val="FF0000"/>
          </a:solidFill>
        </a:ln>
      </dgm:spPr>
      <dgm:t>
        <a:bodyPr/>
        <a:lstStyle/>
        <a:p>
          <a:endParaRPr kumimoji="1" lang="ja-JP" altLang="en-US"/>
        </a:p>
      </dgm:t>
    </dgm:pt>
    <dgm:pt modelId="{27C37A57-3DD2-4E39-A469-CD2D8C0FF362}">
      <dgm:prSet phldrT="[テキスト]" custT="1"/>
      <dgm:spPr>
        <a:solidFill>
          <a:schemeClr val="accent2">
            <a:lumMod val="40000"/>
            <a:lumOff val="60000"/>
          </a:schemeClr>
        </a:solidFill>
        <a:ln>
          <a:solidFill>
            <a:schemeClr val="tx2"/>
          </a:solidFill>
        </a:ln>
      </dgm:spPr>
      <dgm:t>
        <a:bodyPr lIns="0" tIns="180000" rIns="0" bIns="0"/>
        <a:lstStyle/>
        <a:p>
          <a:pPr>
            <a:lnSpc>
              <a:spcPts val="1600"/>
            </a:lnSpc>
            <a:spcAft>
              <a:spcPts val="0"/>
            </a:spcAft>
          </a:pPr>
          <a:r>
            <a:rPr kumimoji="1" lang="ja-JP" altLang="en-US" sz="1600" b="1" dirty="0" smtClean="0">
              <a:solidFill>
                <a:srgbClr val="0070C0"/>
              </a:solidFill>
              <a:latin typeface="+mn-ea"/>
              <a:ea typeface="+mn-ea"/>
            </a:rPr>
            <a:t>３．サービス担当者</a:t>
          </a:r>
          <a:endParaRPr kumimoji="1" lang="en-US" altLang="ja-JP" sz="1600" b="1" dirty="0" smtClean="0">
            <a:solidFill>
              <a:srgbClr val="0070C0"/>
            </a:solidFill>
            <a:latin typeface="+mn-ea"/>
            <a:ea typeface="+mn-ea"/>
          </a:endParaRPr>
        </a:p>
        <a:p>
          <a:pPr>
            <a:lnSpc>
              <a:spcPts val="1600"/>
            </a:lnSpc>
            <a:spcAft>
              <a:spcPts val="0"/>
            </a:spcAft>
          </a:pPr>
          <a:r>
            <a:rPr kumimoji="1" lang="ja-JP" altLang="en-US" sz="1600" b="1" dirty="0" smtClean="0">
              <a:solidFill>
                <a:srgbClr val="0070C0"/>
              </a:solidFill>
              <a:latin typeface="+mn-ea"/>
              <a:ea typeface="+mn-ea"/>
            </a:rPr>
            <a:t>会議</a:t>
          </a:r>
          <a:endParaRPr kumimoji="1" lang="en-US" altLang="ja-JP" sz="1600" b="1" dirty="0" smtClean="0">
            <a:solidFill>
              <a:srgbClr val="0070C0"/>
            </a:solidFill>
            <a:latin typeface="+mn-ea"/>
            <a:ea typeface="+mn-ea"/>
          </a:endParaRPr>
        </a:p>
      </dgm:t>
    </dgm:pt>
    <dgm:pt modelId="{8A9E4E41-A5E9-456E-9D29-E564A4480B65}" type="parTrans" cxnId="{15407E0D-F84E-44FE-8A07-AE05C4A10B1D}">
      <dgm:prSet/>
      <dgm:spPr/>
      <dgm:t>
        <a:bodyPr/>
        <a:lstStyle/>
        <a:p>
          <a:endParaRPr kumimoji="1" lang="ja-JP" altLang="en-US"/>
        </a:p>
      </dgm:t>
    </dgm:pt>
    <dgm:pt modelId="{2D1B6E79-9030-4C85-8894-C44D9F2C43D4}" type="sibTrans" cxnId="{15407E0D-F84E-44FE-8A07-AE05C4A10B1D}">
      <dgm:prSet/>
      <dgm:spPr>
        <a:ln w="31750">
          <a:solidFill>
            <a:srgbClr val="FF0000"/>
          </a:solidFill>
        </a:ln>
      </dgm:spPr>
      <dgm:t>
        <a:bodyPr/>
        <a:lstStyle/>
        <a:p>
          <a:endParaRPr kumimoji="1" lang="ja-JP" altLang="en-US"/>
        </a:p>
      </dgm:t>
    </dgm:pt>
    <dgm:pt modelId="{DA49AD46-D556-4FAE-83AE-474E1DBFD576}">
      <dgm:prSet phldrT="[テキスト]" custT="1"/>
      <dgm:spPr>
        <a:solidFill>
          <a:schemeClr val="accent2">
            <a:lumMod val="40000"/>
            <a:lumOff val="60000"/>
          </a:schemeClr>
        </a:solidFill>
        <a:ln>
          <a:solidFill>
            <a:schemeClr val="tx2"/>
          </a:solidFill>
        </a:ln>
      </dgm:spPr>
      <dgm:t>
        <a:bodyPr lIns="0" tIns="180000" rIns="0" bIns="0"/>
        <a:lstStyle/>
        <a:p>
          <a:pPr>
            <a:lnSpc>
              <a:spcPts val="1600"/>
            </a:lnSpc>
            <a:spcAft>
              <a:spcPts val="0"/>
            </a:spcAft>
          </a:pPr>
          <a:r>
            <a:rPr kumimoji="1" lang="ja-JP" altLang="en-US" sz="1600" b="1" dirty="0" smtClean="0">
              <a:solidFill>
                <a:srgbClr val="0070C0"/>
              </a:solidFill>
            </a:rPr>
            <a:t>４．ケアプラン原案</a:t>
          </a:r>
          <a:endParaRPr kumimoji="1" lang="en-US" altLang="ja-JP" sz="1600" b="1" dirty="0" smtClean="0">
            <a:solidFill>
              <a:srgbClr val="0070C0"/>
            </a:solidFill>
          </a:endParaRPr>
        </a:p>
        <a:p>
          <a:pPr>
            <a:lnSpc>
              <a:spcPts val="1600"/>
            </a:lnSpc>
            <a:spcAft>
              <a:spcPts val="0"/>
            </a:spcAft>
          </a:pPr>
          <a:r>
            <a:rPr kumimoji="1" lang="ja-JP" altLang="en-US" sz="1600" b="1" dirty="0" smtClean="0">
              <a:solidFill>
                <a:srgbClr val="0070C0"/>
              </a:solidFill>
            </a:rPr>
            <a:t>の説明・同意</a:t>
          </a:r>
          <a:endParaRPr kumimoji="1" lang="ja-JP" altLang="en-US" sz="1600" b="1" dirty="0">
            <a:solidFill>
              <a:srgbClr val="0070C0"/>
            </a:solidFill>
          </a:endParaRPr>
        </a:p>
      </dgm:t>
    </dgm:pt>
    <dgm:pt modelId="{69BB13A6-9CEA-40CD-966F-B7EDE2F3583D}" type="parTrans" cxnId="{7A35736C-D446-46E6-926D-D5A5356F5685}">
      <dgm:prSet/>
      <dgm:spPr/>
      <dgm:t>
        <a:bodyPr/>
        <a:lstStyle/>
        <a:p>
          <a:endParaRPr kumimoji="1" lang="ja-JP" altLang="en-US"/>
        </a:p>
      </dgm:t>
    </dgm:pt>
    <dgm:pt modelId="{56200789-F4B5-4939-8EE1-D52A61DCB88C}" type="sibTrans" cxnId="{7A35736C-D446-46E6-926D-D5A5356F5685}">
      <dgm:prSet/>
      <dgm:spPr>
        <a:ln w="31750">
          <a:solidFill>
            <a:srgbClr val="FF0000"/>
          </a:solidFill>
        </a:ln>
      </dgm:spPr>
      <dgm:t>
        <a:bodyPr/>
        <a:lstStyle/>
        <a:p>
          <a:endParaRPr kumimoji="1" lang="ja-JP" altLang="en-US"/>
        </a:p>
      </dgm:t>
    </dgm:pt>
    <dgm:pt modelId="{98D15B67-DE1C-44F7-BAA7-82AD84E3E911}">
      <dgm:prSet phldrT="[テキスト]" custT="1"/>
      <dgm:spPr>
        <a:solidFill>
          <a:schemeClr val="accent2">
            <a:lumMod val="40000"/>
            <a:lumOff val="60000"/>
          </a:schemeClr>
        </a:solidFill>
        <a:ln>
          <a:solidFill>
            <a:schemeClr val="tx2"/>
          </a:solidFill>
        </a:ln>
      </dgm:spPr>
      <dgm:t>
        <a:bodyPr lIns="0" tIns="180000" rIns="0" bIns="0"/>
        <a:lstStyle/>
        <a:p>
          <a:pPr>
            <a:lnSpc>
              <a:spcPts val="1600"/>
            </a:lnSpc>
            <a:spcAft>
              <a:spcPts val="0"/>
            </a:spcAft>
          </a:pPr>
          <a:r>
            <a:rPr kumimoji="1" lang="ja-JP" altLang="en-US" sz="1600" b="1" dirty="0" smtClean="0">
              <a:solidFill>
                <a:srgbClr val="0070C0"/>
              </a:solidFill>
            </a:rPr>
            <a:t>５．ケアプランの</a:t>
          </a:r>
          <a:endParaRPr kumimoji="1" lang="en-US" altLang="ja-JP" sz="1600" b="1" dirty="0" smtClean="0">
            <a:solidFill>
              <a:srgbClr val="0070C0"/>
            </a:solidFill>
          </a:endParaRPr>
        </a:p>
        <a:p>
          <a:pPr>
            <a:lnSpc>
              <a:spcPts val="1600"/>
            </a:lnSpc>
            <a:spcAft>
              <a:spcPts val="0"/>
            </a:spcAft>
          </a:pPr>
          <a:r>
            <a:rPr kumimoji="1" lang="ja-JP" altLang="en-US" sz="1600" b="1" dirty="0" smtClean="0">
              <a:solidFill>
                <a:srgbClr val="0070C0"/>
              </a:solidFill>
            </a:rPr>
            <a:t>確定・交付</a:t>
          </a:r>
          <a:endParaRPr kumimoji="1" lang="ja-JP" altLang="en-US" sz="1600" b="1" dirty="0">
            <a:solidFill>
              <a:srgbClr val="0070C0"/>
            </a:solidFill>
          </a:endParaRPr>
        </a:p>
      </dgm:t>
    </dgm:pt>
    <dgm:pt modelId="{2AABF1B8-AD8B-4580-B0A6-1D6D044D5075}" type="parTrans" cxnId="{C50F93B9-7BCA-4241-840B-15534117BAAF}">
      <dgm:prSet/>
      <dgm:spPr/>
      <dgm:t>
        <a:bodyPr/>
        <a:lstStyle/>
        <a:p>
          <a:endParaRPr kumimoji="1" lang="ja-JP" altLang="en-US"/>
        </a:p>
      </dgm:t>
    </dgm:pt>
    <dgm:pt modelId="{39E69E7D-DA7A-45D9-B12E-BACF08CA6C1B}" type="sibTrans" cxnId="{C50F93B9-7BCA-4241-840B-15534117BAAF}">
      <dgm:prSet/>
      <dgm:spPr>
        <a:ln w="31750">
          <a:solidFill>
            <a:srgbClr val="FF0000"/>
          </a:solidFill>
        </a:ln>
      </dgm:spPr>
      <dgm:t>
        <a:bodyPr/>
        <a:lstStyle/>
        <a:p>
          <a:endParaRPr kumimoji="1" lang="ja-JP" altLang="en-US"/>
        </a:p>
      </dgm:t>
    </dgm:pt>
    <dgm:pt modelId="{62D8DF99-A727-4E5D-A103-FB014D3DFB52}">
      <dgm:prSet phldrT="[テキスト]" custT="1"/>
      <dgm:spPr>
        <a:solidFill>
          <a:schemeClr val="accent2">
            <a:lumMod val="40000"/>
            <a:lumOff val="60000"/>
          </a:schemeClr>
        </a:solidFill>
        <a:ln>
          <a:solidFill>
            <a:schemeClr val="tx2"/>
          </a:solidFill>
        </a:ln>
      </dgm:spPr>
      <dgm:t>
        <a:bodyPr lIns="0" tIns="180000" rIns="0" bIns="0"/>
        <a:lstStyle/>
        <a:p>
          <a:pPr>
            <a:lnSpc>
              <a:spcPts val="1600"/>
            </a:lnSpc>
          </a:pPr>
          <a:r>
            <a:rPr kumimoji="1" lang="ja-JP" altLang="en-US" sz="1600" b="1" dirty="0" smtClean="0">
              <a:solidFill>
                <a:srgbClr val="0070C0"/>
              </a:solidFill>
              <a:latin typeface="+mn-ea"/>
              <a:ea typeface="+mn-ea"/>
            </a:rPr>
            <a:t>６．モニタリングの実施・記録</a:t>
          </a:r>
          <a:endParaRPr kumimoji="1" lang="ja-JP" altLang="en-US" sz="1600" b="1" dirty="0">
            <a:solidFill>
              <a:srgbClr val="0070C0"/>
            </a:solidFill>
          </a:endParaRPr>
        </a:p>
      </dgm:t>
    </dgm:pt>
    <dgm:pt modelId="{B96991E7-A699-4724-8C1D-55C9208E9339}" type="parTrans" cxnId="{24C5BDDC-3B55-4582-9CF2-24746DA72045}">
      <dgm:prSet/>
      <dgm:spPr/>
      <dgm:t>
        <a:bodyPr/>
        <a:lstStyle/>
        <a:p>
          <a:endParaRPr kumimoji="1" lang="ja-JP" altLang="en-US"/>
        </a:p>
      </dgm:t>
    </dgm:pt>
    <dgm:pt modelId="{FFF22409-356A-4448-991A-5032BFE08B3C}" type="sibTrans" cxnId="{24C5BDDC-3B55-4582-9CF2-24746DA72045}">
      <dgm:prSet/>
      <dgm:spPr>
        <a:ln w="31750">
          <a:solidFill>
            <a:srgbClr val="FF0000"/>
          </a:solidFill>
        </a:ln>
      </dgm:spPr>
      <dgm:t>
        <a:bodyPr/>
        <a:lstStyle/>
        <a:p>
          <a:endParaRPr kumimoji="1" lang="ja-JP" altLang="en-US"/>
        </a:p>
      </dgm:t>
    </dgm:pt>
    <dgm:pt modelId="{BEF9AEEF-E225-402F-98D6-8E70A12B2321}" type="pres">
      <dgm:prSet presAssocID="{CDFBF143-B003-4145-A9DC-47C0033BB4A3}" presName="cycle" presStyleCnt="0">
        <dgm:presLayoutVars>
          <dgm:dir/>
          <dgm:resizeHandles val="exact"/>
        </dgm:presLayoutVars>
      </dgm:prSet>
      <dgm:spPr/>
      <dgm:t>
        <a:bodyPr/>
        <a:lstStyle/>
        <a:p>
          <a:endParaRPr kumimoji="1" lang="ja-JP" altLang="en-US"/>
        </a:p>
      </dgm:t>
    </dgm:pt>
    <dgm:pt modelId="{0269C9D9-97C4-4621-9F71-8B0B01582CBE}" type="pres">
      <dgm:prSet presAssocID="{93F09396-E97E-4E15-9303-0DD998B53C68}" presName="node" presStyleLbl="node1" presStyleIdx="0" presStyleCnt="6" custScaleX="159392">
        <dgm:presLayoutVars>
          <dgm:bulletEnabled val="1"/>
        </dgm:presLayoutVars>
      </dgm:prSet>
      <dgm:spPr/>
      <dgm:t>
        <a:bodyPr/>
        <a:lstStyle/>
        <a:p>
          <a:endParaRPr kumimoji="1" lang="ja-JP" altLang="en-US"/>
        </a:p>
      </dgm:t>
    </dgm:pt>
    <dgm:pt modelId="{66AA6947-398C-4B68-93CA-A410FFD6550E}" type="pres">
      <dgm:prSet presAssocID="{93F09396-E97E-4E15-9303-0DD998B53C68}" presName="spNode" presStyleCnt="0"/>
      <dgm:spPr/>
    </dgm:pt>
    <dgm:pt modelId="{80852D0A-C931-4537-BBFF-679F87976556}" type="pres">
      <dgm:prSet presAssocID="{B3107959-BA13-4C74-9004-93E69C60E1F8}" presName="sibTrans" presStyleLbl="sibTrans1D1" presStyleIdx="0" presStyleCnt="6"/>
      <dgm:spPr/>
      <dgm:t>
        <a:bodyPr/>
        <a:lstStyle/>
        <a:p>
          <a:endParaRPr kumimoji="1" lang="ja-JP" altLang="en-US"/>
        </a:p>
      </dgm:t>
    </dgm:pt>
    <dgm:pt modelId="{B86AD814-64B1-470A-883A-B6AC047FF753}" type="pres">
      <dgm:prSet presAssocID="{D645732B-8091-4B28-BAF3-4C1A62E3F681}" presName="node" presStyleLbl="node1" presStyleIdx="1" presStyleCnt="6" custScaleX="159392" custRadScaleRad="111371" custRadScaleInc="22606">
        <dgm:presLayoutVars>
          <dgm:bulletEnabled val="1"/>
        </dgm:presLayoutVars>
      </dgm:prSet>
      <dgm:spPr/>
      <dgm:t>
        <a:bodyPr/>
        <a:lstStyle/>
        <a:p>
          <a:endParaRPr kumimoji="1" lang="ja-JP" altLang="en-US"/>
        </a:p>
      </dgm:t>
    </dgm:pt>
    <dgm:pt modelId="{38EB9688-3647-4587-99D0-D16E997AD380}" type="pres">
      <dgm:prSet presAssocID="{D645732B-8091-4B28-BAF3-4C1A62E3F681}" presName="spNode" presStyleCnt="0"/>
      <dgm:spPr/>
    </dgm:pt>
    <dgm:pt modelId="{F94EBEB0-7DF1-45A9-88FF-33F31D5AADE8}" type="pres">
      <dgm:prSet presAssocID="{60D9B15F-4B01-40C0-A62F-FD34EEB9AC4E}" presName="sibTrans" presStyleLbl="sibTrans1D1" presStyleIdx="1" presStyleCnt="6"/>
      <dgm:spPr/>
      <dgm:t>
        <a:bodyPr/>
        <a:lstStyle/>
        <a:p>
          <a:endParaRPr kumimoji="1" lang="ja-JP" altLang="en-US"/>
        </a:p>
      </dgm:t>
    </dgm:pt>
    <dgm:pt modelId="{5D13231E-65F8-4816-9861-CDDCAFE4EFEE}" type="pres">
      <dgm:prSet presAssocID="{27C37A57-3DD2-4E39-A469-CD2D8C0FF362}" presName="node" presStyleLbl="node1" presStyleIdx="2" presStyleCnt="6" custScaleX="159392" custRadScaleRad="112001" custRadScaleInc="-23373">
        <dgm:presLayoutVars>
          <dgm:bulletEnabled val="1"/>
        </dgm:presLayoutVars>
      </dgm:prSet>
      <dgm:spPr/>
      <dgm:t>
        <a:bodyPr/>
        <a:lstStyle/>
        <a:p>
          <a:endParaRPr kumimoji="1" lang="ja-JP" altLang="en-US"/>
        </a:p>
      </dgm:t>
    </dgm:pt>
    <dgm:pt modelId="{E1FA6BE1-637A-4B22-8044-57C59C3A33BD}" type="pres">
      <dgm:prSet presAssocID="{27C37A57-3DD2-4E39-A469-CD2D8C0FF362}" presName="spNode" presStyleCnt="0"/>
      <dgm:spPr/>
    </dgm:pt>
    <dgm:pt modelId="{CEDCF9AA-264D-4167-BA21-26E37C441AEB}" type="pres">
      <dgm:prSet presAssocID="{2D1B6E79-9030-4C85-8894-C44D9F2C43D4}" presName="sibTrans" presStyleLbl="sibTrans1D1" presStyleIdx="2" presStyleCnt="6"/>
      <dgm:spPr/>
      <dgm:t>
        <a:bodyPr/>
        <a:lstStyle/>
        <a:p>
          <a:endParaRPr kumimoji="1" lang="ja-JP" altLang="en-US"/>
        </a:p>
      </dgm:t>
    </dgm:pt>
    <dgm:pt modelId="{9B810BB3-D54F-45EA-8CAA-C26B75324135}" type="pres">
      <dgm:prSet presAssocID="{DA49AD46-D556-4FAE-83AE-474E1DBFD576}" presName="node" presStyleLbl="node1" presStyleIdx="3" presStyleCnt="6" custScaleX="159392">
        <dgm:presLayoutVars>
          <dgm:bulletEnabled val="1"/>
        </dgm:presLayoutVars>
      </dgm:prSet>
      <dgm:spPr/>
      <dgm:t>
        <a:bodyPr/>
        <a:lstStyle/>
        <a:p>
          <a:endParaRPr kumimoji="1" lang="ja-JP" altLang="en-US"/>
        </a:p>
      </dgm:t>
    </dgm:pt>
    <dgm:pt modelId="{00D1C399-BFE5-4834-B478-F700170983CA}" type="pres">
      <dgm:prSet presAssocID="{DA49AD46-D556-4FAE-83AE-474E1DBFD576}" presName="spNode" presStyleCnt="0"/>
      <dgm:spPr/>
    </dgm:pt>
    <dgm:pt modelId="{D5D60C6E-DC68-4B41-ADEA-E77E3AE87B23}" type="pres">
      <dgm:prSet presAssocID="{56200789-F4B5-4939-8EE1-D52A61DCB88C}" presName="sibTrans" presStyleLbl="sibTrans1D1" presStyleIdx="3" presStyleCnt="6"/>
      <dgm:spPr/>
      <dgm:t>
        <a:bodyPr/>
        <a:lstStyle/>
        <a:p>
          <a:endParaRPr kumimoji="1" lang="ja-JP" altLang="en-US"/>
        </a:p>
      </dgm:t>
    </dgm:pt>
    <dgm:pt modelId="{E5269DDD-8729-452E-A6A5-AE0B36F3ED01}" type="pres">
      <dgm:prSet presAssocID="{98D15B67-DE1C-44F7-BAA7-82AD84E3E911}" presName="node" presStyleLbl="node1" presStyleIdx="4" presStyleCnt="6" custScaleX="159392" custRadScaleRad="111371" custRadScaleInc="22606">
        <dgm:presLayoutVars>
          <dgm:bulletEnabled val="1"/>
        </dgm:presLayoutVars>
      </dgm:prSet>
      <dgm:spPr/>
      <dgm:t>
        <a:bodyPr/>
        <a:lstStyle/>
        <a:p>
          <a:endParaRPr kumimoji="1" lang="ja-JP" altLang="en-US"/>
        </a:p>
      </dgm:t>
    </dgm:pt>
    <dgm:pt modelId="{647D9DAD-CFA8-4727-978B-28EA67E59941}" type="pres">
      <dgm:prSet presAssocID="{98D15B67-DE1C-44F7-BAA7-82AD84E3E911}" presName="spNode" presStyleCnt="0"/>
      <dgm:spPr/>
    </dgm:pt>
    <dgm:pt modelId="{F67B8550-E42E-4149-83C7-5499658DE7E4}" type="pres">
      <dgm:prSet presAssocID="{39E69E7D-DA7A-45D9-B12E-BACF08CA6C1B}" presName="sibTrans" presStyleLbl="sibTrans1D1" presStyleIdx="4" presStyleCnt="6"/>
      <dgm:spPr/>
      <dgm:t>
        <a:bodyPr/>
        <a:lstStyle/>
        <a:p>
          <a:endParaRPr kumimoji="1" lang="ja-JP" altLang="en-US"/>
        </a:p>
      </dgm:t>
    </dgm:pt>
    <dgm:pt modelId="{6B447850-CB5B-48CE-AF85-CA29EFC3E966}" type="pres">
      <dgm:prSet presAssocID="{62D8DF99-A727-4E5D-A103-FB014D3DFB52}" presName="node" presStyleLbl="node1" presStyleIdx="5" presStyleCnt="6" custScaleX="159392" custRadScaleRad="111371" custRadScaleInc="-22606">
        <dgm:presLayoutVars>
          <dgm:bulletEnabled val="1"/>
        </dgm:presLayoutVars>
      </dgm:prSet>
      <dgm:spPr/>
      <dgm:t>
        <a:bodyPr/>
        <a:lstStyle/>
        <a:p>
          <a:endParaRPr kumimoji="1" lang="ja-JP" altLang="en-US"/>
        </a:p>
      </dgm:t>
    </dgm:pt>
    <dgm:pt modelId="{86AD6730-29E2-40EB-8A98-231B5D484CB8}" type="pres">
      <dgm:prSet presAssocID="{62D8DF99-A727-4E5D-A103-FB014D3DFB52}" presName="spNode" presStyleCnt="0"/>
      <dgm:spPr/>
    </dgm:pt>
    <dgm:pt modelId="{5FEB814C-514A-4F80-834D-2C43B2361AD7}" type="pres">
      <dgm:prSet presAssocID="{FFF22409-356A-4448-991A-5032BFE08B3C}" presName="sibTrans" presStyleLbl="sibTrans1D1" presStyleIdx="5" presStyleCnt="6"/>
      <dgm:spPr/>
      <dgm:t>
        <a:bodyPr/>
        <a:lstStyle/>
        <a:p>
          <a:endParaRPr kumimoji="1" lang="ja-JP" altLang="en-US"/>
        </a:p>
      </dgm:t>
    </dgm:pt>
  </dgm:ptLst>
  <dgm:cxnLst>
    <dgm:cxn modelId="{1E0A401E-72B8-48A5-BAAF-B470F0A88641}" srcId="{CDFBF143-B003-4145-A9DC-47C0033BB4A3}" destId="{93F09396-E97E-4E15-9303-0DD998B53C68}" srcOrd="0" destOrd="0" parTransId="{AE680186-8975-4260-B946-CD2757AFACB8}" sibTransId="{B3107959-BA13-4C74-9004-93E69C60E1F8}"/>
    <dgm:cxn modelId="{4C05BF74-CC21-4874-8FD9-2C612F7003B0}" type="presOf" srcId="{56200789-F4B5-4939-8EE1-D52A61DCB88C}" destId="{D5D60C6E-DC68-4B41-ADEA-E77E3AE87B23}" srcOrd="0" destOrd="0" presId="urn:microsoft.com/office/officeart/2005/8/layout/cycle5"/>
    <dgm:cxn modelId="{C50F93B9-7BCA-4241-840B-15534117BAAF}" srcId="{CDFBF143-B003-4145-A9DC-47C0033BB4A3}" destId="{98D15B67-DE1C-44F7-BAA7-82AD84E3E911}" srcOrd="4" destOrd="0" parTransId="{2AABF1B8-AD8B-4580-B0A6-1D6D044D5075}" sibTransId="{39E69E7D-DA7A-45D9-B12E-BACF08CA6C1B}"/>
    <dgm:cxn modelId="{79EAE74C-46AB-4844-AA26-3242EA31AD87}" type="presOf" srcId="{60D9B15F-4B01-40C0-A62F-FD34EEB9AC4E}" destId="{F94EBEB0-7DF1-45A9-88FF-33F31D5AADE8}" srcOrd="0" destOrd="0" presId="urn:microsoft.com/office/officeart/2005/8/layout/cycle5"/>
    <dgm:cxn modelId="{7BF86956-EB53-46D6-BE78-EECFE881AC6B}" type="presOf" srcId="{62D8DF99-A727-4E5D-A103-FB014D3DFB52}" destId="{6B447850-CB5B-48CE-AF85-CA29EFC3E966}" srcOrd="0" destOrd="0" presId="urn:microsoft.com/office/officeart/2005/8/layout/cycle5"/>
    <dgm:cxn modelId="{60AEA51C-5F99-4F5D-9BAC-C7E31C993102}" type="presOf" srcId="{B3107959-BA13-4C74-9004-93E69C60E1F8}" destId="{80852D0A-C931-4537-BBFF-679F87976556}" srcOrd="0" destOrd="0" presId="urn:microsoft.com/office/officeart/2005/8/layout/cycle5"/>
    <dgm:cxn modelId="{909F2DEA-31DB-4AC5-80F3-A14450F02060}" type="presOf" srcId="{2D1B6E79-9030-4C85-8894-C44D9F2C43D4}" destId="{CEDCF9AA-264D-4167-BA21-26E37C441AEB}" srcOrd="0" destOrd="0" presId="urn:microsoft.com/office/officeart/2005/8/layout/cycle5"/>
    <dgm:cxn modelId="{7A35736C-D446-46E6-926D-D5A5356F5685}" srcId="{CDFBF143-B003-4145-A9DC-47C0033BB4A3}" destId="{DA49AD46-D556-4FAE-83AE-474E1DBFD576}" srcOrd="3" destOrd="0" parTransId="{69BB13A6-9CEA-40CD-966F-B7EDE2F3583D}" sibTransId="{56200789-F4B5-4939-8EE1-D52A61DCB88C}"/>
    <dgm:cxn modelId="{CE5EEE2F-18B6-4B49-8ABD-8BA7C3AE64ED}" type="presOf" srcId="{27C37A57-3DD2-4E39-A469-CD2D8C0FF362}" destId="{5D13231E-65F8-4816-9861-CDDCAFE4EFEE}" srcOrd="0" destOrd="0" presId="urn:microsoft.com/office/officeart/2005/8/layout/cycle5"/>
    <dgm:cxn modelId="{15407E0D-F84E-44FE-8A07-AE05C4A10B1D}" srcId="{CDFBF143-B003-4145-A9DC-47C0033BB4A3}" destId="{27C37A57-3DD2-4E39-A469-CD2D8C0FF362}" srcOrd="2" destOrd="0" parTransId="{8A9E4E41-A5E9-456E-9D29-E564A4480B65}" sibTransId="{2D1B6E79-9030-4C85-8894-C44D9F2C43D4}"/>
    <dgm:cxn modelId="{D124C5E4-0179-476B-A18A-38C79DE84A88}" type="presOf" srcId="{DA49AD46-D556-4FAE-83AE-474E1DBFD576}" destId="{9B810BB3-D54F-45EA-8CAA-C26B75324135}" srcOrd="0" destOrd="0" presId="urn:microsoft.com/office/officeart/2005/8/layout/cycle5"/>
    <dgm:cxn modelId="{EA793FCF-2F45-4BB2-B665-8CBF3FC3C343}" type="presOf" srcId="{D645732B-8091-4B28-BAF3-4C1A62E3F681}" destId="{B86AD814-64B1-470A-883A-B6AC047FF753}" srcOrd="0" destOrd="0" presId="urn:microsoft.com/office/officeart/2005/8/layout/cycle5"/>
    <dgm:cxn modelId="{5B7DF73E-9DB3-4128-A649-370A23826CB5}" type="presOf" srcId="{98D15B67-DE1C-44F7-BAA7-82AD84E3E911}" destId="{E5269DDD-8729-452E-A6A5-AE0B36F3ED01}" srcOrd="0" destOrd="0" presId="urn:microsoft.com/office/officeart/2005/8/layout/cycle5"/>
    <dgm:cxn modelId="{668265E4-1923-4E47-B128-27DECB981B06}" type="presOf" srcId="{FFF22409-356A-4448-991A-5032BFE08B3C}" destId="{5FEB814C-514A-4F80-834D-2C43B2361AD7}" srcOrd="0" destOrd="0" presId="urn:microsoft.com/office/officeart/2005/8/layout/cycle5"/>
    <dgm:cxn modelId="{D2FFABDA-E16D-4C6F-8FCB-4E1F631B839B}" type="presOf" srcId="{CDFBF143-B003-4145-A9DC-47C0033BB4A3}" destId="{BEF9AEEF-E225-402F-98D6-8E70A12B2321}" srcOrd="0" destOrd="0" presId="urn:microsoft.com/office/officeart/2005/8/layout/cycle5"/>
    <dgm:cxn modelId="{47100C59-A6B3-4E71-93F7-945D106C3731}" type="presOf" srcId="{39E69E7D-DA7A-45D9-B12E-BACF08CA6C1B}" destId="{F67B8550-E42E-4149-83C7-5499658DE7E4}" srcOrd="0" destOrd="0" presId="urn:microsoft.com/office/officeart/2005/8/layout/cycle5"/>
    <dgm:cxn modelId="{90D11B3F-ECF0-40F9-A7F7-1A1B0E9C8AE8}" type="presOf" srcId="{93F09396-E97E-4E15-9303-0DD998B53C68}" destId="{0269C9D9-97C4-4621-9F71-8B0B01582CBE}" srcOrd="0" destOrd="0" presId="urn:microsoft.com/office/officeart/2005/8/layout/cycle5"/>
    <dgm:cxn modelId="{9D647E49-9A1D-442D-972B-D16137B15ABC}" srcId="{CDFBF143-B003-4145-A9DC-47C0033BB4A3}" destId="{D645732B-8091-4B28-BAF3-4C1A62E3F681}" srcOrd="1" destOrd="0" parTransId="{7EB0AE16-79A9-4662-AF96-F136862EA720}" sibTransId="{60D9B15F-4B01-40C0-A62F-FD34EEB9AC4E}"/>
    <dgm:cxn modelId="{24C5BDDC-3B55-4582-9CF2-24746DA72045}" srcId="{CDFBF143-B003-4145-A9DC-47C0033BB4A3}" destId="{62D8DF99-A727-4E5D-A103-FB014D3DFB52}" srcOrd="5" destOrd="0" parTransId="{B96991E7-A699-4724-8C1D-55C9208E9339}" sibTransId="{FFF22409-356A-4448-991A-5032BFE08B3C}"/>
    <dgm:cxn modelId="{FFAA10BE-69A1-4AB8-930F-05FC748B1396}" type="presParOf" srcId="{BEF9AEEF-E225-402F-98D6-8E70A12B2321}" destId="{0269C9D9-97C4-4621-9F71-8B0B01582CBE}" srcOrd="0" destOrd="0" presId="urn:microsoft.com/office/officeart/2005/8/layout/cycle5"/>
    <dgm:cxn modelId="{29293467-88DA-43CF-A588-0B6AF6776441}" type="presParOf" srcId="{BEF9AEEF-E225-402F-98D6-8E70A12B2321}" destId="{66AA6947-398C-4B68-93CA-A410FFD6550E}" srcOrd="1" destOrd="0" presId="urn:microsoft.com/office/officeart/2005/8/layout/cycle5"/>
    <dgm:cxn modelId="{3FBBBC24-272C-40D8-8286-9184CC61A284}" type="presParOf" srcId="{BEF9AEEF-E225-402F-98D6-8E70A12B2321}" destId="{80852D0A-C931-4537-BBFF-679F87976556}" srcOrd="2" destOrd="0" presId="urn:microsoft.com/office/officeart/2005/8/layout/cycle5"/>
    <dgm:cxn modelId="{B820EEB2-752E-416B-99C0-1A93A1F51FE2}" type="presParOf" srcId="{BEF9AEEF-E225-402F-98D6-8E70A12B2321}" destId="{B86AD814-64B1-470A-883A-B6AC047FF753}" srcOrd="3" destOrd="0" presId="urn:microsoft.com/office/officeart/2005/8/layout/cycle5"/>
    <dgm:cxn modelId="{23A30D19-ACC3-4875-B128-73D5A06876A7}" type="presParOf" srcId="{BEF9AEEF-E225-402F-98D6-8E70A12B2321}" destId="{38EB9688-3647-4587-99D0-D16E997AD380}" srcOrd="4" destOrd="0" presId="urn:microsoft.com/office/officeart/2005/8/layout/cycle5"/>
    <dgm:cxn modelId="{D6671382-7EE2-40EA-926A-848F3CCF7BB8}" type="presParOf" srcId="{BEF9AEEF-E225-402F-98D6-8E70A12B2321}" destId="{F94EBEB0-7DF1-45A9-88FF-33F31D5AADE8}" srcOrd="5" destOrd="0" presId="urn:microsoft.com/office/officeart/2005/8/layout/cycle5"/>
    <dgm:cxn modelId="{65CC5961-9F3B-4A84-8F0B-5C9FE0DA7B20}" type="presParOf" srcId="{BEF9AEEF-E225-402F-98D6-8E70A12B2321}" destId="{5D13231E-65F8-4816-9861-CDDCAFE4EFEE}" srcOrd="6" destOrd="0" presId="urn:microsoft.com/office/officeart/2005/8/layout/cycle5"/>
    <dgm:cxn modelId="{59BBCA3A-3723-4FCB-9FFC-766B5FD075FD}" type="presParOf" srcId="{BEF9AEEF-E225-402F-98D6-8E70A12B2321}" destId="{E1FA6BE1-637A-4B22-8044-57C59C3A33BD}" srcOrd="7" destOrd="0" presId="urn:microsoft.com/office/officeart/2005/8/layout/cycle5"/>
    <dgm:cxn modelId="{6FDD0811-7119-4B99-B05D-58FA3136BDB6}" type="presParOf" srcId="{BEF9AEEF-E225-402F-98D6-8E70A12B2321}" destId="{CEDCF9AA-264D-4167-BA21-26E37C441AEB}" srcOrd="8" destOrd="0" presId="urn:microsoft.com/office/officeart/2005/8/layout/cycle5"/>
    <dgm:cxn modelId="{338B4179-91ED-40F2-8E34-974D7F08220B}" type="presParOf" srcId="{BEF9AEEF-E225-402F-98D6-8E70A12B2321}" destId="{9B810BB3-D54F-45EA-8CAA-C26B75324135}" srcOrd="9" destOrd="0" presId="urn:microsoft.com/office/officeart/2005/8/layout/cycle5"/>
    <dgm:cxn modelId="{237F6B4B-A04E-4F17-87B1-14037A0BB177}" type="presParOf" srcId="{BEF9AEEF-E225-402F-98D6-8E70A12B2321}" destId="{00D1C399-BFE5-4834-B478-F700170983CA}" srcOrd="10" destOrd="0" presId="urn:microsoft.com/office/officeart/2005/8/layout/cycle5"/>
    <dgm:cxn modelId="{87E2D533-D875-436D-9F0B-3591E02C6356}" type="presParOf" srcId="{BEF9AEEF-E225-402F-98D6-8E70A12B2321}" destId="{D5D60C6E-DC68-4B41-ADEA-E77E3AE87B23}" srcOrd="11" destOrd="0" presId="urn:microsoft.com/office/officeart/2005/8/layout/cycle5"/>
    <dgm:cxn modelId="{5DB9BBC6-2DF0-4155-A6B8-AFA9203EF643}" type="presParOf" srcId="{BEF9AEEF-E225-402F-98D6-8E70A12B2321}" destId="{E5269DDD-8729-452E-A6A5-AE0B36F3ED01}" srcOrd="12" destOrd="0" presId="urn:microsoft.com/office/officeart/2005/8/layout/cycle5"/>
    <dgm:cxn modelId="{9D194D60-C27D-42D6-ACC3-516CB280B028}" type="presParOf" srcId="{BEF9AEEF-E225-402F-98D6-8E70A12B2321}" destId="{647D9DAD-CFA8-4727-978B-28EA67E59941}" srcOrd="13" destOrd="0" presId="urn:microsoft.com/office/officeart/2005/8/layout/cycle5"/>
    <dgm:cxn modelId="{B713FF57-4559-482B-9ADE-D1B9DF261DA3}" type="presParOf" srcId="{BEF9AEEF-E225-402F-98D6-8E70A12B2321}" destId="{F67B8550-E42E-4149-83C7-5499658DE7E4}" srcOrd="14" destOrd="0" presId="urn:microsoft.com/office/officeart/2005/8/layout/cycle5"/>
    <dgm:cxn modelId="{64117702-AD9D-46C8-BC71-DCB5EE4CD6CE}" type="presParOf" srcId="{BEF9AEEF-E225-402F-98D6-8E70A12B2321}" destId="{6B447850-CB5B-48CE-AF85-CA29EFC3E966}" srcOrd="15" destOrd="0" presId="urn:microsoft.com/office/officeart/2005/8/layout/cycle5"/>
    <dgm:cxn modelId="{59A8EE71-8028-4B6A-8598-07E061F0D8A6}" type="presParOf" srcId="{BEF9AEEF-E225-402F-98D6-8E70A12B2321}" destId="{86AD6730-29E2-40EB-8A98-231B5D484CB8}" srcOrd="16" destOrd="0" presId="urn:microsoft.com/office/officeart/2005/8/layout/cycle5"/>
    <dgm:cxn modelId="{3B0770D4-2E97-4E6D-A67E-50D113C00224}" type="presParOf" srcId="{BEF9AEEF-E225-402F-98D6-8E70A12B2321}" destId="{5FEB814C-514A-4F80-834D-2C43B2361AD7}" srcOrd="17"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CDFBF143-B003-4145-A9DC-47C0033BB4A3}" type="doc">
      <dgm:prSet loTypeId="urn:microsoft.com/office/officeart/2005/8/layout/cycle5" loCatId="cycle" qsTypeId="urn:microsoft.com/office/officeart/2005/8/quickstyle/simple5" qsCatId="simple" csTypeId="urn:microsoft.com/office/officeart/2005/8/colors/accent1_2" csCatId="accent1" phldr="1"/>
      <dgm:spPr/>
      <dgm:t>
        <a:bodyPr/>
        <a:lstStyle/>
        <a:p>
          <a:endParaRPr kumimoji="1" lang="ja-JP" altLang="en-US"/>
        </a:p>
      </dgm:t>
    </dgm:pt>
    <dgm:pt modelId="{93F09396-E97E-4E15-9303-0DD998B53C68}">
      <dgm:prSet phldrT="[テキスト]" custT="1"/>
      <dgm:spPr>
        <a:solidFill>
          <a:schemeClr val="accent2">
            <a:lumMod val="40000"/>
            <a:lumOff val="60000"/>
          </a:schemeClr>
        </a:solidFill>
        <a:ln>
          <a:solidFill>
            <a:schemeClr val="tx2"/>
          </a:solidFill>
        </a:ln>
      </dgm:spPr>
      <dgm:t>
        <a:bodyPr/>
        <a:lstStyle/>
        <a:p>
          <a:r>
            <a:rPr kumimoji="1" lang="ja-JP" altLang="en-US" sz="1600" b="1" dirty="0" smtClean="0">
              <a:solidFill>
                <a:srgbClr val="0070C0"/>
              </a:solidFill>
            </a:rPr>
            <a:t>１．アセスメント</a:t>
          </a:r>
          <a:endParaRPr kumimoji="1" lang="ja-JP" altLang="en-US" sz="1600" b="1" dirty="0">
            <a:solidFill>
              <a:srgbClr val="0070C0"/>
            </a:solidFill>
          </a:endParaRPr>
        </a:p>
      </dgm:t>
    </dgm:pt>
    <dgm:pt modelId="{AE680186-8975-4260-B946-CD2757AFACB8}" type="parTrans" cxnId="{1E0A401E-72B8-48A5-BAAF-B470F0A88641}">
      <dgm:prSet/>
      <dgm:spPr/>
      <dgm:t>
        <a:bodyPr/>
        <a:lstStyle/>
        <a:p>
          <a:endParaRPr kumimoji="1" lang="ja-JP" altLang="en-US"/>
        </a:p>
      </dgm:t>
    </dgm:pt>
    <dgm:pt modelId="{B3107959-BA13-4C74-9004-93E69C60E1F8}" type="sibTrans" cxnId="{1E0A401E-72B8-48A5-BAAF-B470F0A88641}">
      <dgm:prSet/>
      <dgm:spPr>
        <a:ln w="31750">
          <a:solidFill>
            <a:srgbClr val="FF0000"/>
          </a:solidFill>
        </a:ln>
      </dgm:spPr>
      <dgm:t>
        <a:bodyPr/>
        <a:lstStyle/>
        <a:p>
          <a:endParaRPr kumimoji="1" lang="ja-JP" altLang="en-US"/>
        </a:p>
      </dgm:t>
    </dgm:pt>
    <dgm:pt modelId="{D645732B-8091-4B28-BAF3-4C1A62E3F681}">
      <dgm:prSet phldrT="[テキスト]" custT="1"/>
      <dgm:spPr>
        <a:solidFill>
          <a:schemeClr val="bg1"/>
        </a:solidFill>
        <a:ln>
          <a:solidFill>
            <a:schemeClr val="tx2"/>
          </a:solidFill>
        </a:ln>
      </dgm:spPr>
      <dgm:t>
        <a:bodyPr lIns="0" tIns="180000" rIns="0" bIns="0" anchor="ctr" anchorCtr="1"/>
        <a:lstStyle/>
        <a:p>
          <a:pPr>
            <a:lnSpc>
              <a:spcPts val="1600"/>
            </a:lnSpc>
            <a:spcAft>
              <a:spcPts val="0"/>
            </a:spcAft>
          </a:pPr>
          <a:r>
            <a:rPr kumimoji="1" lang="ja-JP" altLang="en-US" sz="1600" b="1" dirty="0" smtClean="0">
              <a:solidFill>
                <a:srgbClr val="0070C0"/>
              </a:solidFill>
              <a:latin typeface="+mn-ea"/>
              <a:ea typeface="+mn-ea"/>
            </a:rPr>
            <a:t>２．ケアプラン原案の作成</a:t>
          </a:r>
          <a:endParaRPr kumimoji="1" lang="ja-JP" altLang="en-US" sz="1600" b="1" dirty="0">
            <a:solidFill>
              <a:srgbClr val="0070C0"/>
            </a:solidFill>
            <a:latin typeface="+mn-ea"/>
            <a:ea typeface="+mn-ea"/>
          </a:endParaRPr>
        </a:p>
      </dgm:t>
    </dgm:pt>
    <dgm:pt modelId="{7EB0AE16-79A9-4662-AF96-F136862EA720}" type="parTrans" cxnId="{9D647E49-9A1D-442D-972B-D16137B15ABC}">
      <dgm:prSet/>
      <dgm:spPr/>
      <dgm:t>
        <a:bodyPr/>
        <a:lstStyle/>
        <a:p>
          <a:endParaRPr kumimoji="1" lang="ja-JP" altLang="en-US"/>
        </a:p>
      </dgm:t>
    </dgm:pt>
    <dgm:pt modelId="{60D9B15F-4B01-40C0-A62F-FD34EEB9AC4E}" type="sibTrans" cxnId="{9D647E49-9A1D-442D-972B-D16137B15ABC}">
      <dgm:prSet/>
      <dgm:spPr>
        <a:ln w="31750">
          <a:solidFill>
            <a:srgbClr val="FF0000"/>
          </a:solidFill>
        </a:ln>
      </dgm:spPr>
      <dgm:t>
        <a:bodyPr/>
        <a:lstStyle/>
        <a:p>
          <a:endParaRPr kumimoji="1" lang="ja-JP" altLang="en-US"/>
        </a:p>
      </dgm:t>
    </dgm:pt>
    <dgm:pt modelId="{27C37A57-3DD2-4E39-A469-CD2D8C0FF362}">
      <dgm:prSet phldrT="[テキスト]" custT="1"/>
      <dgm:spPr>
        <a:solidFill>
          <a:schemeClr val="accent2">
            <a:lumMod val="40000"/>
            <a:lumOff val="60000"/>
          </a:schemeClr>
        </a:solidFill>
        <a:ln>
          <a:solidFill>
            <a:schemeClr val="tx2"/>
          </a:solidFill>
        </a:ln>
      </dgm:spPr>
      <dgm:t>
        <a:bodyPr lIns="0" tIns="180000" rIns="0" bIns="0"/>
        <a:lstStyle/>
        <a:p>
          <a:pPr>
            <a:lnSpc>
              <a:spcPts val="1600"/>
            </a:lnSpc>
            <a:spcAft>
              <a:spcPts val="0"/>
            </a:spcAft>
          </a:pPr>
          <a:r>
            <a:rPr kumimoji="1" lang="ja-JP" altLang="en-US" sz="1600" b="1" dirty="0" smtClean="0">
              <a:solidFill>
                <a:srgbClr val="0070C0"/>
              </a:solidFill>
              <a:latin typeface="+mn-ea"/>
              <a:ea typeface="+mn-ea"/>
            </a:rPr>
            <a:t>３．サービス担当者</a:t>
          </a:r>
          <a:endParaRPr kumimoji="1" lang="en-US" altLang="ja-JP" sz="1600" b="1" dirty="0" smtClean="0">
            <a:solidFill>
              <a:srgbClr val="0070C0"/>
            </a:solidFill>
            <a:latin typeface="+mn-ea"/>
            <a:ea typeface="+mn-ea"/>
          </a:endParaRPr>
        </a:p>
        <a:p>
          <a:pPr>
            <a:lnSpc>
              <a:spcPts val="1600"/>
            </a:lnSpc>
            <a:spcAft>
              <a:spcPts val="0"/>
            </a:spcAft>
          </a:pPr>
          <a:r>
            <a:rPr kumimoji="1" lang="ja-JP" altLang="en-US" sz="1600" b="1" dirty="0" smtClean="0">
              <a:solidFill>
                <a:srgbClr val="0070C0"/>
              </a:solidFill>
              <a:latin typeface="+mn-ea"/>
              <a:ea typeface="+mn-ea"/>
            </a:rPr>
            <a:t>会議</a:t>
          </a:r>
          <a:endParaRPr kumimoji="1" lang="en-US" altLang="ja-JP" sz="1600" b="1" dirty="0" smtClean="0">
            <a:solidFill>
              <a:srgbClr val="0070C0"/>
            </a:solidFill>
            <a:latin typeface="+mn-ea"/>
            <a:ea typeface="+mn-ea"/>
          </a:endParaRPr>
        </a:p>
      </dgm:t>
    </dgm:pt>
    <dgm:pt modelId="{8A9E4E41-A5E9-456E-9D29-E564A4480B65}" type="parTrans" cxnId="{15407E0D-F84E-44FE-8A07-AE05C4A10B1D}">
      <dgm:prSet/>
      <dgm:spPr/>
      <dgm:t>
        <a:bodyPr/>
        <a:lstStyle/>
        <a:p>
          <a:endParaRPr kumimoji="1" lang="ja-JP" altLang="en-US"/>
        </a:p>
      </dgm:t>
    </dgm:pt>
    <dgm:pt modelId="{2D1B6E79-9030-4C85-8894-C44D9F2C43D4}" type="sibTrans" cxnId="{15407E0D-F84E-44FE-8A07-AE05C4A10B1D}">
      <dgm:prSet/>
      <dgm:spPr>
        <a:ln w="31750">
          <a:solidFill>
            <a:srgbClr val="FF0000"/>
          </a:solidFill>
        </a:ln>
      </dgm:spPr>
      <dgm:t>
        <a:bodyPr/>
        <a:lstStyle/>
        <a:p>
          <a:endParaRPr kumimoji="1" lang="ja-JP" altLang="en-US"/>
        </a:p>
      </dgm:t>
    </dgm:pt>
    <dgm:pt modelId="{DA49AD46-D556-4FAE-83AE-474E1DBFD576}">
      <dgm:prSet phldrT="[テキスト]" custT="1"/>
      <dgm:spPr>
        <a:solidFill>
          <a:schemeClr val="accent2">
            <a:lumMod val="40000"/>
            <a:lumOff val="60000"/>
          </a:schemeClr>
        </a:solidFill>
        <a:ln>
          <a:solidFill>
            <a:schemeClr val="tx2"/>
          </a:solidFill>
        </a:ln>
      </dgm:spPr>
      <dgm:t>
        <a:bodyPr lIns="0" tIns="180000" rIns="0" bIns="0"/>
        <a:lstStyle/>
        <a:p>
          <a:pPr>
            <a:lnSpc>
              <a:spcPts val="1600"/>
            </a:lnSpc>
            <a:spcAft>
              <a:spcPts val="0"/>
            </a:spcAft>
          </a:pPr>
          <a:r>
            <a:rPr kumimoji="1" lang="ja-JP" altLang="en-US" sz="1600" b="1" dirty="0" smtClean="0">
              <a:solidFill>
                <a:srgbClr val="0070C0"/>
              </a:solidFill>
            </a:rPr>
            <a:t>４．ケアプラン原案</a:t>
          </a:r>
          <a:endParaRPr kumimoji="1" lang="en-US" altLang="ja-JP" sz="1600" b="1" dirty="0" smtClean="0">
            <a:solidFill>
              <a:srgbClr val="0070C0"/>
            </a:solidFill>
          </a:endParaRPr>
        </a:p>
        <a:p>
          <a:pPr>
            <a:lnSpc>
              <a:spcPts val="1600"/>
            </a:lnSpc>
            <a:spcAft>
              <a:spcPts val="0"/>
            </a:spcAft>
          </a:pPr>
          <a:r>
            <a:rPr kumimoji="1" lang="ja-JP" altLang="en-US" sz="1600" b="1" dirty="0" smtClean="0">
              <a:solidFill>
                <a:srgbClr val="0070C0"/>
              </a:solidFill>
            </a:rPr>
            <a:t>の説明・同意</a:t>
          </a:r>
          <a:endParaRPr kumimoji="1" lang="ja-JP" altLang="en-US" sz="1600" b="1" dirty="0">
            <a:solidFill>
              <a:srgbClr val="0070C0"/>
            </a:solidFill>
          </a:endParaRPr>
        </a:p>
      </dgm:t>
    </dgm:pt>
    <dgm:pt modelId="{69BB13A6-9CEA-40CD-966F-B7EDE2F3583D}" type="parTrans" cxnId="{7A35736C-D446-46E6-926D-D5A5356F5685}">
      <dgm:prSet/>
      <dgm:spPr/>
      <dgm:t>
        <a:bodyPr/>
        <a:lstStyle/>
        <a:p>
          <a:endParaRPr kumimoji="1" lang="ja-JP" altLang="en-US"/>
        </a:p>
      </dgm:t>
    </dgm:pt>
    <dgm:pt modelId="{56200789-F4B5-4939-8EE1-D52A61DCB88C}" type="sibTrans" cxnId="{7A35736C-D446-46E6-926D-D5A5356F5685}">
      <dgm:prSet/>
      <dgm:spPr>
        <a:ln w="31750">
          <a:solidFill>
            <a:srgbClr val="FF0000"/>
          </a:solidFill>
        </a:ln>
      </dgm:spPr>
      <dgm:t>
        <a:bodyPr/>
        <a:lstStyle/>
        <a:p>
          <a:endParaRPr kumimoji="1" lang="ja-JP" altLang="en-US"/>
        </a:p>
      </dgm:t>
    </dgm:pt>
    <dgm:pt modelId="{98D15B67-DE1C-44F7-BAA7-82AD84E3E911}">
      <dgm:prSet phldrT="[テキスト]" custT="1"/>
      <dgm:spPr>
        <a:solidFill>
          <a:schemeClr val="accent2">
            <a:lumMod val="40000"/>
            <a:lumOff val="60000"/>
          </a:schemeClr>
        </a:solidFill>
        <a:ln>
          <a:solidFill>
            <a:schemeClr val="tx2"/>
          </a:solidFill>
        </a:ln>
      </dgm:spPr>
      <dgm:t>
        <a:bodyPr lIns="0" tIns="180000" rIns="0" bIns="0"/>
        <a:lstStyle/>
        <a:p>
          <a:pPr>
            <a:lnSpc>
              <a:spcPts val="1600"/>
            </a:lnSpc>
            <a:spcAft>
              <a:spcPts val="0"/>
            </a:spcAft>
          </a:pPr>
          <a:r>
            <a:rPr kumimoji="1" lang="ja-JP" altLang="en-US" sz="1600" b="1" dirty="0" smtClean="0">
              <a:solidFill>
                <a:srgbClr val="0070C0"/>
              </a:solidFill>
            </a:rPr>
            <a:t>５．ケアプランの</a:t>
          </a:r>
          <a:endParaRPr kumimoji="1" lang="en-US" altLang="ja-JP" sz="1600" b="1" dirty="0" smtClean="0">
            <a:solidFill>
              <a:srgbClr val="0070C0"/>
            </a:solidFill>
          </a:endParaRPr>
        </a:p>
        <a:p>
          <a:pPr>
            <a:lnSpc>
              <a:spcPts val="1600"/>
            </a:lnSpc>
            <a:spcAft>
              <a:spcPts val="0"/>
            </a:spcAft>
          </a:pPr>
          <a:r>
            <a:rPr kumimoji="1" lang="ja-JP" altLang="en-US" sz="1600" b="1" dirty="0" smtClean="0">
              <a:solidFill>
                <a:srgbClr val="0070C0"/>
              </a:solidFill>
            </a:rPr>
            <a:t>確定・交付</a:t>
          </a:r>
          <a:endParaRPr kumimoji="1" lang="ja-JP" altLang="en-US" sz="1600" b="1" dirty="0">
            <a:solidFill>
              <a:srgbClr val="0070C0"/>
            </a:solidFill>
          </a:endParaRPr>
        </a:p>
      </dgm:t>
    </dgm:pt>
    <dgm:pt modelId="{2AABF1B8-AD8B-4580-B0A6-1D6D044D5075}" type="parTrans" cxnId="{C50F93B9-7BCA-4241-840B-15534117BAAF}">
      <dgm:prSet/>
      <dgm:spPr/>
      <dgm:t>
        <a:bodyPr/>
        <a:lstStyle/>
        <a:p>
          <a:endParaRPr kumimoji="1" lang="ja-JP" altLang="en-US"/>
        </a:p>
      </dgm:t>
    </dgm:pt>
    <dgm:pt modelId="{39E69E7D-DA7A-45D9-B12E-BACF08CA6C1B}" type="sibTrans" cxnId="{C50F93B9-7BCA-4241-840B-15534117BAAF}">
      <dgm:prSet/>
      <dgm:spPr>
        <a:ln w="31750">
          <a:solidFill>
            <a:srgbClr val="FF0000"/>
          </a:solidFill>
        </a:ln>
      </dgm:spPr>
      <dgm:t>
        <a:bodyPr/>
        <a:lstStyle/>
        <a:p>
          <a:endParaRPr kumimoji="1" lang="ja-JP" altLang="en-US"/>
        </a:p>
      </dgm:t>
    </dgm:pt>
    <dgm:pt modelId="{62D8DF99-A727-4E5D-A103-FB014D3DFB52}">
      <dgm:prSet phldrT="[テキスト]" custT="1"/>
      <dgm:spPr>
        <a:solidFill>
          <a:schemeClr val="accent2">
            <a:lumMod val="40000"/>
            <a:lumOff val="60000"/>
          </a:schemeClr>
        </a:solidFill>
        <a:ln>
          <a:solidFill>
            <a:schemeClr val="tx2"/>
          </a:solidFill>
        </a:ln>
      </dgm:spPr>
      <dgm:t>
        <a:bodyPr lIns="0" tIns="180000" rIns="0" bIns="0"/>
        <a:lstStyle/>
        <a:p>
          <a:pPr>
            <a:lnSpc>
              <a:spcPts val="1600"/>
            </a:lnSpc>
          </a:pPr>
          <a:r>
            <a:rPr kumimoji="1" lang="ja-JP" altLang="en-US" sz="1600" b="1" dirty="0" smtClean="0">
              <a:solidFill>
                <a:srgbClr val="0070C0"/>
              </a:solidFill>
              <a:latin typeface="+mn-ea"/>
              <a:ea typeface="+mn-ea"/>
            </a:rPr>
            <a:t>６．モニタリングの実施・記録</a:t>
          </a:r>
          <a:endParaRPr kumimoji="1" lang="ja-JP" altLang="en-US" sz="1600" b="1" dirty="0">
            <a:solidFill>
              <a:srgbClr val="0070C0"/>
            </a:solidFill>
          </a:endParaRPr>
        </a:p>
      </dgm:t>
    </dgm:pt>
    <dgm:pt modelId="{B96991E7-A699-4724-8C1D-55C9208E9339}" type="parTrans" cxnId="{24C5BDDC-3B55-4582-9CF2-24746DA72045}">
      <dgm:prSet/>
      <dgm:spPr/>
      <dgm:t>
        <a:bodyPr/>
        <a:lstStyle/>
        <a:p>
          <a:endParaRPr kumimoji="1" lang="ja-JP" altLang="en-US"/>
        </a:p>
      </dgm:t>
    </dgm:pt>
    <dgm:pt modelId="{FFF22409-356A-4448-991A-5032BFE08B3C}" type="sibTrans" cxnId="{24C5BDDC-3B55-4582-9CF2-24746DA72045}">
      <dgm:prSet/>
      <dgm:spPr>
        <a:ln w="31750">
          <a:solidFill>
            <a:srgbClr val="FF0000"/>
          </a:solidFill>
        </a:ln>
      </dgm:spPr>
      <dgm:t>
        <a:bodyPr/>
        <a:lstStyle/>
        <a:p>
          <a:endParaRPr kumimoji="1" lang="ja-JP" altLang="en-US"/>
        </a:p>
      </dgm:t>
    </dgm:pt>
    <dgm:pt modelId="{BEF9AEEF-E225-402F-98D6-8E70A12B2321}" type="pres">
      <dgm:prSet presAssocID="{CDFBF143-B003-4145-A9DC-47C0033BB4A3}" presName="cycle" presStyleCnt="0">
        <dgm:presLayoutVars>
          <dgm:dir/>
          <dgm:resizeHandles val="exact"/>
        </dgm:presLayoutVars>
      </dgm:prSet>
      <dgm:spPr/>
      <dgm:t>
        <a:bodyPr/>
        <a:lstStyle/>
        <a:p>
          <a:endParaRPr kumimoji="1" lang="ja-JP" altLang="en-US"/>
        </a:p>
      </dgm:t>
    </dgm:pt>
    <dgm:pt modelId="{0269C9D9-97C4-4621-9F71-8B0B01582CBE}" type="pres">
      <dgm:prSet presAssocID="{93F09396-E97E-4E15-9303-0DD998B53C68}" presName="node" presStyleLbl="node1" presStyleIdx="0" presStyleCnt="6" custScaleX="159392">
        <dgm:presLayoutVars>
          <dgm:bulletEnabled val="1"/>
        </dgm:presLayoutVars>
      </dgm:prSet>
      <dgm:spPr/>
      <dgm:t>
        <a:bodyPr/>
        <a:lstStyle/>
        <a:p>
          <a:endParaRPr kumimoji="1" lang="ja-JP" altLang="en-US"/>
        </a:p>
      </dgm:t>
    </dgm:pt>
    <dgm:pt modelId="{66AA6947-398C-4B68-93CA-A410FFD6550E}" type="pres">
      <dgm:prSet presAssocID="{93F09396-E97E-4E15-9303-0DD998B53C68}" presName="spNode" presStyleCnt="0"/>
      <dgm:spPr/>
    </dgm:pt>
    <dgm:pt modelId="{80852D0A-C931-4537-BBFF-679F87976556}" type="pres">
      <dgm:prSet presAssocID="{B3107959-BA13-4C74-9004-93E69C60E1F8}" presName="sibTrans" presStyleLbl="sibTrans1D1" presStyleIdx="0" presStyleCnt="6"/>
      <dgm:spPr/>
      <dgm:t>
        <a:bodyPr/>
        <a:lstStyle/>
        <a:p>
          <a:endParaRPr kumimoji="1" lang="ja-JP" altLang="en-US"/>
        </a:p>
      </dgm:t>
    </dgm:pt>
    <dgm:pt modelId="{B86AD814-64B1-470A-883A-B6AC047FF753}" type="pres">
      <dgm:prSet presAssocID="{D645732B-8091-4B28-BAF3-4C1A62E3F681}" presName="node" presStyleLbl="node1" presStyleIdx="1" presStyleCnt="6" custScaleX="159392" custRadScaleRad="111371" custRadScaleInc="22606">
        <dgm:presLayoutVars>
          <dgm:bulletEnabled val="1"/>
        </dgm:presLayoutVars>
      </dgm:prSet>
      <dgm:spPr/>
      <dgm:t>
        <a:bodyPr/>
        <a:lstStyle/>
        <a:p>
          <a:endParaRPr kumimoji="1" lang="ja-JP" altLang="en-US"/>
        </a:p>
      </dgm:t>
    </dgm:pt>
    <dgm:pt modelId="{38EB9688-3647-4587-99D0-D16E997AD380}" type="pres">
      <dgm:prSet presAssocID="{D645732B-8091-4B28-BAF3-4C1A62E3F681}" presName="spNode" presStyleCnt="0"/>
      <dgm:spPr/>
    </dgm:pt>
    <dgm:pt modelId="{F94EBEB0-7DF1-45A9-88FF-33F31D5AADE8}" type="pres">
      <dgm:prSet presAssocID="{60D9B15F-4B01-40C0-A62F-FD34EEB9AC4E}" presName="sibTrans" presStyleLbl="sibTrans1D1" presStyleIdx="1" presStyleCnt="6"/>
      <dgm:spPr/>
      <dgm:t>
        <a:bodyPr/>
        <a:lstStyle/>
        <a:p>
          <a:endParaRPr kumimoji="1" lang="ja-JP" altLang="en-US"/>
        </a:p>
      </dgm:t>
    </dgm:pt>
    <dgm:pt modelId="{5D13231E-65F8-4816-9861-CDDCAFE4EFEE}" type="pres">
      <dgm:prSet presAssocID="{27C37A57-3DD2-4E39-A469-CD2D8C0FF362}" presName="node" presStyleLbl="node1" presStyleIdx="2" presStyleCnt="6" custScaleX="159392" custRadScaleRad="112001" custRadScaleInc="-23373">
        <dgm:presLayoutVars>
          <dgm:bulletEnabled val="1"/>
        </dgm:presLayoutVars>
      </dgm:prSet>
      <dgm:spPr/>
      <dgm:t>
        <a:bodyPr/>
        <a:lstStyle/>
        <a:p>
          <a:endParaRPr kumimoji="1" lang="ja-JP" altLang="en-US"/>
        </a:p>
      </dgm:t>
    </dgm:pt>
    <dgm:pt modelId="{E1FA6BE1-637A-4B22-8044-57C59C3A33BD}" type="pres">
      <dgm:prSet presAssocID="{27C37A57-3DD2-4E39-A469-CD2D8C0FF362}" presName="spNode" presStyleCnt="0"/>
      <dgm:spPr/>
    </dgm:pt>
    <dgm:pt modelId="{CEDCF9AA-264D-4167-BA21-26E37C441AEB}" type="pres">
      <dgm:prSet presAssocID="{2D1B6E79-9030-4C85-8894-C44D9F2C43D4}" presName="sibTrans" presStyleLbl="sibTrans1D1" presStyleIdx="2" presStyleCnt="6"/>
      <dgm:spPr/>
      <dgm:t>
        <a:bodyPr/>
        <a:lstStyle/>
        <a:p>
          <a:endParaRPr kumimoji="1" lang="ja-JP" altLang="en-US"/>
        </a:p>
      </dgm:t>
    </dgm:pt>
    <dgm:pt modelId="{9B810BB3-D54F-45EA-8CAA-C26B75324135}" type="pres">
      <dgm:prSet presAssocID="{DA49AD46-D556-4FAE-83AE-474E1DBFD576}" presName="node" presStyleLbl="node1" presStyleIdx="3" presStyleCnt="6" custScaleX="159392">
        <dgm:presLayoutVars>
          <dgm:bulletEnabled val="1"/>
        </dgm:presLayoutVars>
      </dgm:prSet>
      <dgm:spPr/>
      <dgm:t>
        <a:bodyPr/>
        <a:lstStyle/>
        <a:p>
          <a:endParaRPr kumimoji="1" lang="ja-JP" altLang="en-US"/>
        </a:p>
      </dgm:t>
    </dgm:pt>
    <dgm:pt modelId="{00D1C399-BFE5-4834-B478-F700170983CA}" type="pres">
      <dgm:prSet presAssocID="{DA49AD46-D556-4FAE-83AE-474E1DBFD576}" presName="spNode" presStyleCnt="0"/>
      <dgm:spPr/>
    </dgm:pt>
    <dgm:pt modelId="{D5D60C6E-DC68-4B41-ADEA-E77E3AE87B23}" type="pres">
      <dgm:prSet presAssocID="{56200789-F4B5-4939-8EE1-D52A61DCB88C}" presName="sibTrans" presStyleLbl="sibTrans1D1" presStyleIdx="3" presStyleCnt="6"/>
      <dgm:spPr/>
      <dgm:t>
        <a:bodyPr/>
        <a:lstStyle/>
        <a:p>
          <a:endParaRPr kumimoji="1" lang="ja-JP" altLang="en-US"/>
        </a:p>
      </dgm:t>
    </dgm:pt>
    <dgm:pt modelId="{E5269DDD-8729-452E-A6A5-AE0B36F3ED01}" type="pres">
      <dgm:prSet presAssocID="{98D15B67-DE1C-44F7-BAA7-82AD84E3E911}" presName="node" presStyleLbl="node1" presStyleIdx="4" presStyleCnt="6" custScaleX="159392" custRadScaleRad="111371" custRadScaleInc="22606">
        <dgm:presLayoutVars>
          <dgm:bulletEnabled val="1"/>
        </dgm:presLayoutVars>
      </dgm:prSet>
      <dgm:spPr/>
      <dgm:t>
        <a:bodyPr/>
        <a:lstStyle/>
        <a:p>
          <a:endParaRPr kumimoji="1" lang="ja-JP" altLang="en-US"/>
        </a:p>
      </dgm:t>
    </dgm:pt>
    <dgm:pt modelId="{647D9DAD-CFA8-4727-978B-28EA67E59941}" type="pres">
      <dgm:prSet presAssocID="{98D15B67-DE1C-44F7-BAA7-82AD84E3E911}" presName="spNode" presStyleCnt="0"/>
      <dgm:spPr/>
    </dgm:pt>
    <dgm:pt modelId="{F67B8550-E42E-4149-83C7-5499658DE7E4}" type="pres">
      <dgm:prSet presAssocID="{39E69E7D-DA7A-45D9-B12E-BACF08CA6C1B}" presName="sibTrans" presStyleLbl="sibTrans1D1" presStyleIdx="4" presStyleCnt="6"/>
      <dgm:spPr/>
      <dgm:t>
        <a:bodyPr/>
        <a:lstStyle/>
        <a:p>
          <a:endParaRPr kumimoji="1" lang="ja-JP" altLang="en-US"/>
        </a:p>
      </dgm:t>
    </dgm:pt>
    <dgm:pt modelId="{6B447850-CB5B-48CE-AF85-CA29EFC3E966}" type="pres">
      <dgm:prSet presAssocID="{62D8DF99-A727-4E5D-A103-FB014D3DFB52}" presName="node" presStyleLbl="node1" presStyleIdx="5" presStyleCnt="6" custScaleX="159392" custRadScaleRad="111371" custRadScaleInc="-22606">
        <dgm:presLayoutVars>
          <dgm:bulletEnabled val="1"/>
        </dgm:presLayoutVars>
      </dgm:prSet>
      <dgm:spPr/>
      <dgm:t>
        <a:bodyPr/>
        <a:lstStyle/>
        <a:p>
          <a:endParaRPr kumimoji="1" lang="ja-JP" altLang="en-US"/>
        </a:p>
      </dgm:t>
    </dgm:pt>
    <dgm:pt modelId="{86AD6730-29E2-40EB-8A98-231B5D484CB8}" type="pres">
      <dgm:prSet presAssocID="{62D8DF99-A727-4E5D-A103-FB014D3DFB52}" presName="spNode" presStyleCnt="0"/>
      <dgm:spPr/>
    </dgm:pt>
    <dgm:pt modelId="{5FEB814C-514A-4F80-834D-2C43B2361AD7}" type="pres">
      <dgm:prSet presAssocID="{FFF22409-356A-4448-991A-5032BFE08B3C}" presName="sibTrans" presStyleLbl="sibTrans1D1" presStyleIdx="5" presStyleCnt="6"/>
      <dgm:spPr/>
      <dgm:t>
        <a:bodyPr/>
        <a:lstStyle/>
        <a:p>
          <a:endParaRPr kumimoji="1" lang="ja-JP" altLang="en-US"/>
        </a:p>
      </dgm:t>
    </dgm:pt>
  </dgm:ptLst>
  <dgm:cxnLst>
    <dgm:cxn modelId="{FF2A6387-EA0B-4E3B-AD0F-DFB315B2ACAF}" type="presOf" srcId="{27C37A57-3DD2-4E39-A469-CD2D8C0FF362}" destId="{5D13231E-65F8-4816-9861-CDDCAFE4EFEE}" srcOrd="0" destOrd="0" presId="urn:microsoft.com/office/officeart/2005/8/layout/cycle5"/>
    <dgm:cxn modelId="{1431C3E4-74E3-40DB-BB92-E9336BC9F0EF}" type="presOf" srcId="{60D9B15F-4B01-40C0-A62F-FD34EEB9AC4E}" destId="{F94EBEB0-7DF1-45A9-88FF-33F31D5AADE8}" srcOrd="0" destOrd="0" presId="urn:microsoft.com/office/officeart/2005/8/layout/cycle5"/>
    <dgm:cxn modelId="{1E0A401E-72B8-48A5-BAAF-B470F0A88641}" srcId="{CDFBF143-B003-4145-A9DC-47C0033BB4A3}" destId="{93F09396-E97E-4E15-9303-0DD998B53C68}" srcOrd="0" destOrd="0" parTransId="{AE680186-8975-4260-B946-CD2757AFACB8}" sibTransId="{B3107959-BA13-4C74-9004-93E69C60E1F8}"/>
    <dgm:cxn modelId="{C50F93B9-7BCA-4241-840B-15534117BAAF}" srcId="{CDFBF143-B003-4145-A9DC-47C0033BB4A3}" destId="{98D15B67-DE1C-44F7-BAA7-82AD84E3E911}" srcOrd="4" destOrd="0" parTransId="{2AABF1B8-AD8B-4580-B0A6-1D6D044D5075}" sibTransId="{39E69E7D-DA7A-45D9-B12E-BACF08CA6C1B}"/>
    <dgm:cxn modelId="{0E02C8AB-446E-4092-AE11-406100408590}" type="presOf" srcId="{2D1B6E79-9030-4C85-8894-C44D9F2C43D4}" destId="{CEDCF9AA-264D-4167-BA21-26E37C441AEB}" srcOrd="0" destOrd="0" presId="urn:microsoft.com/office/officeart/2005/8/layout/cycle5"/>
    <dgm:cxn modelId="{68611F86-3143-458D-8F92-CB1AEBAA7C3F}" type="presOf" srcId="{D645732B-8091-4B28-BAF3-4C1A62E3F681}" destId="{B86AD814-64B1-470A-883A-B6AC047FF753}" srcOrd="0" destOrd="0" presId="urn:microsoft.com/office/officeart/2005/8/layout/cycle5"/>
    <dgm:cxn modelId="{9BF1085D-3E31-4528-A4F9-B52815EED5B2}" type="presOf" srcId="{B3107959-BA13-4C74-9004-93E69C60E1F8}" destId="{80852D0A-C931-4537-BBFF-679F87976556}" srcOrd="0" destOrd="0" presId="urn:microsoft.com/office/officeart/2005/8/layout/cycle5"/>
    <dgm:cxn modelId="{9B3F03C2-A9AC-43E2-A96D-3D5BB75343D5}" type="presOf" srcId="{98D15B67-DE1C-44F7-BAA7-82AD84E3E911}" destId="{E5269DDD-8729-452E-A6A5-AE0B36F3ED01}" srcOrd="0" destOrd="0" presId="urn:microsoft.com/office/officeart/2005/8/layout/cycle5"/>
    <dgm:cxn modelId="{7A35736C-D446-46E6-926D-D5A5356F5685}" srcId="{CDFBF143-B003-4145-A9DC-47C0033BB4A3}" destId="{DA49AD46-D556-4FAE-83AE-474E1DBFD576}" srcOrd="3" destOrd="0" parTransId="{69BB13A6-9CEA-40CD-966F-B7EDE2F3583D}" sibTransId="{56200789-F4B5-4939-8EE1-D52A61DCB88C}"/>
    <dgm:cxn modelId="{15407E0D-F84E-44FE-8A07-AE05C4A10B1D}" srcId="{CDFBF143-B003-4145-A9DC-47C0033BB4A3}" destId="{27C37A57-3DD2-4E39-A469-CD2D8C0FF362}" srcOrd="2" destOrd="0" parTransId="{8A9E4E41-A5E9-456E-9D29-E564A4480B65}" sibTransId="{2D1B6E79-9030-4C85-8894-C44D9F2C43D4}"/>
    <dgm:cxn modelId="{BC203C91-68DA-4F81-B0D6-A2A4343B7BCB}" type="presOf" srcId="{FFF22409-356A-4448-991A-5032BFE08B3C}" destId="{5FEB814C-514A-4F80-834D-2C43B2361AD7}" srcOrd="0" destOrd="0" presId="urn:microsoft.com/office/officeart/2005/8/layout/cycle5"/>
    <dgm:cxn modelId="{1C5D48F0-562E-4E3E-A4F8-457138AD8D29}" type="presOf" srcId="{CDFBF143-B003-4145-A9DC-47C0033BB4A3}" destId="{BEF9AEEF-E225-402F-98D6-8E70A12B2321}" srcOrd="0" destOrd="0" presId="urn:microsoft.com/office/officeart/2005/8/layout/cycle5"/>
    <dgm:cxn modelId="{ECD2BCD2-4D7D-4DD6-9CB6-93A41B8C7A0A}" type="presOf" srcId="{56200789-F4B5-4939-8EE1-D52A61DCB88C}" destId="{D5D60C6E-DC68-4B41-ADEA-E77E3AE87B23}" srcOrd="0" destOrd="0" presId="urn:microsoft.com/office/officeart/2005/8/layout/cycle5"/>
    <dgm:cxn modelId="{4BD2FAFF-E582-492E-91C0-79E51820FAE4}" type="presOf" srcId="{93F09396-E97E-4E15-9303-0DD998B53C68}" destId="{0269C9D9-97C4-4621-9F71-8B0B01582CBE}" srcOrd="0" destOrd="0" presId="urn:microsoft.com/office/officeart/2005/8/layout/cycle5"/>
    <dgm:cxn modelId="{5233B6A6-8C3F-4EC0-92FF-A3B666A88C25}" type="presOf" srcId="{DA49AD46-D556-4FAE-83AE-474E1DBFD576}" destId="{9B810BB3-D54F-45EA-8CAA-C26B75324135}" srcOrd="0" destOrd="0" presId="urn:microsoft.com/office/officeart/2005/8/layout/cycle5"/>
    <dgm:cxn modelId="{9D647E49-9A1D-442D-972B-D16137B15ABC}" srcId="{CDFBF143-B003-4145-A9DC-47C0033BB4A3}" destId="{D645732B-8091-4B28-BAF3-4C1A62E3F681}" srcOrd="1" destOrd="0" parTransId="{7EB0AE16-79A9-4662-AF96-F136862EA720}" sibTransId="{60D9B15F-4B01-40C0-A62F-FD34EEB9AC4E}"/>
    <dgm:cxn modelId="{ABD4CC17-6E7D-4E23-AEB6-24B425FB471F}" type="presOf" srcId="{62D8DF99-A727-4E5D-A103-FB014D3DFB52}" destId="{6B447850-CB5B-48CE-AF85-CA29EFC3E966}" srcOrd="0" destOrd="0" presId="urn:microsoft.com/office/officeart/2005/8/layout/cycle5"/>
    <dgm:cxn modelId="{2271DC00-D025-4FC7-B0CF-6392BE92769A}" type="presOf" srcId="{39E69E7D-DA7A-45D9-B12E-BACF08CA6C1B}" destId="{F67B8550-E42E-4149-83C7-5499658DE7E4}" srcOrd="0" destOrd="0" presId="urn:microsoft.com/office/officeart/2005/8/layout/cycle5"/>
    <dgm:cxn modelId="{24C5BDDC-3B55-4582-9CF2-24746DA72045}" srcId="{CDFBF143-B003-4145-A9DC-47C0033BB4A3}" destId="{62D8DF99-A727-4E5D-A103-FB014D3DFB52}" srcOrd="5" destOrd="0" parTransId="{B96991E7-A699-4724-8C1D-55C9208E9339}" sibTransId="{FFF22409-356A-4448-991A-5032BFE08B3C}"/>
    <dgm:cxn modelId="{9580161D-6B82-4CDE-A0F8-27E4BF60C210}" type="presParOf" srcId="{BEF9AEEF-E225-402F-98D6-8E70A12B2321}" destId="{0269C9D9-97C4-4621-9F71-8B0B01582CBE}" srcOrd="0" destOrd="0" presId="urn:microsoft.com/office/officeart/2005/8/layout/cycle5"/>
    <dgm:cxn modelId="{7C7A1976-68F3-439F-B9C3-23F536B16432}" type="presParOf" srcId="{BEF9AEEF-E225-402F-98D6-8E70A12B2321}" destId="{66AA6947-398C-4B68-93CA-A410FFD6550E}" srcOrd="1" destOrd="0" presId="urn:microsoft.com/office/officeart/2005/8/layout/cycle5"/>
    <dgm:cxn modelId="{2878660B-6238-4313-9A33-DC759CCF6D51}" type="presParOf" srcId="{BEF9AEEF-E225-402F-98D6-8E70A12B2321}" destId="{80852D0A-C931-4537-BBFF-679F87976556}" srcOrd="2" destOrd="0" presId="urn:microsoft.com/office/officeart/2005/8/layout/cycle5"/>
    <dgm:cxn modelId="{E7250EA4-4D5B-492C-AB40-9539837AAAC8}" type="presParOf" srcId="{BEF9AEEF-E225-402F-98D6-8E70A12B2321}" destId="{B86AD814-64B1-470A-883A-B6AC047FF753}" srcOrd="3" destOrd="0" presId="urn:microsoft.com/office/officeart/2005/8/layout/cycle5"/>
    <dgm:cxn modelId="{CD2F2C0D-66F4-45F8-A078-D04C7E1E345D}" type="presParOf" srcId="{BEF9AEEF-E225-402F-98D6-8E70A12B2321}" destId="{38EB9688-3647-4587-99D0-D16E997AD380}" srcOrd="4" destOrd="0" presId="urn:microsoft.com/office/officeart/2005/8/layout/cycle5"/>
    <dgm:cxn modelId="{1378C59F-68E7-4A25-A3D7-D4A5FDA68165}" type="presParOf" srcId="{BEF9AEEF-E225-402F-98D6-8E70A12B2321}" destId="{F94EBEB0-7DF1-45A9-88FF-33F31D5AADE8}" srcOrd="5" destOrd="0" presId="urn:microsoft.com/office/officeart/2005/8/layout/cycle5"/>
    <dgm:cxn modelId="{7B1835E8-0CB0-4478-9468-30EB75BFCDD9}" type="presParOf" srcId="{BEF9AEEF-E225-402F-98D6-8E70A12B2321}" destId="{5D13231E-65F8-4816-9861-CDDCAFE4EFEE}" srcOrd="6" destOrd="0" presId="urn:microsoft.com/office/officeart/2005/8/layout/cycle5"/>
    <dgm:cxn modelId="{C0233561-251A-4C55-97A5-8F69E1D915D0}" type="presParOf" srcId="{BEF9AEEF-E225-402F-98D6-8E70A12B2321}" destId="{E1FA6BE1-637A-4B22-8044-57C59C3A33BD}" srcOrd="7" destOrd="0" presId="urn:microsoft.com/office/officeart/2005/8/layout/cycle5"/>
    <dgm:cxn modelId="{3459EE4A-432E-4082-86D2-5A857AA29A21}" type="presParOf" srcId="{BEF9AEEF-E225-402F-98D6-8E70A12B2321}" destId="{CEDCF9AA-264D-4167-BA21-26E37C441AEB}" srcOrd="8" destOrd="0" presId="urn:microsoft.com/office/officeart/2005/8/layout/cycle5"/>
    <dgm:cxn modelId="{9C6C9F56-F5EE-429B-87F3-9D9A98B298F8}" type="presParOf" srcId="{BEF9AEEF-E225-402F-98D6-8E70A12B2321}" destId="{9B810BB3-D54F-45EA-8CAA-C26B75324135}" srcOrd="9" destOrd="0" presId="urn:microsoft.com/office/officeart/2005/8/layout/cycle5"/>
    <dgm:cxn modelId="{4ECED640-5C0B-4202-A9A5-62D8E93FE9D4}" type="presParOf" srcId="{BEF9AEEF-E225-402F-98D6-8E70A12B2321}" destId="{00D1C399-BFE5-4834-B478-F700170983CA}" srcOrd="10" destOrd="0" presId="urn:microsoft.com/office/officeart/2005/8/layout/cycle5"/>
    <dgm:cxn modelId="{DE2E9A64-D174-4E37-B5F0-293E436A3D22}" type="presParOf" srcId="{BEF9AEEF-E225-402F-98D6-8E70A12B2321}" destId="{D5D60C6E-DC68-4B41-ADEA-E77E3AE87B23}" srcOrd="11" destOrd="0" presId="urn:microsoft.com/office/officeart/2005/8/layout/cycle5"/>
    <dgm:cxn modelId="{DE9287FF-7F6A-474D-B0DA-7CCCFBC29964}" type="presParOf" srcId="{BEF9AEEF-E225-402F-98D6-8E70A12B2321}" destId="{E5269DDD-8729-452E-A6A5-AE0B36F3ED01}" srcOrd="12" destOrd="0" presId="urn:microsoft.com/office/officeart/2005/8/layout/cycle5"/>
    <dgm:cxn modelId="{0B43B786-B7BC-41DD-97BF-3CBA5266A507}" type="presParOf" srcId="{BEF9AEEF-E225-402F-98D6-8E70A12B2321}" destId="{647D9DAD-CFA8-4727-978B-28EA67E59941}" srcOrd="13" destOrd="0" presId="urn:microsoft.com/office/officeart/2005/8/layout/cycle5"/>
    <dgm:cxn modelId="{FD3E4EEF-39A7-44E8-8D25-779741768279}" type="presParOf" srcId="{BEF9AEEF-E225-402F-98D6-8E70A12B2321}" destId="{F67B8550-E42E-4149-83C7-5499658DE7E4}" srcOrd="14" destOrd="0" presId="urn:microsoft.com/office/officeart/2005/8/layout/cycle5"/>
    <dgm:cxn modelId="{103B0146-B6B4-4AEE-BB32-FE7345972B25}" type="presParOf" srcId="{BEF9AEEF-E225-402F-98D6-8E70A12B2321}" destId="{6B447850-CB5B-48CE-AF85-CA29EFC3E966}" srcOrd="15" destOrd="0" presId="urn:microsoft.com/office/officeart/2005/8/layout/cycle5"/>
    <dgm:cxn modelId="{DA303B96-5092-4187-9A23-1055DF6FEEED}" type="presParOf" srcId="{BEF9AEEF-E225-402F-98D6-8E70A12B2321}" destId="{86AD6730-29E2-40EB-8A98-231B5D484CB8}" srcOrd="16" destOrd="0" presId="urn:microsoft.com/office/officeart/2005/8/layout/cycle5"/>
    <dgm:cxn modelId="{B86B50B8-ED76-4948-A601-E733EEF0D5D0}" type="presParOf" srcId="{BEF9AEEF-E225-402F-98D6-8E70A12B2321}" destId="{5FEB814C-514A-4F80-834D-2C43B2361AD7}" srcOrd="17" destOrd="0" presId="urn:microsoft.com/office/officeart/2005/8/layout/cycle5"/>
  </dgm:cxnLst>
  <dgm:bg/>
  <dgm:whole>
    <a:ln>
      <a:noFill/>
    </a:ln>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69C9D9-97C4-4621-9F71-8B0B01582CBE}">
      <dsp:nvSpPr>
        <dsp:cNvPr id="0" name=""/>
        <dsp:cNvSpPr/>
      </dsp:nvSpPr>
      <dsp:spPr>
        <a:xfrm>
          <a:off x="3074001" y="1874"/>
          <a:ext cx="1979997" cy="807442"/>
        </a:xfrm>
        <a:prstGeom prst="roundRect">
          <a:avLst/>
        </a:prstGeom>
        <a:solidFill>
          <a:schemeClr val="accent2">
            <a:lumMod val="40000"/>
            <a:lumOff val="60000"/>
          </a:schemeClr>
        </a:solidFill>
        <a:ln>
          <a:solidFill>
            <a:schemeClr val="tx2"/>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solidFill>
                <a:srgbClr val="0070C0"/>
              </a:solidFill>
            </a:rPr>
            <a:t>１．アセスメント</a:t>
          </a:r>
          <a:endParaRPr kumimoji="1" lang="ja-JP" altLang="en-US" sz="1600" b="1" kern="1200" dirty="0">
            <a:solidFill>
              <a:srgbClr val="0070C0"/>
            </a:solidFill>
          </a:endParaRPr>
        </a:p>
      </dsp:txBody>
      <dsp:txXfrm>
        <a:off x="3113417" y="41290"/>
        <a:ext cx="1901165" cy="728610"/>
      </dsp:txXfrm>
    </dsp:sp>
    <dsp:sp modelId="{80852D0A-C931-4537-BBFF-679F87976556}">
      <dsp:nvSpPr>
        <dsp:cNvPr id="0" name=""/>
        <dsp:cNvSpPr/>
      </dsp:nvSpPr>
      <dsp:spPr>
        <a:xfrm>
          <a:off x="2707027" y="630730"/>
          <a:ext cx="3803141" cy="3803141"/>
        </a:xfrm>
        <a:custGeom>
          <a:avLst/>
          <a:gdLst/>
          <a:ahLst/>
          <a:cxnLst/>
          <a:rect l="0" t="0" r="0" b="0"/>
          <a:pathLst>
            <a:path>
              <a:moveTo>
                <a:pt x="2488976" y="93000"/>
              </a:moveTo>
              <a:arcTo wR="1901570" hR="1901570" stAng="17279596" swAng="809012"/>
            </a:path>
          </a:pathLst>
        </a:custGeom>
        <a:noFill/>
        <a:ln w="31750"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sp>
    <dsp:sp modelId="{B86AD814-64B1-470A-883A-B6AC047FF753}">
      <dsp:nvSpPr>
        <dsp:cNvPr id="0" name=""/>
        <dsp:cNvSpPr/>
      </dsp:nvSpPr>
      <dsp:spPr>
        <a:xfrm>
          <a:off x="4985832" y="992416"/>
          <a:ext cx="1979997" cy="807442"/>
        </a:xfrm>
        <a:prstGeom prst="roundRect">
          <a:avLst/>
        </a:prstGeom>
        <a:solidFill>
          <a:schemeClr val="accent2">
            <a:lumMod val="40000"/>
            <a:lumOff val="60000"/>
          </a:schemeClr>
        </a:solidFill>
        <a:ln>
          <a:solidFill>
            <a:schemeClr val="tx2"/>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180000" rIns="0" bIns="0" numCol="1" spcCol="1270" anchor="ctr" anchorCtr="1">
          <a:noAutofit/>
        </a:bodyPr>
        <a:lstStyle/>
        <a:p>
          <a:pPr lvl="0" algn="ctr" defTabSz="711200">
            <a:lnSpc>
              <a:spcPts val="1600"/>
            </a:lnSpc>
            <a:spcBef>
              <a:spcPct val="0"/>
            </a:spcBef>
            <a:spcAft>
              <a:spcPts val="0"/>
            </a:spcAft>
          </a:pPr>
          <a:r>
            <a:rPr kumimoji="1" lang="ja-JP" altLang="en-US" sz="1600" b="1" kern="1200" dirty="0" smtClean="0">
              <a:solidFill>
                <a:srgbClr val="0070C0"/>
              </a:solidFill>
              <a:latin typeface="+mn-ea"/>
              <a:ea typeface="+mn-ea"/>
            </a:rPr>
            <a:t>２．ケアプラン原案の作成</a:t>
          </a:r>
          <a:endParaRPr kumimoji="1" lang="ja-JP" altLang="en-US" sz="1600" b="1" kern="1200" dirty="0">
            <a:solidFill>
              <a:srgbClr val="0070C0"/>
            </a:solidFill>
            <a:latin typeface="+mn-ea"/>
            <a:ea typeface="+mn-ea"/>
          </a:endParaRPr>
        </a:p>
      </dsp:txBody>
      <dsp:txXfrm>
        <a:off x="5025248" y="1031832"/>
        <a:ext cx="1901165" cy="728610"/>
      </dsp:txXfrm>
    </dsp:sp>
    <dsp:sp modelId="{F94EBEB0-7DF1-45A9-88FF-33F31D5AADE8}">
      <dsp:nvSpPr>
        <dsp:cNvPr id="0" name=""/>
        <dsp:cNvSpPr/>
      </dsp:nvSpPr>
      <dsp:spPr>
        <a:xfrm>
          <a:off x="2392231" y="427877"/>
          <a:ext cx="3803141" cy="3803141"/>
        </a:xfrm>
        <a:custGeom>
          <a:avLst/>
          <a:gdLst/>
          <a:ahLst/>
          <a:cxnLst/>
          <a:rect l="0" t="0" r="0" b="0"/>
          <a:pathLst>
            <a:path>
              <a:moveTo>
                <a:pt x="3773928" y="1569534"/>
              </a:moveTo>
              <a:arcTo wR="1901570" hR="1901570" stAng="20996636" swAng="1123136"/>
            </a:path>
          </a:pathLst>
        </a:custGeom>
        <a:noFill/>
        <a:ln w="31750"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sp>
    <dsp:sp modelId="{5D13231E-65F8-4816-9861-CDDCAFE4EFEE}">
      <dsp:nvSpPr>
        <dsp:cNvPr id="0" name=""/>
        <dsp:cNvSpPr/>
      </dsp:nvSpPr>
      <dsp:spPr>
        <a:xfrm>
          <a:off x="4999093" y="2814476"/>
          <a:ext cx="1979997" cy="807442"/>
        </a:xfrm>
        <a:prstGeom prst="roundRect">
          <a:avLst/>
        </a:prstGeom>
        <a:solidFill>
          <a:schemeClr val="accent2">
            <a:lumMod val="40000"/>
            <a:lumOff val="60000"/>
          </a:schemeClr>
        </a:solidFill>
        <a:ln>
          <a:solidFill>
            <a:schemeClr val="tx2"/>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180000" rIns="0" bIns="0" numCol="1" spcCol="1270" anchor="ctr" anchorCtr="0">
          <a:noAutofit/>
        </a:bodyPr>
        <a:lstStyle/>
        <a:p>
          <a:pPr lvl="0" algn="ctr" defTabSz="711200">
            <a:lnSpc>
              <a:spcPts val="1600"/>
            </a:lnSpc>
            <a:spcBef>
              <a:spcPct val="0"/>
            </a:spcBef>
            <a:spcAft>
              <a:spcPts val="0"/>
            </a:spcAft>
          </a:pPr>
          <a:r>
            <a:rPr kumimoji="1" lang="ja-JP" altLang="en-US" sz="1600" b="1" kern="1200" dirty="0" smtClean="0">
              <a:solidFill>
                <a:srgbClr val="0070C0"/>
              </a:solidFill>
              <a:latin typeface="+mn-ea"/>
              <a:ea typeface="+mn-ea"/>
            </a:rPr>
            <a:t>３．サービス担当者</a:t>
          </a:r>
          <a:endParaRPr kumimoji="1" lang="en-US" altLang="ja-JP" sz="1600" b="1" kern="1200" dirty="0" smtClean="0">
            <a:solidFill>
              <a:srgbClr val="0070C0"/>
            </a:solidFill>
            <a:latin typeface="+mn-ea"/>
            <a:ea typeface="+mn-ea"/>
          </a:endParaRPr>
        </a:p>
        <a:p>
          <a:pPr lvl="0" algn="ctr" defTabSz="711200">
            <a:lnSpc>
              <a:spcPts val="1600"/>
            </a:lnSpc>
            <a:spcBef>
              <a:spcPct val="0"/>
            </a:spcBef>
            <a:spcAft>
              <a:spcPts val="0"/>
            </a:spcAft>
          </a:pPr>
          <a:r>
            <a:rPr kumimoji="1" lang="ja-JP" altLang="en-US" sz="1600" b="1" kern="1200" dirty="0" smtClean="0">
              <a:solidFill>
                <a:srgbClr val="0070C0"/>
              </a:solidFill>
              <a:latin typeface="+mn-ea"/>
              <a:ea typeface="+mn-ea"/>
            </a:rPr>
            <a:t>会議</a:t>
          </a:r>
          <a:endParaRPr kumimoji="1" lang="en-US" altLang="ja-JP" sz="1600" b="1" kern="1200" dirty="0" smtClean="0">
            <a:solidFill>
              <a:srgbClr val="0070C0"/>
            </a:solidFill>
            <a:latin typeface="+mn-ea"/>
            <a:ea typeface="+mn-ea"/>
          </a:endParaRPr>
        </a:p>
      </dsp:txBody>
      <dsp:txXfrm>
        <a:off x="5038509" y="2853892"/>
        <a:ext cx="1901165" cy="728610"/>
      </dsp:txXfrm>
    </dsp:sp>
    <dsp:sp modelId="{CEDCF9AA-264D-4167-BA21-26E37C441AEB}">
      <dsp:nvSpPr>
        <dsp:cNvPr id="0" name=""/>
        <dsp:cNvSpPr/>
      </dsp:nvSpPr>
      <dsp:spPr>
        <a:xfrm>
          <a:off x="2729638" y="175158"/>
          <a:ext cx="3803141" cy="3803141"/>
        </a:xfrm>
        <a:custGeom>
          <a:avLst/>
          <a:gdLst/>
          <a:ahLst/>
          <a:cxnLst/>
          <a:rect l="0" t="0" r="0" b="0"/>
          <a:pathLst>
            <a:path>
              <a:moveTo>
                <a:pt x="2884360" y="3529482"/>
              </a:moveTo>
              <a:arcTo wR="1901570" hR="1901570" stAng="3532808" swAng="824562"/>
            </a:path>
          </a:pathLst>
        </a:custGeom>
        <a:noFill/>
        <a:ln w="31750"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sp>
    <dsp:sp modelId="{9B810BB3-D54F-45EA-8CAA-C26B75324135}">
      <dsp:nvSpPr>
        <dsp:cNvPr id="0" name=""/>
        <dsp:cNvSpPr/>
      </dsp:nvSpPr>
      <dsp:spPr>
        <a:xfrm>
          <a:off x="3074001" y="3805016"/>
          <a:ext cx="1979997" cy="807442"/>
        </a:xfrm>
        <a:prstGeom prst="roundRect">
          <a:avLst/>
        </a:prstGeom>
        <a:solidFill>
          <a:schemeClr val="accent2">
            <a:lumMod val="40000"/>
            <a:lumOff val="60000"/>
          </a:schemeClr>
        </a:solidFill>
        <a:ln>
          <a:solidFill>
            <a:schemeClr val="tx2"/>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180000" rIns="0" bIns="0" numCol="1" spcCol="1270" anchor="ctr" anchorCtr="0">
          <a:noAutofit/>
        </a:bodyPr>
        <a:lstStyle/>
        <a:p>
          <a:pPr lvl="0" algn="ctr" defTabSz="711200">
            <a:lnSpc>
              <a:spcPts val="1600"/>
            </a:lnSpc>
            <a:spcBef>
              <a:spcPct val="0"/>
            </a:spcBef>
            <a:spcAft>
              <a:spcPts val="0"/>
            </a:spcAft>
          </a:pPr>
          <a:r>
            <a:rPr kumimoji="1" lang="ja-JP" altLang="en-US" sz="1600" b="1" kern="1200" dirty="0" smtClean="0">
              <a:solidFill>
                <a:srgbClr val="0070C0"/>
              </a:solidFill>
            </a:rPr>
            <a:t>４．ケアプラン原案</a:t>
          </a:r>
          <a:endParaRPr kumimoji="1" lang="en-US" altLang="ja-JP" sz="1600" b="1" kern="1200" dirty="0" smtClean="0">
            <a:solidFill>
              <a:srgbClr val="0070C0"/>
            </a:solidFill>
          </a:endParaRPr>
        </a:p>
        <a:p>
          <a:pPr lvl="0" algn="ctr" defTabSz="711200">
            <a:lnSpc>
              <a:spcPts val="1600"/>
            </a:lnSpc>
            <a:spcBef>
              <a:spcPct val="0"/>
            </a:spcBef>
            <a:spcAft>
              <a:spcPts val="0"/>
            </a:spcAft>
          </a:pPr>
          <a:r>
            <a:rPr kumimoji="1" lang="ja-JP" altLang="en-US" sz="1600" b="1" kern="1200" dirty="0" smtClean="0">
              <a:solidFill>
                <a:srgbClr val="0070C0"/>
              </a:solidFill>
            </a:rPr>
            <a:t>の説明・同意</a:t>
          </a:r>
          <a:endParaRPr kumimoji="1" lang="ja-JP" altLang="en-US" sz="1600" b="1" kern="1200" dirty="0">
            <a:solidFill>
              <a:srgbClr val="0070C0"/>
            </a:solidFill>
          </a:endParaRPr>
        </a:p>
      </dsp:txBody>
      <dsp:txXfrm>
        <a:off x="3113417" y="3844432"/>
        <a:ext cx="1901165" cy="728610"/>
      </dsp:txXfrm>
    </dsp:sp>
    <dsp:sp modelId="{D5D60C6E-DC68-4B41-ADEA-E77E3AE87B23}">
      <dsp:nvSpPr>
        <dsp:cNvPr id="0" name=""/>
        <dsp:cNvSpPr/>
      </dsp:nvSpPr>
      <dsp:spPr>
        <a:xfrm>
          <a:off x="1617830" y="180460"/>
          <a:ext cx="3803141" cy="3803141"/>
        </a:xfrm>
        <a:custGeom>
          <a:avLst/>
          <a:gdLst/>
          <a:ahLst/>
          <a:cxnLst/>
          <a:rect l="0" t="0" r="0" b="0"/>
          <a:pathLst>
            <a:path>
              <a:moveTo>
                <a:pt x="1314165" y="3710141"/>
              </a:moveTo>
              <a:arcTo wR="1901570" hR="1901570" stAng="6479596" swAng="809012"/>
            </a:path>
          </a:pathLst>
        </a:custGeom>
        <a:noFill/>
        <a:ln w="31750"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sp>
    <dsp:sp modelId="{E5269DDD-8729-452E-A6A5-AE0B36F3ED01}">
      <dsp:nvSpPr>
        <dsp:cNvPr id="0" name=""/>
        <dsp:cNvSpPr/>
      </dsp:nvSpPr>
      <dsp:spPr>
        <a:xfrm>
          <a:off x="1162170" y="2814473"/>
          <a:ext cx="1979997" cy="807442"/>
        </a:xfrm>
        <a:prstGeom prst="roundRect">
          <a:avLst/>
        </a:prstGeom>
        <a:solidFill>
          <a:schemeClr val="accent2">
            <a:lumMod val="40000"/>
            <a:lumOff val="60000"/>
          </a:schemeClr>
        </a:solidFill>
        <a:ln>
          <a:solidFill>
            <a:schemeClr val="tx2"/>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180000" rIns="0" bIns="0" numCol="1" spcCol="1270" anchor="ctr" anchorCtr="0">
          <a:noAutofit/>
        </a:bodyPr>
        <a:lstStyle/>
        <a:p>
          <a:pPr lvl="0" algn="ctr" defTabSz="711200">
            <a:lnSpc>
              <a:spcPts val="1600"/>
            </a:lnSpc>
            <a:spcBef>
              <a:spcPct val="0"/>
            </a:spcBef>
            <a:spcAft>
              <a:spcPts val="0"/>
            </a:spcAft>
          </a:pPr>
          <a:r>
            <a:rPr kumimoji="1" lang="ja-JP" altLang="en-US" sz="1600" b="1" kern="1200" dirty="0" smtClean="0">
              <a:solidFill>
                <a:srgbClr val="0070C0"/>
              </a:solidFill>
            </a:rPr>
            <a:t>５．ケアプランの</a:t>
          </a:r>
          <a:endParaRPr kumimoji="1" lang="en-US" altLang="ja-JP" sz="1600" b="1" kern="1200" dirty="0" smtClean="0">
            <a:solidFill>
              <a:srgbClr val="0070C0"/>
            </a:solidFill>
          </a:endParaRPr>
        </a:p>
        <a:p>
          <a:pPr lvl="0" algn="ctr" defTabSz="711200">
            <a:lnSpc>
              <a:spcPts val="1600"/>
            </a:lnSpc>
            <a:spcBef>
              <a:spcPct val="0"/>
            </a:spcBef>
            <a:spcAft>
              <a:spcPts val="0"/>
            </a:spcAft>
          </a:pPr>
          <a:r>
            <a:rPr kumimoji="1" lang="ja-JP" altLang="en-US" sz="1600" b="1" kern="1200" dirty="0" smtClean="0">
              <a:solidFill>
                <a:srgbClr val="0070C0"/>
              </a:solidFill>
            </a:rPr>
            <a:t>確定・交付</a:t>
          </a:r>
          <a:endParaRPr kumimoji="1" lang="ja-JP" altLang="en-US" sz="1600" b="1" kern="1200" dirty="0">
            <a:solidFill>
              <a:srgbClr val="0070C0"/>
            </a:solidFill>
          </a:endParaRPr>
        </a:p>
      </dsp:txBody>
      <dsp:txXfrm>
        <a:off x="1201586" y="2853889"/>
        <a:ext cx="1901165" cy="728610"/>
      </dsp:txXfrm>
    </dsp:sp>
    <dsp:sp modelId="{F67B8550-E42E-4149-83C7-5499658DE7E4}">
      <dsp:nvSpPr>
        <dsp:cNvPr id="0" name=""/>
        <dsp:cNvSpPr/>
      </dsp:nvSpPr>
      <dsp:spPr>
        <a:xfrm>
          <a:off x="1938940" y="405595"/>
          <a:ext cx="3803141" cy="3803141"/>
        </a:xfrm>
        <a:custGeom>
          <a:avLst/>
          <a:gdLst/>
          <a:ahLst/>
          <a:cxnLst/>
          <a:rect l="0" t="0" r="0" b="0"/>
          <a:pathLst>
            <a:path>
              <a:moveTo>
                <a:pt x="25310" y="2210795"/>
              </a:moveTo>
              <a:arcTo wR="1901570" hR="1901570" stAng="10238477" swAng="1123046"/>
            </a:path>
          </a:pathLst>
        </a:custGeom>
        <a:noFill/>
        <a:ln w="31750"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sp>
    <dsp:sp modelId="{6B447850-CB5B-48CE-AF85-CA29EFC3E966}">
      <dsp:nvSpPr>
        <dsp:cNvPr id="0" name=""/>
        <dsp:cNvSpPr/>
      </dsp:nvSpPr>
      <dsp:spPr>
        <a:xfrm>
          <a:off x="1162170" y="992416"/>
          <a:ext cx="1979997" cy="807442"/>
        </a:xfrm>
        <a:prstGeom prst="roundRect">
          <a:avLst/>
        </a:prstGeom>
        <a:solidFill>
          <a:schemeClr val="accent2">
            <a:lumMod val="40000"/>
            <a:lumOff val="60000"/>
          </a:schemeClr>
        </a:solidFill>
        <a:ln>
          <a:solidFill>
            <a:schemeClr val="tx2"/>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180000" rIns="0" bIns="0" numCol="1" spcCol="1270" anchor="ctr" anchorCtr="0">
          <a:noAutofit/>
        </a:bodyPr>
        <a:lstStyle/>
        <a:p>
          <a:pPr lvl="0" algn="ctr" defTabSz="711200">
            <a:lnSpc>
              <a:spcPts val="1600"/>
            </a:lnSpc>
            <a:spcBef>
              <a:spcPct val="0"/>
            </a:spcBef>
            <a:spcAft>
              <a:spcPct val="35000"/>
            </a:spcAft>
          </a:pPr>
          <a:r>
            <a:rPr kumimoji="1" lang="ja-JP" altLang="en-US" sz="1600" b="1" kern="1200" dirty="0" smtClean="0">
              <a:solidFill>
                <a:srgbClr val="0070C0"/>
              </a:solidFill>
              <a:latin typeface="+mn-ea"/>
              <a:ea typeface="+mn-ea"/>
            </a:rPr>
            <a:t>６．モニタリングの実施・記録</a:t>
          </a:r>
          <a:endParaRPr kumimoji="1" lang="ja-JP" altLang="en-US" sz="1600" b="1" kern="1200" dirty="0">
            <a:solidFill>
              <a:srgbClr val="0070C0"/>
            </a:solidFill>
          </a:endParaRPr>
        </a:p>
      </dsp:txBody>
      <dsp:txXfrm>
        <a:off x="1201586" y="1031832"/>
        <a:ext cx="1901165" cy="728610"/>
      </dsp:txXfrm>
    </dsp:sp>
    <dsp:sp modelId="{5FEB814C-514A-4F80-834D-2C43B2361AD7}">
      <dsp:nvSpPr>
        <dsp:cNvPr id="0" name=""/>
        <dsp:cNvSpPr/>
      </dsp:nvSpPr>
      <dsp:spPr>
        <a:xfrm>
          <a:off x="1617830" y="630730"/>
          <a:ext cx="3803141" cy="3803141"/>
        </a:xfrm>
        <a:custGeom>
          <a:avLst/>
          <a:gdLst/>
          <a:ahLst/>
          <a:cxnLst/>
          <a:rect l="0" t="0" r="0" b="0"/>
          <a:pathLst>
            <a:path>
              <a:moveTo>
                <a:pt x="908659" y="279813"/>
              </a:moveTo>
              <a:arcTo wR="1901570" hR="1901570" stAng="14311392" swAng="809012"/>
            </a:path>
          </a:pathLst>
        </a:custGeom>
        <a:noFill/>
        <a:ln w="31750"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69C9D9-97C4-4621-9F71-8B0B01582CBE}">
      <dsp:nvSpPr>
        <dsp:cNvPr id="0" name=""/>
        <dsp:cNvSpPr/>
      </dsp:nvSpPr>
      <dsp:spPr>
        <a:xfrm>
          <a:off x="3074001" y="1874"/>
          <a:ext cx="1979997" cy="807442"/>
        </a:xfrm>
        <a:prstGeom prst="roundRect">
          <a:avLst/>
        </a:prstGeom>
        <a:solidFill>
          <a:schemeClr val="accent2">
            <a:lumMod val="40000"/>
            <a:lumOff val="60000"/>
          </a:schemeClr>
        </a:solidFill>
        <a:ln>
          <a:solidFill>
            <a:schemeClr val="tx2"/>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solidFill>
                <a:srgbClr val="0070C0"/>
              </a:solidFill>
            </a:rPr>
            <a:t>１．アセスメント</a:t>
          </a:r>
          <a:endParaRPr kumimoji="1" lang="ja-JP" altLang="en-US" sz="1600" b="1" kern="1200" dirty="0">
            <a:solidFill>
              <a:srgbClr val="0070C0"/>
            </a:solidFill>
          </a:endParaRPr>
        </a:p>
      </dsp:txBody>
      <dsp:txXfrm>
        <a:off x="3113417" y="41290"/>
        <a:ext cx="1901165" cy="728610"/>
      </dsp:txXfrm>
    </dsp:sp>
    <dsp:sp modelId="{80852D0A-C931-4537-BBFF-679F87976556}">
      <dsp:nvSpPr>
        <dsp:cNvPr id="0" name=""/>
        <dsp:cNvSpPr/>
      </dsp:nvSpPr>
      <dsp:spPr>
        <a:xfrm>
          <a:off x="2707027" y="630730"/>
          <a:ext cx="3803141" cy="3803141"/>
        </a:xfrm>
        <a:custGeom>
          <a:avLst/>
          <a:gdLst/>
          <a:ahLst/>
          <a:cxnLst/>
          <a:rect l="0" t="0" r="0" b="0"/>
          <a:pathLst>
            <a:path>
              <a:moveTo>
                <a:pt x="2488976" y="93000"/>
              </a:moveTo>
              <a:arcTo wR="1901570" hR="1901570" stAng="17279596" swAng="809012"/>
            </a:path>
          </a:pathLst>
        </a:custGeom>
        <a:noFill/>
        <a:ln w="31750"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sp>
    <dsp:sp modelId="{B86AD814-64B1-470A-883A-B6AC047FF753}">
      <dsp:nvSpPr>
        <dsp:cNvPr id="0" name=""/>
        <dsp:cNvSpPr/>
      </dsp:nvSpPr>
      <dsp:spPr>
        <a:xfrm>
          <a:off x="4985832" y="992416"/>
          <a:ext cx="1979997" cy="807442"/>
        </a:xfrm>
        <a:prstGeom prst="roundRect">
          <a:avLst/>
        </a:prstGeom>
        <a:solidFill>
          <a:schemeClr val="bg1"/>
        </a:solidFill>
        <a:ln>
          <a:solidFill>
            <a:schemeClr val="tx2"/>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180000" rIns="0" bIns="0" numCol="1" spcCol="1270" anchor="ctr" anchorCtr="1">
          <a:noAutofit/>
        </a:bodyPr>
        <a:lstStyle/>
        <a:p>
          <a:pPr lvl="0" algn="ctr" defTabSz="711200">
            <a:lnSpc>
              <a:spcPts val="1600"/>
            </a:lnSpc>
            <a:spcBef>
              <a:spcPct val="0"/>
            </a:spcBef>
            <a:spcAft>
              <a:spcPts val="0"/>
            </a:spcAft>
          </a:pPr>
          <a:r>
            <a:rPr kumimoji="1" lang="ja-JP" altLang="en-US" sz="1600" b="1" kern="1200" dirty="0" smtClean="0">
              <a:solidFill>
                <a:srgbClr val="0070C0"/>
              </a:solidFill>
              <a:latin typeface="+mn-ea"/>
              <a:ea typeface="+mn-ea"/>
            </a:rPr>
            <a:t>２．ケアプラン原案の作成</a:t>
          </a:r>
          <a:endParaRPr kumimoji="1" lang="ja-JP" altLang="en-US" sz="1600" b="1" kern="1200" dirty="0">
            <a:solidFill>
              <a:srgbClr val="0070C0"/>
            </a:solidFill>
            <a:latin typeface="+mn-ea"/>
            <a:ea typeface="+mn-ea"/>
          </a:endParaRPr>
        </a:p>
      </dsp:txBody>
      <dsp:txXfrm>
        <a:off x="5025248" y="1031832"/>
        <a:ext cx="1901165" cy="728610"/>
      </dsp:txXfrm>
    </dsp:sp>
    <dsp:sp modelId="{F94EBEB0-7DF1-45A9-88FF-33F31D5AADE8}">
      <dsp:nvSpPr>
        <dsp:cNvPr id="0" name=""/>
        <dsp:cNvSpPr/>
      </dsp:nvSpPr>
      <dsp:spPr>
        <a:xfrm>
          <a:off x="2392231" y="427877"/>
          <a:ext cx="3803141" cy="3803141"/>
        </a:xfrm>
        <a:custGeom>
          <a:avLst/>
          <a:gdLst/>
          <a:ahLst/>
          <a:cxnLst/>
          <a:rect l="0" t="0" r="0" b="0"/>
          <a:pathLst>
            <a:path>
              <a:moveTo>
                <a:pt x="3773928" y="1569534"/>
              </a:moveTo>
              <a:arcTo wR="1901570" hR="1901570" stAng="20996636" swAng="1123136"/>
            </a:path>
          </a:pathLst>
        </a:custGeom>
        <a:noFill/>
        <a:ln w="31750"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sp>
    <dsp:sp modelId="{5D13231E-65F8-4816-9861-CDDCAFE4EFEE}">
      <dsp:nvSpPr>
        <dsp:cNvPr id="0" name=""/>
        <dsp:cNvSpPr/>
      </dsp:nvSpPr>
      <dsp:spPr>
        <a:xfrm>
          <a:off x="4999093" y="2814476"/>
          <a:ext cx="1979997" cy="807442"/>
        </a:xfrm>
        <a:prstGeom prst="roundRect">
          <a:avLst/>
        </a:prstGeom>
        <a:solidFill>
          <a:schemeClr val="accent2">
            <a:lumMod val="40000"/>
            <a:lumOff val="60000"/>
          </a:schemeClr>
        </a:solidFill>
        <a:ln>
          <a:solidFill>
            <a:schemeClr val="tx2"/>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180000" rIns="0" bIns="0" numCol="1" spcCol="1270" anchor="ctr" anchorCtr="0">
          <a:noAutofit/>
        </a:bodyPr>
        <a:lstStyle/>
        <a:p>
          <a:pPr lvl="0" algn="ctr" defTabSz="711200">
            <a:lnSpc>
              <a:spcPts val="1600"/>
            </a:lnSpc>
            <a:spcBef>
              <a:spcPct val="0"/>
            </a:spcBef>
            <a:spcAft>
              <a:spcPts val="0"/>
            </a:spcAft>
          </a:pPr>
          <a:r>
            <a:rPr kumimoji="1" lang="ja-JP" altLang="en-US" sz="1600" b="1" kern="1200" dirty="0" smtClean="0">
              <a:solidFill>
                <a:srgbClr val="0070C0"/>
              </a:solidFill>
              <a:latin typeface="+mn-ea"/>
              <a:ea typeface="+mn-ea"/>
            </a:rPr>
            <a:t>３．サービス担当者</a:t>
          </a:r>
          <a:endParaRPr kumimoji="1" lang="en-US" altLang="ja-JP" sz="1600" b="1" kern="1200" dirty="0" smtClean="0">
            <a:solidFill>
              <a:srgbClr val="0070C0"/>
            </a:solidFill>
            <a:latin typeface="+mn-ea"/>
            <a:ea typeface="+mn-ea"/>
          </a:endParaRPr>
        </a:p>
        <a:p>
          <a:pPr lvl="0" algn="ctr" defTabSz="711200">
            <a:lnSpc>
              <a:spcPts val="1600"/>
            </a:lnSpc>
            <a:spcBef>
              <a:spcPct val="0"/>
            </a:spcBef>
            <a:spcAft>
              <a:spcPts val="0"/>
            </a:spcAft>
          </a:pPr>
          <a:r>
            <a:rPr kumimoji="1" lang="ja-JP" altLang="en-US" sz="1600" b="1" kern="1200" dirty="0" smtClean="0">
              <a:solidFill>
                <a:srgbClr val="0070C0"/>
              </a:solidFill>
              <a:latin typeface="+mn-ea"/>
              <a:ea typeface="+mn-ea"/>
            </a:rPr>
            <a:t>会議</a:t>
          </a:r>
          <a:endParaRPr kumimoji="1" lang="en-US" altLang="ja-JP" sz="1600" b="1" kern="1200" dirty="0" smtClean="0">
            <a:solidFill>
              <a:srgbClr val="0070C0"/>
            </a:solidFill>
            <a:latin typeface="+mn-ea"/>
            <a:ea typeface="+mn-ea"/>
          </a:endParaRPr>
        </a:p>
      </dsp:txBody>
      <dsp:txXfrm>
        <a:off x="5038509" y="2853892"/>
        <a:ext cx="1901165" cy="728610"/>
      </dsp:txXfrm>
    </dsp:sp>
    <dsp:sp modelId="{CEDCF9AA-264D-4167-BA21-26E37C441AEB}">
      <dsp:nvSpPr>
        <dsp:cNvPr id="0" name=""/>
        <dsp:cNvSpPr/>
      </dsp:nvSpPr>
      <dsp:spPr>
        <a:xfrm>
          <a:off x="2729638" y="175158"/>
          <a:ext cx="3803141" cy="3803141"/>
        </a:xfrm>
        <a:custGeom>
          <a:avLst/>
          <a:gdLst/>
          <a:ahLst/>
          <a:cxnLst/>
          <a:rect l="0" t="0" r="0" b="0"/>
          <a:pathLst>
            <a:path>
              <a:moveTo>
                <a:pt x="2884360" y="3529482"/>
              </a:moveTo>
              <a:arcTo wR="1901570" hR="1901570" stAng="3532808" swAng="824562"/>
            </a:path>
          </a:pathLst>
        </a:custGeom>
        <a:noFill/>
        <a:ln w="31750"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sp>
    <dsp:sp modelId="{9B810BB3-D54F-45EA-8CAA-C26B75324135}">
      <dsp:nvSpPr>
        <dsp:cNvPr id="0" name=""/>
        <dsp:cNvSpPr/>
      </dsp:nvSpPr>
      <dsp:spPr>
        <a:xfrm>
          <a:off x="3074001" y="3805016"/>
          <a:ext cx="1979997" cy="807442"/>
        </a:xfrm>
        <a:prstGeom prst="roundRect">
          <a:avLst/>
        </a:prstGeom>
        <a:solidFill>
          <a:schemeClr val="accent2">
            <a:lumMod val="40000"/>
            <a:lumOff val="60000"/>
          </a:schemeClr>
        </a:solidFill>
        <a:ln>
          <a:solidFill>
            <a:schemeClr val="tx2"/>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180000" rIns="0" bIns="0" numCol="1" spcCol="1270" anchor="ctr" anchorCtr="0">
          <a:noAutofit/>
        </a:bodyPr>
        <a:lstStyle/>
        <a:p>
          <a:pPr lvl="0" algn="ctr" defTabSz="711200">
            <a:lnSpc>
              <a:spcPts val="1600"/>
            </a:lnSpc>
            <a:spcBef>
              <a:spcPct val="0"/>
            </a:spcBef>
            <a:spcAft>
              <a:spcPts val="0"/>
            </a:spcAft>
          </a:pPr>
          <a:r>
            <a:rPr kumimoji="1" lang="ja-JP" altLang="en-US" sz="1600" b="1" kern="1200" dirty="0" smtClean="0">
              <a:solidFill>
                <a:srgbClr val="0070C0"/>
              </a:solidFill>
            </a:rPr>
            <a:t>４．ケアプラン原案</a:t>
          </a:r>
          <a:endParaRPr kumimoji="1" lang="en-US" altLang="ja-JP" sz="1600" b="1" kern="1200" dirty="0" smtClean="0">
            <a:solidFill>
              <a:srgbClr val="0070C0"/>
            </a:solidFill>
          </a:endParaRPr>
        </a:p>
        <a:p>
          <a:pPr lvl="0" algn="ctr" defTabSz="711200">
            <a:lnSpc>
              <a:spcPts val="1600"/>
            </a:lnSpc>
            <a:spcBef>
              <a:spcPct val="0"/>
            </a:spcBef>
            <a:spcAft>
              <a:spcPts val="0"/>
            </a:spcAft>
          </a:pPr>
          <a:r>
            <a:rPr kumimoji="1" lang="ja-JP" altLang="en-US" sz="1600" b="1" kern="1200" dirty="0" smtClean="0">
              <a:solidFill>
                <a:srgbClr val="0070C0"/>
              </a:solidFill>
            </a:rPr>
            <a:t>の説明・同意</a:t>
          </a:r>
          <a:endParaRPr kumimoji="1" lang="ja-JP" altLang="en-US" sz="1600" b="1" kern="1200" dirty="0">
            <a:solidFill>
              <a:srgbClr val="0070C0"/>
            </a:solidFill>
          </a:endParaRPr>
        </a:p>
      </dsp:txBody>
      <dsp:txXfrm>
        <a:off x="3113417" y="3844432"/>
        <a:ext cx="1901165" cy="728610"/>
      </dsp:txXfrm>
    </dsp:sp>
    <dsp:sp modelId="{D5D60C6E-DC68-4B41-ADEA-E77E3AE87B23}">
      <dsp:nvSpPr>
        <dsp:cNvPr id="0" name=""/>
        <dsp:cNvSpPr/>
      </dsp:nvSpPr>
      <dsp:spPr>
        <a:xfrm>
          <a:off x="1617830" y="180460"/>
          <a:ext cx="3803141" cy="3803141"/>
        </a:xfrm>
        <a:custGeom>
          <a:avLst/>
          <a:gdLst/>
          <a:ahLst/>
          <a:cxnLst/>
          <a:rect l="0" t="0" r="0" b="0"/>
          <a:pathLst>
            <a:path>
              <a:moveTo>
                <a:pt x="1314165" y="3710141"/>
              </a:moveTo>
              <a:arcTo wR="1901570" hR="1901570" stAng="6479596" swAng="809012"/>
            </a:path>
          </a:pathLst>
        </a:custGeom>
        <a:noFill/>
        <a:ln w="31750"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sp>
    <dsp:sp modelId="{E5269DDD-8729-452E-A6A5-AE0B36F3ED01}">
      <dsp:nvSpPr>
        <dsp:cNvPr id="0" name=""/>
        <dsp:cNvSpPr/>
      </dsp:nvSpPr>
      <dsp:spPr>
        <a:xfrm>
          <a:off x="1162170" y="2814473"/>
          <a:ext cx="1979997" cy="807442"/>
        </a:xfrm>
        <a:prstGeom prst="roundRect">
          <a:avLst/>
        </a:prstGeom>
        <a:solidFill>
          <a:schemeClr val="accent2">
            <a:lumMod val="40000"/>
            <a:lumOff val="60000"/>
          </a:schemeClr>
        </a:solidFill>
        <a:ln>
          <a:solidFill>
            <a:schemeClr val="tx2"/>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180000" rIns="0" bIns="0" numCol="1" spcCol="1270" anchor="ctr" anchorCtr="0">
          <a:noAutofit/>
        </a:bodyPr>
        <a:lstStyle/>
        <a:p>
          <a:pPr lvl="0" algn="ctr" defTabSz="711200">
            <a:lnSpc>
              <a:spcPts val="1600"/>
            </a:lnSpc>
            <a:spcBef>
              <a:spcPct val="0"/>
            </a:spcBef>
            <a:spcAft>
              <a:spcPts val="0"/>
            </a:spcAft>
          </a:pPr>
          <a:r>
            <a:rPr kumimoji="1" lang="ja-JP" altLang="en-US" sz="1600" b="1" kern="1200" dirty="0" smtClean="0">
              <a:solidFill>
                <a:srgbClr val="0070C0"/>
              </a:solidFill>
            </a:rPr>
            <a:t>５．ケアプランの</a:t>
          </a:r>
          <a:endParaRPr kumimoji="1" lang="en-US" altLang="ja-JP" sz="1600" b="1" kern="1200" dirty="0" smtClean="0">
            <a:solidFill>
              <a:srgbClr val="0070C0"/>
            </a:solidFill>
          </a:endParaRPr>
        </a:p>
        <a:p>
          <a:pPr lvl="0" algn="ctr" defTabSz="711200">
            <a:lnSpc>
              <a:spcPts val="1600"/>
            </a:lnSpc>
            <a:spcBef>
              <a:spcPct val="0"/>
            </a:spcBef>
            <a:spcAft>
              <a:spcPts val="0"/>
            </a:spcAft>
          </a:pPr>
          <a:r>
            <a:rPr kumimoji="1" lang="ja-JP" altLang="en-US" sz="1600" b="1" kern="1200" dirty="0" smtClean="0">
              <a:solidFill>
                <a:srgbClr val="0070C0"/>
              </a:solidFill>
            </a:rPr>
            <a:t>確定・交付</a:t>
          </a:r>
          <a:endParaRPr kumimoji="1" lang="ja-JP" altLang="en-US" sz="1600" b="1" kern="1200" dirty="0">
            <a:solidFill>
              <a:srgbClr val="0070C0"/>
            </a:solidFill>
          </a:endParaRPr>
        </a:p>
      </dsp:txBody>
      <dsp:txXfrm>
        <a:off x="1201586" y="2853889"/>
        <a:ext cx="1901165" cy="728610"/>
      </dsp:txXfrm>
    </dsp:sp>
    <dsp:sp modelId="{F67B8550-E42E-4149-83C7-5499658DE7E4}">
      <dsp:nvSpPr>
        <dsp:cNvPr id="0" name=""/>
        <dsp:cNvSpPr/>
      </dsp:nvSpPr>
      <dsp:spPr>
        <a:xfrm>
          <a:off x="1938940" y="405595"/>
          <a:ext cx="3803141" cy="3803141"/>
        </a:xfrm>
        <a:custGeom>
          <a:avLst/>
          <a:gdLst/>
          <a:ahLst/>
          <a:cxnLst/>
          <a:rect l="0" t="0" r="0" b="0"/>
          <a:pathLst>
            <a:path>
              <a:moveTo>
                <a:pt x="25310" y="2210795"/>
              </a:moveTo>
              <a:arcTo wR="1901570" hR="1901570" stAng="10238477" swAng="1123046"/>
            </a:path>
          </a:pathLst>
        </a:custGeom>
        <a:noFill/>
        <a:ln w="31750"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sp>
    <dsp:sp modelId="{6B447850-CB5B-48CE-AF85-CA29EFC3E966}">
      <dsp:nvSpPr>
        <dsp:cNvPr id="0" name=""/>
        <dsp:cNvSpPr/>
      </dsp:nvSpPr>
      <dsp:spPr>
        <a:xfrm>
          <a:off x="1162170" y="992416"/>
          <a:ext cx="1979997" cy="807442"/>
        </a:xfrm>
        <a:prstGeom prst="roundRect">
          <a:avLst/>
        </a:prstGeom>
        <a:solidFill>
          <a:schemeClr val="accent2">
            <a:lumMod val="40000"/>
            <a:lumOff val="60000"/>
          </a:schemeClr>
        </a:solidFill>
        <a:ln>
          <a:solidFill>
            <a:schemeClr val="tx2"/>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180000" rIns="0" bIns="0" numCol="1" spcCol="1270" anchor="ctr" anchorCtr="0">
          <a:noAutofit/>
        </a:bodyPr>
        <a:lstStyle/>
        <a:p>
          <a:pPr lvl="0" algn="ctr" defTabSz="711200">
            <a:lnSpc>
              <a:spcPts val="1600"/>
            </a:lnSpc>
            <a:spcBef>
              <a:spcPct val="0"/>
            </a:spcBef>
            <a:spcAft>
              <a:spcPct val="35000"/>
            </a:spcAft>
          </a:pPr>
          <a:r>
            <a:rPr kumimoji="1" lang="ja-JP" altLang="en-US" sz="1600" b="1" kern="1200" dirty="0" smtClean="0">
              <a:solidFill>
                <a:srgbClr val="0070C0"/>
              </a:solidFill>
              <a:latin typeface="+mn-ea"/>
              <a:ea typeface="+mn-ea"/>
            </a:rPr>
            <a:t>６．モニタリングの実施・記録</a:t>
          </a:r>
          <a:endParaRPr kumimoji="1" lang="ja-JP" altLang="en-US" sz="1600" b="1" kern="1200" dirty="0">
            <a:solidFill>
              <a:srgbClr val="0070C0"/>
            </a:solidFill>
          </a:endParaRPr>
        </a:p>
      </dsp:txBody>
      <dsp:txXfrm>
        <a:off x="1201586" y="1031832"/>
        <a:ext cx="1901165" cy="728610"/>
      </dsp:txXfrm>
    </dsp:sp>
    <dsp:sp modelId="{5FEB814C-514A-4F80-834D-2C43B2361AD7}">
      <dsp:nvSpPr>
        <dsp:cNvPr id="0" name=""/>
        <dsp:cNvSpPr/>
      </dsp:nvSpPr>
      <dsp:spPr>
        <a:xfrm>
          <a:off x="1617830" y="630730"/>
          <a:ext cx="3803141" cy="3803141"/>
        </a:xfrm>
        <a:custGeom>
          <a:avLst/>
          <a:gdLst/>
          <a:ahLst/>
          <a:cxnLst/>
          <a:rect l="0" t="0" r="0" b="0"/>
          <a:pathLst>
            <a:path>
              <a:moveTo>
                <a:pt x="908659" y="279813"/>
              </a:moveTo>
              <a:arcTo wR="1901570" hR="1901570" stAng="14311392" swAng="809012"/>
            </a:path>
          </a:pathLst>
        </a:custGeom>
        <a:noFill/>
        <a:ln w="31750"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B564E5-B5AC-4532-8BFA-34AF410395D8}" type="datetimeFigureOut">
              <a:rPr kumimoji="1" lang="ja-JP" altLang="en-US" smtClean="0"/>
              <a:t>2017/6/9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024A88-0A42-4F10-9753-BF069C5E122F}" type="slidenum">
              <a:rPr kumimoji="1" lang="ja-JP" altLang="en-US" smtClean="0"/>
              <a:t>‹#›</a:t>
            </a:fld>
            <a:endParaRPr kumimoji="1" lang="ja-JP" altLang="en-US"/>
          </a:p>
        </p:txBody>
      </p:sp>
    </p:spTree>
    <p:extLst>
      <p:ext uri="{BB962C8B-B14F-4D97-AF65-F5344CB8AC3E}">
        <p14:creationId xmlns:p14="http://schemas.microsoft.com/office/powerpoint/2010/main" val="22118980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78ADB1AE-2FA5-4CCD-8657-D264944C90E0}" type="slidenum">
              <a:rPr kumimoji="1" lang="ja-JP" altLang="en-US" smtClean="0"/>
              <a:t>17</a:t>
            </a:fld>
            <a:endParaRPr kumimoji="1" lang="ja-JP" altLang="en-US"/>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2361372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4A870C9-1DAE-4666-87E9-16AD9C662D8C}" type="datetimeFigureOut">
              <a:rPr kumimoji="1" lang="ja-JP" altLang="en-US" smtClean="0"/>
              <a:t>2017/6/9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11433632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A870C9-1DAE-4666-87E9-16AD9C662D8C}" type="datetimeFigureOut">
              <a:rPr kumimoji="1" lang="ja-JP" altLang="en-US" smtClean="0"/>
              <a:t>2017/6/9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32065532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A870C9-1DAE-4666-87E9-16AD9C662D8C}" type="datetimeFigureOut">
              <a:rPr kumimoji="1" lang="ja-JP" altLang="en-US" smtClean="0"/>
              <a:t>2017/6/9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7585638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A870C9-1DAE-4666-87E9-16AD9C662D8C}" type="datetimeFigureOut">
              <a:rPr kumimoji="1" lang="ja-JP" altLang="en-US" smtClean="0"/>
              <a:t>2017/6/9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37640802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4A870C9-1DAE-4666-87E9-16AD9C662D8C}" type="datetimeFigureOut">
              <a:rPr kumimoji="1" lang="ja-JP" altLang="en-US" smtClean="0"/>
              <a:t>2017/6/9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37023688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4A870C9-1DAE-4666-87E9-16AD9C662D8C}" type="datetimeFigureOut">
              <a:rPr kumimoji="1" lang="ja-JP" altLang="en-US" smtClean="0"/>
              <a:t>2017/6/9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25459679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4A870C9-1DAE-4666-87E9-16AD9C662D8C}" type="datetimeFigureOut">
              <a:rPr kumimoji="1" lang="ja-JP" altLang="en-US" smtClean="0"/>
              <a:t>2017/6/9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17864144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4A870C9-1DAE-4666-87E9-16AD9C662D8C}" type="datetimeFigureOut">
              <a:rPr kumimoji="1" lang="ja-JP" altLang="en-US" smtClean="0"/>
              <a:t>2017/6/9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25399241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4A870C9-1DAE-4666-87E9-16AD9C662D8C}" type="datetimeFigureOut">
              <a:rPr kumimoji="1" lang="ja-JP" altLang="en-US" smtClean="0"/>
              <a:t>2017/6/9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2537118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4A870C9-1DAE-4666-87E9-16AD9C662D8C}" type="datetimeFigureOut">
              <a:rPr kumimoji="1" lang="ja-JP" altLang="en-US" smtClean="0"/>
              <a:t>2017/6/9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2389846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4A870C9-1DAE-4666-87E9-16AD9C662D8C}" type="datetimeFigureOut">
              <a:rPr kumimoji="1" lang="ja-JP" altLang="en-US" smtClean="0"/>
              <a:t>2017/6/9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27652191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A870C9-1DAE-4666-87E9-16AD9C662D8C}" type="datetimeFigureOut">
              <a:rPr kumimoji="1" lang="ja-JP" altLang="en-US" smtClean="0"/>
              <a:t>2017/6/9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365665325"/>
      </p:ext>
    </p:ext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3999" y="1995169"/>
            <a:ext cx="9144000" cy="2387600"/>
          </a:xfrm>
        </p:spPr>
        <p:txBody>
          <a:bodyPr>
            <a:normAutofit fontScale="90000"/>
          </a:bodyPr>
          <a:lstStyle/>
          <a:p>
            <a:r>
              <a:rPr lang="ja-JP" altLang="en-US" dirty="0" smtClean="0"/>
              <a:t>平成</a:t>
            </a:r>
            <a:r>
              <a:rPr lang="en-US" altLang="ja-JP" dirty="0" smtClean="0"/>
              <a:t>29</a:t>
            </a:r>
            <a:r>
              <a:rPr lang="ja-JP" altLang="en-US" dirty="0" smtClean="0"/>
              <a:t>年度第</a:t>
            </a:r>
            <a:r>
              <a:rPr lang="en-US" altLang="ja-JP" dirty="0" smtClean="0"/>
              <a:t>1</a:t>
            </a:r>
            <a:r>
              <a:rPr lang="ja-JP" altLang="en-US" dirty="0" smtClean="0"/>
              <a:t>回</a:t>
            </a:r>
            <a:r>
              <a:rPr lang="en-US" altLang="ja-JP" dirty="0" smtClean="0"/>
              <a:t/>
            </a:r>
            <a:br>
              <a:rPr lang="en-US" altLang="ja-JP" dirty="0" smtClean="0"/>
            </a:br>
            <a:r>
              <a:rPr lang="ja-JP" altLang="en-US" dirty="0" smtClean="0"/>
              <a:t>川崎市指定</a:t>
            </a:r>
            <a:r>
              <a:rPr lang="ja-JP" altLang="en-US" dirty="0"/>
              <a:t>介護保険事業者</a:t>
            </a:r>
            <a:r>
              <a:rPr lang="en-US" altLang="ja-JP" dirty="0"/>
              <a:t/>
            </a:r>
            <a:br>
              <a:rPr lang="en-US" altLang="ja-JP" dirty="0"/>
            </a:br>
            <a:r>
              <a:rPr lang="ja-JP" altLang="en-US" dirty="0"/>
              <a:t>集団指導講習会</a:t>
            </a:r>
            <a:endParaRPr kumimoji="1" lang="ja-JP" altLang="en-US" dirty="0"/>
          </a:p>
        </p:txBody>
      </p:sp>
      <p:sp>
        <p:nvSpPr>
          <p:cNvPr id="3" name="サブタイトル 2"/>
          <p:cNvSpPr>
            <a:spLocks noGrp="1"/>
          </p:cNvSpPr>
          <p:nvPr>
            <p:ph type="subTitle" idx="1"/>
          </p:nvPr>
        </p:nvSpPr>
        <p:spPr>
          <a:xfrm>
            <a:off x="1523999" y="4565967"/>
            <a:ext cx="9144000" cy="1655762"/>
          </a:xfrm>
        </p:spPr>
        <p:txBody>
          <a:bodyPr anchor="ctr">
            <a:normAutofit/>
          </a:bodyPr>
          <a:lstStyle/>
          <a:p>
            <a:r>
              <a:rPr kumimoji="1" lang="ja-JP" altLang="en-US" sz="3600" dirty="0" smtClean="0"/>
              <a:t>～</a:t>
            </a:r>
            <a:r>
              <a:rPr lang="ja-JP" altLang="en-US" sz="3600" dirty="0" smtClean="0"/>
              <a:t>居宅介護支援・介護予防支援</a:t>
            </a:r>
            <a:r>
              <a:rPr kumimoji="1" lang="ja-JP" altLang="en-US" sz="3600" dirty="0" smtClean="0"/>
              <a:t>～</a:t>
            </a:r>
            <a:endParaRPr kumimoji="1" lang="ja-JP" altLang="en-US" sz="3600" dirty="0"/>
          </a:p>
        </p:txBody>
      </p: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9868" y="359205"/>
            <a:ext cx="2338381" cy="1909962"/>
          </a:xfrm>
          <a:prstGeom prst="rect">
            <a:avLst/>
          </a:prstGeom>
        </p:spPr>
      </p:pic>
    </p:spTree>
    <p:extLst>
      <p:ext uri="{BB962C8B-B14F-4D97-AF65-F5344CB8AC3E}">
        <p14:creationId xmlns:p14="http://schemas.microsoft.com/office/powerpoint/2010/main" val="3074769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000" dirty="0" smtClean="0"/>
              <a:t>４−２　居宅介護支援</a:t>
            </a:r>
            <a:r>
              <a:rPr kumimoji="1" lang="en-US" altLang="ja-JP" sz="4000" dirty="0" smtClean="0"/>
              <a:t/>
            </a:r>
            <a:br>
              <a:rPr kumimoji="1" lang="en-US" altLang="ja-JP" sz="4000" dirty="0" smtClean="0"/>
            </a:br>
            <a:r>
              <a:rPr lang="ja-JP" altLang="en-US" sz="4000" dirty="0" smtClean="0"/>
              <a:t>３　居宅介護支援の取扱件数と担当件数</a:t>
            </a:r>
            <a:endParaRPr kumimoji="1" lang="ja-JP" altLang="en-US" sz="4000" dirty="0"/>
          </a:p>
        </p:txBody>
      </p:sp>
      <p:graphicFrame>
        <p:nvGraphicFramePr>
          <p:cNvPr id="3" name="表 2"/>
          <p:cNvGraphicFramePr>
            <a:graphicFrameLocks noGrp="1"/>
          </p:cNvGraphicFramePr>
          <p:nvPr>
            <p:extLst>
              <p:ext uri="{D42A27DB-BD31-4B8C-83A1-F6EECF244321}">
                <p14:modId xmlns:p14="http://schemas.microsoft.com/office/powerpoint/2010/main" val="164478869"/>
              </p:ext>
            </p:extLst>
          </p:nvPr>
        </p:nvGraphicFramePr>
        <p:xfrm>
          <a:off x="1086603" y="2198467"/>
          <a:ext cx="9793207" cy="3393233"/>
        </p:xfrm>
        <a:graphic>
          <a:graphicData uri="http://schemas.openxmlformats.org/drawingml/2006/table">
            <a:tbl>
              <a:tblPr firstRow="1" bandRow="1">
                <a:tableStyleId>{5C22544A-7EE6-4342-B048-85BDC9FD1C3A}</a:tableStyleId>
              </a:tblPr>
              <a:tblGrid>
                <a:gridCol w="2663986"/>
                <a:gridCol w="2774196"/>
                <a:gridCol w="2247255"/>
                <a:gridCol w="2107770"/>
              </a:tblGrid>
              <a:tr h="375713">
                <a:tc>
                  <a:txBody>
                    <a:bodyPr/>
                    <a:lstStyle/>
                    <a:p>
                      <a:endParaRPr kumimoji="1" lang="ja-JP" altLang="en-US" dirty="0"/>
                    </a:p>
                  </a:txBody>
                  <a:tcPr/>
                </a:tc>
                <a:tc>
                  <a:txBody>
                    <a:bodyPr/>
                    <a:lstStyle/>
                    <a:p>
                      <a:pPr algn="ctr"/>
                      <a:r>
                        <a:rPr kumimoji="1" lang="ja-JP" altLang="en-US" dirty="0" smtClean="0"/>
                        <a:t>取扱件数</a:t>
                      </a:r>
                      <a:endParaRPr kumimoji="1" lang="ja-JP" altLang="en-US" dirty="0"/>
                    </a:p>
                  </a:txBody>
                  <a:tcPr/>
                </a:tc>
                <a:tc>
                  <a:txBody>
                    <a:bodyPr/>
                    <a:lstStyle/>
                    <a:p>
                      <a:pPr algn="ctr"/>
                      <a:r>
                        <a:rPr kumimoji="1" lang="ja-JP" altLang="en-US" dirty="0" smtClean="0"/>
                        <a:t>要介護１・２</a:t>
                      </a:r>
                      <a:endParaRPr kumimoji="1" lang="ja-JP" altLang="en-US" dirty="0"/>
                    </a:p>
                  </a:txBody>
                  <a:tcPr/>
                </a:tc>
                <a:tc>
                  <a:txBody>
                    <a:bodyPr/>
                    <a:lstStyle/>
                    <a:p>
                      <a:pPr algn="ctr"/>
                      <a:r>
                        <a:rPr kumimoji="1" lang="ja-JP" altLang="en-US" dirty="0" smtClean="0"/>
                        <a:t>要介護３・４・５</a:t>
                      </a:r>
                      <a:endParaRPr kumimoji="1" lang="ja-JP" altLang="en-US" dirty="0"/>
                    </a:p>
                  </a:txBody>
                  <a:tcPr/>
                </a:tc>
              </a:tr>
              <a:tr h="387149">
                <a:tc>
                  <a:txBody>
                    <a:bodyPr/>
                    <a:lstStyle/>
                    <a:p>
                      <a:endParaRPr kumimoji="1" lang="en-US" altLang="ja-JP" sz="2000" dirty="0" smtClean="0"/>
                    </a:p>
                    <a:p>
                      <a:r>
                        <a:rPr kumimoji="1" lang="ja-JP" altLang="en-US" sz="2000" dirty="0" smtClean="0"/>
                        <a:t>居宅介護支援費　</a:t>
                      </a:r>
                      <a:r>
                        <a:rPr kumimoji="1" lang="en-US" altLang="ja-JP" sz="2000" dirty="0" smtClean="0"/>
                        <a:t>Ⅰ</a:t>
                      </a:r>
                    </a:p>
                    <a:p>
                      <a:endParaRPr kumimoji="1" lang="ja-JP" altLang="en-US" sz="2000" dirty="0"/>
                    </a:p>
                  </a:txBody>
                  <a:tcPr anchor="ctr"/>
                </a:tc>
                <a:tc>
                  <a:txBody>
                    <a:bodyPr/>
                    <a:lstStyle/>
                    <a:p>
                      <a:endParaRPr kumimoji="1" lang="en-US" altLang="ja-JP" sz="2000" dirty="0" smtClean="0"/>
                    </a:p>
                    <a:p>
                      <a:r>
                        <a:rPr kumimoji="1" lang="ja-JP" altLang="en-US" sz="2000" dirty="0" smtClean="0"/>
                        <a:t>４０件未満</a:t>
                      </a:r>
                      <a:endParaRPr kumimoji="1" lang="en-US" altLang="ja-JP" sz="2000" dirty="0" smtClean="0"/>
                    </a:p>
                    <a:p>
                      <a:endParaRPr kumimoji="1" lang="ja-JP" altLang="en-US" sz="2000" dirty="0"/>
                    </a:p>
                  </a:txBody>
                  <a:tcPr anchor="ctr"/>
                </a:tc>
                <a:tc>
                  <a:txBody>
                    <a:bodyPr/>
                    <a:lstStyle/>
                    <a:p>
                      <a:pPr algn="r"/>
                      <a:r>
                        <a:rPr kumimoji="1" lang="en-US" altLang="ja-JP" sz="2400" dirty="0" smtClean="0"/>
                        <a:t>1000</a:t>
                      </a:r>
                      <a:r>
                        <a:rPr kumimoji="1" lang="ja-JP" altLang="en-US" sz="2400" dirty="0" smtClean="0"/>
                        <a:t>単位</a:t>
                      </a:r>
                      <a:r>
                        <a:rPr kumimoji="1" lang="en-US" altLang="ja-JP" sz="2400" dirty="0" smtClean="0"/>
                        <a:t>/</a:t>
                      </a:r>
                      <a:r>
                        <a:rPr kumimoji="1" lang="ja-JP" altLang="en-US" sz="2400" dirty="0" smtClean="0"/>
                        <a:t>月</a:t>
                      </a:r>
                      <a:endParaRPr kumimoji="1" lang="en-US" altLang="ja-JP" sz="2400" dirty="0" smtClean="0"/>
                    </a:p>
                  </a:txBody>
                  <a:tcPr anchor="ctr"/>
                </a:tc>
                <a:tc>
                  <a:txBody>
                    <a:bodyPr/>
                    <a:lstStyle/>
                    <a:p>
                      <a:pPr algn="r"/>
                      <a:r>
                        <a:rPr kumimoji="1" lang="en-US" altLang="ja-JP" sz="2400" dirty="0" smtClean="0"/>
                        <a:t>1300</a:t>
                      </a:r>
                      <a:r>
                        <a:rPr kumimoji="1" lang="ja-JP" altLang="en-US" sz="2400" dirty="0" smtClean="0"/>
                        <a:t>単位</a:t>
                      </a:r>
                      <a:r>
                        <a:rPr kumimoji="1" lang="en-US" altLang="ja-JP" sz="2400" dirty="0" smtClean="0"/>
                        <a:t>/</a:t>
                      </a:r>
                      <a:r>
                        <a:rPr kumimoji="1" lang="ja-JP" altLang="en-US" sz="2400" dirty="0" smtClean="0"/>
                        <a:t>月</a:t>
                      </a:r>
                      <a:endParaRPr kumimoji="1" lang="ja-JP" altLang="en-US" sz="2400" dirty="0"/>
                    </a:p>
                  </a:txBody>
                  <a:tcPr anchor="ctr"/>
                </a:tc>
              </a:tr>
              <a:tr h="425894">
                <a:tc>
                  <a:txBody>
                    <a:bodyPr/>
                    <a:lstStyle/>
                    <a:p>
                      <a:endParaRPr kumimoji="1" lang="en-US" altLang="ja-JP" sz="2000" dirty="0" smtClean="0"/>
                    </a:p>
                    <a:p>
                      <a:r>
                        <a:rPr kumimoji="1" lang="ja-JP" altLang="en-US" sz="2000" dirty="0" smtClean="0"/>
                        <a:t>居宅介護支援費　</a:t>
                      </a:r>
                      <a:r>
                        <a:rPr kumimoji="1" lang="en-US" altLang="ja-JP" sz="2000" dirty="0" smtClean="0"/>
                        <a:t>Ⅱ</a:t>
                      </a:r>
                    </a:p>
                    <a:p>
                      <a:endParaRPr kumimoji="1" lang="ja-JP" altLang="en-US" sz="2000" dirty="0"/>
                    </a:p>
                  </a:txBody>
                  <a:tcPr anchor="ctr"/>
                </a:tc>
                <a:tc>
                  <a:txBody>
                    <a:bodyPr/>
                    <a:lstStyle/>
                    <a:p>
                      <a:endParaRPr kumimoji="1" lang="en-US" altLang="ja-JP" sz="2000" dirty="0" smtClean="0"/>
                    </a:p>
                    <a:p>
                      <a:r>
                        <a:rPr kumimoji="1" lang="ja-JP" altLang="en-US" sz="2000" dirty="0" smtClean="0"/>
                        <a:t>４０件以上６０件未満</a:t>
                      </a:r>
                      <a:endParaRPr kumimoji="1" lang="en-US" altLang="ja-JP" sz="2000" dirty="0" smtClean="0"/>
                    </a:p>
                    <a:p>
                      <a:endParaRPr kumimoji="1" lang="ja-JP" altLang="en-US" sz="2000" dirty="0"/>
                    </a:p>
                  </a:txBody>
                  <a:tcPr anchor="ctr"/>
                </a:tc>
                <a:tc>
                  <a:txBody>
                    <a:bodyPr/>
                    <a:lstStyle/>
                    <a:p>
                      <a:pPr algn="r"/>
                      <a:r>
                        <a:rPr kumimoji="1" lang="en-US" altLang="ja-JP" sz="2400" dirty="0" smtClean="0"/>
                        <a:t>500</a:t>
                      </a:r>
                      <a:r>
                        <a:rPr kumimoji="1" lang="ja-JP" altLang="en-US" sz="2400" dirty="0" smtClean="0"/>
                        <a:t>単位</a:t>
                      </a:r>
                      <a:r>
                        <a:rPr kumimoji="1" lang="en-US" altLang="ja-JP" sz="2400" dirty="0" smtClean="0"/>
                        <a:t>/</a:t>
                      </a:r>
                      <a:r>
                        <a:rPr kumimoji="1" lang="ja-JP" altLang="en-US" sz="2400" dirty="0" smtClean="0"/>
                        <a:t>月</a:t>
                      </a:r>
                      <a:endParaRPr kumimoji="1" lang="ja-JP" altLang="en-US" sz="2400" dirty="0"/>
                    </a:p>
                  </a:txBody>
                  <a:tcPr anchor="ctr"/>
                </a:tc>
                <a:tc>
                  <a:txBody>
                    <a:bodyPr/>
                    <a:lstStyle/>
                    <a:p>
                      <a:pPr algn="r"/>
                      <a:r>
                        <a:rPr kumimoji="1" lang="en-US" altLang="ja-JP" sz="2400" dirty="0" smtClean="0"/>
                        <a:t>650</a:t>
                      </a:r>
                      <a:r>
                        <a:rPr kumimoji="1" lang="ja-JP" altLang="en-US" sz="2400" dirty="0" smtClean="0"/>
                        <a:t>単位</a:t>
                      </a:r>
                      <a:r>
                        <a:rPr kumimoji="1" lang="en-US" altLang="ja-JP" sz="2400" dirty="0" smtClean="0"/>
                        <a:t>/</a:t>
                      </a:r>
                      <a:r>
                        <a:rPr kumimoji="1" lang="ja-JP" altLang="en-US" sz="2400" dirty="0" smtClean="0"/>
                        <a:t>月</a:t>
                      </a:r>
                      <a:endParaRPr kumimoji="1" lang="ja-JP" altLang="en-US" sz="2400" dirty="0"/>
                    </a:p>
                  </a:txBody>
                  <a:tcPr anchor="ctr"/>
                </a:tc>
              </a:tr>
              <a:tr h="433644">
                <a:tc>
                  <a:txBody>
                    <a:bodyPr/>
                    <a:lstStyle/>
                    <a:p>
                      <a:endParaRPr kumimoji="1" lang="en-US" altLang="ja-JP" sz="2000" dirty="0" smtClean="0"/>
                    </a:p>
                    <a:p>
                      <a:r>
                        <a:rPr kumimoji="1" lang="ja-JP" altLang="en-US" sz="2000" dirty="0" smtClean="0"/>
                        <a:t>居宅介護支援費　</a:t>
                      </a:r>
                      <a:r>
                        <a:rPr kumimoji="1" lang="en-US" altLang="ja-JP" sz="2000" dirty="0" smtClean="0"/>
                        <a:t>Ⅲ</a:t>
                      </a:r>
                    </a:p>
                    <a:p>
                      <a:endParaRPr kumimoji="1" lang="ja-JP" altLang="en-US" sz="2000" dirty="0"/>
                    </a:p>
                  </a:txBody>
                  <a:tcPr anchor="ctr"/>
                </a:tc>
                <a:tc>
                  <a:txBody>
                    <a:bodyPr/>
                    <a:lstStyle/>
                    <a:p>
                      <a:endParaRPr kumimoji="1" lang="en-US" altLang="ja-JP" sz="2000" dirty="0" smtClean="0"/>
                    </a:p>
                    <a:p>
                      <a:r>
                        <a:rPr kumimoji="1" lang="ja-JP" altLang="en-US" sz="2000" dirty="0" smtClean="0"/>
                        <a:t>６０件以上</a:t>
                      </a:r>
                      <a:endParaRPr kumimoji="1" lang="en-US" altLang="ja-JP" sz="2000" dirty="0" smtClean="0"/>
                    </a:p>
                    <a:p>
                      <a:endParaRPr kumimoji="1" lang="ja-JP" altLang="en-US" sz="2000" dirty="0"/>
                    </a:p>
                  </a:txBody>
                  <a:tcPr anchor="ctr"/>
                </a:tc>
                <a:tc>
                  <a:txBody>
                    <a:bodyPr/>
                    <a:lstStyle/>
                    <a:p>
                      <a:pPr algn="r"/>
                      <a:r>
                        <a:rPr kumimoji="1" lang="en-US" altLang="ja-JP" sz="2400" dirty="0" smtClean="0"/>
                        <a:t>300</a:t>
                      </a:r>
                      <a:r>
                        <a:rPr kumimoji="1" lang="ja-JP" altLang="en-US" sz="2400" dirty="0" smtClean="0"/>
                        <a:t>単位</a:t>
                      </a:r>
                      <a:r>
                        <a:rPr kumimoji="1" lang="en-US" altLang="ja-JP" sz="2400" dirty="0" smtClean="0"/>
                        <a:t>/</a:t>
                      </a:r>
                      <a:r>
                        <a:rPr kumimoji="1" lang="ja-JP" altLang="en-US" sz="2400" dirty="0" smtClean="0"/>
                        <a:t>月</a:t>
                      </a:r>
                      <a:endParaRPr kumimoji="1" lang="ja-JP" altLang="en-US" sz="2400" dirty="0"/>
                    </a:p>
                  </a:txBody>
                  <a:tcPr anchor="ctr"/>
                </a:tc>
                <a:tc>
                  <a:txBody>
                    <a:bodyPr/>
                    <a:lstStyle/>
                    <a:p>
                      <a:pPr algn="r"/>
                      <a:r>
                        <a:rPr kumimoji="1" lang="en-US" altLang="ja-JP" sz="2400" dirty="0" smtClean="0"/>
                        <a:t>390</a:t>
                      </a:r>
                      <a:r>
                        <a:rPr kumimoji="1" lang="ja-JP" altLang="en-US" sz="2400" dirty="0" smtClean="0"/>
                        <a:t>単位</a:t>
                      </a:r>
                      <a:r>
                        <a:rPr kumimoji="1" lang="en-US" altLang="ja-JP" sz="2400" dirty="0" smtClean="0"/>
                        <a:t>/</a:t>
                      </a:r>
                      <a:r>
                        <a:rPr kumimoji="1" lang="ja-JP" altLang="en-US" sz="2400" dirty="0" smtClean="0"/>
                        <a:t>月</a:t>
                      </a:r>
                      <a:endParaRPr kumimoji="1" lang="ja-JP" altLang="en-US" sz="2400" dirty="0"/>
                    </a:p>
                  </a:txBody>
                  <a:tcPr anchor="ctr"/>
                </a:tc>
              </a:tr>
            </a:tbl>
          </a:graphicData>
        </a:graphic>
      </p:graphicFrame>
      <p:sp>
        <p:nvSpPr>
          <p:cNvPr id="5" name="テキスト ボックス 4"/>
          <p:cNvSpPr txBox="1"/>
          <p:nvPr/>
        </p:nvSpPr>
        <p:spPr>
          <a:xfrm>
            <a:off x="1086603" y="1690688"/>
            <a:ext cx="8135560" cy="677108"/>
          </a:xfrm>
          <a:prstGeom prst="rect">
            <a:avLst/>
          </a:prstGeom>
          <a:noFill/>
        </p:spPr>
        <p:txBody>
          <a:bodyPr wrap="none" rtlCol="0">
            <a:spAutoFit/>
          </a:bodyPr>
          <a:lstStyle/>
          <a:p>
            <a:r>
              <a:rPr kumimoji="1" lang="ja-JP" altLang="en-US" sz="2000" dirty="0" smtClean="0"/>
              <a:t>取扱件数が４０件を超えた場合、超過部分のみ逓減制が適用される。</a:t>
            </a:r>
            <a:endParaRPr kumimoji="1" lang="en-US" altLang="ja-JP" sz="2000" dirty="0" smtClean="0"/>
          </a:p>
          <a:p>
            <a:endParaRPr kumimoji="1" lang="ja-JP" altLang="en-US" dirty="0"/>
          </a:p>
        </p:txBody>
      </p:sp>
    </p:spTree>
    <p:extLst>
      <p:ext uri="{BB962C8B-B14F-4D97-AF65-F5344CB8AC3E}">
        <p14:creationId xmlns:p14="http://schemas.microsoft.com/office/powerpoint/2010/main" val="20486967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000" dirty="0" smtClean="0"/>
              <a:t>４−２　居宅介護支援</a:t>
            </a:r>
            <a:r>
              <a:rPr kumimoji="1" lang="en-US" altLang="ja-JP" sz="4000" dirty="0" smtClean="0"/>
              <a:t/>
            </a:r>
            <a:br>
              <a:rPr kumimoji="1" lang="en-US" altLang="ja-JP" sz="4000" dirty="0" smtClean="0"/>
            </a:br>
            <a:r>
              <a:rPr lang="ja-JP" altLang="en-US" sz="4000" dirty="0" smtClean="0"/>
              <a:t>４</a:t>
            </a:r>
            <a:r>
              <a:rPr lang="en-US" altLang="ja-JP" sz="4000" dirty="0" smtClean="0"/>
              <a:t>〜</a:t>
            </a:r>
            <a:r>
              <a:rPr lang="ja-JP" altLang="en-US" sz="4000" dirty="0" smtClean="0"/>
              <a:t>７　居宅サービス計画について</a:t>
            </a:r>
            <a:endParaRPr kumimoji="1" lang="ja-JP" altLang="en-US" sz="4000" dirty="0"/>
          </a:p>
        </p:txBody>
      </p:sp>
      <p:graphicFrame>
        <p:nvGraphicFramePr>
          <p:cNvPr id="25" name="図表 24"/>
          <p:cNvGraphicFramePr/>
          <p:nvPr>
            <p:extLst>
              <p:ext uri="{D42A27DB-BD31-4B8C-83A1-F6EECF244321}">
                <p14:modId xmlns:p14="http://schemas.microsoft.com/office/powerpoint/2010/main" val="4145026964"/>
              </p:ext>
            </p:extLst>
          </p:nvPr>
        </p:nvGraphicFramePr>
        <p:xfrm>
          <a:off x="2032000" y="1749287"/>
          <a:ext cx="8128000" cy="46143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6" name="角丸四角形吹き出し 25"/>
          <p:cNvSpPr/>
          <p:nvPr/>
        </p:nvSpPr>
        <p:spPr>
          <a:xfrm>
            <a:off x="1722780" y="1693229"/>
            <a:ext cx="2001079" cy="851188"/>
          </a:xfrm>
          <a:prstGeom prst="wedgeRoundRectCallout">
            <a:avLst>
              <a:gd name="adj1" fmla="val 96030"/>
              <a:gd name="adj2" fmla="val 53070"/>
              <a:gd name="adj3" fmla="val 16667"/>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accent5"/>
                </a:solidFill>
              </a:rPr>
              <a:t>必要</a:t>
            </a:r>
            <a:r>
              <a:rPr lang="ja-JP" altLang="en-US" sz="1600" b="1" dirty="0" smtClean="0">
                <a:solidFill>
                  <a:schemeClr val="accent5"/>
                </a:solidFill>
              </a:rPr>
              <a:t>に応じて</a:t>
            </a:r>
            <a:endParaRPr lang="en-US" altLang="ja-JP" sz="1600" b="1" dirty="0" smtClean="0">
              <a:solidFill>
                <a:schemeClr val="accent5"/>
              </a:solidFill>
            </a:endParaRPr>
          </a:p>
          <a:p>
            <a:pPr algn="ctr"/>
            <a:r>
              <a:rPr kumimoji="1" lang="ja-JP" altLang="en-US" sz="1600" b="1" dirty="0" smtClean="0">
                <a:solidFill>
                  <a:schemeClr val="accent5"/>
                </a:solidFill>
              </a:rPr>
              <a:t>計画変更</a:t>
            </a:r>
            <a:endParaRPr kumimoji="1" lang="ja-JP" altLang="en-US" sz="1600" b="1" dirty="0">
              <a:solidFill>
                <a:schemeClr val="accent5"/>
              </a:solidFill>
            </a:endParaRPr>
          </a:p>
        </p:txBody>
      </p:sp>
    </p:spTree>
    <p:extLst>
      <p:ext uri="{BB962C8B-B14F-4D97-AF65-F5344CB8AC3E}">
        <p14:creationId xmlns:p14="http://schemas.microsoft.com/office/powerpoint/2010/main" val="1115767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000" dirty="0" smtClean="0"/>
              <a:t>４−２　居宅介護支援</a:t>
            </a:r>
            <a:r>
              <a:rPr kumimoji="1" lang="en-US" altLang="ja-JP" sz="4000" dirty="0" smtClean="0"/>
              <a:t/>
            </a:r>
            <a:br>
              <a:rPr kumimoji="1" lang="en-US" altLang="ja-JP" sz="4000" dirty="0" smtClean="0"/>
            </a:br>
            <a:r>
              <a:rPr kumimoji="1" lang="ja-JP" altLang="en-US" sz="4000" dirty="0" smtClean="0"/>
              <a:t>８　運営基準</a:t>
            </a:r>
            <a:r>
              <a:rPr lang="ja-JP" altLang="en-US" sz="4000" dirty="0" smtClean="0"/>
              <a:t>減算について</a:t>
            </a:r>
            <a:endParaRPr kumimoji="1" lang="ja-JP" altLang="en-US" sz="4000" dirty="0"/>
          </a:p>
        </p:txBody>
      </p:sp>
      <p:graphicFrame>
        <p:nvGraphicFramePr>
          <p:cNvPr id="28" name="図表 27"/>
          <p:cNvGraphicFramePr/>
          <p:nvPr>
            <p:extLst>
              <p:ext uri="{D42A27DB-BD31-4B8C-83A1-F6EECF244321}">
                <p14:modId xmlns:p14="http://schemas.microsoft.com/office/powerpoint/2010/main" val="2441999543"/>
              </p:ext>
            </p:extLst>
          </p:nvPr>
        </p:nvGraphicFramePr>
        <p:xfrm>
          <a:off x="918818" y="1736035"/>
          <a:ext cx="8128000" cy="46143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4" name="角丸四角形 33"/>
          <p:cNvSpPr/>
          <p:nvPr/>
        </p:nvSpPr>
        <p:spPr>
          <a:xfrm>
            <a:off x="8865704" y="2935356"/>
            <a:ext cx="2716696" cy="2067339"/>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rgbClr val="0070C0"/>
                </a:solidFill>
              </a:rPr>
              <a:t>１、３、４、５、６</a:t>
            </a:r>
            <a:r>
              <a:rPr kumimoji="1" lang="ja-JP" altLang="en-US" b="1" dirty="0" smtClean="0">
                <a:solidFill>
                  <a:srgbClr val="FF0000"/>
                </a:solidFill>
              </a:rPr>
              <a:t>のどれか１つでも</a:t>
            </a:r>
            <a:endParaRPr kumimoji="1" lang="en-US" altLang="ja-JP" b="1" dirty="0" smtClean="0">
              <a:solidFill>
                <a:srgbClr val="FF0000"/>
              </a:solidFill>
            </a:endParaRPr>
          </a:p>
          <a:p>
            <a:r>
              <a:rPr kumimoji="1" lang="ja-JP" altLang="en-US" b="1" dirty="0" smtClean="0">
                <a:solidFill>
                  <a:srgbClr val="FF0000"/>
                </a:solidFill>
              </a:rPr>
              <a:t>実施していないものがあれば減算対象</a:t>
            </a:r>
            <a:endParaRPr kumimoji="1" lang="ja-JP" altLang="en-US" b="1" dirty="0">
              <a:solidFill>
                <a:srgbClr val="FF0000"/>
              </a:solidFill>
            </a:endParaRPr>
          </a:p>
        </p:txBody>
      </p:sp>
      <p:sp>
        <p:nvSpPr>
          <p:cNvPr id="33" name="ストライプ矢印 32"/>
          <p:cNvSpPr/>
          <p:nvPr/>
        </p:nvSpPr>
        <p:spPr>
          <a:xfrm>
            <a:off x="7580243" y="3538329"/>
            <a:ext cx="1378226" cy="861392"/>
          </a:xfrm>
          <a:prstGeom prst="stripedRightArrow">
            <a:avLst/>
          </a:prstGeom>
          <a:solidFill>
            <a:srgbClr val="92D05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939554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000" dirty="0" smtClean="0"/>
              <a:t>４−３　</a:t>
            </a:r>
            <a:r>
              <a:rPr lang="ja-JP" altLang="en-US" sz="2000" dirty="0" smtClean="0"/>
              <a:t>介護予防支援</a:t>
            </a:r>
            <a:r>
              <a:rPr kumimoji="1" lang="en-US" altLang="ja-JP" sz="4000" dirty="0" smtClean="0"/>
              <a:t/>
            </a:r>
            <a:br>
              <a:rPr kumimoji="1" lang="en-US" altLang="ja-JP" sz="4000" dirty="0" smtClean="0"/>
            </a:br>
            <a:r>
              <a:rPr kumimoji="1" lang="ja-JP" altLang="en-US" sz="4000" dirty="0" smtClean="0"/>
              <a:t>１　目標志向型のケアマネジメント</a:t>
            </a:r>
            <a:endParaRPr kumimoji="1" lang="ja-JP" altLang="en-US" sz="4000" dirty="0"/>
          </a:p>
        </p:txBody>
      </p:sp>
      <p:sp>
        <p:nvSpPr>
          <p:cNvPr id="3" name="コンテンツ プレースホルダー 2"/>
          <p:cNvSpPr>
            <a:spLocks noGrp="1"/>
          </p:cNvSpPr>
          <p:nvPr>
            <p:ph idx="1"/>
          </p:nvPr>
        </p:nvSpPr>
        <p:spPr>
          <a:xfrm>
            <a:off x="838200" y="1825625"/>
            <a:ext cx="10515600" cy="4351338"/>
          </a:xfrm>
        </p:spPr>
        <p:txBody>
          <a:bodyPr>
            <a:normAutofit fontScale="92500"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r>
              <a:rPr lang="ja-JP" altLang="en-US" sz="3200" dirty="0" smtClean="0">
                <a:solidFill>
                  <a:srgbClr val="FF9300"/>
                </a:solidFill>
                <a:latin typeface="+mn-ea"/>
              </a:rPr>
              <a:t>■</a:t>
            </a:r>
            <a:r>
              <a:rPr lang="ja-JP" altLang="en-US" sz="3200" dirty="0" smtClean="0">
                <a:latin typeface="+mn-ea"/>
              </a:rPr>
              <a:t>生活機能の低下や生じている課題に対し、</a:t>
            </a:r>
            <a:endParaRPr lang="en-US" altLang="ja-JP" sz="3200" dirty="0" smtClean="0">
              <a:latin typeface="+mn-ea"/>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3200" dirty="0" smtClean="0">
                <a:latin typeface="+mn-ea"/>
              </a:rPr>
              <a:t>　利用者がどのようになりたいか</a:t>
            </a:r>
            <a:endParaRPr lang="en-US" altLang="ja-JP" sz="3200" dirty="0" smtClean="0">
              <a:latin typeface="+mn-ea"/>
            </a:endParaRPr>
          </a:p>
          <a:p>
            <a:pPr marL="0" marR="0" lvl="0" indent="0" defTabSz="914400" eaLnBrk="1" fontAlgn="auto" latinLnBrk="0" hangingPunct="1">
              <a:lnSpc>
                <a:spcPct val="100000"/>
              </a:lnSpc>
              <a:spcBef>
                <a:spcPts val="0"/>
              </a:spcBef>
              <a:spcAft>
                <a:spcPts val="0"/>
              </a:spcAft>
              <a:buClrTx/>
              <a:buSzTx/>
              <a:buFontTx/>
              <a:buNone/>
              <a:tabLst/>
              <a:defRPr/>
            </a:pPr>
            <a:endParaRPr lang="en-US" altLang="ja-JP" sz="3200" dirty="0" smtClean="0">
              <a:latin typeface="+mn-ea"/>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3200" dirty="0" smtClean="0">
                <a:solidFill>
                  <a:srgbClr val="FF9300"/>
                </a:solidFill>
                <a:latin typeface="+mn-ea"/>
              </a:rPr>
              <a:t>■</a:t>
            </a:r>
            <a:r>
              <a:rPr lang="ja-JP" altLang="en-US" sz="3200" dirty="0" smtClean="0">
                <a:latin typeface="+mn-ea"/>
              </a:rPr>
              <a:t>目標を達成するために本人の意欲を高めるとともに</a:t>
            </a:r>
            <a:endParaRPr lang="en-US" altLang="ja-JP" sz="3200" dirty="0" smtClean="0">
              <a:latin typeface="+mn-ea"/>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3200" dirty="0">
                <a:latin typeface="+mn-ea"/>
              </a:rPr>
              <a:t>　</a:t>
            </a:r>
            <a:r>
              <a:rPr lang="ja-JP" altLang="en-US" sz="3200" dirty="0" smtClean="0">
                <a:latin typeface="+mn-ea"/>
              </a:rPr>
              <a:t>環境を整えたり、問題や障害となっていることを</a:t>
            </a:r>
            <a:endParaRPr lang="en-US" altLang="ja-JP" sz="3200" dirty="0" smtClean="0">
              <a:latin typeface="+mn-ea"/>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3200" dirty="0">
                <a:latin typeface="+mn-ea"/>
              </a:rPr>
              <a:t>　</a:t>
            </a:r>
            <a:r>
              <a:rPr lang="ja-JP" altLang="en-US" sz="3200" dirty="0" smtClean="0">
                <a:latin typeface="+mn-ea"/>
              </a:rPr>
              <a:t>解決する</a:t>
            </a:r>
            <a:endParaRPr lang="en-US" altLang="ja-JP" sz="3200" dirty="0" smtClean="0">
              <a:latin typeface="+mn-ea"/>
            </a:endParaRPr>
          </a:p>
          <a:p>
            <a:pPr marL="0" marR="0" lvl="0" indent="0" defTabSz="914400" eaLnBrk="1" fontAlgn="auto" latinLnBrk="0" hangingPunct="1">
              <a:lnSpc>
                <a:spcPct val="100000"/>
              </a:lnSpc>
              <a:spcBef>
                <a:spcPts val="0"/>
              </a:spcBef>
              <a:spcAft>
                <a:spcPts val="0"/>
              </a:spcAft>
              <a:buClrTx/>
              <a:buSzTx/>
              <a:buFontTx/>
              <a:buNone/>
              <a:tabLst/>
              <a:defRPr/>
            </a:pPr>
            <a:endParaRPr lang="en-US" altLang="ja-JP" sz="3200" dirty="0">
              <a:latin typeface="+mn-ea"/>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3200" dirty="0" smtClean="0">
                <a:solidFill>
                  <a:srgbClr val="FF9300"/>
                </a:solidFill>
                <a:latin typeface="+mn-ea"/>
              </a:rPr>
              <a:t>■</a:t>
            </a:r>
            <a:r>
              <a:rPr lang="ja-JP" altLang="en-US" sz="3200" dirty="0" smtClean="0">
                <a:latin typeface="+mn-ea"/>
              </a:rPr>
              <a:t>利用者の健全な機能をより強化するための</a:t>
            </a:r>
            <a:endParaRPr lang="en-US" altLang="ja-JP" sz="3200" dirty="0" smtClean="0">
              <a:latin typeface="+mn-ea"/>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3200" dirty="0" smtClean="0">
                <a:latin typeface="+mn-ea"/>
              </a:rPr>
              <a:t>　具体的な取り組みが示されている</a:t>
            </a:r>
            <a:endParaRPr lang="en-US" altLang="ja-JP" sz="3200" dirty="0" smtClean="0">
              <a:latin typeface="+mn-ea"/>
            </a:endParaRPr>
          </a:p>
          <a:p>
            <a:pPr marL="0" marR="0" lvl="0" indent="0" algn="r" defTabSz="914400" eaLnBrk="1" fontAlgn="auto" latinLnBrk="0" hangingPunct="1">
              <a:lnSpc>
                <a:spcPct val="100000"/>
              </a:lnSpc>
              <a:spcBef>
                <a:spcPts val="0"/>
              </a:spcBef>
              <a:spcAft>
                <a:spcPts val="0"/>
              </a:spcAft>
              <a:buClrTx/>
              <a:buSzTx/>
              <a:buFontTx/>
              <a:buNone/>
              <a:tabLst/>
              <a:defRPr/>
            </a:pPr>
            <a:endParaRPr lang="en-US" altLang="ja-JP" sz="2200" dirty="0">
              <a:latin typeface="+mn-ea"/>
            </a:endParaRPr>
          </a:p>
          <a:p>
            <a:pPr marL="0" marR="0" lvl="0" indent="0" algn="r" defTabSz="914400" eaLnBrk="1" fontAlgn="auto" latinLnBrk="0" hangingPunct="1">
              <a:lnSpc>
                <a:spcPct val="100000"/>
              </a:lnSpc>
              <a:spcBef>
                <a:spcPts val="0"/>
              </a:spcBef>
              <a:spcAft>
                <a:spcPts val="0"/>
              </a:spcAft>
              <a:buClrTx/>
              <a:buSzTx/>
              <a:buFontTx/>
              <a:buNone/>
              <a:tabLst/>
              <a:defRPr/>
            </a:pPr>
            <a:r>
              <a:rPr lang="en-US" altLang="ja-JP" sz="2200" dirty="0" smtClean="0">
                <a:latin typeface="+mn-ea"/>
              </a:rPr>
              <a:t>〜</a:t>
            </a:r>
            <a:r>
              <a:rPr lang="ja-JP" altLang="en-US" sz="2200" dirty="0" smtClean="0">
                <a:latin typeface="+mn-ea"/>
              </a:rPr>
              <a:t>地域包括支援センター業務マニュアル</a:t>
            </a:r>
            <a:r>
              <a:rPr lang="en-US" altLang="ja-JP" sz="2200" dirty="0" smtClean="0">
                <a:latin typeface="+mn-ea"/>
              </a:rPr>
              <a:t>【</a:t>
            </a:r>
            <a:r>
              <a:rPr lang="ja-JP" altLang="en-US" sz="2200" dirty="0" smtClean="0">
                <a:latin typeface="+mn-ea"/>
              </a:rPr>
              <a:t>厚生労働省</a:t>
            </a:r>
            <a:r>
              <a:rPr lang="en-US" altLang="ja-JP" sz="2200" dirty="0" smtClean="0">
                <a:latin typeface="+mn-ea"/>
              </a:rPr>
              <a:t>】〜</a:t>
            </a:r>
            <a:endParaRPr lang="en-US" altLang="ja-JP" sz="2200" dirty="0">
              <a:latin typeface="+mn-ea"/>
            </a:endParaRPr>
          </a:p>
        </p:txBody>
      </p:sp>
    </p:spTree>
    <p:extLst>
      <p:ext uri="{BB962C8B-B14F-4D97-AF65-F5344CB8AC3E}">
        <p14:creationId xmlns:p14="http://schemas.microsoft.com/office/powerpoint/2010/main" val="16864501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000" dirty="0" smtClean="0"/>
              <a:t>４−３　</a:t>
            </a:r>
            <a:r>
              <a:rPr lang="ja-JP" altLang="en-US" sz="2000" dirty="0" smtClean="0"/>
              <a:t>介護予防支援</a:t>
            </a:r>
            <a:r>
              <a:rPr kumimoji="1" lang="en-US" altLang="ja-JP" sz="4000" dirty="0" smtClean="0"/>
              <a:t/>
            </a:r>
            <a:br>
              <a:rPr kumimoji="1" lang="en-US" altLang="ja-JP" sz="4000" dirty="0" smtClean="0"/>
            </a:br>
            <a:r>
              <a:rPr lang="ja-JP" altLang="en-US" sz="4000" dirty="0" smtClean="0"/>
              <a:t>２</a:t>
            </a:r>
            <a:r>
              <a:rPr kumimoji="1" lang="ja-JP" altLang="en-US" sz="4000" dirty="0" smtClean="0"/>
              <a:t>　</a:t>
            </a:r>
            <a:r>
              <a:rPr lang="ja-JP" altLang="en-US" sz="4000" dirty="0" smtClean="0"/>
              <a:t>介護予防</a:t>
            </a:r>
            <a:r>
              <a:rPr kumimoji="1" lang="ja-JP" altLang="en-US" sz="4000" dirty="0" smtClean="0"/>
              <a:t>ケアマネジメントの留意事項</a:t>
            </a:r>
            <a:endParaRPr kumimoji="1" lang="ja-JP" altLang="en-US" sz="4000" dirty="0"/>
          </a:p>
        </p:txBody>
      </p:sp>
      <p:sp>
        <p:nvSpPr>
          <p:cNvPr id="3" name="コンテンツ プレースホルダー 2"/>
          <p:cNvSpPr>
            <a:spLocks noGrp="1"/>
          </p:cNvSpPr>
          <p:nvPr>
            <p:ph idx="1"/>
          </p:nvPr>
        </p:nvSpPr>
        <p:spPr>
          <a:xfrm>
            <a:off x="838200" y="1825625"/>
            <a:ext cx="10515600" cy="4351338"/>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ja-JP" altLang="en-US" sz="3200" dirty="0" smtClean="0">
                <a:solidFill>
                  <a:srgbClr val="FF9300"/>
                </a:solidFill>
                <a:latin typeface="+mn-ea"/>
              </a:rPr>
              <a:t>■</a:t>
            </a:r>
            <a:r>
              <a:rPr lang="ja-JP" altLang="en-US" sz="3200" dirty="0" smtClean="0">
                <a:latin typeface="+mn-ea"/>
              </a:rPr>
              <a:t>生活機能低下の危険性を早期に発見し</a:t>
            </a:r>
            <a:endParaRPr lang="en-US" altLang="ja-JP" sz="3200" dirty="0" smtClean="0">
              <a:latin typeface="+mn-ea"/>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3200" dirty="0">
                <a:latin typeface="+mn-ea"/>
              </a:rPr>
              <a:t>　</a:t>
            </a:r>
            <a:r>
              <a:rPr lang="ja-JP" altLang="en-US" sz="3200" dirty="0" smtClean="0">
                <a:latin typeface="+mn-ea"/>
              </a:rPr>
              <a:t>集中的対応を行うこと</a:t>
            </a:r>
            <a:endParaRPr lang="en-US" altLang="ja-JP" sz="3200" dirty="0" smtClean="0">
              <a:latin typeface="+mn-ea"/>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3200" dirty="0" smtClean="0">
                <a:solidFill>
                  <a:srgbClr val="FF9300"/>
                </a:solidFill>
                <a:latin typeface="+mn-ea"/>
              </a:rPr>
              <a:t>■</a:t>
            </a:r>
            <a:r>
              <a:rPr lang="ja-JP" altLang="en-US" sz="3200" dirty="0" smtClean="0">
                <a:latin typeface="+mn-ea"/>
              </a:rPr>
              <a:t>利用者の個別性を重視した</a:t>
            </a:r>
            <a:endParaRPr lang="en-US" altLang="ja-JP" sz="3200" dirty="0" smtClean="0">
              <a:latin typeface="+mn-ea"/>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3200" dirty="0">
                <a:latin typeface="+mn-ea"/>
              </a:rPr>
              <a:t>　</a:t>
            </a:r>
            <a:r>
              <a:rPr lang="ja-JP" altLang="en-US" sz="3200" dirty="0" smtClean="0">
                <a:latin typeface="+mn-ea"/>
              </a:rPr>
              <a:t>効果的なプログラムを用意すること</a:t>
            </a:r>
            <a:endParaRPr lang="en-US" altLang="ja-JP" sz="3200" dirty="0" smtClean="0">
              <a:latin typeface="+mn-ea"/>
            </a:endParaRPr>
          </a:p>
          <a:p>
            <a:pPr marL="0" lvl="0" indent="0">
              <a:lnSpc>
                <a:spcPct val="100000"/>
              </a:lnSpc>
              <a:spcBef>
                <a:spcPts val="0"/>
              </a:spcBef>
              <a:buNone/>
              <a:defRPr/>
            </a:pPr>
            <a:r>
              <a:rPr lang="ja-JP" altLang="en-US" sz="3200" dirty="0">
                <a:solidFill>
                  <a:srgbClr val="FF9300"/>
                </a:solidFill>
                <a:latin typeface="+mn-ea"/>
              </a:rPr>
              <a:t>■</a:t>
            </a:r>
            <a:r>
              <a:rPr lang="ja-JP" altLang="en-US" sz="3200" dirty="0">
                <a:latin typeface="+mn-ea"/>
              </a:rPr>
              <a:t>サービス提供は、一定期間ごとに見直し、</a:t>
            </a:r>
            <a:endParaRPr lang="en-US" altLang="ja-JP" sz="3200" dirty="0">
              <a:latin typeface="+mn-ea"/>
            </a:endParaRPr>
          </a:p>
          <a:p>
            <a:pPr marL="0" lvl="0" indent="0">
              <a:lnSpc>
                <a:spcPct val="100000"/>
              </a:lnSpc>
              <a:spcBef>
                <a:spcPts val="0"/>
              </a:spcBef>
              <a:buNone/>
              <a:defRPr/>
            </a:pPr>
            <a:r>
              <a:rPr lang="ja-JP" altLang="en-US" sz="3200" dirty="0">
                <a:latin typeface="+mn-ea"/>
              </a:rPr>
              <a:t>　計画的に見直すこと</a:t>
            </a:r>
            <a:endParaRPr lang="en-US" altLang="ja-JP" sz="3200" dirty="0">
              <a:latin typeface="+mn-ea"/>
            </a:endParaRPr>
          </a:p>
          <a:p>
            <a:pPr marL="0" lvl="0" indent="0">
              <a:lnSpc>
                <a:spcPct val="100000"/>
              </a:lnSpc>
              <a:spcBef>
                <a:spcPts val="0"/>
              </a:spcBef>
              <a:buNone/>
              <a:defRPr/>
            </a:pPr>
            <a:r>
              <a:rPr lang="ja-JP" altLang="en-US" sz="3200" dirty="0" smtClean="0">
                <a:solidFill>
                  <a:srgbClr val="FF9300"/>
                </a:solidFill>
                <a:latin typeface="+mn-ea"/>
              </a:rPr>
              <a:t>■</a:t>
            </a:r>
            <a:r>
              <a:rPr lang="ja-JP" altLang="en-US" sz="3200" dirty="0" smtClean="0">
                <a:latin typeface="+mn-ea"/>
              </a:rPr>
              <a:t>改善後の維持の支援に努めること</a:t>
            </a:r>
            <a:endParaRPr lang="en-US" altLang="ja-JP" sz="3200" dirty="0" smtClean="0">
              <a:latin typeface="+mn-ea"/>
            </a:endParaRPr>
          </a:p>
          <a:p>
            <a:pPr marL="0" marR="0" lvl="0" indent="0" algn="r" defTabSz="914400" eaLnBrk="1" fontAlgn="auto" latinLnBrk="0" hangingPunct="1">
              <a:lnSpc>
                <a:spcPct val="100000"/>
              </a:lnSpc>
              <a:spcBef>
                <a:spcPts val="0"/>
              </a:spcBef>
              <a:spcAft>
                <a:spcPts val="0"/>
              </a:spcAft>
              <a:buClrTx/>
              <a:buSzTx/>
              <a:buFontTx/>
              <a:buNone/>
              <a:tabLst/>
              <a:defRPr/>
            </a:pPr>
            <a:endParaRPr lang="en-US" altLang="ja-JP" sz="2200" dirty="0">
              <a:latin typeface="+mn-ea"/>
            </a:endParaRPr>
          </a:p>
          <a:p>
            <a:pPr marL="0" marR="0" lvl="0" indent="0" algn="r" defTabSz="914400" eaLnBrk="1" fontAlgn="auto" latinLnBrk="0" hangingPunct="1">
              <a:lnSpc>
                <a:spcPct val="100000"/>
              </a:lnSpc>
              <a:spcBef>
                <a:spcPts val="0"/>
              </a:spcBef>
              <a:spcAft>
                <a:spcPts val="0"/>
              </a:spcAft>
              <a:buClrTx/>
              <a:buSzTx/>
              <a:buFontTx/>
              <a:buNone/>
              <a:tabLst/>
              <a:defRPr/>
            </a:pPr>
            <a:r>
              <a:rPr lang="en-US" altLang="ja-JP" sz="2200" dirty="0" smtClean="0">
                <a:latin typeface="+mn-ea"/>
              </a:rPr>
              <a:t>〜</a:t>
            </a:r>
            <a:r>
              <a:rPr lang="ja-JP" altLang="en-US" sz="2200" dirty="0" smtClean="0">
                <a:latin typeface="+mn-ea"/>
              </a:rPr>
              <a:t>地域包括支援センター業務マニュアル</a:t>
            </a:r>
            <a:r>
              <a:rPr lang="en-US" altLang="ja-JP" sz="2200" dirty="0" smtClean="0">
                <a:latin typeface="+mn-ea"/>
              </a:rPr>
              <a:t>【</a:t>
            </a:r>
            <a:r>
              <a:rPr lang="ja-JP" altLang="en-US" sz="2200" dirty="0" smtClean="0">
                <a:latin typeface="+mn-ea"/>
              </a:rPr>
              <a:t>厚生労働省</a:t>
            </a:r>
            <a:r>
              <a:rPr lang="en-US" altLang="ja-JP" sz="2200" dirty="0" smtClean="0">
                <a:latin typeface="+mn-ea"/>
              </a:rPr>
              <a:t>】〜</a:t>
            </a:r>
            <a:endParaRPr lang="en-US" altLang="ja-JP" sz="2200" dirty="0">
              <a:latin typeface="+mn-ea"/>
            </a:endParaRPr>
          </a:p>
        </p:txBody>
      </p:sp>
    </p:spTree>
    <p:extLst>
      <p:ext uri="{BB962C8B-B14F-4D97-AF65-F5344CB8AC3E}">
        <p14:creationId xmlns:p14="http://schemas.microsoft.com/office/powerpoint/2010/main" val="17761369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000" dirty="0" smtClean="0"/>
              <a:t>４−３　</a:t>
            </a:r>
            <a:r>
              <a:rPr lang="ja-JP" altLang="en-US" sz="2000" dirty="0" smtClean="0"/>
              <a:t>介護予防支援</a:t>
            </a:r>
            <a:r>
              <a:rPr kumimoji="1" lang="en-US" altLang="ja-JP" sz="4000" dirty="0" smtClean="0"/>
              <a:t/>
            </a:r>
            <a:br>
              <a:rPr kumimoji="1" lang="en-US" altLang="ja-JP" sz="4000" dirty="0" smtClean="0"/>
            </a:br>
            <a:r>
              <a:rPr lang="ja-JP" altLang="en-US" sz="4000" dirty="0"/>
              <a:t>３</a:t>
            </a:r>
            <a:r>
              <a:rPr kumimoji="1" lang="ja-JP" altLang="en-US" sz="4000" dirty="0" smtClean="0"/>
              <a:t>　介護</a:t>
            </a:r>
            <a:r>
              <a:rPr lang="ja-JP" altLang="en-US" sz="4000" dirty="0" smtClean="0"/>
              <a:t>予防支援業務の委託</a:t>
            </a:r>
            <a:endParaRPr kumimoji="1" lang="ja-JP" altLang="en-US" sz="4000" dirty="0"/>
          </a:p>
        </p:txBody>
      </p:sp>
      <p:graphicFrame>
        <p:nvGraphicFramePr>
          <p:cNvPr id="5" name="表 4"/>
          <p:cNvGraphicFramePr>
            <a:graphicFrameLocks noGrp="1"/>
          </p:cNvGraphicFramePr>
          <p:nvPr>
            <p:extLst>
              <p:ext uri="{D42A27DB-BD31-4B8C-83A1-F6EECF244321}">
                <p14:modId xmlns:p14="http://schemas.microsoft.com/office/powerpoint/2010/main" val="1952620969"/>
              </p:ext>
            </p:extLst>
          </p:nvPr>
        </p:nvGraphicFramePr>
        <p:xfrm>
          <a:off x="838200" y="1807487"/>
          <a:ext cx="10515600" cy="4046775"/>
        </p:xfrm>
        <a:graphic>
          <a:graphicData uri="http://schemas.openxmlformats.org/drawingml/2006/table">
            <a:tbl>
              <a:tblPr firstRow="1" bandRow="1">
                <a:tableStyleId>{5C22544A-7EE6-4342-B048-85BDC9FD1C3A}</a:tableStyleId>
              </a:tblPr>
              <a:tblGrid>
                <a:gridCol w="4080641"/>
                <a:gridCol w="6434959"/>
              </a:tblGrid>
              <a:tr h="541575">
                <a:tc>
                  <a:txBody>
                    <a:bodyPr/>
                    <a:lstStyle/>
                    <a:p>
                      <a:pPr algn="ctr"/>
                      <a:r>
                        <a:rPr kumimoji="1" lang="ja-JP" altLang="en-US" sz="2000" dirty="0" smtClean="0"/>
                        <a:t>業務</a:t>
                      </a:r>
                      <a:endParaRPr kumimoji="1" lang="ja-JP" altLang="en-US" sz="2000" dirty="0"/>
                    </a:p>
                  </a:txBody>
                  <a:tcPr anchor="ctr"/>
                </a:tc>
                <a:tc>
                  <a:txBody>
                    <a:bodyPr/>
                    <a:lstStyle/>
                    <a:p>
                      <a:pPr algn="ctr"/>
                      <a:r>
                        <a:rPr kumimoji="1" lang="ja-JP" altLang="en-US" sz="2000" dirty="0" smtClean="0"/>
                        <a:t>地域包括支援センターとの関係</a:t>
                      </a:r>
                      <a:endParaRPr kumimoji="1" lang="ja-JP" altLang="en-US" sz="2000" dirty="0"/>
                    </a:p>
                  </a:txBody>
                  <a:tcPr anchor="ctr"/>
                </a:tc>
              </a:tr>
              <a:tr h="370840">
                <a:tc>
                  <a:txBody>
                    <a:bodyPr/>
                    <a:lstStyle/>
                    <a:p>
                      <a:r>
                        <a:rPr kumimoji="1" lang="ja-JP" altLang="en-US" sz="1800" dirty="0" smtClean="0"/>
                        <a:t>１　契約</a:t>
                      </a:r>
                      <a:endParaRPr kumimoji="1" lang="ja-JP" altLang="en-US" sz="1800" dirty="0"/>
                    </a:p>
                  </a:txBody>
                  <a:tcPr/>
                </a:tc>
                <a:tc>
                  <a:txBody>
                    <a:bodyPr/>
                    <a:lstStyle/>
                    <a:p>
                      <a:r>
                        <a:rPr kumimoji="1" lang="ja-JP" altLang="en-US" sz="1800" dirty="0" smtClean="0"/>
                        <a:t>・地域包括支援センターと利用者との契約の代行</a:t>
                      </a:r>
                      <a:endParaRPr kumimoji="1" lang="ja-JP" altLang="en-US" sz="1800" dirty="0"/>
                    </a:p>
                  </a:txBody>
                  <a:tcPr/>
                </a:tc>
              </a:tr>
              <a:tr h="370840">
                <a:tc>
                  <a:txBody>
                    <a:bodyPr/>
                    <a:lstStyle/>
                    <a:p>
                      <a:r>
                        <a:rPr kumimoji="1" lang="ja-JP" altLang="en-US" sz="1800" dirty="0" smtClean="0"/>
                        <a:t>２　アセスメント</a:t>
                      </a:r>
                      <a:endParaRPr kumimoji="1" lang="ja-JP" altLang="en-US" sz="1800" dirty="0"/>
                    </a:p>
                  </a:txBody>
                  <a:tcPr/>
                </a:tc>
                <a:tc>
                  <a:txBody>
                    <a:bodyPr/>
                    <a:lstStyle/>
                    <a:p>
                      <a:endParaRPr lang="ja-JP" altLang="en-US" sz="1800" dirty="0" smtClean="0"/>
                    </a:p>
                  </a:txBody>
                  <a:tcPr/>
                </a:tc>
              </a:tr>
              <a:tr h="370840">
                <a:tc>
                  <a:txBody>
                    <a:bodyPr/>
                    <a:lstStyle/>
                    <a:p>
                      <a:r>
                        <a:rPr kumimoji="1" lang="ja-JP" altLang="en-US" sz="1800" dirty="0" smtClean="0"/>
                        <a:t>３　介護予防サービス計画原案の作成</a:t>
                      </a:r>
                      <a:endParaRPr kumimoji="1" lang="ja-JP" alt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1800" dirty="0" smtClean="0"/>
                    </a:p>
                  </a:txBody>
                  <a:tcPr/>
                </a:tc>
              </a:tr>
              <a:tr h="370840">
                <a:tc>
                  <a:txBody>
                    <a:bodyPr/>
                    <a:lstStyle/>
                    <a:p>
                      <a:r>
                        <a:rPr kumimoji="1" lang="ja-JP" altLang="en-US" sz="1800" dirty="0" smtClean="0"/>
                        <a:t>４　サービス担当者会議の開催</a:t>
                      </a:r>
                      <a:endParaRPr kumimoji="1" lang="ja-JP" alt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dirty="0" smtClean="0">
                          <a:solidFill>
                            <a:schemeClr val="dk1"/>
                          </a:solidFill>
                          <a:effectLst/>
                          <a:latin typeface="+mn-lt"/>
                          <a:ea typeface="+mn-ea"/>
                          <a:cs typeface="+mn-cs"/>
                        </a:rPr>
                        <a:t>・地域包括支援センターに</a:t>
                      </a:r>
                      <a:r>
                        <a:rPr kumimoji="1" lang="ja-JP" altLang="en-US" sz="1800" b="1" kern="1200" dirty="0" smtClean="0">
                          <a:solidFill>
                            <a:srgbClr val="FF0000"/>
                          </a:solidFill>
                          <a:effectLst/>
                          <a:latin typeface="+mn-lt"/>
                          <a:ea typeface="+mn-ea"/>
                          <a:cs typeface="+mn-cs"/>
                        </a:rPr>
                        <a:t>ケアプラン原案の確認を依頼 </a:t>
                      </a:r>
                      <a:endParaRPr lang="ja-JP" altLang="en-US" sz="1800" b="1" dirty="0" smtClean="0">
                        <a:solidFill>
                          <a:srgbClr val="FF0000"/>
                        </a:solidFill>
                      </a:endParaRPr>
                    </a:p>
                  </a:txBody>
                  <a:tcPr/>
                </a:tc>
              </a:tr>
              <a:tr h="370840">
                <a:tc>
                  <a:txBody>
                    <a:bodyPr/>
                    <a:lstStyle/>
                    <a:p>
                      <a:r>
                        <a:rPr kumimoji="1" lang="ja-JP" altLang="en-US" sz="1800" dirty="0" smtClean="0"/>
                        <a:t>５　介護予防サービス計画の交付</a:t>
                      </a:r>
                      <a:endParaRPr kumimoji="1" lang="ja-JP" alt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dirty="0" smtClean="0">
                          <a:solidFill>
                            <a:schemeClr val="dk1"/>
                          </a:solidFill>
                          <a:effectLst/>
                          <a:latin typeface="+mn-lt"/>
                          <a:ea typeface="+mn-ea"/>
                          <a:cs typeface="+mn-cs"/>
                        </a:rPr>
                        <a:t>・地域包括支援センターに写しを提出 </a:t>
                      </a:r>
                      <a:endParaRPr lang="ja-JP" altLang="en-US" sz="1800" dirty="0" smtClean="0"/>
                    </a:p>
                  </a:txBody>
                  <a:tcPr/>
                </a:tc>
              </a:tr>
              <a:tr h="370840">
                <a:tc>
                  <a:txBody>
                    <a:bodyPr/>
                    <a:lstStyle/>
                    <a:p>
                      <a:r>
                        <a:rPr kumimoji="1" lang="ja-JP" altLang="en-US" sz="1800" dirty="0" smtClean="0"/>
                        <a:t>６　モニタリング</a:t>
                      </a:r>
                      <a:endParaRPr kumimoji="1" lang="ja-JP" altLang="en-US" sz="1800" dirty="0"/>
                    </a:p>
                  </a:txBody>
                  <a:tcPr/>
                </a:tc>
                <a:tc>
                  <a:txBody>
                    <a:bodyPr/>
                    <a:lstStyle/>
                    <a:p>
                      <a:endParaRPr kumimoji="1" lang="ja-JP" altLang="en-US" sz="1800" dirty="0"/>
                    </a:p>
                  </a:txBody>
                  <a:tcPr/>
                </a:tc>
              </a:tr>
              <a:tr h="370840">
                <a:tc>
                  <a:txBody>
                    <a:bodyPr/>
                    <a:lstStyle/>
                    <a:p>
                      <a:r>
                        <a:rPr kumimoji="1" lang="ja-JP" altLang="en-US" sz="1800" dirty="0" smtClean="0"/>
                        <a:t>７　給付管理業務</a:t>
                      </a:r>
                      <a:endParaRPr kumimoji="1" lang="ja-JP" altLang="en-US" sz="1800" dirty="0"/>
                    </a:p>
                  </a:txBody>
                  <a:tcPr/>
                </a:tc>
                <a:tc>
                  <a:txBody>
                    <a:bodyPr/>
                    <a:lstStyle/>
                    <a:p>
                      <a:pPr marL="216000" indent="-457200"/>
                      <a:r>
                        <a:rPr kumimoji="1" lang="ja-JP" altLang="en-US" sz="1800" dirty="0" smtClean="0"/>
                        <a:t>・給付管理票の作成、写しを取り、１部を地域包括支援センターに提出、１部を保管する</a:t>
                      </a:r>
                      <a:endParaRPr kumimoji="1" lang="ja-JP" altLang="en-US" sz="1800" dirty="0"/>
                    </a:p>
                  </a:txBody>
                  <a:tcPr/>
                </a:tc>
              </a:tr>
              <a:tr h="370840">
                <a:tc>
                  <a:txBody>
                    <a:bodyPr/>
                    <a:lstStyle/>
                    <a:p>
                      <a:r>
                        <a:rPr kumimoji="1" lang="ja-JP" altLang="en-US" sz="1800" dirty="0" smtClean="0"/>
                        <a:t>８　評価</a:t>
                      </a:r>
                      <a:endParaRPr kumimoji="1" lang="ja-JP" altLang="en-US" sz="1800" dirty="0"/>
                    </a:p>
                  </a:txBody>
                  <a:tcPr/>
                </a:tc>
                <a:tc>
                  <a:txBody>
                    <a:bodyPr/>
                    <a:lstStyle/>
                    <a:p>
                      <a:pPr marL="216000" indent="-457200"/>
                      <a:r>
                        <a:rPr kumimoji="1" lang="ja-JP" altLang="en-US" sz="1800" dirty="0" smtClean="0"/>
                        <a:t>・</a:t>
                      </a:r>
                      <a:r>
                        <a:rPr kumimoji="1" lang="ja-JP" altLang="en-US" sz="1800" b="1" dirty="0" smtClean="0">
                          <a:solidFill>
                            <a:srgbClr val="FF0000"/>
                          </a:solidFill>
                        </a:rPr>
                        <a:t>介護予防サービス評価票を作成し、地域包括支援センターに提出</a:t>
                      </a:r>
                      <a:r>
                        <a:rPr kumimoji="1" lang="ja-JP" altLang="en-US" sz="1800" dirty="0" smtClean="0"/>
                        <a:t>する</a:t>
                      </a:r>
                      <a:endParaRPr kumimoji="1" lang="ja-JP" altLang="en-US" sz="1800" dirty="0"/>
                    </a:p>
                  </a:txBody>
                  <a:tcPr/>
                </a:tc>
              </a:tr>
            </a:tbl>
          </a:graphicData>
        </a:graphic>
      </p:graphicFrame>
    </p:spTree>
    <p:extLst>
      <p:ext uri="{BB962C8B-B14F-4D97-AF65-F5344CB8AC3E}">
        <p14:creationId xmlns:p14="http://schemas.microsoft.com/office/powerpoint/2010/main" val="8657563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90883"/>
            <a:ext cx="10515600" cy="1325563"/>
          </a:xfrm>
        </p:spPr>
        <p:txBody>
          <a:bodyPr>
            <a:normAutofit/>
          </a:bodyPr>
          <a:lstStyle/>
          <a:p>
            <a:r>
              <a:rPr kumimoji="1" lang="ja-JP" altLang="en-US" sz="2000" dirty="0" smtClean="0"/>
              <a:t>４−３　</a:t>
            </a:r>
            <a:r>
              <a:rPr lang="ja-JP" altLang="en-US" sz="2000" dirty="0" smtClean="0"/>
              <a:t>介護予防支援</a:t>
            </a:r>
            <a:r>
              <a:rPr kumimoji="1" lang="en-US" altLang="ja-JP" sz="4000" dirty="0" smtClean="0"/>
              <a:t/>
            </a:r>
            <a:br>
              <a:rPr kumimoji="1" lang="en-US" altLang="ja-JP" sz="4000" dirty="0" smtClean="0"/>
            </a:br>
            <a:r>
              <a:rPr lang="ja-JP" altLang="en-US" sz="4000" dirty="0"/>
              <a:t>４</a:t>
            </a:r>
            <a:r>
              <a:rPr lang="ja-JP" altLang="en-US" sz="4000" dirty="0" smtClean="0"/>
              <a:t>　初回加算</a:t>
            </a:r>
            <a:endParaRPr kumimoji="1" lang="ja-JP" altLang="en-US" sz="4000" dirty="0"/>
          </a:p>
        </p:txBody>
      </p:sp>
      <p:sp>
        <p:nvSpPr>
          <p:cNvPr id="3" name="コンテンツ プレースホルダー 2"/>
          <p:cNvSpPr>
            <a:spLocks noGrp="1"/>
          </p:cNvSpPr>
          <p:nvPr>
            <p:ph idx="1"/>
          </p:nvPr>
        </p:nvSpPr>
        <p:spPr>
          <a:xfrm>
            <a:off x="838200" y="1954415"/>
            <a:ext cx="10515600" cy="4351338"/>
          </a:xfrm>
        </p:spPr>
        <p:txBody>
          <a:bodyPr/>
          <a:lstStyle/>
          <a:p>
            <a:pPr marL="0" indent="-756000">
              <a:buNone/>
            </a:pPr>
            <a:r>
              <a:rPr lang="ja-JP" altLang="en-US" sz="3200" dirty="0" smtClean="0"/>
              <a:t>算定要件</a:t>
            </a:r>
            <a:endParaRPr lang="en-US" altLang="ja-JP" sz="3200" dirty="0" smtClean="0"/>
          </a:p>
          <a:p>
            <a:pPr marL="360000" indent="-720000">
              <a:lnSpc>
                <a:spcPct val="150000"/>
              </a:lnSpc>
              <a:spcBef>
                <a:spcPts val="0"/>
              </a:spcBef>
              <a:buNone/>
            </a:pPr>
            <a:r>
              <a:rPr lang="ja-JP" altLang="en-US" sz="2400" dirty="0" smtClean="0"/>
              <a:t>①　</a:t>
            </a:r>
            <a:r>
              <a:rPr lang="ja-JP" altLang="en-US" sz="2400" u="sng" dirty="0" smtClean="0">
                <a:solidFill>
                  <a:srgbClr val="FF0000"/>
                </a:solidFill>
                <a:latin typeface="HGPｺﾞｼｯｸE" panose="020B0900000000000000" pitchFamily="50" charset="-128"/>
                <a:ea typeface="HGPｺﾞｼｯｸE" panose="020B0900000000000000" pitchFamily="50" charset="-128"/>
              </a:rPr>
              <a:t>新規に</a:t>
            </a:r>
            <a:r>
              <a:rPr lang="ja-JP" altLang="en-US" sz="2400" dirty="0" smtClean="0"/>
              <a:t>居宅サービス計画（介護予防計画）を作成する場合</a:t>
            </a:r>
            <a:endParaRPr lang="en-US" altLang="ja-JP" sz="2400" dirty="0" smtClean="0"/>
          </a:p>
          <a:p>
            <a:pPr marL="360000" indent="-720000">
              <a:lnSpc>
                <a:spcPct val="150000"/>
              </a:lnSpc>
              <a:spcBef>
                <a:spcPts val="0"/>
              </a:spcBef>
              <a:buNone/>
            </a:pPr>
            <a:r>
              <a:rPr lang="ja-JP" altLang="en-US" sz="2400" dirty="0" smtClean="0"/>
              <a:t>②　要支援者（要介護者）が</a:t>
            </a:r>
            <a:r>
              <a:rPr lang="ja-JP" altLang="en-US" sz="2400" u="sng" dirty="0" smtClean="0">
                <a:solidFill>
                  <a:srgbClr val="FF0000"/>
                </a:solidFill>
                <a:latin typeface="HGPｺﾞｼｯｸE" panose="020B0900000000000000" pitchFamily="50" charset="-128"/>
                <a:ea typeface="HGPｺﾞｼｯｸE" panose="020B0900000000000000" pitchFamily="50" charset="-128"/>
              </a:rPr>
              <a:t>要介護認定（要支援認定）を受けた場合に</a:t>
            </a:r>
            <a:r>
              <a:rPr lang="ja-JP" altLang="en-US" sz="2400" dirty="0" smtClean="0"/>
              <a:t>居宅サービス計画（介護予防計画）を作成する場合</a:t>
            </a:r>
            <a:endParaRPr lang="en-US" altLang="ja-JP" sz="2400" dirty="0" smtClean="0"/>
          </a:p>
          <a:p>
            <a:pPr marL="360000" indent="-720000">
              <a:lnSpc>
                <a:spcPct val="150000"/>
              </a:lnSpc>
              <a:spcBef>
                <a:spcPts val="0"/>
              </a:spcBef>
              <a:buNone/>
            </a:pPr>
            <a:r>
              <a:rPr lang="ja-JP" altLang="en-US" sz="2400" dirty="0" smtClean="0"/>
              <a:t>③　</a:t>
            </a:r>
            <a:r>
              <a:rPr lang="ja-JP" altLang="en-US" sz="2400" u="sng" dirty="0" smtClean="0">
                <a:solidFill>
                  <a:srgbClr val="FF0000"/>
                </a:solidFill>
                <a:latin typeface="HGPｺﾞｼｯｸE" panose="020B0900000000000000" pitchFamily="50" charset="-128"/>
                <a:ea typeface="HGPｺﾞｼｯｸE" panose="020B0900000000000000" pitchFamily="50" charset="-128"/>
              </a:rPr>
              <a:t>要介護状態区分が２区分以上変更された場合に</a:t>
            </a:r>
            <a:r>
              <a:rPr lang="ja-JP" altLang="en-US" sz="2400" dirty="0" smtClean="0"/>
              <a:t>居宅サービス計画（介護予防計画）を変更した場合</a:t>
            </a:r>
            <a:endParaRPr lang="en-US" altLang="ja-JP" sz="2400" dirty="0" smtClean="0"/>
          </a:p>
        </p:txBody>
      </p:sp>
    </p:spTree>
    <p:extLst>
      <p:ext uri="{BB962C8B-B14F-4D97-AF65-F5344CB8AC3E}">
        <p14:creationId xmlns:p14="http://schemas.microsoft.com/office/powerpoint/2010/main" val="17689890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26327" y="1131095"/>
            <a:ext cx="6892205" cy="2165347"/>
          </a:xfrm>
        </p:spPr>
        <p:txBody>
          <a:bodyPr>
            <a:normAutofit/>
          </a:bodyPr>
          <a:lstStyle/>
          <a:p>
            <a:pPr algn="ctr"/>
            <a:r>
              <a:rPr lang="ja-JP" altLang="en-US" sz="3600" b="1" dirty="0" smtClean="0">
                <a:effectLst>
                  <a:outerShdw blurRad="38100" dist="38100" dir="2700000" algn="tl">
                    <a:srgbClr val="000000">
                      <a:alpha val="43137"/>
                    </a:srgbClr>
                  </a:outerShdw>
                </a:effectLst>
              </a:rPr>
              <a:t>御清聴</a:t>
            </a:r>
            <a:r>
              <a:rPr lang="ja-JP" altLang="en-US" sz="3600" b="1" dirty="0">
                <a:effectLst>
                  <a:outerShdw blurRad="38100" dist="38100" dir="2700000" algn="tl">
                    <a:srgbClr val="000000">
                      <a:alpha val="43137"/>
                    </a:srgbClr>
                  </a:outerShdw>
                </a:effectLst>
              </a:rPr>
              <a:t>ありがとうございました</a:t>
            </a:r>
            <a:r>
              <a:rPr lang="ja-JP" altLang="en-US" sz="3600" b="1" dirty="0" smtClean="0">
                <a:effectLst>
                  <a:outerShdw blurRad="38100" dist="38100" dir="2700000" algn="tl">
                    <a:srgbClr val="000000">
                      <a:alpha val="43137"/>
                    </a:srgbClr>
                  </a:outerShdw>
                </a:effectLst>
              </a:rPr>
              <a:t>。</a:t>
            </a:r>
            <a:endParaRPr lang="ja-JP" altLang="en-US" sz="3600" b="1" dirty="0">
              <a:effectLst>
                <a:outerShdw blurRad="38100" dist="38100" dir="2700000" algn="tl">
                  <a:srgbClr val="000000">
                    <a:alpha val="43137"/>
                  </a:srgbClr>
                </a:outerShdw>
              </a:effectLst>
            </a:endParaRPr>
          </a:p>
        </p:txBody>
      </p:sp>
      <p:pic>
        <p:nvPicPr>
          <p:cNvPr id="4" name="コンテンツ プレースホルダー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709904" y="3296442"/>
            <a:ext cx="1739221" cy="2241826"/>
          </a:xfrm>
        </p:spPr>
      </p:pic>
      <p:sp>
        <p:nvSpPr>
          <p:cNvPr id="5" name="円形吹き出し 4"/>
          <p:cNvSpPr/>
          <p:nvPr/>
        </p:nvSpPr>
        <p:spPr>
          <a:xfrm>
            <a:off x="6020539" y="3296442"/>
            <a:ext cx="3032975" cy="2241826"/>
          </a:xfrm>
          <a:prstGeom prst="wedgeEllipseCallout">
            <a:avLst>
              <a:gd name="adj1" fmla="val -66089"/>
              <a:gd name="adj2" fmla="val -13248"/>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100" b="1" dirty="0"/>
              <a:t>アンケートに</a:t>
            </a:r>
            <a:endParaRPr lang="en-US" altLang="ja-JP" sz="2100" b="1" dirty="0"/>
          </a:p>
          <a:p>
            <a:pPr algn="ctr"/>
            <a:r>
              <a:rPr lang="ja-JP" altLang="en-US" sz="2100" b="1" dirty="0"/>
              <a:t>御協力を</a:t>
            </a:r>
            <a:endParaRPr lang="en-US" altLang="ja-JP" sz="2100" b="1" dirty="0"/>
          </a:p>
          <a:p>
            <a:pPr algn="ctr"/>
            <a:r>
              <a:rPr lang="ja-JP" altLang="en-US" sz="2100" b="1" dirty="0"/>
              <a:t>お願いします！</a:t>
            </a:r>
          </a:p>
        </p:txBody>
      </p:sp>
    </p:spTree>
    <p:extLst>
      <p:ext uri="{BB962C8B-B14F-4D97-AF65-F5344CB8AC3E}">
        <p14:creationId xmlns:p14="http://schemas.microsoft.com/office/powerpoint/2010/main" val="340268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老健局１(権限移譲等).pdf - Adobe Reader"/>
          <p:cNvPicPr>
            <a:picLocks noChangeAspect="1"/>
          </p:cNvPicPr>
          <p:nvPr/>
        </p:nvPicPr>
        <p:blipFill rotWithShape="1">
          <a:blip r:embed="rId2">
            <a:extLst>
              <a:ext uri="{28A0092B-C50C-407E-A947-70E740481C1C}">
                <a14:useLocalDpi xmlns:a14="http://schemas.microsoft.com/office/drawing/2010/main" val="0"/>
              </a:ext>
            </a:extLst>
          </a:blip>
          <a:srcRect l="15177" t="76329" r="17352" b="1792"/>
          <a:stretch/>
        </p:blipFill>
        <p:spPr>
          <a:xfrm>
            <a:off x="647967" y="2678807"/>
            <a:ext cx="10702344" cy="2871988"/>
          </a:xfrm>
          <a:prstGeom prst="rect">
            <a:avLst/>
          </a:prstGeom>
        </p:spPr>
      </p:pic>
      <p:pic>
        <p:nvPicPr>
          <p:cNvPr id="5" name="図 4" descr="老健局１(権限移譲等).pdf - Adobe Reader"/>
          <p:cNvPicPr>
            <a:picLocks noChangeAspect="1"/>
          </p:cNvPicPr>
          <p:nvPr/>
        </p:nvPicPr>
        <p:blipFill rotWithShape="1">
          <a:blip r:embed="rId2">
            <a:extLst>
              <a:ext uri="{28A0092B-C50C-407E-A947-70E740481C1C}">
                <a14:useLocalDpi xmlns:a14="http://schemas.microsoft.com/office/drawing/2010/main" val="0"/>
              </a:ext>
            </a:extLst>
          </a:blip>
          <a:srcRect l="15391" t="7742" r="16407" b="69731"/>
          <a:stretch/>
        </p:blipFill>
        <p:spPr>
          <a:xfrm>
            <a:off x="835046" y="394334"/>
            <a:ext cx="10631175" cy="1820832"/>
          </a:xfrm>
          <a:prstGeom prst="rect">
            <a:avLst/>
          </a:prstGeom>
        </p:spPr>
      </p:pic>
      <p:sp>
        <p:nvSpPr>
          <p:cNvPr id="6" name="テキスト ボックス 5"/>
          <p:cNvSpPr txBox="1"/>
          <p:nvPr/>
        </p:nvSpPr>
        <p:spPr>
          <a:xfrm>
            <a:off x="2909453" y="6181680"/>
            <a:ext cx="9296717" cy="369332"/>
          </a:xfrm>
          <a:prstGeom prst="rect">
            <a:avLst/>
          </a:prstGeom>
          <a:noFill/>
        </p:spPr>
        <p:txBody>
          <a:bodyPr wrap="square" rtlCol="0">
            <a:spAutoFit/>
          </a:bodyPr>
          <a:lstStyle/>
          <a:p>
            <a:r>
              <a:rPr lang="en-US" altLang="ja-JP" dirty="0"/>
              <a:t>※</a:t>
            </a:r>
            <a:r>
              <a:rPr lang="ja-JP" altLang="en-US" dirty="0" smtClean="0"/>
              <a:t>平成</a:t>
            </a:r>
            <a:r>
              <a:rPr lang="en-US" altLang="ja-JP" dirty="0" smtClean="0"/>
              <a:t>28</a:t>
            </a:r>
            <a:r>
              <a:rPr lang="ja-JP" altLang="en-US" dirty="0" smtClean="0"/>
              <a:t>年度全国厚生労働関係部局長会議資料（平成</a:t>
            </a:r>
            <a:r>
              <a:rPr lang="en-US" altLang="ja-JP" dirty="0" smtClean="0"/>
              <a:t>29</a:t>
            </a:r>
            <a:r>
              <a:rPr lang="ja-JP" altLang="en-US" dirty="0" smtClean="0"/>
              <a:t>年</a:t>
            </a:r>
            <a:r>
              <a:rPr lang="en-US" altLang="ja-JP" dirty="0" smtClean="0"/>
              <a:t>1</a:t>
            </a:r>
            <a:r>
              <a:rPr lang="ja-JP" altLang="en-US" dirty="0" smtClean="0"/>
              <a:t>月</a:t>
            </a:r>
            <a:r>
              <a:rPr lang="en-US" altLang="ja-JP" dirty="0" smtClean="0"/>
              <a:t>19</a:t>
            </a:r>
            <a:r>
              <a:rPr lang="ja-JP" altLang="en-US" dirty="0" smtClean="0"/>
              <a:t>・</a:t>
            </a:r>
            <a:r>
              <a:rPr lang="en-US" altLang="ja-JP" dirty="0" smtClean="0"/>
              <a:t>20</a:t>
            </a:r>
            <a:r>
              <a:rPr lang="ja-JP" altLang="en-US" dirty="0" smtClean="0"/>
              <a:t>日開催）より抜粋</a:t>
            </a:r>
            <a:endParaRPr kumimoji="1" lang="ja-JP" altLang="en-US" dirty="0"/>
          </a:p>
        </p:txBody>
      </p:sp>
      <p:sp>
        <p:nvSpPr>
          <p:cNvPr id="7" name="等号 6"/>
          <p:cNvSpPr/>
          <p:nvPr/>
        </p:nvSpPr>
        <p:spPr>
          <a:xfrm>
            <a:off x="3876542" y="5306099"/>
            <a:ext cx="1931830" cy="154545"/>
          </a:xfrm>
          <a:prstGeom prst="mathEqual">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 name="角丸四角形 1"/>
          <p:cNvSpPr/>
          <p:nvPr/>
        </p:nvSpPr>
        <p:spPr>
          <a:xfrm>
            <a:off x="10547350" y="5022055"/>
            <a:ext cx="368300" cy="16906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10652122" y="4924427"/>
            <a:ext cx="45719" cy="17859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59928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sz="2000" dirty="0" smtClean="0"/>
              <a:t>４−１　居宅介護支援・介護予防</a:t>
            </a:r>
            <a:r>
              <a:rPr lang="ja-JP" altLang="en-US" sz="2000" dirty="0" smtClean="0"/>
              <a:t>支援共通</a:t>
            </a:r>
            <a:r>
              <a:rPr kumimoji="1" lang="en-US" altLang="ja-JP" sz="4000" dirty="0" smtClean="0"/>
              <a:t/>
            </a:r>
            <a:br>
              <a:rPr kumimoji="1" lang="en-US" altLang="ja-JP" sz="4000" dirty="0" smtClean="0"/>
            </a:br>
            <a:r>
              <a:rPr kumimoji="1" lang="ja-JP" altLang="en-US" sz="4000" dirty="0" smtClean="0"/>
              <a:t>１　居宅サービス計画</a:t>
            </a:r>
            <a:r>
              <a:rPr kumimoji="1" lang="en-US" altLang="ja-JP" sz="4000" dirty="0" smtClean="0"/>
              <a:t>(</a:t>
            </a:r>
            <a:r>
              <a:rPr kumimoji="1" lang="ja-JP" altLang="en-US" sz="4000" dirty="0" smtClean="0"/>
              <a:t>介護予防サービス計画</a:t>
            </a:r>
            <a:r>
              <a:rPr kumimoji="1" lang="en-US" altLang="ja-JP" sz="4000" dirty="0" smtClean="0"/>
              <a:t>)</a:t>
            </a:r>
            <a:r>
              <a:rPr kumimoji="1" lang="ja-JP" altLang="en-US" sz="4000" dirty="0" smtClean="0"/>
              <a:t>と</a:t>
            </a:r>
            <a:r>
              <a:rPr kumimoji="1" lang="en-US" altLang="ja-JP" sz="4000" dirty="0" smtClean="0"/>
              <a:t/>
            </a:r>
            <a:br>
              <a:rPr kumimoji="1" lang="en-US" altLang="ja-JP" sz="4000" dirty="0" smtClean="0"/>
            </a:br>
            <a:r>
              <a:rPr lang="ja-JP" altLang="en-US" sz="4000" dirty="0"/>
              <a:t>　</a:t>
            </a:r>
            <a:r>
              <a:rPr lang="ja-JP" altLang="en-US" sz="4000" dirty="0" smtClean="0"/>
              <a:t>　</a:t>
            </a:r>
            <a:r>
              <a:rPr kumimoji="1" lang="ja-JP" altLang="en-US" sz="4000" dirty="0" smtClean="0"/>
              <a:t>個別サービス計画との連動</a:t>
            </a:r>
            <a:endParaRPr kumimoji="1" lang="ja-JP" altLang="en-US" sz="4000"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ja-JP" altLang="en-US" dirty="0"/>
          </a:p>
        </p:txBody>
      </p:sp>
      <p:sp>
        <p:nvSpPr>
          <p:cNvPr id="4" name="角丸四角形 3"/>
          <p:cNvSpPr/>
          <p:nvPr/>
        </p:nvSpPr>
        <p:spPr>
          <a:xfrm>
            <a:off x="838200" y="1825626"/>
            <a:ext cx="2579427" cy="4351338"/>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t>居宅介護支援</a:t>
            </a:r>
            <a:endParaRPr lang="en-US" altLang="ja-JP" sz="2400" dirty="0" smtClean="0"/>
          </a:p>
          <a:p>
            <a:pPr algn="ctr"/>
            <a:r>
              <a:rPr lang="ja-JP" altLang="en-US" sz="2400" dirty="0" smtClean="0"/>
              <a:t>事業所等</a:t>
            </a:r>
            <a:endParaRPr kumimoji="1" lang="ja-JP" altLang="en-US" sz="2400" dirty="0"/>
          </a:p>
        </p:txBody>
      </p:sp>
      <p:sp>
        <p:nvSpPr>
          <p:cNvPr id="7" name="角丸四角形 6"/>
          <p:cNvSpPr/>
          <p:nvPr/>
        </p:nvSpPr>
        <p:spPr>
          <a:xfrm>
            <a:off x="8774372" y="1825624"/>
            <a:ext cx="2579427" cy="122483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t>居宅介護サービス</a:t>
            </a:r>
            <a:endParaRPr lang="en-US" altLang="ja-JP" b="1" dirty="0" smtClean="0"/>
          </a:p>
          <a:p>
            <a:pPr algn="ctr"/>
            <a:r>
              <a:rPr lang="ja-JP" altLang="en-US" b="1" dirty="0" smtClean="0"/>
              <a:t>事業所</a:t>
            </a:r>
            <a:endParaRPr kumimoji="1" lang="ja-JP" altLang="en-US" b="1" dirty="0"/>
          </a:p>
        </p:txBody>
      </p:sp>
      <p:sp>
        <p:nvSpPr>
          <p:cNvPr id="9" name="角丸四角形 8"/>
          <p:cNvSpPr/>
          <p:nvPr/>
        </p:nvSpPr>
        <p:spPr>
          <a:xfrm>
            <a:off x="8774372" y="3372730"/>
            <a:ext cx="2579427" cy="122483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t>福祉用具貸与</a:t>
            </a:r>
            <a:endParaRPr lang="en-US" altLang="ja-JP" b="1" dirty="0" smtClean="0"/>
          </a:p>
          <a:p>
            <a:pPr algn="ctr"/>
            <a:r>
              <a:rPr lang="ja-JP" altLang="en-US" b="1" dirty="0" smtClean="0"/>
              <a:t>事業所</a:t>
            </a:r>
            <a:endParaRPr kumimoji="1" lang="ja-JP" altLang="en-US" b="1" dirty="0"/>
          </a:p>
        </p:txBody>
      </p:sp>
      <p:sp>
        <p:nvSpPr>
          <p:cNvPr id="10" name="角丸四角形 9"/>
          <p:cNvSpPr/>
          <p:nvPr/>
        </p:nvSpPr>
        <p:spPr>
          <a:xfrm>
            <a:off x="8774372" y="4919836"/>
            <a:ext cx="2579427" cy="122483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t>病院・診療所等</a:t>
            </a:r>
            <a:endParaRPr lang="en-US" altLang="ja-JP" b="1" dirty="0" smtClean="0"/>
          </a:p>
        </p:txBody>
      </p:sp>
      <p:sp>
        <p:nvSpPr>
          <p:cNvPr id="11" name="右矢印 10"/>
          <p:cNvSpPr/>
          <p:nvPr/>
        </p:nvSpPr>
        <p:spPr>
          <a:xfrm>
            <a:off x="3531029" y="1875194"/>
            <a:ext cx="5129939" cy="663095"/>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居宅サービス計画等に位置付け</a:t>
            </a:r>
            <a:endParaRPr kumimoji="1" lang="ja-JP" altLang="en-US" b="1" dirty="0"/>
          </a:p>
        </p:txBody>
      </p:sp>
      <p:sp>
        <p:nvSpPr>
          <p:cNvPr id="19" name="左矢印 18"/>
          <p:cNvSpPr/>
          <p:nvPr/>
        </p:nvSpPr>
        <p:spPr>
          <a:xfrm>
            <a:off x="3531029" y="2438039"/>
            <a:ext cx="5129939" cy="712922"/>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個別サービス計画の提出</a:t>
            </a:r>
            <a:endParaRPr kumimoji="1" lang="ja-JP" altLang="en-US" b="1" dirty="0"/>
          </a:p>
        </p:txBody>
      </p:sp>
      <p:sp>
        <p:nvSpPr>
          <p:cNvPr id="20" name="右矢印 19"/>
          <p:cNvSpPr/>
          <p:nvPr/>
        </p:nvSpPr>
        <p:spPr>
          <a:xfrm>
            <a:off x="3531029" y="3392666"/>
            <a:ext cx="5129939" cy="663095"/>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居宅サービス計画等に位置付け</a:t>
            </a:r>
            <a:endParaRPr kumimoji="1" lang="ja-JP" altLang="en-US" b="1" dirty="0"/>
          </a:p>
        </p:txBody>
      </p:sp>
      <p:sp>
        <p:nvSpPr>
          <p:cNvPr id="21" name="左矢印 20"/>
          <p:cNvSpPr/>
          <p:nvPr/>
        </p:nvSpPr>
        <p:spPr>
          <a:xfrm>
            <a:off x="3531029" y="3974439"/>
            <a:ext cx="5129939" cy="712922"/>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t>福祉用具貸与</a:t>
            </a:r>
            <a:r>
              <a:rPr kumimoji="1" lang="ja-JP" altLang="en-US" b="1" dirty="0" smtClean="0"/>
              <a:t>計画の提出</a:t>
            </a:r>
            <a:endParaRPr kumimoji="1" lang="ja-JP" altLang="en-US" b="1" dirty="0"/>
          </a:p>
        </p:txBody>
      </p:sp>
      <p:sp>
        <p:nvSpPr>
          <p:cNvPr id="22" name="右矢印 21"/>
          <p:cNvSpPr/>
          <p:nvPr/>
        </p:nvSpPr>
        <p:spPr>
          <a:xfrm>
            <a:off x="3572233" y="4851446"/>
            <a:ext cx="5129939" cy="663095"/>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居宅サービス計画等の提供</a:t>
            </a:r>
            <a:endParaRPr kumimoji="1" lang="ja-JP" altLang="en-US" b="1" dirty="0"/>
          </a:p>
        </p:txBody>
      </p:sp>
      <p:sp>
        <p:nvSpPr>
          <p:cNvPr id="23" name="左矢印 22"/>
          <p:cNvSpPr/>
          <p:nvPr/>
        </p:nvSpPr>
        <p:spPr>
          <a:xfrm>
            <a:off x="3572233" y="5433219"/>
            <a:ext cx="5129939" cy="712922"/>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t>居宅療養管理指導に関する情報提供等</a:t>
            </a:r>
            <a:endParaRPr lang="ja-JP" altLang="en-US" b="1" dirty="0"/>
          </a:p>
        </p:txBody>
      </p:sp>
    </p:spTree>
    <p:extLst>
      <p:ext uri="{BB962C8B-B14F-4D97-AF65-F5344CB8AC3E}">
        <p14:creationId xmlns:p14="http://schemas.microsoft.com/office/powerpoint/2010/main" val="2586910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000" dirty="0" smtClean="0"/>
              <a:t>４−１　居宅介護支援・介護予防</a:t>
            </a:r>
            <a:r>
              <a:rPr lang="ja-JP" altLang="en-US" sz="2000" dirty="0" smtClean="0"/>
              <a:t>支援共通</a:t>
            </a:r>
            <a:r>
              <a:rPr kumimoji="1" lang="en-US" altLang="ja-JP" sz="4000" dirty="0" smtClean="0"/>
              <a:t/>
            </a:r>
            <a:br>
              <a:rPr kumimoji="1" lang="en-US" altLang="ja-JP" sz="4000" dirty="0" smtClean="0"/>
            </a:br>
            <a:r>
              <a:rPr lang="ja-JP" altLang="en-US" sz="4000" dirty="0" smtClean="0"/>
              <a:t>２</a:t>
            </a:r>
            <a:r>
              <a:rPr kumimoji="1" lang="ja-JP" altLang="en-US" sz="4000" dirty="0" smtClean="0"/>
              <a:t>　居宅サービス計画</a:t>
            </a:r>
            <a:r>
              <a:rPr lang="ja-JP" altLang="en-US" sz="4000" dirty="0" smtClean="0"/>
              <a:t>等の適正化について</a:t>
            </a:r>
            <a:endParaRPr kumimoji="1" lang="ja-JP" altLang="en-US" sz="4000" dirty="0"/>
          </a:p>
        </p:txBody>
      </p:sp>
      <p:sp>
        <p:nvSpPr>
          <p:cNvPr id="6" name="角丸四角形 5"/>
          <p:cNvSpPr/>
          <p:nvPr/>
        </p:nvSpPr>
        <p:spPr>
          <a:xfrm>
            <a:off x="720000" y="2213906"/>
            <a:ext cx="2340000" cy="39210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smtClean="0">
              <a:ln w="0"/>
              <a:solidFill>
                <a:srgbClr val="FF9300"/>
              </a:solidFill>
              <a:effectLst>
                <a:outerShdw blurRad="38100" dist="19050" dir="2700000" algn="tl" rotWithShape="0">
                  <a:schemeClr val="dk1">
                    <a:alpha val="40000"/>
                  </a:schemeClr>
                </a:outerShdw>
              </a:effectLst>
            </a:endParaRPr>
          </a:p>
          <a:p>
            <a:pPr algn="ctr"/>
            <a:r>
              <a:rPr lang="ja-JP" altLang="en-US" sz="2000" b="1" dirty="0" smtClean="0">
                <a:ln w="0"/>
                <a:solidFill>
                  <a:schemeClr val="bg1"/>
                </a:solidFill>
                <a:effectLst>
                  <a:outerShdw blurRad="38100" dist="19050" dir="2700000" algn="tl" rotWithShape="0">
                    <a:schemeClr val="dk1">
                      <a:alpha val="40000"/>
                    </a:schemeClr>
                  </a:outerShdw>
                </a:effectLst>
              </a:rPr>
              <a:t>アセスメント</a:t>
            </a:r>
            <a:endParaRPr lang="en-US" altLang="ja-JP" sz="2000" b="1" dirty="0" smtClean="0">
              <a:ln w="0"/>
              <a:solidFill>
                <a:schemeClr val="bg1"/>
              </a:solidFill>
              <a:effectLst>
                <a:outerShdw blurRad="38100" dist="19050" dir="2700000" algn="tl" rotWithShape="0">
                  <a:schemeClr val="dk1">
                    <a:alpha val="40000"/>
                  </a:schemeClr>
                </a:outerShdw>
              </a:effectLst>
            </a:endParaRPr>
          </a:p>
          <a:p>
            <a:pPr algn="ctr"/>
            <a:endParaRPr kumimoji="1" lang="en-US" altLang="ja-JP" dirty="0">
              <a:ln w="0"/>
              <a:solidFill>
                <a:schemeClr val="tx1"/>
              </a:solidFill>
              <a:effectLst>
                <a:outerShdw blurRad="38100" dist="19050" dir="2700000" algn="tl" rotWithShape="0">
                  <a:schemeClr val="dk1">
                    <a:alpha val="40000"/>
                  </a:schemeClr>
                </a:outerShdw>
              </a:effectLst>
            </a:endParaRPr>
          </a:p>
          <a:p>
            <a:pPr algn="ctr"/>
            <a:endParaRPr lang="en-US" altLang="ja-JP" dirty="0" smtClean="0"/>
          </a:p>
          <a:p>
            <a:pPr algn="ctr"/>
            <a:r>
              <a:rPr lang="ja-JP" altLang="en-US" dirty="0" smtClean="0"/>
              <a:t>介護支援専門員等が</a:t>
            </a:r>
            <a:r>
              <a:rPr lang="ja-JP" altLang="en-US" dirty="0"/>
              <a:t>利用者宅を訪問し、利用者の心身の状況や生活環境などを把握し、課題を分析します</a:t>
            </a:r>
            <a:r>
              <a:rPr lang="ja-JP" altLang="en-US" dirty="0" smtClean="0"/>
              <a:t>。</a:t>
            </a:r>
            <a:endParaRPr lang="en-US" altLang="ja-JP" dirty="0" smtClean="0"/>
          </a:p>
          <a:p>
            <a:pPr algn="ctr"/>
            <a:endParaRPr lang="en-US" altLang="ja-JP" dirty="0" smtClean="0"/>
          </a:p>
          <a:p>
            <a:pPr algn="ctr"/>
            <a:endParaRPr kumimoji="1" lang="ja-JP" altLang="en-US" dirty="0">
              <a:ln w="0"/>
              <a:solidFill>
                <a:schemeClr val="tx1"/>
              </a:solidFill>
              <a:effectLst>
                <a:outerShdw blurRad="38100" dist="19050" dir="2700000" algn="tl" rotWithShape="0">
                  <a:schemeClr val="dk1">
                    <a:alpha val="40000"/>
                  </a:schemeClr>
                </a:outerShdw>
              </a:effectLst>
            </a:endParaRPr>
          </a:p>
        </p:txBody>
      </p:sp>
      <p:sp>
        <p:nvSpPr>
          <p:cNvPr id="8" name="正方形/長方形 7"/>
          <p:cNvSpPr/>
          <p:nvPr/>
        </p:nvSpPr>
        <p:spPr>
          <a:xfrm>
            <a:off x="838200" y="1676560"/>
            <a:ext cx="3057247" cy="523220"/>
          </a:xfrm>
          <a:prstGeom prst="rect">
            <a:avLst/>
          </a:prstGeom>
          <a:noFill/>
        </p:spPr>
        <p:txBody>
          <a:bodyPr wrap="none" lIns="91440" tIns="45720" rIns="91440" bIns="45720">
            <a:spAutoFit/>
          </a:bodyPr>
          <a:lstStyle/>
          <a:p>
            <a:pPr algn="ctr"/>
            <a:r>
              <a:rPr lang="ja-JP" altLang="en-US" sz="2800" dirty="0" smtClean="0">
                <a:ln w="0"/>
                <a:solidFill>
                  <a:schemeClr val="accent6">
                    <a:lumMod val="75000"/>
                  </a:schemeClr>
                </a:solidFill>
                <a:effectLst>
                  <a:outerShdw blurRad="38100" dist="19050" dir="2700000" algn="tl" rotWithShape="0">
                    <a:schemeClr val="dk1">
                      <a:alpha val="40000"/>
                    </a:schemeClr>
                  </a:outerShdw>
                </a:effectLst>
              </a:rPr>
              <a:t>ケアマネジメント</a:t>
            </a:r>
            <a:endParaRPr lang="ja-JP" altLang="en-US" sz="2800" b="0" cap="none" spc="0" dirty="0">
              <a:ln w="0"/>
              <a:solidFill>
                <a:schemeClr val="accent6">
                  <a:lumMod val="75000"/>
                </a:schemeClr>
              </a:solidFill>
              <a:effectLst>
                <a:outerShdw blurRad="38100" dist="19050" dir="2700000" algn="tl" rotWithShape="0">
                  <a:schemeClr val="dk1">
                    <a:alpha val="40000"/>
                  </a:schemeClr>
                </a:outerShdw>
              </a:effectLst>
            </a:endParaRPr>
          </a:p>
        </p:txBody>
      </p:sp>
      <p:sp>
        <p:nvSpPr>
          <p:cNvPr id="17" name="角丸四角形 16"/>
          <p:cNvSpPr/>
          <p:nvPr/>
        </p:nvSpPr>
        <p:spPr>
          <a:xfrm>
            <a:off x="3600000" y="2213907"/>
            <a:ext cx="2340000" cy="39210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ln w="0"/>
                <a:solidFill>
                  <a:schemeClr val="bg1"/>
                </a:solidFill>
                <a:effectLst>
                  <a:outerShdw blurRad="38100" dist="19050" dir="2700000" algn="tl" rotWithShape="0">
                    <a:schemeClr val="dk1">
                      <a:alpha val="40000"/>
                    </a:schemeClr>
                  </a:outerShdw>
                </a:effectLst>
              </a:rPr>
              <a:t>サービス担当者会議</a:t>
            </a:r>
            <a:endParaRPr lang="en-US" altLang="ja-JP" sz="2000" b="1" dirty="0" smtClean="0">
              <a:ln w="0"/>
              <a:solidFill>
                <a:schemeClr val="bg1"/>
              </a:solidFill>
              <a:effectLst>
                <a:outerShdw blurRad="38100" dist="19050" dir="2700000" algn="tl" rotWithShape="0">
                  <a:schemeClr val="dk1">
                    <a:alpha val="40000"/>
                  </a:schemeClr>
                </a:outerShdw>
              </a:effectLst>
            </a:endParaRPr>
          </a:p>
          <a:p>
            <a:pPr algn="ctr"/>
            <a:endParaRPr lang="en-US" altLang="ja-JP" dirty="0" smtClean="0"/>
          </a:p>
          <a:p>
            <a:pPr algn="ctr"/>
            <a:r>
              <a:rPr lang="ja-JP" altLang="en-US" dirty="0" smtClean="0"/>
              <a:t>介護支援専門員等と利用者</a:t>
            </a:r>
            <a:r>
              <a:rPr lang="ja-JP" altLang="en-US" dirty="0"/>
              <a:t>・家族・サービス提供事業者で、利用者</a:t>
            </a:r>
            <a:r>
              <a:rPr lang="ja-JP" altLang="en-US" dirty="0" smtClean="0"/>
              <a:t>の</a:t>
            </a:r>
            <a:endParaRPr lang="en-US" altLang="ja-JP" dirty="0" smtClean="0"/>
          </a:p>
          <a:p>
            <a:pPr algn="ctr"/>
            <a:r>
              <a:rPr lang="ja-JP" altLang="en-US" dirty="0" smtClean="0"/>
              <a:t>自立</a:t>
            </a:r>
            <a:r>
              <a:rPr lang="ja-JP" altLang="en-US" dirty="0"/>
              <a:t>支援に資するサービスの検討を行います。</a:t>
            </a:r>
            <a:endParaRPr kumimoji="1" lang="ja-JP" altLang="en-US" dirty="0">
              <a:ln w="0"/>
              <a:solidFill>
                <a:schemeClr val="tx1"/>
              </a:solidFill>
              <a:effectLst>
                <a:outerShdw blurRad="38100" dist="19050" dir="2700000" algn="tl" rotWithShape="0">
                  <a:schemeClr val="dk1">
                    <a:alpha val="40000"/>
                  </a:schemeClr>
                </a:outerShdw>
              </a:effectLst>
            </a:endParaRPr>
          </a:p>
        </p:txBody>
      </p:sp>
      <p:sp>
        <p:nvSpPr>
          <p:cNvPr id="18" name="角丸四角形 17"/>
          <p:cNvSpPr/>
          <p:nvPr/>
        </p:nvSpPr>
        <p:spPr>
          <a:xfrm>
            <a:off x="6480000" y="2213906"/>
            <a:ext cx="2340000" cy="39210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ln w="0"/>
                <a:solidFill>
                  <a:schemeClr val="bg1"/>
                </a:solidFill>
                <a:effectLst>
                  <a:outerShdw blurRad="38100" dist="19050" dir="2700000" algn="tl" rotWithShape="0">
                    <a:schemeClr val="dk1">
                      <a:alpha val="40000"/>
                    </a:schemeClr>
                  </a:outerShdw>
                </a:effectLst>
              </a:rPr>
              <a:t>計画作成</a:t>
            </a:r>
            <a:endParaRPr lang="en-US" altLang="ja-JP" sz="2000" b="1" dirty="0" smtClean="0">
              <a:ln w="0"/>
              <a:solidFill>
                <a:schemeClr val="bg1"/>
              </a:solidFill>
              <a:effectLst>
                <a:outerShdw blurRad="38100" dist="19050" dir="2700000" algn="tl" rotWithShape="0">
                  <a:schemeClr val="dk1">
                    <a:alpha val="40000"/>
                  </a:schemeClr>
                </a:outerShdw>
              </a:effectLst>
            </a:endParaRPr>
          </a:p>
          <a:p>
            <a:pPr algn="ctr"/>
            <a:endParaRPr kumimoji="1" lang="en-US" altLang="ja-JP" dirty="0">
              <a:ln w="0"/>
              <a:solidFill>
                <a:schemeClr val="tx1"/>
              </a:solidFill>
              <a:effectLst>
                <a:outerShdw blurRad="38100" dist="19050" dir="2700000" algn="tl" rotWithShape="0">
                  <a:schemeClr val="dk1">
                    <a:alpha val="40000"/>
                  </a:schemeClr>
                </a:outerShdw>
              </a:effectLst>
            </a:endParaRPr>
          </a:p>
          <a:p>
            <a:pPr algn="ctr"/>
            <a:endParaRPr lang="en-US" altLang="ja-JP" dirty="0" smtClean="0"/>
          </a:p>
          <a:p>
            <a:pPr algn="ctr"/>
            <a:r>
              <a:rPr lang="ja-JP" altLang="en-US" dirty="0" smtClean="0"/>
              <a:t>課題</a:t>
            </a:r>
            <a:r>
              <a:rPr lang="ja-JP" altLang="en-US" dirty="0"/>
              <a:t>や話し合いを基に</a:t>
            </a:r>
            <a:r>
              <a:rPr lang="ja-JP" altLang="en-US" dirty="0" smtClean="0"/>
              <a:t>、介護支援専門員等と</a:t>
            </a:r>
            <a:r>
              <a:rPr lang="ja-JP" altLang="en-US" dirty="0"/>
              <a:t>一緒に利用するサービスの種類や回数を決め、サービス利用の手続きを</a:t>
            </a:r>
            <a:r>
              <a:rPr lang="ja-JP" altLang="en-US" dirty="0" smtClean="0"/>
              <a:t>行います。</a:t>
            </a:r>
            <a:endParaRPr kumimoji="1" lang="ja-JP" altLang="en-US" dirty="0">
              <a:ln w="0"/>
              <a:solidFill>
                <a:schemeClr val="tx1"/>
              </a:solidFill>
              <a:effectLst>
                <a:outerShdw blurRad="38100" dist="19050" dir="2700000" algn="tl" rotWithShape="0">
                  <a:schemeClr val="dk1">
                    <a:alpha val="40000"/>
                  </a:schemeClr>
                </a:outerShdw>
              </a:effectLst>
            </a:endParaRPr>
          </a:p>
        </p:txBody>
      </p:sp>
      <p:sp>
        <p:nvSpPr>
          <p:cNvPr id="24" name="角丸四角形 23"/>
          <p:cNvSpPr/>
          <p:nvPr/>
        </p:nvSpPr>
        <p:spPr>
          <a:xfrm>
            <a:off x="9360000" y="2213906"/>
            <a:ext cx="2340000" cy="39210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n w="0"/>
                <a:solidFill>
                  <a:schemeClr val="bg1"/>
                </a:solidFill>
                <a:effectLst>
                  <a:outerShdw blurRad="38100" dist="19050" dir="2700000" algn="tl" rotWithShape="0">
                    <a:schemeClr val="dk1">
                      <a:alpha val="40000"/>
                    </a:schemeClr>
                  </a:outerShdw>
                </a:effectLst>
              </a:rPr>
              <a:t>サービス利用開始</a:t>
            </a:r>
            <a:endParaRPr lang="en-US" altLang="ja-JP" b="1" dirty="0" smtClean="0">
              <a:ln w="0"/>
              <a:solidFill>
                <a:schemeClr val="bg1"/>
              </a:solidFill>
              <a:effectLst>
                <a:outerShdw blurRad="38100" dist="19050" dir="2700000" algn="tl" rotWithShape="0">
                  <a:schemeClr val="dk1">
                    <a:alpha val="40000"/>
                  </a:schemeClr>
                </a:outerShdw>
              </a:effectLst>
            </a:endParaRPr>
          </a:p>
          <a:p>
            <a:pPr algn="ctr"/>
            <a:endParaRPr kumimoji="1" lang="en-US" altLang="ja-JP" dirty="0">
              <a:ln w="0"/>
              <a:solidFill>
                <a:schemeClr val="tx1"/>
              </a:solidFill>
              <a:effectLst>
                <a:outerShdw blurRad="38100" dist="19050" dir="2700000" algn="tl" rotWithShape="0">
                  <a:schemeClr val="dk1">
                    <a:alpha val="40000"/>
                  </a:schemeClr>
                </a:outerShdw>
              </a:effectLst>
            </a:endParaRPr>
          </a:p>
          <a:p>
            <a:pPr algn="ctr"/>
            <a:endParaRPr lang="en-US" altLang="ja-JP" dirty="0" smtClean="0"/>
          </a:p>
          <a:p>
            <a:pPr algn="ctr"/>
            <a:r>
              <a:rPr lang="ja-JP" altLang="en-US" dirty="0" smtClean="0"/>
              <a:t>サービス提供事業所</a:t>
            </a:r>
            <a:r>
              <a:rPr lang="ja-JP" altLang="en-US" dirty="0"/>
              <a:t>と契約</a:t>
            </a:r>
            <a:r>
              <a:rPr lang="ja-JP" altLang="en-US" dirty="0" smtClean="0"/>
              <a:t>し、居宅サービス計画等に</a:t>
            </a:r>
            <a:r>
              <a:rPr lang="ja-JP" altLang="en-US" dirty="0"/>
              <a:t>基づいてサービス</a:t>
            </a:r>
            <a:r>
              <a:rPr lang="ja-JP" altLang="en-US" dirty="0" smtClean="0"/>
              <a:t>利用を開始します。</a:t>
            </a:r>
            <a:endParaRPr lang="en-US" altLang="ja-JP" dirty="0" smtClean="0"/>
          </a:p>
          <a:p>
            <a:pPr algn="ctr"/>
            <a:endParaRPr lang="en-US" altLang="ja-JP" dirty="0" smtClean="0"/>
          </a:p>
          <a:p>
            <a:pPr algn="ctr"/>
            <a:endParaRPr kumimoji="1" lang="ja-JP" altLang="en-US" dirty="0">
              <a:ln w="0"/>
              <a:solidFill>
                <a:schemeClr val="tx1"/>
              </a:solidFill>
              <a:effectLst>
                <a:outerShdw blurRad="38100" dist="19050" dir="2700000" algn="tl" rotWithShape="0">
                  <a:schemeClr val="dk1">
                    <a:alpha val="40000"/>
                  </a:schemeClr>
                </a:outerShdw>
              </a:effectLst>
            </a:endParaRPr>
          </a:p>
        </p:txBody>
      </p:sp>
      <p:sp>
        <p:nvSpPr>
          <p:cNvPr id="13" name="ストライプ矢印 12"/>
          <p:cNvSpPr/>
          <p:nvPr/>
        </p:nvSpPr>
        <p:spPr>
          <a:xfrm>
            <a:off x="2840796" y="3932125"/>
            <a:ext cx="978408" cy="484632"/>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ストライプ矢印 24"/>
          <p:cNvSpPr/>
          <p:nvPr/>
        </p:nvSpPr>
        <p:spPr>
          <a:xfrm>
            <a:off x="5709691" y="3932125"/>
            <a:ext cx="978408" cy="484632"/>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ストライプ矢印 25"/>
          <p:cNvSpPr/>
          <p:nvPr/>
        </p:nvSpPr>
        <p:spPr>
          <a:xfrm>
            <a:off x="8578586" y="3932125"/>
            <a:ext cx="978408" cy="484632"/>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467439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00100" y="293486"/>
            <a:ext cx="10515600" cy="1158240"/>
          </a:xfrm>
        </p:spPr>
        <p:txBody>
          <a:bodyPr>
            <a:normAutofit/>
          </a:bodyPr>
          <a:lstStyle/>
          <a:p>
            <a:r>
              <a:rPr kumimoji="1" lang="ja-JP" altLang="en-US" sz="2000" dirty="0" smtClean="0"/>
              <a:t>４−１　居宅介護支援・介護予防</a:t>
            </a:r>
            <a:r>
              <a:rPr lang="ja-JP" altLang="en-US" sz="2000" dirty="0" smtClean="0"/>
              <a:t>支援共通</a:t>
            </a:r>
            <a:r>
              <a:rPr kumimoji="1" lang="en-US" altLang="ja-JP" sz="4000" dirty="0" smtClean="0"/>
              <a:t/>
            </a:r>
            <a:br>
              <a:rPr kumimoji="1" lang="en-US" altLang="ja-JP" sz="4000" dirty="0" smtClean="0"/>
            </a:br>
            <a:r>
              <a:rPr lang="ja-JP" altLang="en-US" sz="4000" dirty="0" smtClean="0"/>
              <a:t>３</a:t>
            </a:r>
            <a:r>
              <a:rPr kumimoji="1" lang="ja-JP" altLang="en-US" sz="4000" dirty="0" smtClean="0"/>
              <a:t>　要支援・要介護をまたがる変更時の対応</a:t>
            </a:r>
            <a:endParaRPr kumimoji="1" lang="ja-JP" altLang="en-US" sz="4000" dirty="0"/>
          </a:p>
        </p:txBody>
      </p:sp>
      <p:graphicFrame>
        <p:nvGraphicFramePr>
          <p:cNvPr id="3" name="表 2"/>
          <p:cNvGraphicFramePr>
            <a:graphicFrameLocks noGrp="1"/>
          </p:cNvGraphicFramePr>
          <p:nvPr>
            <p:extLst>
              <p:ext uri="{D42A27DB-BD31-4B8C-83A1-F6EECF244321}">
                <p14:modId xmlns:p14="http://schemas.microsoft.com/office/powerpoint/2010/main" val="779847457"/>
              </p:ext>
            </p:extLst>
          </p:nvPr>
        </p:nvGraphicFramePr>
        <p:xfrm>
          <a:off x="1451674" y="1605965"/>
          <a:ext cx="9536624" cy="2478355"/>
        </p:xfrm>
        <a:graphic>
          <a:graphicData uri="http://schemas.openxmlformats.org/drawingml/2006/table">
            <a:tbl>
              <a:tblPr firstRow="1" bandRow="1">
                <a:tableStyleId>{7DF18680-E054-41AD-8BC1-D1AEF772440D}</a:tableStyleId>
              </a:tblPr>
              <a:tblGrid>
                <a:gridCol w="2016431"/>
                <a:gridCol w="3945980"/>
                <a:gridCol w="3574213"/>
              </a:tblGrid>
              <a:tr h="652199">
                <a:tc>
                  <a:txBody>
                    <a:bodyPr/>
                    <a:lstStyle/>
                    <a:p>
                      <a:pPr algn="ctr"/>
                      <a:r>
                        <a:rPr kumimoji="1" lang="ja-JP" altLang="en-US" dirty="0" smtClean="0"/>
                        <a:t>例</a:t>
                      </a:r>
                      <a:endParaRPr kumimoji="1" lang="ja-JP" altLang="en-US" dirty="0">
                        <a:solidFill>
                          <a:schemeClr val="tx1"/>
                        </a:solidFill>
                      </a:endParaRPr>
                    </a:p>
                  </a:txBody>
                  <a:tcPr anchor="ctr"/>
                </a:tc>
                <a:tc>
                  <a:txBody>
                    <a:bodyPr/>
                    <a:lstStyle/>
                    <a:p>
                      <a:pPr algn="ctr"/>
                      <a:r>
                        <a:rPr kumimoji="1" lang="en-US" altLang="ja-JP" sz="2400" dirty="0" smtClean="0"/>
                        <a:t>【</a:t>
                      </a:r>
                      <a:r>
                        <a:rPr kumimoji="1" lang="ja-JP" altLang="en-US" sz="2400" dirty="0" smtClean="0"/>
                        <a:t>サービス利用</a:t>
                      </a:r>
                      <a:r>
                        <a:rPr kumimoji="1" lang="en-US" altLang="ja-JP" sz="2400" dirty="0" smtClean="0"/>
                        <a:t>】</a:t>
                      </a:r>
                      <a:endParaRPr kumimoji="1" lang="ja-JP" altLang="en-US" sz="2400" dirty="0">
                        <a:solidFill>
                          <a:schemeClr val="tx1"/>
                        </a:solidFill>
                      </a:endParaRPr>
                    </a:p>
                  </a:txBody>
                  <a:tcPr anchor="ctr"/>
                </a:tc>
                <a:tc>
                  <a:txBody>
                    <a:bodyPr/>
                    <a:lstStyle/>
                    <a:p>
                      <a:pPr algn="ctr"/>
                      <a:r>
                        <a:rPr kumimoji="1" lang="en-US" altLang="ja-JP" sz="2400" dirty="0" smtClean="0"/>
                        <a:t>【</a:t>
                      </a:r>
                      <a:r>
                        <a:rPr kumimoji="1" lang="ja-JP" altLang="en-US" sz="2400" dirty="0" smtClean="0"/>
                        <a:t>計画作成</a:t>
                      </a:r>
                      <a:r>
                        <a:rPr kumimoji="1" lang="en-US" altLang="ja-JP" sz="2400" dirty="0" smtClean="0"/>
                        <a:t>】</a:t>
                      </a:r>
                      <a:endParaRPr kumimoji="1" lang="ja-JP" altLang="en-US" sz="2400" dirty="0">
                        <a:solidFill>
                          <a:schemeClr val="tx1"/>
                        </a:solidFill>
                      </a:endParaRPr>
                    </a:p>
                  </a:txBody>
                  <a:tcPr anchor="ctr"/>
                </a:tc>
              </a:tr>
              <a:tr h="913078">
                <a:tc>
                  <a:txBody>
                    <a:bodyPr/>
                    <a:lstStyle/>
                    <a:p>
                      <a:r>
                        <a:rPr kumimoji="1" lang="ja-JP" altLang="en-US" dirty="0" smtClean="0">
                          <a:latin typeface="+mn-ea"/>
                          <a:ea typeface="+mn-ea"/>
                        </a:rPr>
                        <a:t>６月１日</a:t>
                      </a:r>
                      <a:r>
                        <a:rPr kumimoji="1" lang="en-US" altLang="ja-JP" dirty="0" smtClean="0">
                          <a:latin typeface="+mn-ea"/>
                          <a:ea typeface="+mn-ea"/>
                        </a:rPr>
                        <a:t>〜</a:t>
                      </a:r>
                    </a:p>
                    <a:p>
                      <a:r>
                        <a:rPr kumimoji="1" lang="en-US" altLang="ja-JP" dirty="0" smtClean="0">
                          <a:latin typeface="+mn-ea"/>
                          <a:ea typeface="+mn-ea"/>
                        </a:rPr>
                        <a:t>【</a:t>
                      </a:r>
                      <a:r>
                        <a:rPr kumimoji="1" lang="ja-JP" altLang="en-US" dirty="0" smtClean="0">
                          <a:latin typeface="+mn-ea"/>
                          <a:ea typeface="+mn-ea"/>
                        </a:rPr>
                        <a:t>要支援</a:t>
                      </a:r>
                      <a:r>
                        <a:rPr kumimoji="1" lang="en-US" altLang="ja-JP" dirty="0" smtClean="0">
                          <a:latin typeface="+mn-ea"/>
                          <a:ea typeface="+mn-ea"/>
                        </a:rPr>
                        <a:t>】</a:t>
                      </a:r>
                      <a:endParaRPr kumimoji="1" lang="ja-JP" altLang="en-US" dirty="0">
                        <a:latin typeface="+mn-ea"/>
                        <a:ea typeface="+mn-ea"/>
                      </a:endParaRPr>
                    </a:p>
                  </a:txBody>
                  <a:tcPr anchor="ctr"/>
                </a:tc>
                <a:tc>
                  <a:txBody>
                    <a:bodyPr/>
                    <a:lstStyle/>
                    <a:p>
                      <a:r>
                        <a:rPr kumimoji="1" lang="ja-JP" altLang="en-US" dirty="0" smtClean="0">
                          <a:latin typeface="+mn-ea"/>
                          <a:ea typeface="+mn-ea"/>
                        </a:rPr>
                        <a:t>＝介護</a:t>
                      </a:r>
                      <a:r>
                        <a:rPr kumimoji="1" lang="ja-JP" altLang="en-US" u="sng" dirty="0" smtClean="0">
                          <a:latin typeface="+mn-ea"/>
                          <a:ea typeface="+mn-ea"/>
                        </a:rPr>
                        <a:t>予防</a:t>
                      </a:r>
                      <a:r>
                        <a:rPr kumimoji="1" lang="ja-JP" altLang="en-US" dirty="0" smtClean="0">
                          <a:latin typeface="+mn-ea"/>
                          <a:ea typeface="+mn-ea"/>
                        </a:rPr>
                        <a:t>通所介護を利用</a:t>
                      </a:r>
                      <a:endParaRPr kumimoji="1" lang="en-US" altLang="ja-JP" dirty="0" smtClean="0">
                        <a:latin typeface="+mn-ea"/>
                        <a:ea typeface="+mn-ea"/>
                      </a:endParaRPr>
                    </a:p>
                  </a:txBody>
                  <a:tcPr anchor="ctr"/>
                </a:tc>
                <a:tc>
                  <a:txBody>
                    <a:bodyPr/>
                    <a:lstStyle/>
                    <a:p>
                      <a:r>
                        <a:rPr kumimoji="1" lang="ja-JP" altLang="en-US" dirty="0" smtClean="0">
                          <a:latin typeface="+mn-ea"/>
                          <a:ea typeface="+mn-ea"/>
                        </a:rPr>
                        <a:t>介護</a:t>
                      </a:r>
                      <a:r>
                        <a:rPr kumimoji="1" lang="ja-JP" altLang="en-US" u="sng" dirty="0" smtClean="0">
                          <a:latin typeface="+mn-ea"/>
                          <a:ea typeface="+mn-ea"/>
                        </a:rPr>
                        <a:t>予防</a:t>
                      </a:r>
                      <a:r>
                        <a:rPr kumimoji="1" lang="ja-JP" altLang="en-US" dirty="0" smtClean="0">
                          <a:latin typeface="+mn-ea"/>
                          <a:ea typeface="+mn-ea"/>
                        </a:rPr>
                        <a:t>サービス計画</a:t>
                      </a:r>
                      <a:endParaRPr kumimoji="1" lang="en-US" altLang="ja-JP" dirty="0" smtClean="0">
                        <a:latin typeface="+mn-ea"/>
                        <a:ea typeface="+mn-ea"/>
                      </a:endParaRPr>
                    </a:p>
                    <a:p>
                      <a:r>
                        <a:rPr kumimoji="1" lang="ja-JP" altLang="en-US" dirty="0" smtClean="0">
                          <a:latin typeface="+mn-ea"/>
                          <a:ea typeface="+mn-ea"/>
                        </a:rPr>
                        <a:t>＝介護</a:t>
                      </a:r>
                      <a:r>
                        <a:rPr kumimoji="1" lang="ja-JP" altLang="en-US" u="sng" dirty="0" smtClean="0">
                          <a:latin typeface="+mn-ea"/>
                          <a:ea typeface="+mn-ea"/>
                        </a:rPr>
                        <a:t>予防</a:t>
                      </a:r>
                      <a:r>
                        <a:rPr kumimoji="1" lang="ja-JP" altLang="en-US" dirty="0" smtClean="0">
                          <a:latin typeface="+mn-ea"/>
                          <a:ea typeface="+mn-ea"/>
                        </a:rPr>
                        <a:t>支援事業所</a:t>
                      </a:r>
                      <a:endParaRPr kumimoji="1" lang="ja-JP" altLang="en-US" dirty="0">
                        <a:latin typeface="+mn-ea"/>
                        <a:ea typeface="+mn-ea"/>
                      </a:endParaRPr>
                    </a:p>
                  </a:txBody>
                  <a:tcPr anchor="ctr"/>
                </a:tc>
              </a:tr>
              <a:tr h="913078">
                <a:tc>
                  <a:txBody>
                    <a:bodyPr/>
                    <a:lstStyle/>
                    <a:p>
                      <a:r>
                        <a:rPr kumimoji="1" lang="ja-JP" altLang="en-US" dirty="0" smtClean="0">
                          <a:latin typeface="+mn-ea"/>
                          <a:ea typeface="+mn-ea"/>
                        </a:rPr>
                        <a:t>６月２５日</a:t>
                      </a:r>
                      <a:r>
                        <a:rPr kumimoji="1" lang="en-US" altLang="ja-JP" dirty="0" smtClean="0">
                          <a:latin typeface="+mn-ea"/>
                          <a:ea typeface="+mn-ea"/>
                        </a:rPr>
                        <a:t>〜</a:t>
                      </a:r>
                    </a:p>
                    <a:p>
                      <a:r>
                        <a:rPr kumimoji="1" lang="en-US" altLang="ja-JP" dirty="0" smtClean="0">
                          <a:latin typeface="+mn-ea"/>
                          <a:ea typeface="+mn-ea"/>
                        </a:rPr>
                        <a:t>【</a:t>
                      </a:r>
                      <a:r>
                        <a:rPr kumimoji="1" lang="ja-JP" altLang="en-US" dirty="0" smtClean="0">
                          <a:latin typeface="+mn-ea"/>
                          <a:ea typeface="+mn-ea"/>
                        </a:rPr>
                        <a:t>要介護</a:t>
                      </a:r>
                      <a:r>
                        <a:rPr kumimoji="1" lang="en-US" altLang="ja-JP" dirty="0" smtClean="0">
                          <a:latin typeface="+mn-ea"/>
                          <a:ea typeface="+mn-ea"/>
                        </a:rPr>
                        <a:t>】</a:t>
                      </a:r>
                      <a:endParaRPr kumimoji="1" lang="ja-JP" altLang="en-US" dirty="0">
                        <a:latin typeface="+mn-ea"/>
                        <a:ea typeface="+mn-ea"/>
                      </a:endParaRPr>
                    </a:p>
                  </a:txBody>
                  <a:tcPr anchor="ctr"/>
                </a:tc>
                <a:tc>
                  <a:txBody>
                    <a:bodyPr/>
                    <a:lstStyle/>
                    <a:p>
                      <a:r>
                        <a:rPr kumimoji="1" lang="ja-JP" altLang="en-US" dirty="0" smtClean="0">
                          <a:latin typeface="+mn-ea"/>
                          <a:ea typeface="+mn-ea"/>
                        </a:rPr>
                        <a:t>＝居宅サービスの利用実績なし</a:t>
                      </a:r>
                      <a:endParaRPr kumimoji="1" lang="ja-JP" altLang="en-US" dirty="0">
                        <a:latin typeface="+mn-ea"/>
                        <a:ea typeface="+mn-ea"/>
                      </a:endParaRPr>
                    </a:p>
                  </a:txBody>
                  <a:tcPr anchor="ctr"/>
                </a:tc>
                <a:tc>
                  <a:txBody>
                    <a:bodyPr/>
                    <a:lstStyle/>
                    <a:p>
                      <a:r>
                        <a:rPr kumimoji="1" lang="ja-JP" altLang="en-US" dirty="0" smtClean="0">
                          <a:latin typeface="+mn-ea"/>
                          <a:ea typeface="+mn-ea"/>
                        </a:rPr>
                        <a:t>居宅サービス計画</a:t>
                      </a:r>
                      <a:endParaRPr kumimoji="1" lang="en-US" altLang="ja-JP" dirty="0" smtClean="0">
                        <a:latin typeface="+mn-ea"/>
                        <a:ea typeface="+mn-ea"/>
                      </a:endParaRPr>
                    </a:p>
                    <a:p>
                      <a:r>
                        <a:rPr kumimoji="1" lang="ja-JP" altLang="en-US" dirty="0" smtClean="0">
                          <a:latin typeface="+mn-ea"/>
                          <a:ea typeface="+mn-ea"/>
                        </a:rPr>
                        <a:t>＝居宅介護支援事業所</a:t>
                      </a:r>
                      <a:endParaRPr kumimoji="1" lang="en-US" altLang="ja-JP" dirty="0" smtClean="0">
                        <a:latin typeface="+mn-ea"/>
                        <a:ea typeface="+mn-ea"/>
                      </a:endParaRPr>
                    </a:p>
                  </a:txBody>
                  <a:tcPr anchor="ctr"/>
                </a:tc>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1754589548"/>
              </p:ext>
            </p:extLst>
          </p:nvPr>
        </p:nvGraphicFramePr>
        <p:xfrm>
          <a:off x="1451674" y="4084320"/>
          <a:ext cx="9536624" cy="2011680"/>
        </p:xfrm>
        <a:graphic>
          <a:graphicData uri="http://schemas.openxmlformats.org/drawingml/2006/table">
            <a:tbl>
              <a:tblPr firstRow="1" bandRow="1">
                <a:tableStyleId>{5C22544A-7EE6-4342-B048-85BDC9FD1C3A}</a:tableStyleId>
              </a:tblPr>
              <a:tblGrid>
                <a:gridCol w="1988950"/>
                <a:gridCol w="3983064"/>
                <a:gridCol w="3564610"/>
              </a:tblGrid>
              <a:tr h="1388564">
                <a:tc>
                  <a:txBody>
                    <a:bodyPr/>
                    <a:lstStyle/>
                    <a:p>
                      <a:pPr algn="ctr"/>
                      <a:r>
                        <a:rPr kumimoji="1" lang="ja-JP" altLang="en-US" b="0" dirty="0" smtClean="0">
                          <a:latin typeface="+mn-ea"/>
                          <a:ea typeface="+mn-ea"/>
                        </a:rPr>
                        <a:t>給付管理</a:t>
                      </a:r>
                      <a:endParaRPr kumimoji="1" lang="ja-JP" altLang="en-US" b="0" dirty="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b="0" dirty="0" smtClean="0">
                          <a:effectLst/>
                          <a:latin typeface="+mn-ea"/>
                          <a:ea typeface="+mn-ea"/>
                        </a:rPr>
                        <a:t>介護</a:t>
                      </a:r>
                      <a:r>
                        <a:rPr lang="ja-JP" altLang="en-US" sz="1800" b="0" u="sng" dirty="0" smtClean="0">
                          <a:effectLst/>
                          <a:latin typeface="+mn-ea"/>
                          <a:ea typeface="+mn-ea"/>
                        </a:rPr>
                        <a:t>予防</a:t>
                      </a:r>
                      <a:r>
                        <a:rPr lang="ja-JP" altLang="en-US" sz="1800" b="0" dirty="0" smtClean="0">
                          <a:effectLst/>
                          <a:latin typeface="+mn-ea"/>
                          <a:ea typeface="+mn-ea"/>
                        </a:rPr>
                        <a:t>通所介護の報酬について、当該介護</a:t>
                      </a:r>
                      <a:r>
                        <a:rPr lang="ja-JP" altLang="en-US" sz="1800" b="0" u="sng" dirty="0" smtClean="0">
                          <a:effectLst/>
                          <a:latin typeface="+mn-ea"/>
                          <a:ea typeface="+mn-ea"/>
                        </a:rPr>
                        <a:t>予防</a:t>
                      </a:r>
                      <a:r>
                        <a:rPr lang="ja-JP" altLang="en-US" sz="1800" b="0" dirty="0" smtClean="0">
                          <a:effectLst/>
                          <a:latin typeface="+mn-ea"/>
                          <a:ea typeface="+mn-ea"/>
                        </a:rPr>
                        <a:t>通所介護事業所が、</a:t>
                      </a:r>
                      <a:endParaRPr lang="en-US" altLang="ja-JP" sz="1800" b="0" dirty="0" smtClean="0">
                        <a:effectLst/>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b="0" dirty="0" smtClean="0">
                          <a:effectLst/>
                          <a:latin typeface="+mn-ea"/>
                          <a:ea typeface="+mn-ea"/>
                        </a:rPr>
                        <a:t>６月１日</a:t>
                      </a:r>
                      <a:r>
                        <a:rPr lang="en-US" altLang="ja-JP" sz="1800" b="0" dirty="0" smtClean="0">
                          <a:effectLst/>
                          <a:latin typeface="+mn-ea"/>
                          <a:ea typeface="+mn-ea"/>
                        </a:rPr>
                        <a:t>〜</a:t>
                      </a:r>
                      <a:r>
                        <a:rPr lang="ja-JP" altLang="en-US" sz="1800" b="0" dirty="0" smtClean="0">
                          <a:effectLst/>
                          <a:latin typeface="+mn-ea"/>
                          <a:ea typeface="+mn-ea"/>
                        </a:rPr>
                        <a:t>６月２４日の２４日分を日割請求する。 </a:t>
                      </a:r>
                      <a:endParaRPr lang="ja-JP" altLang="en-US" b="0" dirty="0" smtClean="0">
                        <a:latin typeface="+mn-ea"/>
                        <a:ea typeface="+mn-ea"/>
                      </a:endParaRPr>
                    </a:p>
                  </a:txBody>
                  <a:tcPr/>
                </a:tc>
                <a:tc>
                  <a:txBody>
                    <a:bodyPr/>
                    <a:lstStyle/>
                    <a:p>
                      <a:r>
                        <a:rPr lang="ja-JP" altLang="en-US" sz="1800" b="0" dirty="0" smtClean="0">
                          <a:effectLst/>
                          <a:latin typeface="+mn-ea"/>
                          <a:ea typeface="+mn-ea"/>
                        </a:rPr>
                        <a:t>居宅サービス利用実績がなかったため、居宅介護支援事業所は、居宅介護支援費を請求できず、 </a:t>
                      </a:r>
                      <a:endParaRPr lang="ja-JP" altLang="en-US" b="0" dirty="0" smtClean="0">
                        <a:latin typeface="+mn-ea"/>
                        <a:ea typeface="+mn-ea"/>
                      </a:endParaRPr>
                    </a:p>
                    <a:p>
                      <a:r>
                        <a:rPr lang="ja-JP" altLang="en-US" sz="1800" b="0" dirty="0" smtClean="0">
                          <a:effectLst/>
                          <a:latin typeface="+mn-ea"/>
                          <a:ea typeface="+mn-ea"/>
                        </a:rPr>
                        <a:t>利用実績のある介護</a:t>
                      </a:r>
                      <a:r>
                        <a:rPr lang="ja-JP" altLang="en-US" sz="1800" b="0" u="sng" dirty="0" smtClean="0">
                          <a:effectLst/>
                          <a:latin typeface="+mn-ea"/>
                          <a:ea typeface="+mn-ea"/>
                        </a:rPr>
                        <a:t>予防</a:t>
                      </a:r>
                      <a:r>
                        <a:rPr lang="ja-JP" altLang="en-US" sz="1800" b="0" dirty="0" smtClean="0">
                          <a:effectLst/>
                          <a:latin typeface="+mn-ea"/>
                          <a:ea typeface="+mn-ea"/>
                        </a:rPr>
                        <a:t>支援事業所が、給付管理票を作成し、介護</a:t>
                      </a:r>
                      <a:r>
                        <a:rPr lang="ja-JP" altLang="en-US" sz="1800" b="0" u="sng" dirty="0" smtClean="0">
                          <a:effectLst/>
                          <a:latin typeface="+mn-ea"/>
                          <a:ea typeface="+mn-ea"/>
                        </a:rPr>
                        <a:t>予防</a:t>
                      </a:r>
                      <a:r>
                        <a:rPr lang="ja-JP" altLang="en-US" sz="1800" b="0" dirty="0" smtClean="0">
                          <a:effectLst/>
                          <a:latin typeface="+mn-ea"/>
                          <a:ea typeface="+mn-ea"/>
                        </a:rPr>
                        <a:t>支援費を請求する。 </a:t>
                      </a:r>
                      <a:endParaRPr lang="ja-JP" altLang="en-US" b="0" dirty="0" smtClean="0">
                        <a:latin typeface="+mn-ea"/>
                        <a:ea typeface="+mn-ea"/>
                      </a:endParaRPr>
                    </a:p>
                    <a:p>
                      <a:endParaRPr kumimoji="1" lang="ja-JP" altLang="en-US" dirty="0">
                        <a:latin typeface="+mn-ea"/>
                        <a:ea typeface="+mn-ea"/>
                      </a:endParaRPr>
                    </a:p>
                  </a:txBody>
                  <a:tcPr/>
                </a:tc>
              </a:tr>
            </a:tbl>
          </a:graphicData>
        </a:graphic>
      </p:graphicFrame>
    </p:spTree>
    <p:extLst>
      <p:ext uri="{BB962C8B-B14F-4D97-AF65-F5344CB8AC3E}">
        <p14:creationId xmlns:p14="http://schemas.microsoft.com/office/powerpoint/2010/main" val="11595082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81787"/>
            <a:ext cx="10515600" cy="1325563"/>
          </a:xfrm>
        </p:spPr>
        <p:txBody>
          <a:bodyPr>
            <a:normAutofit/>
          </a:bodyPr>
          <a:lstStyle/>
          <a:p>
            <a:r>
              <a:rPr kumimoji="1" lang="ja-JP" altLang="en-US" sz="2000" dirty="0" smtClean="0"/>
              <a:t>４−１　居宅介護支援・介護予防</a:t>
            </a:r>
            <a:r>
              <a:rPr lang="ja-JP" altLang="en-US" sz="2000" dirty="0" smtClean="0"/>
              <a:t>支援共通</a:t>
            </a:r>
            <a:r>
              <a:rPr kumimoji="1" lang="en-US" altLang="ja-JP" sz="4000" dirty="0" smtClean="0"/>
              <a:t/>
            </a:r>
            <a:br>
              <a:rPr kumimoji="1" lang="en-US" altLang="ja-JP" sz="4000" dirty="0" smtClean="0"/>
            </a:br>
            <a:r>
              <a:rPr lang="ja-JP" altLang="en-US" sz="4000" dirty="0" smtClean="0"/>
              <a:t>４</a:t>
            </a:r>
            <a:r>
              <a:rPr kumimoji="1" lang="ja-JP" altLang="en-US" sz="4000" dirty="0" smtClean="0"/>
              <a:t>　軽度者に対する福祉用具貸与</a:t>
            </a:r>
            <a:endParaRPr kumimoji="1" lang="ja-JP" altLang="en-US" sz="4000" dirty="0"/>
          </a:p>
        </p:txBody>
      </p:sp>
      <p:graphicFrame>
        <p:nvGraphicFramePr>
          <p:cNvPr id="8" name="表 7"/>
          <p:cNvGraphicFramePr>
            <a:graphicFrameLocks noGrp="1"/>
          </p:cNvGraphicFramePr>
          <p:nvPr>
            <p:extLst>
              <p:ext uri="{D42A27DB-BD31-4B8C-83A1-F6EECF244321}">
                <p14:modId xmlns:p14="http://schemas.microsoft.com/office/powerpoint/2010/main" val="3452070543"/>
              </p:ext>
            </p:extLst>
          </p:nvPr>
        </p:nvGraphicFramePr>
        <p:xfrm>
          <a:off x="838200" y="1216835"/>
          <a:ext cx="10515600" cy="5133027"/>
        </p:xfrm>
        <a:graphic>
          <a:graphicData uri="http://schemas.openxmlformats.org/drawingml/2006/table">
            <a:tbl>
              <a:tblPr firstRow="1" bandRow="1">
                <a:tableStyleId>{5C22544A-7EE6-4342-B048-85BDC9FD1C3A}</a:tableStyleId>
              </a:tblPr>
              <a:tblGrid>
                <a:gridCol w="391510"/>
                <a:gridCol w="10124090"/>
              </a:tblGrid>
              <a:tr h="431226">
                <a:tc gridSpan="2">
                  <a:txBody>
                    <a:bodyPr/>
                    <a:lstStyle/>
                    <a:p>
                      <a:r>
                        <a:rPr kumimoji="1" lang="ja-JP" altLang="en-US" sz="2400" dirty="0" smtClean="0"/>
                        <a:t>市町村への確認手続き</a:t>
                      </a:r>
                      <a:endParaRPr kumimoji="1" lang="ja-JP" altLang="en-US" sz="2400" dirty="0"/>
                    </a:p>
                  </a:txBody>
                  <a:tcPr/>
                </a:tc>
                <a:tc hMerge="1">
                  <a:txBody>
                    <a:bodyPr/>
                    <a:lstStyle/>
                    <a:p>
                      <a:endParaRPr kumimoji="1" lang="ja-JP" altLang="en-US" dirty="0"/>
                    </a:p>
                  </a:txBody>
                  <a:tcPr/>
                </a:tc>
              </a:tr>
              <a:tr h="744307">
                <a:tc gridSpan="2">
                  <a:txBody>
                    <a:bodyPr/>
                    <a:lstStyle/>
                    <a:p>
                      <a:pPr marL="216000" marR="0" indent="-457200" algn="l" defTabSz="914400" rtl="0" eaLnBrk="1" fontAlgn="auto" latinLnBrk="0" hangingPunct="1">
                        <a:lnSpc>
                          <a:spcPct val="100000"/>
                        </a:lnSpc>
                        <a:spcBef>
                          <a:spcPts val="0"/>
                        </a:spcBef>
                        <a:spcAft>
                          <a:spcPts val="0"/>
                        </a:spcAft>
                        <a:buClrTx/>
                        <a:buSzTx/>
                        <a:buFontTx/>
                        <a:buNone/>
                        <a:tabLst/>
                        <a:defRPr/>
                      </a:pPr>
                      <a:r>
                        <a:rPr kumimoji="1" lang="ja-JP" altLang="en-US" sz="2000" dirty="0" smtClean="0"/>
                        <a:t>①　</a:t>
                      </a:r>
                      <a:r>
                        <a:rPr lang="ja-JP" altLang="en-US" sz="2000" dirty="0" smtClean="0">
                          <a:effectLst/>
                        </a:rPr>
                        <a:t>ケアマネジャー等が医師の医学的な所見に基づき</a:t>
                      </a:r>
                      <a:r>
                        <a:rPr lang="en-US" altLang="ja-JP" sz="2000" dirty="0" smtClean="0">
                          <a:effectLst/>
                          <a:latin typeface="+mn-ea"/>
                          <a:ea typeface="+mn-ea"/>
                        </a:rPr>
                        <a:t>ⅰ</a:t>
                      </a:r>
                      <a:r>
                        <a:rPr lang="ja-JP" altLang="en-US" sz="2000" dirty="0" smtClean="0">
                          <a:effectLst/>
                          <a:latin typeface="+mn-ea"/>
                          <a:ea typeface="+mn-ea"/>
                        </a:rPr>
                        <a:t>）から</a:t>
                      </a:r>
                      <a:r>
                        <a:rPr lang="en-US" altLang="ja-JP" sz="2000" dirty="0" smtClean="0">
                          <a:effectLst/>
                          <a:latin typeface="+mn-ea"/>
                          <a:ea typeface="+mn-ea"/>
                        </a:rPr>
                        <a:t>ⅲ</a:t>
                      </a:r>
                      <a:r>
                        <a:rPr lang="ja-JP" altLang="en-US" sz="2000" dirty="0" smtClean="0">
                          <a:effectLst/>
                          <a:latin typeface="+mn-ea"/>
                          <a:ea typeface="+mn-ea"/>
                        </a:rPr>
                        <a:t>）</a:t>
                      </a:r>
                      <a:r>
                        <a:rPr lang="ja-JP" altLang="en-US" sz="2000" dirty="0" smtClean="0">
                          <a:effectLst/>
                        </a:rPr>
                        <a:t>までのいずれに該当すると判断していること</a:t>
                      </a:r>
                      <a:endParaRPr lang="ja-JP" altLang="en-US" sz="2000" dirty="0" smtClean="0"/>
                    </a:p>
                  </a:txBody>
                  <a:tcPr/>
                </a:tc>
                <a:tc hMerge="1">
                  <a:txBody>
                    <a:bodyPr/>
                    <a:lstStyle/>
                    <a:p>
                      <a:endParaRPr kumimoji="1" lang="ja-JP" altLang="en-US" dirty="0"/>
                    </a:p>
                  </a:txBody>
                  <a:tcPr/>
                </a:tc>
              </a:tr>
              <a:tr h="744307">
                <a:tc>
                  <a:txBody>
                    <a:bodyPr/>
                    <a:lstStyle/>
                    <a:p>
                      <a:endParaRPr kumimoji="1" lang="ja-JP" altLang="en-U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2000" dirty="0" smtClean="0">
                          <a:effectLst/>
                          <a:latin typeface="+mn-ea"/>
                          <a:ea typeface="+mn-ea"/>
                        </a:rPr>
                        <a:t>ⅰ</a:t>
                      </a:r>
                      <a:r>
                        <a:rPr lang="ja-JP" altLang="en-US" sz="2000" dirty="0" smtClean="0">
                          <a:effectLst/>
                        </a:rPr>
                        <a:t>）　疾病その他の原因により、状態が変動しやすく、日によって又は時間帯によって、頻繁に「利用者の状態像から対象外種目の貸与が必要と判断できる場合」に該当する者 </a:t>
                      </a:r>
                      <a:endParaRPr lang="ja-JP" altLang="en-US" sz="2000" dirty="0" smtClean="0"/>
                    </a:p>
                  </a:txBody>
                  <a:tcPr/>
                </a:tc>
              </a:tr>
              <a:tr h="744307">
                <a:tc>
                  <a:txBody>
                    <a:bodyPr/>
                    <a:lstStyle/>
                    <a:p>
                      <a:endParaRPr kumimoji="1" lang="ja-JP" altLang="en-U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2000" dirty="0" smtClean="0">
                          <a:effectLst/>
                          <a:latin typeface="+mn-ea"/>
                          <a:ea typeface="+mn-ea"/>
                        </a:rPr>
                        <a:t>ⅱ</a:t>
                      </a:r>
                      <a:r>
                        <a:rPr lang="ja-JP" altLang="en-US" sz="2000" dirty="0" smtClean="0">
                          <a:effectLst/>
                          <a:latin typeface="+mn-ea"/>
                          <a:ea typeface="+mn-ea"/>
                        </a:rPr>
                        <a:t>）</a:t>
                      </a:r>
                      <a:r>
                        <a:rPr lang="ja-JP" altLang="en-US" sz="2000" dirty="0" smtClean="0">
                          <a:effectLst/>
                        </a:rPr>
                        <a:t>　疾病その他の原因により、状態が急激に悪化し、短期間のうちに「利用者の状態像から対象外種目の貸与が必要と判断できる場合」に該当するに至ることが確実に認められる者 </a:t>
                      </a:r>
                      <a:endParaRPr lang="ja-JP" altLang="en-US" sz="2000" dirty="0" smtClean="0"/>
                    </a:p>
                  </a:txBody>
                  <a:tcPr/>
                </a:tc>
              </a:tr>
              <a:tr h="744307">
                <a:tc>
                  <a:txBody>
                    <a:bodyPr/>
                    <a:lstStyle/>
                    <a:p>
                      <a:endParaRPr kumimoji="1" lang="ja-JP" altLang="en-U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2000" dirty="0" smtClean="0">
                          <a:effectLst/>
                          <a:latin typeface="+mn-ea"/>
                          <a:ea typeface="+mn-ea"/>
                        </a:rPr>
                        <a:t>ⅲ</a:t>
                      </a:r>
                      <a:r>
                        <a:rPr lang="ja-JP" altLang="en-US" sz="2000" dirty="0" smtClean="0">
                          <a:effectLst/>
                          <a:latin typeface="+mn-ea"/>
                          <a:ea typeface="+mn-ea"/>
                        </a:rPr>
                        <a:t>）</a:t>
                      </a:r>
                      <a:r>
                        <a:rPr lang="ja-JP" altLang="en-US" sz="2000" dirty="0" smtClean="0">
                          <a:effectLst/>
                        </a:rPr>
                        <a:t>　疾病その他の原因により、身体への重大な危険性又は症状の重篤化の回避等医学的判断から「利用者の状態像から対象外種目の貸与が必要と判断できる場合」に該当すると判断できる者 </a:t>
                      </a:r>
                      <a:endParaRPr lang="ja-JP" altLang="en-US" sz="2000" dirty="0" smtClean="0"/>
                    </a:p>
                  </a:txBody>
                  <a:tcPr/>
                </a:tc>
              </a:tr>
              <a:tr h="744307">
                <a:tc gridSpan="2">
                  <a:txBody>
                    <a:bodyPr/>
                    <a:lstStyle/>
                    <a:p>
                      <a:pPr marL="216000" marR="0" indent="-457200" algn="l" defTabSz="914400" rtl="0" eaLnBrk="1" fontAlgn="auto" latinLnBrk="0" hangingPunct="1">
                        <a:lnSpc>
                          <a:spcPct val="100000"/>
                        </a:lnSpc>
                        <a:spcBef>
                          <a:spcPts val="0"/>
                        </a:spcBef>
                        <a:spcAft>
                          <a:spcPts val="0"/>
                        </a:spcAft>
                        <a:buClrTx/>
                        <a:buSzTx/>
                        <a:buFontTx/>
                        <a:buNone/>
                        <a:tabLst/>
                        <a:defRPr/>
                      </a:pPr>
                      <a:r>
                        <a:rPr kumimoji="1" lang="ja-JP" altLang="en-US" sz="2000" dirty="0" smtClean="0"/>
                        <a:t>②　</a:t>
                      </a:r>
                      <a:r>
                        <a:rPr lang="ja-JP" altLang="en-US" sz="2000" dirty="0" smtClean="0">
                          <a:effectLst/>
                        </a:rPr>
                        <a:t>ケアマネジャー等がサービス担当者会議等を通じた適切なケアマネジメントにより福祉用具貸与が特に必要であると判断していること </a:t>
                      </a:r>
                      <a:endParaRPr lang="ja-JP" altLang="en-US" sz="2000" dirty="0" smtClean="0"/>
                    </a:p>
                  </a:txBody>
                  <a:tcPr/>
                </a:tc>
                <a:tc hMerge="1">
                  <a:txBody>
                    <a:bodyPr/>
                    <a:lstStyle/>
                    <a:p>
                      <a:endParaRPr kumimoji="1" lang="ja-JP" altLang="en-US" dirty="0"/>
                    </a:p>
                  </a:txBody>
                  <a:tcPr/>
                </a:tc>
              </a:tr>
              <a:tr h="43122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smtClean="0"/>
                        <a:t>③　</a:t>
                      </a:r>
                      <a:r>
                        <a:rPr lang="ja-JP" altLang="en-US" sz="2000" dirty="0" smtClean="0">
                          <a:effectLst/>
                        </a:rPr>
                        <a:t>上記①②について、市町村に書面等確実な方法により確認を受けること </a:t>
                      </a:r>
                      <a:endParaRPr lang="ja-JP" altLang="en-US" sz="2000" dirty="0" smtClean="0"/>
                    </a:p>
                  </a:txBody>
                  <a:tcPr/>
                </a:tc>
                <a:tc hMerge="1">
                  <a:txBody>
                    <a:bodyPr/>
                    <a:lstStyle/>
                    <a:p>
                      <a:endParaRPr kumimoji="1" lang="ja-JP" altLang="en-US" dirty="0"/>
                    </a:p>
                  </a:txBody>
                  <a:tcPr/>
                </a:tc>
              </a:tr>
            </a:tbl>
          </a:graphicData>
        </a:graphic>
      </p:graphicFrame>
    </p:spTree>
    <p:extLst>
      <p:ext uri="{BB962C8B-B14F-4D97-AF65-F5344CB8AC3E}">
        <p14:creationId xmlns:p14="http://schemas.microsoft.com/office/powerpoint/2010/main" val="8854375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16482" y="-207821"/>
            <a:ext cx="4793672" cy="776189"/>
          </a:xfrm>
        </p:spPr>
        <p:txBody>
          <a:bodyPr>
            <a:normAutofit fontScale="90000"/>
          </a:bodyPr>
          <a:lstStyle/>
          <a:p>
            <a:r>
              <a:rPr kumimoji="1" lang="en-US" altLang="ja-JP" sz="4000" dirty="0" smtClean="0"/>
              <a:t/>
            </a:r>
            <a:br>
              <a:rPr kumimoji="1" lang="en-US" altLang="ja-JP" sz="4000" dirty="0" smtClean="0"/>
            </a:br>
            <a:r>
              <a:rPr kumimoji="1" lang="ja-JP" altLang="en-US" sz="4000" dirty="0" smtClean="0"/>
              <a:t>福祉用具貸与の見直し</a:t>
            </a:r>
            <a:endParaRPr kumimoji="1" lang="ja-JP" altLang="en-US" sz="4000" dirty="0"/>
          </a:p>
        </p:txBody>
      </p:sp>
      <p:sp>
        <p:nvSpPr>
          <p:cNvPr id="4" name="タイトル 1"/>
          <p:cNvSpPr txBox="1">
            <a:spLocks/>
          </p:cNvSpPr>
          <p:nvPr/>
        </p:nvSpPr>
        <p:spPr>
          <a:xfrm>
            <a:off x="41564" y="2719734"/>
            <a:ext cx="11423071" cy="397201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dirty="0" smtClean="0"/>
              <a:t>◆</a:t>
            </a:r>
            <a:r>
              <a:rPr lang="ja-JP" altLang="en-US" sz="2800" dirty="0" smtClean="0">
                <a:solidFill>
                  <a:srgbClr val="FF0000"/>
                </a:solidFill>
              </a:rPr>
              <a:t>国が商品ごと</a:t>
            </a:r>
            <a:r>
              <a:rPr lang="ja-JP" altLang="en-US" sz="2800" dirty="0" smtClean="0"/>
              <a:t>に、当該商品の貸与価格の全国的な状況を把握。</a:t>
            </a:r>
            <a:endParaRPr lang="en-US" altLang="ja-JP" sz="2800" dirty="0" smtClean="0"/>
          </a:p>
          <a:p>
            <a:r>
              <a:rPr lang="ja-JP" altLang="en-US" sz="2800" dirty="0" smtClean="0"/>
              <a:t>　当該商品の</a:t>
            </a:r>
            <a:r>
              <a:rPr lang="ja-JP" altLang="en-US" sz="2800" dirty="0" smtClean="0">
                <a:solidFill>
                  <a:srgbClr val="FF0000"/>
                </a:solidFill>
              </a:rPr>
              <a:t>全国平均貸与価格を公表</a:t>
            </a:r>
            <a:r>
              <a:rPr lang="ja-JP" altLang="en-US" sz="2800" dirty="0" smtClean="0"/>
              <a:t>。</a:t>
            </a:r>
            <a:endParaRPr lang="en-US" altLang="ja-JP" sz="2800" dirty="0" smtClean="0"/>
          </a:p>
          <a:p>
            <a:pPr>
              <a:lnSpc>
                <a:spcPct val="100000"/>
              </a:lnSpc>
              <a:spcBef>
                <a:spcPts val="1200"/>
              </a:spcBef>
            </a:pPr>
            <a:r>
              <a:rPr lang="ja-JP" altLang="en-US" sz="2800" dirty="0" smtClean="0"/>
              <a:t>◆</a:t>
            </a:r>
            <a:r>
              <a:rPr lang="ja-JP" altLang="en-US" sz="2800" dirty="0" smtClean="0">
                <a:solidFill>
                  <a:srgbClr val="FF0000"/>
                </a:solidFill>
              </a:rPr>
              <a:t>レンタル業者</a:t>
            </a:r>
            <a:r>
              <a:rPr lang="ja-JP" altLang="en-US" sz="2800" dirty="0" smtClean="0"/>
              <a:t>は、福祉用具を貸与する際、当該</a:t>
            </a:r>
            <a:r>
              <a:rPr lang="ja-JP" altLang="en-US" sz="2800" dirty="0" smtClean="0">
                <a:solidFill>
                  <a:srgbClr val="FF0000"/>
                </a:solidFill>
              </a:rPr>
              <a:t>福祉用具の全国平均</a:t>
            </a:r>
            <a:endParaRPr lang="en-US" altLang="ja-JP" sz="2800" dirty="0" smtClean="0">
              <a:solidFill>
                <a:srgbClr val="FF0000"/>
              </a:solidFill>
            </a:endParaRPr>
          </a:p>
          <a:p>
            <a:r>
              <a:rPr lang="ja-JP" altLang="en-US" sz="2800" dirty="0" smtClean="0">
                <a:solidFill>
                  <a:srgbClr val="FF0000"/>
                </a:solidFill>
              </a:rPr>
              <a:t>　貸与価格と、そのレンタル業者の貸与価格の両方を利用者に説明</a:t>
            </a:r>
            <a:r>
              <a:rPr lang="ja-JP" altLang="en-US" sz="2800" dirty="0" smtClean="0"/>
              <a:t>。</a:t>
            </a:r>
            <a:endParaRPr lang="en-US" altLang="ja-JP" sz="2800" dirty="0" smtClean="0"/>
          </a:p>
          <a:p>
            <a:pPr>
              <a:lnSpc>
                <a:spcPct val="100000"/>
              </a:lnSpc>
              <a:spcBef>
                <a:spcPts val="1200"/>
              </a:spcBef>
            </a:pPr>
            <a:r>
              <a:rPr lang="ja-JP" altLang="en-US" sz="2800" dirty="0" smtClean="0"/>
              <a:t>◆適切な貸与価格を確保するため、</a:t>
            </a:r>
            <a:r>
              <a:rPr lang="ja-JP" altLang="en-US" sz="2800" dirty="0" smtClean="0">
                <a:solidFill>
                  <a:srgbClr val="FF0000"/>
                </a:solidFill>
              </a:rPr>
              <a:t>貸与価格に上限を設定</a:t>
            </a:r>
            <a:r>
              <a:rPr lang="ja-JP" altLang="en-US" sz="2800" dirty="0" smtClean="0"/>
              <a:t>。</a:t>
            </a:r>
            <a:endParaRPr lang="en-US" altLang="ja-JP" sz="2800" dirty="0" smtClean="0"/>
          </a:p>
          <a:p>
            <a:r>
              <a:rPr lang="ja-JP" altLang="en-US" sz="2800" dirty="0" smtClean="0"/>
              <a:t>　</a:t>
            </a:r>
            <a:r>
              <a:rPr lang="en-US" altLang="ja-JP" sz="2800" dirty="0" smtClean="0"/>
              <a:t>※</a:t>
            </a:r>
            <a:r>
              <a:rPr lang="ja-JP" altLang="en-US" sz="2800" dirty="0" smtClean="0"/>
              <a:t>　貸与価格の上限は商品ごとに設定する。</a:t>
            </a:r>
            <a:endParaRPr lang="en-US" altLang="ja-JP" sz="2800" dirty="0" smtClean="0"/>
          </a:p>
          <a:p>
            <a:r>
              <a:rPr lang="ja-JP" altLang="en-US" sz="2800" dirty="0"/>
              <a:t>　</a:t>
            </a:r>
            <a:r>
              <a:rPr lang="ja-JP" altLang="en-US" sz="2800" dirty="0" smtClean="0"/>
              <a:t>（当該商品の全国平均貸与価格＋１標準偏差）</a:t>
            </a:r>
            <a:endParaRPr lang="en-US" altLang="ja-JP" sz="2800" dirty="0" smtClean="0"/>
          </a:p>
          <a:p>
            <a:pPr>
              <a:lnSpc>
                <a:spcPct val="100000"/>
              </a:lnSpc>
              <a:spcBef>
                <a:spcPts val="1200"/>
              </a:spcBef>
            </a:pPr>
            <a:r>
              <a:rPr lang="ja-JP" altLang="en-US" sz="2800" dirty="0" smtClean="0"/>
              <a:t>◆機能</a:t>
            </a:r>
            <a:r>
              <a:rPr lang="ja-JP" altLang="en-US" sz="2800" dirty="0"/>
              <a:t>や</a:t>
            </a:r>
            <a:r>
              <a:rPr lang="ja-JP" altLang="en-US" sz="2800" dirty="0" smtClean="0"/>
              <a:t>価格帯の</a:t>
            </a:r>
            <a:r>
              <a:rPr lang="ja-JP" altLang="en-US" sz="2800" dirty="0"/>
              <a:t>異なる複数の商品を提示</a:t>
            </a:r>
            <a:r>
              <a:rPr lang="ja-JP" altLang="en-US" sz="2800" dirty="0" smtClean="0"/>
              <a:t>。</a:t>
            </a:r>
            <a:endParaRPr lang="en-US" altLang="ja-JP" sz="2800" dirty="0"/>
          </a:p>
          <a:p>
            <a:pPr algn="r">
              <a:lnSpc>
                <a:spcPct val="100000"/>
              </a:lnSpc>
              <a:spcBef>
                <a:spcPts val="0"/>
              </a:spcBef>
            </a:pPr>
            <a:r>
              <a:rPr lang="en-US" altLang="ja-JP" sz="2000" dirty="0" smtClean="0"/>
              <a:t>※</a:t>
            </a:r>
            <a:r>
              <a:rPr lang="ja-JP" altLang="en-US" sz="2000" dirty="0" smtClean="0"/>
              <a:t>複数商品の提示は、</a:t>
            </a:r>
            <a:r>
              <a:rPr lang="ja-JP" altLang="en-US" sz="2000" dirty="0" smtClean="0">
                <a:uFill>
                  <a:solidFill>
                    <a:schemeClr val="tx1"/>
                  </a:solidFill>
                </a:uFill>
              </a:rPr>
              <a:t>平成</a:t>
            </a:r>
            <a:r>
              <a:rPr lang="en-US" altLang="ja-JP" sz="2000" dirty="0">
                <a:uFill>
                  <a:solidFill>
                    <a:schemeClr val="tx1"/>
                  </a:solidFill>
                </a:uFill>
              </a:rPr>
              <a:t>30</a:t>
            </a:r>
            <a:r>
              <a:rPr lang="ja-JP" altLang="en-US" sz="2000" dirty="0">
                <a:uFill>
                  <a:solidFill>
                    <a:schemeClr val="tx1"/>
                  </a:solidFill>
                </a:uFill>
              </a:rPr>
              <a:t>年</a:t>
            </a:r>
            <a:r>
              <a:rPr lang="en-US" altLang="ja-JP" sz="2000" dirty="0">
                <a:uFill>
                  <a:solidFill>
                    <a:schemeClr val="tx1"/>
                  </a:solidFill>
                </a:uFill>
              </a:rPr>
              <a:t>4</a:t>
            </a:r>
            <a:r>
              <a:rPr lang="ja-JP" altLang="en-US" sz="2000" dirty="0">
                <a:uFill>
                  <a:solidFill>
                    <a:schemeClr val="tx1"/>
                  </a:solidFill>
                </a:uFill>
              </a:rPr>
              <a:t>月</a:t>
            </a:r>
            <a:r>
              <a:rPr lang="ja-JP" altLang="en-US" sz="2000" dirty="0" smtClean="0">
                <a:uFill>
                  <a:solidFill>
                    <a:schemeClr val="tx1"/>
                  </a:solidFill>
                </a:uFill>
              </a:rPr>
              <a:t>施行予定</a:t>
            </a:r>
            <a:endParaRPr lang="en-US" altLang="ja-JP" sz="2000" dirty="0">
              <a:uFill>
                <a:solidFill>
                  <a:schemeClr val="tx1"/>
                </a:solidFill>
              </a:uFill>
            </a:endParaRPr>
          </a:p>
        </p:txBody>
      </p:sp>
      <p:sp>
        <p:nvSpPr>
          <p:cNvPr id="6" name="タイトル 1"/>
          <p:cNvSpPr txBox="1">
            <a:spLocks/>
          </p:cNvSpPr>
          <p:nvPr/>
        </p:nvSpPr>
        <p:spPr>
          <a:xfrm>
            <a:off x="34636" y="1484556"/>
            <a:ext cx="11994232" cy="899099"/>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dirty="0" smtClean="0"/>
              <a:t>徹底的な見える化等を通じて貸与価格のばらつきを抑制し、適正価格での貸与を確保する。（</a:t>
            </a:r>
            <a:r>
              <a:rPr lang="ja-JP" altLang="en-US" sz="2800" dirty="0" smtClean="0">
                <a:solidFill>
                  <a:srgbClr val="FF0000"/>
                </a:solidFill>
              </a:rPr>
              <a:t>平成</a:t>
            </a:r>
            <a:r>
              <a:rPr lang="en-US" altLang="ja-JP" sz="2800" dirty="0" smtClean="0">
                <a:solidFill>
                  <a:srgbClr val="FF0000"/>
                </a:solidFill>
              </a:rPr>
              <a:t>30</a:t>
            </a:r>
            <a:r>
              <a:rPr lang="ja-JP" altLang="en-US" sz="2800" dirty="0" smtClean="0">
                <a:solidFill>
                  <a:srgbClr val="FF0000"/>
                </a:solidFill>
              </a:rPr>
              <a:t>年</a:t>
            </a:r>
            <a:r>
              <a:rPr lang="en-US" altLang="ja-JP" sz="2800" dirty="0" smtClean="0">
                <a:solidFill>
                  <a:srgbClr val="FF0000"/>
                </a:solidFill>
              </a:rPr>
              <a:t>10</a:t>
            </a:r>
            <a:r>
              <a:rPr lang="ja-JP" altLang="en-US" sz="2800" dirty="0" smtClean="0">
                <a:solidFill>
                  <a:srgbClr val="FF0000"/>
                </a:solidFill>
              </a:rPr>
              <a:t>月施行予定</a:t>
            </a:r>
            <a:r>
              <a:rPr lang="ja-JP" altLang="en-US" sz="2800" dirty="0" smtClean="0"/>
              <a:t>）</a:t>
            </a:r>
            <a:endParaRPr lang="ja-JP" altLang="en-US" sz="2800" dirty="0"/>
          </a:p>
        </p:txBody>
      </p:sp>
      <p:sp>
        <p:nvSpPr>
          <p:cNvPr id="7" name="タイトル 1"/>
          <p:cNvSpPr txBox="1">
            <a:spLocks/>
          </p:cNvSpPr>
          <p:nvPr/>
        </p:nvSpPr>
        <p:spPr>
          <a:xfrm>
            <a:off x="34636" y="927580"/>
            <a:ext cx="2750126" cy="552843"/>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dirty="0" smtClean="0"/>
              <a:t>見直しの方向性</a:t>
            </a:r>
            <a:endParaRPr lang="ja-JP" altLang="en-US" sz="2800" dirty="0"/>
          </a:p>
        </p:txBody>
      </p:sp>
      <p:cxnSp>
        <p:nvCxnSpPr>
          <p:cNvPr id="9" name="直線コネクタ 8"/>
          <p:cNvCxnSpPr/>
          <p:nvPr/>
        </p:nvCxnSpPr>
        <p:spPr>
          <a:xfrm>
            <a:off x="0" y="686803"/>
            <a:ext cx="12240000" cy="0"/>
          </a:xfrm>
          <a:prstGeom prst="line">
            <a:avLst/>
          </a:prstGeom>
          <a:ln w="31750">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11081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84819"/>
            <a:ext cx="10515600" cy="1325563"/>
          </a:xfrm>
        </p:spPr>
        <p:txBody>
          <a:bodyPr>
            <a:normAutofit/>
          </a:bodyPr>
          <a:lstStyle/>
          <a:p>
            <a:r>
              <a:rPr kumimoji="1" lang="ja-JP" altLang="en-US" sz="2000" dirty="0" smtClean="0"/>
              <a:t>４−１　居宅介護支援・介護予防</a:t>
            </a:r>
            <a:r>
              <a:rPr lang="ja-JP" altLang="en-US" sz="2000" dirty="0" smtClean="0"/>
              <a:t>支援共通</a:t>
            </a:r>
            <a:r>
              <a:rPr kumimoji="1" lang="en-US" altLang="ja-JP" sz="4000" dirty="0" smtClean="0"/>
              <a:t/>
            </a:r>
            <a:br>
              <a:rPr kumimoji="1" lang="en-US" altLang="ja-JP" sz="4000" dirty="0" smtClean="0"/>
            </a:br>
            <a:r>
              <a:rPr lang="ja-JP" altLang="en-US" sz="4000" dirty="0" smtClean="0"/>
              <a:t>５　住宅改修が必要な理由書</a:t>
            </a:r>
            <a:endParaRPr kumimoji="1" lang="ja-JP" altLang="en-US" sz="4000" dirty="0"/>
          </a:p>
        </p:txBody>
      </p:sp>
      <p:sp>
        <p:nvSpPr>
          <p:cNvPr id="12" name="フローチャート: 処理 11"/>
          <p:cNvSpPr/>
          <p:nvPr/>
        </p:nvSpPr>
        <p:spPr>
          <a:xfrm>
            <a:off x="689113" y="1534040"/>
            <a:ext cx="10893285" cy="4893264"/>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図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9113" y="1145059"/>
            <a:ext cx="11058940" cy="4986030"/>
          </a:xfrm>
          <a:prstGeom prst="rect">
            <a:avLst/>
          </a:prstGeom>
        </p:spPr>
      </p:pic>
      <p:sp>
        <p:nvSpPr>
          <p:cNvPr id="3" name="右矢印 2"/>
          <p:cNvSpPr/>
          <p:nvPr/>
        </p:nvSpPr>
        <p:spPr>
          <a:xfrm>
            <a:off x="2032703" y="3441790"/>
            <a:ext cx="8206104" cy="1392072"/>
          </a:xfrm>
          <a:prstGeom prst="rightArrow">
            <a:avLst>
              <a:gd name="adj1" fmla="val 50000"/>
              <a:gd name="adj2" fmla="val 59060"/>
            </a:avLst>
          </a:prstGeom>
          <a:solidFill>
            <a:schemeClr val="accent1">
              <a:alpha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rgbClr val="FF0000"/>
                </a:solidFill>
              </a:rPr>
              <a:t>身体状況アセスメント　➡　生活改善の目標設定　➡　住宅改修の方針</a:t>
            </a:r>
            <a:endParaRPr kumimoji="1" lang="ja-JP" altLang="en-US" b="1" dirty="0">
              <a:solidFill>
                <a:srgbClr val="FF0000"/>
              </a:solidFill>
            </a:endParaRPr>
          </a:p>
        </p:txBody>
      </p:sp>
    </p:spTree>
    <p:extLst>
      <p:ext uri="{BB962C8B-B14F-4D97-AF65-F5344CB8AC3E}">
        <p14:creationId xmlns:p14="http://schemas.microsoft.com/office/powerpoint/2010/main" val="11269812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000" dirty="0" smtClean="0"/>
              <a:t>４−２　居宅介護支援</a:t>
            </a:r>
            <a:r>
              <a:rPr kumimoji="1" lang="en-US" altLang="ja-JP" sz="4000" dirty="0" smtClean="0"/>
              <a:t/>
            </a:r>
            <a:br>
              <a:rPr kumimoji="1" lang="en-US" altLang="ja-JP" sz="4000" dirty="0" smtClean="0"/>
            </a:br>
            <a:r>
              <a:rPr lang="ja-JP" altLang="en-US" sz="4000" dirty="0" smtClean="0"/>
              <a:t>１　サービスの選択</a:t>
            </a:r>
            <a:endParaRPr kumimoji="1" lang="ja-JP" altLang="en-US" sz="4000" dirty="0"/>
          </a:p>
        </p:txBody>
      </p:sp>
      <p:sp>
        <p:nvSpPr>
          <p:cNvPr id="5" name="コンテンツ プレースホルダー 2"/>
          <p:cNvSpPr>
            <a:spLocks noGrp="1"/>
          </p:cNvSpPr>
          <p:nvPr>
            <p:ph idx="1"/>
          </p:nvPr>
        </p:nvSpPr>
        <p:spPr>
          <a:xfrm>
            <a:off x="838200" y="1690688"/>
            <a:ext cx="10515600" cy="4351338"/>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ja-JP" dirty="0" smtClean="0">
                <a:latin typeface="+mn-ea"/>
              </a:rPr>
              <a:t>【</a:t>
            </a:r>
            <a:r>
              <a:rPr lang="ja-JP" altLang="en-US" dirty="0" smtClean="0">
                <a:latin typeface="+mn-ea"/>
              </a:rPr>
              <a:t>特定事業所集中減算の判定方法</a:t>
            </a:r>
            <a:r>
              <a:rPr lang="en-US" altLang="ja-JP" dirty="0" smtClean="0">
                <a:latin typeface="+mn-ea"/>
              </a:rPr>
              <a:t>】</a:t>
            </a:r>
          </a:p>
          <a:p>
            <a:pPr marL="0" indent="0">
              <a:lnSpc>
                <a:spcPct val="100000"/>
              </a:lnSpc>
              <a:spcBef>
                <a:spcPts val="0"/>
              </a:spcBef>
              <a:buNone/>
            </a:pPr>
            <a:r>
              <a:rPr lang="ja-JP" altLang="en-US" sz="2400" dirty="0" smtClean="0">
                <a:latin typeface="+mn-ea"/>
              </a:rPr>
              <a:t>事業所ごとに</a:t>
            </a:r>
            <a:r>
              <a:rPr lang="ja-JP" altLang="en-US" sz="2400" dirty="0">
                <a:latin typeface="+mn-ea"/>
              </a:rPr>
              <a:t>、当該居宅介護支援事業所において判定期間に作成された</a:t>
            </a:r>
            <a:r>
              <a:rPr lang="ja-JP" altLang="en-US" sz="2400" dirty="0" smtClean="0">
                <a:latin typeface="+mn-ea"/>
              </a:rPr>
              <a:t>居宅サービス計画</a:t>
            </a:r>
            <a:r>
              <a:rPr lang="ja-JP" altLang="en-US" sz="2400" dirty="0">
                <a:latin typeface="+mn-ea"/>
              </a:rPr>
              <a:t>のうち、訪問</a:t>
            </a:r>
            <a:r>
              <a:rPr lang="ja-JP" altLang="en-US" sz="2400" dirty="0" smtClean="0">
                <a:latin typeface="+mn-ea"/>
              </a:rPr>
              <a:t>介護サービス等が位置付けられた居宅サービス計画</a:t>
            </a:r>
            <a:r>
              <a:rPr lang="ja-JP" altLang="en-US" sz="2400" dirty="0">
                <a:latin typeface="+mn-ea"/>
              </a:rPr>
              <a:t>の数を</a:t>
            </a:r>
            <a:r>
              <a:rPr lang="ja-JP" altLang="en-US" sz="2400" dirty="0" smtClean="0">
                <a:latin typeface="+mn-ea"/>
              </a:rPr>
              <a:t>それぞれ算出</a:t>
            </a:r>
            <a:r>
              <a:rPr lang="ja-JP" altLang="en-US" sz="2400" dirty="0">
                <a:latin typeface="+mn-ea"/>
              </a:rPr>
              <a:t>し、</a:t>
            </a:r>
            <a:r>
              <a:rPr lang="ja-JP" altLang="en-US" sz="2400" dirty="0" smtClean="0">
                <a:latin typeface="+mn-ea"/>
              </a:rPr>
              <a:t>それぞれにつ</a:t>
            </a:r>
            <a:r>
              <a:rPr lang="ja-JP" altLang="en-US" sz="2400" dirty="0">
                <a:latin typeface="+mn-ea"/>
              </a:rPr>
              <a:t>いて、最もその紹介件数の多い</a:t>
            </a:r>
            <a:r>
              <a:rPr lang="ja-JP" altLang="en-US" sz="2400" dirty="0" smtClean="0">
                <a:latin typeface="+mn-ea"/>
              </a:rPr>
              <a:t>法人を</a:t>
            </a:r>
            <a:r>
              <a:rPr lang="ja-JP" altLang="en-US" sz="2400" dirty="0">
                <a:latin typeface="+mn-ea"/>
              </a:rPr>
              <a:t>位置付けた</a:t>
            </a:r>
            <a:r>
              <a:rPr lang="ja-JP" altLang="en-US" sz="2400" dirty="0" smtClean="0">
                <a:latin typeface="+mn-ea"/>
              </a:rPr>
              <a:t>居宅サービス計画</a:t>
            </a:r>
            <a:r>
              <a:rPr lang="ja-JP" altLang="en-US" sz="2400" dirty="0">
                <a:latin typeface="+mn-ea"/>
              </a:rPr>
              <a:t>の数の占める割合を計算</a:t>
            </a:r>
            <a:r>
              <a:rPr lang="ja-JP" altLang="en-US" sz="2400" dirty="0" smtClean="0">
                <a:latin typeface="+mn-ea"/>
              </a:rPr>
              <a:t>し、いずれか</a:t>
            </a:r>
            <a:r>
              <a:rPr lang="ja-JP" altLang="en-US" sz="2400" dirty="0">
                <a:latin typeface="+mn-ea"/>
              </a:rPr>
              <a:t>に</a:t>
            </a:r>
            <a:r>
              <a:rPr lang="ja-JP" altLang="en-US" sz="2400" dirty="0" smtClean="0">
                <a:latin typeface="+mn-ea"/>
              </a:rPr>
              <a:t>ついて</a:t>
            </a:r>
            <a:r>
              <a:rPr lang="ja-JP" altLang="en-US" sz="2400" dirty="0" smtClean="0">
                <a:solidFill>
                  <a:srgbClr val="FF0000"/>
                </a:solidFill>
                <a:latin typeface="+mn-ea"/>
              </a:rPr>
              <a:t>８０％を</a:t>
            </a:r>
            <a:r>
              <a:rPr lang="ja-JP" altLang="en-US" sz="2400" dirty="0">
                <a:solidFill>
                  <a:srgbClr val="FF0000"/>
                </a:solidFill>
                <a:latin typeface="+mn-ea"/>
              </a:rPr>
              <a:t>超えた場合</a:t>
            </a:r>
            <a:r>
              <a:rPr lang="ja-JP" altLang="en-US" sz="2400" dirty="0">
                <a:latin typeface="+mn-ea"/>
              </a:rPr>
              <a:t>には、</a:t>
            </a:r>
            <a:r>
              <a:rPr lang="ja-JP" altLang="en-US" sz="2400" dirty="0">
                <a:solidFill>
                  <a:srgbClr val="FF0000"/>
                </a:solidFill>
                <a:latin typeface="+mn-ea"/>
              </a:rPr>
              <a:t>正当な理由に該当しない限り</a:t>
            </a:r>
            <a:r>
              <a:rPr lang="ja-JP" altLang="en-US" sz="2400" dirty="0">
                <a:latin typeface="+mn-ea"/>
              </a:rPr>
              <a:t>、減算となります。 </a:t>
            </a:r>
            <a:endParaRPr lang="en-US" altLang="ja-JP" sz="2400" dirty="0">
              <a:latin typeface="+mn-ea"/>
            </a:endParaRPr>
          </a:p>
          <a:p>
            <a:pPr marL="0" indent="0">
              <a:lnSpc>
                <a:spcPct val="100000"/>
              </a:lnSpc>
              <a:spcBef>
                <a:spcPts val="0"/>
              </a:spcBef>
              <a:buNone/>
            </a:pPr>
            <a:endParaRPr lang="en-US" altLang="ja-JP" sz="2400" dirty="0"/>
          </a:p>
          <a:p>
            <a:pPr marL="0" indent="0">
              <a:lnSpc>
                <a:spcPct val="100000"/>
              </a:lnSpc>
              <a:spcBef>
                <a:spcPts val="0"/>
              </a:spcBef>
              <a:buNone/>
            </a:pPr>
            <a:r>
              <a:rPr lang="ja-JP" altLang="en-US" sz="2400" dirty="0" smtClean="0"/>
              <a:t> </a:t>
            </a:r>
            <a:endParaRPr lang="ja-JP" altLang="en-US" sz="2400" dirty="0"/>
          </a:p>
          <a:p>
            <a:pPr marL="0" indent="0">
              <a:lnSpc>
                <a:spcPct val="100000"/>
              </a:lnSpc>
              <a:spcBef>
                <a:spcPts val="0"/>
              </a:spcBef>
              <a:buNone/>
            </a:pPr>
            <a:endParaRPr lang="en-US" altLang="ja-JP" sz="2400" dirty="0"/>
          </a:p>
          <a:p>
            <a:pPr marL="0" indent="0">
              <a:lnSpc>
                <a:spcPct val="100000"/>
              </a:lnSpc>
              <a:spcBef>
                <a:spcPts val="0"/>
              </a:spcBef>
              <a:buNone/>
            </a:pPr>
            <a:endParaRPr lang="ja-JP" altLang="en-US" sz="2400" dirty="0"/>
          </a:p>
          <a:p>
            <a:pPr marL="0" marR="0" lvl="0" indent="0" defTabSz="914400" eaLnBrk="1" fontAlgn="auto" latinLnBrk="0" hangingPunct="1">
              <a:lnSpc>
                <a:spcPct val="100000"/>
              </a:lnSpc>
              <a:spcBef>
                <a:spcPts val="0"/>
              </a:spcBef>
              <a:spcAft>
                <a:spcPts val="0"/>
              </a:spcAft>
              <a:buClrTx/>
              <a:buSzTx/>
              <a:buFontTx/>
              <a:buNone/>
              <a:tabLst/>
              <a:defRPr/>
            </a:pPr>
            <a:endParaRPr lang="en-US" altLang="ja-JP" sz="2200" dirty="0" smtClean="0">
              <a:latin typeface="+mn-ea"/>
            </a:endParaRPr>
          </a:p>
        </p:txBody>
      </p:sp>
      <p:sp>
        <p:nvSpPr>
          <p:cNvPr id="6" name="角丸四角形 5"/>
          <p:cNvSpPr/>
          <p:nvPr/>
        </p:nvSpPr>
        <p:spPr>
          <a:xfrm>
            <a:off x="838200" y="4556233"/>
            <a:ext cx="10515600" cy="1434663"/>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360000" indent="-457200"/>
            <a:r>
              <a:rPr lang="ja-JP" altLang="en-US" sz="2000" b="1" dirty="0">
                <a:solidFill>
                  <a:schemeClr val="bg1"/>
                </a:solidFill>
                <a:latin typeface="+mn-ea"/>
              </a:rPr>
              <a:t>● 訪問</a:t>
            </a:r>
            <a:r>
              <a:rPr lang="ja-JP" altLang="en-US" sz="2000" b="1" dirty="0" smtClean="0">
                <a:solidFill>
                  <a:schemeClr val="bg1"/>
                </a:solidFill>
                <a:latin typeface="+mn-ea"/>
              </a:rPr>
              <a:t>介護サービス等</a:t>
            </a:r>
            <a:r>
              <a:rPr lang="ja-JP" altLang="en-US" sz="2000" b="1" dirty="0">
                <a:solidFill>
                  <a:schemeClr val="bg1"/>
                </a:solidFill>
                <a:latin typeface="+mn-ea"/>
              </a:rPr>
              <a:t>の</a:t>
            </a:r>
            <a:r>
              <a:rPr lang="ja-JP" altLang="en-US" sz="2000" b="1" dirty="0" smtClean="0">
                <a:solidFill>
                  <a:schemeClr val="bg1"/>
                </a:solidFill>
                <a:latin typeface="+mn-ea"/>
              </a:rPr>
              <a:t>いずれか</a:t>
            </a:r>
            <a:r>
              <a:rPr lang="en-US" altLang="ja-JP" sz="2000" b="1" dirty="0">
                <a:solidFill>
                  <a:schemeClr val="bg1"/>
                </a:solidFill>
                <a:latin typeface="+mn-ea"/>
              </a:rPr>
              <a:t>1</a:t>
            </a:r>
            <a:r>
              <a:rPr lang="ja-JP" altLang="en-US" sz="2000" b="1" dirty="0" smtClean="0">
                <a:solidFill>
                  <a:schemeClr val="bg1"/>
                </a:solidFill>
                <a:latin typeface="+mn-ea"/>
              </a:rPr>
              <a:t>つが８０％を</a:t>
            </a:r>
            <a:r>
              <a:rPr lang="ja-JP" altLang="en-US" sz="2000" b="1" dirty="0">
                <a:solidFill>
                  <a:schemeClr val="bg1"/>
                </a:solidFill>
                <a:latin typeface="+mn-ea"/>
              </a:rPr>
              <a:t>超えれば減算の</a:t>
            </a:r>
            <a:r>
              <a:rPr lang="ja-JP" altLang="en-US" sz="2000" b="1" dirty="0" smtClean="0">
                <a:solidFill>
                  <a:schemeClr val="bg1"/>
                </a:solidFill>
                <a:latin typeface="+mn-ea"/>
              </a:rPr>
              <a:t>可能性が生じます。</a:t>
            </a:r>
            <a:endParaRPr lang="en-US" altLang="ja-JP" sz="2000" b="1" dirty="0" smtClean="0">
              <a:solidFill>
                <a:schemeClr val="bg1"/>
              </a:solidFill>
              <a:latin typeface="+mn-ea"/>
            </a:endParaRPr>
          </a:p>
          <a:p>
            <a:pPr marL="360000" indent="-457200"/>
            <a:r>
              <a:rPr lang="ja-JP" altLang="en-US" sz="2000" b="1" dirty="0">
                <a:solidFill>
                  <a:schemeClr val="bg1"/>
                </a:solidFill>
                <a:latin typeface="+mn-ea"/>
              </a:rPr>
              <a:t>　</a:t>
            </a:r>
            <a:r>
              <a:rPr lang="en-US" altLang="ja-JP" sz="2000" b="1" dirty="0" smtClean="0">
                <a:solidFill>
                  <a:schemeClr val="bg1"/>
                </a:solidFill>
                <a:latin typeface="+mn-ea"/>
              </a:rPr>
              <a:t>(</a:t>
            </a:r>
            <a:r>
              <a:rPr lang="ja-JP" altLang="en-US" sz="2000" b="1" dirty="0" smtClean="0">
                <a:solidFill>
                  <a:schemeClr val="bg1"/>
                </a:solidFill>
                <a:latin typeface="+mn-ea"/>
              </a:rPr>
              <a:t>全部が８０％を </a:t>
            </a:r>
            <a:r>
              <a:rPr lang="ja-JP" altLang="en-US" sz="2000" b="1" dirty="0">
                <a:solidFill>
                  <a:schemeClr val="bg1"/>
                </a:solidFill>
                <a:latin typeface="+mn-ea"/>
              </a:rPr>
              <a:t>超えた</a:t>
            </a:r>
            <a:r>
              <a:rPr lang="ja-JP" altLang="en-US" sz="2000" b="1" dirty="0" smtClean="0">
                <a:solidFill>
                  <a:schemeClr val="bg1"/>
                </a:solidFill>
                <a:latin typeface="+mn-ea"/>
              </a:rPr>
              <a:t>場合では</a:t>
            </a:r>
            <a:r>
              <a:rPr lang="ja-JP" altLang="en-US" sz="2000" b="1" dirty="0">
                <a:solidFill>
                  <a:schemeClr val="bg1"/>
                </a:solidFill>
                <a:latin typeface="+mn-ea"/>
              </a:rPr>
              <a:t>ありません。</a:t>
            </a:r>
            <a:r>
              <a:rPr lang="en-US" altLang="ja-JP" sz="2000" b="1" dirty="0">
                <a:solidFill>
                  <a:schemeClr val="bg1"/>
                </a:solidFill>
                <a:latin typeface="+mn-ea"/>
              </a:rPr>
              <a:t>) </a:t>
            </a:r>
          </a:p>
          <a:p>
            <a:r>
              <a:rPr lang="ja-JP" altLang="en-US" sz="2000" b="1" dirty="0">
                <a:solidFill>
                  <a:schemeClr val="bg1"/>
                </a:solidFill>
                <a:latin typeface="+mn-ea"/>
              </a:rPr>
              <a:t>● 減算適用期間の</a:t>
            </a:r>
            <a:r>
              <a:rPr lang="en-US" altLang="ja-JP" sz="2000" b="1" dirty="0">
                <a:solidFill>
                  <a:schemeClr val="bg1"/>
                </a:solidFill>
                <a:latin typeface="+mn-ea"/>
              </a:rPr>
              <a:t>6</a:t>
            </a:r>
            <a:r>
              <a:rPr lang="ja-JP" altLang="en-US" sz="2000" b="1" dirty="0">
                <a:solidFill>
                  <a:schemeClr val="bg1"/>
                </a:solidFill>
                <a:latin typeface="+mn-ea"/>
              </a:rPr>
              <a:t>ヶ月間にわたり、利用者全員分か</a:t>
            </a:r>
            <a:r>
              <a:rPr lang="ja-JP" altLang="en-US" sz="2000" b="1" dirty="0" err="1">
                <a:solidFill>
                  <a:schemeClr val="bg1"/>
                </a:solidFill>
                <a:latin typeface="+mn-ea"/>
              </a:rPr>
              <a:t>゙</a:t>
            </a:r>
            <a:r>
              <a:rPr lang="ja-JP" altLang="en-US" sz="2000" b="1" dirty="0" smtClean="0">
                <a:solidFill>
                  <a:schemeClr val="bg1"/>
                </a:solidFill>
                <a:latin typeface="+mn-ea"/>
              </a:rPr>
              <a:t>減算の判定の対象</a:t>
            </a:r>
            <a:r>
              <a:rPr lang="ja-JP" altLang="en-US" sz="2000" b="1" dirty="0">
                <a:solidFill>
                  <a:schemeClr val="bg1"/>
                </a:solidFill>
                <a:latin typeface="+mn-ea"/>
              </a:rPr>
              <a:t>となります。</a:t>
            </a:r>
            <a:endParaRPr kumimoji="1" lang="ja-JP" altLang="en-US" sz="2000" b="1" dirty="0">
              <a:solidFill>
                <a:schemeClr val="bg1"/>
              </a:solidFill>
              <a:latin typeface="+mn-ea"/>
            </a:endParaRPr>
          </a:p>
        </p:txBody>
      </p:sp>
    </p:spTree>
    <p:extLst>
      <p:ext uri="{BB962C8B-B14F-4D97-AF65-F5344CB8AC3E}">
        <p14:creationId xmlns:p14="http://schemas.microsoft.com/office/powerpoint/2010/main" val="13158206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ctr">
        <a:normAutofit/>
      </a:bodyPr>
      <a:lstStyle>
        <a:defPPr>
          <a:defRPr sz="2800"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2441</TotalTime>
  <Words>842</Words>
  <Application>Microsoft Office PowerPoint</Application>
  <PresentationFormat>ワイド画面</PresentationFormat>
  <Paragraphs>181</Paragraphs>
  <Slides>17</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17</vt:i4>
      </vt:variant>
    </vt:vector>
  </HeadingPairs>
  <TitlesOfParts>
    <vt:vector size="23" baseType="lpstr">
      <vt:lpstr>HGPｺﾞｼｯｸE</vt:lpstr>
      <vt:lpstr>ＭＳ Ｐゴシック</vt:lpstr>
      <vt:lpstr>メイリオ</vt:lpstr>
      <vt:lpstr>Arial</vt:lpstr>
      <vt:lpstr>Calibri</vt:lpstr>
      <vt:lpstr>Office テーマ</vt:lpstr>
      <vt:lpstr>平成29年度第1回 川崎市指定介護保険事業者 集団指導講習会</vt:lpstr>
      <vt:lpstr>PowerPoint プレゼンテーション</vt:lpstr>
      <vt:lpstr>４−１　居宅介護支援・介護予防支援共通 １　居宅サービス計画(介護予防サービス計画)と 　　個別サービス計画との連動</vt:lpstr>
      <vt:lpstr>４−１　居宅介護支援・介護予防支援共通 ２　居宅サービス計画等の適正化について</vt:lpstr>
      <vt:lpstr>４−１　居宅介護支援・介護予防支援共通 ３　要支援・要介護をまたがる変更時の対応</vt:lpstr>
      <vt:lpstr>４−１　居宅介護支援・介護予防支援共通 ４　軽度者に対する福祉用具貸与</vt:lpstr>
      <vt:lpstr> 福祉用具貸与の見直し</vt:lpstr>
      <vt:lpstr>４−１　居宅介護支援・介護予防支援共通 ５　住宅改修が必要な理由書</vt:lpstr>
      <vt:lpstr>４−２　居宅介護支援 １　サービスの選択</vt:lpstr>
      <vt:lpstr>４−２　居宅介護支援 ３　居宅介護支援の取扱件数と担当件数</vt:lpstr>
      <vt:lpstr>４−２　居宅介護支援 ４〜７　居宅サービス計画について</vt:lpstr>
      <vt:lpstr>４−２　居宅介護支援 ８　運営基準減算について</vt:lpstr>
      <vt:lpstr>４−３　介護予防支援 １　目標志向型のケアマネジメント</vt:lpstr>
      <vt:lpstr>４−３　介護予防支援 ２　介護予防ケアマネジメントの留意事項</vt:lpstr>
      <vt:lpstr>４−３　介護予防支援 ３　介護予防支援業務の委託</vt:lpstr>
      <vt:lpstr>４−３　介護予防支援 ４　初回加算</vt:lpstr>
      <vt:lpstr>御清聴ありがとうございました。</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梅森</dc:creator>
  <cp:lastModifiedBy>川崎市</cp:lastModifiedBy>
  <cp:revision>124</cp:revision>
  <cp:lastPrinted>2016-06-09T10:50:32Z</cp:lastPrinted>
  <dcterms:created xsi:type="dcterms:W3CDTF">2016-06-09T10:45:25Z</dcterms:created>
  <dcterms:modified xsi:type="dcterms:W3CDTF">2017-06-09T04:23:02Z</dcterms:modified>
</cp:coreProperties>
</file>