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sldIdLst>
    <p:sldId id="257" r:id="rId2"/>
    <p:sldId id="285" r:id="rId3"/>
    <p:sldId id="258" r:id="rId4"/>
    <p:sldId id="259" r:id="rId5"/>
    <p:sldId id="260" r:id="rId6"/>
    <p:sldId id="282" r:id="rId7"/>
    <p:sldId id="283" r:id="rId8"/>
    <p:sldId id="284" r:id="rId9"/>
    <p:sldId id="261" r:id="rId10"/>
    <p:sldId id="262" r:id="rId11"/>
    <p:sldId id="264" r:id="rId12"/>
    <p:sldId id="267" r:id="rId13"/>
    <p:sldId id="265" r:id="rId14"/>
    <p:sldId id="266" r:id="rId15"/>
    <p:sldId id="268" r:id="rId16"/>
    <p:sldId id="271" r:id="rId17"/>
    <p:sldId id="269" r:id="rId18"/>
    <p:sldId id="270" r:id="rId19"/>
    <p:sldId id="273" r:id="rId20"/>
    <p:sldId id="272" r:id="rId21"/>
    <p:sldId id="274" r:id="rId22"/>
    <p:sldId id="275" r:id="rId23"/>
    <p:sldId id="276" r:id="rId24"/>
    <p:sldId id="278" r:id="rId25"/>
    <p:sldId id="277" r:id="rId26"/>
    <p:sldId id="279" r:id="rId27"/>
    <p:sldId id="281" r:id="rId28"/>
    <p:sldId id="280" r:id="rId29"/>
    <p:sldId id="256" r:id="rId30"/>
    <p:sldId id="286" r:id="rId31"/>
    <p:sldId id="287" r:id="rId32"/>
    <p:sldId id="288" r:id="rId33"/>
    <p:sldId id="289" r:id="rId34"/>
    <p:sldId id="291" r:id="rId35"/>
    <p:sldId id="292" r:id="rId36"/>
    <p:sldId id="293" r:id="rId37"/>
    <p:sldId id="294" r:id="rId38"/>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6" d="100"/>
          <a:sy n="76" d="100"/>
        </p:scale>
        <p:origin x="1260" y="78"/>
      </p:cViewPr>
      <p:guideLst/>
    </p:cSldViewPr>
  </p:slideViewPr>
  <p:notesTextViewPr>
    <p:cViewPr>
      <p:scale>
        <a:sx n="1" d="1"/>
        <a:sy n="1" d="1"/>
      </p:scale>
      <p:origin x="0" y="0"/>
    </p:cViewPr>
  </p:notesTextViewPr>
  <p:notesViewPr>
    <p:cSldViewPr snapToGrid="0">
      <p:cViewPr varScale="1">
        <p:scale>
          <a:sx n="57" d="100"/>
          <a:sy n="57" d="100"/>
        </p:scale>
        <p:origin x="2832"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7B1BDD7-83F0-4A09-90B3-0DEFFDE5C4E3}"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kumimoji="1" lang="ja-JP" altLang="en-US"/>
        </a:p>
      </dgm:t>
    </dgm:pt>
    <dgm:pt modelId="{60FD7D9D-71E9-4C89-A9FA-889CBC744C56}">
      <dgm:prSet phldrT="[テキスト]"/>
      <dgm:spPr/>
      <dgm:t>
        <a:bodyPr/>
        <a:lstStyle/>
        <a:p>
          <a:r>
            <a:rPr kumimoji="1" lang="ja-JP" altLang="en-US" dirty="0" smtClean="0"/>
            <a:t>方針の策定</a:t>
          </a:r>
          <a:endParaRPr kumimoji="1" lang="ja-JP" altLang="en-US" dirty="0"/>
        </a:p>
      </dgm:t>
    </dgm:pt>
    <dgm:pt modelId="{68819C7C-BD9F-4C57-B459-C4F0E399F309}" type="parTrans" cxnId="{BE90F4ED-11DC-4A08-B64F-C11D4AEFED8E}">
      <dgm:prSet/>
      <dgm:spPr/>
      <dgm:t>
        <a:bodyPr/>
        <a:lstStyle/>
        <a:p>
          <a:endParaRPr kumimoji="1" lang="ja-JP" altLang="en-US"/>
        </a:p>
      </dgm:t>
    </dgm:pt>
    <dgm:pt modelId="{FA5F89F3-F4D2-4D13-8613-8FAEE898A7E9}" type="sibTrans" cxnId="{BE90F4ED-11DC-4A08-B64F-C11D4AEFED8E}">
      <dgm:prSet/>
      <dgm:spPr/>
      <dgm:t>
        <a:bodyPr/>
        <a:lstStyle/>
        <a:p>
          <a:endParaRPr kumimoji="1" lang="ja-JP" altLang="en-US"/>
        </a:p>
      </dgm:t>
    </dgm:pt>
    <dgm:pt modelId="{2D4EB537-3B12-490D-9D28-6EE2D4DE8083}">
      <dgm:prSet phldrT="[テキスト]" custT="1"/>
      <dgm:spPr>
        <a:solidFill>
          <a:srgbClr val="FF0000"/>
        </a:solidFill>
      </dgm:spPr>
      <dgm:t>
        <a:bodyPr/>
        <a:lstStyle/>
        <a:p>
          <a:r>
            <a:rPr kumimoji="1" lang="ja-JP" altLang="en-US" sz="1600" dirty="0" smtClean="0"/>
            <a:t>規程・体制の整備</a:t>
          </a:r>
          <a:endParaRPr kumimoji="1" lang="ja-JP" altLang="en-US" sz="1600" dirty="0"/>
        </a:p>
      </dgm:t>
    </dgm:pt>
    <dgm:pt modelId="{D5F86AB7-FD33-4396-86E3-8D249984798B}" type="parTrans" cxnId="{B47C57D1-C4FC-45D1-B8A3-8BB0B037E64D}">
      <dgm:prSet/>
      <dgm:spPr/>
      <dgm:t>
        <a:bodyPr/>
        <a:lstStyle/>
        <a:p>
          <a:endParaRPr kumimoji="1" lang="ja-JP" altLang="en-US"/>
        </a:p>
      </dgm:t>
    </dgm:pt>
    <dgm:pt modelId="{78097FC2-12A8-419B-AAE9-B86831686745}" type="sibTrans" cxnId="{B47C57D1-C4FC-45D1-B8A3-8BB0B037E64D}">
      <dgm:prSet/>
      <dgm:spPr/>
      <dgm:t>
        <a:bodyPr/>
        <a:lstStyle/>
        <a:p>
          <a:endParaRPr kumimoji="1" lang="ja-JP" altLang="en-US"/>
        </a:p>
      </dgm:t>
    </dgm:pt>
    <dgm:pt modelId="{EEE4E401-23C3-410D-85F7-BD4832D5367C}">
      <dgm:prSet/>
      <dgm:spPr/>
      <dgm:t>
        <a:bodyPr/>
        <a:lstStyle/>
        <a:p>
          <a:r>
            <a:rPr kumimoji="1" lang="ja-JP" altLang="en-US" dirty="0" smtClean="0"/>
            <a:t>評価・改善</a:t>
          </a:r>
          <a:endParaRPr kumimoji="1" lang="ja-JP" altLang="en-US" dirty="0"/>
        </a:p>
      </dgm:t>
    </dgm:pt>
    <dgm:pt modelId="{36D7E013-712B-4F61-A40E-DADEE9E7922D}" type="parTrans" cxnId="{A4D19642-E90B-4928-865E-D5F405DD6312}">
      <dgm:prSet/>
      <dgm:spPr/>
      <dgm:t>
        <a:bodyPr/>
        <a:lstStyle/>
        <a:p>
          <a:endParaRPr kumimoji="1" lang="ja-JP" altLang="en-US"/>
        </a:p>
      </dgm:t>
    </dgm:pt>
    <dgm:pt modelId="{36675778-99F3-423E-A8C5-7FCBA07C88D8}" type="sibTrans" cxnId="{A4D19642-E90B-4928-865E-D5F405DD6312}">
      <dgm:prSet/>
      <dgm:spPr/>
      <dgm:t>
        <a:bodyPr/>
        <a:lstStyle/>
        <a:p>
          <a:endParaRPr kumimoji="1" lang="ja-JP" altLang="en-US"/>
        </a:p>
      </dgm:t>
    </dgm:pt>
    <dgm:pt modelId="{2A4F5A87-1024-4047-9693-235F6A9B9A5F}" type="pres">
      <dgm:prSet presAssocID="{F7B1BDD7-83F0-4A09-90B3-0DEFFDE5C4E3}" presName="Name0" presStyleCnt="0">
        <dgm:presLayoutVars>
          <dgm:dir/>
          <dgm:resizeHandles val="exact"/>
        </dgm:presLayoutVars>
      </dgm:prSet>
      <dgm:spPr/>
      <dgm:t>
        <a:bodyPr/>
        <a:lstStyle/>
        <a:p>
          <a:endParaRPr kumimoji="1" lang="ja-JP" altLang="en-US"/>
        </a:p>
      </dgm:t>
    </dgm:pt>
    <dgm:pt modelId="{684C5348-B61B-46DD-A067-190596E20EF8}" type="pres">
      <dgm:prSet presAssocID="{60FD7D9D-71E9-4C89-A9FA-889CBC744C56}" presName="node" presStyleLbl="node1" presStyleIdx="0" presStyleCnt="3">
        <dgm:presLayoutVars>
          <dgm:bulletEnabled val="1"/>
        </dgm:presLayoutVars>
      </dgm:prSet>
      <dgm:spPr/>
      <dgm:t>
        <a:bodyPr/>
        <a:lstStyle/>
        <a:p>
          <a:endParaRPr kumimoji="1" lang="ja-JP" altLang="en-US"/>
        </a:p>
      </dgm:t>
    </dgm:pt>
    <dgm:pt modelId="{31BA741F-3DF8-401D-8A0B-CCAF5E120230}" type="pres">
      <dgm:prSet presAssocID="{FA5F89F3-F4D2-4D13-8613-8FAEE898A7E9}" presName="sibTrans" presStyleLbl="sibTrans2D1" presStyleIdx="0" presStyleCnt="3"/>
      <dgm:spPr>
        <a:prstGeom prst="rightArrow">
          <a:avLst/>
        </a:prstGeom>
      </dgm:spPr>
      <dgm:t>
        <a:bodyPr/>
        <a:lstStyle/>
        <a:p>
          <a:endParaRPr kumimoji="1" lang="ja-JP" altLang="en-US"/>
        </a:p>
      </dgm:t>
    </dgm:pt>
    <dgm:pt modelId="{A9F67030-769A-4626-8140-4CD85F55BC9E}" type="pres">
      <dgm:prSet presAssocID="{FA5F89F3-F4D2-4D13-8613-8FAEE898A7E9}" presName="connectorText" presStyleLbl="sibTrans2D1" presStyleIdx="0" presStyleCnt="3"/>
      <dgm:spPr/>
      <dgm:t>
        <a:bodyPr/>
        <a:lstStyle/>
        <a:p>
          <a:endParaRPr kumimoji="1" lang="ja-JP" altLang="en-US"/>
        </a:p>
      </dgm:t>
    </dgm:pt>
    <dgm:pt modelId="{887E35DC-762D-46C7-964E-9524BBB0D732}" type="pres">
      <dgm:prSet presAssocID="{2D4EB537-3B12-490D-9D28-6EE2D4DE8083}" presName="node" presStyleLbl="node1" presStyleIdx="1" presStyleCnt="3">
        <dgm:presLayoutVars>
          <dgm:bulletEnabled val="1"/>
        </dgm:presLayoutVars>
      </dgm:prSet>
      <dgm:spPr/>
      <dgm:t>
        <a:bodyPr/>
        <a:lstStyle/>
        <a:p>
          <a:endParaRPr kumimoji="1" lang="ja-JP" altLang="en-US"/>
        </a:p>
      </dgm:t>
    </dgm:pt>
    <dgm:pt modelId="{F659E488-16B7-4CDD-BF12-D36CCD7802F9}" type="pres">
      <dgm:prSet presAssocID="{78097FC2-12A8-419B-AAE9-B86831686745}" presName="sibTrans" presStyleLbl="sibTrans2D1" presStyleIdx="1" presStyleCnt="3"/>
      <dgm:spPr>
        <a:prstGeom prst="rightArrow">
          <a:avLst/>
        </a:prstGeom>
      </dgm:spPr>
      <dgm:t>
        <a:bodyPr/>
        <a:lstStyle/>
        <a:p>
          <a:endParaRPr kumimoji="1" lang="ja-JP" altLang="en-US"/>
        </a:p>
      </dgm:t>
    </dgm:pt>
    <dgm:pt modelId="{97CB4F8F-197D-4872-B622-36B33AB3A753}" type="pres">
      <dgm:prSet presAssocID="{78097FC2-12A8-419B-AAE9-B86831686745}" presName="connectorText" presStyleLbl="sibTrans2D1" presStyleIdx="1" presStyleCnt="3"/>
      <dgm:spPr/>
      <dgm:t>
        <a:bodyPr/>
        <a:lstStyle/>
        <a:p>
          <a:endParaRPr kumimoji="1" lang="ja-JP" altLang="en-US"/>
        </a:p>
      </dgm:t>
    </dgm:pt>
    <dgm:pt modelId="{D8CFE5E3-7BF2-4ABF-8220-9ED223B4B91F}" type="pres">
      <dgm:prSet presAssocID="{EEE4E401-23C3-410D-85F7-BD4832D5367C}" presName="node" presStyleLbl="node1" presStyleIdx="2" presStyleCnt="3">
        <dgm:presLayoutVars>
          <dgm:bulletEnabled val="1"/>
        </dgm:presLayoutVars>
      </dgm:prSet>
      <dgm:spPr/>
      <dgm:t>
        <a:bodyPr/>
        <a:lstStyle/>
        <a:p>
          <a:endParaRPr kumimoji="1" lang="ja-JP" altLang="en-US"/>
        </a:p>
      </dgm:t>
    </dgm:pt>
    <dgm:pt modelId="{85859610-FC42-4075-8DC5-DAE278D10D02}" type="pres">
      <dgm:prSet presAssocID="{36675778-99F3-423E-A8C5-7FCBA07C88D8}" presName="sibTrans" presStyleLbl="sibTrans2D1" presStyleIdx="2" presStyleCnt="3"/>
      <dgm:spPr>
        <a:prstGeom prst="rightArrow">
          <a:avLst/>
        </a:prstGeom>
      </dgm:spPr>
      <dgm:t>
        <a:bodyPr/>
        <a:lstStyle/>
        <a:p>
          <a:endParaRPr kumimoji="1" lang="ja-JP" altLang="en-US"/>
        </a:p>
      </dgm:t>
    </dgm:pt>
    <dgm:pt modelId="{69FA1C1A-D4F7-4D7A-9330-27AED4976C92}" type="pres">
      <dgm:prSet presAssocID="{36675778-99F3-423E-A8C5-7FCBA07C88D8}" presName="connectorText" presStyleLbl="sibTrans2D1" presStyleIdx="2" presStyleCnt="3"/>
      <dgm:spPr/>
      <dgm:t>
        <a:bodyPr/>
        <a:lstStyle/>
        <a:p>
          <a:endParaRPr kumimoji="1" lang="ja-JP" altLang="en-US"/>
        </a:p>
      </dgm:t>
    </dgm:pt>
  </dgm:ptLst>
  <dgm:cxnLst>
    <dgm:cxn modelId="{2AAEF6AF-217C-4F05-878D-42706F1FEF59}" type="presOf" srcId="{EEE4E401-23C3-410D-85F7-BD4832D5367C}" destId="{D8CFE5E3-7BF2-4ABF-8220-9ED223B4B91F}" srcOrd="0" destOrd="0" presId="urn:microsoft.com/office/officeart/2005/8/layout/cycle7"/>
    <dgm:cxn modelId="{69253BD4-AFEB-4DEC-8313-D1FC27307FE1}" type="presOf" srcId="{36675778-99F3-423E-A8C5-7FCBA07C88D8}" destId="{69FA1C1A-D4F7-4D7A-9330-27AED4976C92}" srcOrd="1" destOrd="0" presId="urn:microsoft.com/office/officeart/2005/8/layout/cycle7"/>
    <dgm:cxn modelId="{9824DC0E-2F47-43C4-AB1E-67A15C268D9C}" type="presOf" srcId="{60FD7D9D-71E9-4C89-A9FA-889CBC744C56}" destId="{684C5348-B61B-46DD-A067-190596E20EF8}" srcOrd="0" destOrd="0" presId="urn:microsoft.com/office/officeart/2005/8/layout/cycle7"/>
    <dgm:cxn modelId="{BE90F4ED-11DC-4A08-B64F-C11D4AEFED8E}" srcId="{F7B1BDD7-83F0-4A09-90B3-0DEFFDE5C4E3}" destId="{60FD7D9D-71E9-4C89-A9FA-889CBC744C56}" srcOrd="0" destOrd="0" parTransId="{68819C7C-BD9F-4C57-B459-C4F0E399F309}" sibTransId="{FA5F89F3-F4D2-4D13-8613-8FAEE898A7E9}"/>
    <dgm:cxn modelId="{E9044034-C5EF-4B76-9A41-9214052A2EF9}" type="presOf" srcId="{FA5F89F3-F4D2-4D13-8613-8FAEE898A7E9}" destId="{A9F67030-769A-4626-8140-4CD85F55BC9E}" srcOrd="1" destOrd="0" presId="urn:microsoft.com/office/officeart/2005/8/layout/cycle7"/>
    <dgm:cxn modelId="{896D4D34-8721-497B-97B5-575228B508C0}" type="presOf" srcId="{F7B1BDD7-83F0-4A09-90B3-0DEFFDE5C4E3}" destId="{2A4F5A87-1024-4047-9693-235F6A9B9A5F}" srcOrd="0" destOrd="0" presId="urn:microsoft.com/office/officeart/2005/8/layout/cycle7"/>
    <dgm:cxn modelId="{55570B9A-99EA-428A-B8BB-E1B14BFEF43B}" type="presOf" srcId="{78097FC2-12A8-419B-AAE9-B86831686745}" destId="{97CB4F8F-197D-4872-B622-36B33AB3A753}" srcOrd="1" destOrd="0" presId="urn:microsoft.com/office/officeart/2005/8/layout/cycle7"/>
    <dgm:cxn modelId="{BEFEB873-94BC-401B-B798-72AD8D6A7E1D}" type="presOf" srcId="{36675778-99F3-423E-A8C5-7FCBA07C88D8}" destId="{85859610-FC42-4075-8DC5-DAE278D10D02}" srcOrd="0" destOrd="0" presId="urn:microsoft.com/office/officeart/2005/8/layout/cycle7"/>
    <dgm:cxn modelId="{89D19842-5F1A-4147-8B60-19FD339C41B4}" type="presOf" srcId="{78097FC2-12A8-419B-AAE9-B86831686745}" destId="{F659E488-16B7-4CDD-BF12-D36CCD7802F9}" srcOrd="0" destOrd="0" presId="urn:microsoft.com/office/officeart/2005/8/layout/cycle7"/>
    <dgm:cxn modelId="{A4D19642-E90B-4928-865E-D5F405DD6312}" srcId="{F7B1BDD7-83F0-4A09-90B3-0DEFFDE5C4E3}" destId="{EEE4E401-23C3-410D-85F7-BD4832D5367C}" srcOrd="2" destOrd="0" parTransId="{36D7E013-712B-4F61-A40E-DADEE9E7922D}" sibTransId="{36675778-99F3-423E-A8C5-7FCBA07C88D8}"/>
    <dgm:cxn modelId="{E4E104E0-3E84-4540-A067-D3E7591EB219}" type="presOf" srcId="{FA5F89F3-F4D2-4D13-8613-8FAEE898A7E9}" destId="{31BA741F-3DF8-401D-8A0B-CCAF5E120230}" srcOrd="0" destOrd="0" presId="urn:microsoft.com/office/officeart/2005/8/layout/cycle7"/>
    <dgm:cxn modelId="{C3B1C873-F223-4333-BFF0-17F6A210A26B}" type="presOf" srcId="{2D4EB537-3B12-490D-9D28-6EE2D4DE8083}" destId="{887E35DC-762D-46C7-964E-9524BBB0D732}" srcOrd="0" destOrd="0" presId="urn:microsoft.com/office/officeart/2005/8/layout/cycle7"/>
    <dgm:cxn modelId="{B47C57D1-C4FC-45D1-B8A3-8BB0B037E64D}" srcId="{F7B1BDD7-83F0-4A09-90B3-0DEFFDE5C4E3}" destId="{2D4EB537-3B12-490D-9D28-6EE2D4DE8083}" srcOrd="1" destOrd="0" parTransId="{D5F86AB7-FD33-4396-86E3-8D249984798B}" sibTransId="{78097FC2-12A8-419B-AAE9-B86831686745}"/>
    <dgm:cxn modelId="{0DB77BF4-A76A-4E35-94D4-E0E775A9CFED}" type="presParOf" srcId="{2A4F5A87-1024-4047-9693-235F6A9B9A5F}" destId="{684C5348-B61B-46DD-A067-190596E20EF8}" srcOrd="0" destOrd="0" presId="urn:microsoft.com/office/officeart/2005/8/layout/cycle7"/>
    <dgm:cxn modelId="{6C13BEE1-4B4D-45D0-83D9-1FB6A584A10F}" type="presParOf" srcId="{2A4F5A87-1024-4047-9693-235F6A9B9A5F}" destId="{31BA741F-3DF8-401D-8A0B-CCAF5E120230}" srcOrd="1" destOrd="0" presId="urn:microsoft.com/office/officeart/2005/8/layout/cycle7"/>
    <dgm:cxn modelId="{076841BD-53B2-453D-98AC-6DD3D2084F99}" type="presParOf" srcId="{31BA741F-3DF8-401D-8A0B-CCAF5E120230}" destId="{A9F67030-769A-4626-8140-4CD85F55BC9E}" srcOrd="0" destOrd="0" presId="urn:microsoft.com/office/officeart/2005/8/layout/cycle7"/>
    <dgm:cxn modelId="{91968EF9-D202-4E7F-B88C-78B9F9BF8C88}" type="presParOf" srcId="{2A4F5A87-1024-4047-9693-235F6A9B9A5F}" destId="{887E35DC-762D-46C7-964E-9524BBB0D732}" srcOrd="2" destOrd="0" presId="urn:microsoft.com/office/officeart/2005/8/layout/cycle7"/>
    <dgm:cxn modelId="{FFB9D68D-EB43-48B3-A5F4-884F96BD9A58}" type="presParOf" srcId="{2A4F5A87-1024-4047-9693-235F6A9B9A5F}" destId="{F659E488-16B7-4CDD-BF12-D36CCD7802F9}" srcOrd="3" destOrd="0" presId="urn:microsoft.com/office/officeart/2005/8/layout/cycle7"/>
    <dgm:cxn modelId="{CC2F165A-4390-4D46-A7C1-602FE3786066}" type="presParOf" srcId="{F659E488-16B7-4CDD-BF12-D36CCD7802F9}" destId="{97CB4F8F-197D-4872-B622-36B33AB3A753}" srcOrd="0" destOrd="0" presId="urn:microsoft.com/office/officeart/2005/8/layout/cycle7"/>
    <dgm:cxn modelId="{9E7A04F9-778F-4C76-8CC0-F49C147CE64D}" type="presParOf" srcId="{2A4F5A87-1024-4047-9693-235F6A9B9A5F}" destId="{D8CFE5E3-7BF2-4ABF-8220-9ED223B4B91F}" srcOrd="4" destOrd="0" presId="urn:microsoft.com/office/officeart/2005/8/layout/cycle7"/>
    <dgm:cxn modelId="{C1112F1E-B778-458E-B2C3-ECCE96E915E7}" type="presParOf" srcId="{2A4F5A87-1024-4047-9693-235F6A9B9A5F}" destId="{85859610-FC42-4075-8DC5-DAE278D10D02}" srcOrd="5" destOrd="0" presId="urn:microsoft.com/office/officeart/2005/8/layout/cycle7"/>
    <dgm:cxn modelId="{ECCA755D-E15B-41A3-A811-4102D9F64B61}" type="presParOf" srcId="{85859610-FC42-4075-8DC5-DAE278D10D02}" destId="{69FA1C1A-D4F7-4D7A-9330-27AED4976C92}"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2870DC3-C6B3-4E32-91AF-3DD78D31B95E}" type="doc">
      <dgm:prSet loTypeId="urn:microsoft.com/office/officeart/2009/3/layout/StepUpProcess" loCatId="process" qsTypeId="urn:microsoft.com/office/officeart/2005/8/quickstyle/simple1" qsCatId="simple" csTypeId="urn:microsoft.com/office/officeart/2005/8/colors/accent1_2" csCatId="accent1" phldr="1"/>
      <dgm:spPr/>
      <dgm:t>
        <a:bodyPr/>
        <a:lstStyle/>
        <a:p>
          <a:endParaRPr kumimoji="1" lang="ja-JP" altLang="en-US"/>
        </a:p>
      </dgm:t>
    </dgm:pt>
    <dgm:pt modelId="{1F3A7E4E-3C4E-4E16-8511-F9942CEA3C0F}">
      <dgm:prSet phldrT="[テキスト]" custT="1"/>
      <dgm:spPr/>
      <dgm:t>
        <a:bodyPr/>
        <a:lstStyle/>
        <a:p>
          <a:r>
            <a:rPr kumimoji="1" lang="ja-JP" altLang="en-US" sz="3200" dirty="0" smtClean="0"/>
            <a:t>謝罪</a:t>
          </a:r>
          <a:endParaRPr kumimoji="1" lang="ja-JP" altLang="en-US" sz="3200" dirty="0"/>
        </a:p>
      </dgm:t>
    </dgm:pt>
    <dgm:pt modelId="{CD131E5A-F0BC-4675-8F85-3F327FF0593A}" type="parTrans" cxnId="{E7F5AB8F-4EFE-44D8-A0DF-B741D3C4D1AD}">
      <dgm:prSet/>
      <dgm:spPr/>
      <dgm:t>
        <a:bodyPr/>
        <a:lstStyle/>
        <a:p>
          <a:endParaRPr kumimoji="1" lang="ja-JP" altLang="en-US" sz="3200"/>
        </a:p>
      </dgm:t>
    </dgm:pt>
    <dgm:pt modelId="{BDF58CAF-A3D7-4415-AD2B-8FF5C2DEEA51}" type="sibTrans" cxnId="{E7F5AB8F-4EFE-44D8-A0DF-B741D3C4D1AD}">
      <dgm:prSet/>
      <dgm:spPr/>
      <dgm:t>
        <a:bodyPr/>
        <a:lstStyle/>
        <a:p>
          <a:endParaRPr kumimoji="1" lang="ja-JP" altLang="en-US" sz="3200"/>
        </a:p>
      </dgm:t>
    </dgm:pt>
    <dgm:pt modelId="{BA1C8FD5-5D3E-41D2-A45B-E886BB521F04}">
      <dgm:prSet phldrT="[テキスト]" custT="1"/>
      <dgm:spPr/>
      <dgm:t>
        <a:bodyPr/>
        <a:lstStyle/>
        <a:p>
          <a:r>
            <a:rPr kumimoji="1" lang="ja-JP" altLang="en-US" sz="3200" dirty="0" smtClean="0"/>
            <a:t>傾聴</a:t>
          </a:r>
          <a:endParaRPr kumimoji="1" lang="ja-JP" altLang="en-US" sz="3200" dirty="0"/>
        </a:p>
      </dgm:t>
    </dgm:pt>
    <dgm:pt modelId="{F7B1A919-D49C-4F62-8535-CD76D3169A9C}" type="parTrans" cxnId="{D7DB5F83-523B-4FA9-8AA2-22A6C21F5D80}">
      <dgm:prSet/>
      <dgm:spPr/>
      <dgm:t>
        <a:bodyPr/>
        <a:lstStyle/>
        <a:p>
          <a:endParaRPr kumimoji="1" lang="ja-JP" altLang="en-US" sz="3200"/>
        </a:p>
      </dgm:t>
    </dgm:pt>
    <dgm:pt modelId="{47DAFC4A-0599-451B-8B86-4469DA8274E5}" type="sibTrans" cxnId="{D7DB5F83-523B-4FA9-8AA2-22A6C21F5D80}">
      <dgm:prSet/>
      <dgm:spPr/>
      <dgm:t>
        <a:bodyPr/>
        <a:lstStyle/>
        <a:p>
          <a:endParaRPr kumimoji="1" lang="ja-JP" altLang="en-US" sz="3200"/>
        </a:p>
      </dgm:t>
    </dgm:pt>
    <dgm:pt modelId="{FC078242-52D4-4BF0-80A7-28F4801CD3A1}">
      <dgm:prSet phldrT="[テキスト]" custT="1"/>
      <dgm:spPr/>
      <dgm:t>
        <a:bodyPr/>
        <a:lstStyle/>
        <a:p>
          <a:r>
            <a:rPr kumimoji="1" lang="ja-JP" altLang="en-US" sz="3200" smtClean="0"/>
            <a:t>確認</a:t>
          </a:r>
          <a:endParaRPr kumimoji="1" lang="ja-JP" altLang="en-US" sz="3200" dirty="0"/>
        </a:p>
      </dgm:t>
    </dgm:pt>
    <dgm:pt modelId="{02747268-1054-45CD-9F3B-0DBE13145E81}" type="parTrans" cxnId="{542D0C19-F2EA-4B1A-B2FC-33A35B398223}">
      <dgm:prSet/>
      <dgm:spPr/>
      <dgm:t>
        <a:bodyPr/>
        <a:lstStyle/>
        <a:p>
          <a:endParaRPr kumimoji="1" lang="ja-JP" altLang="en-US" sz="3200"/>
        </a:p>
      </dgm:t>
    </dgm:pt>
    <dgm:pt modelId="{ABBBB4D6-A733-4DF0-AF7D-5B01E4311414}" type="sibTrans" cxnId="{542D0C19-F2EA-4B1A-B2FC-33A35B398223}">
      <dgm:prSet/>
      <dgm:spPr/>
      <dgm:t>
        <a:bodyPr/>
        <a:lstStyle/>
        <a:p>
          <a:endParaRPr kumimoji="1" lang="ja-JP" altLang="en-US" sz="3200"/>
        </a:p>
      </dgm:t>
    </dgm:pt>
    <dgm:pt modelId="{9487F4F4-56B1-442A-9C99-CF4A36B91CEC}">
      <dgm:prSet phldrT="[テキスト]" custT="1"/>
      <dgm:spPr/>
      <dgm:t>
        <a:bodyPr/>
        <a:lstStyle/>
        <a:p>
          <a:r>
            <a:rPr kumimoji="1" lang="ja-JP" altLang="en-US" sz="3200" dirty="0" smtClean="0"/>
            <a:t>提案</a:t>
          </a:r>
          <a:endParaRPr kumimoji="1" lang="ja-JP" altLang="en-US" sz="3200" dirty="0"/>
        </a:p>
      </dgm:t>
    </dgm:pt>
    <dgm:pt modelId="{3BD6684E-CAD6-4373-A280-27A5515DB1DD}" type="parTrans" cxnId="{A91833A4-32F8-4E63-8C59-2F02B5B3EFEC}">
      <dgm:prSet/>
      <dgm:spPr/>
      <dgm:t>
        <a:bodyPr/>
        <a:lstStyle/>
        <a:p>
          <a:endParaRPr kumimoji="1" lang="ja-JP" altLang="en-US" sz="3200"/>
        </a:p>
      </dgm:t>
    </dgm:pt>
    <dgm:pt modelId="{F0A71CD2-336F-4D6E-BD0E-B641D5793EF5}" type="sibTrans" cxnId="{A91833A4-32F8-4E63-8C59-2F02B5B3EFEC}">
      <dgm:prSet/>
      <dgm:spPr/>
      <dgm:t>
        <a:bodyPr/>
        <a:lstStyle/>
        <a:p>
          <a:endParaRPr kumimoji="1" lang="ja-JP" altLang="en-US" sz="3200"/>
        </a:p>
      </dgm:t>
    </dgm:pt>
    <dgm:pt modelId="{FF30E7DF-5B0B-4FB3-B1EE-A5BE1336C66B}" type="pres">
      <dgm:prSet presAssocID="{62870DC3-C6B3-4E32-91AF-3DD78D31B95E}" presName="rootnode" presStyleCnt="0">
        <dgm:presLayoutVars>
          <dgm:chMax/>
          <dgm:chPref/>
          <dgm:dir/>
          <dgm:animLvl val="lvl"/>
        </dgm:presLayoutVars>
      </dgm:prSet>
      <dgm:spPr/>
      <dgm:t>
        <a:bodyPr/>
        <a:lstStyle/>
        <a:p>
          <a:endParaRPr kumimoji="1" lang="ja-JP" altLang="en-US"/>
        </a:p>
      </dgm:t>
    </dgm:pt>
    <dgm:pt modelId="{95DA9F2B-CB4B-4508-AB7D-7A412C0454D4}" type="pres">
      <dgm:prSet presAssocID="{1F3A7E4E-3C4E-4E16-8511-F9942CEA3C0F}" presName="composite" presStyleCnt="0"/>
      <dgm:spPr/>
    </dgm:pt>
    <dgm:pt modelId="{FE81623F-FE8C-4ED0-B5EA-085B881E99C4}" type="pres">
      <dgm:prSet presAssocID="{1F3A7E4E-3C4E-4E16-8511-F9942CEA3C0F}" presName="LShape" presStyleLbl="alignNode1" presStyleIdx="0" presStyleCnt="7"/>
      <dgm:spPr/>
    </dgm:pt>
    <dgm:pt modelId="{C10CE95F-7C2F-4454-8E3C-CFCC02D79F41}" type="pres">
      <dgm:prSet presAssocID="{1F3A7E4E-3C4E-4E16-8511-F9942CEA3C0F}" presName="ParentText" presStyleLbl="revTx" presStyleIdx="0" presStyleCnt="4">
        <dgm:presLayoutVars>
          <dgm:chMax val="0"/>
          <dgm:chPref val="0"/>
          <dgm:bulletEnabled val="1"/>
        </dgm:presLayoutVars>
      </dgm:prSet>
      <dgm:spPr/>
      <dgm:t>
        <a:bodyPr/>
        <a:lstStyle/>
        <a:p>
          <a:endParaRPr kumimoji="1" lang="ja-JP" altLang="en-US"/>
        </a:p>
      </dgm:t>
    </dgm:pt>
    <dgm:pt modelId="{4BD046EE-8B44-47E6-8450-3388EA01B368}" type="pres">
      <dgm:prSet presAssocID="{1F3A7E4E-3C4E-4E16-8511-F9942CEA3C0F}" presName="Triangle" presStyleLbl="alignNode1" presStyleIdx="1" presStyleCnt="7"/>
      <dgm:spPr/>
    </dgm:pt>
    <dgm:pt modelId="{07F81A00-77A8-4AEB-91FF-847F171019F1}" type="pres">
      <dgm:prSet presAssocID="{BDF58CAF-A3D7-4415-AD2B-8FF5C2DEEA51}" presName="sibTrans" presStyleCnt="0"/>
      <dgm:spPr/>
    </dgm:pt>
    <dgm:pt modelId="{BA093689-0D89-4C09-946E-7501961AFFBC}" type="pres">
      <dgm:prSet presAssocID="{BDF58CAF-A3D7-4415-AD2B-8FF5C2DEEA51}" presName="space" presStyleCnt="0"/>
      <dgm:spPr/>
    </dgm:pt>
    <dgm:pt modelId="{D6A23E72-5C38-43EE-B6E9-E9B056F35DC0}" type="pres">
      <dgm:prSet presAssocID="{BA1C8FD5-5D3E-41D2-A45B-E886BB521F04}" presName="composite" presStyleCnt="0"/>
      <dgm:spPr/>
    </dgm:pt>
    <dgm:pt modelId="{5A9762C4-A8E3-4654-AE96-A99B38D384E1}" type="pres">
      <dgm:prSet presAssocID="{BA1C8FD5-5D3E-41D2-A45B-E886BB521F04}" presName="LShape" presStyleLbl="alignNode1" presStyleIdx="2" presStyleCnt="7"/>
      <dgm:spPr/>
    </dgm:pt>
    <dgm:pt modelId="{1CF0328A-D9E7-436F-9EA3-92BFFAE901FC}" type="pres">
      <dgm:prSet presAssocID="{BA1C8FD5-5D3E-41D2-A45B-E886BB521F04}" presName="ParentText" presStyleLbl="revTx" presStyleIdx="1" presStyleCnt="4">
        <dgm:presLayoutVars>
          <dgm:chMax val="0"/>
          <dgm:chPref val="0"/>
          <dgm:bulletEnabled val="1"/>
        </dgm:presLayoutVars>
      </dgm:prSet>
      <dgm:spPr/>
      <dgm:t>
        <a:bodyPr/>
        <a:lstStyle/>
        <a:p>
          <a:endParaRPr kumimoji="1" lang="ja-JP" altLang="en-US"/>
        </a:p>
      </dgm:t>
    </dgm:pt>
    <dgm:pt modelId="{1E4B6874-501A-4A95-835F-89C8A94DED32}" type="pres">
      <dgm:prSet presAssocID="{BA1C8FD5-5D3E-41D2-A45B-E886BB521F04}" presName="Triangle" presStyleLbl="alignNode1" presStyleIdx="3" presStyleCnt="7"/>
      <dgm:spPr/>
    </dgm:pt>
    <dgm:pt modelId="{0F1F55BA-FDD5-4488-9BF8-06D2517AF771}" type="pres">
      <dgm:prSet presAssocID="{47DAFC4A-0599-451B-8B86-4469DA8274E5}" presName="sibTrans" presStyleCnt="0"/>
      <dgm:spPr/>
    </dgm:pt>
    <dgm:pt modelId="{880DAD49-0DC0-4616-BD58-5A4152C90E57}" type="pres">
      <dgm:prSet presAssocID="{47DAFC4A-0599-451B-8B86-4469DA8274E5}" presName="space" presStyleCnt="0"/>
      <dgm:spPr/>
    </dgm:pt>
    <dgm:pt modelId="{D7FDEBA7-39CD-4D11-A431-49ABFFBD20E1}" type="pres">
      <dgm:prSet presAssocID="{FC078242-52D4-4BF0-80A7-28F4801CD3A1}" presName="composite" presStyleCnt="0"/>
      <dgm:spPr/>
    </dgm:pt>
    <dgm:pt modelId="{83ECAF7C-18BF-4059-8285-6F9E23265BDE}" type="pres">
      <dgm:prSet presAssocID="{FC078242-52D4-4BF0-80A7-28F4801CD3A1}" presName="LShape" presStyleLbl="alignNode1" presStyleIdx="4" presStyleCnt="7"/>
      <dgm:spPr/>
    </dgm:pt>
    <dgm:pt modelId="{410B5A14-9E74-4051-80D1-EAEA83FA6E36}" type="pres">
      <dgm:prSet presAssocID="{FC078242-52D4-4BF0-80A7-28F4801CD3A1}" presName="ParentText" presStyleLbl="revTx" presStyleIdx="2" presStyleCnt="4">
        <dgm:presLayoutVars>
          <dgm:chMax val="0"/>
          <dgm:chPref val="0"/>
          <dgm:bulletEnabled val="1"/>
        </dgm:presLayoutVars>
      </dgm:prSet>
      <dgm:spPr/>
      <dgm:t>
        <a:bodyPr/>
        <a:lstStyle/>
        <a:p>
          <a:endParaRPr kumimoji="1" lang="ja-JP" altLang="en-US"/>
        </a:p>
      </dgm:t>
    </dgm:pt>
    <dgm:pt modelId="{2323C25C-EC3E-4208-85D2-D93637AB9F64}" type="pres">
      <dgm:prSet presAssocID="{FC078242-52D4-4BF0-80A7-28F4801CD3A1}" presName="Triangle" presStyleLbl="alignNode1" presStyleIdx="5" presStyleCnt="7"/>
      <dgm:spPr/>
    </dgm:pt>
    <dgm:pt modelId="{7B1F4164-D434-4160-ACDA-57AF10C2D63F}" type="pres">
      <dgm:prSet presAssocID="{ABBBB4D6-A733-4DF0-AF7D-5B01E4311414}" presName="sibTrans" presStyleCnt="0"/>
      <dgm:spPr/>
    </dgm:pt>
    <dgm:pt modelId="{20F1B936-D997-4705-8C3F-7158C5A819EB}" type="pres">
      <dgm:prSet presAssocID="{ABBBB4D6-A733-4DF0-AF7D-5B01E4311414}" presName="space" presStyleCnt="0"/>
      <dgm:spPr/>
    </dgm:pt>
    <dgm:pt modelId="{D56CEBBE-53AF-466B-825E-87537FE018AC}" type="pres">
      <dgm:prSet presAssocID="{9487F4F4-56B1-442A-9C99-CF4A36B91CEC}" presName="composite" presStyleCnt="0"/>
      <dgm:spPr/>
    </dgm:pt>
    <dgm:pt modelId="{53EF893E-18EA-4A21-8E0C-9C3EBFE80B50}" type="pres">
      <dgm:prSet presAssocID="{9487F4F4-56B1-442A-9C99-CF4A36B91CEC}" presName="LShape" presStyleLbl="alignNode1" presStyleIdx="6" presStyleCnt="7"/>
      <dgm:spPr/>
    </dgm:pt>
    <dgm:pt modelId="{EAE072BB-1526-4645-A624-CA1957317C62}" type="pres">
      <dgm:prSet presAssocID="{9487F4F4-56B1-442A-9C99-CF4A36B91CEC}" presName="ParentText" presStyleLbl="revTx" presStyleIdx="3" presStyleCnt="4">
        <dgm:presLayoutVars>
          <dgm:chMax val="0"/>
          <dgm:chPref val="0"/>
          <dgm:bulletEnabled val="1"/>
        </dgm:presLayoutVars>
      </dgm:prSet>
      <dgm:spPr/>
      <dgm:t>
        <a:bodyPr/>
        <a:lstStyle/>
        <a:p>
          <a:endParaRPr kumimoji="1" lang="ja-JP" altLang="en-US"/>
        </a:p>
      </dgm:t>
    </dgm:pt>
  </dgm:ptLst>
  <dgm:cxnLst>
    <dgm:cxn modelId="{172173F2-EF02-494A-9B84-533C4E045596}" type="presOf" srcId="{9487F4F4-56B1-442A-9C99-CF4A36B91CEC}" destId="{EAE072BB-1526-4645-A624-CA1957317C62}" srcOrd="0" destOrd="0" presId="urn:microsoft.com/office/officeart/2009/3/layout/StepUpProcess"/>
    <dgm:cxn modelId="{1CF07EA3-300D-40EB-AFB3-FFAE73A30A84}" type="presOf" srcId="{BA1C8FD5-5D3E-41D2-A45B-E886BB521F04}" destId="{1CF0328A-D9E7-436F-9EA3-92BFFAE901FC}" srcOrd="0" destOrd="0" presId="urn:microsoft.com/office/officeart/2009/3/layout/StepUpProcess"/>
    <dgm:cxn modelId="{0E135D5D-C624-457E-A06A-800C51969620}" type="presOf" srcId="{FC078242-52D4-4BF0-80A7-28F4801CD3A1}" destId="{410B5A14-9E74-4051-80D1-EAEA83FA6E36}" srcOrd="0" destOrd="0" presId="urn:microsoft.com/office/officeart/2009/3/layout/StepUpProcess"/>
    <dgm:cxn modelId="{A91833A4-32F8-4E63-8C59-2F02B5B3EFEC}" srcId="{62870DC3-C6B3-4E32-91AF-3DD78D31B95E}" destId="{9487F4F4-56B1-442A-9C99-CF4A36B91CEC}" srcOrd="3" destOrd="0" parTransId="{3BD6684E-CAD6-4373-A280-27A5515DB1DD}" sibTransId="{F0A71CD2-336F-4D6E-BD0E-B641D5793EF5}"/>
    <dgm:cxn modelId="{169C3EB4-A489-448A-B6F1-3E2A64F3A412}" type="presOf" srcId="{1F3A7E4E-3C4E-4E16-8511-F9942CEA3C0F}" destId="{C10CE95F-7C2F-4454-8E3C-CFCC02D79F41}" srcOrd="0" destOrd="0" presId="urn:microsoft.com/office/officeart/2009/3/layout/StepUpProcess"/>
    <dgm:cxn modelId="{2A4EBF58-28F4-4586-BA5D-C43452C8B2CE}" type="presOf" srcId="{62870DC3-C6B3-4E32-91AF-3DD78D31B95E}" destId="{FF30E7DF-5B0B-4FB3-B1EE-A5BE1336C66B}" srcOrd="0" destOrd="0" presId="urn:microsoft.com/office/officeart/2009/3/layout/StepUpProcess"/>
    <dgm:cxn modelId="{E7F5AB8F-4EFE-44D8-A0DF-B741D3C4D1AD}" srcId="{62870DC3-C6B3-4E32-91AF-3DD78D31B95E}" destId="{1F3A7E4E-3C4E-4E16-8511-F9942CEA3C0F}" srcOrd="0" destOrd="0" parTransId="{CD131E5A-F0BC-4675-8F85-3F327FF0593A}" sibTransId="{BDF58CAF-A3D7-4415-AD2B-8FF5C2DEEA51}"/>
    <dgm:cxn modelId="{D7DB5F83-523B-4FA9-8AA2-22A6C21F5D80}" srcId="{62870DC3-C6B3-4E32-91AF-3DD78D31B95E}" destId="{BA1C8FD5-5D3E-41D2-A45B-E886BB521F04}" srcOrd="1" destOrd="0" parTransId="{F7B1A919-D49C-4F62-8535-CD76D3169A9C}" sibTransId="{47DAFC4A-0599-451B-8B86-4469DA8274E5}"/>
    <dgm:cxn modelId="{542D0C19-F2EA-4B1A-B2FC-33A35B398223}" srcId="{62870DC3-C6B3-4E32-91AF-3DD78D31B95E}" destId="{FC078242-52D4-4BF0-80A7-28F4801CD3A1}" srcOrd="2" destOrd="0" parTransId="{02747268-1054-45CD-9F3B-0DBE13145E81}" sibTransId="{ABBBB4D6-A733-4DF0-AF7D-5B01E4311414}"/>
    <dgm:cxn modelId="{A245FA85-6AFA-4CDA-88E6-3A2CC10B646D}" type="presParOf" srcId="{FF30E7DF-5B0B-4FB3-B1EE-A5BE1336C66B}" destId="{95DA9F2B-CB4B-4508-AB7D-7A412C0454D4}" srcOrd="0" destOrd="0" presId="urn:microsoft.com/office/officeart/2009/3/layout/StepUpProcess"/>
    <dgm:cxn modelId="{61907A18-1BA9-497E-9DB2-8CB5A5E3BAB7}" type="presParOf" srcId="{95DA9F2B-CB4B-4508-AB7D-7A412C0454D4}" destId="{FE81623F-FE8C-4ED0-B5EA-085B881E99C4}" srcOrd="0" destOrd="0" presId="urn:microsoft.com/office/officeart/2009/3/layout/StepUpProcess"/>
    <dgm:cxn modelId="{9B1498CC-A1BC-40A3-AB22-657EAD33DC80}" type="presParOf" srcId="{95DA9F2B-CB4B-4508-AB7D-7A412C0454D4}" destId="{C10CE95F-7C2F-4454-8E3C-CFCC02D79F41}" srcOrd="1" destOrd="0" presId="urn:microsoft.com/office/officeart/2009/3/layout/StepUpProcess"/>
    <dgm:cxn modelId="{8EF7E4DA-B037-4E60-9821-7C024958100E}" type="presParOf" srcId="{95DA9F2B-CB4B-4508-AB7D-7A412C0454D4}" destId="{4BD046EE-8B44-47E6-8450-3388EA01B368}" srcOrd="2" destOrd="0" presId="urn:microsoft.com/office/officeart/2009/3/layout/StepUpProcess"/>
    <dgm:cxn modelId="{B8367800-2656-4D0A-A8DE-F6DF567DEEDB}" type="presParOf" srcId="{FF30E7DF-5B0B-4FB3-B1EE-A5BE1336C66B}" destId="{07F81A00-77A8-4AEB-91FF-847F171019F1}" srcOrd="1" destOrd="0" presId="urn:microsoft.com/office/officeart/2009/3/layout/StepUpProcess"/>
    <dgm:cxn modelId="{53F475B8-3F05-4254-9C0E-8FA69DC606B2}" type="presParOf" srcId="{07F81A00-77A8-4AEB-91FF-847F171019F1}" destId="{BA093689-0D89-4C09-946E-7501961AFFBC}" srcOrd="0" destOrd="0" presId="urn:microsoft.com/office/officeart/2009/3/layout/StepUpProcess"/>
    <dgm:cxn modelId="{F7C277B9-7DBE-4E74-A429-F738AA847A00}" type="presParOf" srcId="{FF30E7DF-5B0B-4FB3-B1EE-A5BE1336C66B}" destId="{D6A23E72-5C38-43EE-B6E9-E9B056F35DC0}" srcOrd="2" destOrd="0" presId="urn:microsoft.com/office/officeart/2009/3/layout/StepUpProcess"/>
    <dgm:cxn modelId="{8E281BA2-3D4E-4320-A39B-33CDD45C9730}" type="presParOf" srcId="{D6A23E72-5C38-43EE-B6E9-E9B056F35DC0}" destId="{5A9762C4-A8E3-4654-AE96-A99B38D384E1}" srcOrd="0" destOrd="0" presId="urn:microsoft.com/office/officeart/2009/3/layout/StepUpProcess"/>
    <dgm:cxn modelId="{AF76ACA2-D2F3-4884-B5E3-8D996CA2A054}" type="presParOf" srcId="{D6A23E72-5C38-43EE-B6E9-E9B056F35DC0}" destId="{1CF0328A-D9E7-436F-9EA3-92BFFAE901FC}" srcOrd="1" destOrd="0" presId="urn:microsoft.com/office/officeart/2009/3/layout/StepUpProcess"/>
    <dgm:cxn modelId="{6FA57DD9-68F2-4E8B-B223-D70843BEB011}" type="presParOf" srcId="{D6A23E72-5C38-43EE-B6E9-E9B056F35DC0}" destId="{1E4B6874-501A-4A95-835F-89C8A94DED32}" srcOrd="2" destOrd="0" presId="urn:microsoft.com/office/officeart/2009/3/layout/StepUpProcess"/>
    <dgm:cxn modelId="{CED19C12-2F32-42E2-8B4F-EAD805674E8B}" type="presParOf" srcId="{FF30E7DF-5B0B-4FB3-B1EE-A5BE1336C66B}" destId="{0F1F55BA-FDD5-4488-9BF8-06D2517AF771}" srcOrd="3" destOrd="0" presId="urn:microsoft.com/office/officeart/2009/3/layout/StepUpProcess"/>
    <dgm:cxn modelId="{44270E9B-35D7-43BF-9349-838C4B1BD3F1}" type="presParOf" srcId="{0F1F55BA-FDD5-4488-9BF8-06D2517AF771}" destId="{880DAD49-0DC0-4616-BD58-5A4152C90E57}" srcOrd="0" destOrd="0" presId="urn:microsoft.com/office/officeart/2009/3/layout/StepUpProcess"/>
    <dgm:cxn modelId="{ABF4CA87-5188-41A3-8CF7-9190D447EE2C}" type="presParOf" srcId="{FF30E7DF-5B0B-4FB3-B1EE-A5BE1336C66B}" destId="{D7FDEBA7-39CD-4D11-A431-49ABFFBD20E1}" srcOrd="4" destOrd="0" presId="urn:microsoft.com/office/officeart/2009/3/layout/StepUpProcess"/>
    <dgm:cxn modelId="{0102ECB7-1C88-41A5-A681-4F97386581F4}" type="presParOf" srcId="{D7FDEBA7-39CD-4D11-A431-49ABFFBD20E1}" destId="{83ECAF7C-18BF-4059-8285-6F9E23265BDE}" srcOrd="0" destOrd="0" presId="urn:microsoft.com/office/officeart/2009/3/layout/StepUpProcess"/>
    <dgm:cxn modelId="{D0B130BA-AD93-4DA6-BAA4-DF6AED19BDAC}" type="presParOf" srcId="{D7FDEBA7-39CD-4D11-A431-49ABFFBD20E1}" destId="{410B5A14-9E74-4051-80D1-EAEA83FA6E36}" srcOrd="1" destOrd="0" presId="urn:microsoft.com/office/officeart/2009/3/layout/StepUpProcess"/>
    <dgm:cxn modelId="{B785E248-45DA-478C-866C-06371D033ACB}" type="presParOf" srcId="{D7FDEBA7-39CD-4D11-A431-49ABFFBD20E1}" destId="{2323C25C-EC3E-4208-85D2-D93637AB9F64}" srcOrd="2" destOrd="0" presId="urn:microsoft.com/office/officeart/2009/3/layout/StepUpProcess"/>
    <dgm:cxn modelId="{79BAD509-1526-4CC2-BF1F-A52EB8ADCDCE}" type="presParOf" srcId="{FF30E7DF-5B0B-4FB3-B1EE-A5BE1336C66B}" destId="{7B1F4164-D434-4160-ACDA-57AF10C2D63F}" srcOrd="5" destOrd="0" presId="urn:microsoft.com/office/officeart/2009/3/layout/StepUpProcess"/>
    <dgm:cxn modelId="{D085D81E-7A19-4011-830E-CB08BCFBEFD3}" type="presParOf" srcId="{7B1F4164-D434-4160-ACDA-57AF10C2D63F}" destId="{20F1B936-D997-4705-8C3F-7158C5A819EB}" srcOrd="0" destOrd="0" presId="urn:microsoft.com/office/officeart/2009/3/layout/StepUpProcess"/>
    <dgm:cxn modelId="{C30817F9-69C9-4B85-B5A4-FA5EC29CA354}" type="presParOf" srcId="{FF30E7DF-5B0B-4FB3-B1EE-A5BE1336C66B}" destId="{D56CEBBE-53AF-466B-825E-87537FE018AC}" srcOrd="6" destOrd="0" presId="urn:microsoft.com/office/officeart/2009/3/layout/StepUpProcess"/>
    <dgm:cxn modelId="{B6C985DD-C5EB-466F-AFF6-D0F3810B4A96}" type="presParOf" srcId="{D56CEBBE-53AF-466B-825E-87537FE018AC}" destId="{53EF893E-18EA-4A21-8E0C-9C3EBFE80B50}" srcOrd="0" destOrd="0" presId="urn:microsoft.com/office/officeart/2009/3/layout/StepUpProcess"/>
    <dgm:cxn modelId="{B0B04B31-A863-4922-BA85-7E00CF71A6BC}" type="presParOf" srcId="{D56CEBBE-53AF-466B-825E-87537FE018AC}" destId="{EAE072BB-1526-4645-A624-CA1957317C62}" srcOrd="1" destOrd="0" presId="urn:microsoft.com/office/officeart/2009/3/layout/StepU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98FF74A-5F18-4FE1-9332-7B887C001B89}" type="doc">
      <dgm:prSet loTypeId="urn:microsoft.com/office/officeart/2005/8/layout/hProcess11" loCatId="process" qsTypeId="urn:microsoft.com/office/officeart/2005/8/quickstyle/simple1" qsCatId="simple" csTypeId="urn:microsoft.com/office/officeart/2005/8/colors/accent1_2" csCatId="accent1" phldr="1"/>
      <dgm:spPr/>
    </dgm:pt>
    <dgm:pt modelId="{99241E40-8C48-442B-A6F6-D780488A8117}">
      <dgm:prSet phldrT="[テキスト]" custT="1"/>
      <dgm:spPr/>
      <dgm:t>
        <a:bodyPr/>
        <a:lstStyle/>
        <a:p>
          <a:pPr>
            <a:spcAft>
              <a:spcPts val="0"/>
            </a:spcAft>
          </a:pPr>
          <a:r>
            <a:rPr kumimoji="1" lang="ja-JP" altLang="en-US" sz="1800" b="1" dirty="0" smtClean="0"/>
            <a:t>事故の分析と</a:t>
          </a:r>
          <a:endParaRPr kumimoji="1" lang="en-US" altLang="ja-JP" sz="1800" b="1" dirty="0" smtClean="0"/>
        </a:p>
        <a:p>
          <a:pPr>
            <a:spcAft>
              <a:spcPts val="0"/>
            </a:spcAft>
          </a:pPr>
          <a:r>
            <a:rPr kumimoji="1" lang="ja-JP" altLang="en-US" sz="1800" b="1" dirty="0" smtClean="0"/>
            <a:t>対策の検討</a:t>
          </a:r>
          <a:endParaRPr kumimoji="1" lang="ja-JP" altLang="en-US" sz="1800" b="1" dirty="0"/>
        </a:p>
      </dgm:t>
    </dgm:pt>
    <dgm:pt modelId="{D6D621F5-6207-43F1-AE19-5574F121CC2E}" type="parTrans" cxnId="{16887AD7-AA8B-4B68-9CF6-F056046C160D}">
      <dgm:prSet/>
      <dgm:spPr/>
      <dgm:t>
        <a:bodyPr/>
        <a:lstStyle/>
        <a:p>
          <a:endParaRPr kumimoji="1" lang="ja-JP" altLang="en-US"/>
        </a:p>
      </dgm:t>
    </dgm:pt>
    <dgm:pt modelId="{E3543849-D3BB-46F1-9492-97EAC2C7DAD5}" type="sibTrans" cxnId="{16887AD7-AA8B-4B68-9CF6-F056046C160D}">
      <dgm:prSet/>
      <dgm:spPr/>
      <dgm:t>
        <a:bodyPr/>
        <a:lstStyle/>
        <a:p>
          <a:endParaRPr kumimoji="1" lang="ja-JP" altLang="en-US"/>
        </a:p>
      </dgm:t>
    </dgm:pt>
    <dgm:pt modelId="{A3FBF869-8BD6-48C3-B858-E03B90893440}">
      <dgm:prSet phldrT="[テキスト]" custT="1"/>
      <dgm:spPr/>
      <dgm:t>
        <a:bodyPr/>
        <a:lstStyle/>
        <a:p>
          <a:pPr>
            <a:spcAft>
              <a:spcPts val="0"/>
            </a:spcAft>
          </a:pPr>
          <a:r>
            <a:rPr kumimoji="1" lang="ja-JP" altLang="en-US" sz="1800" b="1" dirty="0" smtClean="0"/>
            <a:t>対策の周知</a:t>
          </a:r>
          <a:endParaRPr kumimoji="1" lang="ja-JP" altLang="en-US" sz="1800" b="1" dirty="0"/>
        </a:p>
      </dgm:t>
    </dgm:pt>
    <dgm:pt modelId="{D5EB620B-BDF8-48D9-B581-A7F5295D225E}" type="parTrans" cxnId="{69059D09-F00A-45E8-9AE1-AD2C95A5E773}">
      <dgm:prSet/>
      <dgm:spPr/>
      <dgm:t>
        <a:bodyPr/>
        <a:lstStyle/>
        <a:p>
          <a:endParaRPr kumimoji="1" lang="ja-JP" altLang="en-US"/>
        </a:p>
      </dgm:t>
    </dgm:pt>
    <dgm:pt modelId="{2A0C7DCA-AFAA-41E4-99A3-C7D7139DB93C}" type="sibTrans" cxnId="{69059D09-F00A-45E8-9AE1-AD2C95A5E773}">
      <dgm:prSet/>
      <dgm:spPr/>
      <dgm:t>
        <a:bodyPr/>
        <a:lstStyle/>
        <a:p>
          <a:endParaRPr kumimoji="1" lang="ja-JP" altLang="en-US"/>
        </a:p>
      </dgm:t>
    </dgm:pt>
    <dgm:pt modelId="{3BC7927B-5551-47C1-B564-A27C6166DE04}">
      <dgm:prSet phldrT="[テキスト]" custT="1"/>
      <dgm:spPr/>
      <dgm:t>
        <a:bodyPr/>
        <a:lstStyle/>
        <a:p>
          <a:pPr>
            <a:spcAft>
              <a:spcPts val="0"/>
            </a:spcAft>
          </a:pPr>
          <a:r>
            <a:rPr kumimoji="1" lang="ja-JP" altLang="en-US" sz="1800" b="1" dirty="0" smtClean="0"/>
            <a:t>対策の効果の</a:t>
          </a:r>
          <a:endParaRPr kumimoji="1" lang="en-US" altLang="ja-JP" sz="1800" b="1" dirty="0" smtClean="0"/>
        </a:p>
        <a:p>
          <a:pPr>
            <a:spcAft>
              <a:spcPts val="0"/>
            </a:spcAft>
          </a:pPr>
          <a:r>
            <a:rPr kumimoji="1" lang="ja-JP" altLang="en-US" sz="1800" b="1" dirty="0" smtClean="0"/>
            <a:t>検証と見直し</a:t>
          </a:r>
          <a:endParaRPr kumimoji="1" lang="ja-JP" altLang="en-US" sz="1800" b="1" dirty="0"/>
        </a:p>
      </dgm:t>
    </dgm:pt>
    <dgm:pt modelId="{F1A1C537-64F6-4EFE-861D-8749778E2A2E}" type="parTrans" cxnId="{48C997F3-E169-46B6-AAE4-3CF440058731}">
      <dgm:prSet/>
      <dgm:spPr/>
      <dgm:t>
        <a:bodyPr/>
        <a:lstStyle/>
        <a:p>
          <a:endParaRPr kumimoji="1" lang="ja-JP" altLang="en-US"/>
        </a:p>
      </dgm:t>
    </dgm:pt>
    <dgm:pt modelId="{1E274B22-ED1F-410B-B6B9-FA61405484BA}" type="sibTrans" cxnId="{48C997F3-E169-46B6-AAE4-3CF440058731}">
      <dgm:prSet/>
      <dgm:spPr/>
      <dgm:t>
        <a:bodyPr/>
        <a:lstStyle/>
        <a:p>
          <a:endParaRPr kumimoji="1" lang="ja-JP" altLang="en-US"/>
        </a:p>
      </dgm:t>
    </dgm:pt>
    <dgm:pt modelId="{35E675E5-8539-43D2-8BE2-B2DCA2D03BF8}" type="pres">
      <dgm:prSet presAssocID="{398FF74A-5F18-4FE1-9332-7B887C001B89}" presName="Name0" presStyleCnt="0">
        <dgm:presLayoutVars>
          <dgm:dir/>
          <dgm:resizeHandles val="exact"/>
        </dgm:presLayoutVars>
      </dgm:prSet>
      <dgm:spPr/>
    </dgm:pt>
    <dgm:pt modelId="{5F0DF6AF-CF16-4672-8D74-FB397A6C8F25}" type="pres">
      <dgm:prSet presAssocID="{398FF74A-5F18-4FE1-9332-7B887C001B89}" presName="arrow" presStyleLbl="bgShp" presStyleIdx="0" presStyleCnt="1"/>
      <dgm:spPr/>
    </dgm:pt>
    <dgm:pt modelId="{06378E5B-191C-480D-84C4-492F9276A9BA}" type="pres">
      <dgm:prSet presAssocID="{398FF74A-5F18-4FE1-9332-7B887C001B89}" presName="points" presStyleCnt="0"/>
      <dgm:spPr/>
    </dgm:pt>
    <dgm:pt modelId="{47D8B890-C8A4-4EAB-8156-55CD94BD38F6}" type="pres">
      <dgm:prSet presAssocID="{99241E40-8C48-442B-A6F6-D780488A8117}" presName="compositeA" presStyleCnt="0"/>
      <dgm:spPr/>
    </dgm:pt>
    <dgm:pt modelId="{E57088F4-CB74-4BD0-83D4-7AA3B513474F}" type="pres">
      <dgm:prSet presAssocID="{99241E40-8C48-442B-A6F6-D780488A8117}" presName="textA" presStyleLbl="revTx" presStyleIdx="0" presStyleCnt="3">
        <dgm:presLayoutVars>
          <dgm:bulletEnabled val="1"/>
        </dgm:presLayoutVars>
      </dgm:prSet>
      <dgm:spPr/>
      <dgm:t>
        <a:bodyPr/>
        <a:lstStyle/>
        <a:p>
          <a:endParaRPr kumimoji="1" lang="ja-JP" altLang="en-US"/>
        </a:p>
      </dgm:t>
    </dgm:pt>
    <dgm:pt modelId="{1AFD88D0-7255-4782-AEF7-3656F7455310}" type="pres">
      <dgm:prSet presAssocID="{99241E40-8C48-442B-A6F6-D780488A8117}" presName="circleA" presStyleLbl="node1" presStyleIdx="0" presStyleCnt="3"/>
      <dgm:spPr/>
    </dgm:pt>
    <dgm:pt modelId="{3F91B5CC-D5D4-4E49-A8D1-078CC8640919}" type="pres">
      <dgm:prSet presAssocID="{99241E40-8C48-442B-A6F6-D780488A8117}" presName="spaceA" presStyleCnt="0"/>
      <dgm:spPr/>
    </dgm:pt>
    <dgm:pt modelId="{E653AB52-C81F-4748-99CD-4FA9EBA95472}" type="pres">
      <dgm:prSet presAssocID="{E3543849-D3BB-46F1-9492-97EAC2C7DAD5}" presName="space" presStyleCnt="0"/>
      <dgm:spPr/>
    </dgm:pt>
    <dgm:pt modelId="{7CFF6E9F-5D19-4526-BF56-71079E757C8F}" type="pres">
      <dgm:prSet presAssocID="{A3FBF869-8BD6-48C3-B858-E03B90893440}" presName="compositeB" presStyleCnt="0"/>
      <dgm:spPr/>
    </dgm:pt>
    <dgm:pt modelId="{9FF171F5-747B-411C-AE6E-378F8FAC2DEE}" type="pres">
      <dgm:prSet presAssocID="{A3FBF869-8BD6-48C3-B858-E03B90893440}" presName="textB" presStyleLbl="revTx" presStyleIdx="1" presStyleCnt="3">
        <dgm:presLayoutVars>
          <dgm:bulletEnabled val="1"/>
        </dgm:presLayoutVars>
      </dgm:prSet>
      <dgm:spPr/>
      <dgm:t>
        <a:bodyPr/>
        <a:lstStyle/>
        <a:p>
          <a:endParaRPr kumimoji="1" lang="ja-JP" altLang="en-US"/>
        </a:p>
      </dgm:t>
    </dgm:pt>
    <dgm:pt modelId="{75BF5149-46E4-448A-8E62-42B7C56B4597}" type="pres">
      <dgm:prSet presAssocID="{A3FBF869-8BD6-48C3-B858-E03B90893440}" presName="circleB" presStyleLbl="node1" presStyleIdx="1" presStyleCnt="3"/>
      <dgm:spPr/>
    </dgm:pt>
    <dgm:pt modelId="{FE760281-FC27-45EC-836E-18BA9A8B22A8}" type="pres">
      <dgm:prSet presAssocID="{A3FBF869-8BD6-48C3-B858-E03B90893440}" presName="spaceB" presStyleCnt="0"/>
      <dgm:spPr/>
    </dgm:pt>
    <dgm:pt modelId="{F7E73C56-94A9-40EC-BAC5-4050148A4844}" type="pres">
      <dgm:prSet presAssocID="{2A0C7DCA-AFAA-41E4-99A3-C7D7139DB93C}" presName="space" presStyleCnt="0"/>
      <dgm:spPr/>
    </dgm:pt>
    <dgm:pt modelId="{0F8BC7A7-8307-4450-9F8E-0A63B971ACF1}" type="pres">
      <dgm:prSet presAssocID="{3BC7927B-5551-47C1-B564-A27C6166DE04}" presName="compositeA" presStyleCnt="0"/>
      <dgm:spPr/>
    </dgm:pt>
    <dgm:pt modelId="{C2BCACA8-D116-4794-BF2D-8F3A68879B60}" type="pres">
      <dgm:prSet presAssocID="{3BC7927B-5551-47C1-B564-A27C6166DE04}" presName="textA" presStyleLbl="revTx" presStyleIdx="2" presStyleCnt="3">
        <dgm:presLayoutVars>
          <dgm:bulletEnabled val="1"/>
        </dgm:presLayoutVars>
      </dgm:prSet>
      <dgm:spPr/>
      <dgm:t>
        <a:bodyPr/>
        <a:lstStyle/>
        <a:p>
          <a:endParaRPr kumimoji="1" lang="ja-JP" altLang="en-US"/>
        </a:p>
      </dgm:t>
    </dgm:pt>
    <dgm:pt modelId="{632FCF68-DB76-42F3-9E83-130E8BBFCD7A}" type="pres">
      <dgm:prSet presAssocID="{3BC7927B-5551-47C1-B564-A27C6166DE04}" presName="circleA" presStyleLbl="node1" presStyleIdx="2" presStyleCnt="3"/>
      <dgm:spPr/>
    </dgm:pt>
    <dgm:pt modelId="{AB93C9AC-8564-4166-AAC5-4A8258CE6BD2}" type="pres">
      <dgm:prSet presAssocID="{3BC7927B-5551-47C1-B564-A27C6166DE04}" presName="spaceA" presStyleCnt="0"/>
      <dgm:spPr/>
    </dgm:pt>
  </dgm:ptLst>
  <dgm:cxnLst>
    <dgm:cxn modelId="{D09C66B9-D643-4D69-90A3-CFC5FE575D0B}" type="presOf" srcId="{3BC7927B-5551-47C1-B564-A27C6166DE04}" destId="{C2BCACA8-D116-4794-BF2D-8F3A68879B60}" srcOrd="0" destOrd="0" presId="urn:microsoft.com/office/officeart/2005/8/layout/hProcess11"/>
    <dgm:cxn modelId="{A430612D-15B2-44C1-9D75-1DF316982367}" type="presOf" srcId="{A3FBF869-8BD6-48C3-B858-E03B90893440}" destId="{9FF171F5-747B-411C-AE6E-378F8FAC2DEE}" srcOrd="0" destOrd="0" presId="urn:microsoft.com/office/officeart/2005/8/layout/hProcess11"/>
    <dgm:cxn modelId="{48DCED6E-CC3B-4976-9678-113A9ECCEF7C}" type="presOf" srcId="{99241E40-8C48-442B-A6F6-D780488A8117}" destId="{E57088F4-CB74-4BD0-83D4-7AA3B513474F}" srcOrd="0" destOrd="0" presId="urn:microsoft.com/office/officeart/2005/8/layout/hProcess11"/>
    <dgm:cxn modelId="{69059D09-F00A-45E8-9AE1-AD2C95A5E773}" srcId="{398FF74A-5F18-4FE1-9332-7B887C001B89}" destId="{A3FBF869-8BD6-48C3-B858-E03B90893440}" srcOrd="1" destOrd="0" parTransId="{D5EB620B-BDF8-48D9-B581-A7F5295D225E}" sibTransId="{2A0C7DCA-AFAA-41E4-99A3-C7D7139DB93C}"/>
    <dgm:cxn modelId="{16887AD7-AA8B-4B68-9CF6-F056046C160D}" srcId="{398FF74A-5F18-4FE1-9332-7B887C001B89}" destId="{99241E40-8C48-442B-A6F6-D780488A8117}" srcOrd="0" destOrd="0" parTransId="{D6D621F5-6207-43F1-AE19-5574F121CC2E}" sibTransId="{E3543849-D3BB-46F1-9492-97EAC2C7DAD5}"/>
    <dgm:cxn modelId="{48C997F3-E169-46B6-AAE4-3CF440058731}" srcId="{398FF74A-5F18-4FE1-9332-7B887C001B89}" destId="{3BC7927B-5551-47C1-B564-A27C6166DE04}" srcOrd="2" destOrd="0" parTransId="{F1A1C537-64F6-4EFE-861D-8749778E2A2E}" sibTransId="{1E274B22-ED1F-410B-B6B9-FA61405484BA}"/>
    <dgm:cxn modelId="{E8135DF5-1C53-43A5-B317-A72EA9AFB18C}" type="presOf" srcId="{398FF74A-5F18-4FE1-9332-7B887C001B89}" destId="{35E675E5-8539-43D2-8BE2-B2DCA2D03BF8}" srcOrd="0" destOrd="0" presId="urn:microsoft.com/office/officeart/2005/8/layout/hProcess11"/>
    <dgm:cxn modelId="{15C96934-419E-42AE-8196-BD00703A4E12}" type="presParOf" srcId="{35E675E5-8539-43D2-8BE2-B2DCA2D03BF8}" destId="{5F0DF6AF-CF16-4672-8D74-FB397A6C8F25}" srcOrd="0" destOrd="0" presId="urn:microsoft.com/office/officeart/2005/8/layout/hProcess11"/>
    <dgm:cxn modelId="{07191E87-EE96-491C-9CFF-CBE608AD9405}" type="presParOf" srcId="{35E675E5-8539-43D2-8BE2-B2DCA2D03BF8}" destId="{06378E5B-191C-480D-84C4-492F9276A9BA}" srcOrd="1" destOrd="0" presId="urn:microsoft.com/office/officeart/2005/8/layout/hProcess11"/>
    <dgm:cxn modelId="{B9507B6C-92FB-4889-BCAC-849DF339337B}" type="presParOf" srcId="{06378E5B-191C-480D-84C4-492F9276A9BA}" destId="{47D8B890-C8A4-4EAB-8156-55CD94BD38F6}" srcOrd="0" destOrd="0" presId="urn:microsoft.com/office/officeart/2005/8/layout/hProcess11"/>
    <dgm:cxn modelId="{FA6429DB-3790-4F82-B5AF-21A492C21CDE}" type="presParOf" srcId="{47D8B890-C8A4-4EAB-8156-55CD94BD38F6}" destId="{E57088F4-CB74-4BD0-83D4-7AA3B513474F}" srcOrd="0" destOrd="0" presId="urn:microsoft.com/office/officeart/2005/8/layout/hProcess11"/>
    <dgm:cxn modelId="{15682C86-1013-441A-8010-9168F75C0381}" type="presParOf" srcId="{47D8B890-C8A4-4EAB-8156-55CD94BD38F6}" destId="{1AFD88D0-7255-4782-AEF7-3656F7455310}" srcOrd="1" destOrd="0" presId="urn:microsoft.com/office/officeart/2005/8/layout/hProcess11"/>
    <dgm:cxn modelId="{F6AE2A16-A02F-454F-B0F6-79196DE8CD58}" type="presParOf" srcId="{47D8B890-C8A4-4EAB-8156-55CD94BD38F6}" destId="{3F91B5CC-D5D4-4E49-A8D1-078CC8640919}" srcOrd="2" destOrd="0" presId="urn:microsoft.com/office/officeart/2005/8/layout/hProcess11"/>
    <dgm:cxn modelId="{BE7C5FA5-AC31-48AD-8A03-9ED042F86C94}" type="presParOf" srcId="{06378E5B-191C-480D-84C4-492F9276A9BA}" destId="{E653AB52-C81F-4748-99CD-4FA9EBA95472}" srcOrd="1" destOrd="0" presId="urn:microsoft.com/office/officeart/2005/8/layout/hProcess11"/>
    <dgm:cxn modelId="{158911B3-1E05-4273-8465-85DD6B8943A0}" type="presParOf" srcId="{06378E5B-191C-480D-84C4-492F9276A9BA}" destId="{7CFF6E9F-5D19-4526-BF56-71079E757C8F}" srcOrd="2" destOrd="0" presId="urn:microsoft.com/office/officeart/2005/8/layout/hProcess11"/>
    <dgm:cxn modelId="{5F828470-83BC-4C08-B1BA-28187D1C8A77}" type="presParOf" srcId="{7CFF6E9F-5D19-4526-BF56-71079E757C8F}" destId="{9FF171F5-747B-411C-AE6E-378F8FAC2DEE}" srcOrd="0" destOrd="0" presId="urn:microsoft.com/office/officeart/2005/8/layout/hProcess11"/>
    <dgm:cxn modelId="{27DE62CE-28FB-447A-BB77-F2ADF6A5D284}" type="presParOf" srcId="{7CFF6E9F-5D19-4526-BF56-71079E757C8F}" destId="{75BF5149-46E4-448A-8E62-42B7C56B4597}" srcOrd="1" destOrd="0" presId="urn:microsoft.com/office/officeart/2005/8/layout/hProcess11"/>
    <dgm:cxn modelId="{FC8DCBB9-599D-42BA-B55D-841A16836549}" type="presParOf" srcId="{7CFF6E9F-5D19-4526-BF56-71079E757C8F}" destId="{FE760281-FC27-45EC-836E-18BA9A8B22A8}" srcOrd="2" destOrd="0" presId="urn:microsoft.com/office/officeart/2005/8/layout/hProcess11"/>
    <dgm:cxn modelId="{F365D55C-E2AE-44B9-BFAE-69B62A571089}" type="presParOf" srcId="{06378E5B-191C-480D-84C4-492F9276A9BA}" destId="{F7E73C56-94A9-40EC-BAC5-4050148A4844}" srcOrd="3" destOrd="0" presId="urn:microsoft.com/office/officeart/2005/8/layout/hProcess11"/>
    <dgm:cxn modelId="{22E01B52-2828-47EE-AEB7-65D9BD8BE65B}" type="presParOf" srcId="{06378E5B-191C-480D-84C4-492F9276A9BA}" destId="{0F8BC7A7-8307-4450-9F8E-0A63B971ACF1}" srcOrd="4" destOrd="0" presId="urn:microsoft.com/office/officeart/2005/8/layout/hProcess11"/>
    <dgm:cxn modelId="{F37F2F9B-9A5F-4AB4-B6A4-984A5D97093C}" type="presParOf" srcId="{0F8BC7A7-8307-4450-9F8E-0A63B971ACF1}" destId="{C2BCACA8-D116-4794-BF2D-8F3A68879B60}" srcOrd="0" destOrd="0" presId="urn:microsoft.com/office/officeart/2005/8/layout/hProcess11"/>
    <dgm:cxn modelId="{1218B885-A32B-440F-84D9-E2E357DA7488}" type="presParOf" srcId="{0F8BC7A7-8307-4450-9F8E-0A63B971ACF1}" destId="{632FCF68-DB76-42F3-9E83-130E8BBFCD7A}" srcOrd="1" destOrd="0" presId="urn:microsoft.com/office/officeart/2005/8/layout/hProcess11"/>
    <dgm:cxn modelId="{B708159B-E772-4EED-9B39-E274D561AA8E}" type="presParOf" srcId="{0F8BC7A7-8307-4450-9F8E-0A63B971ACF1}" destId="{AB93C9AC-8564-4166-AAC5-4A8258CE6BD2}" srcOrd="2" destOrd="0" presId="urn:microsoft.com/office/officeart/2005/8/layout/hProcess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0380B94-5531-46C6-B922-32AD93864B16}" type="doc">
      <dgm:prSet loTypeId="urn:microsoft.com/office/officeart/2005/8/layout/matrix1" loCatId="matrix" qsTypeId="urn:microsoft.com/office/officeart/2005/8/quickstyle/simple1" qsCatId="simple" csTypeId="urn:microsoft.com/office/officeart/2005/8/colors/accent1_1" csCatId="accent1" phldr="1"/>
      <dgm:spPr/>
      <dgm:t>
        <a:bodyPr/>
        <a:lstStyle/>
        <a:p>
          <a:endParaRPr kumimoji="1" lang="ja-JP" altLang="en-US"/>
        </a:p>
      </dgm:t>
    </dgm:pt>
    <dgm:pt modelId="{252B8EE1-DC7A-4075-A847-E1FD74BF0AF9}">
      <dgm:prSet phldrT="[テキスト]" custT="1"/>
      <dgm:spPr/>
      <dgm:t>
        <a:bodyPr/>
        <a:lstStyle/>
        <a:p>
          <a:r>
            <a:rPr kumimoji="1" lang="en-US" altLang="ja-JP" sz="3200" b="1" dirty="0" smtClean="0">
              <a:effectLst>
                <a:outerShdw blurRad="38100" dist="38100" dir="2700000" algn="tl">
                  <a:srgbClr val="000000">
                    <a:alpha val="43137"/>
                  </a:srgbClr>
                </a:outerShdw>
              </a:effectLst>
            </a:rPr>
            <a:t>【</a:t>
          </a:r>
          <a:r>
            <a:rPr kumimoji="1" lang="ja-JP" altLang="en-US" sz="3200" b="1" dirty="0" smtClean="0">
              <a:effectLst>
                <a:outerShdw blurRad="38100" dist="38100" dir="2700000" algn="tl">
                  <a:srgbClr val="000000">
                    <a:alpha val="43137"/>
                  </a:srgbClr>
                </a:outerShdw>
              </a:effectLst>
            </a:rPr>
            <a:t>基準等の確認</a:t>
          </a:r>
          <a:r>
            <a:rPr kumimoji="1" lang="en-US" altLang="ja-JP" sz="3200" b="1" dirty="0" smtClean="0">
              <a:effectLst>
                <a:outerShdw blurRad="38100" dist="38100" dir="2700000" algn="tl">
                  <a:srgbClr val="000000">
                    <a:alpha val="43137"/>
                  </a:srgbClr>
                </a:outerShdw>
              </a:effectLst>
            </a:rPr>
            <a:t>】</a:t>
          </a:r>
          <a:endParaRPr kumimoji="1" lang="ja-JP" altLang="en-US" sz="3200" b="1" dirty="0">
            <a:effectLst>
              <a:outerShdw blurRad="38100" dist="38100" dir="2700000" algn="tl">
                <a:srgbClr val="000000">
                  <a:alpha val="43137"/>
                </a:srgbClr>
              </a:outerShdw>
            </a:effectLst>
          </a:endParaRPr>
        </a:p>
      </dgm:t>
    </dgm:pt>
    <dgm:pt modelId="{C6E59E3D-B971-4E6B-B517-F806D1A92763}" type="parTrans" cxnId="{D81EEAB8-952D-456C-B12A-9F2BE3BDC10C}">
      <dgm:prSet/>
      <dgm:spPr/>
      <dgm:t>
        <a:bodyPr/>
        <a:lstStyle/>
        <a:p>
          <a:endParaRPr kumimoji="1" lang="ja-JP" altLang="en-US" sz="2400"/>
        </a:p>
      </dgm:t>
    </dgm:pt>
    <dgm:pt modelId="{FA6D3E1C-B35B-462C-B228-7D61859F0CE6}" type="sibTrans" cxnId="{D81EEAB8-952D-456C-B12A-9F2BE3BDC10C}">
      <dgm:prSet/>
      <dgm:spPr/>
      <dgm:t>
        <a:bodyPr/>
        <a:lstStyle/>
        <a:p>
          <a:endParaRPr kumimoji="1" lang="ja-JP" altLang="en-US" sz="2400"/>
        </a:p>
      </dgm:t>
    </dgm:pt>
    <dgm:pt modelId="{0740C0E9-9A87-4DAA-978A-3AAE79A954EC}">
      <dgm:prSet phldrT="[テキスト]" custT="1"/>
      <dgm:spPr>
        <a:ln w="19050">
          <a:solidFill>
            <a:schemeClr val="accent1"/>
          </a:solidFill>
        </a:ln>
      </dgm:spPr>
      <dgm:t>
        <a:bodyPr/>
        <a:lstStyle/>
        <a:p>
          <a:r>
            <a:rPr lang="ja-JP" altLang="en-US" sz="2400" dirty="0" smtClean="0"/>
            <a:t>基準条例</a:t>
          </a:r>
          <a:endParaRPr kumimoji="1" lang="ja-JP" altLang="en-US" sz="2400" dirty="0"/>
        </a:p>
      </dgm:t>
    </dgm:pt>
    <dgm:pt modelId="{47F37633-7966-442C-9E48-9F40BBFC0C7A}" type="parTrans" cxnId="{A57F4D44-39D9-4D68-A277-FB24E5CA04A9}">
      <dgm:prSet/>
      <dgm:spPr/>
      <dgm:t>
        <a:bodyPr/>
        <a:lstStyle/>
        <a:p>
          <a:endParaRPr kumimoji="1" lang="ja-JP" altLang="en-US" sz="2400"/>
        </a:p>
      </dgm:t>
    </dgm:pt>
    <dgm:pt modelId="{0113278F-E5B5-4F3E-90AC-5EA0AEA1985C}" type="sibTrans" cxnId="{A57F4D44-39D9-4D68-A277-FB24E5CA04A9}">
      <dgm:prSet/>
      <dgm:spPr/>
      <dgm:t>
        <a:bodyPr/>
        <a:lstStyle/>
        <a:p>
          <a:endParaRPr kumimoji="1" lang="ja-JP" altLang="en-US" sz="2400"/>
        </a:p>
      </dgm:t>
    </dgm:pt>
    <dgm:pt modelId="{02C1C86E-7063-4C5D-8ED5-3D907D403F07}">
      <dgm:prSet phldrT="[テキスト]" custT="1"/>
      <dgm:spPr>
        <a:ln w="19050">
          <a:solidFill>
            <a:schemeClr val="accent1"/>
          </a:solidFill>
        </a:ln>
      </dgm:spPr>
      <dgm:t>
        <a:bodyPr/>
        <a:lstStyle/>
        <a:p>
          <a:r>
            <a:rPr kumimoji="1" lang="ja-JP" altLang="en-US" sz="2400" dirty="0" smtClean="0"/>
            <a:t>介護報酬関係告示</a:t>
          </a:r>
          <a:endParaRPr kumimoji="1" lang="ja-JP" altLang="en-US" sz="2400" dirty="0"/>
        </a:p>
      </dgm:t>
    </dgm:pt>
    <dgm:pt modelId="{07C81465-42FF-4AEE-B5A9-AC4081219F96}" type="parTrans" cxnId="{49C3937E-6367-4BDD-8FD3-F859D06B8FFD}">
      <dgm:prSet/>
      <dgm:spPr/>
      <dgm:t>
        <a:bodyPr/>
        <a:lstStyle/>
        <a:p>
          <a:endParaRPr kumimoji="1" lang="ja-JP" altLang="en-US" sz="2400"/>
        </a:p>
      </dgm:t>
    </dgm:pt>
    <dgm:pt modelId="{AB1ACBC8-2CBA-4186-970D-F57113002B78}" type="sibTrans" cxnId="{49C3937E-6367-4BDD-8FD3-F859D06B8FFD}">
      <dgm:prSet/>
      <dgm:spPr/>
      <dgm:t>
        <a:bodyPr/>
        <a:lstStyle/>
        <a:p>
          <a:endParaRPr kumimoji="1" lang="ja-JP" altLang="en-US" sz="2400"/>
        </a:p>
      </dgm:t>
    </dgm:pt>
    <dgm:pt modelId="{33B1221E-1F1C-4CCC-A540-7C348634F9EA}">
      <dgm:prSet phldrT="[テキスト]" custT="1"/>
      <dgm:spPr>
        <a:ln w="19050">
          <a:solidFill>
            <a:schemeClr val="accent1"/>
          </a:solidFill>
        </a:ln>
      </dgm:spPr>
      <dgm:t>
        <a:bodyPr/>
        <a:lstStyle/>
        <a:p>
          <a:r>
            <a:rPr kumimoji="1" lang="ja-JP" altLang="en-US" sz="2400" dirty="0" smtClean="0"/>
            <a:t>国通知</a:t>
          </a:r>
          <a:endParaRPr kumimoji="1" lang="ja-JP" altLang="en-US" sz="2400" dirty="0"/>
        </a:p>
      </dgm:t>
    </dgm:pt>
    <dgm:pt modelId="{CF2DD045-BA2F-4F84-81D9-2848FE2B6B88}" type="parTrans" cxnId="{0EDBB713-A1B9-43C7-9EAF-D54FB42DED26}">
      <dgm:prSet/>
      <dgm:spPr/>
      <dgm:t>
        <a:bodyPr/>
        <a:lstStyle/>
        <a:p>
          <a:endParaRPr kumimoji="1" lang="ja-JP" altLang="en-US" sz="2400"/>
        </a:p>
      </dgm:t>
    </dgm:pt>
    <dgm:pt modelId="{D825B9F4-7EFB-4633-B24B-2302AFC5C0C2}" type="sibTrans" cxnId="{0EDBB713-A1B9-43C7-9EAF-D54FB42DED26}">
      <dgm:prSet/>
      <dgm:spPr/>
      <dgm:t>
        <a:bodyPr/>
        <a:lstStyle/>
        <a:p>
          <a:endParaRPr kumimoji="1" lang="ja-JP" altLang="en-US" sz="2400"/>
        </a:p>
      </dgm:t>
    </dgm:pt>
    <dgm:pt modelId="{58F171B7-1DF4-4DD9-A50B-5DA0E7037589}">
      <dgm:prSet phldrT="[テキスト]" custT="1"/>
      <dgm:spPr>
        <a:ln w="19050">
          <a:solidFill>
            <a:schemeClr val="accent1"/>
          </a:solidFill>
        </a:ln>
      </dgm:spPr>
      <dgm:t>
        <a:bodyPr/>
        <a:lstStyle/>
        <a:p>
          <a:r>
            <a:rPr kumimoji="1" lang="ja-JP" altLang="en-US" sz="2400" dirty="0" smtClean="0"/>
            <a:t>Ｑ＆Ａ</a:t>
          </a:r>
          <a:endParaRPr kumimoji="1" lang="ja-JP" altLang="en-US" sz="2400" dirty="0"/>
        </a:p>
      </dgm:t>
    </dgm:pt>
    <dgm:pt modelId="{A90C89E5-56F9-43DE-8527-A3F2B00A1C26}" type="parTrans" cxnId="{92F945AD-7004-4488-A96F-1403B83B4866}">
      <dgm:prSet/>
      <dgm:spPr/>
      <dgm:t>
        <a:bodyPr/>
        <a:lstStyle/>
        <a:p>
          <a:endParaRPr kumimoji="1" lang="ja-JP" altLang="en-US" sz="2400"/>
        </a:p>
      </dgm:t>
    </dgm:pt>
    <dgm:pt modelId="{FCBF5705-AB67-4CCF-B033-B190DF5005EA}" type="sibTrans" cxnId="{92F945AD-7004-4488-A96F-1403B83B4866}">
      <dgm:prSet/>
      <dgm:spPr/>
      <dgm:t>
        <a:bodyPr/>
        <a:lstStyle/>
        <a:p>
          <a:endParaRPr kumimoji="1" lang="ja-JP" altLang="en-US" sz="2400"/>
        </a:p>
      </dgm:t>
    </dgm:pt>
    <dgm:pt modelId="{64A1912B-4F9D-45AE-9DD4-1A5826A3D49D}" type="pres">
      <dgm:prSet presAssocID="{60380B94-5531-46C6-B922-32AD93864B16}" presName="diagram" presStyleCnt="0">
        <dgm:presLayoutVars>
          <dgm:chMax val="1"/>
          <dgm:dir/>
          <dgm:animLvl val="ctr"/>
          <dgm:resizeHandles val="exact"/>
        </dgm:presLayoutVars>
      </dgm:prSet>
      <dgm:spPr/>
      <dgm:t>
        <a:bodyPr/>
        <a:lstStyle/>
        <a:p>
          <a:endParaRPr kumimoji="1" lang="ja-JP" altLang="en-US"/>
        </a:p>
      </dgm:t>
    </dgm:pt>
    <dgm:pt modelId="{31F53F02-A7EE-45E5-B6B7-30B0B0E5F8D3}" type="pres">
      <dgm:prSet presAssocID="{60380B94-5531-46C6-B922-32AD93864B16}" presName="matrix" presStyleCnt="0"/>
      <dgm:spPr/>
    </dgm:pt>
    <dgm:pt modelId="{30E2D341-29B1-43CE-9A91-6C169F937DB8}" type="pres">
      <dgm:prSet presAssocID="{60380B94-5531-46C6-B922-32AD93864B16}" presName="tile1" presStyleLbl="node1" presStyleIdx="0" presStyleCnt="4" custLinFactNeighborX="-446" custLinFactNeighborY="-20873"/>
      <dgm:spPr/>
      <dgm:t>
        <a:bodyPr/>
        <a:lstStyle/>
        <a:p>
          <a:endParaRPr kumimoji="1" lang="ja-JP" altLang="en-US"/>
        </a:p>
      </dgm:t>
    </dgm:pt>
    <dgm:pt modelId="{BA32A888-488D-4D32-8A65-D4167B8B348B}" type="pres">
      <dgm:prSet presAssocID="{60380B94-5531-46C6-B922-32AD93864B16}" presName="tile1text" presStyleLbl="node1" presStyleIdx="0" presStyleCnt="4">
        <dgm:presLayoutVars>
          <dgm:chMax val="0"/>
          <dgm:chPref val="0"/>
          <dgm:bulletEnabled val="1"/>
        </dgm:presLayoutVars>
      </dgm:prSet>
      <dgm:spPr/>
      <dgm:t>
        <a:bodyPr/>
        <a:lstStyle/>
        <a:p>
          <a:endParaRPr kumimoji="1" lang="ja-JP" altLang="en-US"/>
        </a:p>
      </dgm:t>
    </dgm:pt>
    <dgm:pt modelId="{FAA7B90A-FC89-4D73-A5F5-6CE2F8E8C24E}" type="pres">
      <dgm:prSet presAssocID="{60380B94-5531-46C6-B922-32AD93864B16}" presName="tile2" presStyleLbl="node1" presStyleIdx="1" presStyleCnt="4"/>
      <dgm:spPr/>
      <dgm:t>
        <a:bodyPr/>
        <a:lstStyle/>
        <a:p>
          <a:endParaRPr kumimoji="1" lang="ja-JP" altLang="en-US"/>
        </a:p>
      </dgm:t>
    </dgm:pt>
    <dgm:pt modelId="{8DC7F6C7-307B-474E-B43F-C5129AF4BB1E}" type="pres">
      <dgm:prSet presAssocID="{60380B94-5531-46C6-B922-32AD93864B16}" presName="tile2text" presStyleLbl="node1" presStyleIdx="1" presStyleCnt="4">
        <dgm:presLayoutVars>
          <dgm:chMax val="0"/>
          <dgm:chPref val="0"/>
          <dgm:bulletEnabled val="1"/>
        </dgm:presLayoutVars>
      </dgm:prSet>
      <dgm:spPr/>
      <dgm:t>
        <a:bodyPr/>
        <a:lstStyle/>
        <a:p>
          <a:endParaRPr kumimoji="1" lang="ja-JP" altLang="en-US"/>
        </a:p>
      </dgm:t>
    </dgm:pt>
    <dgm:pt modelId="{0D3EA8C3-667E-4372-BDCA-7AAFBCC76AC4}" type="pres">
      <dgm:prSet presAssocID="{60380B94-5531-46C6-B922-32AD93864B16}" presName="tile3" presStyleLbl="node1" presStyleIdx="2" presStyleCnt="4"/>
      <dgm:spPr/>
      <dgm:t>
        <a:bodyPr/>
        <a:lstStyle/>
        <a:p>
          <a:endParaRPr kumimoji="1" lang="ja-JP" altLang="en-US"/>
        </a:p>
      </dgm:t>
    </dgm:pt>
    <dgm:pt modelId="{FD4FFF51-2E25-429C-BCF1-89F8E448B6B5}" type="pres">
      <dgm:prSet presAssocID="{60380B94-5531-46C6-B922-32AD93864B16}" presName="tile3text" presStyleLbl="node1" presStyleIdx="2" presStyleCnt="4">
        <dgm:presLayoutVars>
          <dgm:chMax val="0"/>
          <dgm:chPref val="0"/>
          <dgm:bulletEnabled val="1"/>
        </dgm:presLayoutVars>
      </dgm:prSet>
      <dgm:spPr/>
      <dgm:t>
        <a:bodyPr/>
        <a:lstStyle/>
        <a:p>
          <a:endParaRPr kumimoji="1" lang="ja-JP" altLang="en-US"/>
        </a:p>
      </dgm:t>
    </dgm:pt>
    <dgm:pt modelId="{30E8B617-7B22-4056-9C45-C09A5268CDF8}" type="pres">
      <dgm:prSet presAssocID="{60380B94-5531-46C6-B922-32AD93864B16}" presName="tile4" presStyleLbl="node1" presStyleIdx="3" presStyleCnt="4"/>
      <dgm:spPr/>
      <dgm:t>
        <a:bodyPr/>
        <a:lstStyle/>
        <a:p>
          <a:endParaRPr kumimoji="1" lang="ja-JP" altLang="en-US"/>
        </a:p>
      </dgm:t>
    </dgm:pt>
    <dgm:pt modelId="{F0394EE1-56C7-455C-A1FA-A40EEF91BD11}" type="pres">
      <dgm:prSet presAssocID="{60380B94-5531-46C6-B922-32AD93864B16}" presName="tile4text" presStyleLbl="node1" presStyleIdx="3" presStyleCnt="4">
        <dgm:presLayoutVars>
          <dgm:chMax val="0"/>
          <dgm:chPref val="0"/>
          <dgm:bulletEnabled val="1"/>
        </dgm:presLayoutVars>
      </dgm:prSet>
      <dgm:spPr/>
      <dgm:t>
        <a:bodyPr/>
        <a:lstStyle/>
        <a:p>
          <a:endParaRPr kumimoji="1" lang="ja-JP" altLang="en-US"/>
        </a:p>
      </dgm:t>
    </dgm:pt>
    <dgm:pt modelId="{692CAEE3-1FD0-4D45-83DD-98FAD7587E3F}" type="pres">
      <dgm:prSet presAssocID="{60380B94-5531-46C6-B922-32AD93864B16}" presName="centerTile" presStyleLbl="fgShp" presStyleIdx="0" presStyleCnt="1" custScaleX="221619" custScaleY="124921">
        <dgm:presLayoutVars>
          <dgm:chMax val="0"/>
          <dgm:chPref val="0"/>
        </dgm:presLayoutVars>
      </dgm:prSet>
      <dgm:spPr/>
      <dgm:t>
        <a:bodyPr/>
        <a:lstStyle/>
        <a:p>
          <a:endParaRPr kumimoji="1" lang="ja-JP" altLang="en-US"/>
        </a:p>
      </dgm:t>
    </dgm:pt>
  </dgm:ptLst>
  <dgm:cxnLst>
    <dgm:cxn modelId="{21AFE7C6-ED8A-4C48-B3F0-4048A852FA11}" type="presOf" srcId="{33B1221E-1F1C-4CCC-A540-7C348634F9EA}" destId="{0D3EA8C3-667E-4372-BDCA-7AAFBCC76AC4}" srcOrd="0" destOrd="0" presId="urn:microsoft.com/office/officeart/2005/8/layout/matrix1"/>
    <dgm:cxn modelId="{D81EEAB8-952D-456C-B12A-9F2BE3BDC10C}" srcId="{60380B94-5531-46C6-B922-32AD93864B16}" destId="{252B8EE1-DC7A-4075-A847-E1FD74BF0AF9}" srcOrd="0" destOrd="0" parTransId="{C6E59E3D-B971-4E6B-B517-F806D1A92763}" sibTransId="{FA6D3E1C-B35B-462C-B228-7D61859F0CE6}"/>
    <dgm:cxn modelId="{A57F4D44-39D9-4D68-A277-FB24E5CA04A9}" srcId="{252B8EE1-DC7A-4075-A847-E1FD74BF0AF9}" destId="{0740C0E9-9A87-4DAA-978A-3AAE79A954EC}" srcOrd="0" destOrd="0" parTransId="{47F37633-7966-442C-9E48-9F40BBFC0C7A}" sibTransId="{0113278F-E5B5-4F3E-90AC-5EA0AEA1985C}"/>
    <dgm:cxn modelId="{E496D618-A704-4018-926A-F82BF9D9BCB8}" type="presOf" srcId="{02C1C86E-7063-4C5D-8ED5-3D907D403F07}" destId="{FAA7B90A-FC89-4D73-A5F5-6CE2F8E8C24E}" srcOrd="0" destOrd="0" presId="urn:microsoft.com/office/officeart/2005/8/layout/matrix1"/>
    <dgm:cxn modelId="{ED233743-EB2C-4E29-A4B7-8F0A7F6D3AE4}" type="presOf" srcId="{0740C0E9-9A87-4DAA-978A-3AAE79A954EC}" destId="{BA32A888-488D-4D32-8A65-D4167B8B348B}" srcOrd="1" destOrd="0" presId="urn:microsoft.com/office/officeart/2005/8/layout/matrix1"/>
    <dgm:cxn modelId="{E99AFBDD-29E5-4415-94EB-71C30CE00A9B}" type="presOf" srcId="{58F171B7-1DF4-4DD9-A50B-5DA0E7037589}" destId="{30E8B617-7B22-4056-9C45-C09A5268CDF8}" srcOrd="0" destOrd="0" presId="urn:microsoft.com/office/officeart/2005/8/layout/matrix1"/>
    <dgm:cxn modelId="{BEFA1343-60D4-4A55-8ADC-5A23768EBBD5}" type="presOf" srcId="{02C1C86E-7063-4C5D-8ED5-3D907D403F07}" destId="{8DC7F6C7-307B-474E-B43F-C5129AF4BB1E}" srcOrd="1" destOrd="0" presId="urn:microsoft.com/office/officeart/2005/8/layout/matrix1"/>
    <dgm:cxn modelId="{49C3937E-6367-4BDD-8FD3-F859D06B8FFD}" srcId="{252B8EE1-DC7A-4075-A847-E1FD74BF0AF9}" destId="{02C1C86E-7063-4C5D-8ED5-3D907D403F07}" srcOrd="1" destOrd="0" parTransId="{07C81465-42FF-4AEE-B5A9-AC4081219F96}" sibTransId="{AB1ACBC8-2CBA-4186-970D-F57113002B78}"/>
    <dgm:cxn modelId="{301B00DA-0CA0-470D-BEC6-B613322197F0}" type="presOf" srcId="{60380B94-5531-46C6-B922-32AD93864B16}" destId="{64A1912B-4F9D-45AE-9DD4-1A5826A3D49D}" srcOrd="0" destOrd="0" presId="urn:microsoft.com/office/officeart/2005/8/layout/matrix1"/>
    <dgm:cxn modelId="{14F55C27-7F6D-43A6-B5A5-E9DFF1C2460F}" type="presOf" srcId="{33B1221E-1F1C-4CCC-A540-7C348634F9EA}" destId="{FD4FFF51-2E25-429C-BCF1-89F8E448B6B5}" srcOrd="1" destOrd="0" presId="urn:microsoft.com/office/officeart/2005/8/layout/matrix1"/>
    <dgm:cxn modelId="{0EDBB713-A1B9-43C7-9EAF-D54FB42DED26}" srcId="{252B8EE1-DC7A-4075-A847-E1FD74BF0AF9}" destId="{33B1221E-1F1C-4CCC-A540-7C348634F9EA}" srcOrd="2" destOrd="0" parTransId="{CF2DD045-BA2F-4F84-81D9-2848FE2B6B88}" sibTransId="{D825B9F4-7EFB-4633-B24B-2302AFC5C0C2}"/>
    <dgm:cxn modelId="{FB201CA1-4D5B-43BC-9C3F-F6C1F0B61CDC}" type="presOf" srcId="{0740C0E9-9A87-4DAA-978A-3AAE79A954EC}" destId="{30E2D341-29B1-43CE-9A91-6C169F937DB8}" srcOrd="0" destOrd="0" presId="urn:microsoft.com/office/officeart/2005/8/layout/matrix1"/>
    <dgm:cxn modelId="{92F945AD-7004-4488-A96F-1403B83B4866}" srcId="{252B8EE1-DC7A-4075-A847-E1FD74BF0AF9}" destId="{58F171B7-1DF4-4DD9-A50B-5DA0E7037589}" srcOrd="3" destOrd="0" parTransId="{A90C89E5-56F9-43DE-8527-A3F2B00A1C26}" sibTransId="{FCBF5705-AB67-4CCF-B033-B190DF5005EA}"/>
    <dgm:cxn modelId="{887018A7-C043-4160-95D7-3CAD4B2FDF20}" type="presOf" srcId="{58F171B7-1DF4-4DD9-A50B-5DA0E7037589}" destId="{F0394EE1-56C7-455C-A1FA-A40EEF91BD11}" srcOrd="1" destOrd="0" presId="urn:microsoft.com/office/officeart/2005/8/layout/matrix1"/>
    <dgm:cxn modelId="{859B4DD0-2146-435A-9D95-7B4B02ECF442}" type="presOf" srcId="{252B8EE1-DC7A-4075-A847-E1FD74BF0AF9}" destId="{692CAEE3-1FD0-4D45-83DD-98FAD7587E3F}" srcOrd="0" destOrd="0" presId="urn:microsoft.com/office/officeart/2005/8/layout/matrix1"/>
    <dgm:cxn modelId="{FA6302AA-2C3D-46ED-AA92-3C7FD053E0F6}" type="presParOf" srcId="{64A1912B-4F9D-45AE-9DD4-1A5826A3D49D}" destId="{31F53F02-A7EE-45E5-B6B7-30B0B0E5F8D3}" srcOrd="0" destOrd="0" presId="urn:microsoft.com/office/officeart/2005/8/layout/matrix1"/>
    <dgm:cxn modelId="{6570CA94-0982-430A-868B-F92DD523737A}" type="presParOf" srcId="{31F53F02-A7EE-45E5-B6B7-30B0B0E5F8D3}" destId="{30E2D341-29B1-43CE-9A91-6C169F937DB8}" srcOrd="0" destOrd="0" presId="urn:microsoft.com/office/officeart/2005/8/layout/matrix1"/>
    <dgm:cxn modelId="{8A27F96D-DC90-4B07-8E51-B0C5A4B7AB9C}" type="presParOf" srcId="{31F53F02-A7EE-45E5-B6B7-30B0B0E5F8D3}" destId="{BA32A888-488D-4D32-8A65-D4167B8B348B}" srcOrd="1" destOrd="0" presId="urn:microsoft.com/office/officeart/2005/8/layout/matrix1"/>
    <dgm:cxn modelId="{0261FE2A-DE06-47E6-AEBD-FC623A9A1001}" type="presParOf" srcId="{31F53F02-A7EE-45E5-B6B7-30B0B0E5F8D3}" destId="{FAA7B90A-FC89-4D73-A5F5-6CE2F8E8C24E}" srcOrd="2" destOrd="0" presId="urn:microsoft.com/office/officeart/2005/8/layout/matrix1"/>
    <dgm:cxn modelId="{84B6D8D9-08CC-4A37-A884-210085D491C5}" type="presParOf" srcId="{31F53F02-A7EE-45E5-B6B7-30B0B0E5F8D3}" destId="{8DC7F6C7-307B-474E-B43F-C5129AF4BB1E}" srcOrd="3" destOrd="0" presId="urn:microsoft.com/office/officeart/2005/8/layout/matrix1"/>
    <dgm:cxn modelId="{09A76AD1-DE4C-4FBD-B86E-68BEEE8FFDF5}" type="presParOf" srcId="{31F53F02-A7EE-45E5-B6B7-30B0B0E5F8D3}" destId="{0D3EA8C3-667E-4372-BDCA-7AAFBCC76AC4}" srcOrd="4" destOrd="0" presId="urn:microsoft.com/office/officeart/2005/8/layout/matrix1"/>
    <dgm:cxn modelId="{8CE9E832-35FF-4EF0-83EF-B4AD527EB233}" type="presParOf" srcId="{31F53F02-A7EE-45E5-B6B7-30B0B0E5F8D3}" destId="{FD4FFF51-2E25-429C-BCF1-89F8E448B6B5}" srcOrd="5" destOrd="0" presId="urn:microsoft.com/office/officeart/2005/8/layout/matrix1"/>
    <dgm:cxn modelId="{C53EC0D5-0988-49F4-ADC2-D50D451D40C3}" type="presParOf" srcId="{31F53F02-A7EE-45E5-B6B7-30B0B0E5F8D3}" destId="{30E8B617-7B22-4056-9C45-C09A5268CDF8}" srcOrd="6" destOrd="0" presId="urn:microsoft.com/office/officeart/2005/8/layout/matrix1"/>
    <dgm:cxn modelId="{FABCFD19-C815-4149-954C-8CBA6794F52C}" type="presParOf" srcId="{31F53F02-A7EE-45E5-B6B7-30B0B0E5F8D3}" destId="{F0394EE1-56C7-455C-A1FA-A40EEF91BD11}" srcOrd="7" destOrd="0" presId="urn:microsoft.com/office/officeart/2005/8/layout/matrix1"/>
    <dgm:cxn modelId="{DD6844F0-F8CB-40E5-B99D-193AC45EC7A6}" type="presParOf" srcId="{64A1912B-4F9D-45AE-9DD4-1A5826A3D49D}" destId="{692CAEE3-1FD0-4D45-83DD-98FAD7587E3F}" srcOrd="1" destOrd="0" presId="urn:microsoft.com/office/officeart/2005/8/layout/matrix1"/>
  </dgm:cxnLst>
  <dgm:bg/>
  <dgm:whole>
    <a:ln w="19050">
      <a:noFill/>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4C5348-B61B-46DD-A067-190596E20EF8}">
      <dsp:nvSpPr>
        <dsp:cNvPr id="0" name=""/>
        <dsp:cNvSpPr/>
      </dsp:nvSpPr>
      <dsp:spPr>
        <a:xfrm>
          <a:off x="2154578" y="857"/>
          <a:ext cx="1455149" cy="72757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kumimoji="1" lang="ja-JP" altLang="en-US" sz="1900" kern="1200" dirty="0" smtClean="0"/>
            <a:t>方針の策定</a:t>
          </a:r>
          <a:endParaRPr kumimoji="1" lang="ja-JP" altLang="en-US" sz="1900" kern="1200" dirty="0"/>
        </a:p>
      </dsp:txBody>
      <dsp:txXfrm>
        <a:off x="2175888" y="22167"/>
        <a:ext cx="1412529" cy="684954"/>
      </dsp:txXfrm>
    </dsp:sp>
    <dsp:sp modelId="{31BA741F-3DF8-401D-8A0B-CCAF5E120230}">
      <dsp:nvSpPr>
        <dsp:cNvPr id="0" name=""/>
        <dsp:cNvSpPr/>
      </dsp:nvSpPr>
      <dsp:spPr>
        <a:xfrm rot="3600000">
          <a:off x="3103747" y="1277891"/>
          <a:ext cx="758359" cy="254651"/>
        </a:xfrm>
        <a:prstGeom prst="rightArrow">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kumimoji="1" lang="ja-JP" altLang="en-US" sz="1000" kern="1200"/>
        </a:p>
      </dsp:txBody>
      <dsp:txXfrm>
        <a:off x="3180142" y="1328821"/>
        <a:ext cx="605569" cy="152791"/>
      </dsp:txXfrm>
    </dsp:sp>
    <dsp:sp modelId="{887E35DC-762D-46C7-964E-9524BBB0D732}">
      <dsp:nvSpPr>
        <dsp:cNvPr id="0" name=""/>
        <dsp:cNvSpPr/>
      </dsp:nvSpPr>
      <dsp:spPr>
        <a:xfrm>
          <a:off x="3356127" y="2082002"/>
          <a:ext cx="1455149" cy="727574"/>
        </a:xfrm>
        <a:prstGeom prst="roundRect">
          <a:avLst>
            <a:gd name="adj" fmla="val 10000"/>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kumimoji="1" lang="ja-JP" altLang="en-US" sz="1600" kern="1200" dirty="0" smtClean="0"/>
            <a:t>規程・体制の整備</a:t>
          </a:r>
          <a:endParaRPr kumimoji="1" lang="ja-JP" altLang="en-US" sz="1600" kern="1200" dirty="0"/>
        </a:p>
      </dsp:txBody>
      <dsp:txXfrm>
        <a:off x="3377437" y="2103312"/>
        <a:ext cx="1412529" cy="684954"/>
      </dsp:txXfrm>
    </dsp:sp>
    <dsp:sp modelId="{F659E488-16B7-4CDD-BF12-D36CCD7802F9}">
      <dsp:nvSpPr>
        <dsp:cNvPr id="0" name=""/>
        <dsp:cNvSpPr/>
      </dsp:nvSpPr>
      <dsp:spPr>
        <a:xfrm rot="10800000">
          <a:off x="2502973" y="2318464"/>
          <a:ext cx="758359" cy="254651"/>
        </a:xfrm>
        <a:prstGeom prst="rightArrow">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kumimoji="1" lang="ja-JP" altLang="en-US" sz="1000" kern="1200"/>
        </a:p>
      </dsp:txBody>
      <dsp:txXfrm rot="10800000">
        <a:off x="2579368" y="2369394"/>
        <a:ext cx="605569" cy="152791"/>
      </dsp:txXfrm>
    </dsp:sp>
    <dsp:sp modelId="{D8CFE5E3-7BF2-4ABF-8220-9ED223B4B91F}">
      <dsp:nvSpPr>
        <dsp:cNvPr id="0" name=""/>
        <dsp:cNvSpPr/>
      </dsp:nvSpPr>
      <dsp:spPr>
        <a:xfrm>
          <a:off x="953028" y="2082002"/>
          <a:ext cx="1455149" cy="72757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kumimoji="1" lang="ja-JP" altLang="en-US" sz="1900" kern="1200" dirty="0" smtClean="0"/>
            <a:t>評価・改善</a:t>
          </a:r>
          <a:endParaRPr kumimoji="1" lang="ja-JP" altLang="en-US" sz="1900" kern="1200" dirty="0"/>
        </a:p>
      </dsp:txBody>
      <dsp:txXfrm>
        <a:off x="974338" y="2103312"/>
        <a:ext cx="1412529" cy="684954"/>
      </dsp:txXfrm>
    </dsp:sp>
    <dsp:sp modelId="{85859610-FC42-4075-8DC5-DAE278D10D02}">
      <dsp:nvSpPr>
        <dsp:cNvPr id="0" name=""/>
        <dsp:cNvSpPr/>
      </dsp:nvSpPr>
      <dsp:spPr>
        <a:xfrm rot="18000000">
          <a:off x="1902198" y="1277891"/>
          <a:ext cx="758359" cy="254651"/>
        </a:xfrm>
        <a:prstGeom prst="rightArrow">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kumimoji="1" lang="ja-JP" altLang="en-US" sz="1000" kern="1200"/>
        </a:p>
      </dsp:txBody>
      <dsp:txXfrm>
        <a:off x="1978593" y="1328821"/>
        <a:ext cx="605569" cy="15279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81623F-FE8C-4ED0-B5EA-085B881E99C4}">
      <dsp:nvSpPr>
        <dsp:cNvPr id="0" name=""/>
        <dsp:cNvSpPr/>
      </dsp:nvSpPr>
      <dsp:spPr>
        <a:xfrm rot="5400000">
          <a:off x="480112" y="877572"/>
          <a:ext cx="848580" cy="1412018"/>
        </a:xfrm>
        <a:prstGeom prst="corner">
          <a:avLst>
            <a:gd name="adj1" fmla="val 16120"/>
            <a:gd name="adj2" fmla="val 161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10CE95F-7C2F-4454-8E3C-CFCC02D79F41}">
      <dsp:nvSpPr>
        <dsp:cNvPr id="0" name=""/>
        <dsp:cNvSpPr/>
      </dsp:nvSpPr>
      <dsp:spPr>
        <a:xfrm>
          <a:off x="338463" y="1299461"/>
          <a:ext cx="1274778" cy="11174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kumimoji="1" lang="ja-JP" altLang="en-US" sz="3200" kern="1200" dirty="0" smtClean="0"/>
            <a:t>謝罪</a:t>
          </a:r>
          <a:endParaRPr kumimoji="1" lang="ja-JP" altLang="en-US" sz="3200" kern="1200" dirty="0"/>
        </a:p>
      </dsp:txBody>
      <dsp:txXfrm>
        <a:off x="338463" y="1299461"/>
        <a:ext cx="1274778" cy="1117417"/>
      </dsp:txXfrm>
    </dsp:sp>
    <dsp:sp modelId="{4BD046EE-8B44-47E6-8450-3388EA01B368}">
      <dsp:nvSpPr>
        <dsp:cNvPr id="0" name=""/>
        <dsp:cNvSpPr/>
      </dsp:nvSpPr>
      <dsp:spPr>
        <a:xfrm>
          <a:off x="1372717" y="773618"/>
          <a:ext cx="240524" cy="240524"/>
        </a:xfrm>
        <a:prstGeom prst="triangle">
          <a:avLst>
            <a:gd name="adj" fmla="val 10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A9762C4-A8E3-4654-AE96-A99B38D384E1}">
      <dsp:nvSpPr>
        <dsp:cNvPr id="0" name=""/>
        <dsp:cNvSpPr/>
      </dsp:nvSpPr>
      <dsp:spPr>
        <a:xfrm rot="5400000">
          <a:off x="2040689" y="491406"/>
          <a:ext cx="848580" cy="1412018"/>
        </a:xfrm>
        <a:prstGeom prst="corner">
          <a:avLst>
            <a:gd name="adj1" fmla="val 16120"/>
            <a:gd name="adj2" fmla="val 161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CF0328A-D9E7-436F-9EA3-92BFFAE901FC}">
      <dsp:nvSpPr>
        <dsp:cNvPr id="0" name=""/>
        <dsp:cNvSpPr/>
      </dsp:nvSpPr>
      <dsp:spPr>
        <a:xfrm>
          <a:off x="1899040" y="913295"/>
          <a:ext cx="1274778" cy="11174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kumimoji="1" lang="ja-JP" altLang="en-US" sz="3200" kern="1200" dirty="0" smtClean="0"/>
            <a:t>傾聴</a:t>
          </a:r>
          <a:endParaRPr kumimoji="1" lang="ja-JP" altLang="en-US" sz="3200" kern="1200" dirty="0"/>
        </a:p>
      </dsp:txBody>
      <dsp:txXfrm>
        <a:off x="1899040" y="913295"/>
        <a:ext cx="1274778" cy="1117417"/>
      </dsp:txXfrm>
    </dsp:sp>
    <dsp:sp modelId="{1E4B6874-501A-4A95-835F-89C8A94DED32}">
      <dsp:nvSpPr>
        <dsp:cNvPr id="0" name=""/>
        <dsp:cNvSpPr/>
      </dsp:nvSpPr>
      <dsp:spPr>
        <a:xfrm>
          <a:off x="2933294" y="387451"/>
          <a:ext cx="240524" cy="240524"/>
        </a:xfrm>
        <a:prstGeom prst="triangle">
          <a:avLst>
            <a:gd name="adj" fmla="val 10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3ECAF7C-18BF-4059-8285-6F9E23265BDE}">
      <dsp:nvSpPr>
        <dsp:cNvPr id="0" name=""/>
        <dsp:cNvSpPr/>
      </dsp:nvSpPr>
      <dsp:spPr>
        <a:xfrm rot="5400000">
          <a:off x="3601267" y="105239"/>
          <a:ext cx="848580" cy="1412018"/>
        </a:xfrm>
        <a:prstGeom prst="corner">
          <a:avLst>
            <a:gd name="adj1" fmla="val 16120"/>
            <a:gd name="adj2" fmla="val 161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10B5A14-9E74-4051-80D1-EAEA83FA6E36}">
      <dsp:nvSpPr>
        <dsp:cNvPr id="0" name=""/>
        <dsp:cNvSpPr/>
      </dsp:nvSpPr>
      <dsp:spPr>
        <a:xfrm>
          <a:off x="3459618" y="527128"/>
          <a:ext cx="1274778" cy="11174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kumimoji="1" lang="ja-JP" altLang="en-US" sz="3200" kern="1200" smtClean="0"/>
            <a:t>確認</a:t>
          </a:r>
          <a:endParaRPr kumimoji="1" lang="ja-JP" altLang="en-US" sz="3200" kern="1200" dirty="0"/>
        </a:p>
      </dsp:txBody>
      <dsp:txXfrm>
        <a:off x="3459618" y="527128"/>
        <a:ext cx="1274778" cy="1117417"/>
      </dsp:txXfrm>
    </dsp:sp>
    <dsp:sp modelId="{2323C25C-EC3E-4208-85D2-D93637AB9F64}">
      <dsp:nvSpPr>
        <dsp:cNvPr id="0" name=""/>
        <dsp:cNvSpPr/>
      </dsp:nvSpPr>
      <dsp:spPr>
        <a:xfrm>
          <a:off x="4493872" y="1285"/>
          <a:ext cx="240524" cy="240524"/>
        </a:xfrm>
        <a:prstGeom prst="triangle">
          <a:avLst>
            <a:gd name="adj" fmla="val 10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3EF893E-18EA-4A21-8E0C-9C3EBFE80B50}">
      <dsp:nvSpPr>
        <dsp:cNvPr id="0" name=""/>
        <dsp:cNvSpPr/>
      </dsp:nvSpPr>
      <dsp:spPr>
        <a:xfrm rot="5400000">
          <a:off x="5161844" y="-280926"/>
          <a:ext cx="848580" cy="1412018"/>
        </a:xfrm>
        <a:prstGeom prst="corner">
          <a:avLst>
            <a:gd name="adj1" fmla="val 16120"/>
            <a:gd name="adj2" fmla="val 161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AE072BB-1526-4645-A624-CA1957317C62}">
      <dsp:nvSpPr>
        <dsp:cNvPr id="0" name=""/>
        <dsp:cNvSpPr/>
      </dsp:nvSpPr>
      <dsp:spPr>
        <a:xfrm>
          <a:off x="5020195" y="140962"/>
          <a:ext cx="1274778" cy="11174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kumimoji="1" lang="ja-JP" altLang="en-US" sz="3200" kern="1200" dirty="0" smtClean="0"/>
            <a:t>提案</a:t>
          </a:r>
          <a:endParaRPr kumimoji="1" lang="ja-JP" altLang="en-US" sz="3200" kern="1200" dirty="0"/>
        </a:p>
      </dsp:txBody>
      <dsp:txXfrm>
        <a:off x="5020195" y="140962"/>
        <a:ext cx="1274778" cy="111741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0DF6AF-CF16-4672-8D74-FB397A6C8F25}">
      <dsp:nvSpPr>
        <dsp:cNvPr id="0" name=""/>
        <dsp:cNvSpPr/>
      </dsp:nvSpPr>
      <dsp:spPr>
        <a:xfrm>
          <a:off x="0" y="715803"/>
          <a:ext cx="7886700" cy="954405"/>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57088F4-CB74-4BD0-83D4-7AA3B513474F}">
      <dsp:nvSpPr>
        <dsp:cNvPr id="0" name=""/>
        <dsp:cNvSpPr/>
      </dsp:nvSpPr>
      <dsp:spPr>
        <a:xfrm>
          <a:off x="3465" y="0"/>
          <a:ext cx="2287451" cy="9544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0">
          <a:noAutofit/>
        </a:bodyPr>
        <a:lstStyle/>
        <a:p>
          <a:pPr lvl="0" algn="ctr" defTabSz="800100">
            <a:lnSpc>
              <a:spcPct val="90000"/>
            </a:lnSpc>
            <a:spcBef>
              <a:spcPct val="0"/>
            </a:spcBef>
            <a:spcAft>
              <a:spcPts val="0"/>
            </a:spcAft>
          </a:pPr>
          <a:r>
            <a:rPr kumimoji="1" lang="ja-JP" altLang="en-US" sz="1800" b="1" kern="1200" dirty="0" smtClean="0"/>
            <a:t>事故の分析と</a:t>
          </a:r>
          <a:endParaRPr kumimoji="1" lang="en-US" altLang="ja-JP" sz="1800" b="1" kern="1200" dirty="0" smtClean="0"/>
        </a:p>
        <a:p>
          <a:pPr lvl="0" algn="ctr" defTabSz="800100">
            <a:lnSpc>
              <a:spcPct val="90000"/>
            </a:lnSpc>
            <a:spcBef>
              <a:spcPct val="0"/>
            </a:spcBef>
            <a:spcAft>
              <a:spcPts val="0"/>
            </a:spcAft>
          </a:pPr>
          <a:r>
            <a:rPr kumimoji="1" lang="ja-JP" altLang="en-US" sz="1800" b="1" kern="1200" dirty="0" smtClean="0"/>
            <a:t>対策の検討</a:t>
          </a:r>
          <a:endParaRPr kumimoji="1" lang="ja-JP" altLang="en-US" sz="1800" b="1" kern="1200" dirty="0"/>
        </a:p>
      </dsp:txBody>
      <dsp:txXfrm>
        <a:off x="3465" y="0"/>
        <a:ext cx="2287451" cy="954405"/>
      </dsp:txXfrm>
    </dsp:sp>
    <dsp:sp modelId="{1AFD88D0-7255-4782-AEF7-3656F7455310}">
      <dsp:nvSpPr>
        <dsp:cNvPr id="0" name=""/>
        <dsp:cNvSpPr/>
      </dsp:nvSpPr>
      <dsp:spPr>
        <a:xfrm>
          <a:off x="1027890" y="1073705"/>
          <a:ext cx="238601" cy="23860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FF171F5-747B-411C-AE6E-378F8FAC2DEE}">
      <dsp:nvSpPr>
        <dsp:cNvPr id="0" name=""/>
        <dsp:cNvSpPr/>
      </dsp:nvSpPr>
      <dsp:spPr>
        <a:xfrm>
          <a:off x="2405289" y="1431607"/>
          <a:ext cx="2287451" cy="9544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t" anchorCtr="0">
          <a:noAutofit/>
        </a:bodyPr>
        <a:lstStyle/>
        <a:p>
          <a:pPr lvl="0" algn="ctr" defTabSz="800100">
            <a:lnSpc>
              <a:spcPct val="90000"/>
            </a:lnSpc>
            <a:spcBef>
              <a:spcPct val="0"/>
            </a:spcBef>
            <a:spcAft>
              <a:spcPts val="0"/>
            </a:spcAft>
          </a:pPr>
          <a:r>
            <a:rPr kumimoji="1" lang="ja-JP" altLang="en-US" sz="1800" b="1" kern="1200" dirty="0" smtClean="0"/>
            <a:t>対策の周知</a:t>
          </a:r>
          <a:endParaRPr kumimoji="1" lang="ja-JP" altLang="en-US" sz="1800" b="1" kern="1200" dirty="0"/>
        </a:p>
      </dsp:txBody>
      <dsp:txXfrm>
        <a:off x="2405289" y="1431607"/>
        <a:ext cx="2287451" cy="954405"/>
      </dsp:txXfrm>
    </dsp:sp>
    <dsp:sp modelId="{75BF5149-46E4-448A-8E62-42B7C56B4597}">
      <dsp:nvSpPr>
        <dsp:cNvPr id="0" name=""/>
        <dsp:cNvSpPr/>
      </dsp:nvSpPr>
      <dsp:spPr>
        <a:xfrm>
          <a:off x="3429714" y="1073705"/>
          <a:ext cx="238601" cy="23860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2BCACA8-D116-4794-BF2D-8F3A68879B60}">
      <dsp:nvSpPr>
        <dsp:cNvPr id="0" name=""/>
        <dsp:cNvSpPr/>
      </dsp:nvSpPr>
      <dsp:spPr>
        <a:xfrm>
          <a:off x="4807113" y="0"/>
          <a:ext cx="2287451" cy="9544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0">
          <a:noAutofit/>
        </a:bodyPr>
        <a:lstStyle/>
        <a:p>
          <a:pPr lvl="0" algn="ctr" defTabSz="800100">
            <a:lnSpc>
              <a:spcPct val="90000"/>
            </a:lnSpc>
            <a:spcBef>
              <a:spcPct val="0"/>
            </a:spcBef>
            <a:spcAft>
              <a:spcPts val="0"/>
            </a:spcAft>
          </a:pPr>
          <a:r>
            <a:rPr kumimoji="1" lang="ja-JP" altLang="en-US" sz="1800" b="1" kern="1200" dirty="0" smtClean="0"/>
            <a:t>対策の効果の</a:t>
          </a:r>
          <a:endParaRPr kumimoji="1" lang="en-US" altLang="ja-JP" sz="1800" b="1" kern="1200" dirty="0" smtClean="0"/>
        </a:p>
        <a:p>
          <a:pPr lvl="0" algn="ctr" defTabSz="800100">
            <a:lnSpc>
              <a:spcPct val="90000"/>
            </a:lnSpc>
            <a:spcBef>
              <a:spcPct val="0"/>
            </a:spcBef>
            <a:spcAft>
              <a:spcPts val="0"/>
            </a:spcAft>
          </a:pPr>
          <a:r>
            <a:rPr kumimoji="1" lang="ja-JP" altLang="en-US" sz="1800" b="1" kern="1200" dirty="0" smtClean="0"/>
            <a:t>検証と見直し</a:t>
          </a:r>
          <a:endParaRPr kumimoji="1" lang="ja-JP" altLang="en-US" sz="1800" b="1" kern="1200" dirty="0"/>
        </a:p>
      </dsp:txBody>
      <dsp:txXfrm>
        <a:off x="4807113" y="0"/>
        <a:ext cx="2287451" cy="954405"/>
      </dsp:txXfrm>
    </dsp:sp>
    <dsp:sp modelId="{632FCF68-DB76-42F3-9E83-130E8BBFCD7A}">
      <dsp:nvSpPr>
        <dsp:cNvPr id="0" name=""/>
        <dsp:cNvSpPr/>
      </dsp:nvSpPr>
      <dsp:spPr>
        <a:xfrm>
          <a:off x="5831537" y="1073705"/>
          <a:ext cx="238601" cy="23860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E2D341-29B1-43CE-9A91-6C169F937DB8}">
      <dsp:nvSpPr>
        <dsp:cNvPr id="0" name=""/>
        <dsp:cNvSpPr/>
      </dsp:nvSpPr>
      <dsp:spPr>
        <a:xfrm rot="16200000">
          <a:off x="894761" y="-894761"/>
          <a:ext cx="1099773" cy="2889295"/>
        </a:xfrm>
        <a:prstGeom prst="round1Rect">
          <a:avLst/>
        </a:prstGeom>
        <a:solidFill>
          <a:schemeClr val="lt1">
            <a:hueOff val="0"/>
            <a:satOff val="0"/>
            <a:lumOff val="0"/>
            <a:alphaOff val="0"/>
          </a:schemeClr>
        </a:solidFill>
        <a:ln w="1905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ja-JP" altLang="en-US" sz="2400" kern="1200" dirty="0" smtClean="0"/>
            <a:t>基準条例</a:t>
          </a:r>
          <a:endParaRPr kumimoji="1" lang="ja-JP" altLang="en-US" sz="2400" kern="1200" dirty="0"/>
        </a:p>
      </dsp:txBody>
      <dsp:txXfrm rot="5400000">
        <a:off x="-1" y="1"/>
        <a:ext cx="2889295" cy="824829"/>
      </dsp:txXfrm>
    </dsp:sp>
    <dsp:sp modelId="{FAA7B90A-FC89-4D73-A5F5-6CE2F8E8C24E}">
      <dsp:nvSpPr>
        <dsp:cNvPr id="0" name=""/>
        <dsp:cNvSpPr/>
      </dsp:nvSpPr>
      <dsp:spPr>
        <a:xfrm>
          <a:off x="2889295" y="0"/>
          <a:ext cx="2889295" cy="1099773"/>
        </a:xfrm>
        <a:prstGeom prst="round1Rect">
          <a:avLst/>
        </a:prstGeom>
        <a:solidFill>
          <a:schemeClr val="lt1">
            <a:hueOff val="0"/>
            <a:satOff val="0"/>
            <a:lumOff val="0"/>
            <a:alphaOff val="0"/>
          </a:schemeClr>
        </a:solidFill>
        <a:ln w="1905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kumimoji="1" lang="ja-JP" altLang="en-US" sz="2400" kern="1200" dirty="0" smtClean="0"/>
            <a:t>介護報酬関係告示</a:t>
          </a:r>
          <a:endParaRPr kumimoji="1" lang="ja-JP" altLang="en-US" sz="2400" kern="1200" dirty="0"/>
        </a:p>
      </dsp:txBody>
      <dsp:txXfrm>
        <a:off x="2889295" y="0"/>
        <a:ext cx="2889295" cy="824829"/>
      </dsp:txXfrm>
    </dsp:sp>
    <dsp:sp modelId="{0D3EA8C3-667E-4372-BDCA-7AAFBCC76AC4}">
      <dsp:nvSpPr>
        <dsp:cNvPr id="0" name=""/>
        <dsp:cNvSpPr/>
      </dsp:nvSpPr>
      <dsp:spPr>
        <a:xfrm rot="10800000">
          <a:off x="0" y="1099773"/>
          <a:ext cx="2889295" cy="1099773"/>
        </a:xfrm>
        <a:prstGeom prst="round1Rect">
          <a:avLst/>
        </a:prstGeom>
        <a:solidFill>
          <a:schemeClr val="lt1">
            <a:hueOff val="0"/>
            <a:satOff val="0"/>
            <a:lumOff val="0"/>
            <a:alphaOff val="0"/>
          </a:schemeClr>
        </a:solidFill>
        <a:ln w="1905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kumimoji="1" lang="ja-JP" altLang="en-US" sz="2400" kern="1200" dirty="0" smtClean="0"/>
            <a:t>国通知</a:t>
          </a:r>
          <a:endParaRPr kumimoji="1" lang="ja-JP" altLang="en-US" sz="2400" kern="1200" dirty="0"/>
        </a:p>
      </dsp:txBody>
      <dsp:txXfrm rot="10800000">
        <a:off x="0" y="1374716"/>
        <a:ext cx="2889295" cy="824829"/>
      </dsp:txXfrm>
    </dsp:sp>
    <dsp:sp modelId="{30E8B617-7B22-4056-9C45-C09A5268CDF8}">
      <dsp:nvSpPr>
        <dsp:cNvPr id="0" name=""/>
        <dsp:cNvSpPr/>
      </dsp:nvSpPr>
      <dsp:spPr>
        <a:xfrm rot="5400000">
          <a:off x="3784056" y="205011"/>
          <a:ext cx="1099773" cy="2889295"/>
        </a:xfrm>
        <a:prstGeom prst="round1Rect">
          <a:avLst/>
        </a:prstGeom>
        <a:solidFill>
          <a:schemeClr val="lt1">
            <a:hueOff val="0"/>
            <a:satOff val="0"/>
            <a:lumOff val="0"/>
            <a:alphaOff val="0"/>
          </a:schemeClr>
        </a:solidFill>
        <a:ln w="1905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kumimoji="1" lang="ja-JP" altLang="en-US" sz="2400" kern="1200" dirty="0" smtClean="0"/>
            <a:t>Ｑ＆Ａ</a:t>
          </a:r>
          <a:endParaRPr kumimoji="1" lang="ja-JP" altLang="en-US" sz="2400" kern="1200" dirty="0"/>
        </a:p>
      </dsp:txBody>
      <dsp:txXfrm rot="-5400000">
        <a:off x="2889295" y="1374716"/>
        <a:ext cx="2889295" cy="824829"/>
      </dsp:txXfrm>
    </dsp:sp>
    <dsp:sp modelId="{692CAEE3-1FD0-4D45-83DD-98FAD7587E3F}">
      <dsp:nvSpPr>
        <dsp:cNvPr id="0" name=""/>
        <dsp:cNvSpPr/>
      </dsp:nvSpPr>
      <dsp:spPr>
        <a:xfrm>
          <a:off x="968327" y="756311"/>
          <a:ext cx="3841936" cy="686923"/>
        </a:xfrm>
        <a:prstGeom prst="roundRect">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kumimoji="1" lang="en-US" altLang="ja-JP" sz="3200" b="1" kern="1200" dirty="0" smtClean="0">
              <a:effectLst>
                <a:outerShdw blurRad="38100" dist="38100" dir="2700000" algn="tl">
                  <a:srgbClr val="000000">
                    <a:alpha val="43137"/>
                  </a:srgbClr>
                </a:outerShdw>
              </a:effectLst>
            </a:rPr>
            <a:t>【</a:t>
          </a:r>
          <a:r>
            <a:rPr kumimoji="1" lang="ja-JP" altLang="en-US" sz="3200" b="1" kern="1200" dirty="0" smtClean="0">
              <a:effectLst>
                <a:outerShdw blurRad="38100" dist="38100" dir="2700000" algn="tl">
                  <a:srgbClr val="000000">
                    <a:alpha val="43137"/>
                  </a:srgbClr>
                </a:outerShdw>
              </a:effectLst>
            </a:rPr>
            <a:t>基準等の確認</a:t>
          </a:r>
          <a:r>
            <a:rPr kumimoji="1" lang="en-US" altLang="ja-JP" sz="3200" b="1" kern="1200" dirty="0" smtClean="0">
              <a:effectLst>
                <a:outerShdw blurRad="38100" dist="38100" dir="2700000" algn="tl">
                  <a:srgbClr val="000000">
                    <a:alpha val="43137"/>
                  </a:srgbClr>
                </a:outerShdw>
              </a:effectLst>
            </a:rPr>
            <a:t>】</a:t>
          </a:r>
          <a:endParaRPr kumimoji="1" lang="ja-JP" altLang="en-US" sz="3200" b="1" kern="1200" dirty="0">
            <a:effectLst>
              <a:outerShdw blurRad="38100" dist="38100" dir="2700000" algn="tl">
                <a:srgbClr val="000000">
                  <a:alpha val="43137"/>
                </a:srgbClr>
              </a:outerShdw>
            </a:effectLst>
          </a:endParaRPr>
        </a:p>
      </dsp:txBody>
      <dsp:txXfrm>
        <a:off x="1001860" y="789844"/>
        <a:ext cx="3774870" cy="619857"/>
      </dsp:txXfrm>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2.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0F5DBB-7278-4ABD-B9AA-2EDC7A384319}" type="datetimeFigureOut">
              <a:rPr kumimoji="1" lang="ja-JP" altLang="en-US" smtClean="0"/>
              <a:t>2017/6/8</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49"/>
            <a:ext cx="5486400" cy="4284663"/>
          </a:xfrm>
          <a:prstGeom prst="rect">
            <a:avLst/>
          </a:prstGeom>
        </p:spPr>
        <p:txBody>
          <a:bodyPr vert="horz" lIns="91440" tIns="45720" rIns="91440" bIns="45720" rtlCol="0"/>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ADB1AE-2FA5-4CCD-8657-D264944C90E0}" type="slidenum">
              <a:rPr kumimoji="1" lang="ja-JP" altLang="en-US" smtClean="0"/>
              <a:t>‹#›</a:t>
            </a:fld>
            <a:endParaRPr kumimoji="1" lang="ja-JP" altLang="en-US"/>
          </a:p>
        </p:txBody>
      </p:sp>
    </p:spTree>
    <p:extLst>
      <p:ext uri="{BB962C8B-B14F-4D97-AF65-F5344CB8AC3E}">
        <p14:creationId xmlns:p14="http://schemas.microsoft.com/office/powerpoint/2010/main" val="2688266735"/>
      </p:ext>
    </p:extLst>
  </p:cSld>
  <p:clrMap bg1="lt1" tx1="dk1" bg2="lt2" tx2="dk2" accent1="accent1" accent2="accent2" accent3="accent3" accent4="accent4" accent5="accent5" accent6="accent6" hlink="hlink" folHlink="folHlink"/>
  <p:notesStyle>
    <a:lvl1pPr marL="0" algn="just" defTabSz="914400" rtl="0" eaLnBrk="1" latinLnBrk="0" hangingPunct="1">
      <a:defRPr kumimoji="1" sz="1400" kern="1200">
        <a:solidFill>
          <a:schemeClr val="tx1"/>
        </a:solidFill>
        <a:latin typeface="+mn-lt"/>
        <a:ea typeface="+mn-ea"/>
        <a:cs typeface="+mn-cs"/>
      </a:defRPr>
    </a:lvl1pPr>
    <a:lvl2pPr marL="457200" algn="just" defTabSz="914400" rtl="0" eaLnBrk="1" latinLnBrk="0" hangingPunct="1">
      <a:defRPr kumimoji="1" sz="1400" kern="1200">
        <a:solidFill>
          <a:schemeClr val="tx1"/>
        </a:solidFill>
        <a:latin typeface="+mn-lt"/>
        <a:ea typeface="+mn-ea"/>
        <a:cs typeface="+mn-cs"/>
      </a:defRPr>
    </a:lvl2pPr>
    <a:lvl3pPr marL="914400" algn="just" defTabSz="914400" rtl="0" eaLnBrk="1" latinLnBrk="0" hangingPunct="1">
      <a:defRPr kumimoji="1" sz="1400" kern="1200">
        <a:solidFill>
          <a:schemeClr val="tx1"/>
        </a:solidFill>
        <a:latin typeface="+mn-lt"/>
        <a:ea typeface="+mn-ea"/>
        <a:cs typeface="+mn-cs"/>
      </a:defRPr>
    </a:lvl3pPr>
    <a:lvl4pPr marL="1371600" algn="just" defTabSz="914400" rtl="0" eaLnBrk="1" latinLnBrk="0" hangingPunct="1">
      <a:defRPr kumimoji="1" sz="1400" kern="1200">
        <a:solidFill>
          <a:schemeClr val="tx1"/>
        </a:solidFill>
        <a:latin typeface="+mn-lt"/>
        <a:ea typeface="+mn-ea"/>
        <a:cs typeface="+mn-cs"/>
      </a:defRPr>
    </a:lvl4pPr>
    <a:lvl5pPr marL="1828800" algn="just" defTabSz="914400" rtl="0" eaLnBrk="1" latinLnBrk="0" hangingPunct="1">
      <a:defRPr kumimoji="1" sz="14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78ADB1AE-2FA5-4CCD-8657-D264944C90E0}" type="slidenum">
              <a:rPr kumimoji="1" lang="ja-JP" altLang="en-US" smtClean="0"/>
              <a:t>1</a:t>
            </a:fld>
            <a:endParaRPr kumimoji="1" lang="ja-JP" altLang="en-US"/>
          </a:p>
        </p:txBody>
      </p:sp>
      <p:sp>
        <p:nvSpPr>
          <p:cNvPr id="5" name="ノート プレースホルダー 4"/>
          <p:cNvSpPr>
            <a:spLocks noGrp="1"/>
          </p:cNvSpPr>
          <p:nvPr>
            <p:ph type="body" sz="quarter" idx="11"/>
          </p:nvPr>
        </p:nvSpPr>
        <p:spPr/>
        <p:txBody>
          <a:bodyPr/>
          <a:lstStyle/>
          <a:p>
            <a:endParaRPr kumimoji="1" lang="ja-JP" altLang="en-US"/>
          </a:p>
        </p:txBody>
      </p:sp>
    </p:spTree>
    <p:extLst>
      <p:ext uri="{BB962C8B-B14F-4D97-AF65-F5344CB8AC3E}">
        <p14:creationId xmlns:p14="http://schemas.microsoft.com/office/powerpoint/2010/main" val="17013435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78ADB1AE-2FA5-4CCD-8657-D264944C90E0}" type="slidenum">
              <a:rPr kumimoji="1" lang="ja-JP" altLang="en-US" smtClean="0"/>
              <a:t>14</a:t>
            </a:fld>
            <a:endParaRPr kumimoji="1" lang="ja-JP" altLang="en-US"/>
          </a:p>
        </p:txBody>
      </p:sp>
      <p:sp>
        <p:nvSpPr>
          <p:cNvPr id="5" name="ノート プレースホルダー 4"/>
          <p:cNvSpPr>
            <a:spLocks noGrp="1"/>
          </p:cNvSpPr>
          <p:nvPr>
            <p:ph type="body" sz="quarter" idx="11"/>
          </p:nvPr>
        </p:nvSpPr>
        <p:spPr/>
        <p:txBody>
          <a:bodyPr/>
          <a:lstStyle/>
          <a:p>
            <a:endParaRPr kumimoji="1" lang="ja-JP" altLang="en-US"/>
          </a:p>
        </p:txBody>
      </p:sp>
    </p:spTree>
    <p:extLst>
      <p:ext uri="{BB962C8B-B14F-4D97-AF65-F5344CB8AC3E}">
        <p14:creationId xmlns:p14="http://schemas.microsoft.com/office/powerpoint/2010/main" val="16900320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78ADB1AE-2FA5-4CCD-8657-D264944C90E0}" type="slidenum">
              <a:rPr kumimoji="1" lang="ja-JP" altLang="en-US" smtClean="0"/>
              <a:t>15</a:t>
            </a:fld>
            <a:endParaRPr kumimoji="1" lang="ja-JP" altLang="en-US"/>
          </a:p>
        </p:txBody>
      </p:sp>
      <p:sp>
        <p:nvSpPr>
          <p:cNvPr id="5" name="ノート プレースホルダー 4"/>
          <p:cNvSpPr>
            <a:spLocks noGrp="1"/>
          </p:cNvSpPr>
          <p:nvPr>
            <p:ph type="body" sz="quarter" idx="11"/>
          </p:nvPr>
        </p:nvSpPr>
        <p:spPr/>
        <p:txBody>
          <a:bodyPr/>
          <a:lstStyle/>
          <a:p>
            <a:endParaRPr kumimoji="1" lang="ja-JP" altLang="en-US"/>
          </a:p>
        </p:txBody>
      </p:sp>
    </p:spTree>
    <p:extLst>
      <p:ext uri="{BB962C8B-B14F-4D97-AF65-F5344CB8AC3E}">
        <p14:creationId xmlns:p14="http://schemas.microsoft.com/office/powerpoint/2010/main" val="901470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78ADB1AE-2FA5-4CCD-8657-D264944C90E0}" type="slidenum">
              <a:rPr kumimoji="1" lang="ja-JP" altLang="en-US" smtClean="0"/>
              <a:t>16</a:t>
            </a:fld>
            <a:endParaRPr kumimoji="1" lang="ja-JP" altLang="en-US"/>
          </a:p>
        </p:txBody>
      </p:sp>
      <p:sp>
        <p:nvSpPr>
          <p:cNvPr id="5" name="ノート プレースホルダー 4"/>
          <p:cNvSpPr>
            <a:spLocks noGrp="1"/>
          </p:cNvSpPr>
          <p:nvPr>
            <p:ph type="body" sz="quarter" idx="11"/>
          </p:nvPr>
        </p:nvSpPr>
        <p:spPr/>
        <p:txBody>
          <a:bodyPr/>
          <a:lstStyle/>
          <a:p>
            <a:endParaRPr kumimoji="1" lang="ja-JP" altLang="en-US"/>
          </a:p>
        </p:txBody>
      </p:sp>
    </p:spTree>
    <p:extLst>
      <p:ext uri="{BB962C8B-B14F-4D97-AF65-F5344CB8AC3E}">
        <p14:creationId xmlns:p14="http://schemas.microsoft.com/office/powerpoint/2010/main" val="2701919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78ADB1AE-2FA5-4CCD-8657-D264944C90E0}" type="slidenum">
              <a:rPr kumimoji="1" lang="ja-JP" altLang="en-US" smtClean="0"/>
              <a:t>17</a:t>
            </a:fld>
            <a:endParaRPr kumimoji="1" lang="ja-JP" altLang="en-US"/>
          </a:p>
        </p:txBody>
      </p:sp>
      <p:sp>
        <p:nvSpPr>
          <p:cNvPr id="5" name="ノート プレースホルダー 4"/>
          <p:cNvSpPr>
            <a:spLocks noGrp="1"/>
          </p:cNvSpPr>
          <p:nvPr>
            <p:ph type="body" sz="quarter" idx="11"/>
          </p:nvPr>
        </p:nvSpPr>
        <p:spPr/>
        <p:txBody>
          <a:bodyPr/>
          <a:lstStyle/>
          <a:p>
            <a:endParaRPr kumimoji="1" lang="ja-JP" altLang="en-US"/>
          </a:p>
        </p:txBody>
      </p:sp>
    </p:spTree>
    <p:extLst>
      <p:ext uri="{BB962C8B-B14F-4D97-AF65-F5344CB8AC3E}">
        <p14:creationId xmlns:p14="http://schemas.microsoft.com/office/powerpoint/2010/main" val="13389063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78ADB1AE-2FA5-4CCD-8657-D264944C90E0}" type="slidenum">
              <a:rPr kumimoji="1" lang="ja-JP" altLang="en-US" smtClean="0"/>
              <a:t>18</a:t>
            </a:fld>
            <a:endParaRPr kumimoji="1" lang="ja-JP" altLang="en-US"/>
          </a:p>
        </p:txBody>
      </p:sp>
      <p:sp>
        <p:nvSpPr>
          <p:cNvPr id="5" name="ノート プレースホルダー 4"/>
          <p:cNvSpPr>
            <a:spLocks noGrp="1"/>
          </p:cNvSpPr>
          <p:nvPr>
            <p:ph type="body" sz="quarter" idx="11"/>
          </p:nvPr>
        </p:nvSpPr>
        <p:spPr/>
        <p:txBody>
          <a:bodyPr/>
          <a:lstStyle/>
          <a:p>
            <a:endParaRPr kumimoji="1" lang="ja-JP" altLang="en-US"/>
          </a:p>
        </p:txBody>
      </p:sp>
    </p:spTree>
    <p:extLst>
      <p:ext uri="{BB962C8B-B14F-4D97-AF65-F5344CB8AC3E}">
        <p14:creationId xmlns:p14="http://schemas.microsoft.com/office/powerpoint/2010/main" val="21962867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78ADB1AE-2FA5-4CCD-8657-D264944C90E0}" type="slidenum">
              <a:rPr kumimoji="1" lang="ja-JP" altLang="en-US" smtClean="0"/>
              <a:t>19</a:t>
            </a:fld>
            <a:endParaRPr kumimoji="1" lang="ja-JP" altLang="en-US"/>
          </a:p>
        </p:txBody>
      </p:sp>
      <p:sp>
        <p:nvSpPr>
          <p:cNvPr id="5" name="ノート プレースホルダー 4"/>
          <p:cNvSpPr>
            <a:spLocks noGrp="1"/>
          </p:cNvSpPr>
          <p:nvPr>
            <p:ph type="body" sz="quarter" idx="11"/>
          </p:nvPr>
        </p:nvSpPr>
        <p:spPr/>
        <p:txBody>
          <a:bodyPr/>
          <a:lstStyle/>
          <a:p>
            <a:endParaRPr kumimoji="1" lang="ja-JP" altLang="en-US"/>
          </a:p>
        </p:txBody>
      </p:sp>
    </p:spTree>
    <p:extLst>
      <p:ext uri="{BB962C8B-B14F-4D97-AF65-F5344CB8AC3E}">
        <p14:creationId xmlns:p14="http://schemas.microsoft.com/office/powerpoint/2010/main" val="37038622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78ADB1AE-2FA5-4CCD-8657-D264944C90E0}" type="slidenum">
              <a:rPr kumimoji="1" lang="ja-JP" altLang="en-US" smtClean="0"/>
              <a:t>20</a:t>
            </a:fld>
            <a:endParaRPr kumimoji="1" lang="ja-JP" altLang="en-US"/>
          </a:p>
        </p:txBody>
      </p:sp>
      <p:sp>
        <p:nvSpPr>
          <p:cNvPr id="5" name="ノート プレースホルダー 4"/>
          <p:cNvSpPr>
            <a:spLocks noGrp="1"/>
          </p:cNvSpPr>
          <p:nvPr>
            <p:ph type="body" sz="quarter" idx="11"/>
          </p:nvPr>
        </p:nvSpPr>
        <p:spPr/>
        <p:txBody>
          <a:bodyPr/>
          <a:lstStyle/>
          <a:p>
            <a:endParaRPr kumimoji="1" lang="ja-JP" altLang="en-US"/>
          </a:p>
        </p:txBody>
      </p:sp>
    </p:spTree>
    <p:extLst>
      <p:ext uri="{BB962C8B-B14F-4D97-AF65-F5344CB8AC3E}">
        <p14:creationId xmlns:p14="http://schemas.microsoft.com/office/powerpoint/2010/main" val="31673885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78ADB1AE-2FA5-4CCD-8657-D264944C90E0}" type="slidenum">
              <a:rPr kumimoji="1" lang="ja-JP" altLang="en-US" smtClean="0"/>
              <a:t>21</a:t>
            </a:fld>
            <a:endParaRPr kumimoji="1" lang="ja-JP" altLang="en-US"/>
          </a:p>
        </p:txBody>
      </p:sp>
      <p:sp>
        <p:nvSpPr>
          <p:cNvPr id="5" name="ノート プレースホルダー 4"/>
          <p:cNvSpPr>
            <a:spLocks noGrp="1"/>
          </p:cNvSpPr>
          <p:nvPr>
            <p:ph type="body" sz="quarter" idx="11"/>
          </p:nvPr>
        </p:nvSpPr>
        <p:spPr/>
        <p:txBody>
          <a:bodyPr/>
          <a:lstStyle/>
          <a:p>
            <a:endParaRPr kumimoji="1" lang="ja-JP" altLang="en-US"/>
          </a:p>
        </p:txBody>
      </p:sp>
    </p:spTree>
    <p:extLst>
      <p:ext uri="{BB962C8B-B14F-4D97-AF65-F5344CB8AC3E}">
        <p14:creationId xmlns:p14="http://schemas.microsoft.com/office/powerpoint/2010/main" val="11164633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78ADB1AE-2FA5-4CCD-8657-D264944C90E0}" type="slidenum">
              <a:rPr kumimoji="1" lang="ja-JP" altLang="en-US" smtClean="0"/>
              <a:t>22</a:t>
            </a:fld>
            <a:endParaRPr kumimoji="1" lang="ja-JP" altLang="en-US"/>
          </a:p>
        </p:txBody>
      </p:sp>
      <p:sp>
        <p:nvSpPr>
          <p:cNvPr id="5" name="ノート プレースホルダー 4"/>
          <p:cNvSpPr>
            <a:spLocks noGrp="1"/>
          </p:cNvSpPr>
          <p:nvPr>
            <p:ph type="body" sz="quarter" idx="11"/>
          </p:nvPr>
        </p:nvSpPr>
        <p:spPr/>
        <p:txBody>
          <a:bodyPr/>
          <a:lstStyle/>
          <a:p>
            <a:endParaRPr kumimoji="1" lang="ja-JP" altLang="en-US"/>
          </a:p>
        </p:txBody>
      </p:sp>
    </p:spTree>
    <p:extLst>
      <p:ext uri="{BB962C8B-B14F-4D97-AF65-F5344CB8AC3E}">
        <p14:creationId xmlns:p14="http://schemas.microsoft.com/office/powerpoint/2010/main" val="36794804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78ADB1AE-2FA5-4CCD-8657-D264944C90E0}" type="slidenum">
              <a:rPr kumimoji="1" lang="ja-JP" altLang="en-US" smtClean="0"/>
              <a:t>23</a:t>
            </a:fld>
            <a:endParaRPr kumimoji="1" lang="ja-JP" altLang="en-US"/>
          </a:p>
        </p:txBody>
      </p:sp>
      <p:sp>
        <p:nvSpPr>
          <p:cNvPr id="5" name="ノート プレースホルダー 4"/>
          <p:cNvSpPr>
            <a:spLocks noGrp="1"/>
          </p:cNvSpPr>
          <p:nvPr>
            <p:ph type="body" sz="quarter" idx="11"/>
          </p:nvPr>
        </p:nvSpPr>
        <p:spPr/>
        <p:txBody>
          <a:bodyPr/>
          <a:lstStyle/>
          <a:p>
            <a:endParaRPr kumimoji="1" lang="ja-JP" altLang="en-US"/>
          </a:p>
        </p:txBody>
      </p:sp>
    </p:spTree>
    <p:extLst>
      <p:ext uri="{BB962C8B-B14F-4D97-AF65-F5344CB8AC3E}">
        <p14:creationId xmlns:p14="http://schemas.microsoft.com/office/powerpoint/2010/main" val="10718488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78ADB1AE-2FA5-4CCD-8657-D264944C90E0}" type="slidenum">
              <a:rPr kumimoji="1" lang="ja-JP" altLang="en-US" smtClean="0"/>
              <a:t>3</a:t>
            </a:fld>
            <a:endParaRPr kumimoji="1" lang="ja-JP" altLang="en-US"/>
          </a:p>
        </p:txBody>
      </p:sp>
      <p:sp>
        <p:nvSpPr>
          <p:cNvPr id="5" name="ノート プレースホルダー 4"/>
          <p:cNvSpPr>
            <a:spLocks noGrp="1"/>
          </p:cNvSpPr>
          <p:nvPr>
            <p:ph type="body" sz="quarter" idx="11"/>
          </p:nvPr>
        </p:nvSpPr>
        <p:spPr/>
        <p:txBody>
          <a:bodyPr/>
          <a:lstStyle/>
          <a:p>
            <a:endParaRPr kumimoji="1" lang="ja-JP" altLang="en-US"/>
          </a:p>
        </p:txBody>
      </p:sp>
    </p:spTree>
    <p:extLst>
      <p:ext uri="{BB962C8B-B14F-4D97-AF65-F5344CB8AC3E}">
        <p14:creationId xmlns:p14="http://schemas.microsoft.com/office/powerpoint/2010/main" val="29277990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78ADB1AE-2FA5-4CCD-8657-D264944C90E0}" type="slidenum">
              <a:rPr kumimoji="1" lang="ja-JP" altLang="en-US" smtClean="0"/>
              <a:t>24</a:t>
            </a:fld>
            <a:endParaRPr kumimoji="1" lang="ja-JP" altLang="en-US"/>
          </a:p>
        </p:txBody>
      </p:sp>
      <p:sp>
        <p:nvSpPr>
          <p:cNvPr id="5" name="ノート プレースホルダー 4"/>
          <p:cNvSpPr>
            <a:spLocks noGrp="1"/>
          </p:cNvSpPr>
          <p:nvPr>
            <p:ph type="body" sz="quarter" idx="11"/>
          </p:nvPr>
        </p:nvSpPr>
        <p:spPr/>
        <p:txBody>
          <a:bodyPr/>
          <a:lstStyle/>
          <a:p>
            <a:endParaRPr kumimoji="1" lang="ja-JP" altLang="en-US"/>
          </a:p>
        </p:txBody>
      </p:sp>
    </p:spTree>
    <p:extLst>
      <p:ext uri="{BB962C8B-B14F-4D97-AF65-F5344CB8AC3E}">
        <p14:creationId xmlns:p14="http://schemas.microsoft.com/office/powerpoint/2010/main" val="32843667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78ADB1AE-2FA5-4CCD-8657-D264944C90E0}" type="slidenum">
              <a:rPr kumimoji="1" lang="ja-JP" altLang="en-US" smtClean="0"/>
              <a:t>25</a:t>
            </a:fld>
            <a:endParaRPr kumimoji="1" lang="ja-JP" altLang="en-US"/>
          </a:p>
        </p:txBody>
      </p:sp>
      <p:sp>
        <p:nvSpPr>
          <p:cNvPr id="5" name="ノート プレースホルダー 4"/>
          <p:cNvSpPr>
            <a:spLocks noGrp="1"/>
          </p:cNvSpPr>
          <p:nvPr>
            <p:ph type="body" sz="quarter" idx="11"/>
          </p:nvPr>
        </p:nvSpPr>
        <p:spPr/>
        <p:txBody>
          <a:bodyPr/>
          <a:lstStyle/>
          <a:p>
            <a:endParaRPr kumimoji="1" lang="ja-JP" altLang="en-US"/>
          </a:p>
        </p:txBody>
      </p:sp>
    </p:spTree>
    <p:extLst>
      <p:ext uri="{BB962C8B-B14F-4D97-AF65-F5344CB8AC3E}">
        <p14:creationId xmlns:p14="http://schemas.microsoft.com/office/powerpoint/2010/main" val="15506454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78ADB1AE-2FA5-4CCD-8657-D264944C90E0}" type="slidenum">
              <a:rPr kumimoji="1" lang="ja-JP" altLang="en-US" smtClean="0"/>
              <a:t>26</a:t>
            </a:fld>
            <a:endParaRPr kumimoji="1" lang="ja-JP" altLang="en-US"/>
          </a:p>
        </p:txBody>
      </p:sp>
      <p:sp>
        <p:nvSpPr>
          <p:cNvPr id="5" name="ノート プレースホルダー 4"/>
          <p:cNvSpPr>
            <a:spLocks noGrp="1"/>
          </p:cNvSpPr>
          <p:nvPr>
            <p:ph type="body" sz="quarter" idx="11"/>
          </p:nvPr>
        </p:nvSpPr>
        <p:spPr/>
        <p:txBody>
          <a:bodyPr/>
          <a:lstStyle/>
          <a:p>
            <a:endParaRPr kumimoji="1" lang="ja-JP" altLang="en-US"/>
          </a:p>
        </p:txBody>
      </p:sp>
    </p:spTree>
    <p:extLst>
      <p:ext uri="{BB962C8B-B14F-4D97-AF65-F5344CB8AC3E}">
        <p14:creationId xmlns:p14="http://schemas.microsoft.com/office/powerpoint/2010/main" val="8908770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78ADB1AE-2FA5-4CCD-8657-D264944C90E0}" type="slidenum">
              <a:rPr kumimoji="1" lang="ja-JP" altLang="en-US" smtClean="0"/>
              <a:t>27</a:t>
            </a:fld>
            <a:endParaRPr kumimoji="1" lang="ja-JP" altLang="en-US"/>
          </a:p>
        </p:txBody>
      </p:sp>
      <p:sp>
        <p:nvSpPr>
          <p:cNvPr id="5" name="ノート プレースホルダー 4"/>
          <p:cNvSpPr>
            <a:spLocks noGrp="1"/>
          </p:cNvSpPr>
          <p:nvPr>
            <p:ph type="body" sz="quarter" idx="11"/>
          </p:nvPr>
        </p:nvSpPr>
        <p:spPr/>
        <p:txBody>
          <a:bodyPr/>
          <a:lstStyle/>
          <a:p>
            <a:endParaRPr kumimoji="1" lang="ja-JP" altLang="en-US"/>
          </a:p>
        </p:txBody>
      </p:sp>
    </p:spTree>
    <p:extLst>
      <p:ext uri="{BB962C8B-B14F-4D97-AF65-F5344CB8AC3E}">
        <p14:creationId xmlns:p14="http://schemas.microsoft.com/office/powerpoint/2010/main" val="36151267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78ADB1AE-2FA5-4CCD-8657-D264944C90E0}" type="slidenum">
              <a:rPr kumimoji="1" lang="ja-JP" altLang="en-US" smtClean="0"/>
              <a:t>28</a:t>
            </a:fld>
            <a:endParaRPr kumimoji="1" lang="ja-JP" altLang="en-US"/>
          </a:p>
        </p:txBody>
      </p:sp>
      <p:sp>
        <p:nvSpPr>
          <p:cNvPr id="5" name="ノート プレースホルダー 4"/>
          <p:cNvSpPr>
            <a:spLocks noGrp="1"/>
          </p:cNvSpPr>
          <p:nvPr>
            <p:ph type="body" sz="quarter" idx="11"/>
          </p:nvPr>
        </p:nvSpPr>
        <p:spPr/>
        <p:txBody>
          <a:bodyPr/>
          <a:lstStyle/>
          <a:p>
            <a:endParaRPr kumimoji="1" lang="ja-JP" altLang="en-US"/>
          </a:p>
        </p:txBody>
      </p:sp>
    </p:spTree>
    <p:extLst>
      <p:ext uri="{BB962C8B-B14F-4D97-AF65-F5344CB8AC3E}">
        <p14:creationId xmlns:p14="http://schemas.microsoft.com/office/powerpoint/2010/main" val="76205992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78ADB1AE-2FA5-4CCD-8657-D264944C90E0}" type="slidenum">
              <a:rPr kumimoji="1" lang="ja-JP" altLang="en-US" smtClean="0"/>
              <a:t>29</a:t>
            </a:fld>
            <a:endParaRPr kumimoji="1" lang="ja-JP" altLang="en-US"/>
          </a:p>
        </p:txBody>
      </p:sp>
      <p:sp>
        <p:nvSpPr>
          <p:cNvPr id="5" name="ノート プレースホルダー 4"/>
          <p:cNvSpPr>
            <a:spLocks noGrp="1"/>
          </p:cNvSpPr>
          <p:nvPr>
            <p:ph type="body" sz="quarter" idx="11"/>
          </p:nvPr>
        </p:nvSpPr>
        <p:spPr/>
        <p:txBody>
          <a:bodyPr/>
          <a:lstStyle/>
          <a:p>
            <a:endParaRPr kumimoji="1" lang="ja-JP" altLang="en-US"/>
          </a:p>
        </p:txBody>
      </p:sp>
    </p:spTree>
    <p:extLst>
      <p:ext uri="{BB962C8B-B14F-4D97-AF65-F5344CB8AC3E}">
        <p14:creationId xmlns:p14="http://schemas.microsoft.com/office/powerpoint/2010/main" val="298221578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78ADB1AE-2FA5-4CCD-8657-D264944C90E0}" type="slidenum">
              <a:rPr kumimoji="1" lang="ja-JP" altLang="en-US" smtClean="0"/>
              <a:t>37</a:t>
            </a:fld>
            <a:endParaRPr kumimoji="1" lang="ja-JP" altLang="en-US"/>
          </a:p>
        </p:txBody>
      </p:sp>
      <p:sp>
        <p:nvSpPr>
          <p:cNvPr id="5" name="ノート プレースホルダー 4"/>
          <p:cNvSpPr>
            <a:spLocks noGrp="1"/>
          </p:cNvSpPr>
          <p:nvPr>
            <p:ph type="body" sz="quarter" idx="11"/>
          </p:nvPr>
        </p:nvSpPr>
        <p:spPr/>
        <p:txBody>
          <a:bodyPr/>
          <a:lstStyle/>
          <a:p>
            <a:endParaRPr kumimoji="1" lang="ja-JP" altLang="en-US"/>
          </a:p>
        </p:txBody>
      </p:sp>
    </p:spTree>
    <p:extLst>
      <p:ext uri="{BB962C8B-B14F-4D97-AF65-F5344CB8AC3E}">
        <p14:creationId xmlns:p14="http://schemas.microsoft.com/office/powerpoint/2010/main" val="4089549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78ADB1AE-2FA5-4CCD-8657-D264944C90E0}" type="slidenum">
              <a:rPr kumimoji="1" lang="ja-JP" altLang="en-US" smtClean="0"/>
              <a:t>4</a:t>
            </a:fld>
            <a:endParaRPr kumimoji="1" lang="ja-JP" altLang="en-US"/>
          </a:p>
        </p:txBody>
      </p:sp>
      <p:sp>
        <p:nvSpPr>
          <p:cNvPr id="5" name="ノート プレースホルダー 4"/>
          <p:cNvSpPr>
            <a:spLocks noGrp="1"/>
          </p:cNvSpPr>
          <p:nvPr>
            <p:ph type="body" sz="quarter" idx="11"/>
          </p:nvPr>
        </p:nvSpPr>
        <p:spPr/>
        <p:txBody>
          <a:bodyPr/>
          <a:lstStyle/>
          <a:p>
            <a:endParaRPr kumimoji="1" lang="ja-JP" altLang="en-US"/>
          </a:p>
        </p:txBody>
      </p:sp>
    </p:spTree>
    <p:extLst>
      <p:ext uri="{BB962C8B-B14F-4D97-AF65-F5344CB8AC3E}">
        <p14:creationId xmlns:p14="http://schemas.microsoft.com/office/powerpoint/2010/main" val="1004947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78ADB1AE-2FA5-4CCD-8657-D264944C90E0}" type="slidenum">
              <a:rPr kumimoji="1" lang="ja-JP" altLang="en-US" smtClean="0"/>
              <a:t>5</a:t>
            </a:fld>
            <a:endParaRPr kumimoji="1" lang="ja-JP" altLang="en-US"/>
          </a:p>
        </p:txBody>
      </p:sp>
      <p:sp>
        <p:nvSpPr>
          <p:cNvPr id="5" name="ノート プレースホルダー 4"/>
          <p:cNvSpPr>
            <a:spLocks noGrp="1"/>
          </p:cNvSpPr>
          <p:nvPr>
            <p:ph type="body" sz="quarter" idx="11"/>
          </p:nvPr>
        </p:nvSpPr>
        <p:spPr/>
        <p:txBody>
          <a:bodyPr/>
          <a:lstStyle/>
          <a:p>
            <a:endParaRPr kumimoji="1" lang="ja-JP" altLang="en-US"/>
          </a:p>
        </p:txBody>
      </p:sp>
    </p:spTree>
    <p:extLst>
      <p:ext uri="{BB962C8B-B14F-4D97-AF65-F5344CB8AC3E}">
        <p14:creationId xmlns:p14="http://schemas.microsoft.com/office/powerpoint/2010/main" val="28675798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78ADB1AE-2FA5-4CCD-8657-D264944C90E0}" type="slidenum">
              <a:rPr kumimoji="1" lang="ja-JP" altLang="en-US" smtClean="0"/>
              <a:t>9</a:t>
            </a:fld>
            <a:endParaRPr kumimoji="1" lang="ja-JP" altLang="en-US"/>
          </a:p>
        </p:txBody>
      </p:sp>
      <p:sp>
        <p:nvSpPr>
          <p:cNvPr id="5" name="ノート プレースホルダー 4"/>
          <p:cNvSpPr>
            <a:spLocks noGrp="1"/>
          </p:cNvSpPr>
          <p:nvPr>
            <p:ph type="body" sz="quarter" idx="11"/>
          </p:nvPr>
        </p:nvSpPr>
        <p:spPr/>
        <p:txBody>
          <a:bodyPr/>
          <a:lstStyle/>
          <a:p>
            <a:endParaRPr kumimoji="1" lang="ja-JP" altLang="en-US"/>
          </a:p>
        </p:txBody>
      </p:sp>
    </p:spTree>
    <p:extLst>
      <p:ext uri="{BB962C8B-B14F-4D97-AF65-F5344CB8AC3E}">
        <p14:creationId xmlns:p14="http://schemas.microsoft.com/office/powerpoint/2010/main" val="28050541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78ADB1AE-2FA5-4CCD-8657-D264944C90E0}" type="slidenum">
              <a:rPr kumimoji="1" lang="ja-JP" altLang="en-US" smtClean="0"/>
              <a:t>10</a:t>
            </a:fld>
            <a:endParaRPr kumimoji="1" lang="ja-JP" altLang="en-US"/>
          </a:p>
        </p:txBody>
      </p:sp>
      <p:sp>
        <p:nvSpPr>
          <p:cNvPr id="5" name="ノート プレースホルダー 4"/>
          <p:cNvSpPr>
            <a:spLocks noGrp="1"/>
          </p:cNvSpPr>
          <p:nvPr>
            <p:ph type="body" sz="quarter" idx="11"/>
          </p:nvPr>
        </p:nvSpPr>
        <p:spPr/>
        <p:txBody>
          <a:bodyPr/>
          <a:lstStyle/>
          <a:p>
            <a:endParaRPr kumimoji="1" lang="ja-JP" altLang="en-US"/>
          </a:p>
        </p:txBody>
      </p:sp>
    </p:spTree>
    <p:extLst>
      <p:ext uri="{BB962C8B-B14F-4D97-AF65-F5344CB8AC3E}">
        <p14:creationId xmlns:p14="http://schemas.microsoft.com/office/powerpoint/2010/main" val="34313058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78ADB1AE-2FA5-4CCD-8657-D264944C90E0}" type="slidenum">
              <a:rPr kumimoji="1" lang="ja-JP" altLang="en-US" smtClean="0"/>
              <a:t>11</a:t>
            </a:fld>
            <a:endParaRPr kumimoji="1" lang="ja-JP" altLang="en-US"/>
          </a:p>
        </p:txBody>
      </p:sp>
      <p:sp>
        <p:nvSpPr>
          <p:cNvPr id="5" name="ノート プレースホルダー 4"/>
          <p:cNvSpPr>
            <a:spLocks noGrp="1"/>
          </p:cNvSpPr>
          <p:nvPr>
            <p:ph type="body" sz="quarter" idx="11"/>
          </p:nvPr>
        </p:nvSpPr>
        <p:spPr/>
        <p:txBody>
          <a:bodyPr/>
          <a:lstStyle/>
          <a:p>
            <a:endParaRPr kumimoji="1" lang="ja-JP" altLang="en-US"/>
          </a:p>
        </p:txBody>
      </p:sp>
    </p:spTree>
    <p:extLst>
      <p:ext uri="{BB962C8B-B14F-4D97-AF65-F5344CB8AC3E}">
        <p14:creationId xmlns:p14="http://schemas.microsoft.com/office/powerpoint/2010/main" val="31792758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78ADB1AE-2FA5-4CCD-8657-D264944C90E0}" type="slidenum">
              <a:rPr kumimoji="1" lang="ja-JP" altLang="en-US" smtClean="0"/>
              <a:t>12</a:t>
            </a:fld>
            <a:endParaRPr kumimoji="1" lang="ja-JP" altLang="en-US"/>
          </a:p>
        </p:txBody>
      </p:sp>
      <p:sp>
        <p:nvSpPr>
          <p:cNvPr id="5" name="ノート プレースホルダー 4"/>
          <p:cNvSpPr>
            <a:spLocks noGrp="1"/>
          </p:cNvSpPr>
          <p:nvPr>
            <p:ph type="body" sz="quarter" idx="11"/>
          </p:nvPr>
        </p:nvSpPr>
        <p:spPr/>
        <p:txBody>
          <a:bodyPr/>
          <a:lstStyle/>
          <a:p>
            <a:endParaRPr kumimoji="1" lang="ja-JP" altLang="en-US"/>
          </a:p>
        </p:txBody>
      </p:sp>
    </p:spTree>
    <p:extLst>
      <p:ext uri="{BB962C8B-B14F-4D97-AF65-F5344CB8AC3E}">
        <p14:creationId xmlns:p14="http://schemas.microsoft.com/office/powerpoint/2010/main" val="38334466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78ADB1AE-2FA5-4CCD-8657-D264944C90E0}" type="slidenum">
              <a:rPr kumimoji="1" lang="ja-JP" altLang="en-US" smtClean="0"/>
              <a:t>13</a:t>
            </a:fld>
            <a:endParaRPr kumimoji="1" lang="ja-JP" altLang="en-US"/>
          </a:p>
        </p:txBody>
      </p:sp>
      <p:sp>
        <p:nvSpPr>
          <p:cNvPr id="5" name="ノート プレースホルダー 4"/>
          <p:cNvSpPr>
            <a:spLocks noGrp="1"/>
          </p:cNvSpPr>
          <p:nvPr>
            <p:ph type="body" sz="quarter" idx="11"/>
          </p:nvPr>
        </p:nvSpPr>
        <p:spPr/>
        <p:txBody>
          <a:bodyPr/>
          <a:lstStyle/>
          <a:p>
            <a:endParaRPr kumimoji="1" lang="ja-JP" altLang="en-US"/>
          </a:p>
        </p:txBody>
      </p:sp>
    </p:spTree>
    <p:extLst>
      <p:ext uri="{BB962C8B-B14F-4D97-AF65-F5344CB8AC3E}">
        <p14:creationId xmlns:p14="http://schemas.microsoft.com/office/powerpoint/2010/main" val="33684896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2464FF7-3FE8-435A-8467-7DE3A7E31690}" type="datetimeFigureOut">
              <a:rPr kumimoji="1" lang="ja-JP" altLang="en-US" smtClean="0"/>
              <a:t>2017/6/8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2EE3FF0-5D3B-4935-AB5E-D6C405489A67}" type="slidenum">
              <a:rPr kumimoji="1" lang="ja-JP" altLang="en-US" smtClean="0"/>
              <a:t>‹#›</a:t>
            </a:fld>
            <a:endParaRPr kumimoji="1" lang="ja-JP" altLang="en-US"/>
          </a:p>
        </p:txBody>
      </p:sp>
    </p:spTree>
    <p:extLst>
      <p:ext uri="{BB962C8B-B14F-4D97-AF65-F5344CB8AC3E}">
        <p14:creationId xmlns:p14="http://schemas.microsoft.com/office/powerpoint/2010/main" val="4082637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2464FF7-3FE8-435A-8467-7DE3A7E31690}" type="datetimeFigureOut">
              <a:rPr kumimoji="1" lang="ja-JP" altLang="en-US" smtClean="0"/>
              <a:t>2017/6/8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2EE3FF0-5D3B-4935-AB5E-D6C405489A67}" type="slidenum">
              <a:rPr kumimoji="1" lang="ja-JP" altLang="en-US" smtClean="0"/>
              <a:t>‹#›</a:t>
            </a:fld>
            <a:endParaRPr kumimoji="1" lang="ja-JP" altLang="en-US"/>
          </a:p>
        </p:txBody>
      </p:sp>
    </p:spTree>
    <p:extLst>
      <p:ext uri="{BB962C8B-B14F-4D97-AF65-F5344CB8AC3E}">
        <p14:creationId xmlns:p14="http://schemas.microsoft.com/office/powerpoint/2010/main" val="1682469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2464FF7-3FE8-435A-8467-7DE3A7E31690}" type="datetimeFigureOut">
              <a:rPr kumimoji="1" lang="ja-JP" altLang="en-US" smtClean="0"/>
              <a:t>2017/6/8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2EE3FF0-5D3B-4935-AB5E-D6C405489A67}" type="slidenum">
              <a:rPr kumimoji="1" lang="ja-JP" altLang="en-US" smtClean="0"/>
              <a:t>‹#›</a:t>
            </a:fld>
            <a:endParaRPr kumimoji="1" lang="ja-JP" altLang="en-US"/>
          </a:p>
        </p:txBody>
      </p:sp>
    </p:spTree>
    <p:extLst>
      <p:ext uri="{BB962C8B-B14F-4D97-AF65-F5344CB8AC3E}">
        <p14:creationId xmlns:p14="http://schemas.microsoft.com/office/powerpoint/2010/main" val="2406201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2464FF7-3FE8-435A-8467-7DE3A7E31690}" type="datetimeFigureOut">
              <a:rPr kumimoji="1" lang="ja-JP" altLang="en-US" smtClean="0"/>
              <a:t>2017/6/8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2EE3FF0-5D3B-4935-AB5E-D6C405489A67}" type="slidenum">
              <a:rPr kumimoji="1" lang="ja-JP" altLang="en-US" smtClean="0"/>
              <a:t>‹#›</a:t>
            </a:fld>
            <a:endParaRPr kumimoji="1" lang="ja-JP" altLang="en-US"/>
          </a:p>
        </p:txBody>
      </p:sp>
    </p:spTree>
    <p:extLst>
      <p:ext uri="{BB962C8B-B14F-4D97-AF65-F5344CB8AC3E}">
        <p14:creationId xmlns:p14="http://schemas.microsoft.com/office/powerpoint/2010/main" val="2695834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2464FF7-3FE8-435A-8467-7DE3A7E31690}" type="datetimeFigureOut">
              <a:rPr kumimoji="1" lang="ja-JP" altLang="en-US" smtClean="0"/>
              <a:t>2017/6/8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2EE3FF0-5D3B-4935-AB5E-D6C405489A67}" type="slidenum">
              <a:rPr kumimoji="1" lang="ja-JP" altLang="en-US" smtClean="0"/>
              <a:t>‹#›</a:t>
            </a:fld>
            <a:endParaRPr kumimoji="1" lang="ja-JP" altLang="en-US"/>
          </a:p>
        </p:txBody>
      </p:sp>
    </p:spTree>
    <p:extLst>
      <p:ext uri="{BB962C8B-B14F-4D97-AF65-F5344CB8AC3E}">
        <p14:creationId xmlns:p14="http://schemas.microsoft.com/office/powerpoint/2010/main" val="4055496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2464FF7-3FE8-435A-8467-7DE3A7E31690}" type="datetimeFigureOut">
              <a:rPr kumimoji="1" lang="ja-JP" altLang="en-US" smtClean="0"/>
              <a:t>2017/6/8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2EE3FF0-5D3B-4935-AB5E-D6C405489A67}" type="slidenum">
              <a:rPr kumimoji="1" lang="ja-JP" altLang="en-US" smtClean="0"/>
              <a:t>‹#›</a:t>
            </a:fld>
            <a:endParaRPr kumimoji="1" lang="ja-JP" altLang="en-US"/>
          </a:p>
        </p:txBody>
      </p:sp>
    </p:spTree>
    <p:extLst>
      <p:ext uri="{BB962C8B-B14F-4D97-AF65-F5344CB8AC3E}">
        <p14:creationId xmlns:p14="http://schemas.microsoft.com/office/powerpoint/2010/main" val="143189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02464FF7-3FE8-435A-8467-7DE3A7E31690}" type="datetimeFigureOut">
              <a:rPr kumimoji="1" lang="ja-JP" altLang="en-US" smtClean="0"/>
              <a:t>2017/6/8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2EE3FF0-5D3B-4935-AB5E-D6C405489A67}" type="slidenum">
              <a:rPr kumimoji="1" lang="ja-JP" altLang="en-US" smtClean="0"/>
              <a:t>‹#›</a:t>
            </a:fld>
            <a:endParaRPr kumimoji="1" lang="ja-JP" altLang="en-US"/>
          </a:p>
        </p:txBody>
      </p:sp>
    </p:spTree>
    <p:extLst>
      <p:ext uri="{BB962C8B-B14F-4D97-AF65-F5344CB8AC3E}">
        <p14:creationId xmlns:p14="http://schemas.microsoft.com/office/powerpoint/2010/main" val="2989563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02464FF7-3FE8-435A-8467-7DE3A7E31690}" type="datetimeFigureOut">
              <a:rPr kumimoji="1" lang="ja-JP" altLang="en-US" smtClean="0"/>
              <a:t>2017/6/8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2EE3FF0-5D3B-4935-AB5E-D6C405489A67}" type="slidenum">
              <a:rPr kumimoji="1" lang="ja-JP" altLang="en-US" smtClean="0"/>
              <a:t>‹#›</a:t>
            </a:fld>
            <a:endParaRPr kumimoji="1" lang="ja-JP" altLang="en-US"/>
          </a:p>
        </p:txBody>
      </p:sp>
    </p:spTree>
    <p:extLst>
      <p:ext uri="{BB962C8B-B14F-4D97-AF65-F5344CB8AC3E}">
        <p14:creationId xmlns:p14="http://schemas.microsoft.com/office/powerpoint/2010/main" val="760615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464FF7-3FE8-435A-8467-7DE3A7E31690}" type="datetimeFigureOut">
              <a:rPr kumimoji="1" lang="ja-JP" altLang="en-US" smtClean="0"/>
              <a:t>2017/6/8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2EE3FF0-5D3B-4935-AB5E-D6C405489A67}" type="slidenum">
              <a:rPr kumimoji="1" lang="ja-JP" altLang="en-US" smtClean="0"/>
              <a:t>‹#›</a:t>
            </a:fld>
            <a:endParaRPr kumimoji="1" lang="ja-JP" altLang="en-US"/>
          </a:p>
        </p:txBody>
      </p:sp>
    </p:spTree>
    <p:extLst>
      <p:ext uri="{BB962C8B-B14F-4D97-AF65-F5344CB8AC3E}">
        <p14:creationId xmlns:p14="http://schemas.microsoft.com/office/powerpoint/2010/main" val="652154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2464FF7-3FE8-435A-8467-7DE3A7E31690}" type="datetimeFigureOut">
              <a:rPr kumimoji="1" lang="ja-JP" altLang="en-US" smtClean="0"/>
              <a:t>2017/6/8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2EE3FF0-5D3B-4935-AB5E-D6C405489A67}" type="slidenum">
              <a:rPr kumimoji="1" lang="ja-JP" altLang="en-US" smtClean="0"/>
              <a:t>‹#›</a:t>
            </a:fld>
            <a:endParaRPr kumimoji="1" lang="ja-JP" altLang="en-US"/>
          </a:p>
        </p:txBody>
      </p:sp>
    </p:spTree>
    <p:extLst>
      <p:ext uri="{BB962C8B-B14F-4D97-AF65-F5344CB8AC3E}">
        <p14:creationId xmlns:p14="http://schemas.microsoft.com/office/powerpoint/2010/main" val="3419391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2464FF7-3FE8-435A-8467-7DE3A7E31690}" type="datetimeFigureOut">
              <a:rPr kumimoji="1" lang="ja-JP" altLang="en-US" smtClean="0"/>
              <a:t>2017/6/8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2EE3FF0-5D3B-4935-AB5E-D6C405489A67}" type="slidenum">
              <a:rPr kumimoji="1" lang="ja-JP" altLang="en-US" smtClean="0"/>
              <a:t>‹#›</a:t>
            </a:fld>
            <a:endParaRPr kumimoji="1" lang="ja-JP" altLang="en-US"/>
          </a:p>
        </p:txBody>
      </p:sp>
    </p:spTree>
    <p:extLst>
      <p:ext uri="{BB962C8B-B14F-4D97-AF65-F5344CB8AC3E}">
        <p14:creationId xmlns:p14="http://schemas.microsoft.com/office/powerpoint/2010/main" val="2026698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464FF7-3FE8-435A-8467-7DE3A7E31690}" type="datetimeFigureOut">
              <a:rPr kumimoji="1" lang="ja-JP" altLang="en-US" smtClean="0"/>
              <a:t>2017/6/8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EE3FF0-5D3B-4935-AB5E-D6C405489A67}" type="slidenum">
              <a:rPr kumimoji="1" lang="ja-JP" altLang="en-US" smtClean="0"/>
              <a:t>‹#›</a:t>
            </a:fld>
            <a:endParaRPr kumimoji="1" lang="ja-JP" altLang="en-US"/>
          </a:p>
        </p:txBody>
      </p:sp>
    </p:spTree>
    <p:extLst>
      <p:ext uri="{BB962C8B-B14F-4D97-AF65-F5344CB8AC3E}">
        <p14:creationId xmlns:p14="http://schemas.microsoft.com/office/powerpoint/2010/main" val="30455530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0.xml"/><Relationship Id="rId1" Type="http://schemas.openxmlformats.org/officeDocument/2006/relationships/slideLayout" Target="../slideLayouts/slideLayout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3.emf"/></Relationships>
</file>

<file path=ppt/slides/_rels/slide3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24437" y="697329"/>
            <a:ext cx="7772400" cy="3771642"/>
          </a:xfrm>
        </p:spPr>
        <p:txBody>
          <a:bodyPr anchor="ctr">
            <a:noAutofit/>
          </a:bodyPr>
          <a:lstStyle/>
          <a:p>
            <a:r>
              <a:rPr kumimoji="1" lang="en-US" altLang="ja-JP" sz="5400" b="1" dirty="0" smtClean="0">
                <a:effectLst>
                  <a:outerShdw blurRad="38100" dist="38100" dir="2700000" algn="tl">
                    <a:srgbClr val="000000">
                      <a:alpha val="43137"/>
                    </a:srgbClr>
                  </a:outerShdw>
                </a:effectLst>
              </a:rPr>
              <a:t/>
            </a:r>
            <a:br>
              <a:rPr kumimoji="1" lang="en-US" altLang="ja-JP" sz="5400" b="1" dirty="0" smtClean="0">
                <a:effectLst>
                  <a:outerShdw blurRad="38100" dist="38100" dir="2700000" algn="tl">
                    <a:srgbClr val="000000">
                      <a:alpha val="43137"/>
                    </a:srgbClr>
                  </a:outerShdw>
                </a:effectLst>
              </a:rPr>
            </a:br>
            <a:r>
              <a:rPr kumimoji="1" lang="ja-JP" altLang="en-US" sz="5400" b="1" dirty="0" smtClean="0">
                <a:effectLst>
                  <a:outerShdw blurRad="38100" dist="38100" dir="2700000" algn="tl">
                    <a:srgbClr val="000000">
                      <a:alpha val="43137"/>
                    </a:srgbClr>
                  </a:outerShdw>
                </a:effectLst>
              </a:rPr>
              <a:t>平成２９年度</a:t>
            </a:r>
            <a:r>
              <a:rPr kumimoji="1" lang="en-US" altLang="ja-JP" sz="5400" b="1" dirty="0" smtClean="0">
                <a:effectLst>
                  <a:outerShdw blurRad="38100" dist="38100" dir="2700000" algn="tl">
                    <a:srgbClr val="000000">
                      <a:alpha val="43137"/>
                    </a:srgbClr>
                  </a:outerShdw>
                </a:effectLst>
              </a:rPr>
              <a:t/>
            </a:r>
            <a:br>
              <a:rPr kumimoji="1" lang="en-US" altLang="ja-JP" sz="5400" b="1" dirty="0" smtClean="0">
                <a:effectLst>
                  <a:outerShdw blurRad="38100" dist="38100" dir="2700000" algn="tl">
                    <a:srgbClr val="000000">
                      <a:alpha val="43137"/>
                    </a:srgbClr>
                  </a:outerShdw>
                </a:effectLst>
              </a:rPr>
            </a:br>
            <a:r>
              <a:rPr kumimoji="1" lang="ja-JP" altLang="en-US" sz="5400" b="1" dirty="0" smtClean="0">
                <a:effectLst>
                  <a:outerShdw blurRad="38100" dist="38100" dir="2700000" algn="tl">
                    <a:srgbClr val="000000">
                      <a:alpha val="43137"/>
                    </a:srgbClr>
                  </a:outerShdw>
                </a:effectLst>
              </a:rPr>
              <a:t>指定介護保険事業者等</a:t>
            </a:r>
            <a:r>
              <a:rPr kumimoji="1" lang="en-US" altLang="ja-JP" sz="5400" b="1" dirty="0" smtClean="0">
                <a:effectLst>
                  <a:outerShdw blurRad="38100" dist="38100" dir="2700000" algn="tl">
                    <a:srgbClr val="000000">
                      <a:alpha val="43137"/>
                    </a:srgbClr>
                  </a:outerShdw>
                </a:effectLst>
              </a:rPr>
              <a:t/>
            </a:r>
            <a:br>
              <a:rPr kumimoji="1" lang="en-US" altLang="ja-JP" sz="5400" b="1" dirty="0" smtClean="0">
                <a:effectLst>
                  <a:outerShdw blurRad="38100" dist="38100" dir="2700000" algn="tl">
                    <a:srgbClr val="000000">
                      <a:alpha val="43137"/>
                    </a:srgbClr>
                  </a:outerShdw>
                </a:effectLst>
              </a:rPr>
            </a:br>
            <a:r>
              <a:rPr lang="ja-JP" altLang="en-US" sz="5400" b="1" dirty="0" smtClean="0">
                <a:effectLst>
                  <a:outerShdw blurRad="38100" dist="38100" dir="2700000" algn="tl">
                    <a:srgbClr val="000000">
                      <a:alpha val="43137"/>
                    </a:srgbClr>
                  </a:outerShdw>
                </a:effectLst>
              </a:rPr>
              <a:t>集団指導</a:t>
            </a:r>
            <a:r>
              <a:rPr lang="ja-JP" altLang="en-US" sz="5400" b="1" dirty="0">
                <a:effectLst>
                  <a:outerShdw blurRad="38100" dist="38100" dir="2700000" algn="tl">
                    <a:srgbClr val="000000">
                      <a:alpha val="43137"/>
                    </a:srgbClr>
                  </a:outerShdw>
                </a:effectLst>
              </a:rPr>
              <a:t>講習会</a:t>
            </a:r>
            <a:endParaRPr kumimoji="1" lang="ja-JP" altLang="en-US" sz="5400" b="1" dirty="0">
              <a:effectLst>
                <a:outerShdw blurRad="38100" dist="38100" dir="2700000" algn="tl">
                  <a:srgbClr val="000000">
                    <a:alpha val="43137"/>
                  </a:srgbClr>
                </a:outerShdw>
              </a:effectLst>
            </a:endParaRPr>
          </a:p>
        </p:txBody>
      </p:sp>
      <p:sp>
        <p:nvSpPr>
          <p:cNvPr id="3" name="サブタイトル 2"/>
          <p:cNvSpPr>
            <a:spLocks noGrp="1"/>
          </p:cNvSpPr>
          <p:nvPr>
            <p:ph type="subTitle" idx="1"/>
          </p:nvPr>
        </p:nvSpPr>
        <p:spPr>
          <a:xfrm>
            <a:off x="724437" y="4468970"/>
            <a:ext cx="6244419" cy="1471410"/>
          </a:xfrm>
        </p:spPr>
        <p:txBody>
          <a:bodyPr>
            <a:normAutofit lnSpcReduction="10000"/>
          </a:bodyPr>
          <a:lstStyle/>
          <a:p>
            <a:r>
              <a:rPr lang="ja-JP" altLang="en-US" sz="2800" dirty="0" smtClean="0"/>
              <a:t>～サービス共通～</a:t>
            </a:r>
            <a:endParaRPr kumimoji="1" lang="en-US" altLang="ja-JP" sz="2800" dirty="0" smtClean="0"/>
          </a:p>
          <a:p>
            <a:r>
              <a:rPr kumimoji="1" lang="ja-JP" altLang="en-US" sz="2800" dirty="0" smtClean="0"/>
              <a:t>平成２９年６月１２日（月）</a:t>
            </a:r>
            <a:endParaRPr kumimoji="1" lang="en-US" altLang="ja-JP" sz="2800" dirty="0" smtClean="0"/>
          </a:p>
          <a:p>
            <a:r>
              <a:rPr lang="ja-JP" altLang="en-US" sz="2800" dirty="0" smtClean="0"/>
              <a:t>平成２９年６</a:t>
            </a:r>
            <a:r>
              <a:rPr lang="ja-JP" altLang="en-US" sz="2800" dirty="0"/>
              <a:t>月</a:t>
            </a:r>
            <a:r>
              <a:rPr lang="ja-JP" altLang="en-US" sz="2800" dirty="0" smtClean="0"/>
              <a:t>１３日（火）</a:t>
            </a:r>
            <a:endParaRPr kumimoji="1" lang="ja-JP" altLang="en-US" sz="2800" dirty="0"/>
          </a:p>
        </p:txBody>
      </p:sp>
      <p:pic>
        <p:nvPicPr>
          <p:cNvPr id="4" name="図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4437" y="697328"/>
            <a:ext cx="1162137" cy="1440566"/>
          </a:xfrm>
          <a:prstGeom prst="rect">
            <a:avLst/>
          </a:prstGeom>
        </p:spPr>
      </p:pic>
      <p:pic>
        <p:nvPicPr>
          <p:cNvPr id="5" name="図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68856" y="4027867"/>
            <a:ext cx="1527981" cy="1912513"/>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3930819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lang="ja-JP" altLang="en-US" dirty="0"/>
              <a:t>高齢者虐待防止に</a:t>
            </a:r>
            <a:r>
              <a:rPr lang="ja-JP" altLang="en-US" dirty="0" smtClean="0"/>
              <a:t>ついて②</a:t>
            </a:r>
            <a:endParaRPr kumimoji="1" lang="ja-JP" altLang="en-US" dirty="0"/>
          </a:p>
        </p:txBody>
      </p:sp>
      <p:sp>
        <p:nvSpPr>
          <p:cNvPr id="6" name="コンテンツ プレースホルダー 5"/>
          <p:cNvSpPr>
            <a:spLocks noGrp="1"/>
          </p:cNvSpPr>
          <p:nvPr>
            <p:ph idx="1"/>
          </p:nvPr>
        </p:nvSpPr>
        <p:spPr/>
        <p:txBody>
          <a:bodyPr>
            <a:noAutofit/>
          </a:bodyPr>
          <a:lstStyle/>
          <a:p>
            <a:pPr marL="0" indent="0" algn="just">
              <a:buNone/>
            </a:pPr>
            <a:r>
              <a:rPr lang="en-US" altLang="ja-JP" b="1" dirty="0"/>
              <a:t>【</a:t>
            </a:r>
            <a:r>
              <a:rPr lang="ja-JP" altLang="en-US" b="1" dirty="0" smtClean="0"/>
              <a:t>考えられる改善策</a:t>
            </a:r>
            <a:r>
              <a:rPr lang="en-US" altLang="ja-JP" b="1" dirty="0" smtClean="0"/>
              <a:t>】</a:t>
            </a:r>
            <a:r>
              <a:rPr lang="ja-JP" altLang="en-US" dirty="0" smtClean="0"/>
              <a:t>　（例）</a:t>
            </a:r>
            <a:endParaRPr lang="en-US" altLang="ja-JP" b="1" dirty="0"/>
          </a:p>
          <a:p>
            <a:pPr marL="457200" indent="-457200" algn="just">
              <a:buFont typeface="+mj-ea"/>
              <a:buAutoNum type="circleNumDbPlain"/>
            </a:pPr>
            <a:r>
              <a:rPr lang="ja-JP" altLang="en-US" dirty="0"/>
              <a:t>自分の</a:t>
            </a:r>
            <a:r>
              <a:rPr lang="ja-JP" altLang="en-US" dirty="0" smtClean="0"/>
              <a:t>知識・能力・認知</a:t>
            </a:r>
            <a:r>
              <a:rPr lang="ja-JP" altLang="en-US" dirty="0"/>
              <a:t>行動を把握する自己モニタリング機能の向上、個々の職員にスキル・知識に合わせた研修環境の</a:t>
            </a:r>
            <a:r>
              <a:rPr lang="ja-JP" altLang="en-US" dirty="0" smtClean="0"/>
              <a:t>整備</a:t>
            </a:r>
            <a:endParaRPr lang="ja-JP" altLang="en-US" dirty="0"/>
          </a:p>
          <a:p>
            <a:pPr marL="457200" indent="-457200" algn="just">
              <a:buFont typeface="+mj-ea"/>
              <a:buAutoNum type="circleNumDbPlain"/>
            </a:pPr>
            <a:r>
              <a:rPr lang="ja-JP" altLang="en-US" dirty="0" smtClean="0"/>
              <a:t>ムリ・ムダ・ムラ</a:t>
            </a:r>
            <a:r>
              <a:rPr lang="ja-JP" altLang="en-US" dirty="0"/>
              <a:t>の排除、緊急性・重要性の低い業務の見直し、人員の</a:t>
            </a:r>
            <a:r>
              <a:rPr lang="ja-JP" altLang="en-US" dirty="0" smtClean="0"/>
              <a:t>増員</a:t>
            </a:r>
          </a:p>
          <a:p>
            <a:pPr marL="457200" indent="-457200" algn="just">
              <a:buFont typeface="+mj-ea"/>
              <a:buAutoNum type="circleNumDbPlain"/>
            </a:pPr>
            <a:r>
              <a:rPr lang="ja-JP" altLang="en-US" dirty="0" smtClean="0"/>
              <a:t>本来どうあるべきかを考え、選択する自己コントロール機能の向上、コミュニケーションが円滑に行われるための組織風土の見直し</a:t>
            </a:r>
            <a:endParaRPr lang="en-US" altLang="ja-JP" dirty="0" smtClean="0"/>
          </a:p>
          <a:p>
            <a:pPr marL="0" indent="0" algn="r">
              <a:buNone/>
            </a:pPr>
            <a:r>
              <a:rPr kumimoji="1" lang="ja-JP" altLang="en-US" dirty="0" smtClean="0"/>
              <a:t>な</a:t>
            </a:r>
            <a:r>
              <a:rPr kumimoji="1" lang="ja-JP" altLang="en-US" dirty="0"/>
              <a:t>ど</a:t>
            </a:r>
          </a:p>
        </p:txBody>
      </p:sp>
    </p:spTree>
    <p:extLst>
      <p:ext uri="{BB962C8B-B14F-4D97-AF65-F5344CB8AC3E}">
        <p14:creationId xmlns:p14="http://schemas.microsoft.com/office/powerpoint/2010/main" val="8437654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a:bodyPr>
          <a:lstStyle/>
          <a:p>
            <a:r>
              <a:rPr lang="ja-JP" altLang="en-US" sz="4300" dirty="0" smtClean="0"/>
              <a:t>身体的拘束等の禁止について①</a:t>
            </a:r>
            <a:endParaRPr kumimoji="1" lang="ja-JP" altLang="en-US" sz="4300" dirty="0"/>
          </a:p>
        </p:txBody>
      </p:sp>
      <p:sp>
        <p:nvSpPr>
          <p:cNvPr id="5" name="テキスト プレースホルダー 4"/>
          <p:cNvSpPr>
            <a:spLocks noGrp="1"/>
          </p:cNvSpPr>
          <p:nvPr>
            <p:ph type="body" idx="1"/>
          </p:nvPr>
        </p:nvSpPr>
        <p:spPr>
          <a:xfrm>
            <a:off x="629841" y="1801488"/>
            <a:ext cx="3868340" cy="424732"/>
          </a:xfrm>
        </p:spPr>
        <p:txBody>
          <a:bodyPr>
            <a:spAutoFit/>
          </a:bodyPr>
          <a:lstStyle/>
          <a:p>
            <a:pPr marL="457200" indent="-457200">
              <a:buFont typeface="+mj-lt"/>
              <a:buAutoNum type="arabicPeriod"/>
            </a:pPr>
            <a:r>
              <a:rPr lang="ja-JP" altLang="en-US" dirty="0"/>
              <a:t>身体的弊害</a:t>
            </a:r>
            <a:endParaRPr kumimoji="1" lang="ja-JP" altLang="en-US" dirty="0"/>
          </a:p>
        </p:txBody>
      </p:sp>
      <p:sp>
        <p:nvSpPr>
          <p:cNvPr id="6" name="コンテンツ プレースホルダー 5"/>
          <p:cNvSpPr>
            <a:spLocks noGrp="1"/>
          </p:cNvSpPr>
          <p:nvPr>
            <p:ph sz="half" idx="2"/>
          </p:nvPr>
        </p:nvSpPr>
        <p:spPr>
          <a:xfrm>
            <a:off x="629841" y="2226220"/>
            <a:ext cx="3868340" cy="2604292"/>
          </a:xfrm>
        </p:spPr>
        <p:txBody>
          <a:bodyPr>
            <a:normAutofit/>
          </a:bodyPr>
          <a:lstStyle/>
          <a:p>
            <a:pPr>
              <a:buFont typeface="Wingdings" panose="05000000000000000000" pitchFamily="2" charset="2"/>
              <a:buChar char="Ø"/>
            </a:pPr>
            <a:r>
              <a:rPr lang="ja-JP" altLang="en-US" sz="2000" dirty="0"/>
              <a:t>関節の拘縮、筋力の低下、身体機能の低下や圧迫部位の褥瘡の発生</a:t>
            </a:r>
          </a:p>
          <a:p>
            <a:pPr>
              <a:buFont typeface="Wingdings" panose="05000000000000000000" pitchFamily="2" charset="2"/>
              <a:buChar char="Ø"/>
            </a:pPr>
            <a:r>
              <a:rPr lang="ja-JP" altLang="en-US" sz="2000" dirty="0"/>
              <a:t>食欲の低下、心肺機能、感染症への抵抗力の低下</a:t>
            </a:r>
          </a:p>
          <a:p>
            <a:pPr>
              <a:buFont typeface="Wingdings" panose="05000000000000000000" pitchFamily="2" charset="2"/>
              <a:buChar char="Ø"/>
            </a:pPr>
            <a:r>
              <a:rPr lang="ja-JP" altLang="en-US" sz="2000" dirty="0"/>
              <a:t>抑制具による窒息等の事故等</a:t>
            </a:r>
            <a:endParaRPr kumimoji="1" lang="ja-JP" altLang="en-US" sz="2000" dirty="0"/>
          </a:p>
        </p:txBody>
      </p:sp>
      <p:sp>
        <p:nvSpPr>
          <p:cNvPr id="7" name="テキスト プレースホルダー 6"/>
          <p:cNvSpPr>
            <a:spLocks noGrp="1"/>
          </p:cNvSpPr>
          <p:nvPr>
            <p:ph type="body" sz="quarter" idx="3"/>
          </p:nvPr>
        </p:nvSpPr>
        <p:spPr>
          <a:xfrm>
            <a:off x="4629150" y="1885516"/>
            <a:ext cx="3887391" cy="424732"/>
          </a:xfrm>
        </p:spPr>
        <p:txBody>
          <a:bodyPr>
            <a:spAutoFit/>
          </a:bodyPr>
          <a:lstStyle/>
          <a:p>
            <a:pPr marL="457200" indent="-457200">
              <a:buFont typeface="+mj-lt"/>
              <a:buAutoNum type="arabicPeriod" startAt="2"/>
            </a:pPr>
            <a:r>
              <a:rPr lang="ja-JP" altLang="en-US" dirty="0"/>
              <a:t>精神的弊害</a:t>
            </a:r>
            <a:endParaRPr kumimoji="1" lang="ja-JP" altLang="en-US" dirty="0"/>
          </a:p>
        </p:txBody>
      </p:sp>
      <p:sp>
        <p:nvSpPr>
          <p:cNvPr id="8" name="コンテンツ プレースホルダー 7"/>
          <p:cNvSpPr>
            <a:spLocks noGrp="1"/>
          </p:cNvSpPr>
          <p:nvPr>
            <p:ph sz="quarter" idx="4"/>
          </p:nvPr>
        </p:nvSpPr>
        <p:spPr>
          <a:xfrm>
            <a:off x="4629149" y="2310247"/>
            <a:ext cx="3887391" cy="3879416"/>
          </a:xfrm>
        </p:spPr>
        <p:txBody>
          <a:bodyPr>
            <a:noAutofit/>
          </a:bodyPr>
          <a:lstStyle/>
          <a:p>
            <a:pPr algn="just">
              <a:buFont typeface="Wingdings" panose="05000000000000000000" pitchFamily="2" charset="2"/>
              <a:buChar char="Ø"/>
            </a:pPr>
            <a:r>
              <a:rPr lang="ja-JP" altLang="en-US" sz="2000" dirty="0"/>
              <a:t>意思に反して行動を抑制されることによる屈辱、あきらめ、怒り</a:t>
            </a:r>
            <a:r>
              <a:rPr lang="ja-JP" altLang="en-US" sz="2000" dirty="0" smtClean="0"/>
              <a:t>等</a:t>
            </a:r>
            <a:endParaRPr lang="en-US" altLang="ja-JP" sz="2000" dirty="0" smtClean="0"/>
          </a:p>
          <a:p>
            <a:pPr marL="709200" lvl="1" indent="-252000" algn="just">
              <a:buFont typeface="Century Gothic" panose="020B0502020202020204" pitchFamily="34" charset="0"/>
              <a:buChar char="→"/>
            </a:pPr>
            <a:r>
              <a:rPr lang="ja-JP" altLang="en-US" sz="1800" b="1" dirty="0" smtClean="0"/>
              <a:t>せん</a:t>
            </a:r>
            <a:r>
              <a:rPr lang="ja-JP" altLang="en-US" sz="1800" b="1" dirty="0"/>
              <a:t>妄等認知症症状の悪化、精神的苦痛、尊厳の侵害</a:t>
            </a:r>
          </a:p>
          <a:p>
            <a:pPr algn="just">
              <a:buFont typeface="Wingdings" panose="05000000000000000000" pitchFamily="2" charset="2"/>
              <a:buChar char="Ø"/>
            </a:pPr>
            <a:r>
              <a:rPr lang="ja-JP" altLang="en-US" sz="2000" dirty="0"/>
              <a:t>家族への精神的</a:t>
            </a:r>
            <a:r>
              <a:rPr lang="ja-JP" altLang="en-US" sz="2000" dirty="0" smtClean="0"/>
              <a:t>ダメージ</a:t>
            </a:r>
            <a:endParaRPr lang="en-US" altLang="ja-JP" sz="2000" dirty="0" smtClean="0"/>
          </a:p>
          <a:p>
            <a:pPr marL="709200" lvl="1" indent="-252000" algn="just">
              <a:buFont typeface="Century Gothic" panose="020B0502020202020204" pitchFamily="34" charset="0"/>
              <a:buChar char="→"/>
            </a:pPr>
            <a:r>
              <a:rPr lang="ja-JP" altLang="en-US" sz="1800" b="1" dirty="0"/>
              <a:t>入所させたことに対する罪悪感、怒り、後悔</a:t>
            </a:r>
          </a:p>
          <a:p>
            <a:pPr algn="just">
              <a:buFont typeface="Wingdings" panose="05000000000000000000" pitchFamily="2" charset="2"/>
              <a:buChar char="Ø"/>
            </a:pPr>
            <a:r>
              <a:rPr lang="ja-JP" altLang="en-US" sz="2000" dirty="0"/>
              <a:t>安易な拘束が常態化することによる介護従事者の士気・対応スキルの</a:t>
            </a:r>
            <a:r>
              <a:rPr lang="ja-JP" altLang="en-US" sz="2000" dirty="0" smtClean="0"/>
              <a:t>低下</a:t>
            </a:r>
            <a:endParaRPr lang="en-US" altLang="ja-JP" sz="2000" dirty="0" smtClean="0"/>
          </a:p>
          <a:p>
            <a:pPr marL="709200" lvl="1" indent="-252000" algn="just">
              <a:buFont typeface="Century Gothic" panose="020B0502020202020204" pitchFamily="34" charset="0"/>
              <a:buChar char="→"/>
            </a:pPr>
            <a:r>
              <a:rPr lang="ja-JP" altLang="en-US" sz="1800" b="1" dirty="0"/>
              <a:t>介護の質の低下</a:t>
            </a:r>
          </a:p>
        </p:txBody>
      </p:sp>
      <p:sp>
        <p:nvSpPr>
          <p:cNvPr id="9" name="コンテンツ プレースホルダー 5"/>
          <p:cNvSpPr txBox="1">
            <a:spLocks/>
          </p:cNvSpPr>
          <p:nvPr/>
        </p:nvSpPr>
        <p:spPr>
          <a:xfrm>
            <a:off x="629841" y="5543332"/>
            <a:ext cx="3868340" cy="646331"/>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just">
              <a:buFont typeface="Wingdings" panose="05000000000000000000" pitchFamily="2" charset="2"/>
              <a:buChar char="Ø"/>
            </a:pPr>
            <a:r>
              <a:rPr lang="ja-JP" altLang="en-US" sz="2000" dirty="0"/>
              <a:t>介護保険</a:t>
            </a:r>
            <a:r>
              <a:rPr lang="ja-JP" altLang="en-US" sz="2000" dirty="0" smtClean="0"/>
              <a:t>事業所・施設</a:t>
            </a:r>
            <a:r>
              <a:rPr lang="ja-JP" altLang="en-US" sz="2000" dirty="0"/>
              <a:t>等に対する社会的な不信、偏見</a:t>
            </a:r>
          </a:p>
        </p:txBody>
      </p:sp>
      <p:sp>
        <p:nvSpPr>
          <p:cNvPr id="10" name="テキスト プレースホルダー 4"/>
          <p:cNvSpPr txBox="1">
            <a:spLocks/>
          </p:cNvSpPr>
          <p:nvPr/>
        </p:nvSpPr>
        <p:spPr>
          <a:xfrm>
            <a:off x="629841" y="5109367"/>
            <a:ext cx="3868340" cy="433965"/>
          </a:xfrm>
          <a:prstGeom prst="rect">
            <a:avLst/>
          </a:prstGeom>
        </p:spPr>
        <p:txBody>
          <a:bodyPr vert="horz" lIns="91440" tIns="45720" rIns="91440" bIns="45720" rtlCol="0" anchor="b">
            <a:spAutoFit/>
          </a:bodyPr>
          <a:lstStyle>
            <a:lvl1pPr marL="0" indent="0" algn="l" defTabSz="914400" rtl="0" eaLnBrk="1" latinLnBrk="0" hangingPunct="1">
              <a:lnSpc>
                <a:spcPct val="90000"/>
              </a:lnSpc>
              <a:spcBef>
                <a:spcPts val="1000"/>
              </a:spcBef>
              <a:buFont typeface="Arial" panose="020B0604020202020204" pitchFamily="34" charset="0"/>
              <a:buNone/>
              <a:defRPr kumimoji="1"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kumimoji="1"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kumimoji="1"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kumimoji="1"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kumimoji="1"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kumimoji="1"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kumimoji="1"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kumimoji="1"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kumimoji="1" sz="1600" b="1" kern="1200">
                <a:solidFill>
                  <a:schemeClr val="tx1"/>
                </a:solidFill>
                <a:latin typeface="+mn-lt"/>
                <a:ea typeface="+mn-ea"/>
                <a:cs typeface="+mn-cs"/>
              </a:defRPr>
            </a:lvl9pPr>
          </a:lstStyle>
          <a:p>
            <a:pPr marL="457200" indent="-457200">
              <a:buFont typeface="+mj-lt"/>
              <a:buAutoNum type="arabicPeriod" startAt="3"/>
            </a:pPr>
            <a:r>
              <a:rPr lang="ja-JP" altLang="en-US" dirty="0"/>
              <a:t>社会</a:t>
            </a:r>
            <a:r>
              <a:rPr lang="ja-JP" altLang="en-US" dirty="0" smtClean="0"/>
              <a:t>的弊害</a:t>
            </a:r>
            <a:endParaRPr lang="ja-JP" altLang="en-US" dirty="0"/>
          </a:p>
        </p:txBody>
      </p:sp>
    </p:spTree>
    <p:extLst>
      <p:ext uri="{BB962C8B-B14F-4D97-AF65-F5344CB8AC3E}">
        <p14:creationId xmlns:p14="http://schemas.microsoft.com/office/powerpoint/2010/main" val="9211338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300" dirty="0"/>
              <a:t>身体的拘束等の禁止について②</a:t>
            </a:r>
            <a:endParaRPr kumimoji="1" lang="ja-JP" altLang="en-US" sz="4300" dirty="0"/>
          </a:p>
        </p:txBody>
      </p:sp>
      <p:sp>
        <p:nvSpPr>
          <p:cNvPr id="3" name="コンテンツ プレースホルダー 2"/>
          <p:cNvSpPr>
            <a:spLocks noGrp="1"/>
          </p:cNvSpPr>
          <p:nvPr>
            <p:ph idx="1"/>
          </p:nvPr>
        </p:nvSpPr>
        <p:spPr>
          <a:xfrm>
            <a:off x="628650" y="1825625"/>
            <a:ext cx="7886700" cy="878702"/>
          </a:xfrm>
        </p:spPr>
        <p:txBody>
          <a:bodyPr>
            <a:spAutoFit/>
          </a:bodyPr>
          <a:lstStyle/>
          <a:p>
            <a:pPr marL="0" indent="0" algn="just">
              <a:buNone/>
            </a:pPr>
            <a:r>
              <a:rPr kumimoji="1" lang="ja-JP" altLang="en-US" dirty="0" smtClean="0"/>
              <a:t>「身体拘束ゼロへの手引き」の具体例と同じでないから身体拘束ではない</a:t>
            </a:r>
            <a:endParaRPr kumimoji="1" lang="ja-JP" altLang="en-US" dirty="0"/>
          </a:p>
        </p:txBody>
      </p:sp>
      <p:sp>
        <p:nvSpPr>
          <p:cNvPr id="6" name="十字形 5"/>
          <p:cNvSpPr>
            <a:spLocks noChangeAspect="1"/>
          </p:cNvSpPr>
          <p:nvPr/>
        </p:nvSpPr>
        <p:spPr>
          <a:xfrm rot="2700000">
            <a:off x="3943386" y="1636363"/>
            <a:ext cx="1257226" cy="1257226"/>
          </a:xfrm>
          <a:prstGeom prst="plus">
            <a:avLst>
              <a:gd name="adj" fmla="val 38253"/>
            </a:avLst>
          </a:prstGeom>
          <a:solidFill>
            <a:srgbClr val="FF0000">
              <a:alpha val="5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コンテンツ プレースホルダー 2"/>
          <p:cNvSpPr txBox="1">
            <a:spLocks/>
          </p:cNvSpPr>
          <p:nvPr/>
        </p:nvSpPr>
        <p:spPr>
          <a:xfrm>
            <a:off x="628650" y="4306886"/>
            <a:ext cx="7886700" cy="878702"/>
          </a:xfrm>
          <a:prstGeom prst="rect">
            <a:avLst/>
          </a:prstGeom>
        </p:spPr>
        <p:txBody>
          <a:bodyPr vert="horz"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just">
              <a:buNone/>
            </a:pPr>
            <a:r>
              <a:rPr lang="ja-JP" altLang="en-US" dirty="0" smtClean="0"/>
              <a:t>家族から「身体拘束をしてほしい」と言われたのだから身体拘束をしても問題はない</a:t>
            </a:r>
            <a:endParaRPr lang="ja-JP" altLang="en-US" dirty="0"/>
          </a:p>
        </p:txBody>
      </p:sp>
      <p:sp>
        <p:nvSpPr>
          <p:cNvPr id="8" name="コンテンツ プレースホルダー 2"/>
          <p:cNvSpPr txBox="1">
            <a:spLocks/>
          </p:cNvSpPr>
          <p:nvPr/>
        </p:nvSpPr>
        <p:spPr>
          <a:xfrm>
            <a:off x="628649" y="2849555"/>
            <a:ext cx="7886700" cy="878702"/>
          </a:xfrm>
          <a:prstGeom prst="rect">
            <a:avLst/>
          </a:prstGeom>
        </p:spPr>
        <p:txBody>
          <a:bodyPr vert="horz"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just">
              <a:buFont typeface="Wingdings" panose="05000000000000000000" pitchFamily="2" charset="2"/>
              <a:buChar char="Ø"/>
            </a:pPr>
            <a:r>
              <a:rPr lang="ja-JP" altLang="en-US" b="1" dirty="0" smtClean="0">
                <a:effectLst>
                  <a:outerShdw blurRad="38100" dist="38100" dir="2700000" algn="tl">
                    <a:srgbClr val="000000">
                      <a:alpha val="43137"/>
                    </a:srgbClr>
                  </a:outerShdw>
                </a:effectLst>
              </a:rPr>
              <a:t>本人の行動制限を目的とした対応は、すべて身体的拘束等に該当します</a:t>
            </a:r>
            <a:endParaRPr lang="ja-JP" altLang="en-US" b="1" dirty="0">
              <a:effectLst>
                <a:outerShdw blurRad="38100" dist="38100" dir="2700000" algn="tl">
                  <a:srgbClr val="000000">
                    <a:alpha val="43137"/>
                  </a:srgbClr>
                </a:outerShdw>
              </a:effectLst>
            </a:endParaRPr>
          </a:p>
        </p:txBody>
      </p:sp>
      <p:sp>
        <p:nvSpPr>
          <p:cNvPr id="10" name="コンテンツ プレースホルダー 2"/>
          <p:cNvSpPr txBox="1">
            <a:spLocks/>
          </p:cNvSpPr>
          <p:nvPr/>
        </p:nvSpPr>
        <p:spPr>
          <a:xfrm>
            <a:off x="628649" y="5330816"/>
            <a:ext cx="7886700" cy="878702"/>
          </a:xfrm>
          <a:prstGeom prst="rect">
            <a:avLst/>
          </a:prstGeom>
        </p:spPr>
        <p:txBody>
          <a:bodyPr vert="horz"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just">
              <a:buFont typeface="Wingdings" panose="05000000000000000000" pitchFamily="2" charset="2"/>
              <a:buChar char="Ø"/>
            </a:pPr>
            <a:r>
              <a:rPr lang="ja-JP" altLang="en-US" b="1" dirty="0" smtClean="0">
                <a:effectLst>
                  <a:outerShdw blurRad="38100" dist="38100" dir="2700000" algn="tl">
                    <a:srgbClr val="000000">
                      <a:alpha val="43137"/>
                    </a:srgbClr>
                  </a:outerShdw>
                </a:effectLst>
              </a:rPr>
              <a:t>「緊急やむを得ない場合の３要件」を満たさなければ、身体的拘束等は行えません</a:t>
            </a:r>
            <a:endParaRPr lang="ja-JP" altLang="en-US" b="1" dirty="0">
              <a:effectLst>
                <a:outerShdw blurRad="38100" dist="38100" dir="2700000" algn="tl">
                  <a:srgbClr val="000000">
                    <a:alpha val="43137"/>
                  </a:srgbClr>
                </a:outerShdw>
              </a:effectLst>
            </a:endParaRPr>
          </a:p>
        </p:txBody>
      </p:sp>
      <p:sp>
        <p:nvSpPr>
          <p:cNvPr id="11" name="十字形 10"/>
          <p:cNvSpPr>
            <a:spLocks noChangeAspect="1"/>
          </p:cNvSpPr>
          <p:nvPr/>
        </p:nvSpPr>
        <p:spPr>
          <a:xfrm rot="2700000">
            <a:off x="3943385" y="4117624"/>
            <a:ext cx="1257226" cy="1257226"/>
          </a:xfrm>
          <a:prstGeom prst="plus">
            <a:avLst>
              <a:gd name="adj" fmla="val 38253"/>
            </a:avLst>
          </a:prstGeom>
          <a:solidFill>
            <a:srgbClr val="FF0000">
              <a:alpha val="5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159238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barn(inVertical)">
                                      <p:cBhvr>
                                        <p:cTn id="15" dur="500"/>
                                        <p:tgtEl>
                                          <p:spTgt spid="11"/>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inVertical)">
                                      <p:cBhvr>
                                        <p:cTn id="1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p:bldP spid="10" grpId="0"/>
      <p:bldP spid="1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300" dirty="0"/>
              <a:t>身体的拘束等の禁止に</a:t>
            </a:r>
            <a:r>
              <a:rPr lang="ja-JP" altLang="en-US" sz="4300" dirty="0" smtClean="0"/>
              <a:t>ついて③</a:t>
            </a:r>
            <a:endParaRPr kumimoji="1" lang="ja-JP" altLang="en-US" sz="4300" dirty="0"/>
          </a:p>
        </p:txBody>
      </p:sp>
      <p:sp>
        <p:nvSpPr>
          <p:cNvPr id="3" name="コンテンツ プレースホルダー 2"/>
          <p:cNvSpPr>
            <a:spLocks noGrp="1"/>
          </p:cNvSpPr>
          <p:nvPr>
            <p:ph idx="1"/>
          </p:nvPr>
        </p:nvSpPr>
        <p:spPr>
          <a:xfrm>
            <a:off x="628650" y="1690689"/>
            <a:ext cx="7886700" cy="3938001"/>
          </a:xfrm>
        </p:spPr>
        <p:txBody>
          <a:bodyPr>
            <a:spAutoFit/>
          </a:bodyPr>
          <a:lstStyle/>
          <a:p>
            <a:pPr marL="0" indent="0" algn="just">
              <a:buNone/>
            </a:pPr>
            <a:r>
              <a:rPr kumimoji="1" lang="ja-JP" altLang="en-US" b="1" dirty="0" smtClean="0">
                <a:effectLst>
                  <a:outerShdw blurRad="38100" dist="38100" dir="2700000" algn="tl">
                    <a:srgbClr val="000000">
                      <a:alpha val="43137"/>
                    </a:srgbClr>
                  </a:outerShdw>
                </a:effectLst>
              </a:rPr>
              <a:t>緊急やむを得ない場合の３要件の確認</a:t>
            </a:r>
            <a:endParaRPr kumimoji="1" lang="en-US" altLang="ja-JP" b="1" dirty="0" smtClean="0">
              <a:effectLst>
                <a:outerShdw blurRad="38100" dist="38100" dir="2700000" algn="tl">
                  <a:srgbClr val="000000">
                    <a:alpha val="43137"/>
                  </a:srgbClr>
                </a:outerShdw>
              </a:effectLst>
            </a:endParaRPr>
          </a:p>
          <a:p>
            <a:pPr algn="just">
              <a:buFont typeface="Wingdings" panose="05000000000000000000" pitchFamily="2" charset="2"/>
              <a:buChar char="l"/>
            </a:pPr>
            <a:r>
              <a:rPr lang="ja-JP" altLang="en-US" b="1" dirty="0" smtClean="0"/>
              <a:t>切迫性</a:t>
            </a:r>
            <a:endParaRPr lang="en-US" altLang="ja-JP" b="1" dirty="0" smtClean="0"/>
          </a:p>
          <a:p>
            <a:pPr marL="457200" lvl="1" indent="0" algn="just">
              <a:buNone/>
            </a:pPr>
            <a:r>
              <a:rPr lang="ja-JP" altLang="en-US" dirty="0" smtClean="0"/>
              <a:t>利用者本人又は他の利用者等の生命又は身体が危険にさらされる可能性が著しく高い</a:t>
            </a:r>
            <a:endParaRPr lang="en-US" altLang="ja-JP" sz="2000" dirty="0" smtClean="0"/>
          </a:p>
          <a:p>
            <a:pPr algn="just">
              <a:buFont typeface="Wingdings" panose="05000000000000000000" pitchFamily="2" charset="2"/>
              <a:buChar char="l"/>
            </a:pPr>
            <a:r>
              <a:rPr kumimoji="1" lang="ja-JP" altLang="en-US" b="1" dirty="0" smtClean="0"/>
              <a:t>非代替性</a:t>
            </a:r>
            <a:endParaRPr kumimoji="1" lang="en-US" altLang="ja-JP" b="1" dirty="0" smtClean="0"/>
          </a:p>
          <a:p>
            <a:pPr marL="457200" lvl="1" indent="0" algn="just">
              <a:buNone/>
            </a:pPr>
            <a:r>
              <a:rPr kumimoji="1" lang="ja-JP" altLang="en-US" dirty="0" smtClean="0"/>
              <a:t>身体的拘束その他の行動制限を行う以外に代替する介護方法がない</a:t>
            </a:r>
            <a:endParaRPr kumimoji="1" lang="en-US" altLang="ja-JP" dirty="0" smtClean="0"/>
          </a:p>
          <a:p>
            <a:pPr algn="just">
              <a:buFont typeface="Wingdings" panose="05000000000000000000" pitchFamily="2" charset="2"/>
              <a:buChar char="l"/>
            </a:pPr>
            <a:r>
              <a:rPr lang="ja-JP" altLang="en-US" b="1" dirty="0" smtClean="0"/>
              <a:t>一時性</a:t>
            </a:r>
            <a:endParaRPr lang="en-US" altLang="ja-JP" b="1" dirty="0"/>
          </a:p>
          <a:p>
            <a:pPr marL="457200" lvl="1" indent="0" algn="just">
              <a:buNone/>
            </a:pPr>
            <a:r>
              <a:rPr kumimoji="1" lang="ja-JP" altLang="en-US" dirty="0" smtClean="0"/>
              <a:t>身体的拘束その他の行動制限が一時的なものである</a:t>
            </a:r>
            <a:endParaRPr kumimoji="1" lang="ja-JP" altLang="en-US" dirty="0"/>
          </a:p>
        </p:txBody>
      </p:sp>
      <p:sp>
        <p:nvSpPr>
          <p:cNvPr id="4" name="テキスト ボックス 3"/>
          <p:cNvSpPr txBox="1"/>
          <p:nvPr/>
        </p:nvSpPr>
        <p:spPr>
          <a:xfrm>
            <a:off x="529868" y="5628690"/>
            <a:ext cx="8084264" cy="954107"/>
          </a:xfrm>
          <a:prstGeom prst="rect">
            <a:avLst/>
          </a:prstGeom>
          <a:noFill/>
        </p:spPr>
        <p:txBody>
          <a:bodyPr wrap="none" rtlCol="0">
            <a:spAutoFit/>
          </a:bodyPr>
          <a:lstStyle/>
          <a:p>
            <a:pPr algn="ctr"/>
            <a:r>
              <a:rPr lang="ja-JP" altLang="en-US" sz="2800" b="1" dirty="0" smtClean="0">
                <a:effectLst>
                  <a:outerShdw blurRad="38100" dist="38100" dir="2700000" algn="tl">
                    <a:srgbClr val="000000">
                      <a:alpha val="43137"/>
                    </a:srgbClr>
                  </a:outerShdw>
                </a:effectLst>
              </a:rPr>
              <a:t>＋</a:t>
            </a:r>
            <a:endParaRPr lang="en-US" altLang="ja-JP" sz="2800" b="1" dirty="0" smtClean="0">
              <a:effectLst>
                <a:outerShdw blurRad="38100" dist="38100" dir="2700000" algn="tl">
                  <a:srgbClr val="000000">
                    <a:alpha val="43137"/>
                  </a:srgbClr>
                </a:outerShdw>
              </a:effectLst>
            </a:endParaRPr>
          </a:p>
          <a:p>
            <a:pPr algn="ctr"/>
            <a:r>
              <a:rPr lang="ja-JP" altLang="en-US" sz="2800" b="1" dirty="0" smtClean="0">
                <a:effectLst>
                  <a:outerShdw blurRad="38100" dist="38100" dir="2700000" algn="tl">
                    <a:srgbClr val="000000">
                      <a:alpha val="43137"/>
                    </a:srgbClr>
                  </a:outerShdw>
                </a:effectLst>
              </a:rPr>
              <a:t>身体</a:t>
            </a:r>
            <a:r>
              <a:rPr lang="ja-JP" altLang="en-US" sz="2800" b="1" dirty="0">
                <a:effectLst>
                  <a:outerShdw blurRad="38100" dist="38100" dir="2700000" algn="tl">
                    <a:srgbClr val="000000">
                      <a:alpha val="43137"/>
                    </a:srgbClr>
                  </a:outerShdw>
                </a:effectLst>
              </a:rPr>
              <a:t>拘束がもたらす</a:t>
            </a:r>
            <a:r>
              <a:rPr lang="ja-JP" altLang="en-US" sz="2800" b="1" dirty="0" smtClean="0">
                <a:effectLst>
                  <a:outerShdw blurRad="38100" dist="38100" dir="2700000" algn="tl">
                    <a:srgbClr val="000000">
                      <a:alpha val="43137"/>
                    </a:srgbClr>
                  </a:outerShdw>
                </a:effectLst>
              </a:rPr>
              <a:t>弊害へのリスクとの比較検討</a:t>
            </a:r>
            <a:endParaRPr kumimoji="1" lang="ja-JP" altLang="en-US"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35597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grpId="0" nodeType="clickEffect">
                                  <p:stCondLst>
                                    <p:cond delay="0"/>
                                  </p:stCondLst>
                                  <p:iterate type="lt">
                                    <p:tmPct val="4000"/>
                                  </p:iterate>
                                  <p:childTnLst>
                                    <p:set>
                                      <p:cBhvr override="childStyle">
                                        <p:cTn id="6" dur="500" fill="hold"/>
                                        <p:tgtEl>
                                          <p:spTgt spid="4"/>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300" dirty="0"/>
              <a:t>身体的拘束等の禁止に</a:t>
            </a:r>
            <a:r>
              <a:rPr lang="ja-JP" altLang="en-US" sz="4300" dirty="0" smtClean="0"/>
              <a:t>ついて④</a:t>
            </a:r>
            <a:endParaRPr kumimoji="1" lang="ja-JP" altLang="en-US" sz="4300" dirty="0"/>
          </a:p>
        </p:txBody>
      </p:sp>
      <p:sp>
        <p:nvSpPr>
          <p:cNvPr id="3" name="コンテンツ プレースホルダー 2"/>
          <p:cNvSpPr>
            <a:spLocks noGrp="1"/>
          </p:cNvSpPr>
          <p:nvPr>
            <p:ph idx="1"/>
          </p:nvPr>
        </p:nvSpPr>
        <p:spPr>
          <a:xfrm>
            <a:off x="628650" y="1690689"/>
            <a:ext cx="7886700" cy="3191643"/>
          </a:xfrm>
        </p:spPr>
        <p:txBody>
          <a:bodyPr>
            <a:spAutoFit/>
          </a:bodyPr>
          <a:lstStyle/>
          <a:p>
            <a:pPr marL="0" indent="0" algn="just">
              <a:buNone/>
            </a:pPr>
            <a:r>
              <a:rPr lang="ja-JP" altLang="en-US" b="1" dirty="0" smtClean="0">
                <a:effectLst>
                  <a:outerShdw blurRad="38100" dist="38100" dir="2700000" algn="tl">
                    <a:srgbClr val="000000">
                      <a:alpha val="43137"/>
                    </a:srgbClr>
                  </a:outerShdw>
                </a:effectLst>
              </a:rPr>
              <a:t>やむを得ず身体的拘束等を行う場合の留意事項</a:t>
            </a:r>
            <a:endParaRPr lang="en-US" altLang="ja-JP" sz="3200" b="1" dirty="0" smtClean="0">
              <a:effectLst>
                <a:outerShdw blurRad="38100" dist="38100" dir="2700000" algn="tl">
                  <a:srgbClr val="000000">
                    <a:alpha val="43137"/>
                  </a:srgbClr>
                </a:outerShdw>
              </a:effectLst>
            </a:endParaRPr>
          </a:p>
          <a:p>
            <a:pPr marL="514350" indent="-514350" algn="just">
              <a:buFont typeface="+mj-lt"/>
              <a:buAutoNum type="arabicPeriod"/>
            </a:pPr>
            <a:r>
              <a:rPr lang="ja-JP" altLang="en-US" sz="2400" dirty="0" smtClean="0"/>
              <a:t>利用者</a:t>
            </a:r>
            <a:r>
              <a:rPr lang="ja-JP" altLang="en-US" sz="2400" dirty="0"/>
              <a:t>やその家族に、</a:t>
            </a:r>
            <a:r>
              <a:rPr lang="ja-JP" altLang="en-US" sz="2400" dirty="0" smtClean="0"/>
              <a:t>身体的拘束等の</a:t>
            </a:r>
            <a:r>
              <a:rPr lang="ja-JP" altLang="en-US" sz="2400" dirty="0"/>
              <a:t>内容、目的、理由、拘束時間、期間等について説明を行い十分な理解を</a:t>
            </a:r>
            <a:r>
              <a:rPr lang="ja-JP" altLang="en-US" sz="2400" dirty="0" smtClean="0"/>
              <a:t>得る</a:t>
            </a:r>
            <a:endParaRPr lang="en-US" altLang="ja-JP" sz="2400" dirty="0" smtClean="0"/>
          </a:p>
          <a:p>
            <a:pPr marL="514350" indent="-514350" algn="just">
              <a:buFont typeface="+mj-lt"/>
              <a:buAutoNum type="arabicPeriod"/>
            </a:pPr>
            <a:r>
              <a:rPr lang="ja-JP" altLang="en-US" sz="2400" dirty="0"/>
              <a:t>拘束した時間、態様、その際の利用者の心身の状況等について</a:t>
            </a:r>
            <a:r>
              <a:rPr lang="ja-JP" altLang="en-US" sz="2400" dirty="0" smtClean="0"/>
              <a:t>記録する</a:t>
            </a:r>
            <a:endParaRPr lang="en-US" altLang="ja-JP" sz="2400" dirty="0" smtClean="0"/>
          </a:p>
          <a:p>
            <a:pPr marL="514350" indent="-514350" algn="just">
              <a:buFont typeface="+mj-lt"/>
              <a:buAutoNum type="arabicPeriod"/>
            </a:pPr>
            <a:r>
              <a:rPr kumimoji="1" lang="ja-JP" altLang="en-US" sz="2400" dirty="0" smtClean="0"/>
              <a:t>緊急やむを得ない場合に該当するかどうか、常に観察、再検討する</a:t>
            </a:r>
            <a:endParaRPr kumimoji="1" lang="ja-JP" altLang="en-US" sz="2400" dirty="0"/>
          </a:p>
        </p:txBody>
      </p:sp>
      <p:sp>
        <p:nvSpPr>
          <p:cNvPr id="4" name="テキスト ボックス 3"/>
          <p:cNvSpPr txBox="1"/>
          <p:nvPr/>
        </p:nvSpPr>
        <p:spPr>
          <a:xfrm>
            <a:off x="628650" y="5266553"/>
            <a:ext cx="7886700" cy="830997"/>
          </a:xfrm>
          <a:prstGeom prst="rect">
            <a:avLst/>
          </a:prstGeom>
          <a:noFill/>
        </p:spPr>
        <p:txBody>
          <a:bodyPr wrap="square" rtlCol="0">
            <a:spAutoFit/>
          </a:bodyPr>
          <a:lstStyle/>
          <a:p>
            <a:pPr algn="ctr"/>
            <a:r>
              <a:rPr lang="ja-JP" altLang="en-US" sz="2400" dirty="0" smtClean="0"/>
              <a:t>身体</a:t>
            </a:r>
            <a:r>
              <a:rPr lang="ja-JP" altLang="en-US" sz="2400" dirty="0"/>
              <a:t>拘束を行わざるを得なかった</a:t>
            </a:r>
            <a:r>
              <a:rPr lang="ja-JP" altLang="en-US" sz="2400" dirty="0" smtClean="0"/>
              <a:t>原因の分析</a:t>
            </a:r>
            <a:endParaRPr lang="en-US" altLang="ja-JP" sz="2400" dirty="0" smtClean="0"/>
          </a:p>
          <a:p>
            <a:pPr algn="ctr"/>
            <a:r>
              <a:rPr lang="ja-JP" altLang="en-US" sz="2400" dirty="0" smtClean="0"/>
              <a:t>その</a:t>
            </a:r>
            <a:r>
              <a:rPr lang="ja-JP" altLang="en-US" sz="2400" dirty="0"/>
              <a:t>原因を除去する</a:t>
            </a:r>
            <a:r>
              <a:rPr lang="ja-JP" altLang="en-US" sz="2400" dirty="0" smtClean="0"/>
              <a:t>ため必要なものの検討</a:t>
            </a:r>
          </a:p>
        </p:txBody>
      </p:sp>
      <p:sp>
        <p:nvSpPr>
          <p:cNvPr id="5" name="下矢印 4"/>
          <p:cNvSpPr/>
          <p:nvPr/>
        </p:nvSpPr>
        <p:spPr>
          <a:xfrm>
            <a:off x="4134118" y="4882332"/>
            <a:ext cx="875763" cy="38422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628650" y="6097550"/>
            <a:ext cx="7886700" cy="523220"/>
          </a:xfrm>
          <a:prstGeom prst="rect">
            <a:avLst/>
          </a:prstGeom>
          <a:noFill/>
        </p:spPr>
        <p:txBody>
          <a:bodyPr wrap="square" rtlCol="0">
            <a:spAutoFit/>
          </a:bodyPr>
          <a:lstStyle/>
          <a:p>
            <a:pPr marL="457200" indent="-457200" algn="ctr">
              <a:buFont typeface="Wingdings" panose="05000000000000000000" pitchFamily="2" charset="2"/>
              <a:buChar char="Ø"/>
            </a:pPr>
            <a:r>
              <a:rPr lang="ja-JP" altLang="en-US" sz="2800" b="1" dirty="0">
                <a:effectLst>
                  <a:outerShdw blurRad="38100" dist="38100" dir="2700000" algn="tl">
                    <a:srgbClr val="000000">
                      <a:alpha val="43137"/>
                    </a:srgbClr>
                  </a:outerShdw>
                </a:effectLst>
              </a:rPr>
              <a:t>身体拘束を必要としないケアの</a:t>
            </a:r>
            <a:r>
              <a:rPr lang="ja-JP" altLang="en-US" sz="2800" b="1" dirty="0" smtClean="0">
                <a:effectLst>
                  <a:outerShdw blurRad="38100" dist="38100" dir="2700000" algn="tl">
                    <a:srgbClr val="000000">
                      <a:alpha val="43137"/>
                    </a:srgbClr>
                  </a:outerShdw>
                </a:effectLst>
              </a:rPr>
              <a:t>実現</a:t>
            </a:r>
            <a:endParaRPr kumimoji="1" lang="ja-JP" altLang="en-US" sz="2800" dirty="0"/>
          </a:p>
        </p:txBody>
      </p:sp>
    </p:spTree>
    <p:extLst>
      <p:ext uri="{BB962C8B-B14F-4D97-AF65-F5344CB8AC3E}">
        <p14:creationId xmlns:p14="http://schemas.microsoft.com/office/powerpoint/2010/main" val="1101626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fltVal val="0"/>
                                          </p:val>
                                        </p:tav>
                                        <p:tav tm="100000">
                                          <p:val>
                                            <p:strVal val="#ppt_w"/>
                                          </p:val>
                                        </p:tav>
                                      </p:tavLst>
                                    </p:anim>
                                    <p:anim calcmode="lin" valueType="num">
                                      <p:cBhvr>
                                        <p:cTn id="14" dur="1000" fill="hold"/>
                                        <p:tgtEl>
                                          <p:spTgt spid="4"/>
                                        </p:tgtEl>
                                        <p:attrNameLst>
                                          <p:attrName>ppt_h</p:attrName>
                                        </p:attrNameLst>
                                      </p:cBhvr>
                                      <p:tavLst>
                                        <p:tav tm="0">
                                          <p:val>
                                            <p:fltVal val="0"/>
                                          </p:val>
                                        </p:tav>
                                        <p:tav tm="100000">
                                          <p:val>
                                            <p:strVal val="#ppt_h"/>
                                          </p:val>
                                        </p:tav>
                                      </p:tavLst>
                                    </p:anim>
                                    <p:anim calcmode="lin" valueType="num">
                                      <p:cBhvr>
                                        <p:cTn id="15" dur="1000" fill="hold"/>
                                        <p:tgtEl>
                                          <p:spTgt spid="4"/>
                                        </p:tgtEl>
                                        <p:attrNameLst>
                                          <p:attrName>style.rotation</p:attrName>
                                        </p:attrNameLst>
                                      </p:cBhvr>
                                      <p:tavLst>
                                        <p:tav tm="0">
                                          <p:val>
                                            <p:fltVal val="90"/>
                                          </p:val>
                                        </p:tav>
                                        <p:tav tm="100000">
                                          <p:val>
                                            <p:fltVal val="0"/>
                                          </p:val>
                                        </p:tav>
                                      </p:tavLst>
                                    </p:anim>
                                    <p:animEffect transition="in" filter="fade">
                                      <p:cBhvr>
                                        <p:cTn id="16" dur="1000"/>
                                        <p:tgtEl>
                                          <p:spTgt spid="4"/>
                                        </p:tgtEl>
                                      </p:cBhvr>
                                    </p:animEffect>
                                  </p:childTnLst>
                                </p:cTn>
                              </p:par>
                              <p:par>
                                <p:cTn id="17" presetID="3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1000" fill="hold"/>
                                        <p:tgtEl>
                                          <p:spTgt spid="7"/>
                                        </p:tgtEl>
                                        <p:attrNameLst>
                                          <p:attrName>ppt_w</p:attrName>
                                        </p:attrNameLst>
                                      </p:cBhvr>
                                      <p:tavLst>
                                        <p:tav tm="0">
                                          <p:val>
                                            <p:fltVal val="0"/>
                                          </p:val>
                                        </p:tav>
                                        <p:tav tm="100000">
                                          <p:val>
                                            <p:strVal val="#ppt_w"/>
                                          </p:val>
                                        </p:tav>
                                      </p:tavLst>
                                    </p:anim>
                                    <p:anim calcmode="lin" valueType="num">
                                      <p:cBhvr>
                                        <p:cTn id="20" dur="1000" fill="hold"/>
                                        <p:tgtEl>
                                          <p:spTgt spid="7"/>
                                        </p:tgtEl>
                                        <p:attrNameLst>
                                          <p:attrName>ppt_h</p:attrName>
                                        </p:attrNameLst>
                                      </p:cBhvr>
                                      <p:tavLst>
                                        <p:tav tm="0">
                                          <p:val>
                                            <p:fltVal val="0"/>
                                          </p:val>
                                        </p:tav>
                                        <p:tav tm="100000">
                                          <p:val>
                                            <p:strVal val="#ppt_h"/>
                                          </p:val>
                                        </p:tav>
                                      </p:tavLst>
                                    </p:anim>
                                    <p:anim calcmode="lin" valueType="num">
                                      <p:cBhvr>
                                        <p:cTn id="21" dur="1000" fill="hold"/>
                                        <p:tgtEl>
                                          <p:spTgt spid="7"/>
                                        </p:tgtEl>
                                        <p:attrNameLst>
                                          <p:attrName>style.rotation</p:attrName>
                                        </p:attrNameLst>
                                      </p:cBhvr>
                                      <p:tavLst>
                                        <p:tav tm="0">
                                          <p:val>
                                            <p:fltVal val="90"/>
                                          </p:val>
                                        </p:tav>
                                        <p:tav tm="100000">
                                          <p:val>
                                            <p:fltVal val="0"/>
                                          </p:val>
                                        </p:tav>
                                      </p:tavLst>
                                    </p:anim>
                                    <p:animEffect transition="in" filter="fade">
                                      <p:cBhvr>
                                        <p:cTn id="22"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計画の作成・評価・見直し①</a:t>
            </a:r>
            <a:endParaRPr kumimoji="1" lang="ja-JP" altLang="en-US" dirty="0"/>
          </a:p>
        </p:txBody>
      </p:sp>
      <p:sp>
        <p:nvSpPr>
          <p:cNvPr id="4" name="コンテンツ プレースホルダー 3"/>
          <p:cNvSpPr>
            <a:spLocks noGrp="1"/>
          </p:cNvSpPr>
          <p:nvPr>
            <p:ph sz="half" idx="1"/>
          </p:nvPr>
        </p:nvSpPr>
        <p:spPr>
          <a:xfrm>
            <a:off x="628650" y="1819478"/>
            <a:ext cx="7886700" cy="932050"/>
          </a:xfrm>
        </p:spPr>
        <p:txBody>
          <a:bodyPr>
            <a:spAutoFit/>
          </a:bodyPr>
          <a:lstStyle/>
          <a:p>
            <a:pPr algn="just">
              <a:buFont typeface="Wingdings" panose="05000000000000000000" pitchFamily="2" charset="2"/>
              <a:buChar char="l"/>
            </a:pPr>
            <a:r>
              <a:rPr kumimoji="1" lang="ja-JP" altLang="en-US" dirty="0" smtClean="0"/>
              <a:t>計画とは</a:t>
            </a:r>
            <a:endParaRPr kumimoji="1" lang="en-US" altLang="ja-JP" dirty="0" smtClean="0"/>
          </a:p>
          <a:p>
            <a:pPr marL="457200" lvl="1" indent="0" algn="just">
              <a:buNone/>
            </a:pPr>
            <a:r>
              <a:rPr lang="ja-JP" altLang="en-US" sz="2800" dirty="0">
                <a:effectLst>
                  <a:outerShdw blurRad="38100" dist="38100" dir="2700000" algn="tl">
                    <a:srgbClr val="000000">
                      <a:alpha val="43137"/>
                    </a:srgbClr>
                  </a:outerShdw>
                </a:effectLst>
              </a:rPr>
              <a:t>→理想と現実の差を埋める工程表</a:t>
            </a:r>
            <a:endParaRPr kumimoji="1" lang="ja-JP" altLang="en-US" sz="2800" dirty="0">
              <a:effectLst>
                <a:outerShdw blurRad="38100" dist="38100" dir="2700000" algn="tl">
                  <a:srgbClr val="000000">
                    <a:alpha val="43137"/>
                  </a:srgbClr>
                </a:outerShdw>
              </a:effectLst>
            </a:endParaRPr>
          </a:p>
        </p:txBody>
      </p:sp>
      <p:sp>
        <p:nvSpPr>
          <p:cNvPr id="5" name="コンテンツ プレースホルダー 4"/>
          <p:cNvSpPr>
            <a:spLocks noGrp="1"/>
          </p:cNvSpPr>
          <p:nvPr>
            <p:ph sz="half" idx="2"/>
          </p:nvPr>
        </p:nvSpPr>
        <p:spPr>
          <a:xfrm>
            <a:off x="628650" y="2880317"/>
            <a:ext cx="7886700" cy="3554224"/>
          </a:xfrm>
        </p:spPr>
        <p:txBody>
          <a:bodyPr>
            <a:normAutofit fontScale="92500"/>
          </a:bodyPr>
          <a:lstStyle/>
          <a:p>
            <a:pPr algn="just">
              <a:buFont typeface="Wingdings" panose="05000000000000000000" pitchFamily="2" charset="2"/>
              <a:buChar char="l"/>
            </a:pPr>
            <a:r>
              <a:rPr lang="ja-JP" altLang="en-US" sz="3000" dirty="0"/>
              <a:t>計画立案に</a:t>
            </a:r>
            <a:r>
              <a:rPr lang="ja-JP" altLang="en-US" sz="3000" dirty="0" smtClean="0"/>
              <a:t>求められる要件</a:t>
            </a:r>
            <a:endParaRPr lang="en-US" altLang="ja-JP" dirty="0" smtClean="0"/>
          </a:p>
          <a:p>
            <a:pPr marL="914400" lvl="1" indent="-457200" algn="just">
              <a:buFont typeface="+mj-lt"/>
              <a:buAutoNum type="arabicPeriod"/>
            </a:pPr>
            <a:r>
              <a:rPr lang="ja-JP" altLang="en-US" dirty="0"/>
              <a:t>利用者のある</a:t>
            </a:r>
            <a:r>
              <a:rPr lang="ja-JP" altLang="en-US" dirty="0" smtClean="0"/>
              <a:t>べき（又はなりたい）姿</a:t>
            </a:r>
            <a:r>
              <a:rPr lang="ja-JP" altLang="en-US" dirty="0"/>
              <a:t>と現状との差異がきちんと分析されていること</a:t>
            </a:r>
          </a:p>
          <a:p>
            <a:pPr marL="914400" lvl="1" indent="-457200" algn="just">
              <a:buFont typeface="+mj-lt"/>
              <a:buAutoNum type="arabicPeriod"/>
            </a:pPr>
            <a:r>
              <a:rPr lang="ja-JP" altLang="en-US" dirty="0" smtClean="0"/>
              <a:t>問題（</a:t>
            </a:r>
            <a:r>
              <a:rPr lang="en-US" altLang="ja-JP" dirty="0" smtClean="0"/>
              <a:t>1.</a:t>
            </a:r>
            <a:r>
              <a:rPr lang="ja-JP" altLang="en-US" dirty="0" smtClean="0"/>
              <a:t>の差異）解決の</a:t>
            </a:r>
            <a:r>
              <a:rPr lang="ja-JP" altLang="en-US" dirty="0"/>
              <a:t>ための課題が具体的な行動として表現されていること</a:t>
            </a:r>
          </a:p>
          <a:p>
            <a:pPr marL="914400" lvl="1" indent="-457200" algn="just">
              <a:buFont typeface="+mj-lt"/>
              <a:buAutoNum type="arabicPeriod"/>
            </a:pPr>
            <a:r>
              <a:rPr lang="ja-JP" altLang="en-US" dirty="0" smtClean="0"/>
              <a:t>「いつ」「どこで」「だれが」「なにを」「なぜ」「どの</a:t>
            </a:r>
            <a:r>
              <a:rPr lang="ja-JP" altLang="en-US" dirty="0"/>
              <a:t>よう</a:t>
            </a:r>
            <a:r>
              <a:rPr lang="ja-JP" altLang="en-US" dirty="0" smtClean="0"/>
              <a:t>に」が</a:t>
            </a:r>
            <a:r>
              <a:rPr lang="ja-JP" altLang="en-US" dirty="0"/>
              <a:t>明確になって</a:t>
            </a:r>
            <a:r>
              <a:rPr lang="ja-JP" altLang="en-US" dirty="0" smtClean="0"/>
              <a:t>いること</a:t>
            </a:r>
            <a:endParaRPr lang="ja-JP" altLang="en-US" dirty="0"/>
          </a:p>
          <a:p>
            <a:pPr marL="914400" lvl="1" indent="-457200" algn="just">
              <a:buFont typeface="+mj-lt"/>
              <a:buAutoNum type="arabicPeriod"/>
            </a:pPr>
            <a:r>
              <a:rPr lang="ja-JP" altLang="en-US" dirty="0"/>
              <a:t>実行段階に応じて目標を測る指標が明確であること</a:t>
            </a:r>
          </a:p>
          <a:p>
            <a:pPr marL="914400" lvl="1" indent="-457200" algn="just">
              <a:buFont typeface="+mj-lt"/>
              <a:buAutoNum type="arabicPeriod"/>
            </a:pPr>
            <a:r>
              <a:rPr lang="ja-JP" altLang="en-US" dirty="0"/>
              <a:t>計画を実行に移す際の留意点、リスクが想定されていること</a:t>
            </a:r>
            <a:endParaRPr kumimoji="1" lang="ja-JP" altLang="en-US" dirty="0"/>
          </a:p>
        </p:txBody>
      </p:sp>
    </p:spTree>
    <p:extLst>
      <p:ext uri="{BB962C8B-B14F-4D97-AF65-F5344CB8AC3E}">
        <p14:creationId xmlns:p14="http://schemas.microsoft.com/office/powerpoint/2010/main" val="4152756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grpId="0" nodeType="clickEffect">
                                  <p:stCondLst>
                                    <p:cond delay="0"/>
                                  </p:stCondLst>
                                  <p:iterate type="lt">
                                    <p:tmPct val="4000"/>
                                  </p:iterate>
                                  <p:childTnLst>
                                    <p:set>
                                      <p:cBhvr override="childStyle">
                                        <p:cTn id="6" dur="500" fill="hold"/>
                                        <p:tgtEl>
                                          <p:spTgt spid="4">
                                            <p:txEl>
                                              <p:pRg st="0" end="0"/>
                                            </p:txEl>
                                          </p:spTgt>
                                        </p:tgtEl>
                                        <p:attrNameLst>
                                          <p:attrName>style.textDecorationUnderline</p:attrName>
                                        </p:attrNameLst>
                                      </p:cBhvr>
                                      <p:to>
                                        <p:strVal val="true"/>
                                      </p:to>
                                    </p:set>
                                  </p:childTnLst>
                                </p:cTn>
                              </p:par>
                              <p:par>
                                <p:cTn id="7" presetID="18" presetClass="emph" presetSubtype="0" fill="hold" grpId="0" nodeType="withEffect">
                                  <p:stCondLst>
                                    <p:cond delay="0"/>
                                  </p:stCondLst>
                                  <p:iterate type="lt">
                                    <p:tmPct val="4000"/>
                                  </p:iterate>
                                  <p:childTnLst>
                                    <p:set>
                                      <p:cBhvr override="childStyle">
                                        <p:cTn id="8" dur="500" fill="hold"/>
                                        <p:tgtEl>
                                          <p:spTgt spid="4">
                                            <p:txEl>
                                              <p:pRg st="1" end="1"/>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計画の作成・評価・</a:t>
            </a:r>
            <a:r>
              <a:rPr lang="ja-JP" altLang="en-US" dirty="0" smtClean="0"/>
              <a:t>見直し②</a:t>
            </a:r>
            <a:endParaRPr kumimoji="1" lang="ja-JP" altLang="en-US" dirty="0"/>
          </a:p>
        </p:txBody>
      </p:sp>
      <p:sp>
        <p:nvSpPr>
          <p:cNvPr id="11" name="角丸四角形 10"/>
          <p:cNvSpPr/>
          <p:nvPr/>
        </p:nvSpPr>
        <p:spPr>
          <a:xfrm>
            <a:off x="3726756" y="1690690"/>
            <a:ext cx="2102611" cy="715088"/>
          </a:xfrm>
          <a:prstGeom prst="roundRect">
            <a:avLst/>
          </a:prstGeom>
          <a:ln w="19050"/>
        </p:spPr>
        <p:style>
          <a:lnRef idx="2">
            <a:schemeClr val="dk1"/>
          </a:lnRef>
          <a:fillRef idx="1">
            <a:schemeClr val="lt1"/>
          </a:fillRef>
          <a:effectRef idx="0">
            <a:schemeClr val="dk1"/>
          </a:effectRef>
          <a:fontRef idx="minor">
            <a:schemeClr val="dk1"/>
          </a:fontRef>
        </p:style>
        <p:txBody>
          <a:bodyPr wrap="none" rtlCol="0" anchor="ctr" anchorCtr="0">
            <a:noAutofit/>
          </a:bodyPr>
          <a:lstStyle/>
          <a:p>
            <a:pPr algn="ctr"/>
            <a:r>
              <a:rPr kumimoji="1" lang="ja-JP" altLang="en-US" dirty="0" smtClean="0"/>
              <a:t>インテーク</a:t>
            </a:r>
            <a:endParaRPr kumimoji="1" lang="en-US" altLang="ja-JP" dirty="0" smtClean="0"/>
          </a:p>
          <a:p>
            <a:pPr algn="ctr"/>
            <a:r>
              <a:rPr lang="ja-JP" altLang="en-US" b="1" dirty="0"/>
              <a:t>アセスメント</a:t>
            </a:r>
            <a:endParaRPr kumimoji="1" lang="ja-JP" altLang="en-US" b="1" dirty="0"/>
          </a:p>
        </p:txBody>
      </p:sp>
      <p:sp>
        <p:nvSpPr>
          <p:cNvPr id="12" name="角丸四角形 11"/>
          <p:cNvSpPr/>
          <p:nvPr/>
        </p:nvSpPr>
        <p:spPr>
          <a:xfrm>
            <a:off x="628648" y="1690689"/>
            <a:ext cx="2102611" cy="715089"/>
          </a:xfrm>
          <a:prstGeom prst="roundRect">
            <a:avLst/>
          </a:prstGeom>
          <a:ln w="19050"/>
        </p:spPr>
        <p:style>
          <a:lnRef idx="2">
            <a:schemeClr val="dk1"/>
          </a:lnRef>
          <a:fillRef idx="1">
            <a:schemeClr val="lt1"/>
          </a:fillRef>
          <a:effectRef idx="0">
            <a:schemeClr val="dk1"/>
          </a:effectRef>
          <a:fontRef idx="minor">
            <a:schemeClr val="dk1"/>
          </a:fontRef>
        </p:style>
        <p:txBody>
          <a:bodyPr wrap="none" rtlCol="0" anchor="ctr" anchorCtr="0">
            <a:noAutofit/>
          </a:bodyPr>
          <a:lstStyle/>
          <a:p>
            <a:pPr algn="ctr"/>
            <a:r>
              <a:rPr lang="ja-JP" altLang="en-US" dirty="0" smtClean="0"/>
              <a:t>事前の相談</a:t>
            </a:r>
            <a:endParaRPr lang="en-US" altLang="ja-JP" dirty="0" smtClean="0"/>
          </a:p>
          <a:p>
            <a:pPr algn="ctr"/>
            <a:r>
              <a:rPr lang="ja-JP" altLang="en-US" dirty="0" smtClean="0"/>
              <a:t>利用</a:t>
            </a:r>
            <a:r>
              <a:rPr lang="ja-JP" altLang="en-US" dirty="0"/>
              <a:t>申込</a:t>
            </a:r>
            <a:r>
              <a:rPr lang="ja-JP" altLang="en-US" dirty="0" smtClean="0"/>
              <a:t>み</a:t>
            </a:r>
            <a:endParaRPr lang="ja-JP" altLang="en-US" dirty="0"/>
          </a:p>
        </p:txBody>
      </p:sp>
      <p:sp>
        <p:nvSpPr>
          <p:cNvPr id="14" name="直線コネクタ 3"/>
          <p:cNvSpPr/>
          <p:nvPr/>
        </p:nvSpPr>
        <p:spPr>
          <a:xfrm>
            <a:off x="2578607" y="3764454"/>
            <a:ext cx="2439950" cy="2439950"/>
          </a:xfrm>
          <a:custGeom>
            <a:avLst/>
            <a:gdLst/>
            <a:ahLst/>
            <a:cxnLst/>
            <a:rect l="0" t="0" r="0" b="0"/>
            <a:pathLst>
              <a:path>
                <a:moveTo>
                  <a:pt x="302130" y="416295"/>
                </a:moveTo>
                <a:arcTo wR="1219975" hR="1219975" stAng="13272356" swAng="1781265"/>
              </a:path>
            </a:pathLst>
          </a:custGeom>
          <a:noFill/>
          <a:ln w="19050">
            <a:solidFill>
              <a:schemeClr val="tx1"/>
            </a:solidFill>
            <a:tailEnd type="arrow"/>
          </a:ln>
          <a:effectLst/>
        </p:spPr>
        <p:style>
          <a:lnRef idx="1">
            <a:schemeClr val="accent1">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5" name="直線コネクタ 3"/>
          <p:cNvSpPr/>
          <p:nvPr/>
        </p:nvSpPr>
        <p:spPr>
          <a:xfrm>
            <a:off x="2547937" y="3673074"/>
            <a:ext cx="2439950" cy="2439950"/>
          </a:xfrm>
          <a:custGeom>
            <a:avLst/>
            <a:gdLst/>
            <a:ahLst/>
            <a:cxnLst/>
            <a:rect l="0" t="0" r="0" b="0"/>
            <a:pathLst>
              <a:path>
                <a:moveTo>
                  <a:pt x="821387" y="2373000"/>
                </a:moveTo>
                <a:arcTo wR="1219975" hR="1219975" stAng="6544181" swAng="1718688"/>
              </a:path>
            </a:pathLst>
          </a:custGeom>
          <a:noFill/>
          <a:ln w="19050">
            <a:solidFill>
              <a:schemeClr val="tx1"/>
            </a:solidFill>
            <a:tailEnd type="arrow"/>
          </a:ln>
          <a:effectLst/>
        </p:spPr>
        <p:style>
          <a:lnRef idx="1">
            <a:schemeClr val="accent1">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6" name="直線コネクタ 3"/>
          <p:cNvSpPr/>
          <p:nvPr/>
        </p:nvSpPr>
        <p:spPr>
          <a:xfrm>
            <a:off x="4437303" y="3627384"/>
            <a:ext cx="2439950" cy="2439950"/>
          </a:xfrm>
          <a:custGeom>
            <a:avLst/>
            <a:gdLst/>
            <a:ahLst/>
            <a:cxnLst/>
            <a:rect l="0" t="0" r="0" b="0"/>
            <a:pathLst>
              <a:path>
                <a:moveTo>
                  <a:pt x="2122514" y="2040806"/>
                </a:moveTo>
                <a:arcTo wR="1219975" hR="1219975" stAng="2537131" swAng="1718688"/>
              </a:path>
            </a:pathLst>
          </a:custGeom>
          <a:noFill/>
          <a:ln w="19050">
            <a:solidFill>
              <a:schemeClr val="tx1"/>
            </a:solidFill>
            <a:tailEnd type="arrow"/>
          </a:ln>
          <a:effectLst/>
        </p:spPr>
        <p:style>
          <a:lnRef idx="1">
            <a:schemeClr val="accent1">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7" name="直線コネクタ 3"/>
          <p:cNvSpPr/>
          <p:nvPr/>
        </p:nvSpPr>
        <p:spPr>
          <a:xfrm>
            <a:off x="4490100" y="3718764"/>
            <a:ext cx="2439950" cy="2439950"/>
          </a:xfrm>
          <a:custGeom>
            <a:avLst/>
            <a:gdLst/>
            <a:ahLst/>
            <a:cxnLst/>
            <a:rect l="0" t="0" r="0" b="0"/>
            <a:pathLst>
              <a:path>
                <a:moveTo>
                  <a:pt x="1619300" y="67204"/>
                </a:moveTo>
                <a:arcTo wR="1219975" hR="1219975" stAng="17346379" swAng="1781265"/>
              </a:path>
            </a:pathLst>
          </a:custGeom>
          <a:noFill/>
          <a:ln w="19050">
            <a:solidFill>
              <a:schemeClr val="tx1"/>
            </a:solidFill>
            <a:tailEnd type="arrow"/>
          </a:ln>
          <a:effectLst/>
        </p:spPr>
        <p:style>
          <a:lnRef idx="1">
            <a:schemeClr val="accent1">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3" name="角丸四角形 12"/>
          <p:cNvSpPr/>
          <p:nvPr/>
        </p:nvSpPr>
        <p:spPr>
          <a:xfrm>
            <a:off x="3726755" y="3271211"/>
            <a:ext cx="2102611" cy="1024169"/>
          </a:xfrm>
          <a:prstGeom prst="roundRect">
            <a:avLst/>
          </a:prstGeom>
          <a:ln w="19050"/>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none" rtlCol="0" anchor="ctr" anchorCtr="0">
            <a:noAutofit/>
          </a:bodyPr>
          <a:lstStyle/>
          <a:p>
            <a:pPr algn="ctr"/>
            <a:r>
              <a:rPr lang="ja-JP" altLang="en-US" dirty="0"/>
              <a:t>Ｐ（</a:t>
            </a:r>
            <a:r>
              <a:rPr lang="en-US" altLang="ja-JP" dirty="0"/>
              <a:t>plan</a:t>
            </a:r>
            <a:r>
              <a:rPr lang="ja-JP" altLang="en-US" dirty="0"/>
              <a:t>）</a:t>
            </a:r>
            <a:endParaRPr lang="en-US" altLang="ja-JP" dirty="0" smtClean="0"/>
          </a:p>
          <a:p>
            <a:pPr algn="ctr"/>
            <a:r>
              <a:rPr lang="ja-JP" altLang="en-US" dirty="0" smtClean="0"/>
              <a:t>計画の作成</a:t>
            </a:r>
            <a:endParaRPr lang="ja-JP" altLang="en-US" dirty="0"/>
          </a:p>
        </p:txBody>
      </p:sp>
      <p:sp>
        <p:nvSpPr>
          <p:cNvPr id="20" name="角丸四角形 19"/>
          <p:cNvSpPr/>
          <p:nvPr/>
        </p:nvSpPr>
        <p:spPr>
          <a:xfrm>
            <a:off x="3726756" y="5451789"/>
            <a:ext cx="2102610" cy="1024169"/>
          </a:xfrm>
          <a:prstGeom prst="roundRect">
            <a:avLst/>
          </a:prstGeom>
          <a:ln w="19050"/>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none" rtlCol="0" anchor="ctr" anchorCtr="0">
            <a:noAutofit/>
          </a:bodyPr>
          <a:lstStyle/>
          <a:p>
            <a:pPr algn="ctr"/>
            <a:r>
              <a:rPr lang="ja-JP" altLang="en-US" dirty="0" smtClean="0"/>
              <a:t>Ｃ（</a:t>
            </a:r>
            <a:r>
              <a:rPr lang="en-US" altLang="ja-JP" dirty="0" smtClean="0"/>
              <a:t>check</a:t>
            </a:r>
            <a:r>
              <a:rPr lang="ja-JP" altLang="en-US" dirty="0" smtClean="0"/>
              <a:t>）</a:t>
            </a:r>
            <a:endParaRPr lang="en-US" altLang="ja-JP" dirty="0" smtClean="0"/>
          </a:p>
          <a:p>
            <a:pPr algn="ctr"/>
            <a:r>
              <a:rPr lang="ja-JP" altLang="en-US" dirty="0" smtClean="0"/>
              <a:t>確認・評価</a:t>
            </a:r>
            <a:endParaRPr lang="en-US" altLang="ja-JP" dirty="0" smtClean="0"/>
          </a:p>
          <a:p>
            <a:pPr algn="ctr"/>
            <a:r>
              <a:rPr lang="ja-JP" altLang="en-US" dirty="0" smtClean="0"/>
              <a:t>（モニタリング）</a:t>
            </a:r>
            <a:endParaRPr lang="ja-JP" altLang="en-US" dirty="0"/>
          </a:p>
        </p:txBody>
      </p:sp>
      <p:sp>
        <p:nvSpPr>
          <p:cNvPr id="22" name="角丸四角形 21"/>
          <p:cNvSpPr/>
          <p:nvPr/>
        </p:nvSpPr>
        <p:spPr>
          <a:xfrm>
            <a:off x="6266110" y="4443211"/>
            <a:ext cx="2102611" cy="1024169"/>
          </a:xfrm>
          <a:prstGeom prst="roundRect">
            <a:avLst/>
          </a:prstGeom>
          <a:ln w="19050"/>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none" rtlCol="0" anchor="ctr" anchorCtr="0">
            <a:noAutofit/>
          </a:bodyPr>
          <a:lstStyle/>
          <a:p>
            <a:pPr algn="ctr"/>
            <a:r>
              <a:rPr lang="ja-JP" altLang="en-US" dirty="0" smtClean="0"/>
              <a:t>Ｄ（</a:t>
            </a:r>
            <a:r>
              <a:rPr lang="en-US" altLang="ja-JP" dirty="0" smtClean="0"/>
              <a:t>do</a:t>
            </a:r>
            <a:r>
              <a:rPr lang="ja-JP" altLang="en-US" dirty="0" smtClean="0"/>
              <a:t>）</a:t>
            </a:r>
            <a:endParaRPr lang="en-US" altLang="ja-JP" dirty="0" smtClean="0"/>
          </a:p>
          <a:p>
            <a:pPr algn="ctr"/>
            <a:r>
              <a:rPr lang="ja-JP" altLang="en-US" dirty="0" smtClean="0"/>
              <a:t>サービスの</a:t>
            </a:r>
            <a:r>
              <a:rPr lang="ja-JP" altLang="en-US" dirty="0"/>
              <a:t>実施</a:t>
            </a:r>
          </a:p>
        </p:txBody>
      </p:sp>
      <p:sp>
        <p:nvSpPr>
          <p:cNvPr id="24" name="角丸四角形 23"/>
          <p:cNvSpPr/>
          <p:nvPr/>
        </p:nvSpPr>
        <p:spPr>
          <a:xfrm>
            <a:off x="1406670" y="4472345"/>
            <a:ext cx="2102611" cy="1024169"/>
          </a:xfrm>
          <a:prstGeom prst="roundRect">
            <a:avLst/>
          </a:prstGeom>
          <a:ln w="19050"/>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none" rtlCol="0" anchor="ctr" anchorCtr="0">
            <a:noAutofit/>
          </a:bodyPr>
          <a:lstStyle/>
          <a:p>
            <a:pPr algn="ctr"/>
            <a:r>
              <a:rPr lang="ja-JP" altLang="en-US" dirty="0" smtClean="0"/>
              <a:t>Ａ（</a:t>
            </a:r>
            <a:r>
              <a:rPr lang="en-US" altLang="ja-JP" dirty="0" smtClean="0"/>
              <a:t>action</a:t>
            </a:r>
            <a:r>
              <a:rPr lang="ja-JP" altLang="en-US" dirty="0" smtClean="0"/>
              <a:t>）</a:t>
            </a:r>
            <a:endParaRPr lang="en-US" altLang="ja-JP" dirty="0" smtClean="0"/>
          </a:p>
          <a:p>
            <a:pPr algn="ctr"/>
            <a:r>
              <a:rPr lang="ja-JP" altLang="en-US" dirty="0" smtClean="0"/>
              <a:t>計画の見直し</a:t>
            </a:r>
            <a:endParaRPr lang="en-US" altLang="ja-JP" dirty="0" smtClean="0"/>
          </a:p>
          <a:p>
            <a:pPr algn="ctr"/>
            <a:r>
              <a:rPr lang="ja-JP" altLang="en-US" dirty="0" smtClean="0"/>
              <a:t>再</a:t>
            </a:r>
            <a:r>
              <a:rPr lang="ja-JP" altLang="en-US" dirty="0"/>
              <a:t>アセスメント</a:t>
            </a:r>
          </a:p>
        </p:txBody>
      </p:sp>
      <p:cxnSp>
        <p:nvCxnSpPr>
          <p:cNvPr id="26" name="直線矢印コネクタ 25"/>
          <p:cNvCxnSpPr/>
          <p:nvPr/>
        </p:nvCxnSpPr>
        <p:spPr>
          <a:xfrm flipV="1">
            <a:off x="2896671" y="2033544"/>
            <a:ext cx="733961"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p:nvPr/>
        </p:nvCxnSpPr>
        <p:spPr>
          <a:xfrm>
            <a:off x="4778060" y="2508847"/>
            <a:ext cx="2711" cy="61047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7" name="円/楕円 36"/>
          <p:cNvSpPr/>
          <p:nvPr/>
        </p:nvSpPr>
        <p:spPr>
          <a:xfrm>
            <a:off x="3798582" y="1983204"/>
            <a:ext cx="1911493" cy="372234"/>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角丸四角形吹き出し 37"/>
          <p:cNvSpPr/>
          <p:nvPr/>
        </p:nvSpPr>
        <p:spPr>
          <a:xfrm>
            <a:off x="6066288" y="2080494"/>
            <a:ext cx="1883791" cy="1467180"/>
          </a:xfrm>
          <a:prstGeom prst="wedgeRoundRectCallout">
            <a:avLst>
              <a:gd name="adj1" fmla="val -70684"/>
              <a:gd name="adj2" fmla="val -43737"/>
              <a:gd name="adj3" fmla="val 16667"/>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180000" tIns="108000" rIns="180000" bIns="108000" rtlCol="0" anchor="ctr">
            <a:spAutoFit/>
          </a:bodyPr>
          <a:lstStyle/>
          <a:p>
            <a:pPr algn="ctr"/>
            <a:r>
              <a:rPr kumimoji="1" lang="ja-JP" altLang="en-US" dirty="0" smtClean="0">
                <a:solidFill>
                  <a:schemeClr val="tx1"/>
                </a:solidFill>
              </a:rPr>
              <a:t>利用者</a:t>
            </a:r>
            <a:r>
              <a:rPr kumimoji="1" lang="ja-JP" altLang="en-US" u="sng" dirty="0" smtClean="0">
                <a:solidFill>
                  <a:schemeClr val="tx1"/>
                </a:solidFill>
              </a:rPr>
              <a:t>ごとの</a:t>
            </a:r>
            <a:endParaRPr kumimoji="1" lang="en-US" altLang="ja-JP" u="sng" dirty="0" smtClean="0">
              <a:solidFill>
                <a:schemeClr val="tx1"/>
              </a:solidFill>
            </a:endParaRPr>
          </a:p>
          <a:p>
            <a:pPr algn="ctr"/>
            <a:r>
              <a:rPr kumimoji="1" lang="ja-JP" altLang="en-US" dirty="0" smtClean="0">
                <a:solidFill>
                  <a:schemeClr val="tx1"/>
                </a:solidFill>
              </a:rPr>
              <a:t>◆意向の確認</a:t>
            </a:r>
            <a:endParaRPr kumimoji="1" lang="en-US" altLang="ja-JP" dirty="0" smtClean="0">
              <a:solidFill>
                <a:schemeClr val="tx1"/>
              </a:solidFill>
            </a:endParaRPr>
          </a:p>
          <a:p>
            <a:pPr algn="ctr"/>
            <a:r>
              <a:rPr kumimoji="1" lang="ja-JP" altLang="en-US" dirty="0" smtClean="0">
                <a:solidFill>
                  <a:schemeClr val="tx1"/>
                </a:solidFill>
              </a:rPr>
              <a:t>◆状況の把握</a:t>
            </a:r>
            <a:endParaRPr kumimoji="1" lang="en-US" altLang="ja-JP" dirty="0" smtClean="0">
              <a:solidFill>
                <a:schemeClr val="tx1"/>
              </a:solidFill>
            </a:endParaRPr>
          </a:p>
          <a:p>
            <a:pPr algn="ctr"/>
            <a:r>
              <a:rPr lang="ja-JP" altLang="en-US" dirty="0">
                <a:solidFill>
                  <a:schemeClr val="tx1"/>
                </a:solidFill>
              </a:rPr>
              <a:t>◆</a:t>
            </a:r>
            <a:r>
              <a:rPr lang="ja-JP" altLang="en-US" dirty="0" smtClean="0">
                <a:solidFill>
                  <a:schemeClr val="tx1"/>
                </a:solidFill>
              </a:rPr>
              <a:t>課題の分析</a:t>
            </a:r>
            <a:endParaRPr kumimoji="1" lang="ja-JP" altLang="en-US" dirty="0">
              <a:solidFill>
                <a:schemeClr val="tx1"/>
              </a:solidFill>
            </a:endParaRPr>
          </a:p>
        </p:txBody>
      </p:sp>
    </p:spTree>
    <p:extLst>
      <p:ext uri="{BB962C8B-B14F-4D97-AF65-F5344CB8AC3E}">
        <p14:creationId xmlns:p14="http://schemas.microsoft.com/office/powerpoint/2010/main" val="2040305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barn(inVertical)">
                                      <p:cBhvr>
                                        <p:cTn id="7" dur="500"/>
                                        <p:tgtEl>
                                          <p:spTgt spid="37"/>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8"/>
                                        </p:tgtEl>
                                        <p:attrNameLst>
                                          <p:attrName>style.visibility</p:attrName>
                                        </p:attrNameLst>
                                      </p:cBhvr>
                                      <p:to>
                                        <p:strVal val="visible"/>
                                      </p:to>
                                    </p:set>
                                    <p:animEffect transition="in" filter="barn(inVertical)">
                                      <p:cBhvr>
                                        <p:cTn id="10"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3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計画の作成・評価・</a:t>
            </a:r>
            <a:r>
              <a:rPr lang="ja-JP" altLang="en-US" dirty="0" smtClean="0"/>
              <a:t>見直し③</a:t>
            </a:r>
            <a:endParaRPr kumimoji="1" lang="ja-JP" altLang="en-US" dirty="0"/>
          </a:p>
        </p:txBody>
      </p:sp>
      <p:sp>
        <p:nvSpPr>
          <p:cNvPr id="4" name="コンテンツ プレースホルダー 2"/>
          <p:cNvSpPr txBox="1">
            <a:spLocks/>
          </p:cNvSpPr>
          <p:nvPr/>
        </p:nvSpPr>
        <p:spPr>
          <a:xfrm>
            <a:off x="628650" y="1825625"/>
            <a:ext cx="7886700" cy="4351338"/>
          </a:xfrm>
          <a:prstGeom prst="rect">
            <a:avLst/>
          </a:prstGeom>
          <a:solidFill>
            <a:schemeClr val="bg1"/>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just">
              <a:buFont typeface="Wingdings" panose="05000000000000000000" pitchFamily="2" charset="2"/>
              <a:buChar char="l"/>
            </a:pPr>
            <a:r>
              <a:rPr lang="ja-JP" altLang="en-US" dirty="0" smtClean="0"/>
              <a:t>居宅サービス計画の目標と指定介護サービス事業者が作成する計画の目標との関係</a:t>
            </a:r>
            <a:endParaRPr lang="en-US" altLang="ja-JP" dirty="0" smtClean="0"/>
          </a:p>
          <a:p>
            <a:pPr marL="0" indent="0" algn="just">
              <a:buFont typeface="Arial" panose="020B0604020202020204" pitchFamily="34" charset="0"/>
              <a:buNone/>
            </a:pPr>
            <a:r>
              <a:rPr lang="ja-JP" altLang="en-US" sz="2600" dirty="0" smtClean="0"/>
              <a:t>（例）訪問介護計画</a:t>
            </a:r>
            <a:endParaRPr lang="en-US" altLang="ja-JP" dirty="0" smtClean="0"/>
          </a:p>
          <a:p>
            <a:pPr marL="457200" lvl="1" indent="0" algn="just">
              <a:buFont typeface="Arial" panose="020B0604020202020204" pitchFamily="34" charset="0"/>
              <a:buNone/>
            </a:pPr>
            <a:r>
              <a:rPr lang="ja-JP" altLang="en-US" sz="2600" dirty="0" smtClean="0"/>
              <a:t>　訪問介護計画は、既に居宅サービス計画が作成されている場合は、当該居宅サービス計画の内容に</a:t>
            </a:r>
            <a:r>
              <a:rPr lang="ja-JP" altLang="en-US" sz="2800" dirty="0" smtClean="0"/>
              <a:t>沿って</a:t>
            </a:r>
            <a:r>
              <a:rPr lang="ja-JP" altLang="en-US" sz="2600" dirty="0" smtClean="0"/>
              <a:t>作成されなければならない。</a:t>
            </a:r>
            <a:endParaRPr lang="en-US" altLang="ja-JP" sz="2600" dirty="0" smtClean="0"/>
          </a:p>
          <a:p>
            <a:pPr marL="457200" lvl="1" indent="0" algn="just">
              <a:buFont typeface="Arial" panose="020B0604020202020204" pitchFamily="34" charset="0"/>
              <a:buNone/>
            </a:pPr>
            <a:r>
              <a:rPr lang="ja-JP" altLang="en-US" dirty="0" smtClean="0"/>
              <a:t>（川崎市指定居宅サービス等の事業の人員、設備及び運営の基準等に関する条例第２５条第２項）</a:t>
            </a:r>
            <a:endParaRPr lang="ja-JP" altLang="en-US" dirty="0"/>
          </a:p>
        </p:txBody>
      </p:sp>
      <p:sp>
        <p:nvSpPr>
          <p:cNvPr id="3" name="コンテンツ プレースホルダー 2"/>
          <p:cNvSpPr>
            <a:spLocks noGrp="1"/>
          </p:cNvSpPr>
          <p:nvPr>
            <p:ph idx="1"/>
          </p:nvPr>
        </p:nvSpPr>
        <p:spPr/>
        <p:txBody>
          <a:bodyPr>
            <a:normAutofit/>
          </a:bodyPr>
          <a:lstStyle/>
          <a:p>
            <a:pPr algn="just">
              <a:buFont typeface="Wingdings" panose="05000000000000000000" pitchFamily="2" charset="2"/>
              <a:buChar char="l"/>
            </a:pPr>
            <a:r>
              <a:rPr lang="ja-JP" altLang="en-US" dirty="0"/>
              <a:t>居宅サービス計画の目標と指定介護サービス事業者が作成する計画の目標との</a:t>
            </a:r>
            <a:r>
              <a:rPr lang="ja-JP" altLang="en-US" dirty="0" smtClean="0"/>
              <a:t>関係</a:t>
            </a:r>
            <a:endParaRPr lang="en-US" altLang="ja-JP" dirty="0" smtClean="0"/>
          </a:p>
          <a:p>
            <a:pPr marL="0" indent="0" algn="just">
              <a:buNone/>
            </a:pPr>
            <a:r>
              <a:rPr kumimoji="1" lang="ja-JP" altLang="en-US" sz="2600" dirty="0" smtClean="0"/>
              <a:t>（例）訪問介護計画</a:t>
            </a:r>
            <a:endParaRPr kumimoji="1" lang="en-US" altLang="ja-JP" dirty="0" smtClean="0"/>
          </a:p>
          <a:p>
            <a:pPr marL="457200" lvl="1" indent="0" algn="just">
              <a:buNone/>
            </a:pPr>
            <a:r>
              <a:rPr lang="ja-JP" altLang="en-US" sz="2600" dirty="0"/>
              <a:t>　訪問介護計画は、既に居宅サービス計画が作成されている場合は、当該居宅サービス計画の内容に</a:t>
            </a:r>
            <a:r>
              <a:rPr lang="ja-JP" altLang="en-US" sz="2800" b="1" u="sng" dirty="0">
                <a:effectLst>
                  <a:outerShdw blurRad="38100" dist="38100" dir="2700000" algn="tl">
                    <a:srgbClr val="000000">
                      <a:alpha val="43137"/>
                    </a:srgbClr>
                  </a:outerShdw>
                </a:effectLst>
              </a:rPr>
              <a:t>沿って</a:t>
            </a:r>
            <a:r>
              <a:rPr lang="ja-JP" altLang="en-US" sz="2600" dirty="0"/>
              <a:t>作成されなければならない</a:t>
            </a:r>
            <a:r>
              <a:rPr lang="ja-JP" altLang="en-US" sz="2600" dirty="0" smtClean="0"/>
              <a:t>。</a:t>
            </a:r>
            <a:endParaRPr lang="en-US" altLang="ja-JP" sz="2600" dirty="0" smtClean="0"/>
          </a:p>
          <a:p>
            <a:pPr marL="457200" lvl="1" indent="0" algn="just">
              <a:buNone/>
            </a:pPr>
            <a:r>
              <a:rPr lang="ja-JP" altLang="en-US" dirty="0"/>
              <a:t>（川崎市指定居宅サービス等の事業の人員、設備及び運営の基準等に関する条例</a:t>
            </a:r>
            <a:r>
              <a:rPr lang="ja-JP" altLang="en-US" dirty="0" smtClean="0"/>
              <a:t>第</a:t>
            </a:r>
            <a:r>
              <a:rPr kumimoji="1" lang="ja-JP" altLang="en-US" dirty="0" smtClean="0"/>
              <a:t>２５条第２項）</a:t>
            </a:r>
            <a:endParaRPr kumimoji="1" lang="ja-JP" altLang="en-US" dirty="0"/>
          </a:p>
        </p:txBody>
      </p:sp>
    </p:spTree>
    <p:extLst>
      <p:ext uri="{BB962C8B-B14F-4D97-AF65-F5344CB8AC3E}">
        <p14:creationId xmlns:p14="http://schemas.microsoft.com/office/powerpoint/2010/main" val="24613677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計画の作成・評価・</a:t>
            </a:r>
            <a:r>
              <a:rPr lang="ja-JP" altLang="en-US" dirty="0" smtClean="0"/>
              <a:t>見直し④</a:t>
            </a:r>
            <a:endParaRPr kumimoji="1" lang="ja-JP" altLang="en-US" dirty="0"/>
          </a:p>
        </p:txBody>
      </p:sp>
      <p:sp>
        <p:nvSpPr>
          <p:cNvPr id="4" name="コンテンツ プレースホルダー 3"/>
          <p:cNvSpPr>
            <a:spLocks noGrp="1"/>
          </p:cNvSpPr>
          <p:nvPr>
            <p:ph sz="half" idx="1"/>
          </p:nvPr>
        </p:nvSpPr>
        <p:spPr>
          <a:xfrm>
            <a:off x="628650" y="1825625"/>
            <a:ext cx="7886700" cy="900118"/>
          </a:xfrm>
        </p:spPr>
        <p:txBody>
          <a:bodyPr>
            <a:spAutoFit/>
          </a:bodyPr>
          <a:lstStyle/>
          <a:p>
            <a:pPr algn="just">
              <a:buFont typeface="Wingdings" panose="05000000000000000000" pitchFamily="2" charset="2"/>
              <a:buChar char="l"/>
            </a:pPr>
            <a:r>
              <a:rPr kumimoji="1" lang="ja-JP" altLang="en-US" dirty="0" smtClean="0"/>
              <a:t>「沿って」とは</a:t>
            </a:r>
            <a:endParaRPr kumimoji="1" lang="en-US" altLang="ja-JP" dirty="0" smtClean="0"/>
          </a:p>
          <a:p>
            <a:pPr marL="457200" lvl="1" indent="0" algn="just">
              <a:buNone/>
            </a:pPr>
            <a:r>
              <a:rPr lang="ja-JP" altLang="en-US" sz="2500" b="1" dirty="0">
                <a:effectLst>
                  <a:outerShdw blurRad="38100" dist="38100" dir="2700000" algn="tl">
                    <a:srgbClr val="000000">
                      <a:alpha val="43137"/>
                    </a:srgbClr>
                  </a:outerShdw>
                </a:effectLst>
              </a:rPr>
              <a:t>その方向性が定められた意図と合致していること</a:t>
            </a:r>
            <a:endParaRPr kumimoji="1" lang="ja-JP" altLang="en-US" sz="2500" b="1" dirty="0">
              <a:effectLst>
                <a:outerShdw blurRad="38100" dist="38100" dir="2700000" algn="tl">
                  <a:srgbClr val="000000">
                    <a:alpha val="43137"/>
                  </a:srgbClr>
                </a:outerShdw>
              </a:effectLst>
            </a:endParaRPr>
          </a:p>
        </p:txBody>
      </p:sp>
      <p:sp>
        <p:nvSpPr>
          <p:cNvPr id="5" name="コンテンツ プレースホルダー 4"/>
          <p:cNvSpPr>
            <a:spLocks noGrp="1"/>
          </p:cNvSpPr>
          <p:nvPr>
            <p:ph sz="half" idx="2"/>
          </p:nvPr>
        </p:nvSpPr>
        <p:spPr>
          <a:xfrm>
            <a:off x="628650" y="3129566"/>
            <a:ext cx="7886700" cy="1477328"/>
          </a:xfrm>
        </p:spPr>
        <p:txBody>
          <a:bodyPr>
            <a:spAutoFit/>
          </a:bodyPr>
          <a:lstStyle/>
          <a:p>
            <a:pPr marL="457200" lvl="1" indent="0" algn="just">
              <a:buNone/>
            </a:pPr>
            <a:r>
              <a:rPr lang="ja-JP" altLang="en-US" sz="2500" dirty="0" smtClean="0"/>
              <a:t>複数</a:t>
            </a:r>
            <a:r>
              <a:rPr lang="ja-JP" altLang="en-US" sz="2500" dirty="0"/>
              <a:t>のサービスを提供すること</a:t>
            </a:r>
            <a:r>
              <a:rPr lang="ja-JP" altLang="en-US" sz="2500" dirty="0" smtClean="0"/>
              <a:t>で１つ</a:t>
            </a:r>
            <a:r>
              <a:rPr lang="ja-JP" altLang="en-US" sz="2500" dirty="0"/>
              <a:t>の目標の達成を目指す場合は、各々のサービスごとに求められている目標を達成することで、居宅サービス計画の目標が達成される</a:t>
            </a:r>
            <a:endParaRPr kumimoji="1" lang="ja-JP" altLang="en-US" sz="2500" dirty="0"/>
          </a:p>
        </p:txBody>
      </p:sp>
      <p:sp>
        <p:nvSpPr>
          <p:cNvPr id="6" name="コンテンツ プレースホルダー 4"/>
          <p:cNvSpPr txBox="1">
            <a:spLocks/>
          </p:cNvSpPr>
          <p:nvPr/>
        </p:nvSpPr>
        <p:spPr>
          <a:xfrm>
            <a:off x="628650" y="5020335"/>
            <a:ext cx="7886700" cy="1140697"/>
          </a:xfrm>
          <a:prstGeom prst="rect">
            <a:avLst/>
          </a:prstGeom>
        </p:spPr>
        <p:txBody>
          <a:bodyPr vert="horz"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457200" lvl="1" indent="0" algn="just">
              <a:buNone/>
            </a:pPr>
            <a:r>
              <a:rPr lang="ja-JP" altLang="en-US" sz="2500" dirty="0"/>
              <a:t>各々のサービス事業者は、目標と現在地の距離の差を測り、その</a:t>
            </a:r>
            <a:r>
              <a:rPr lang="ja-JP" altLang="en-US" sz="2500" dirty="0" smtClean="0"/>
              <a:t>ギャップ</a:t>
            </a:r>
            <a:r>
              <a:rPr lang="ja-JP" altLang="en-US" sz="2500" dirty="0"/>
              <a:t>を埋めるため</a:t>
            </a:r>
            <a:r>
              <a:rPr lang="ja-JP" altLang="en-US" sz="2500" dirty="0" smtClean="0"/>
              <a:t>の段階的</a:t>
            </a:r>
            <a:r>
              <a:rPr lang="ja-JP" altLang="en-US" sz="2500" dirty="0"/>
              <a:t>なゴールとなる目標を設定</a:t>
            </a:r>
            <a:r>
              <a:rPr lang="ja-JP" altLang="en-US" sz="2500" dirty="0" smtClean="0"/>
              <a:t>する</a:t>
            </a:r>
            <a:endParaRPr lang="ja-JP" altLang="en-US" sz="2500" dirty="0"/>
          </a:p>
        </p:txBody>
      </p:sp>
      <p:sp>
        <p:nvSpPr>
          <p:cNvPr id="7" name="下矢印 6"/>
          <p:cNvSpPr/>
          <p:nvPr/>
        </p:nvSpPr>
        <p:spPr>
          <a:xfrm>
            <a:off x="4134118" y="2730735"/>
            <a:ext cx="875763" cy="38422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下矢印 7"/>
          <p:cNvSpPr/>
          <p:nvPr/>
        </p:nvSpPr>
        <p:spPr>
          <a:xfrm>
            <a:off x="4134118" y="4621504"/>
            <a:ext cx="875763" cy="38422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242202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grpId="0" nodeType="clickEffect">
                                  <p:stCondLst>
                                    <p:cond delay="0"/>
                                  </p:stCondLst>
                                  <p:iterate type="lt">
                                    <p:tmPct val="4000"/>
                                  </p:iterate>
                                  <p:childTnLst>
                                    <p:set>
                                      <p:cBhvr override="childStyle">
                                        <p:cTn id="6" dur="500" fill="hold"/>
                                        <p:tgtEl>
                                          <p:spTgt spid="5">
                                            <p:txEl>
                                              <p:pRg st="0" end="0"/>
                                            </p:txEl>
                                          </p:spTgt>
                                        </p:tgtEl>
                                        <p:attrNameLst>
                                          <p:attrName>style.textDecorationUnderline</p:attrName>
                                        </p:attrNameLst>
                                      </p:cBhvr>
                                      <p:to>
                                        <p:strVal val="true"/>
                                      </p:to>
                                    </p:set>
                                  </p:childTnLst>
                                </p:cTn>
                              </p:par>
                            </p:childTnLst>
                          </p:cTn>
                        </p:par>
                      </p:childTnLst>
                    </p:cTn>
                  </p:par>
                  <p:par>
                    <p:cTn id="7" fill="hold">
                      <p:stCondLst>
                        <p:cond delay="indefinite"/>
                      </p:stCondLst>
                      <p:childTnLst>
                        <p:par>
                          <p:cTn id="8" fill="hold">
                            <p:stCondLst>
                              <p:cond delay="0"/>
                            </p:stCondLst>
                            <p:childTnLst>
                              <p:par>
                                <p:cTn id="9" presetID="18" presetClass="emph" presetSubtype="0" fill="hold" grpId="0" nodeType="clickEffect">
                                  <p:stCondLst>
                                    <p:cond delay="0"/>
                                  </p:stCondLst>
                                  <p:iterate type="lt">
                                    <p:tmPct val="4000"/>
                                  </p:iterate>
                                  <p:childTnLst>
                                    <p:set>
                                      <p:cBhvr override="childStyle">
                                        <p:cTn id="10" dur="500" fill="hold"/>
                                        <p:tgtEl>
                                          <p:spTgt spid="6"/>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vert="horz" lIns="91440" tIns="45720" rIns="91440" bIns="45720" rtlCol="0" anchor="ctr">
            <a:normAutofit/>
          </a:bodyPr>
          <a:lstStyle/>
          <a:p>
            <a:r>
              <a:rPr lang="ja-JP" altLang="en-US" dirty="0" smtClean="0"/>
              <a:t>サービスの提供の記録①</a:t>
            </a:r>
            <a:endParaRPr lang="ja-JP" altLang="en-US" dirty="0"/>
          </a:p>
        </p:txBody>
      </p:sp>
      <p:sp>
        <p:nvSpPr>
          <p:cNvPr id="7" name="コンテンツ プレースホルダー 6"/>
          <p:cNvSpPr>
            <a:spLocks noGrp="1"/>
          </p:cNvSpPr>
          <p:nvPr>
            <p:ph sz="half" idx="2"/>
          </p:nvPr>
        </p:nvSpPr>
        <p:spPr>
          <a:xfrm>
            <a:off x="5225602" y="1690689"/>
            <a:ext cx="3289747" cy="4671474"/>
          </a:xfrm>
        </p:spPr>
        <p:txBody>
          <a:bodyPr anchor="ctr">
            <a:normAutofit/>
          </a:bodyPr>
          <a:lstStyle/>
          <a:p>
            <a:pPr marL="385763" indent="-385763">
              <a:buFont typeface="+mj-lt"/>
              <a:buAutoNum type="arabicPeriod"/>
            </a:pPr>
            <a:r>
              <a:rPr kumimoji="1" lang="ja-JP" altLang="en-US" dirty="0" smtClean="0"/>
              <a:t>サービスを提供したことの</a:t>
            </a:r>
            <a:r>
              <a:rPr kumimoji="1" lang="ja-JP" altLang="en-US" b="1" u="sng" dirty="0" smtClean="0"/>
              <a:t>証明</a:t>
            </a:r>
            <a:endParaRPr kumimoji="1" lang="en-US" altLang="ja-JP" b="1" u="sng" dirty="0" smtClean="0"/>
          </a:p>
          <a:p>
            <a:pPr marL="385763" indent="-385763">
              <a:spcAft>
                <a:spcPts val="1800"/>
              </a:spcAft>
              <a:buFont typeface="+mj-lt"/>
              <a:buAutoNum type="arabicPeriod"/>
            </a:pPr>
            <a:endParaRPr kumimoji="1" lang="en-US" altLang="ja-JP" dirty="0" smtClean="0"/>
          </a:p>
          <a:p>
            <a:pPr marL="385763" indent="-385763">
              <a:buFont typeface="+mj-lt"/>
              <a:buAutoNum type="arabicPeriod"/>
            </a:pPr>
            <a:r>
              <a:rPr lang="ja-JP" altLang="en-US" dirty="0" smtClean="0"/>
              <a:t>（計画の見直しの際）利用者の個別の事情を反映させるための</a:t>
            </a:r>
            <a:r>
              <a:rPr lang="ja-JP" altLang="en-US" b="1" u="sng" dirty="0" smtClean="0"/>
              <a:t>情報源</a:t>
            </a:r>
            <a:endParaRPr kumimoji="1" lang="ja-JP" altLang="en-US" b="1" u="sng" dirty="0"/>
          </a:p>
        </p:txBody>
      </p:sp>
      <p:sp>
        <p:nvSpPr>
          <p:cNvPr id="4" name="メモ 3"/>
          <p:cNvSpPr/>
          <p:nvPr/>
        </p:nvSpPr>
        <p:spPr>
          <a:xfrm>
            <a:off x="628650" y="1690689"/>
            <a:ext cx="3298108" cy="4671474"/>
          </a:xfrm>
          <a:prstGeom prst="foldedCorner">
            <a:avLst>
              <a:gd name="adj" fmla="val 18015"/>
            </a:avLst>
          </a:prstGeom>
          <a:solidFill>
            <a:schemeClr val="bg1"/>
          </a:solidFill>
          <a:ln>
            <a:solidFill>
              <a:schemeClr val="tx1"/>
            </a:solidFill>
          </a:ln>
        </p:spPr>
        <p:style>
          <a:lnRef idx="2">
            <a:schemeClr val="accent6"/>
          </a:lnRef>
          <a:fillRef idx="1">
            <a:schemeClr val="lt1"/>
          </a:fillRef>
          <a:effectRef idx="0">
            <a:schemeClr val="accent6"/>
          </a:effectRef>
          <a:fontRef idx="minor">
            <a:schemeClr val="dk1"/>
          </a:fontRef>
        </p:style>
        <p:txBody>
          <a:bodyPr lIns="135000" tIns="135000" rIns="135000" bIns="0" rtlCol="0" anchor="t"/>
          <a:lstStyle/>
          <a:p>
            <a:pPr algn="ctr">
              <a:spcBef>
                <a:spcPts val="900"/>
              </a:spcBef>
            </a:pPr>
            <a:r>
              <a:rPr lang="ja-JP" altLang="en-US" sz="3200" dirty="0">
                <a:effectLst>
                  <a:outerShdw blurRad="38100" dist="38100" dir="2700000" algn="tl">
                    <a:srgbClr val="000000">
                      <a:alpha val="43137"/>
                    </a:srgbClr>
                  </a:outerShdw>
                </a:effectLst>
              </a:rPr>
              <a:t>サービス提供</a:t>
            </a:r>
            <a:r>
              <a:rPr lang="ja-JP" altLang="en-US" sz="3200" dirty="0" smtClean="0">
                <a:effectLst>
                  <a:outerShdw blurRad="38100" dist="38100" dir="2700000" algn="tl">
                    <a:srgbClr val="000000">
                      <a:alpha val="43137"/>
                    </a:srgbClr>
                  </a:outerShdw>
                </a:effectLst>
              </a:rPr>
              <a:t>の</a:t>
            </a:r>
            <a:endParaRPr lang="en-US" altLang="ja-JP" sz="3200" dirty="0" smtClean="0">
              <a:effectLst>
                <a:outerShdw blurRad="38100" dist="38100" dir="2700000" algn="tl">
                  <a:srgbClr val="000000">
                    <a:alpha val="43137"/>
                  </a:srgbClr>
                </a:outerShdw>
              </a:effectLst>
            </a:endParaRPr>
          </a:p>
          <a:p>
            <a:pPr algn="ctr">
              <a:spcAft>
                <a:spcPts val="900"/>
              </a:spcAft>
            </a:pPr>
            <a:r>
              <a:rPr lang="ja-JP" altLang="en-US" sz="3200" dirty="0" smtClean="0">
                <a:effectLst>
                  <a:outerShdw blurRad="38100" dist="38100" dir="2700000" algn="tl">
                    <a:srgbClr val="000000">
                      <a:alpha val="43137"/>
                    </a:srgbClr>
                  </a:outerShdw>
                </a:effectLst>
              </a:rPr>
              <a:t>記録</a:t>
            </a:r>
            <a:endParaRPr lang="en-US" altLang="ja-JP" sz="3200" dirty="0">
              <a:effectLst>
                <a:outerShdw blurRad="38100" dist="38100" dir="2700000" algn="tl">
                  <a:srgbClr val="000000">
                    <a:alpha val="43137"/>
                  </a:srgbClr>
                </a:outerShdw>
              </a:effectLst>
            </a:endParaRPr>
          </a:p>
          <a:p>
            <a:pPr algn="just">
              <a:spcAft>
                <a:spcPts val="450"/>
              </a:spcAft>
            </a:pPr>
            <a:r>
              <a:rPr lang="en-US" altLang="ja-JP" sz="2150" dirty="0"/>
              <a:t>【</a:t>
            </a:r>
            <a:r>
              <a:rPr lang="ja-JP" altLang="en-US" sz="2150" dirty="0"/>
              <a:t>記載すべき</a:t>
            </a:r>
            <a:r>
              <a:rPr lang="ja-JP" altLang="en-US" sz="2150" dirty="0" smtClean="0"/>
              <a:t>事項の例</a:t>
            </a:r>
            <a:r>
              <a:rPr lang="en-US" altLang="ja-JP" sz="2150" dirty="0" smtClean="0"/>
              <a:t>】</a:t>
            </a:r>
            <a:endParaRPr lang="en-US" altLang="ja-JP" sz="2150" dirty="0"/>
          </a:p>
          <a:p>
            <a:pPr marL="257175" indent="-257175">
              <a:buFont typeface="+mj-ea"/>
              <a:buAutoNum type="circleNumDbPlain"/>
            </a:pPr>
            <a:r>
              <a:rPr lang="ja-JP" altLang="ja-JP" sz="2300" dirty="0"/>
              <a:t>提供日</a:t>
            </a:r>
          </a:p>
          <a:p>
            <a:pPr marL="257175" indent="-257175">
              <a:buFont typeface="+mj-ea"/>
              <a:buAutoNum type="circleNumDbPlain"/>
            </a:pPr>
            <a:r>
              <a:rPr lang="ja-JP" altLang="ja-JP" sz="2300" dirty="0"/>
              <a:t>提供開始時間及び終了時間</a:t>
            </a:r>
          </a:p>
          <a:p>
            <a:pPr marL="257175" indent="-257175">
              <a:buFont typeface="+mj-ea"/>
              <a:buAutoNum type="circleNumDbPlain"/>
            </a:pPr>
            <a:r>
              <a:rPr lang="ja-JP" altLang="ja-JP" sz="2300" dirty="0" smtClean="0"/>
              <a:t>提供</a:t>
            </a:r>
            <a:r>
              <a:rPr lang="ja-JP" altLang="ja-JP" sz="2300" dirty="0"/>
              <a:t>したサービスの内容</a:t>
            </a:r>
          </a:p>
          <a:p>
            <a:pPr marL="257175" indent="-257175">
              <a:buFont typeface="+mj-ea"/>
              <a:buAutoNum type="circleNumDbPlain"/>
            </a:pPr>
            <a:r>
              <a:rPr lang="ja-JP" altLang="ja-JP" sz="2300" dirty="0"/>
              <a:t>利用者の心身の状況</a:t>
            </a:r>
            <a:endParaRPr lang="en-US" altLang="ja-JP" sz="2300" dirty="0"/>
          </a:p>
          <a:p>
            <a:pPr algn="r"/>
            <a:r>
              <a:rPr lang="ja-JP" altLang="en-US" sz="2300" dirty="0"/>
              <a:t>等</a:t>
            </a:r>
            <a:endParaRPr lang="ja-JP" altLang="ja-JP" sz="2300" dirty="0"/>
          </a:p>
          <a:p>
            <a:pPr algn="just"/>
            <a:endParaRPr lang="ja-JP" altLang="en-US" dirty="0"/>
          </a:p>
        </p:txBody>
      </p:sp>
      <p:sp>
        <p:nvSpPr>
          <p:cNvPr id="8" name="右矢印 7"/>
          <p:cNvSpPr/>
          <p:nvPr/>
        </p:nvSpPr>
        <p:spPr>
          <a:xfrm>
            <a:off x="4156656" y="3741481"/>
            <a:ext cx="830688" cy="569890"/>
          </a:xfrm>
          <a:prstGeom prst="right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sz="1350"/>
          </a:p>
        </p:txBody>
      </p:sp>
    </p:spTree>
    <p:extLst>
      <p:ext uri="{BB962C8B-B14F-4D97-AF65-F5344CB8AC3E}">
        <p14:creationId xmlns:p14="http://schemas.microsoft.com/office/powerpoint/2010/main" val="1848293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fade">
                                      <p:cBhvr>
                                        <p:cTn id="12" dur="1000"/>
                                        <p:tgtEl>
                                          <p:spTgt spid="7">
                                            <p:txEl>
                                              <p:pRg st="2" end="2"/>
                                            </p:txEl>
                                          </p:spTgt>
                                        </p:tgtEl>
                                      </p:cBhvr>
                                    </p:animEffect>
                                    <p:anim calcmode="lin" valueType="num">
                                      <p:cBhvr>
                                        <p:cTn id="13"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各種届出について</a:t>
            </a:r>
            <a:endParaRPr kumimoji="1" lang="ja-JP" altLang="en-US" dirty="0"/>
          </a:p>
        </p:txBody>
      </p:sp>
      <p:sp>
        <p:nvSpPr>
          <p:cNvPr id="3" name="コンテンツ プレースホルダー 2"/>
          <p:cNvSpPr>
            <a:spLocks noGrp="1"/>
          </p:cNvSpPr>
          <p:nvPr>
            <p:ph idx="1"/>
          </p:nvPr>
        </p:nvSpPr>
        <p:spPr/>
        <p:txBody>
          <a:bodyPr>
            <a:normAutofit/>
          </a:bodyPr>
          <a:lstStyle/>
          <a:p>
            <a:pPr marL="0" indent="0">
              <a:buNone/>
            </a:pPr>
            <a:r>
              <a:rPr lang="ja-JP" altLang="en-US" sz="2000" dirty="0"/>
              <a:t>≪ 国保連合会でのチェックと支払までの流れ ≫</a:t>
            </a:r>
            <a:endParaRPr kumimoji="1" lang="ja-JP" altLang="en-US" sz="2000" dirty="0"/>
          </a:p>
        </p:txBody>
      </p:sp>
      <p:sp>
        <p:nvSpPr>
          <p:cNvPr id="6" name="円柱 5"/>
          <p:cNvSpPr/>
          <p:nvPr/>
        </p:nvSpPr>
        <p:spPr>
          <a:xfrm>
            <a:off x="2823881" y="2729753"/>
            <a:ext cx="927847" cy="833717"/>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t>事業所台帳</a:t>
            </a:r>
            <a:endParaRPr kumimoji="1" lang="ja-JP" altLang="en-US" sz="1600" dirty="0"/>
          </a:p>
        </p:txBody>
      </p:sp>
      <p:sp>
        <p:nvSpPr>
          <p:cNvPr id="7" name="円柱 6"/>
          <p:cNvSpPr/>
          <p:nvPr/>
        </p:nvSpPr>
        <p:spPr>
          <a:xfrm>
            <a:off x="4670610" y="2734235"/>
            <a:ext cx="927847" cy="833717"/>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t>受給者</a:t>
            </a:r>
            <a:r>
              <a:rPr kumimoji="1" lang="ja-JP" altLang="en-US" sz="1600" dirty="0" smtClean="0"/>
              <a:t>台帳</a:t>
            </a:r>
            <a:endParaRPr kumimoji="1" lang="ja-JP" altLang="en-US" sz="1600" dirty="0"/>
          </a:p>
        </p:txBody>
      </p:sp>
      <p:sp>
        <p:nvSpPr>
          <p:cNvPr id="10" name="正方形/長方形 9"/>
          <p:cNvSpPr/>
          <p:nvPr/>
        </p:nvSpPr>
        <p:spPr>
          <a:xfrm>
            <a:off x="3527610" y="4572000"/>
            <a:ext cx="708212" cy="79785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rPr>
              <a:t>１次</a:t>
            </a:r>
            <a:r>
              <a:rPr lang="ja-JP" altLang="en-US" sz="1400" dirty="0">
                <a:solidFill>
                  <a:schemeClr val="tx1"/>
                </a:solidFill>
              </a:rPr>
              <a:t>チェック</a:t>
            </a:r>
            <a:endParaRPr kumimoji="1" lang="ja-JP" altLang="en-US" sz="1400" dirty="0">
              <a:solidFill>
                <a:schemeClr val="tx1"/>
              </a:solidFill>
            </a:endParaRPr>
          </a:p>
        </p:txBody>
      </p:sp>
      <p:sp>
        <p:nvSpPr>
          <p:cNvPr id="11" name="正方形/長方形 10"/>
          <p:cNvSpPr/>
          <p:nvPr/>
        </p:nvSpPr>
        <p:spPr>
          <a:xfrm>
            <a:off x="4634751" y="4589929"/>
            <a:ext cx="676837" cy="79785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資格チェック</a:t>
            </a:r>
            <a:endParaRPr kumimoji="1" lang="ja-JP" altLang="en-US" sz="1400" dirty="0">
              <a:solidFill>
                <a:schemeClr val="tx1"/>
              </a:solidFill>
            </a:endParaRPr>
          </a:p>
        </p:txBody>
      </p:sp>
      <p:cxnSp>
        <p:nvCxnSpPr>
          <p:cNvPr id="13" name="カギ線コネクタ 12"/>
          <p:cNvCxnSpPr>
            <a:stCxn id="6" idx="4"/>
            <a:endCxn id="11" idx="1"/>
          </p:cNvCxnSpPr>
          <p:nvPr/>
        </p:nvCxnSpPr>
        <p:spPr>
          <a:xfrm>
            <a:off x="3751728" y="3146612"/>
            <a:ext cx="883023" cy="1842247"/>
          </a:xfrm>
          <a:prstGeom prst="bentConnector3">
            <a:avLst>
              <a:gd name="adj1" fmla="val 69797"/>
            </a:avLst>
          </a:prstGeom>
          <a:ln cap="sq">
            <a:solidFill>
              <a:srgbClr val="FF0000"/>
            </a:solidFill>
            <a:headEnd type="none" w="med" len="sm"/>
            <a:tailEnd type="arrow"/>
          </a:ln>
        </p:spPr>
        <p:style>
          <a:lnRef idx="1">
            <a:schemeClr val="accent1"/>
          </a:lnRef>
          <a:fillRef idx="0">
            <a:schemeClr val="accent1"/>
          </a:fillRef>
          <a:effectRef idx="0">
            <a:schemeClr val="accent1"/>
          </a:effectRef>
          <a:fontRef idx="minor">
            <a:schemeClr val="tx1"/>
          </a:fontRef>
        </p:style>
      </p:cxnSp>
      <p:sp>
        <p:nvSpPr>
          <p:cNvPr id="19" name="正方形/長方形 18"/>
          <p:cNvSpPr/>
          <p:nvPr/>
        </p:nvSpPr>
        <p:spPr>
          <a:xfrm>
            <a:off x="5674657" y="4607858"/>
            <a:ext cx="676837" cy="79785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上限</a:t>
            </a:r>
            <a:r>
              <a:rPr kumimoji="1" lang="ja-JP" altLang="en-US" sz="1400" dirty="0" smtClean="0">
                <a:solidFill>
                  <a:schemeClr val="tx1"/>
                </a:solidFill>
              </a:rPr>
              <a:t>チェック</a:t>
            </a:r>
            <a:endParaRPr kumimoji="1" lang="ja-JP" altLang="en-US" sz="1400" dirty="0">
              <a:solidFill>
                <a:schemeClr val="tx1"/>
              </a:solidFill>
            </a:endParaRPr>
          </a:p>
        </p:txBody>
      </p:sp>
      <p:sp>
        <p:nvSpPr>
          <p:cNvPr id="20" name="フローチャート: カード 19"/>
          <p:cNvSpPr/>
          <p:nvPr/>
        </p:nvSpPr>
        <p:spPr>
          <a:xfrm>
            <a:off x="215151" y="4625787"/>
            <a:ext cx="1075765" cy="549177"/>
          </a:xfrm>
          <a:prstGeom prst="flowChartPunchedCar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請求明細書</a:t>
            </a:r>
            <a:endParaRPr kumimoji="1" lang="ja-JP" altLang="en-US" sz="1400" dirty="0">
              <a:solidFill>
                <a:schemeClr val="tx1"/>
              </a:solidFill>
            </a:endParaRPr>
          </a:p>
        </p:txBody>
      </p:sp>
      <p:sp>
        <p:nvSpPr>
          <p:cNvPr id="21" name="右矢印 20"/>
          <p:cNvSpPr/>
          <p:nvPr/>
        </p:nvSpPr>
        <p:spPr>
          <a:xfrm>
            <a:off x="1371600" y="4854388"/>
            <a:ext cx="349623" cy="726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右矢印 21"/>
          <p:cNvSpPr/>
          <p:nvPr/>
        </p:nvSpPr>
        <p:spPr>
          <a:xfrm>
            <a:off x="3231778" y="4854388"/>
            <a:ext cx="264458" cy="636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右矢印 22"/>
          <p:cNvSpPr/>
          <p:nvPr/>
        </p:nvSpPr>
        <p:spPr>
          <a:xfrm>
            <a:off x="4298578" y="5087470"/>
            <a:ext cx="264458" cy="636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右矢印 23"/>
          <p:cNvSpPr/>
          <p:nvPr/>
        </p:nvSpPr>
        <p:spPr>
          <a:xfrm>
            <a:off x="5334001" y="5087470"/>
            <a:ext cx="264458" cy="636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6" name="カギ線コネクタ 25"/>
          <p:cNvCxnSpPr>
            <a:stCxn id="7" idx="2"/>
            <a:endCxn id="11" idx="0"/>
          </p:cNvCxnSpPr>
          <p:nvPr/>
        </p:nvCxnSpPr>
        <p:spPr>
          <a:xfrm rot="10800000" flipH="1" flipV="1">
            <a:off x="4670610" y="3151093"/>
            <a:ext cx="302560" cy="1438835"/>
          </a:xfrm>
          <a:prstGeom prst="bentConnector4">
            <a:avLst>
              <a:gd name="adj1" fmla="val -75555"/>
              <a:gd name="adj2" fmla="val 64486"/>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7" name="正方形/長方形 26"/>
          <p:cNvSpPr/>
          <p:nvPr/>
        </p:nvSpPr>
        <p:spPr>
          <a:xfrm>
            <a:off x="6750423" y="2433918"/>
            <a:ext cx="699248" cy="363071"/>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t>決定</a:t>
            </a:r>
            <a:endParaRPr kumimoji="1" lang="ja-JP" altLang="en-US" sz="1400" dirty="0"/>
          </a:p>
        </p:txBody>
      </p:sp>
      <p:sp>
        <p:nvSpPr>
          <p:cNvPr id="28" name="正方形/長方形 27"/>
          <p:cNvSpPr/>
          <p:nvPr/>
        </p:nvSpPr>
        <p:spPr>
          <a:xfrm>
            <a:off x="6754906" y="3272118"/>
            <a:ext cx="699248" cy="363071"/>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t>査定</a:t>
            </a:r>
            <a:endParaRPr kumimoji="1" lang="ja-JP" altLang="en-US" sz="1400" dirty="0"/>
          </a:p>
        </p:txBody>
      </p:sp>
      <p:sp>
        <p:nvSpPr>
          <p:cNvPr id="29" name="正方形/長方形 28"/>
          <p:cNvSpPr/>
          <p:nvPr/>
        </p:nvSpPr>
        <p:spPr>
          <a:xfrm>
            <a:off x="6768352" y="4132729"/>
            <a:ext cx="699248" cy="363071"/>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t>返戻</a:t>
            </a:r>
            <a:endParaRPr kumimoji="1" lang="ja-JP" altLang="en-US" sz="1400" dirty="0"/>
          </a:p>
        </p:txBody>
      </p:sp>
      <p:sp>
        <p:nvSpPr>
          <p:cNvPr id="30" name="正方形/長方形 29"/>
          <p:cNvSpPr/>
          <p:nvPr/>
        </p:nvSpPr>
        <p:spPr>
          <a:xfrm>
            <a:off x="6781800" y="5154706"/>
            <a:ext cx="699248" cy="363071"/>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t>保留</a:t>
            </a:r>
            <a:endParaRPr kumimoji="1" lang="ja-JP" altLang="en-US" sz="1400" dirty="0"/>
          </a:p>
        </p:txBody>
      </p:sp>
      <p:sp>
        <p:nvSpPr>
          <p:cNvPr id="31" name="正方形/長方形 30"/>
          <p:cNvSpPr/>
          <p:nvPr/>
        </p:nvSpPr>
        <p:spPr>
          <a:xfrm>
            <a:off x="6629399" y="3630706"/>
            <a:ext cx="2380129" cy="5378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rPr>
              <a:t>請求</a:t>
            </a:r>
            <a:r>
              <a:rPr lang="ja-JP" altLang="en-US" sz="1200" dirty="0">
                <a:solidFill>
                  <a:schemeClr val="tx1"/>
                </a:solidFill>
              </a:rPr>
              <a:t>した分の一部が国保連合会から事業所へ支払われます。 </a:t>
            </a:r>
            <a:endParaRPr kumimoji="1" lang="ja-JP" altLang="en-US" sz="1200" dirty="0">
              <a:solidFill>
                <a:schemeClr val="tx1"/>
              </a:solidFill>
            </a:endParaRPr>
          </a:p>
        </p:txBody>
      </p:sp>
      <p:sp>
        <p:nvSpPr>
          <p:cNvPr id="32" name="正方形/長方形 31"/>
          <p:cNvSpPr/>
          <p:nvPr/>
        </p:nvSpPr>
        <p:spPr>
          <a:xfrm>
            <a:off x="6620435" y="2801470"/>
            <a:ext cx="2380129" cy="5378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rPr>
              <a:t>請求</a:t>
            </a:r>
            <a:r>
              <a:rPr lang="ja-JP" altLang="en-US" sz="1200" dirty="0">
                <a:solidFill>
                  <a:schemeClr val="tx1"/>
                </a:solidFill>
              </a:rPr>
              <a:t>した分が国保連合会から事業所へ支払われます。 </a:t>
            </a:r>
            <a:endParaRPr kumimoji="1" lang="ja-JP" altLang="en-US" sz="1200" dirty="0">
              <a:solidFill>
                <a:schemeClr val="tx1"/>
              </a:solidFill>
            </a:endParaRPr>
          </a:p>
        </p:txBody>
      </p:sp>
      <p:sp>
        <p:nvSpPr>
          <p:cNvPr id="33" name="正方形/長方形 32"/>
          <p:cNvSpPr/>
          <p:nvPr/>
        </p:nvSpPr>
        <p:spPr>
          <a:xfrm>
            <a:off x="6620435" y="4536142"/>
            <a:ext cx="2380129" cy="5378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rPr>
              <a:t>請求</a:t>
            </a:r>
            <a:r>
              <a:rPr lang="ja-JP" altLang="en-US" sz="1200" dirty="0">
                <a:solidFill>
                  <a:schemeClr val="tx1"/>
                </a:solidFill>
              </a:rPr>
              <a:t>明細書に誤りがあったため、国保連合会から事業所へ</a:t>
            </a:r>
            <a:r>
              <a:rPr lang="ja-JP" altLang="en-US" sz="1200" dirty="0" smtClean="0">
                <a:solidFill>
                  <a:schemeClr val="tx1"/>
                </a:solidFill>
              </a:rPr>
              <a:t>の支払い</a:t>
            </a:r>
            <a:r>
              <a:rPr lang="ja-JP" altLang="en-US" sz="1200" dirty="0">
                <a:solidFill>
                  <a:schemeClr val="tx1"/>
                </a:solidFill>
              </a:rPr>
              <a:t>は行われません。 </a:t>
            </a:r>
            <a:endParaRPr kumimoji="1" lang="ja-JP" altLang="en-US" sz="1200" dirty="0">
              <a:solidFill>
                <a:schemeClr val="tx1"/>
              </a:solidFill>
            </a:endParaRPr>
          </a:p>
        </p:txBody>
      </p:sp>
      <p:sp>
        <p:nvSpPr>
          <p:cNvPr id="34" name="正方形/長方形 33"/>
          <p:cNvSpPr/>
          <p:nvPr/>
        </p:nvSpPr>
        <p:spPr>
          <a:xfrm>
            <a:off x="6638365" y="5576047"/>
            <a:ext cx="2380129" cy="5378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rPr>
              <a:t>給付</a:t>
            </a:r>
            <a:r>
              <a:rPr lang="ja-JP" altLang="en-US" sz="1200" dirty="0">
                <a:solidFill>
                  <a:schemeClr val="tx1"/>
                </a:solidFill>
              </a:rPr>
              <a:t>管理票が提出されなかった </a:t>
            </a:r>
            <a:r>
              <a:rPr lang="ja-JP" altLang="en-US" sz="1200" dirty="0" smtClean="0">
                <a:solidFill>
                  <a:schemeClr val="tx1"/>
                </a:solidFill>
              </a:rPr>
              <a:t>ため</a:t>
            </a:r>
            <a:r>
              <a:rPr lang="ja-JP" altLang="en-US" sz="1200" dirty="0">
                <a:solidFill>
                  <a:schemeClr val="tx1"/>
                </a:solidFill>
              </a:rPr>
              <a:t>、突合して審査ができないので支払いは行われません。 </a:t>
            </a:r>
            <a:endParaRPr kumimoji="1" lang="ja-JP" altLang="en-US" sz="1200" dirty="0">
              <a:solidFill>
                <a:schemeClr val="tx1"/>
              </a:solidFill>
            </a:endParaRPr>
          </a:p>
        </p:txBody>
      </p:sp>
      <p:sp>
        <p:nvSpPr>
          <p:cNvPr id="4" name="正方形/長方形 3"/>
          <p:cNvSpPr/>
          <p:nvPr/>
        </p:nvSpPr>
        <p:spPr>
          <a:xfrm>
            <a:off x="4558553" y="4424082"/>
            <a:ext cx="860612" cy="1089212"/>
          </a:xfrm>
          <a:prstGeom prst="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a:xfrm>
            <a:off x="6620434" y="4092388"/>
            <a:ext cx="2375647" cy="1004047"/>
          </a:xfrm>
          <a:prstGeom prst="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1788459" y="2312893"/>
            <a:ext cx="4625788" cy="38996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3523128" y="2178423"/>
            <a:ext cx="1465730" cy="3361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t>国保連合会</a:t>
            </a:r>
            <a:endParaRPr kumimoji="1" lang="ja-JP" altLang="en-US" sz="1600" dirty="0"/>
          </a:p>
        </p:txBody>
      </p:sp>
      <p:sp>
        <p:nvSpPr>
          <p:cNvPr id="8" name="正方形/長方形 7"/>
          <p:cNvSpPr/>
          <p:nvPr/>
        </p:nvSpPr>
        <p:spPr>
          <a:xfrm>
            <a:off x="1855694" y="4706471"/>
            <a:ext cx="1344706" cy="2958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事前チェック</a:t>
            </a:r>
            <a:endParaRPr kumimoji="1" lang="ja-JP" altLang="en-US" sz="1400" dirty="0">
              <a:solidFill>
                <a:schemeClr val="tx1"/>
              </a:solidFill>
            </a:endParaRPr>
          </a:p>
        </p:txBody>
      </p:sp>
      <p:cxnSp>
        <p:nvCxnSpPr>
          <p:cNvPr id="14" name="カギ線コネクタ 13"/>
          <p:cNvCxnSpPr>
            <a:stCxn id="19" idx="3"/>
            <a:endCxn id="27" idx="1"/>
          </p:cNvCxnSpPr>
          <p:nvPr/>
        </p:nvCxnSpPr>
        <p:spPr>
          <a:xfrm flipV="1">
            <a:off x="6351494" y="2615454"/>
            <a:ext cx="398929" cy="2391334"/>
          </a:xfrm>
          <a:prstGeom prst="bentConnector3">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16" name="カギ線コネクタ 15"/>
          <p:cNvCxnSpPr>
            <a:stCxn id="19" idx="3"/>
            <a:endCxn id="28" idx="1"/>
          </p:cNvCxnSpPr>
          <p:nvPr/>
        </p:nvCxnSpPr>
        <p:spPr>
          <a:xfrm flipV="1">
            <a:off x="6351494" y="3453654"/>
            <a:ext cx="403412" cy="1553134"/>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カギ線コネクタ 24"/>
          <p:cNvCxnSpPr>
            <a:stCxn id="19" idx="3"/>
            <a:endCxn id="29" idx="1"/>
          </p:cNvCxnSpPr>
          <p:nvPr/>
        </p:nvCxnSpPr>
        <p:spPr>
          <a:xfrm flipV="1">
            <a:off x="6351494" y="4314265"/>
            <a:ext cx="416858" cy="692523"/>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 name="カギ線コネクタ 37"/>
          <p:cNvCxnSpPr>
            <a:stCxn id="19" idx="3"/>
            <a:endCxn id="30" idx="1"/>
          </p:cNvCxnSpPr>
          <p:nvPr/>
        </p:nvCxnSpPr>
        <p:spPr>
          <a:xfrm>
            <a:off x="6351494" y="5006788"/>
            <a:ext cx="430306" cy="329454"/>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3654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5"/>
                                        </p:tgtEl>
                                        <p:attrNameLst>
                                          <p:attrName>style.visibility</p:attrName>
                                        </p:attrNameLst>
                                      </p:cBhvr>
                                      <p:to>
                                        <p:strVal val="visible"/>
                                      </p:to>
                                    </p:set>
                                    <p:animEffect transition="in" filter="barn(inVertical)">
                                      <p:cBhvr>
                                        <p:cTn id="10"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コンテンツ プレースホルダー 24"/>
          <p:cNvSpPr>
            <a:spLocks noGrp="1"/>
          </p:cNvSpPr>
          <p:nvPr>
            <p:ph idx="1"/>
          </p:nvPr>
        </p:nvSpPr>
        <p:spPr>
          <a:xfrm>
            <a:off x="628650" y="1690689"/>
            <a:ext cx="7886700" cy="4777257"/>
          </a:xfrm>
        </p:spPr>
        <p:txBody>
          <a:bodyPr/>
          <a:lstStyle/>
          <a:p>
            <a:pPr marL="0" indent="0" algn="just">
              <a:buNone/>
            </a:pPr>
            <a:r>
              <a:rPr lang="en-US" altLang="ja-JP" dirty="0" smtClean="0">
                <a:effectLst>
                  <a:outerShdw blurRad="38100" dist="38100" dir="2700000" algn="tl">
                    <a:srgbClr val="000000">
                      <a:alpha val="43137"/>
                    </a:srgbClr>
                  </a:outerShdw>
                </a:effectLst>
              </a:rPr>
              <a:t>【</a:t>
            </a:r>
            <a:r>
              <a:rPr lang="ja-JP" altLang="en-US" dirty="0" smtClean="0">
                <a:effectLst>
                  <a:outerShdw blurRad="38100" dist="38100" dir="2700000" algn="tl">
                    <a:srgbClr val="000000">
                      <a:alpha val="43137"/>
                    </a:srgbClr>
                  </a:outerShdw>
                </a:effectLst>
              </a:rPr>
              <a:t>記録</a:t>
            </a:r>
            <a:r>
              <a:rPr lang="ja-JP" altLang="en-US" dirty="0">
                <a:effectLst>
                  <a:outerShdw blurRad="38100" dist="38100" dir="2700000" algn="tl">
                    <a:srgbClr val="000000">
                      <a:alpha val="43137"/>
                    </a:srgbClr>
                  </a:outerShdw>
                </a:effectLst>
              </a:rPr>
              <a:t>の役割</a:t>
            </a:r>
            <a:r>
              <a:rPr lang="en-US" altLang="ja-JP" dirty="0">
                <a:effectLst>
                  <a:outerShdw blurRad="38100" dist="38100" dir="2700000" algn="tl">
                    <a:srgbClr val="000000">
                      <a:alpha val="43137"/>
                    </a:srgbClr>
                  </a:outerShdw>
                </a:effectLst>
              </a:rPr>
              <a:t>】</a:t>
            </a:r>
            <a:endParaRPr kumimoji="1" lang="ja-JP" altLang="en-US" dirty="0"/>
          </a:p>
        </p:txBody>
      </p:sp>
      <p:sp>
        <p:nvSpPr>
          <p:cNvPr id="2" name="タイトル 1"/>
          <p:cNvSpPr>
            <a:spLocks noGrp="1"/>
          </p:cNvSpPr>
          <p:nvPr>
            <p:ph type="title"/>
          </p:nvPr>
        </p:nvSpPr>
        <p:spPr/>
        <p:txBody>
          <a:bodyPr/>
          <a:lstStyle/>
          <a:p>
            <a:r>
              <a:rPr kumimoji="1" lang="ja-JP" altLang="en-US" dirty="0" smtClean="0"/>
              <a:t>サービスの提供の記録②</a:t>
            </a:r>
            <a:endParaRPr kumimoji="1" lang="ja-JP" altLang="en-US" dirty="0"/>
          </a:p>
        </p:txBody>
      </p:sp>
      <p:grpSp>
        <p:nvGrpSpPr>
          <p:cNvPr id="12" name="グループ化 11"/>
          <p:cNvGrpSpPr/>
          <p:nvPr/>
        </p:nvGrpSpPr>
        <p:grpSpPr>
          <a:xfrm>
            <a:off x="5951685" y="3154604"/>
            <a:ext cx="1926079" cy="1287623"/>
            <a:chOff x="4922127" y="1096694"/>
            <a:chExt cx="1926079" cy="1287623"/>
          </a:xfrm>
        </p:grpSpPr>
        <p:sp>
          <p:nvSpPr>
            <p:cNvPr id="13" name="円/楕円 12"/>
            <p:cNvSpPr/>
            <p:nvPr/>
          </p:nvSpPr>
          <p:spPr>
            <a:xfrm>
              <a:off x="4922127" y="1096694"/>
              <a:ext cx="1926079" cy="1287623"/>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4" name="円/楕円 4"/>
            <p:cNvSpPr/>
            <p:nvPr/>
          </p:nvSpPr>
          <p:spPr>
            <a:xfrm>
              <a:off x="5204195" y="1285262"/>
              <a:ext cx="1361943" cy="91048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kumimoji="1" lang="ja-JP" altLang="en-US" b="1" kern="1200" dirty="0" smtClean="0"/>
                <a:t>モニタリングへの活用</a:t>
              </a:r>
              <a:endParaRPr kumimoji="1" lang="ja-JP" altLang="en-US" b="1" kern="1200" dirty="0"/>
            </a:p>
          </p:txBody>
        </p:sp>
      </p:grpSp>
      <p:grpSp>
        <p:nvGrpSpPr>
          <p:cNvPr id="6" name="グループ化 5"/>
          <p:cNvGrpSpPr/>
          <p:nvPr/>
        </p:nvGrpSpPr>
        <p:grpSpPr>
          <a:xfrm>
            <a:off x="3608959" y="1879093"/>
            <a:ext cx="1926079" cy="1287623"/>
            <a:chOff x="2980310" y="15787"/>
            <a:chExt cx="1926079" cy="1287623"/>
          </a:xfrm>
        </p:grpSpPr>
        <p:sp>
          <p:nvSpPr>
            <p:cNvPr id="7" name="円/楕円 6"/>
            <p:cNvSpPr/>
            <p:nvPr/>
          </p:nvSpPr>
          <p:spPr>
            <a:xfrm>
              <a:off x="2980310" y="15787"/>
              <a:ext cx="1926079" cy="1287623"/>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円/楕円 4"/>
            <p:cNvSpPr/>
            <p:nvPr/>
          </p:nvSpPr>
          <p:spPr>
            <a:xfrm>
              <a:off x="3262378" y="204355"/>
              <a:ext cx="1361943" cy="91048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kumimoji="1" lang="ja-JP" altLang="en-US" b="1" kern="1200" dirty="0" smtClean="0"/>
                <a:t>新たな</a:t>
              </a:r>
              <a:endParaRPr kumimoji="1" lang="en-US" altLang="ja-JP" b="1" kern="1200" dirty="0" smtClean="0"/>
            </a:p>
            <a:p>
              <a:pPr lvl="0" algn="ctr" defTabSz="711200">
                <a:lnSpc>
                  <a:spcPct val="90000"/>
                </a:lnSpc>
                <a:spcBef>
                  <a:spcPct val="0"/>
                </a:spcBef>
                <a:spcAft>
                  <a:spcPct val="35000"/>
                </a:spcAft>
              </a:pPr>
              <a:r>
                <a:rPr kumimoji="1" lang="ja-JP" altLang="en-US" b="1" kern="1200" dirty="0" smtClean="0"/>
                <a:t>気づき</a:t>
              </a:r>
              <a:endParaRPr kumimoji="1" lang="ja-JP" altLang="en-US" b="1" kern="1200" dirty="0"/>
            </a:p>
          </p:txBody>
        </p:sp>
      </p:grpSp>
      <p:grpSp>
        <p:nvGrpSpPr>
          <p:cNvPr id="16" name="グループ化 15"/>
          <p:cNvGrpSpPr/>
          <p:nvPr/>
        </p:nvGrpSpPr>
        <p:grpSpPr>
          <a:xfrm>
            <a:off x="5252970" y="5180322"/>
            <a:ext cx="1926079" cy="1287623"/>
            <a:chOff x="4235966" y="3063714"/>
            <a:chExt cx="1926079" cy="1287623"/>
          </a:xfrm>
        </p:grpSpPr>
        <p:sp>
          <p:nvSpPr>
            <p:cNvPr id="17" name="円/楕円 16"/>
            <p:cNvSpPr/>
            <p:nvPr/>
          </p:nvSpPr>
          <p:spPr>
            <a:xfrm>
              <a:off x="4235966" y="3063714"/>
              <a:ext cx="1926079" cy="1287623"/>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8" name="円/楕円 4"/>
            <p:cNvSpPr/>
            <p:nvPr/>
          </p:nvSpPr>
          <p:spPr>
            <a:xfrm>
              <a:off x="4518034" y="3252282"/>
              <a:ext cx="1361943" cy="91048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kumimoji="1" lang="ja-JP" altLang="en-US" b="1" kern="1200" dirty="0" smtClean="0"/>
                <a:t>計画の確認・見直し</a:t>
              </a:r>
              <a:endParaRPr kumimoji="1" lang="ja-JP" altLang="en-US" b="1" kern="1200" dirty="0"/>
            </a:p>
          </p:txBody>
        </p:sp>
      </p:grpSp>
      <p:grpSp>
        <p:nvGrpSpPr>
          <p:cNvPr id="19" name="グループ化 18"/>
          <p:cNvGrpSpPr/>
          <p:nvPr/>
        </p:nvGrpSpPr>
        <p:grpSpPr>
          <a:xfrm>
            <a:off x="1964948" y="5180323"/>
            <a:ext cx="1926079" cy="1287623"/>
            <a:chOff x="1660257" y="3063714"/>
            <a:chExt cx="1926079" cy="1287623"/>
          </a:xfrm>
        </p:grpSpPr>
        <p:sp>
          <p:nvSpPr>
            <p:cNvPr id="20" name="円/楕円 19"/>
            <p:cNvSpPr/>
            <p:nvPr/>
          </p:nvSpPr>
          <p:spPr>
            <a:xfrm>
              <a:off x="1660257" y="3063714"/>
              <a:ext cx="1926079" cy="1287623"/>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1" name="円/楕円 4"/>
            <p:cNvSpPr/>
            <p:nvPr/>
          </p:nvSpPr>
          <p:spPr>
            <a:xfrm>
              <a:off x="1942325" y="3252282"/>
              <a:ext cx="1361943" cy="91048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kumimoji="1" lang="ja-JP" altLang="en-US" b="1" kern="1200" dirty="0" smtClean="0"/>
                <a:t>利用者の</a:t>
              </a:r>
              <a:endParaRPr kumimoji="1" lang="en-US" altLang="ja-JP" b="1" kern="1200" dirty="0" smtClean="0"/>
            </a:p>
            <a:p>
              <a:pPr lvl="0" algn="ctr" defTabSz="711200">
                <a:lnSpc>
                  <a:spcPct val="90000"/>
                </a:lnSpc>
                <a:spcBef>
                  <a:spcPct val="0"/>
                </a:spcBef>
                <a:spcAft>
                  <a:spcPct val="35000"/>
                </a:spcAft>
              </a:pPr>
              <a:r>
                <a:rPr kumimoji="1" lang="ja-JP" altLang="en-US" b="1" kern="1200" dirty="0" smtClean="0"/>
                <a:t>観察</a:t>
              </a:r>
              <a:endParaRPr kumimoji="1" lang="ja-JP" altLang="en-US" b="1" kern="1200" dirty="0"/>
            </a:p>
          </p:txBody>
        </p:sp>
      </p:grpSp>
      <p:grpSp>
        <p:nvGrpSpPr>
          <p:cNvPr id="22" name="グループ化 21"/>
          <p:cNvGrpSpPr/>
          <p:nvPr/>
        </p:nvGrpSpPr>
        <p:grpSpPr>
          <a:xfrm>
            <a:off x="1261358" y="3222105"/>
            <a:ext cx="1926079" cy="1287623"/>
            <a:chOff x="1038482" y="1161082"/>
            <a:chExt cx="1926079" cy="1287623"/>
          </a:xfrm>
        </p:grpSpPr>
        <p:sp>
          <p:nvSpPr>
            <p:cNvPr id="23" name="円/楕円 22"/>
            <p:cNvSpPr/>
            <p:nvPr/>
          </p:nvSpPr>
          <p:spPr>
            <a:xfrm>
              <a:off x="1038482" y="1161082"/>
              <a:ext cx="1926079" cy="1287623"/>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4" name="円/楕円 4"/>
            <p:cNvSpPr/>
            <p:nvPr/>
          </p:nvSpPr>
          <p:spPr>
            <a:xfrm>
              <a:off x="1320550" y="1349650"/>
              <a:ext cx="1361943" cy="91048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kumimoji="1" lang="ja-JP" altLang="en-US" b="1" kern="1200" dirty="0" smtClean="0"/>
                <a:t>情報の共有</a:t>
              </a:r>
              <a:endParaRPr kumimoji="1" lang="ja-JP" altLang="en-US" b="1" kern="1200" dirty="0"/>
            </a:p>
          </p:txBody>
        </p:sp>
      </p:grpSp>
      <p:cxnSp>
        <p:nvCxnSpPr>
          <p:cNvPr id="27" name="直線コネクタ 26"/>
          <p:cNvCxnSpPr>
            <a:endCxn id="7" idx="4"/>
          </p:cNvCxnSpPr>
          <p:nvPr/>
        </p:nvCxnSpPr>
        <p:spPr>
          <a:xfrm flipV="1">
            <a:off x="4568341" y="3166716"/>
            <a:ext cx="3658" cy="1136995"/>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9" name="直線コネクタ 28"/>
          <p:cNvCxnSpPr>
            <a:endCxn id="13" idx="2"/>
          </p:cNvCxnSpPr>
          <p:nvPr/>
        </p:nvCxnSpPr>
        <p:spPr>
          <a:xfrm flipV="1">
            <a:off x="4568341" y="3798416"/>
            <a:ext cx="1383344" cy="505295"/>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6" name="直線コネクタ 35"/>
          <p:cNvCxnSpPr>
            <a:stCxn id="17" idx="1"/>
          </p:cNvCxnSpPr>
          <p:nvPr/>
        </p:nvCxnSpPr>
        <p:spPr>
          <a:xfrm flipH="1" flipV="1">
            <a:off x="4568341" y="4298644"/>
            <a:ext cx="966697" cy="1070246"/>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8" name="直線コネクタ 37"/>
          <p:cNvCxnSpPr>
            <a:stCxn id="20" idx="7"/>
          </p:cNvCxnSpPr>
          <p:nvPr/>
        </p:nvCxnSpPr>
        <p:spPr>
          <a:xfrm flipV="1">
            <a:off x="3608959" y="4303711"/>
            <a:ext cx="958164" cy="106518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0" name="直線コネクタ 39"/>
          <p:cNvCxnSpPr>
            <a:stCxn id="23" idx="6"/>
          </p:cNvCxnSpPr>
          <p:nvPr/>
        </p:nvCxnSpPr>
        <p:spPr>
          <a:xfrm>
            <a:off x="3187437" y="3865917"/>
            <a:ext cx="1384561" cy="432727"/>
          </a:xfrm>
          <a:prstGeom prst="line">
            <a:avLst/>
          </a:prstGeom>
          <a:ln w="28575"/>
        </p:spPr>
        <p:style>
          <a:lnRef idx="1">
            <a:schemeClr val="accent1"/>
          </a:lnRef>
          <a:fillRef idx="0">
            <a:schemeClr val="accent1"/>
          </a:fillRef>
          <a:effectRef idx="0">
            <a:schemeClr val="accent1"/>
          </a:effectRef>
          <a:fontRef idx="minor">
            <a:schemeClr val="tx1"/>
          </a:fontRef>
        </p:style>
      </p:cxnSp>
      <p:grpSp>
        <p:nvGrpSpPr>
          <p:cNvPr id="9" name="グループ化 8"/>
          <p:cNvGrpSpPr/>
          <p:nvPr/>
        </p:nvGrpSpPr>
        <p:grpSpPr>
          <a:xfrm>
            <a:off x="3604084" y="3556735"/>
            <a:ext cx="1930954" cy="1493952"/>
            <a:chOff x="3196373" y="1588748"/>
            <a:chExt cx="1493952" cy="1493952"/>
          </a:xfrm>
        </p:grpSpPr>
        <p:sp>
          <p:nvSpPr>
            <p:cNvPr id="10" name="円/楕円 9"/>
            <p:cNvSpPr/>
            <p:nvPr/>
          </p:nvSpPr>
          <p:spPr>
            <a:xfrm>
              <a:off x="3196373" y="1588748"/>
              <a:ext cx="1493952" cy="1493952"/>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1" name="円/楕円 4"/>
            <p:cNvSpPr/>
            <p:nvPr/>
          </p:nvSpPr>
          <p:spPr>
            <a:xfrm>
              <a:off x="3415157" y="1807532"/>
              <a:ext cx="1056384" cy="105638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3200" b="1" kern="1200" dirty="0" smtClean="0">
                  <a:effectLst>
                    <a:outerShdw blurRad="38100" dist="38100" dir="2700000" algn="tl">
                      <a:srgbClr val="000000">
                        <a:alpha val="43137"/>
                      </a:srgbClr>
                    </a:outerShdw>
                  </a:effectLst>
                </a:rPr>
                <a:t>記録</a:t>
              </a:r>
              <a:endParaRPr kumimoji="1" lang="ja-JP" altLang="en-US" sz="3200" b="1" kern="1200" dirty="0">
                <a:effectLst>
                  <a:outerShdw blurRad="38100" dist="38100" dir="2700000" algn="tl">
                    <a:srgbClr val="000000">
                      <a:alpha val="43137"/>
                    </a:srgbClr>
                  </a:outerShdw>
                </a:effectLst>
              </a:endParaRPr>
            </a:p>
          </p:txBody>
        </p:sp>
      </p:grpSp>
    </p:spTree>
    <p:extLst>
      <p:ext uri="{BB962C8B-B14F-4D97-AF65-F5344CB8AC3E}">
        <p14:creationId xmlns:p14="http://schemas.microsoft.com/office/powerpoint/2010/main" val="23713019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サービスの提供の</a:t>
            </a:r>
            <a:r>
              <a:rPr lang="ja-JP" altLang="en-US" dirty="0" smtClean="0"/>
              <a:t>記録③</a:t>
            </a:r>
            <a:endParaRPr kumimoji="1" lang="ja-JP" altLang="en-US" dirty="0"/>
          </a:p>
        </p:txBody>
      </p:sp>
      <p:sp>
        <p:nvSpPr>
          <p:cNvPr id="3" name="コンテンツ プレースホルダー 2"/>
          <p:cNvSpPr>
            <a:spLocks noGrp="1"/>
          </p:cNvSpPr>
          <p:nvPr>
            <p:ph sz="half" idx="1"/>
          </p:nvPr>
        </p:nvSpPr>
        <p:spPr>
          <a:xfrm>
            <a:off x="628650" y="1825625"/>
            <a:ext cx="3827440" cy="4351337"/>
          </a:xfrm>
          <a:ln>
            <a:solidFill>
              <a:schemeClr val="tx1"/>
            </a:solidFill>
          </a:ln>
        </p:spPr>
        <p:txBody>
          <a:bodyPr>
            <a:normAutofit/>
          </a:bodyPr>
          <a:lstStyle/>
          <a:p>
            <a:pPr marL="0" indent="0" algn="just">
              <a:buNone/>
            </a:pPr>
            <a:r>
              <a:rPr lang="ja-JP" altLang="en-US" dirty="0" smtClean="0">
                <a:effectLst>
                  <a:outerShdw blurRad="38100" dist="38100" dir="2700000" algn="tl">
                    <a:srgbClr val="000000">
                      <a:alpha val="43137"/>
                    </a:srgbClr>
                  </a:outerShdw>
                </a:effectLst>
              </a:rPr>
              <a:t>記録上、明確にすべき事項</a:t>
            </a:r>
            <a:endParaRPr lang="en-US" altLang="ja-JP" dirty="0" smtClean="0">
              <a:effectLst>
                <a:outerShdw blurRad="38100" dist="38100" dir="2700000" algn="tl">
                  <a:srgbClr val="000000">
                    <a:alpha val="43137"/>
                  </a:srgbClr>
                </a:outerShdw>
              </a:effectLst>
            </a:endParaRPr>
          </a:p>
          <a:p>
            <a:pPr marL="0" indent="0" algn="just">
              <a:buNone/>
            </a:pPr>
            <a:r>
              <a:rPr lang="en-US" altLang="ja-JP" b="1" dirty="0" smtClean="0"/>
              <a:t>【</a:t>
            </a:r>
            <a:r>
              <a:rPr lang="ja-JP" altLang="en-US" b="1" dirty="0" smtClean="0"/>
              <a:t>５Ｗ１Ｈ</a:t>
            </a:r>
            <a:r>
              <a:rPr lang="en-US" altLang="ja-JP" b="1" dirty="0" smtClean="0"/>
              <a:t>】</a:t>
            </a:r>
          </a:p>
          <a:p>
            <a:pPr algn="just"/>
            <a:r>
              <a:rPr kumimoji="1" lang="ja-JP" altLang="en-US" sz="2400" dirty="0" smtClean="0"/>
              <a:t>いつ（Ｗｈｅｎ）</a:t>
            </a:r>
            <a:endParaRPr kumimoji="1" lang="en-US" altLang="ja-JP" sz="2400" dirty="0" smtClean="0"/>
          </a:p>
          <a:p>
            <a:pPr algn="just"/>
            <a:r>
              <a:rPr kumimoji="1" lang="ja-JP" altLang="en-US" sz="2400" dirty="0" smtClean="0"/>
              <a:t>どこで（Ｗｈｅｒｅ）</a:t>
            </a:r>
            <a:endParaRPr kumimoji="1" lang="en-US" altLang="ja-JP" sz="2400" dirty="0" smtClean="0"/>
          </a:p>
          <a:p>
            <a:pPr algn="just"/>
            <a:r>
              <a:rPr lang="ja-JP" altLang="en-US" sz="2400" dirty="0"/>
              <a:t>誰が（Ｗｈｏ）</a:t>
            </a:r>
            <a:endParaRPr lang="en-US" altLang="ja-JP" sz="2400" dirty="0"/>
          </a:p>
          <a:p>
            <a:pPr algn="just"/>
            <a:r>
              <a:rPr lang="ja-JP" altLang="en-US" sz="2400" dirty="0" smtClean="0"/>
              <a:t>何を（Ｗｈａｔ）</a:t>
            </a:r>
            <a:endParaRPr lang="en-US" altLang="ja-JP" sz="2400" dirty="0" smtClean="0"/>
          </a:p>
          <a:p>
            <a:pPr algn="just"/>
            <a:r>
              <a:rPr kumimoji="1" lang="ja-JP" altLang="en-US" sz="2400" dirty="0" smtClean="0"/>
              <a:t>なぜ（Ｗｈｙ）</a:t>
            </a:r>
            <a:endParaRPr kumimoji="1" lang="en-US" altLang="ja-JP" sz="2400" dirty="0" smtClean="0"/>
          </a:p>
          <a:p>
            <a:pPr algn="just"/>
            <a:r>
              <a:rPr lang="ja-JP" altLang="en-US" sz="2400" dirty="0" smtClean="0"/>
              <a:t>どのように（Ｈｏｗ）</a:t>
            </a:r>
            <a:endParaRPr kumimoji="1" lang="ja-JP" altLang="en-US" dirty="0"/>
          </a:p>
        </p:txBody>
      </p:sp>
      <p:sp>
        <p:nvSpPr>
          <p:cNvPr id="4" name="コンテンツ プレースホルダー 3"/>
          <p:cNvSpPr>
            <a:spLocks noGrp="1"/>
          </p:cNvSpPr>
          <p:nvPr>
            <p:ph sz="half" idx="2"/>
          </p:nvPr>
        </p:nvSpPr>
        <p:spPr>
          <a:xfrm>
            <a:off x="4700788" y="1825625"/>
            <a:ext cx="3814561" cy="4351337"/>
          </a:xfrm>
          <a:ln>
            <a:solidFill>
              <a:schemeClr val="tx1"/>
            </a:solidFill>
          </a:ln>
        </p:spPr>
        <p:txBody>
          <a:bodyPr>
            <a:normAutofit/>
          </a:bodyPr>
          <a:lstStyle/>
          <a:p>
            <a:pPr marL="0" indent="0">
              <a:buNone/>
            </a:pPr>
            <a:r>
              <a:rPr kumimoji="1" lang="ja-JP" altLang="en-US" dirty="0" smtClean="0">
                <a:effectLst>
                  <a:outerShdw blurRad="38100" dist="38100" dir="2700000" algn="tl">
                    <a:srgbClr val="000000">
                      <a:alpha val="43137"/>
                    </a:srgbClr>
                  </a:outerShdw>
                </a:effectLst>
              </a:rPr>
              <a:t>整理して記載すべき事項</a:t>
            </a:r>
            <a:endParaRPr kumimoji="1" lang="en-US" altLang="ja-JP" dirty="0" smtClean="0">
              <a:effectLst>
                <a:outerShdw blurRad="38100" dist="38100" dir="2700000" algn="tl">
                  <a:srgbClr val="000000">
                    <a:alpha val="43137"/>
                  </a:srgbClr>
                </a:outerShdw>
              </a:effectLst>
            </a:endParaRPr>
          </a:p>
          <a:p>
            <a:pPr marL="0" indent="0">
              <a:buNone/>
            </a:pPr>
            <a:r>
              <a:rPr kumimoji="1" lang="en-US" altLang="ja-JP" dirty="0" smtClean="0"/>
              <a:t>【</a:t>
            </a:r>
            <a:r>
              <a:rPr kumimoji="1" lang="ja-JP" altLang="en-US" dirty="0" smtClean="0"/>
              <a:t>客観的事実</a:t>
            </a:r>
            <a:r>
              <a:rPr kumimoji="1" lang="en-US" altLang="ja-JP" dirty="0" smtClean="0"/>
              <a:t>】</a:t>
            </a:r>
          </a:p>
          <a:p>
            <a:r>
              <a:rPr lang="ja-JP" altLang="en-US" sz="2400" dirty="0"/>
              <a:t>利用者</a:t>
            </a:r>
            <a:r>
              <a:rPr lang="ja-JP" altLang="en-US" sz="2400" dirty="0" smtClean="0"/>
              <a:t>が発した言葉</a:t>
            </a:r>
            <a:endParaRPr lang="en-US" altLang="ja-JP" sz="2400" dirty="0" smtClean="0"/>
          </a:p>
          <a:p>
            <a:r>
              <a:rPr kumimoji="1" lang="ja-JP" altLang="en-US" sz="2400" dirty="0"/>
              <a:t>利用者</a:t>
            </a:r>
            <a:r>
              <a:rPr kumimoji="1" lang="ja-JP" altLang="en-US" sz="2400" dirty="0" smtClean="0"/>
              <a:t>の様子</a:t>
            </a:r>
            <a:endParaRPr kumimoji="1" lang="en-US" altLang="ja-JP" sz="2400" dirty="0" smtClean="0"/>
          </a:p>
          <a:p>
            <a:pPr marL="0" indent="0">
              <a:buNone/>
            </a:pPr>
            <a:endParaRPr lang="en-US" altLang="ja-JP" dirty="0" smtClean="0">
              <a:effectLst>
                <a:outerShdw blurRad="38100" dist="38100" dir="2700000" algn="tl">
                  <a:srgbClr val="000000">
                    <a:alpha val="43137"/>
                  </a:srgbClr>
                </a:outerShdw>
              </a:effectLst>
            </a:endParaRPr>
          </a:p>
          <a:p>
            <a:pPr marL="0" indent="0">
              <a:buNone/>
            </a:pPr>
            <a:r>
              <a:rPr lang="en-US" altLang="ja-JP" dirty="0" smtClean="0"/>
              <a:t>【</a:t>
            </a:r>
            <a:r>
              <a:rPr lang="ja-JP" altLang="en-US" dirty="0"/>
              <a:t>主観的事項</a:t>
            </a:r>
            <a:r>
              <a:rPr lang="en-US" altLang="ja-JP" dirty="0"/>
              <a:t>】</a:t>
            </a:r>
          </a:p>
          <a:p>
            <a:r>
              <a:rPr lang="ja-JP" altLang="en-US" sz="2400" dirty="0"/>
              <a:t>専門職としての意見や見解など</a:t>
            </a:r>
          </a:p>
          <a:p>
            <a:endParaRPr kumimoji="1" lang="ja-JP" altLang="en-US" dirty="0"/>
          </a:p>
        </p:txBody>
      </p:sp>
    </p:spTree>
    <p:extLst>
      <p:ext uri="{BB962C8B-B14F-4D97-AF65-F5344CB8AC3E}">
        <p14:creationId xmlns:p14="http://schemas.microsoft.com/office/powerpoint/2010/main" val="30772716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苦情処理について</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896531395"/>
              </p:ext>
            </p:extLst>
          </p:nvPr>
        </p:nvGraphicFramePr>
        <p:xfrm>
          <a:off x="1325316" y="1690689"/>
          <a:ext cx="6493367" cy="24176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テキスト ボックス 4"/>
          <p:cNvSpPr txBox="1"/>
          <p:nvPr/>
        </p:nvSpPr>
        <p:spPr>
          <a:xfrm>
            <a:off x="628650" y="3863663"/>
            <a:ext cx="7886700" cy="2800767"/>
          </a:xfrm>
          <a:prstGeom prst="rect">
            <a:avLst/>
          </a:prstGeom>
          <a:noFill/>
        </p:spPr>
        <p:txBody>
          <a:bodyPr wrap="square" rtlCol="0">
            <a:spAutoFit/>
          </a:bodyPr>
          <a:lstStyle/>
          <a:p>
            <a:pPr marL="342900" indent="-342900">
              <a:buFont typeface="+mj-ea"/>
              <a:buAutoNum type="circleNumDbPlain"/>
            </a:pPr>
            <a:r>
              <a:rPr lang="ja-JP" altLang="en-US" sz="2200" dirty="0" smtClean="0"/>
              <a:t>「不快</a:t>
            </a:r>
            <a:r>
              <a:rPr lang="ja-JP" altLang="en-US" sz="2200" dirty="0"/>
              <a:t>な気持ちにさせた</a:t>
            </a:r>
            <a:r>
              <a:rPr lang="ja-JP" altLang="en-US" sz="2200" dirty="0" smtClean="0"/>
              <a:t>こと」に</a:t>
            </a:r>
            <a:r>
              <a:rPr lang="ja-JP" altLang="en-US" sz="2200" dirty="0"/>
              <a:t>対してお詫びをする</a:t>
            </a:r>
            <a:r>
              <a:rPr lang="ja-JP" altLang="en-US" sz="2200" dirty="0" smtClean="0"/>
              <a:t>。</a:t>
            </a:r>
            <a:endParaRPr lang="en-US" altLang="ja-JP" sz="2200" dirty="0" smtClean="0"/>
          </a:p>
          <a:p>
            <a:pPr marL="342900" indent="-342900">
              <a:buFont typeface="+mj-ea"/>
              <a:buAutoNum type="circleNumDbPlain"/>
            </a:pPr>
            <a:r>
              <a:rPr lang="ja-JP" altLang="en-US" sz="2200" dirty="0"/>
              <a:t>「否定しない」「批判・非難しない」「言い訳しない」「</a:t>
            </a:r>
            <a:r>
              <a:rPr lang="ja-JP" altLang="en-US" sz="2200" dirty="0" smtClean="0"/>
              <a:t>責任逃れ</a:t>
            </a:r>
            <a:r>
              <a:rPr lang="ja-JP" altLang="en-US" sz="2200" dirty="0"/>
              <a:t>・責任転嫁しない」</a:t>
            </a:r>
          </a:p>
          <a:p>
            <a:pPr marL="342900" indent="-342900">
              <a:buFont typeface="+mj-ea"/>
              <a:buAutoNum type="circleNumDbPlain"/>
            </a:pPr>
            <a:r>
              <a:rPr lang="ja-JP" altLang="en-US" sz="2200" dirty="0"/>
              <a:t>利用者（家族）の怒りや悲しみ等といった感情をありのまま</a:t>
            </a:r>
            <a:r>
              <a:rPr lang="ja-JP" altLang="en-US" sz="2200" dirty="0" smtClean="0"/>
              <a:t>受け止め</a:t>
            </a:r>
            <a:r>
              <a:rPr lang="ja-JP" altLang="en-US" sz="2200" dirty="0"/>
              <a:t>、共感の意思を示す</a:t>
            </a:r>
            <a:r>
              <a:rPr lang="ja-JP" altLang="en-US" sz="2200" dirty="0" smtClean="0"/>
              <a:t>。</a:t>
            </a:r>
            <a:endParaRPr lang="en-US" altLang="ja-JP" sz="2200" dirty="0" smtClean="0"/>
          </a:p>
          <a:p>
            <a:pPr marL="342900" indent="-342900">
              <a:buFont typeface="+mj-ea"/>
              <a:buAutoNum type="circleNumDbPlain"/>
            </a:pPr>
            <a:r>
              <a:rPr lang="ja-JP" altLang="en-US" sz="2200" dirty="0"/>
              <a:t>内容は、復唱して確認する。</a:t>
            </a:r>
          </a:p>
          <a:p>
            <a:pPr marL="342900" indent="-342900">
              <a:buFont typeface="MS Mincho" panose="02020609040205080304" pitchFamily="17" charset="-128"/>
              <a:buChar char="※"/>
            </a:pPr>
            <a:r>
              <a:rPr lang="ja-JP" altLang="en-US" sz="2200" dirty="0" smtClean="0"/>
              <a:t>事実確認に</a:t>
            </a:r>
            <a:r>
              <a:rPr lang="ja-JP" altLang="en-US" sz="2200" dirty="0"/>
              <a:t>ついて、時間を要する場合は、期限を</a:t>
            </a:r>
            <a:r>
              <a:rPr lang="ja-JP" altLang="en-US" sz="2200" dirty="0" smtClean="0"/>
              <a:t>伝えるとともに、</a:t>
            </a:r>
            <a:r>
              <a:rPr lang="ja-JP" altLang="en-US" sz="2200" dirty="0"/>
              <a:t>期限内に再発防止</a:t>
            </a:r>
            <a:r>
              <a:rPr lang="ja-JP" altLang="en-US" sz="2200" dirty="0" smtClean="0"/>
              <a:t>策も含めて提示</a:t>
            </a:r>
            <a:r>
              <a:rPr lang="ja-JP" altLang="en-US" sz="2200" dirty="0"/>
              <a:t>する</a:t>
            </a:r>
            <a:r>
              <a:rPr lang="ja-JP" altLang="en-US" sz="2200" dirty="0" smtClean="0"/>
              <a:t>。</a:t>
            </a:r>
            <a:endParaRPr kumimoji="1" lang="ja-JP" altLang="en-US" sz="2200" dirty="0"/>
          </a:p>
        </p:txBody>
      </p:sp>
    </p:spTree>
    <p:extLst>
      <p:ext uri="{BB962C8B-B14F-4D97-AF65-F5344CB8AC3E}">
        <p14:creationId xmlns:p14="http://schemas.microsoft.com/office/powerpoint/2010/main" val="2077506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heel(1)">
                                      <p:cBhvr>
                                        <p:cTn id="7" dur="2000"/>
                                        <p:tgtEl>
                                          <p:spTgt spid="5">
                                            <p:txEl>
                                              <p:pRg st="0" end="0"/>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wheel(1)">
                                      <p:cBhvr>
                                        <p:cTn id="10" dur="2000"/>
                                        <p:tgtEl>
                                          <p:spTgt spid="5">
                                            <p:txEl>
                                              <p:pRg st="1" end="1"/>
                                            </p:txEl>
                                          </p:spTgt>
                                        </p:tgtEl>
                                      </p:cBhvr>
                                    </p:animEffect>
                                  </p:childTnLst>
                                </p:cTn>
                              </p:par>
                              <p:par>
                                <p:cTn id="11" presetID="21" presetClass="entr" presetSubtype="1"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wheel(1)">
                                      <p:cBhvr>
                                        <p:cTn id="13" dur="2000"/>
                                        <p:tgtEl>
                                          <p:spTgt spid="5">
                                            <p:txEl>
                                              <p:pRg st="2" end="2"/>
                                            </p:txEl>
                                          </p:spTgt>
                                        </p:tgtEl>
                                      </p:cBhvr>
                                    </p:animEffect>
                                  </p:childTnLst>
                                </p:cTn>
                              </p:par>
                              <p:par>
                                <p:cTn id="14" presetID="21" presetClass="entr" presetSubtype="1"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wheel(1)">
                                      <p:cBhvr>
                                        <p:cTn id="16" dur="2000"/>
                                        <p:tgtEl>
                                          <p:spTgt spid="5">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nodeType="click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Effect transition="in" filter="wipe(down)">
                                      <p:cBhvr>
                                        <p:cTn id="21"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事故発生時の対応について①</a:t>
            </a:r>
            <a:endParaRPr kumimoji="1" lang="ja-JP" altLang="en-US" dirty="0"/>
          </a:p>
        </p:txBody>
      </p:sp>
      <p:sp>
        <p:nvSpPr>
          <p:cNvPr id="3" name="コンテンツ プレースホルダー 2"/>
          <p:cNvSpPr>
            <a:spLocks noGrp="1"/>
          </p:cNvSpPr>
          <p:nvPr>
            <p:ph idx="1"/>
          </p:nvPr>
        </p:nvSpPr>
        <p:spPr>
          <a:xfrm>
            <a:off x="628650" y="4176524"/>
            <a:ext cx="7886700" cy="2018214"/>
          </a:xfrm>
        </p:spPr>
        <p:txBody>
          <a:bodyPr>
            <a:normAutofit/>
          </a:bodyPr>
          <a:lstStyle/>
          <a:p>
            <a:pPr marL="0" indent="0">
              <a:buNone/>
            </a:pPr>
            <a:r>
              <a:rPr kumimoji="1" lang="en-US" altLang="ja-JP" b="1" dirty="0" smtClean="0">
                <a:effectLst>
                  <a:outerShdw blurRad="38100" dist="38100" dir="2700000" algn="tl">
                    <a:srgbClr val="000000">
                      <a:alpha val="43137"/>
                    </a:srgbClr>
                  </a:outerShdw>
                </a:effectLst>
              </a:rPr>
              <a:t>【</a:t>
            </a:r>
            <a:r>
              <a:rPr kumimoji="1" lang="ja-JP" altLang="en-US" b="1" dirty="0" smtClean="0">
                <a:effectLst>
                  <a:outerShdw blurRad="38100" dist="38100" dir="2700000" algn="tl">
                    <a:srgbClr val="000000">
                      <a:alpha val="43137"/>
                    </a:srgbClr>
                  </a:outerShdw>
                </a:effectLst>
              </a:rPr>
              <a:t>記録の整備</a:t>
            </a:r>
            <a:r>
              <a:rPr kumimoji="1" lang="en-US" altLang="ja-JP" b="1" dirty="0" smtClean="0">
                <a:effectLst>
                  <a:outerShdw blurRad="38100" dist="38100" dir="2700000" algn="tl">
                    <a:srgbClr val="000000">
                      <a:alpha val="43137"/>
                    </a:srgbClr>
                  </a:outerShdw>
                </a:effectLst>
              </a:rPr>
              <a:t>】</a:t>
            </a:r>
          </a:p>
          <a:p>
            <a:r>
              <a:rPr kumimoji="1" lang="ja-JP" altLang="en-US" sz="2400" dirty="0" smtClean="0"/>
              <a:t>事故の状況</a:t>
            </a:r>
            <a:endParaRPr kumimoji="1" lang="en-US" altLang="ja-JP" sz="2400" dirty="0" smtClean="0"/>
          </a:p>
          <a:p>
            <a:r>
              <a:rPr lang="ja-JP" altLang="en-US" sz="2400" dirty="0"/>
              <a:t>事故</a:t>
            </a:r>
            <a:r>
              <a:rPr lang="ja-JP" altLang="en-US" sz="2400" dirty="0" smtClean="0"/>
              <a:t>に際して採った処置</a:t>
            </a:r>
            <a:endParaRPr lang="en-US" altLang="ja-JP" sz="2400" dirty="0" smtClean="0"/>
          </a:p>
          <a:p>
            <a:pPr marL="0" indent="0">
              <a:buNone/>
            </a:pPr>
            <a:r>
              <a:rPr kumimoji="1" lang="ja-JP" altLang="en-US" sz="3000" b="1" dirty="0" smtClean="0"/>
              <a:t>⇒事故原因の解明・分析と再発防止策の検討</a:t>
            </a:r>
            <a:endParaRPr kumimoji="1" lang="ja-JP" altLang="en-US" sz="3000" b="1" dirty="0"/>
          </a:p>
        </p:txBody>
      </p:sp>
      <p:sp>
        <p:nvSpPr>
          <p:cNvPr id="8" name="爆発 1 7"/>
          <p:cNvSpPr/>
          <p:nvPr/>
        </p:nvSpPr>
        <p:spPr>
          <a:xfrm>
            <a:off x="628650" y="1594097"/>
            <a:ext cx="1715305" cy="2044184"/>
          </a:xfrm>
          <a:prstGeom prst="irregularSeal1">
            <a:avLst/>
          </a:prstGeom>
          <a:solidFill>
            <a:srgbClr val="FF0000">
              <a:alpha val="3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3200" b="1" dirty="0" smtClean="0">
                <a:ln>
                  <a:solidFill>
                    <a:schemeClr val="bg1"/>
                  </a:solidFill>
                </a:ln>
                <a:solidFill>
                  <a:schemeClr val="tx1"/>
                </a:solidFill>
              </a:rPr>
              <a:t>事故の</a:t>
            </a:r>
            <a:endParaRPr kumimoji="1" lang="en-US" altLang="ja-JP" sz="3200" b="1" dirty="0" smtClean="0">
              <a:ln>
                <a:solidFill>
                  <a:schemeClr val="bg1"/>
                </a:solidFill>
              </a:ln>
              <a:solidFill>
                <a:schemeClr val="tx1"/>
              </a:solidFill>
            </a:endParaRPr>
          </a:p>
          <a:p>
            <a:pPr algn="ctr"/>
            <a:r>
              <a:rPr kumimoji="1" lang="ja-JP" altLang="en-US" sz="3200" b="1" dirty="0" smtClean="0">
                <a:ln>
                  <a:solidFill>
                    <a:schemeClr val="bg1"/>
                  </a:solidFill>
                </a:ln>
                <a:solidFill>
                  <a:schemeClr val="tx1"/>
                </a:solidFill>
              </a:rPr>
              <a:t>発生</a:t>
            </a:r>
            <a:endParaRPr kumimoji="1" lang="ja-JP" altLang="en-US" sz="3200" b="1" dirty="0">
              <a:ln>
                <a:solidFill>
                  <a:schemeClr val="bg1"/>
                </a:solidFill>
              </a:ln>
              <a:solidFill>
                <a:schemeClr val="tx1"/>
              </a:solidFill>
            </a:endParaRPr>
          </a:p>
        </p:txBody>
      </p:sp>
      <p:sp>
        <p:nvSpPr>
          <p:cNvPr id="9" name="円/楕円 8"/>
          <p:cNvSpPr/>
          <p:nvPr/>
        </p:nvSpPr>
        <p:spPr>
          <a:xfrm>
            <a:off x="6313062" y="1497506"/>
            <a:ext cx="2202288" cy="653266"/>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2000" dirty="0" smtClean="0">
                <a:solidFill>
                  <a:schemeClr val="tx1"/>
                </a:solidFill>
              </a:rPr>
              <a:t>利用者の家族</a:t>
            </a:r>
            <a:endParaRPr kumimoji="1" lang="ja-JP" altLang="en-US" sz="2000" dirty="0">
              <a:solidFill>
                <a:schemeClr val="tx1"/>
              </a:solidFill>
            </a:endParaRPr>
          </a:p>
        </p:txBody>
      </p:sp>
      <p:sp>
        <p:nvSpPr>
          <p:cNvPr id="10" name="円/楕円 9"/>
          <p:cNvSpPr/>
          <p:nvPr/>
        </p:nvSpPr>
        <p:spPr>
          <a:xfrm>
            <a:off x="6313062" y="2289556"/>
            <a:ext cx="2202288" cy="653266"/>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2000" dirty="0" smtClean="0">
                <a:solidFill>
                  <a:schemeClr val="tx1"/>
                </a:solidFill>
              </a:rPr>
              <a:t>ケアマネジャー等</a:t>
            </a:r>
            <a:endParaRPr kumimoji="1" lang="ja-JP" altLang="en-US" sz="2000" dirty="0">
              <a:solidFill>
                <a:schemeClr val="tx1"/>
              </a:solidFill>
            </a:endParaRPr>
          </a:p>
        </p:txBody>
      </p:sp>
      <p:sp>
        <p:nvSpPr>
          <p:cNvPr id="11" name="円/楕円 10"/>
          <p:cNvSpPr/>
          <p:nvPr/>
        </p:nvSpPr>
        <p:spPr>
          <a:xfrm>
            <a:off x="6313062" y="3081607"/>
            <a:ext cx="2202288" cy="653266"/>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2000" dirty="0" smtClean="0">
                <a:solidFill>
                  <a:schemeClr val="tx1"/>
                </a:solidFill>
              </a:rPr>
              <a:t>関係市町村</a:t>
            </a:r>
            <a:endParaRPr kumimoji="1" lang="ja-JP" altLang="en-US" sz="2000" dirty="0">
              <a:solidFill>
                <a:schemeClr val="tx1"/>
              </a:solidFill>
            </a:endParaRPr>
          </a:p>
        </p:txBody>
      </p:sp>
      <p:sp>
        <p:nvSpPr>
          <p:cNvPr id="12" name="角丸四角形 11"/>
          <p:cNvSpPr/>
          <p:nvPr/>
        </p:nvSpPr>
        <p:spPr>
          <a:xfrm>
            <a:off x="2887381" y="1709116"/>
            <a:ext cx="2820473" cy="1814143"/>
          </a:xfrm>
          <a:prstGeom prst="roundRect">
            <a:avLst/>
          </a:prstGeom>
          <a:ln w="63500" cmpd="sng">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3200" dirty="0" smtClean="0">
                <a:effectLst>
                  <a:outerShdw blurRad="38100" dist="38100" dir="2700000" algn="tl">
                    <a:srgbClr val="000000">
                      <a:alpha val="43137"/>
                    </a:srgbClr>
                  </a:outerShdw>
                </a:effectLst>
              </a:rPr>
              <a:t>必要な措置</a:t>
            </a:r>
            <a:endParaRPr kumimoji="1" lang="en-US" altLang="ja-JP" sz="3200" dirty="0" smtClean="0">
              <a:effectLst>
                <a:outerShdw blurRad="38100" dist="38100" dir="2700000" algn="tl">
                  <a:srgbClr val="000000">
                    <a:alpha val="43137"/>
                  </a:srgbClr>
                </a:outerShdw>
              </a:effectLst>
            </a:endParaRPr>
          </a:p>
          <a:p>
            <a:pPr algn="ctr"/>
            <a:r>
              <a:rPr kumimoji="1" lang="en-US" altLang="ja-JP" sz="2100" b="1" dirty="0" smtClean="0"/>
              <a:t>※</a:t>
            </a:r>
            <a:r>
              <a:rPr kumimoji="1" lang="ja-JP" altLang="en-US" sz="2100" b="1" dirty="0" smtClean="0"/>
              <a:t>利用者の生命や</a:t>
            </a:r>
            <a:endParaRPr kumimoji="1" lang="en-US" altLang="ja-JP" sz="2100" b="1" dirty="0" smtClean="0"/>
          </a:p>
          <a:p>
            <a:pPr algn="ctr"/>
            <a:r>
              <a:rPr kumimoji="1" lang="ja-JP" altLang="en-US" sz="2100" b="1" dirty="0" smtClean="0"/>
              <a:t>身体の安全が最優先</a:t>
            </a:r>
            <a:endParaRPr kumimoji="1" lang="ja-JP" altLang="en-US" sz="2100" b="1" dirty="0"/>
          </a:p>
        </p:txBody>
      </p:sp>
      <p:sp>
        <p:nvSpPr>
          <p:cNvPr id="13" name="右矢印 12"/>
          <p:cNvSpPr/>
          <p:nvPr/>
        </p:nvSpPr>
        <p:spPr>
          <a:xfrm>
            <a:off x="2343953" y="2416566"/>
            <a:ext cx="450760" cy="386366"/>
          </a:xfrm>
          <a:prstGeom prst="rightArrow">
            <a:avLst/>
          </a:prstGeom>
          <a:solidFill>
            <a:schemeClr val="tx1"/>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4" name="右矢印 13"/>
          <p:cNvSpPr/>
          <p:nvPr/>
        </p:nvSpPr>
        <p:spPr>
          <a:xfrm>
            <a:off x="5800523" y="2423005"/>
            <a:ext cx="450760" cy="386366"/>
          </a:xfrm>
          <a:prstGeom prst="rightArrow">
            <a:avLst/>
          </a:prstGeom>
          <a:solidFill>
            <a:schemeClr val="tx1"/>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5" name="右矢印 14"/>
          <p:cNvSpPr/>
          <p:nvPr/>
        </p:nvSpPr>
        <p:spPr>
          <a:xfrm>
            <a:off x="5800523" y="1903190"/>
            <a:ext cx="450760" cy="386366"/>
          </a:xfrm>
          <a:prstGeom prst="rightArrow">
            <a:avLst/>
          </a:prstGeom>
          <a:solidFill>
            <a:schemeClr val="tx1"/>
          </a:solidFill>
          <a:ln>
            <a:solidFill>
              <a:schemeClr val="tx1"/>
            </a:solidFill>
          </a:ln>
          <a:scene3d>
            <a:camera prst="orthographicFront">
              <a:rot lat="0" lon="0" rev="1800000"/>
            </a:camera>
            <a:lightRig rig="threePt" dir="t"/>
          </a:scene3d>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6" name="右矢印 15"/>
          <p:cNvSpPr/>
          <p:nvPr/>
        </p:nvSpPr>
        <p:spPr>
          <a:xfrm>
            <a:off x="5800522" y="2942820"/>
            <a:ext cx="450760" cy="386366"/>
          </a:xfrm>
          <a:prstGeom prst="rightArrow">
            <a:avLst/>
          </a:prstGeom>
          <a:solidFill>
            <a:schemeClr val="tx1"/>
          </a:solidFill>
          <a:ln>
            <a:solidFill>
              <a:schemeClr val="tx1"/>
            </a:solidFill>
          </a:ln>
          <a:scene3d>
            <a:camera prst="orthographicFront">
              <a:rot lat="0" lon="0" rev="19799999"/>
            </a:camera>
            <a:lightRig rig="threePt" dir="t"/>
          </a:scene3d>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8" name="左中かっこ 17"/>
          <p:cNvSpPr/>
          <p:nvPr/>
        </p:nvSpPr>
        <p:spPr>
          <a:xfrm rot="16200000">
            <a:off x="4258693" y="-93458"/>
            <a:ext cx="626615" cy="7886699"/>
          </a:xfrm>
          <a:prstGeom prst="leftBrace">
            <a:avLst>
              <a:gd name="adj1" fmla="val 53550"/>
              <a:gd name="adj2" fmla="val 50000"/>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4181546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事故発生時の対応に</a:t>
            </a:r>
            <a:r>
              <a:rPr lang="ja-JP" altLang="en-US" dirty="0" smtClean="0"/>
              <a:t>ついて②</a:t>
            </a:r>
            <a:endParaRPr kumimoji="1" lang="ja-JP" altLang="en-US" dirty="0"/>
          </a:p>
        </p:txBody>
      </p:sp>
      <p:graphicFrame>
        <p:nvGraphicFramePr>
          <p:cNvPr id="5" name="コンテンツ プレースホルダー 4"/>
          <p:cNvGraphicFramePr>
            <a:graphicFrameLocks noGrp="1"/>
          </p:cNvGraphicFramePr>
          <p:nvPr>
            <p:ph sz="half" idx="1"/>
            <p:extLst>
              <p:ext uri="{D42A27DB-BD31-4B8C-83A1-F6EECF244321}">
                <p14:modId xmlns:p14="http://schemas.microsoft.com/office/powerpoint/2010/main" val="4214135451"/>
              </p:ext>
            </p:extLst>
          </p:nvPr>
        </p:nvGraphicFramePr>
        <p:xfrm>
          <a:off x="628650" y="2186234"/>
          <a:ext cx="7886700" cy="23860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コンテンツ プレースホルダー 3"/>
          <p:cNvSpPr>
            <a:spLocks noGrp="1"/>
          </p:cNvSpPr>
          <p:nvPr>
            <p:ph sz="half" idx="2"/>
          </p:nvPr>
        </p:nvSpPr>
        <p:spPr>
          <a:xfrm>
            <a:off x="628650" y="4353306"/>
            <a:ext cx="7886700" cy="1965324"/>
          </a:xfrm>
        </p:spPr>
        <p:txBody>
          <a:bodyPr>
            <a:noAutofit/>
          </a:bodyPr>
          <a:lstStyle/>
          <a:p>
            <a:pPr marL="0" indent="0" algn="just">
              <a:buNone/>
            </a:pPr>
            <a:r>
              <a:rPr lang="ja-JP" altLang="en-US" dirty="0" smtClean="0"/>
              <a:t>事故</a:t>
            </a:r>
            <a:r>
              <a:rPr lang="ja-JP" altLang="en-US" dirty="0"/>
              <a:t>の分析を行う際には、次の点</a:t>
            </a:r>
            <a:r>
              <a:rPr lang="ja-JP" altLang="en-US" dirty="0" smtClean="0"/>
              <a:t>に留意します。</a:t>
            </a:r>
            <a:endParaRPr kumimoji="1" lang="en-US" altLang="ja-JP" dirty="0" smtClean="0"/>
          </a:p>
          <a:p>
            <a:pPr marL="514350" indent="-514350" algn="just">
              <a:buFont typeface="+mj-ea"/>
              <a:buAutoNum type="circleNumDbPlain"/>
            </a:pPr>
            <a:r>
              <a:rPr lang="ja-JP" altLang="en-US" sz="2400" dirty="0"/>
              <a:t>ミスや失敗を「ヒト」ではなく「コト」として</a:t>
            </a:r>
            <a:r>
              <a:rPr lang="ja-JP" altLang="en-US" sz="2400" dirty="0" smtClean="0"/>
              <a:t>とらえる</a:t>
            </a:r>
            <a:endParaRPr lang="en-US" altLang="ja-JP" sz="2400" dirty="0" smtClean="0"/>
          </a:p>
          <a:p>
            <a:pPr marL="514350" indent="-514350" algn="just">
              <a:buFont typeface="+mj-ea"/>
              <a:buAutoNum type="circleNumDbPlain"/>
            </a:pPr>
            <a:r>
              <a:rPr lang="ja-JP" altLang="en-US" sz="2400" dirty="0"/>
              <a:t>「誰がミスを</a:t>
            </a:r>
            <a:r>
              <a:rPr lang="ja-JP" altLang="en-US" sz="2400" dirty="0" smtClean="0"/>
              <a:t>犯したか」</a:t>
            </a:r>
            <a:r>
              <a:rPr lang="ja-JP" altLang="en-US" sz="2400" dirty="0"/>
              <a:t>ではなく、「どんなミスが起きたのか」を検証</a:t>
            </a:r>
            <a:r>
              <a:rPr lang="ja-JP" altLang="en-US" sz="2400" dirty="0" smtClean="0"/>
              <a:t>対象とする</a:t>
            </a:r>
            <a:endParaRPr kumimoji="1" lang="ja-JP" altLang="en-US" sz="2400" dirty="0"/>
          </a:p>
        </p:txBody>
      </p:sp>
      <p:sp>
        <p:nvSpPr>
          <p:cNvPr id="6" name="テキスト ボックス 5"/>
          <p:cNvSpPr txBox="1"/>
          <p:nvPr/>
        </p:nvSpPr>
        <p:spPr>
          <a:xfrm>
            <a:off x="628650" y="1601459"/>
            <a:ext cx="7886700" cy="584775"/>
          </a:xfrm>
          <a:prstGeom prst="rect">
            <a:avLst/>
          </a:prstGeom>
          <a:noFill/>
        </p:spPr>
        <p:txBody>
          <a:bodyPr wrap="square" rtlCol="0">
            <a:spAutoFit/>
          </a:bodyPr>
          <a:lstStyle/>
          <a:p>
            <a:r>
              <a:rPr kumimoji="1" lang="en-US" altLang="ja-JP" sz="3200" dirty="0" smtClean="0">
                <a:effectLst>
                  <a:outerShdw blurRad="38100" dist="38100" dir="2700000" algn="tl">
                    <a:srgbClr val="000000">
                      <a:alpha val="43137"/>
                    </a:srgbClr>
                  </a:outerShdw>
                </a:effectLst>
              </a:rPr>
              <a:t>【</a:t>
            </a:r>
            <a:r>
              <a:rPr lang="ja-JP" altLang="en-US" sz="3200" dirty="0">
                <a:effectLst>
                  <a:outerShdw blurRad="38100" dist="38100" dir="2700000" algn="tl">
                    <a:srgbClr val="000000">
                      <a:alpha val="43137"/>
                    </a:srgbClr>
                  </a:outerShdw>
                </a:effectLst>
              </a:rPr>
              <a:t>再発防止策の検討の流れ</a:t>
            </a:r>
            <a:r>
              <a:rPr kumimoji="1" lang="en-US" altLang="ja-JP" sz="3200" dirty="0" smtClean="0">
                <a:effectLst>
                  <a:outerShdw blurRad="38100" dist="38100" dir="2700000" algn="tl">
                    <a:srgbClr val="000000">
                      <a:alpha val="43137"/>
                    </a:srgbClr>
                  </a:outerShdw>
                </a:effectLst>
              </a:rPr>
              <a:t>】</a:t>
            </a:r>
            <a:endParaRPr kumimoji="1" lang="ja-JP" altLang="en-US" sz="3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51680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事故発生時の対応について③</a:t>
            </a:r>
            <a:endParaRPr kumimoji="1" lang="ja-JP" altLang="en-US" dirty="0"/>
          </a:p>
        </p:txBody>
      </p:sp>
      <p:sp>
        <p:nvSpPr>
          <p:cNvPr id="3" name="コンテンツ プレースホルダー 2"/>
          <p:cNvSpPr>
            <a:spLocks noGrp="1"/>
          </p:cNvSpPr>
          <p:nvPr>
            <p:ph idx="1"/>
          </p:nvPr>
        </p:nvSpPr>
        <p:spPr>
          <a:xfrm>
            <a:off x="628650" y="1690689"/>
            <a:ext cx="7886700" cy="4486274"/>
          </a:xfrm>
        </p:spPr>
        <p:txBody>
          <a:bodyPr/>
          <a:lstStyle/>
          <a:p>
            <a:pPr marL="0" indent="0" algn="just">
              <a:buNone/>
            </a:pPr>
            <a:r>
              <a:rPr kumimoji="1" lang="en-US" altLang="ja-JP" sz="3200" dirty="0" smtClean="0">
                <a:effectLst>
                  <a:outerShdw blurRad="38100" dist="38100" dir="2700000" algn="tl">
                    <a:srgbClr val="000000">
                      <a:alpha val="43137"/>
                    </a:srgbClr>
                  </a:outerShdw>
                </a:effectLst>
              </a:rPr>
              <a:t>【</a:t>
            </a:r>
            <a:r>
              <a:rPr kumimoji="1" lang="ja-JP" altLang="en-US" sz="3200" dirty="0" smtClean="0">
                <a:effectLst>
                  <a:outerShdw blurRad="38100" dist="38100" dir="2700000" algn="tl">
                    <a:srgbClr val="000000">
                      <a:alpha val="43137"/>
                    </a:srgbClr>
                  </a:outerShdw>
                </a:effectLst>
              </a:rPr>
              <a:t>市への報告が必要な事故の範囲</a:t>
            </a:r>
            <a:r>
              <a:rPr kumimoji="1" lang="en-US" altLang="ja-JP" sz="3200" dirty="0" smtClean="0">
                <a:effectLst>
                  <a:outerShdw blurRad="38100" dist="38100" dir="2700000" algn="tl">
                    <a:srgbClr val="000000">
                      <a:alpha val="43137"/>
                    </a:srgbClr>
                  </a:outerShdw>
                </a:effectLst>
              </a:rPr>
              <a:t>】</a:t>
            </a:r>
            <a:endParaRPr kumimoji="1" lang="en-US" altLang="ja-JP" dirty="0" smtClean="0">
              <a:effectLst>
                <a:outerShdw blurRad="38100" dist="38100" dir="2700000" algn="tl">
                  <a:srgbClr val="000000">
                    <a:alpha val="43137"/>
                  </a:srgbClr>
                </a:outerShdw>
              </a:effectLst>
            </a:endParaRPr>
          </a:p>
          <a:p>
            <a:pPr marL="514350" indent="-514350" algn="just">
              <a:buFont typeface="+mj-ea"/>
              <a:buAutoNum type="circleNumDbPlain"/>
            </a:pPr>
            <a:r>
              <a:rPr lang="ja-JP" altLang="en-US" sz="2400" dirty="0"/>
              <a:t>サービスの提供による、利用者</a:t>
            </a:r>
            <a:r>
              <a:rPr lang="ja-JP" altLang="en-US" sz="2400" dirty="0" smtClean="0"/>
              <a:t>の負傷又</a:t>
            </a:r>
            <a:r>
              <a:rPr lang="ja-JP" altLang="en-US" sz="2400" dirty="0"/>
              <a:t>は死亡事故の</a:t>
            </a:r>
            <a:r>
              <a:rPr lang="ja-JP" altLang="en-US" sz="2400" dirty="0" smtClean="0"/>
              <a:t>発生</a:t>
            </a:r>
            <a:endParaRPr lang="en-US" altLang="ja-JP" sz="2400" dirty="0" smtClean="0"/>
          </a:p>
          <a:p>
            <a:pPr lvl="1" algn="just">
              <a:buFont typeface="MS Mincho" panose="02020609040205080304" pitchFamily="17" charset="-128"/>
              <a:buChar char="※"/>
            </a:pPr>
            <a:r>
              <a:rPr lang="ja-JP" altLang="en-US" sz="2000" dirty="0" smtClean="0"/>
              <a:t>原則</a:t>
            </a:r>
            <a:r>
              <a:rPr lang="ja-JP" altLang="en-US" sz="2000" dirty="0"/>
              <a:t>として、外部の医療</a:t>
            </a:r>
            <a:r>
              <a:rPr lang="ja-JP" altLang="en-US" sz="2000" dirty="0" smtClean="0"/>
              <a:t>機関で</a:t>
            </a:r>
            <a:r>
              <a:rPr lang="ja-JP" altLang="en-US" sz="2000" dirty="0"/>
              <a:t>受診</a:t>
            </a:r>
            <a:r>
              <a:rPr lang="ja-JP" altLang="en-US" sz="2000" dirty="0" smtClean="0"/>
              <a:t>を要したもの（</a:t>
            </a:r>
            <a:r>
              <a:rPr lang="ja-JP" altLang="en-US" sz="2000" b="1" u="wavyHeavy" dirty="0">
                <a:solidFill>
                  <a:srgbClr val="FF0000"/>
                </a:solidFill>
              </a:rPr>
              <a:t>事業者側の過失の有無を</a:t>
            </a:r>
            <a:r>
              <a:rPr lang="ja-JP" altLang="en-US" sz="2000" b="1" u="wavyHeavy" dirty="0" smtClean="0">
                <a:solidFill>
                  <a:srgbClr val="FF0000"/>
                </a:solidFill>
              </a:rPr>
              <a:t>問わない</a:t>
            </a:r>
            <a:r>
              <a:rPr lang="ja-JP" altLang="en-US" sz="2000" dirty="0" smtClean="0"/>
              <a:t>）</a:t>
            </a:r>
            <a:endParaRPr lang="en-US" altLang="ja-JP" sz="2000" dirty="0" smtClean="0"/>
          </a:p>
          <a:p>
            <a:pPr marL="514350" indent="-514350" algn="just">
              <a:buFont typeface="+mj-ea"/>
              <a:buAutoNum type="circleNumDbPlain"/>
            </a:pPr>
            <a:r>
              <a:rPr lang="ja-JP" altLang="en-US" sz="2400" dirty="0"/>
              <a:t>食中毒及び感染症、結核の</a:t>
            </a:r>
            <a:r>
              <a:rPr lang="ja-JP" altLang="en-US" sz="2400" dirty="0" smtClean="0"/>
              <a:t>発生</a:t>
            </a:r>
            <a:endParaRPr lang="en-US" altLang="ja-JP" sz="2400" dirty="0" smtClean="0"/>
          </a:p>
          <a:p>
            <a:pPr marL="514350" indent="-514350" algn="just">
              <a:buFont typeface="+mj-ea"/>
              <a:buAutoNum type="circleNumDbPlain"/>
            </a:pPr>
            <a:r>
              <a:rPr lang="ja-JP" altLang="en-US" sz="2400" dirty="0"/>
              <a:t>職員（従業者）の法令違反・不祥事等の</a:t>
            </a:r>
            <a:r>
              <a:rPr lang="ja-JP" altLang="en-US" sz="2400" dirty="0" smtClean="0"/>
              <a:t>発生</a:t>
            </a:r>
            <a:endParaRPr lang="en-US" altLang="ja-JP" sz="2400" dirty="0" smtClean="0"/>
          </a:p>
          <a:p>
            <a:pPr marL="514350" indent="-514350" algn="just">
              <a:buFont typeface="+mj-ea"/>
              <a:buAutoNum type="circleNumDbPlain"/>
            </a:pPr>
            <a:r>
              <a:rPr lang="ja-JP" altLang="en-US" sz="2400" dirty="0"/>
              <a:t>その他、報告が必要と認められる事故の発生</a:t>
            </a:r>
            <a:endParaRPr kumimoji="1" lang="ja-JP" altLang="en-US" sz="2400" dirty="0"/>
          </a:p>
        </p:txBody>
      </p:sp>
      <p:sp>
        <p:nvSpPr>
          <p:cNvPr id="4" name="テキスト ボックス 3"/>
          <p:cNvSpPr txBox="1"/>
          <p:nvPr/>
        </p:nvSpPr>
        <p:spPr>
          <a:xfrm>
            <a:off x="628650" y="4982514"/>
            <a:ext cx="7886700" cy="1631216"/>
          </a:xfrm>
          <a:prstGeom prst="rect">
            <a:avLst/>
          </a:prstGeom>
          <a:noFill/>
          <a:ln>
            <a:noFill/>
          </a:ln>
        </p:spPr>
        <p:txBody>
          <a:bodyPr wrap="square" rtlCol="0">
            <a:spAutoFit/>
          </a:bodyPr>
          <a:lstStyle/>
          <a:p>
            <a:pPr marL="342900" indent="-342900" algn="just">
              <a:buFont typeface="MS Mincho" panose="02020609040205080304" pitchFamily="17" charset="-128"/>
              <a:buChar char="※"/>
            </a:pPr>
            <a:r>
              <a:rPr lang="ja-JP" altLang="en-US" sz="2000" dirty="0" smtClean="0"/>
              <a:t>事故</a:t>
            </a:r>
            <a:r>
              <a:rPr lang="ja-JP" altLang="en-US" sz="2000" dirty="0"/>
              <a:t>発生後、</a:t>
            </a:r>
            <a:r>
              <a:rPr lang="ja-JP" altLang="en-US" sz="2000" b="1" dirty="0">
                <a:solidFill>
                  <a:srgbClr val="FF0000"/>
                </a:solidFill>
              </a:rPr>
              <a:t>１週間</a:t>
            </a:r>
            <a:r>
              <a:rPr lang="ja-JP" altLang="en-US" sz="2000" b="1" dirty="0" smtClean="0">
                <a:solidFill>
                  <a:srgbClr val="FF0000"/>
                </a:solidFill>
              </a:rPr>
              <a:t>以内</a:t>
            </a:r>
            <a:r>
              <a:rPr lang="ja-JP" altLang="en-US" sz="2000" dirty="0" smtClean="0"/>
              <a:t>に事故</a:t>
            </a:r>
            <a:r>
              <a:rPr lang="ja-JP" altLang="en-US" sz="2000" dirty="0"/>
              <a:t>報告書を作成し、</a:t>
            </a:r>
            <a:r>
              <a:rPr lang="ja-JP" altLang="en-US" sz="2000" dirty="0" smtClean="0"/>
              <a:t>郵送又は持参</a:t>
            </a:r>
            <a:r>
              <a:rPr lang="ja-JP" altLang="en-US" sz="2000" dirty="0"/>
              <a:t>して</a:t>
            </a:r>
            <a:r>
              <a:rPr lang="ja-JP" altLang="en-US" sz="2000" dirty="0" smtClean="0"/>
              <a:t>提出すること。</a:t>
            </a:r>
            <a:endParaRPr lang="en-US" altLang="ja-JP" sz="2000" dirty="0" smtClean="0"/>
          </a:p>
          <a:p>
            <a:pPr marL="342900" indent="-342900" algn="just">
              <a:buFont typeface="MS Mincho" panose="02020609040205080304" pitchFamily="17" charset="-128"/>
              <a:buChar char="※"/>
            </a:pPr>
            <a:r>
              <a:rPr kumimoji="1" lang="ja-JP" altLang="en-US" sz="2000" dirty="0" smtClean="0"/>
              <a:t>死亡</a:t>
            </a:r>
            <a:r>
              <a:rPr lang="ja-JP" altLang="en-US" sz="2000" dirty="0" smtClean="0"/>
              <a:t>事故、感染症、職員の不祥事及びその他</a:t>
            </a:r>
            <a:r>
              <a:rPr lang="ja-JP" altLang="en-US" sz="2000" dirty="0"/>
              <a:t>の重大</a:t>
            </a:r>
            <a:r>
              <a:rPr lang="ja-JP" altLang="en-US" sz="2000" dirty="0" smtClean="0"/>
              <a:t>事故については</a:t>
            </a:r>
            <a:r>
              <a:rPr lang="ja-JP" altLang="en-US" sz="2000" dirty="0"/>
              <a:t>、</a:t>
            </a:r>
            <a:r>
              <a:rPr lang="ja-JP" altLang="en-US" sz="2000" dirty="0" smtClean="0"/>
              <a:t>事故後</a:t>
            </a:r>
            <a:r>
              <a:rPr lang="ja-JP" altLang="en-US" sz="2000" dirty="0"/>
              <a:t>速やかに電話で報告し、事故処理の区切りがついてから</a:t>
            </a:r>
            <a:r>
              <a:rPr lang="ja-JP" altLang="en-US" sz="2000" dirty="0" smtClean="0"/>
              <a:t>、事故</a:t>
            </a:r>
            <a:r>
              <a:rPr lang="ja-JP" altLang="en-US" sz="2000" dirty="0"/>
              <a:t>報告書</a:t>
            </a:r>
            <a:r>
              <a:rPr lang="ja-JP" altLang="en-US" sz="2000" dirty="0" smtClean="0"/>
              <a:t>を提出すること。</a:t>
            </a:r>
            <a:endParaRPr kumimoji="1" lang="ja-JP" altLang="en-US" sz="2000" dirty="0"/>
          </a:p>
        </p:txBody>
      </p:sp>
    </p:spTree>
    <p:extLst>
      <p:ext uri="{BB962C8B-B14F-4D97-AF65-F5344CB8AC3E}">
        <p14:creationId xmlns:p14="http://schemas.microsoft.com/office/powerpoint/2010/main" val="412083307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300" dirty="0" smtClean="0"/>
              <a:t>管理者の責務・関係法令の遵守</a:t>
            </a:r>
            <a:endParaRPr kumimoji="1" lang="ja-JP" altLang="en-US" sz="4300" dirty="0"/>
          </a:p>
        </p:txBody>
      </p:sp>
      <p:sp>
        <p:nvSpPr>
          <p:cNvPr id="3" name="コンテンツ プレースホルダー 2"/>
          <p:cNvSpPr>
            <a:spLocks noGrp="1"/>
          </p:cNvSpPr>
          <p:nvPr>
            <p:ph idx="1"/>
          </p:nvPr>
        </p:nvSpPr>
        <p:spPr>
          <a:xfrm>
            <a:off x="628650" y="1690690"/>
            <a:ext cx="7886700" cy="4710110"/>
          </a:xfrm>
        </p:spPr>
        <p:txBody>
          <a:bodyPr>
            <a:normAutofit fontScale="92500" lnSpcReduction="10000"/>
          </a:bodyPr>
          <a:lstStyle/>
          <a:p>
            <a:pPr marL="0" indent="0" algn="just">
              <a:buNone/>
            </a:pPr>
            <a:r>
              <a:rPr kumimoji="1" lang="en-US" altLang="ja-JP" sz="3500" dirty="0" smtClean="0">
                <a:effectLst>
                  <a:outerShdw blurRad="38100" dist="38100" dir="2700000" algn="tl">
                    <a:srgbClr val="000000">
                      <a:alpha val="43137"/>
                    </a:srgbClr>
                  </a:outerShdw>
                </a:effectLst>
              </a:rPr>
              <a:t>【</a:t>
            </a:r>
            <a:r>
              <a:rPr kumimoji="1" lang="ja-JP" altLang="en-US" sz="3500" dirty="0" smtClean="0">
                <a:effectLst>
                  <a:outerShdw blurRad="38100" dist="38100" dir="2700000" algn="tl">
                    <a:srgbClr val="000000">
                      <a:alpha val="43137"/>
                    </a:srgbClr>
                  </a:outerShdw>
                </a:effectLst>
              </a:rPr>
              <a:t>管理者の兼務</a:t>
            </a:r>
            <a:r>
              <a:rPr kumimoji="1" lang="en-US" altLang="ja-JP" sz="3500" dirty="0" smtClean="0">
                <a:effectLst>
                  <a:outerShdw blurRad="38100" dist="38100" dir="2700000" algn="tl">
                    <a:srgbClr val="000000">
                      <a:alpha val="43137"/>
                    </a:srgbClr>
                  </a:outerShdw>
                </a:effectLst>
              </a:rPr>
              <a:t>】</a:t>
            </a:r>
          </a:p>
          <a:p>
            <a:pPr marL="0" indent="0" algn="just">
              <a:buNone/>
            </a:pPr>
            <a:r>
              <a:rPr kumimoji="1" lang="ja-JP" altLang="en-US" sz="3000" dirty="0" smtClean="0"/>
              <a:t>管理者には、管理業務への専従要件があります。</a:t>
            </a:r>
            <a:endParaRPr kumimoji="1" lang="en-US" altLang="ja-JP" sz="3000" dirty="0" smtClean="0"/>
          </a:p>
          <a:p>
            <a:pPr marL="0" indent="0" algn="r">
              <a:buNone/>
            </a:pPr>
            <a:r>
              <a:rPr kumimoji="1" lang="ja-JP" altLang="en-US" sz="2600" dirty="0" smtClean="0"/>
              <a:t>（一部例外あり）</a:t>
            </a:r>
            <a:endParaRPr kumimoji="1" lang="en-US" altLang="ja-JP" sz="2600" dirty="0" smtClean="0"/>
          </a:p>
          <a:p>
            <a:pPr marL="0" indent="0" algn="ctr">
              <a:buNone/>
            </a:pPr>
            <a:r>
              <a:rPr lang="ja-JP" altLang="en-US" sz="3500" b="1" dirty="0" smtClean="0">
                <a:effectLst>
                  <a:outerShdw blurRad="38100" dist="38100" dir="2700000" algn="tl">
                    <a:srgbClr val="000000">
                      <a:alpha val="43137"/>
                    </a:srgbClr>
                  </a:outerShdw>
                </a:effectLst>
              </a:rPr>
              <a:t>↓</a:t>
            </a:r>
            <a:endParaRPr lang="en-US" altLang="ja-JP" sz="3500" b="1" dirty="0" smtClean="0">
              <a:effectLst>
                <a:outerShdw blurRad="38100" dist="38100" dir="2700000" algn="tl">
                  <a:srgbClr val="000000">
                    <a:alpha val="43137"/>
                  </a:srgbClr>
                </a:outerShdw>
              </a:effectLst>
            </a:endParaRPr>
          </a:p>
          <a:p>
            <a:pPr marL="0" indent="0" algn="just">
              <a:buNone/>
            </a:pPr>
            <a:r>
              <a:rPr kumimoji="1" lang="ja-JP" altLang="en-US" b="1" dirty="0" smtClean="0"/>
              <a:t>管理者の兼務は、</a:t>
            </a:r>
            <a:r>
              <a:rPr kumimoji="1" lang="ja-JP" altLang="en-US" b="1" u="sng" dirty="0" smtClean="0">
                <a:effectLst>
                  <a:outerShdw blurRad="38100" dist="38100" dir="2700000" algn="tl">
                    <a:srgbClr val="000000">
                      <a:alpha val="43137"/>
                    </a:srgbClr>
                  </a:outerShdw>
                </a:effectLst>
              </a:rPr>
              <a:t>管理業務に支障がない範囲</a:t>
            </a:r>
            <a:r>
              <a:rPr kumimoji="1" lang="ja-JP" altLang="en-US" b="1" dirty="0" smtClean="0"/>
              <a:t>でしか認められません。</a:t>
            </a:r>
            <a:endParaRPr kumimoji="1" lang="en-US" altLang="ja-JP" b="1" dirty="0" smtClean="0"/>
          </a:p>
          <a:p>
            <a:pPr lvl="1" algn="just">
              <a:buFont typeface="MS Mincho" panose="02020609040205080304" pitchFamily="17" charset="-128"/>
              <a:buChar char="※"/>
            </a:pPr>
            <a:r>
              <a:rPr kumimoji="1" lang="ja-JP" altLang="en-US" sz="2600" dirty="0" smtClean="0"/>
              <a:t>サービスによっては、兼務できる範囲が限られているものもあります。</a:t>
            </a:r>
            <a:endParaRPr kumimoji="1" lang="en-US" altLang="ja-JP" sz="2600" dirty="0" smtClean="0"/>
          </a:p>
          <a:p>
            <a:pPr marL="0" indent="0" algn="ctr">
              <a:buNone/>
            </a:pPr>
            <a:r>
              <a:rPr lang="ja-JP" altLang="en-US" sz="3500" b="1" dirty="0">
                <a:effectLst>
                  <a:outerShdw blurRad="38100" dist="38100" dir="2700000" algn="tl">
                    <a:srgbClr val="000000">
                      <a:alpha val="43137"/>
                    </a:srgbClr>
                  </a:outerShdw>
                </a:effectLst>
              </a:rPr>
              <a:t>↓</a:t>
            </a:r>
            <a:endParaRPr lang="en-US" altLang="ja-JP" sz="3500" b="1" dirty="0">
              <a:effectLst>
                <a:outerShdw blurRad="38100" dist="38100" dir="2700000" algn="tl">
                  <a:srgbClr val="000000">
                    <a:alpha val="43137"/>
                  </a:srgbClr>
                </a:outerShdw>
              </a:effectLst>
            </a:endParaRPr>
          </a:p>
          <a:p>
            <a:pPr marL="0" indent="0" algn="just">
              <a:buNone/>
            </a:pPr>
            <a:r>
              <a:rPr lang="ja-JP" altLang="en-US" b="1" dirty="0" smtClean="0">
                <a:effectLst>
                  <a:outerShdw blurRad="38100" dist="38100" dir="2700000" algn="tl">
                    <a:srgbClr val="000000">
                      <a:alpha val="43137"/>
                    </a:srgbClr>
                  </a:outerShdw>
                </a:effectLst>
              </a:rPr>
              <a:t>管理業務に支障が認められた場合は、指導の対象となります。</a:t>
            </a:r>
            <a:endParaRPr kumimoji="1" lang="ja-JP" alt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356028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just"/>
            <a:r>
              <a:rPr lang="ja-JP" altLang="en-US" sz="3700" dirty="0"/>
              <a:t>川崎市に寄せられる質問に</a:t>
            </a:r>
            <a:r>
              <a:rPr lang="ja-JP" altLang="en-US" sz="3700" dirty="0" smtClean="0"/>
              <a:t>ついて①</a:t>
            </a:r>
            <a:endParaRPr kumimoji="1" lang="ja-JP" altLang="en-US" sz="3700" b="1" dirty="0">
              <a:effectLst>
                <a:outerShdw blurRad="38100" dist="38100" dir="2700000" algn="tl">
                  <a:srgbClr val="000000">
                    <a:alpha val="43137"/>
                  </a:srgbClr>
                </a:outerShdw>
              </a:effectLst>
            </a:endParaRPr>
          </a:p>
        </p:txBody>
      </p:sp>
      <p:sp>
        <p:nvSpPr>
          <p:cNvPr id="7" name="コンテンツ プレースホルダー 6"/>
          <p:cNvSpPr>
            <a:spLocks noGrp="1"/>
          </p:cNvSpPr>
          <p:nvPr>
            <p:ph sz="half" idx="1"/>
          </p:nvPr>
        </p:nvSpPr>
        <p:spPr>
          <a:xfrm>
            <a:off x="628650" y="1983075"/>
            <a:ext cx="3886200" cy="4433688"/>
          </a:xfrm>
        </p:spPr>
        <p:txBody>
          <a:bodyPr>
            <a:normAutofit/>
          </a:bodyPr>
          <a:lstStyle/>
          <a:p>
            <a:pPr algn="just">
              <a:buFont typeface="Wingdings" panose="05000000000000000000" pitchFamily="2" charset="2"/>
              <a:buChar char="l"/>
            </a:pPr>
            <a:r>
              <a:rPr lang="ja-JP" altLang="en-US" sz="2600" b="1" dirty="0"/>
              <a:t>基準条例</a:t>
            </a:r>
            <a:endParaRPr lang="en-US" altLang="ja-JP" sz="2600" b="1" dirty="0"/>
          </a:p>
          <a:p>
            <a:pPr lvl="1" algn="just"/>
            <a:r>
              <a:rPr lang="ja-JP" altLang="en-US" sz="2000" dirty="0">
                <a:latin typeface="メイリオ" panose="020B0604030504040204" pitchFamily="50" charset="-128"/>
              </a:rPr>
              <a:t>川崎市指定居宅サービス等の事業の人員、設備及び運営の基準等に関する条例</a:t>
            </a:r>
            <a:endParaRPr lang="en-US" altLang="ja-JP" sz="2000" dirty="0">
              <a:latin typeface="メイリオ" panose="020B0604030504040204" pitchFamily="50" charset="-128"/>
            </a:endParaRPr>
          </a:p>
          <a:p>
            <a:pPr lvl="1" algn="just"/>
            <a:r>
              <a:rPr lang="ja-JP" altLang="en-US" sz="2000" dirty="0">
                <a:latin typeface="メイリオ" panose="020B0604030504040204" pitchFamily="50" charset="-128"/>
              </a:rPr>
              <a:t>川崎市指定居宅介護支援等の事業の人員及び運営の基準等に関する条例</a:t>
            </a:r>
            <a:endParaRPr lang="en-US" altLang="ja-JP" sz="2000" dirty="0">
              <a:latin typeface="メイリオ" panose="020B0604030504040204" pitchFamily="50" charset="-128"/>
            </a:endParaRPr>
          </a:p>
          <a:p>
            <a:pPr marL="457200" lvl="1" indent="0" algn="r">
              <a:buNone/>
            </a:pPr>
            <a:r>
              <a:rPr lang="ja-JP" altLang="en-US" sz="2000" dirty="0" smtClean="0"/>
              <a:t>等</a:t>
            </a:r>
            <a:endParaRPr lang="ja-JP" altLang="en-US" sz="2000" dirty="0"/>
          </a:p>
          <a:p>
            <a:endParaRPr kumimoji="1" lang="ja-JP" altLang="en-US" sz="2400" dirty="0"/>
          </a:p>
        </p:txBody>
      </p:sp>
      <p:sp>
        <p:nvSpPr>
          <p:cNvPr id="8" name="コンテンツ プレースホルダー 7"/>
          <p:cNvSpPr>
            <a:spLocks noGrp="1"/>
          </p:cNvSpPr>
          <p:nvPr>
            <p:ph sz="half" idx="2"/>
          </p:nvPr>
        </p:nvSpPr>
        <p:spPr>
          <a:xfrm>
            <a:off x="4629150" y="1983075"/>
            <a:ext cx="3886200" cy="4464341"/>
          </a:xfrm>
        </p:spPr>
        <p:txBody>
          <a:bodyPr>
            <a:normAutofit/>
          </a:bodyPr>
          <a:lstStyle/>
          <a:p>
            <a:pPr algn="just">
              <a:buFont typeface="Wingdings" panose="05000000000000000000" pitchFamily="2" charset="2"/>
              <a:buChar char="l"/>
            </a:pPr>
            <a:r>
              <a:rPr lang="ja-JP" altLang="en-US" sz="2600" b="1" dirty="0"/>
              <a:t>介護報酬関係告示</a:t>
            </a:r>
            <a:endParaRPr lang="en-US" altLang="ja-JP" sz="2600" b="1" dirty="0"/>
          </a:p>
          <a:p>
            <a:pPr lvl="1" algn="just"/>
            <a:r>
              <a:rPr lang="ja-JP" altLang="en-US" sz="2000" dirty="0"/>
              <a:t>指定居宅サービスに要する費用の額の算定に関する基準</a:t>
            </a:r>
          </a:p>
          <a:p>
            <a:pPr lvl="1" algn="just"/>
            <a:r>
              <a:rPr lang="ja-JP" altLang="en-US" sz="2000" dirty="0"/>
              <a:t>指定居宅介護支援に要する費用の額の算定に関する基準</a:t>
            </a:r>
            <a:endParaRPr lang="en-US" altLang="ja-JP" sz="2000" dirty="0"/>
          </a:p>
          <a:p>
            <a:pPr lvl="1" algn="just"/>
            <a:r>
              <a:rPr lang="ja-JP" altLang="en-US" sz="2000" dirty="0"/>
              <a:t>厚生労働大臣が定める基準</a:t>
            </a:r>
            <a:endParaRPr lang="en-US" altLang="ja-JP" sz="2000" dirty="0"/>
          </a:p>
          <a:p>
            <a:pPr marL="457200" lvl="1" indent="0" algn="r">
              <a:buNone/>
            </a:pPr>
            <a:r>
              <a:rPr lang="ja-JP" altLang="en-US" sz="2000" dirty="0" smtClean="0"/>
              <a:t>等</a:t>
            </a:r>
            <a:endParaRPr kumimoji="1" lang="ja-JP" altLang="en-US" sz="2000" dirty="0"/>
          </a:p>
        </p:txBody>
      </p:sp>
      <p:sp>
        <p:nvSpPr>
          <p:cNvPr id="10" name="コンテンツ プレースホルダー 2"/>
          <p:cNvSpPr txBox="1">
            <a:spLocks/>
          </p:cNvSpPr>
          <p:nvPr/>
        </p:nvSpPr>
        <p:spPr>
          <a:xfrm>
            <a:off x="628650" y="4953468"/>
            <a:ext cx="3886200" cy="1493949"/>
          </a:xfrm>
          <a:prstGeom prst="rect">
            <a:avLst/>
          </a:prstGeom>
        </p:spPr>
        <p:txBody>
          <a:bodyPr vert="horz" lIns="91440" tIns="45720" rIns="91440" bIns="45720" rtlCol="0">
            <a:normAutofit/>
          </a:bodyPr>
          <a:lstStyle>
            <a:lvl1pPr marL="228600" indent="-228600" algn="just">
              <a:lnSpc>
                <a:spcPct val="90000"/>
              </a:lnSpc>
              <a:spcBef>
                <a:spcPts val="1000"/>
              </a:spcBef>
              <a:buFont typeface="Wingdings" panose="05000000000000000000" pitchFamily="2" charset="2"/>
              <a:buChar char="l"/>
              <a:defRPr sz="2800"/>
            </a:lvl1pPr>
            <a:lvl2pPr marL="685800" lvl="1" indent="-228600" algn="just">
              <a:lnSpc>
                <a:spcPct val="90000"/>
              </a:lnSpc>
              <a:spcBef>
                <a:spcPts val="500"/>
              </a:spcBef>
              <a:buFont typeface="Arial" panose="020B0604020202020204" pitchFamily="34" charset="0"/>
              <a:buChar char="•"/>
              <a:defRPr sz="20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ja-JP" altLang="en-US" sz="2600" b="1" dirty="0">
                <a:latin typeface="メイリオ" panose="020B0604030504040204" pitchFamily="50" charset="-128"/>
                <a:ea typeface="メイリオ" panose="020B0604030504040204" pitchFamily="50" charset="-128"/>
              </a:rPr>
              <a:t>国通知</a:t>
            </a:r>
            <a:endParaRPr lang="en-US" altLang="ja-JP" sz="2600" b="1" dirty="0">
              <a:latin typeface="メイリオ" panose="020B0604030504040204" pitchFamily="50" charset="-128"/>
              <a:ea typeface="メイリオ" panose="020B0604030504040204" pitchFamily="50" charset="-128"/>
            </a:endParaRPr>
          </a:p>
          <a:p>
            <a:pPr lvl="1"/>
            <a:r>
              <a:rPr lang="zh-TW" altLang="en-US" dirty="0">
                <a:latin typeface="メイリオ" panose="020B0604030504040204" pitchFamily="50" charset="-128"/>
                <a:ea typeface="メイリオ" panose="020B0604030504040204" pitchFamily="50" charset="-128"/>
              </a:rPr>
              <a:t>解釈</a:t>
            </a:r>
            <a:r>
              <a:rPr lang="zh-TW" altLang="en-US" dirty="0" smtClean="0">
                <a:latin typeface="メイリオ" panose="020B0604030504040204" pitchFamily="50" charset="-128"/>
                <a:ea typeface="メイリオ" panose="020B0604030504040204" pitchFamily="50" charset="-128"/>
              </a:rPr>
              <a:t>通知</a:t>
            </a:r>
            <a:endParaRPr lang="zh-TW" altLang="en-US" dirty="0">
              <a:latin typeface="メイリオ" panose="020B0604030504040204" pitchFamily="50" charset="-128"/>
              <a:ea typeface="メイリオ" panose="020B0604030504040204" pitchFamily="50" charset="-128"/>
            </a:endParaRPr>
          </a:p>
          <a:p>
            <a:pPr lvl="1"/>
            <a:r>
              <a:rPr lang="zh-TW" altLang="en-US" dirty="0" smtClean="0">
                <a:latin typeface="メイリオ" panose="020B0604030504040204" pitchFamily="50" charset="-128"/>
                <a:ea typeface="メイリオ" panose="020B0604030504040204" pitchFamily="50" charset="-128"/>
              </a:rPr>
              <a:t>留意事項通知</a:t>
            </a:r>
            <a:endParaRPr lang="en-US" altLang="zh-TW" dirty="0" smtClean="0">
              <a:latin typeface="メイリオ" panose="020B0604030504040204" pitchFamily="50" charset="-128"/>
              <a:ea typeface="メイリオ" panose="020B0604030504040204" pitchFamily="50" charset="-128"/>
            </a:endParaRPr>
          </a:p>
          <a:p>
            <a:pPr marL="457200" lvl="1" indent="0" algn="r">
              <a:buNone/>
            </a:pPr>
            <a:r>
              <a:rPr lang="ja-JP" altLang="en-US" dirty="0" smtClean="0">
                <a:latin typeface="メイリオ" panose="020B0604030504040204" pitchFamily="50" charset="-128"/>
                <a:ea typeface="メイリオ" panose="020B0604030504040204" pitchFamily="50" charset="-128"/>
              </a:rPr>
              <a:t>等</a:t>
            </a:r>
            <a:endParaRPr lang="ja-JP" altLang="en-US" dirty="0">
              <a:latin typeface="メイリオ" panose="020B0604030504040204" pitchFamily="50" charset="-128"/>
              <a:ea typeface="メイリオ" panose="020B0604030504040204" pitchFamily="50" charset="-128"/>
            </a:endParaRPr>
          </a:p>
        </p:txBody>
      </p:sp>
      <p:sp>
        <p:nvSpPr>
          <p:cNvPr id="11" name="コンテンツ プレースホルダー 2"/>
          <p:cNvSpPr txBox="1">
            <a:spLocks/>
          </p:cNvSpPr>
          <p:nvPr/>
        </p:nvSpPr>
        <p:spPr>
          <a:xfrm>
            <a:off x="4629151" y="5190185"/>
            <a:ext cx="3886200" cy="1257232"/>
          </a:xfrm>
          <a:prstGeom prst="rect">
            <a:avLst/>
          </a:prstGeom>
        </p:spPr>
        <p:txBody>
          <a:bodyPr vert="horz" lIns="91440" tIns="45720" rIns="91440" bIns="45720" rtlCol="0">
            <a:normAutofit/>
          </a:bodyPr>
          <a:lstStyle>
            <a:lvl1pPr marL="228600" indent="-228600" algn="just">
              <a:lnSpc>
                <a:spcPct val="90000"/>
              </a:lnSpc>
              <a:spcBef>
                <a:spcPts val="1000"/>
              </a:spcBef>
              <a:buFont typeface="Wingdings" panose="05000000000000000000" pitchFamily="2" charset="2"/>
              <a:buChar char="l"/>
              <a:defRPr sz="2800"/>
            </a:lvl1pPr>
            <a:lvl2pPr marL="685800" lvl="1" indent="-228600" algn="just">
              <a:lnSpc>
                <a:spcPct val="90000"/>
              </a:lnSpc>
              <a:spcBef>
                <a:spcPts val="500"/>
              </a:spcBef>
              <a:buFont typeface="Arial" panose="020B0604020202020204" pitchFamily="34" charset="0"/>
              <a:buChar char="•"/>
              <a:defRPr sz="20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ja-JP" altLang="en-US" sz="2600" b="1" dirty="0" smtClean="0">
                <a:latin typeface="メイリオ" panose="020B0604030504040204" pitchFamily="50" charset="-128"/>
                <a:ea typeface="メイリオ" panose="020B0604030504040204" pitchFamily="50" charset="-128"/>
              </a:rPr>
              <a:t>Ｑ＆Ａ</a:t>
            </a:r>
            <a:endParaRPr lang="en-US" altLang="ja-JP" sz="2600" b="1" dirty="0">
              <a:latin typeface="メイリオ" panose="020B0604030504040204" pitchFamily="50" charset="-128"/>
              <a:ea typeface="メイリオ" panose="020B0604030504040204" pitchFamily="50" charset="-128"/>
            </a:endParaRPr>
          </a:p>
          <a:p>
            <a:pPr lvl="1"/>
            <a:r>
              <a:rPr lang="ja-JP" altLang="en-US" dirty="0" smtClean="0">
                <a:latin typeface="メイリオ" panose="020B0604030504040204" pitchFamily="50" charset="-128"/>
                <a:ea typeface="メイリオ" panose="020B0604030504040204" pitchFamily="50" charset="-128"/>
              </a:rPr>
              <a:t>国Ｑ＆Ａ</a:t>
            </a:r>
            <a:endParaRPr lang="zh-TW" altLang="en-US" dirty="0">
              <a:latin typeface="メイリオ" panose="020B0604030504040204" pitchFamily="50" charset="-128"/>
              <a:ea typeface="メイリオ" panose="020B0604030504040204" pitchFamily="50" charset="-128"/>
            </a:endParaRPr>
          </a:p>
          <a:p>
            <a:pPr lvl="1"/>
            <a:r>
              <a:rPr lang="ja-JP" altLang="en-US" dirty="0" smtClean="0">
                <a:latin typeface="メイリオ" panose="020B0604030504040204" pitchFamily="50" charset="-128"/>
                <a:ea typeface="メイリオ" panose="020B0604030504040204" pitchFamily="50" charset="-128"/>
              </a:rPr>
              <a:t>市Ｑ＆Ａ</a:t>
            </a:r>
            <a:endParaRPr lang="ja-JP" altLang="en-US" dirty="0">
              <a:latin typeface="メイリオ" panose="020B0604030504040204" pitchFamily="50" charset="-128"/>
              <a:ea typeface="メイリオ" panose="020B0604030504040204" pitchFamily="50" charset="-128"/>
            </a:endParaRPr>
          </a:p>
        </p:txBody>
      </p:sp>
      <p:sp>
        <p:nvSpPr>
          <p:cNvPr id="12" name="テキスト ボックス 11"/>
          <p:cNvSpPr txBox="1"/>
          <p:nvPr/>
        </p:nvSpPr>
        <p:spPr>
          <a:xfrm>
            <a:off x="628650" y="1398301"/>
            <a:ext cx="7886700" cy="584775"/>
          </a:xfrm>
          <a:prstGeom prst="rect">
            <a:avLst/>
          </a:prstGeom>
          <a:noFill/>
        </p:spPr>
        <p:txBody>
          <a:bodyPr wrap="square" rtlCol="0">
            <a:spAutoFit/>
          </a:bodyPr>
          <a:lstStyle/>
          <a:p>
            <a:pPr algn="just"/>
            <a:r>
              <a:rPr kumimoji="1" lang="en-US" altLang="ja-JP" sz="3200" b="1" dirty="0" smtClean="0">
                <a:effectLst>
                  <a:outerShdw blurRad="38100" dist="38100" dir="2700000" algn="tl">
                    <a:srgbClr val="000000">
                      <a:alpha val="43137"/>
                    </a:srgbClr>
                  </a:outerShdw>
                </a:effectLst>
              </a:rPr>
              <a:t>【</a:t>
            </a:r>
            <a:r>
              <a:rPr kumimoji="1" lang="ja-JP" altLang="en-US" sz="3200" b="1" dirty="0" smtClean="0">
                <a:effectLst>
                  <a:outerShdw blurRad="38100" dist="38100" dir="2700000" algn="tl">
                    <a:srgbClr val="000000">
                      <a:alpha val="43137"/>
                    </a:srgbClr>
                  </a:outerShdw>
                </a:effectLst>
              </a:rPr>
              <a:t>運営上、常に確認すべき基準等</a:t>
            </a:r>
            <a:r>
              <a:rPr kumimoji="1" lang="en-US" altLang="ja-JP" sz="3200" b="1" dirty="0" smtClean="0">
                <a:effectLst>
                  <a:outerShdw blurRad="38100" dist="38100" dir="2700000" algn="tl">
                    <a:srgbClr val="000000">
                      <a:alpha val="43137"/>
                    </a:srgbClr>
                  </a:outerShdw>
                </a:effectLst>
              </a:rPr>
              <a:t>】</a:t>
            </a:r>
            <a:endParaRPr kumimoji="1" lang="ja-JP" altLang="en-US" sz="3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1598753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下矢印 7"/>
          <p:cNvSpPr/>
          <p:nvPr/>
        </p:nvSpPr>
        <p:spPr>
          <a:xfrm>
            <a:off x="4050405" y="3852561"/>
            <a:ext cx="1043189" cy="1814143"/>
          </a:xfrm>
          <a:prstGeom prst="downArrow">
            <a:avLst/>
          </a:prstGeom>
          <a:solidFill>
            <a:srgbClr val="5B9BD5">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コンテンツ プレースホルダー 2"/>
          <p:cNvSpPr>
            <a:spLocks noGrp="1"/>
          </p:cNvSpPr>
          <p:nvPr>
            <p:ph idx="1"/>
          </p:nvPr>
        </p:nvSpPr>
        <p:spPr>
          <a:xfrm>
            <a:off x="628650" y="3852561"/>
            <a:ext cx="7886700" cy="2470966"/>
          </a:xfrm>
        </p:spPr>
        <p:txBody>
          <a:bodyPr anchor="b">
            <a:normAutofit lnSpcReduction="10000"/>
          </a:bodyPr>
          <a:lstStyle/>
          <a:p>
            <a:pPr marL="0" indent="0" algn="ctr">
              <a:buNone/>
            </a:pPr>
            <a:r>
              <a:rPr kumimoji="1" lang="ja-JP" altLang="en-US" b="1" dirty="0" smtClean="0"/>
              <a:t>基準等を確認してもわからない</a:t>
            </a:r>
            <a:endParaRPr kumimoji="1" lang="en-US" altLang="ja-JP" b="1" dirty="0" smtClean="0"/>
          </a:p>
          <a:p>
            <a:pPr marL="0" indent="0" algn="ctr">
              <a:buNone/>
            </a:pPr>
            <a:r>
              <a:rPr kumimoji="1" lang="en-US" altLang="ja-JP" sz="2200" b="1" dirty="0" smtClean="0"/>
              <a:t>or</a:t>
            </a:r>
            <a:endParaRPr kumimoji="1" lang="en-US" altLang="ja-JP" sz="2600" b="1" dirty="0" smtClean="0"/>
          </a:p>
          <a:p>
            <a:pPr marL="0" indent="0" algn="ctr">
              <a:buNone/>
            </a:pPr>
            <a:r>
              <a:rPr kumimoji="1" lang="ja-JP" altLang="en-US" b="1" dirty="0" smtClean="0"/>
              <a:t>この解釈で合っているか？</a:t>
            </a:r>
            <a:endParaRPr kumimoji="1" lang="en-US" altLang="ja-JP" b="1" dirty="0" smtClean="0"/>
          </a:p>
          <a:p>
            <a:pPr marL="0" indent="0" algn="ctr">
              <a:buNone/>
            </a:pPr>
            <a:endParaRPr lang="en-US" altLang="ja-JP" sz="3200" dirty="0"/>
          </a:p>
          <a:p>
            <a:pPr marL="0" indent="0" algn="ctr">
              <a:buNone/>
            </a:pPr>
            <a:r>
              <a:rPr kumimoji="1" lang="ja-JP" altLang="en-US" sz="3500" b="1" dirty="0" smtClean="0">
                <a:effectLst>
                  <a:outerShdw blurRad="38100" dist="38100" dir="2700000" algn="tl">
                    <a:srgbClr val="000000">
                      <a:alpha val="43137"/>
                    </a:srgbClr>
                  </a:outerShdw>
                </a:effectLst>
              </a:rPr>
              <a:t>市へＦＡＸにて御質問ください</a:t>
            </a:r>
            <a:endParaRPr kumimoji="1" lang="ja-JP" altLang="en-US" sz="3200" b="1" dirty="0">
              <a:effectLst>
                <a:outerShdw blurRad="38100" dist="38100" dir="2700000" algn="tl">
                  <a:srgbClr val="000000">
                    <a:alpha val="43137"/>
                  </a:srgbClr>
                </a:outerShdw>
              </a:effectLst>
            </a:endParaRPr>
          </a:p>
        </p:txBody>
      </p:sp>
      <p:sp>
        <p:nvSpPr>
          <p:cNvPr id="2" name="タイトル 1"/>
          <p:cNvSpPr>
            <a:spLocks noGrp="1"/>
          </p:cNvSpPr>
          <p:nvPr>
            <p:ph type="title"/>
          </p:nvPr>
        </p:nvSpPr>
        <p:spPr/>
        <p:txBody>
          <a:bodyPr>
            <a:normAutofit/>
          </a:bodyPr>
          <a:lstStyle/>
          <a:p>
            <a:r>
              <a:rPr kumimoji="1" lang="ja-JP" altLang="en-US" sz="3700" dirty="0" smtClean="0"/>
              <a:t>川崎市に寄せられる質問について②</a:t>
            </a:r>
            <a:endParaRPr kumimoji="1" lang="ja-JP" altLang="en-US" sz="3700" dirty="0"/>
          </a:p>
        </p:txBody>
      </p:sp>
      <p:sp>
        <p:nvSpPr>
          <p:cNvPr id="5" name="テキスト ボックス 4"/>
          <p:cNvSpPr txBox="1"/>
          <p:nvPr/>
        </p:nvSpPr>
        <p:spPr>
          <a:xfrm>
            <a:off x="795537" y="1549009"/>
            <a:ext cx="954107" cy="1015663"/>
          </a:xfrm>
          <a:prstGeom prst="rect">
            <a:avLst/>
          </a:prstGeom>
          <a:noFill/>
        </p:spPr>
        <p:txBody>
          <a:bodyPr wrap="none" rtlCol="0">
            <a:spAutoFit/>
          </a:bodyPr>
          <a:lstStyle/>
          <a:p>
            <a:r>
              <a:rPr kumimoji="1" lang="ja-JP" altLang="en-US" sz="6000" b="1" dirty="0" smtClean="0">
                <a:solidFill>
                  <a:srgbClr val="C00000"/>
                </a:solidFill>
                <a:effectLst>
                  <a:outerShdw blurRad="38100" dist="38100" dir="2700000" algn="tl">
                    <a:srgbClr val="000000">
                      <a:alpha val="43137"/>
                    </a:srgbClr>
                  </a:outerShdw>
                </a:effectLst>
              </a:rPr>
              <a:t>？</a:t>
            </a:r>
            <a:endParaRPr kumimoji="1" lang="ja-JP" altLang="en-US" sz="6000" b="1" dirty="0">
              <a:solidFill>
                <a:srgbClr val="C00000"/>
              </a:solidFill>
              <a:effectLst>
                <a:outerShdw blurRad="38100" dist="38100" dir="2700000" algn="tl">
                  <a:srgbClr val="000000">
                    <a:alpha val="43137"/>
                  </a:srgbClr>
                </a:outerShdw>
              </a:effectLst>
            </a:endParaRPr>
          </a:p>
        </p:txBody>
      </p:sp>
      <p:sp>
        <p:nvSpPr>
          <p:cNvPr id="4" name="スマイル 3"/>
          <p:cNvSpPr/>
          <p:nvPr/>
        </p:nvSpPr>
        <p:spPr>
          <a:xfrm>
            <a:off x="628650" y="2460668"/>
            <a:ext cx="1287887" cy="1287887"/>
          </a:xfrm>
          <a:prstGeom prst="smileyFace">
            <a:avLst>
              <a:gd name="adj" fmla="val -4653"/>
            </a:avLst>
          </a:prstGeom>
          <a:solidFill>
            <a:schemeClr val="accent4">
              <a:lumMod val="20000"/>
              <a:lumOff val="80000"/>
            </a:schemeClr>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6" name="右矢印 5"/>
          <p:cNvSpPr/>
          <p:nvPr/>
        </p:nvSpPr>
        <p:spPr>
          <a:xfrm>
            <a:off x="2084848" y="2591321"/>
            <a:ext cx="483600" cy="360608"/>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aphicFrame>
        <p:nvGraphicFramePr>
          <p:cNvPr id="9" name="図表 8"/>
          <p:cNvGraphicFramePr/>
          <p:nvPr>
            <p:extLst>
              <p:ext uri="{D42A27DB-BD31-4B8C-83A1-F6EECF244321}">
                <p14:modId xmlns:p14="http://schemas.microsoft.com/office/powerpoint/2010/main" val="3740254558"/>
              </p:ext>
            </p:extLst>
          </p:nvPr>
        </p:nvGraphicFramePr>
        <p:xfrm>
          <a:off x="2736759" y="1549009"/>
          <a:ext cx="5778591" cy="219954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85359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a:bodyPr>
          <a:lstStyle/>
          <a:p>
            <a:pPr algn="just"/>
            <a:r>
              <a:rPr lang="ja-JP" altLang="en-US"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メール配信</a:t>
            </a:r>
            <a:r>
              <a:rPr lang="ja-JP" altLang="en-US"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サービス</a:t>
            </a:r>
            <a:endParaRPr kumimoji="1" lang="ja-JP" altLang="en-US"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5" name="コンテンツ プレースホルダー 4"/>
          <p:cNvSpPr>
            <a:spLocks noGrp="1"/>
          </p:cNvSpPr>
          <p:nvPr>
            <p:ph idx="1"/>
          </p:nvPr>
        </p:nvSpPr>
        <p:spPr>
          <a:xfrm>
            <a:off x="628650" y="1690689"/>
            <a:ext cx="7886700" cy="4486274"/>
          </a:xfrm>
        </p:spPr>
        <p:txBody>
          <a:bodyPr anchor="ctr">
            <a:normAutofit fontScale="92500" lnSpcReduction="10000"/>
          </a:bodyPr>
          <a:lstStyle/>
          <a:p>
            <a:pPr marL="0" indent="0" algn="just">
              <a:buNone/>
            </a:pPr>
            <a:r>
              <a:rPr kumimoji="1" lang="en-US" altLang="ja-JP" sz="3200" b="1" dirty="0" smtClean="0">
                <a:effectLst>
                  <a:outerShdw blurRad="38100" dist="38100" dir="2700000" algn="tl">
                    <a:srgbClr val="000000">
                      <a:alpha val="43137"/>
                    </a:srgbClr>
                  </a:outerShdw>
                </a:effectLst>
              </a:rPr>
              <a:t>【</a:t>
            </a:r>
            <a:r>
              <a:rPr lang="ja-JP" altLang="en-US" sz="3200" b="1" dirty="0">
                <a:effectLst>
                  <a:outerShdw blurRad="38100" dist="38100" dir="2700000" algn="tl">
                    <a:srgbClr val="000000">
                      <a:alpha val="43137"/>
                    </a:srgbClr>
                  </a:outerShdw>
                </a:effectLst>
              </a:rPr>
              <a:t>メール配信サービスへの登録のお願い</a:t>
            </a:r>
            <a:r>
              <a:rPr kumimoji="1" lang="en-US" altLang="ja-JP" sz="3200" b="1" dirty="0" smtClean="0">
                <a:effectLst>
                  <a:outerShdw blurRad="38100" dist="38100" dir="2700000" algn="tl">
                    <a:srgbClr val="000000">
                      <a:alpha val="43137"/>
                    </a:srgbClr>
                  </a:outerShdw>
                </a:effectLst>
              </a:rPr>
              <a:t>】</a:t>
            </a:r>
          </a:p>
          <a:p>
            <a:pPr marL="457200" lvl="1" indent="0" algn="just">
              <a:buNone/>
            </a:pPr>
            <a:endParaRPr lang="en-US" altLang="ja-JP" dirty="0" smtClean="0"/>
          </a:p>
          <a:p>
            <a:pPr marL="0" indent="0" algn="just">
              <a:buNone/>
            </a:pPr>
            <a:r>
              <a:rPr lang="ja-JP" altLang="en-US" sz="3000" dirty="0" smtClean="0"/>
              <a:t>　介護</a:t>
            </a:r>
            <a:r>
              <a:rPr lang="ja-JP" altLang="en-US" sz="3000" dirty="0"/>
              <a:t>保険制度運営等に関する様々な川崎市からのお知らせは、すべてメール配信にて連絡しています。</a:t>
            </a:r>
          </a:p>
          <a:p>
            <a:pPr marL="0" indent="0" algn="just">
              <a:buNone/>
            </a:pPr>
            <a:r>
              <a:rPr lang="ja-JP" altLang="en-US" sz="3000" dirty="0" smtClean="0"/>
              <a:t>　メール</a:t>
            </a:r>
            <a:r>
              <a:rPr lang="ja-JP" altLang="en-US" sz="3000" dirty="0"/>
              <a:t>配信サービスについて、未登録の場合は、以下の両サービス</a:t>
            </a:r>
            <a:r>
              <a:rPr lang="ja-JP" altLang="en-US" sz="3000" dirty="0" smtClean="0"/>
              <a:t>へ登録</a:t>
            </a:r>
            <a:r>
              <a:rPr lang="ja-JP" altLang="en-US" sz="3000" dirty="0"/>
              <a:t>をお願いします。</a:t>
            </a:r>
          </a:p>
          <a:p>
            <a:pPr marL="457200" lvl="1" indent="0" algn="just">
              <a:buNone/>
            </a:pPr>
            <a:endParaRPr lang="en-US" altLang="ja-JP" dirty="0"/>
          </a:p>
          <a:p>
            <a:pPr marL="514350" indent="-514350" algn="just">
              <a:buFont typeface="+mj-lt"/>
              <a:buAutoNum type="arabicPeriod"/>
            </a:pPr>
            <a:r>
              <a:rPr lang="ja-JP" altLang="en-US" sz="3000" dirty="0"/>
              <a:t>かわさきメール配信</a:t>
            </a:r>
            <a:r>
              <a:rPr lang="ja-JP" altLang="en-US" sz="3000" dirty="0" smtClean="0"/>
              <a:t>サービス</a:t>
            </a:r>
            <a:endParaRPr lang="en-US" altLang="ja-JP" sz="3000" dirty="0" smtClean="0"/>
          </a:p>
          <a:p>
            <a:pPr marL="514350" indent="-514350" algn="just">
              <a:buFont typeface="+mj-lt"/>
              <a:buAutoNum type="arabicPeriod"/>
            </a:pPr>
            <a:r>
              <a:rPr lang="ja-JP" altLang="en-US" sz="3000" dirty="0"/>
              <a:t>かながわ福祉サービス振興会のメール配信サービス</a:t>
            </a:r>
            <a:endParaRPr kumimoji="1" lang="ja-JP" altLang="en-US" sz="3000" dirty="0"/>
          </a:p>
        </p:txBody>
      </p:sp>
      <p:sp>
        <p:nvSpPr>
          <p:cNvPr id="2" name="正方形/長方形 1"/>
          <p:cNvSpPr/>
          <p:nvPr/>
        </p:nvSpPr>
        <p:spPr>
          <a:xfrm>
            <a:off x="3440921" y="3244334"/>
            <a:ext cx="2262158" cy="369332"/>
          </a:xfrm>
          <a:prstGeom prst="rect">
            <a:avLst/>
          </a:prstGeom>
        </p:spPr>
        <p:txBody>
          <a:bodyPr wrap="none">
            <a:spAutoFit/>
          </a:bodyPr>
          <a:lstStyle/>
          <a:p>
            <a:r>
              <a:rPr lang="ja-JP" altLang="en-US" b="1" dirty="0">
                <a:effectLst>
                  <a:outerShdw blurRad="38100" dist="38100" dir="2700000" algn="tl">
                    <a:srgbClr val="000000">
                      <a:alpha val="43137"/>
                    </a:srgbClr>
                  </a:outerShdw>
                </a:effectLst>
                <a:latin typeface="メイリオ" panose="020B0604030504040204" pitchFamily="50" charset="-128"/>
              </a:rPr>
              <a:t>メール配信サービス</a:t>
            </a:r>
            <a:endParaRPr lang="ja-JP" altLang="en-US" dirty="0"/>
          </a:p>
        </p:txBody>
      </p:sp>
    </p:spTree>
    <p:extLst>
      <p:ext uri="{BB962C8B-B14F-4D97-AF65-F5344CB8AC3E}">
        <p14:creationId xmlns:p14="http://schemas.microsoft.com/office/powerpoint/2010/main" val="3047349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指導・監査について①</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340153309"/>
              </p:ext>
            </p:extLst>
          </p:nvPr>
        </p:nvGraphicFramePr>
        <p:xfrm>
          <a:off x="718240" y="1690689"/>
          <a:ext cx="7794411" cy="4119880"/>
        </p:xfrm>
        <a:graphic>
          <a:graphicData uri="http://schemas.openxmlformats.org/drawingml/2006/table">
            <a:tbl>
              <a:tblPr firstRow="1" bandRow="1">
                <a:tableStyleId>{5C22544A-7EE6-4342-B048-85BDC9FD1C3A}</a:tableStyleId>
              </a:tblPr>
              <a:tblGrid>
                <a:gridCol w="738395"/>
                <a:gridCol w="2743207"/>
                <a:gridCol w="2009029"/>
                <a:gridCol w="2303780"/>
              </a:tblGrid>
              <a:tr h="370840">
                <a:tc>
                  <a:txBody>
                    <a:bodyPr/>
                    <a:lstStyle/>
                    <a:p>
                      <a:pPr algn="ctr"/>
                      <a:endParaRPr kumimoji="1" lang="ja-JP" altLang="en-US" dirty="0">
                        <a:solidFill>
                          <a:schemeClr val="tx1"/>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accent1">
                        <a:lumMod val="40000"/>
                        <a:lumOff val="60000"/>
                      </a:schemeClr>
                    </a:solidFill>
                  </a:tcPr>
                </a:tc>
                <a:tc>
                  <a:txBody>
                    <a:bodyPr/>
                    <a:lstStyle/>
                    <a:p>
                      <a:pPr algn="ctr"/>
                      <a:r>
                        <a:rPr kumimoji="1" lang="ja-JP" altLang="en-US" dirty="0" smtClean="0">
                          <a:solidFill>
                            <a:schemeClr val="tx1"/>
                          </a:solidFill>
                        </a:rPr>
                        <a:t>目的</a:t>
                      </a:r>
                      <a:endParaRPr kumimoji="1" lang="ja-JP" altLang="en-US" dirty="0">
                        <a:solidFill>
                          <a:schemeClr val="tx1"/>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accent1">
                        <a:lumMod val="40000"/>
                        <a:lumOff val="60000"/>
                      </a:schemeClr>
                    </a:solidFill>
                  </a:tcPr>
                </a:tc>
                <a:tc>
                  <a:txBody>
                    <a:bodyPr/>
                    <a:lstStyle/>
                    <a:p>
                      <a:pPr algn="ctr"/>
                      <a:r>
                        <a:rPr kumimoji="1" lang="ja-JP" altLang="en-US" dirty="0" smtClean="0">
                          <a:solidFill>
                            <a:schemeClr val="tx1"/>
                          </a:solidFill>
                        </a:rPr>
                        <a:t>実施方法</a:t>
                      </a:r>
                      <a:endParaRPr kumimoji="1" lang="ja-JP" altLang="en-US" dirty="0">
                        <a:solidFill>
                          <a:schemeClr val="tx1"/>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accent1">
                        <a:lumMod val="40000"/>
                        <a:lumOff val="60000"/>
                      </a:schemeClr>
                    </a:solidFill>
                  </a:tcPr>
                </a:tc>
                <a:tc>
                  <a:txBody>
                    <a:bodyPr/>
                    <a:lstStyle/>
                    <a:p>
                      <a:pPr algn="ctr"/>
                      <a:r>
                        <a:rPr kumimoji="1" lang="ja-JP" altLang="en-US" dirty="0" smtClean="0">
                          <a:solidFill>
                            <a:schemeClr val="tx1"/>
                          </a:solidFill>
                        </a:rPr>
                        <a:t>効果</a:t>
                      </a:r>
                      <a:endParaRPr kumimoji="1" lang="ja-JP" altLang="en-US" dirty="0">
                        <a:solidFill>
                          <a:schemeClr val="tx1"/>
                        </a:solidFil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accent1">
                        <a:lumMod val="40000"/>
                        <a:lumOff val="60000"/>
                      </a:schemeClr>
                    </a:solidFill>
                  </a:tcPr>
                </a:tc>
              </a:tr>
              <a:tr h="370840">
                <a:tc>
                  <a:txBody>
                    <a:bodyPr/>
                    <a:lstStyle/>
                    <a:p>
                      <a:pPr algn="ctr"/>
                      <a:r>
                        <a:rPr kumimoji="1" lang="ja-JP" altLang="en-US" b="1" dirty="0" smtClean="0"/>
                        <a:t>指導</a:t>
                      </a:r>
                      <a:endParaRPr kumimoji="1" lang="ja-JP" altLang="en-US" b="1" dirty="0"/>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accent1">
                        <a:lumMod val="40000"/>
                        <a:lumOff val="60000"/>
                      </a:schemeClr>
                    </a:solidFill>
                  </a:tcPr>
                </a:tc>
                <a:tc>
                  <a:txBody>
                    <a:bodyPr/>
                    <a:lstStyle/>
                    <a:p>
                      <a:pPr algn="just"/>
                      <a:r>
                        <a:rPr kumimoji="1" lang="ja-JP" altLang="en-US" dirty="0" smtClean="0"/>
                        <a:t>利用者の自立支援及び尊厳の保持を念頭に置き、介護保険施設及び事業所の支援を基本として、サービスの質の確保及び保険給付の適正化を図ることを目的とする</a:t>
                      </a:r>
                      <a:endParaRPr kumimoji="1" lang="ja-JP" altLang="en-US" dirty="0"/>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just"/>
                      <a:r>
                        <a:rPr kumimoji="1" lang="en-US" altLang="ja-JP" dirty="0" smtClean="0"/>
                        <a:t>1.</a:t>
                      </a:r>
                      <a:r>
                        <a:rPr kumimoji="1" lang="ja-JP" altLang="en-US" dirty="0" smtClean="0"/>
                        <a:t>集団指導</a:t>
                      </a:r>
                      <a:endParaRPr kumimoji="1" lang="en-US" altLang="ja-JP" dirty="0" smtClean="0"/>
                    </a:p>
                    <a:p>
                      <a:pPr algn="just"/>
                      <a:r>
                        <a:rPr kumimoji="1" lang="en-US" altLang="ja-JP" dirty="0" smtClean="0"/>
                        <a:t>2.</a:t>
                      </a:r>
                      <a:r>
                        <a:rPr kumimoji="1" lang="ja-JP" altLang="en-US" dirty="0" smtClean="0"/>
                        <a:t>実地指導</a:t>
                      </a:r>
                      <a:endParaRPr kumimoji="1" lang="en-US" altLang="ja-JP" dirty="0" smtClean="0"/>
                    </a:p>
                    <a:p>
                      <a:pPr marL="468000" indent="-468000" algn="just"/>
                      <a:r>
                        <a:rPr kumimoji="1" lang="ja-JP" altLang="en-US" sz="1600" dirty="0" smtClean="0"/>
                        <a:t>　→状況に応じて監査に切替</a:t>
                      </a:r>
                      <a:endParaRPr kumimoji="1" lang="ja-JP" altLang="en-US" dirty="0"/>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just"/>
                      <a:r>
                        <a:rPr kumimoji="1" lang="ja-JP" altLang="en-US" dirty="0" smtClean="0"/>
                        <a:t>・制度の理解</a:t>
                      </a:r>
                      <a:endParaRPr kumimoji="1" lang="en-US" altLang="ja-JP" dirty="0" smtClean="0"/>
                    </a:p>
                    <a:p>
                      <a:pPr algn="just"/>
                      <a:r>
                        <a:rPr kumimoji="1" lang="ja-JP" altLang="en-US" dirty="0" smtClean="0"/>
                        <a:t>・不正の防止</a:t>
                      </a:r>
                      <a:endParaRPr kumimoji="1" lang="en-US" altLang="ja-JP" dirty="0" smtClean="0"/>
                    </a:p>
                    <a:p>
                      <a:pPr algn="just"/>
                      <a:r>
                        <a:rPr kumimoji="1" lang="ja-JP" altLang="en-US" dirty="0" smtClean="0"/>
                        <a:t>・高齢者虐待防止</a:t>
                      </a:r>
                      <a:endParaRPr kumimoji="1" lang="en-US" altLang="ja-JP" dirty="0" smtClean="0"/>
                    </a:p>
                    <a:p>
                      <a:pPr algn="just"/>
                      <a:r>
                        <a:rPr kumimoji="1" lang="ja-JP" altLang="en-US" dirty="0" smtClean="0"/>
                        <a:t>・身体的拘束等廃止</a:t>
                      </a:r>
                      <a:endParaRPr kumimoji="1" lang="ja-JP" altLang="en-US" dirty="0"/>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r>
              <a:tr h="370840">
                <a:tc>
                  <a:txBody>
                    <a:bodyPr/>
                    <a:lstStyle/>
                    <a:p>
                      <a:pPr algn="ctr"/>
                      <a:r>
                        <a:rPr kumimoji="1" lang="ja-JP" altLang="en-US" b="1" dirty="0" smtClean="0"/>
                        <a:t>監査</a:t>
                      </a:r>
                      <a:endParaRPr kumimoji="1" lang="ja-JP" altLang="en-US" b="1" dirty="0"/>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accent1">
                        <a:lumMod val="40000"/>
                        <a:lumOff val="60000"/>
                      </a:schemeClr>
                    </a:solidFill>
                  </a:tcPr>
                </a:tc>
                <a:tc>
                  <a:txBody>
                    <a:bodyPr/>
                    <a:lstStyle/>
                    <a:p>
                      <a:pPr algn="just"/>
                      <a:r>
                        <a:rPr kumimoji="1" lang="ja-JP" altLang="en-US" dirty="0" smtClean="0"/>
                        <a:t>指定基準違反や介護報酬の不正請求が疑われる場合において、事実関係を把握し、公正かつ適切な措置を採ることを目的とする</a:t>
                      </a:r>
                      <a:endParaRPr kumimoji="1" lang="ja-JP" altLang="en-US" dirty="0"/>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a:r>
                        <a:rPr kumimoji="1" lang="ja-JP" altLang="en-US" dirty="0" smtClean="0"/>
                        <a:t>実地検査</a:t>
                      </a:r>
                      <a:endParaRPr kumimoji="1" lang="ja-JP" altLang="en-US" dirty="0"/>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just"/>
                      <a:r>
                        <a:rPr kumimoji="1" lang="ja-JP" altLang="en-US" dirty="0" smtClean="0"/>
                        <a:t>介護保険給付の</a:t>
                      </a:r>
                      <a:endParaRPr kumimoji="1" lang="en-US" altLang="ja-JP" dirty="0" smtClean="0"/>
                    </a:p>
                    <a:p>
                      <a:pPr algn="just"/>
                      <a:r>
                        <a:rPr kumimoji="1" lang="ja-JP" altLang="en-US" dirty="0" smtClean="0"/>
                        <a:t>適正化</a:t>
                      </a:r>
                      <a:endParaRPr kumimoji="1" lang="ja-JP" altLang="en-US" dirty="0"/>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r>
            </a:tbl>
          </a:graphicData>
        </a:graphic>
      </p:graphicFrame>
      <p:sp>
        <p:nvSpPr>
          <p:cNvPr id="5" name="テキスト ボックス 4"/>
          <p:cNvSpPr txBox="1"/>
          <p:nvPr/>
        </p:nvSpPr>
        <p:spPr>
          <a:xfrm>
            <a:off x="811370" y="5810569"/>
            <a:ext cx="7701281" cy="646331"/>
          </a:xfrm>
          <a:prstGeom prst="rect">
            <a:avLst/>
          </a:prstGeom>
          <a:noFill/>
        </p:spPr>
        <p:txBody>
          <a:bodyPr wrap="square" rtlCol="0">
            <a:spAutoFit/>
          </a:bodyPr>
          <a:lstStyle/>
          <a:p>
            <a:pPr algn="just"/>
            <a:r>
              <a:rPr lang="ja-JP" altLang="en-US" dirty="0">
                <a:solidFill>
                  <a:srgbClr val="FF0000"/>
                </a:solidFill>
              </a:rPr>
              <a:t>「指導</a:t>
            </a:r>
            <a:r>
              <a:rPr lang="ja-JP" altLang="en-US" dirty="0" smtClean="0">
                <a:solidFill>
                  <a:srgbClr val="FF0000"/>
                </a:solidFill>
              </a:rPr>
              <a:t>」は</a:t>
            </a:r>
            <a:r>
              <a:rPr lang="ja-JP" altLang="en-US" dirty="0">
                <a:solidFill>
                  <a:srgbClr val="FF0000"/>
                </a:solidFill>
              </a:rPr>
              <a:t>、制度管理の適正化とよりよいケアの実現を目指し、介護サービス事業者等の育成・</a:t>
            </a:r>
            <a:r>
              <a:rPr lang="ja-JP" altLang="en-US" dirty="0" smtClean="0">
                <a:solidFill>
                  <a:srgbClr val="FF0000"/>
                </a:solidFill>
              </a:rPr>
              <a:t>支援</a:t>
            </a:r>
            <a:r>
              <a:rPr lang="ja-JP" altLang="en-US" dirty="0">
                <a:solidFill>
                  <a:srgbClr val="FF0000"/>
                </a:solidFill>
              </a:rPr>
              <a:t>を目的</a:t>
            </a:r>
            <a:r>
              <a:rPr lang="ja-JP" altLang="en-US" dirty="0" smtClean="0">
                <a:solidFill>
                  <a:srgbClr val="FF0000"/>
                </a:solidFill>
              </a:rPr>
              <a:t>として行うもの</a:t>
            </a:r>
            <a:endParaRPr kumimoji="1" lang="ja-JP" altLang="en-US" dirty="0">
              <a:solidFill>
                <a:srgbClr val="FF0000"/>
              </a:solidFill>
            </a:endParaRPr>
          </a:p>
        </p:txBody>
      </p:sp>
      <p:sp>
        <p:nvSpPr>
          <p:cNvPr id="6" name="右カーブ矢印 5"/>
          <p:cNvSpPr/>
          <p:nvPr/>
        </p:nvSpPr>
        <p:spPr>
          <a:xfrm>
            <a:off x="345314" y="3016252"/>
            <a:ext cx="466056" cy="3165607"/>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3005034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
                                            <p:txEl>
                                              <p:pRg st="0" end="0"/>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介護保険制度改正案について</a:t>
            </a:r>
            <a:endParaRPr kumimoji="1" lang="ja-JP" altLang="en-US" dirty="0"/>
          </a:p>
        </p:txBody>
      </p:sp>
      <p:sp>
        <p:nvSpPr>
          <p:cNvPr id="5" name="コンテンツ プレースホルダー 4"/>
          <p:cNvSpPr>
            <a:spLocks noGrp="1"/>
          </p:cNvSpPr>
          <p:nvPr>
            <p:ph idx="1"/>
          </p:nvPr>
        </p:nvSpPr>
        <p:spPr/>
        <p:txBody>
          <a:bodyPr>
            <a:normAutofit fontScale="92500" lnSpcReduction="20000"/>
          </a:bodyPr>
          <a:lstStyle/>
          <a:p>
            <a:pPr marL="0" indent="0">
              <a:buNone/>
            </a:pPr>
            <a:r>
              <a:rPr lang="en-US" altLang="ja-JP" dirty="0" smtClean="0"/>
              <a:t>【</a:t>
            </a:r>
            <a:r>
              <a:rPr lang="ja-JP" altLang="en-US" dirty="0" smtClean="0"/>
              <a:t>ポイント</a:t>
            </a:r>
            <a:r>
              <a:rPr lang="en-US" altLang="ja-JP" dirty="0" smtClean="0"/>
              <a:t>】</a:t>
            </a:r>
          </a:p>
          <a:p>
            <a:pPr marL="428625" indent="-428625">
              <a:buFont typeface="+mj-lt"/>
              <a:buAutoNum type="arabicPeriod"/>
            </a:pPr>
            <a:r>
              <a:rPr lang="ja-JP" altLang="en-US" dirty="0" smtClean="0">
                <a:latin typeface="ＭＳ 明朝" panose="02020609040205080304" pitchFamily="17" charset="-128"/>
                <a:ea typeface="ＭＳ 明朝" panose="02020609040205080304" pitchFamily="17" charset="-128"/>
              </a:rPr>
              <a:t>自立</a:t>
            </a:r>
            <a:r>
              <a:rPr lang="ja-JP" altLang="en-US" dirty="0">
                <a:latin typeface="ＭＳ 明朝" panose="02020609040205080304" pitchFamily="17" charset="-128"/>
                <a:ea typeface="ＭＳ 明朝" panose="02020609040205080304" pitchFamily="17" charset="-128"/>
              </a:rPr>
              <a:t>支援・重度化防止に向けた保険者機能の強化等の取組の</a:t>
            </a:r>
            <a:r>
              <a:rPr lang="ja-JP" altLang="en-US" dirty="0" smtClean="0">
                <a:latin typeface="ＭＳ 明朝" panose="02020609040205080304" pitchFamily="17" charset="-128"/>
                <a:ea typeface="ＭＳ 明朝" panose="02020609040205080304" pitchFamily="17" charset="-128"/>
              </a:rPr>
              <a:t>推進</a:t>
            </a:r>
            <a:r>
              <a:rPr lang="ja-JP" altLang="en-US" dirty="0">
                <a:latin typeface="ＭＳ 明朝" panose="02020609040205080304" pitchFamily="17" charset="-128"/>
                <a:ea typeface="ＭＳ 明朝" panose="02020609040205080304" pitchFamily="17" charset="-128"/>
              </a:rPr>
              <a:t>（介護保険法</a:t>
            </a:r>
            <a:r>
              <a:rPr lang="ja-JP" altLang="en-US" dirty="0" smtClean="0">
                <a:latin typeface="ＭＳ 明朝" panose="02020609040205080304" pitchFamily="17" charset="-128"/>
                <a:ea typeface="ＭＳ 明朝" panose="02020609040205080304" pitchFamily="17" charset="-128"/>
              </a:rPr>
              <a:t>）</a:t>
            </a:r>
            <a:endParaRPr lang="en-US" altLang="ja-JP" dirty="0" smtClean="0">
              <a:latin typeface="ＭＳ 明朝" panose="02020609040205080304" pitchFamily="17" charset="-128"/>
              <a:ea typeface="ＭＳ 明朝" panose="02020609040205080304" pitchFamily="17" charset="-128"/>
            </a:endParaRPr>
          </a:p>
          <a:p>
            <a:pPr marL="428625" indent="-428625">
              <a:buFont typeface="+mj-lt"/>
              <a:buAutoNum type="arabicPeriod"/>
            </a:pPr>
            <a:r>
              <a:rPr lang="ja-JP" altLang="en-US" dirty="0">
                <a:latin typeface="ＭＳ 明朝" panose="02020609040205080304" pitchFamily="17" charset="-128"/>
                <a:ea typeface="ＭＳ 明朝" panose="02020609040205080304" pitchFamily="17" charset="-128"/>
              </a:rPr>
              <a:t>医療・介護の連携の推進等（介護保険法、医療法</a:t>
            </a:r>
            <a:r>
              <a:rPr lang="ja-JP" altLang="en-US" dirty="0" smtClean="0">
                <a:latin typeface="ＭＳ 明朝" panose="02020609040205080304" pitchFamily="17" charset="-128"/>
                <a:ea typeface="ＭＳ 明朝" panose="02020609040205080304" pitchFamily="17" charset="-128"/>
              </a:rPr>
              <a:t>）</a:t>
            </a:r>
            <a:endParaRPr lang="en-US" altLang="ja-JP" dirty="0" smtClean="0">
              <a:latin typeface="ＭＳ 明朝" panose="02020609040205080304" pitchFamily="17" charset="-128"/>
              <a:ea typeface="ＭＳ 明朝" panose="02020609040205080304" pitchFamily="17" charset="-128"/>
            </a:endParaRPr>
          </a:p>
          <a:p>
            <a:pPr marL="428625" indent="-428625">
              <a:buFont typeface="+mj-lt"/>
              <a:buAutoNum type="arabicPeriod"/>
            </a:pPr>
            <a:r>
              <a:rPr lang="ja-JP" altLang="en-US" dirty="0">
                <a:latin typeface="ＭＳ 明朝" panose="02020609040205080304" pitchFamily="17" charset="-128"/>
                <a:ea typeface="ＭＳ 明朝" panose="02020609040205080304" pitchFamily="17" charset="-128"/>
              </a:rPr>
              <a:t>地域共生社会の実現に向けた取組の推進等（社会福祉法、介護保険法、障害者総合支援法、児童福祉法</a:t>
            </a:r>
            <a:r>
              <a:rPr lang="ja-JP" altLang="en-US" dirty="0" smtClean="0">
                <a:latin typeface="ＭＳ 明朝" panose="02020609040205080304" pitchFamily="17" charset="-128"/>
                <a:ea typeface="ＭＳ 明朝" panose="02020609040205080304" pitchFamily="17" charset="-128"/>
              </a:rPr>
              <a:t>）</a:t>
            </a:r>
            <a:endParaRPr lang="en-US" altLang="ja-JP" dirty="0" smtClean="0">
              <a:latin typeface="ＭＳ 明朝" panose="02020609040205080304" pitchFamily="17" charset="-128"/>
              <a:ea typeface="ＭＳ 明朝" panose="02020609040205080304" pitchFamily="17" charset="-128"/>
            </a:endParaRPr>
          </a:p>
          <a:p>
            <a:pPr marL="428625" indent="-428625">
              <a:buFont typeface="+mj-lt"/>
              <a:buAutoNum type="arabicPeriod"/>
            </a:pPr>
            <a:r>
              <a:rPr lang="ja-JP" altLang="en-US" dirty="0">
                <a:latin typeface="ＭＳ 明朝" panose="02020609040205080304" pitchFamily="17" charset="-128"/>
                <a:ea typeface="ＭＳ 明朝" panose="02020609040205080304" pitchFamily="17" charset="-128"/>
              </a:rPr>
              <a:t>有料老人ホームの入居者保護のため</a:t>
            </a:r>
            <a:r>
              <a:rPr lang="ja-JP" altLang="en-US" dirty="0" smtClean="0">
                <a:latin typeface="ＭＳ 明朝" panose="02020609040205080304" pitchFamily="17" charset="-128"/>
                <a:ea typeface="ＭＳ 明朝" panose="02020609040205080304" pitchFamily="17" charset="-128"/>
              </a:rPr>
              <a:t>の施策</a:t>
            </a:r>
            <a:endParaRPr lang="en-US" altLang="ja-JP" dirty="0" smtClean="0">
              <a:latin typeface="ＭＳ 明朝" panose="02020609040205080304" pitchFamily="17" charset="-128"/>
              <a:ea typeface="ＭＳ 明朝" panose="02020609040205080304" pitchFamily="17" charset="-128"/>
            </a:endParaRPr>
          </a:p>
          <a:p>
            <a:pPr marL="428625" indent="-428625">
              <a:buFont typeface="+mj-lt"/>
              <a:buAutoNum type="arabicPeriod"/>
            </a:pPr>
            <a:r>
              <a:rPr lang="ja-JP" altLang="en-US" dirty="0" smtClean="0">
                <a:latin typeface="ＭＳ 明朝" panose="02020609040205080304" pitchFamily="17" charset="-128"/>
                <a:ea typeface="ＭＳ 明朝" panose="02020609040205080304" pitchFamily="17" charset="-128"/>
              </a:rPr>
              <a:t>２割</a:t>
            </a:r>
            <a:r>
              <a:rPr lang="ja-JP" altLang="en-US" dirty="0">
                <a:latin typeface="ＭＳ 明朝" panose="02020609040205080304" pitchFamily="17" charset="-128"/>
                <a:ea typeface="ＭＳ 明朝" panose="02020609040205080304" pitchFamily="17" charset="-128"/>
              </a:rPr>
              <a:t>負担者のうち特に所得の高い層の負担割合を３割とする。（介護保険法</a:t>
            </a:r>
            <a:r>
              <a:rPr lang="ja-JP" altLang="en-US" dirty="0" smtClean="0">
                <a:latin typeface="ＭＳ 明朝" panose="02020609040205080304" pitchFamily="17" charset="-128"/>
                <a:ea typeface="ＭＳ 明朝" panose="02020609040205080304" pitchFamily="17" charset="-128"/>
              </a:rPr>
              <a:t>）</a:t>
            </a:r>
            <a:endParaRPr lang="en-US" altLang="ja-JP" dirty="0" smtClean="0">
              <a:latin typeface="ＭＳ 明朝" panose="02020609040205080304" pitchFamily="17" charset="-128"/>
              <a:ea typeface="ＭＳ 明朝" panose="02020609040205080304" pitchFamily="17" charset="-128"/>
            </a:endParaRPr>
          </a:p>
          <a:p>
            <a:pPr marL="428625" indent="-428625">
              <a:buFont typeface="+mj-lt"/>
              <a:buAutoNum type="arabicPeriod"/>
            </a:pPr>
            <a:r>
              <a:rPr lang="ja-JP" altLang="en-US" dirty="0">
                <a:latin typeface="ＭＳ 明朝" panose="02020609040205080304" pitchFamily="17" charset="-128"/>
                <a:ea typeface="ＭＳ 明朝" panose="02020609040205080304" pitchFamily="17" charset="-128"/>
              </a:rPr>
              <a:t>介護納付金への総報酬割の導入（介護保険法）</a:t>
            </a:r>
            <a:endParaRPr kumimoji="1" lang="ja-JP" altLang="en-US"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5776116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marL="557213" indent="-557213">
              <a:buFont typeface="+mj-lt"/>
              <a:buAutoNum type="arabicPeriod"/>
            </a:pPr>
            <a:r>
              <a:rPr lang="ja-JP" altLang="en-US" sz="3600" dirty="0" smtClean="0">
                <a:latin typeface="ＭＳ 明朝" panose="02020609040205080304" pitchFamily="17" charset="-128"/>
                <a:ea typeface="ＭＳ 明朝" panose="02020609040205080304" pitchFamily="17" charset="-128"/>
              </a:rPr>
              <a:t>自立支援・重度化防止に向けた保険者機能の強化等の取組の推進</a:t>
            </a:r>
            <a:endParaRPr kumimoji="1" lang="ja-JP" altLang="en-US" sz="3600" dirty="0"/>
          </a:p>
        </p:txBody>
      </p:sp>
      <p:sp>
        <p:nvSpPr>
          <p:cNvPr id="3" name="コンテンツ プレースホルダー 2"/>
          <p:cNvSpPr>
            <a:spLocks noGrp="1"/>
          </p:cNvSpPr>
          <p:nvPr>
            <p:ph idx="1"/>
          </p:nvPr>
        </p:nvSpPr>
        <p:spPr/>
        <p:txBody>
          <a:bodyPr/>
          <a:lstStyle/>
          <a:p>
            <a:pPr marL="0" indent="0">
              <a:buNone/>
            </a:pPr>
            <a:r>
              <a:rPr kumimoji="1" lang="ja-JP" altLang="en-US" dirty="0" smtClean="0"/>
              <a:t>○保険者機能の抜本強化</a:t>
            </a:r>
            <a:endParaRPr kumimoji="1" lang="ja-JP" altLang="en-US" dirty="0"/>
          </a:p>
        </p:txBody>
      </p:sp>
      <p:sp>
        <p:nvSpPr>
          <p:cNvPr id="4" name="角丸四角形 3"/>
          <p:cNvSpPr/>
          <p:nvPr/>
        </p:nvSpPr>
        <p:spPr>
          <a:xfrm>
            <a:off x="726141" y="2781300"/>
            <a:ext cx="756072" cy="1857936"/>
          </a:xfrm>
          <a:prstGeom prst="roundRect">
            <a:avLst/>
          </a:prstGeom>
          <a:pattFill prst="pct5">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データに基づく地域課題の分析</a:t>
            </a:r>
          </a:p>
        </p:txBody>
      </p:sp>
      <p:sp>
        <p:nvSpPr>
          <p:cNvPr id="6" name="角丸四角形 5"/>
          <p:cNvSpPr/>
          <p:nvPr/>
        </p:nvSpPr>
        <p:spPr>
          <a:xfrm>
            <a:off x="715079" y="4755380"/>
            <a:ext cx="800318" cy="685800"/>
          </a:xfrm>
          <a:prstGeom prst="roundRect">
            <a:avLst/>
          </a:prstGeom>
          <a:pattFill prst="pct5">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国による分析支援</a:t>
            </a:r>
          </a:p>
        </p:txBody>
      </p:sp>
      <p:sp>
        <p:nvSpPr>
          <p:cNvPr id="8" name="角丸四角形 7"/>
          <p:cNvSpPr/>
          <p:nvPr/>
        </p:nvSpPr>
        <p:spPr>
          <a:xfrm>
            <a:off x="1670255" y="2794001"/>
            <a:ext cx="973394" cy="2642624"/>
          </a:xfrm>
          <a:prstGeom prst="roundRect">
            <a:avLst/>
          </a:prstGeom>
          <a:pattFill prst="pct10">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取組内容・目標の計画への記載</a:t>
            </a:r>
          </a:p>
        </p:txBody>
      </p:sp>
      <p:sp>
        <p:nvSpPr>
          <p:cNvPr id="10" name="角丸四角形 9"/>
          <p:cNvSpPr/>
          <p:nvPr/>
        </p:nvSpPr>
        <p:spPr>
          <a:xfrm>
            <a:off x="2787445" y="2806701"/>
            <a:ext cx="2728453" cy="1722900"/>
          </a:xfrm>
          <a:prstGeom prst="roundRect">
            <a:avLst/>
          </a:prstGeom>
          <a:pattFill prst="pct10">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保険者機能の発揮・</a:t>
            </a:r>
            <a:r>
              <a:rPr lang="ja-JP" altLang="en-US" sz="1200" dirty="0" smtClean="0">
                <a:solidFill>
                  <a:schemeClr val="tx1"/>
                </a:solidFill>
              </a:rPr>
              <a:t>向上</a:t>
            </a:r>
            <a:endParaRPr lang="en-US" altLang="ja-JP" sz="1200" dirty="0" smtClean="0">
              <a:solidFill>
                <a:schemeClr val="tx1"/>
              </a:solidFill>
            </a:endParaRPr>
          </a:p>
          <a:p>
            <a:pPr algn="ctr"/>
            <a:r>
              <a:rPr lang="ja-JP" altLang="en-US" sz="1200" dirty="0" smtClean="0">
                <a:solidFill>
                  <a:schemeClr val="tx1"/>
                </a:solidFill>
              </a:rPr>
              <a:t>（</a:t>
            </a:r>
            <a:r>
              <a:rPr lang="ja-JP" altLang="en-US" sz="1200" dirty="0">
                <a:solidFill>
                  <a:schemeClr val="tx1"/>
                </a:solidFill>
              </a:rPr>
              <a:t>取組内容</a:t>
            </a:r>
            <a:r>
              <a:rPr lang="ja-JP" altLang="en-US" sz="1200" dirty="0" smtClean="0">
                <a:solidFill>
                  <a:schemeClr val="tx1"/>
                </a:solidFill>
              </a:rPr>
              <a:t>）</a:t>
            </a:r>
            <a:endParaRPr lang="en-US" altLang="ja-JP" sz="1200" dirty="0" smtClean="0">
              <a:solidFill>
                <a:schemeClr val="tx1"/>
              </a:solidFill>
            </a:endParaRPr>
          </a:p>
          <a:p>
            <a:pPr algn="ctr"/>
            <a:endParaRPr lang="en-US" altLang="ja-JP" sz="1200" dirty="0">
              <a:solidFill>
                <a:schemeClr val="tx1"/>
              </a:solidFill>
            </a:endParaRPr>
          </a:p>
          <a:p>
            <a:pPr marL="300038" indent="-300038">
              <a:buFont typeface="+mj-lt"/>
              <a:buAutoNum type="romanUcPeriod"/>
            </a:pPr>
            <a:r>
              <a:rPr lang="ja-JP" altLang="en-US" sz="1200" dirty="0">
                <a:solidFill>
                  <a:schemeClr val="tx1"/>
                </a:solidFill>
              </a:rPr>
              <a:t>リハビリ職等と連携して効果的な介護予防を実施</a:t>
            </a:r>
            <a:endParaRPr lang="en-US" altLang="ja-JP" sz="1200" dirty="0">
              <a:solidFill>
                <a:schemeClr val="tx1"/>
              </a:solidFill>
            </a:endParaRPr>
          </a:p>
          <a:p>
            <a:pPr marL="300038" indent="-300038">
              <a:buFont typeface="+mj-lt"/>
              <a:buAutoNum type="romanUcPeriod"/>
            </a:pPr>
            <a:r>
              <a:rPr lang="ja-JP" altLang="en-US" sz="1200" dirty="0">
                <a:solidFill>
                  <a:schemeClr val="tx1"/>
                </a:solidFill>
              </a:rPr>
              <a:t>保険者が、多職種が参加する地域ケア会議を活用しケアマネジメントを</a:t>
            </a:r>
            <a:r>
              <a:rPr lang="ja-JP" altLang="en-US" sz="1200" dirty="0" smtClean="0">
                <a:solidFill>
                  <a:schemeClr val="tx1"/>
                </a:solidFill>
              </a:rPr>
              <a:t>支援　　　等</a:t>
            </a:r>
            <a:endParaRPr lang="en-US" altLang="ja-JP" sz="1200" dirty="0">
              <a:solidFill>
                <a:schemeClr val="tx1"/>
              </a:solidFill>
            </a:endParaRPr>
          </a:p>
          <a:p>
            <a:r>
              <a:rPr lang="ja-JP" altLang="en-US" sz="1200" dirty="0">
                <a:solidFill>
                  <a:schemeClr val="tx1"/>
                </a:solidFill>
              </a:rPr>
              <a:t>　　　　　　　　　　　　　　　　　　　</a:t>
            </a:r>
            <a:endParaRPr lang="en-US" altLang="ja-JP" sz="1200" dirty="0">
              <a:solidFill>
                <a:schemeClr val="tx1"/>
              </a:solidFill>
            </a:endParaRPr>
          </a:p>
        </p:txBody>
      </p:sp>
      <p:sp>
        <p:nvSpPr>
          <p:cNvPr id="11" name="角丸四角形 10"/>
          <p:cNvSpPr/>
          <p:nvPr/>
        </p:nvSpPr>
        <p:spPr>
          <a:xfrm>
            <a:off x="5656006" y="2832100"/>
            <a:ext cx="1345791" cy="2619273"/>
          </a:xfrm>
          <a:prstGeom prst="roundRect">
            <a:avLst/>
          </a:prstGeom>
          <a:pattFill prst="pct10">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適切な指標による実績評価</a:t>
            </a:r>
            <a:endParaRPr lang="en-US" altLang="ja-JP" sz="1200" dirty="0">
              <a:solidFill>
                <a:schemeClr val="tx1"/>
              </a:solidFill>
            </a:endParaRPr>
          </a:p>
          <a:p>
            <a:pPr algn="ctr"/>
            <a:endParaRPr lang="en-US" altLang="ja-JP" sz="1200" dirty="0">
              <a:solidFill>
                <a:schemeClr val="tx1"/>
              </a:solidFill>
            </a:endParaRPr>
          </a:p>
          <a:p>
            <a:pPr marL="300038" indent="-300038">
              <a:buFont typeface="+mj-lt"/>
              <a:buAutoNum type="romanUcPeriod"/>
            </a:pPr>
            <a:r>
              <a:rPr lang="ja-JP" altLang="en-US" sz="1200" dirty="0">
                <a:solidFill>
                  <a:schemeClr val="tx1"/>
                </a:solidFill>
              </a:rPr>
              <a:t>要介護状態の維持・改善度合い</a:t>
            </a:r>
            <a:endParaRPr lang="en-US" altLang="ja-JP" sz="1200" dirty="0">
              <a:solidFill>
                <a:schemeClr val="tx1"/>
              </a:solidFill>
            </a:endParaRPr>
          </a:p>
          <a:p>
            <a:pPr marL="300038" indent="-300038">
              <a:buFont typeface="+mj-lt"/>
              <a:buAutoNum type="romanUcPeriod"/>
            </a:pPr>
            <a:r>
              <a:rPr lang="ja-JP" altLang="en-US" sz="1200" dirty="0">
                <a:solidFill>
                  <a:schemeClr val="tx1"/>
                </a:solidFill>
              </a:rPr>
              <a:t>地域ケア会議の開催状況</a:t>
            </a:r>
            <a:endParaRPr lang="en-US" altLang="ja-JP" sz="1200" dirty="0">
              <a:solidFill>
                <a:schemeClr val="tx1"/>
              </a:solidFill>
            </a:endParaRPr>
          </a:p>
          <a:p>
            <a:pPr algn="r"/>
            <a:r>
              <a:rPr lang="ja-JP" altLang="en-US" sz="1200" dirty="0">
                <a:solidFill>
                  <a:schemeClr val="tx1"/>
                </a:solidFill>
              </a:rPr>
              <a:t>　等</a:t>
            </a:r>
          </a:p>
        </p:txBody>
      </p:sp>
      <p:sp>
        <p:nvSpPr>
          <p:cNvPr id="12" name="角丸四角形 11"/>
          <p:cNvSpPr/>
          <p:nvPr/>
        </p:nvSpPr>
        <p:spPr>
          <a:xfrm>
            <a:off x="7134533" y="2832101"/>
            <a:ext cx="1283110" cy="2611898"/>
          </a:xfrm>
          <a:prstGeom prst="roundRect">
            <a:avLst/>
          </a:prstGeom>
          <a:pattFill prst="pct10">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rPr>
              <a:t>インセンティブ</a:t>
            </a:r>
            <a:endParaRPr lang="en-US" altLang="ja-JP" sz="1200" dirty="0">
              <a:solidFill>
                <a:schemeClr val="tx1"/>
              </a:solidFill>
            </a:endParaRPr>
          </a:p>
          <a:p>
            <a:endParaRPr lang="en-US" altLang="ja-JP" sz="1200" dirty="0">
              <a:solidFill>
                <a:schemeClr val="tx1"/>
              </a:solidFill>
            </a:endParaRPr>
          </a:p>
          <a:p>
            <a:pPr marL="300038" indent="-300038">
              <a:buFont typeface="+mj-lt"/>
              <a:buAutoNum type="romanUcPeriod"/>
            </a:pPr>
            <a:r>
              <a:rPr lang="ja-JP" altLang="en-US" sz="1200" dirty="0">
                <a:solidFill>
                  <a:schemeClr val="tx1"/>
                </a:solidFill>
              </a:rPr>
              <a:t>結果の公表</a:t>
            </a:r>
            <a:endParaRPr lang="en-US" altLang="ja-JP" sz="1200" dirty="0">
              <a:solidFill>
                <a:schemeClr val="tx1"/>
              </a:solidFill>
            </a:endParaRPr>
          </a:p>
          <a:p>
            <a:pPr marL="300038" indent="-300038">
              <a:buFont typeface="+mj-lt"/>
              <a:buAutoNum type="romanUcPeriod"/>
            </a:pPr>
            <a:r>
              <a:rPr lang="ja-JP" altLang="en-US" sz="1200" dirty="0">
                <a:solidFill>
                  <a:schemeClr val="tx1"/>
                </a:solidFill>
              </a:rPr>
              <a:t>財政的なインセンティブの付与</a:t>
            </a:r>
          </a:p>
        </p:txBody>
      </p:sp>
      <p:sp>
        <p:nvSpPr>
          <p:cNvPr id="13" name="右矢印 12"/>
          <p:cNvSpPr/>
          <p:nvPr/>
        </p:nvSpPr>
        <p:spPr>
          <a:xfrm>
            <a:off x="1393723" y="3578328"/>
            <a:ext cx="420329" cy="485149"/>
          </a:xfrm>
          <a:prstGeom prst="rightArrow">
            <a:avLst/>
          </a:prstGeom>
          <a:pattFill prst="pct70">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5" name="右矢印 14"/>
          <p:cNvSpPr/>
          <p:nvPr/>
        </p:nvSpPr>
        <p:spPr>
          <a:xfrm>
            <a:off x="2470356" y="3582015"/>
            <a:ext cx="420329" cy="485149"/>
          </a:xfrm>
          <a:prstGeom prst="rightArrow">
            <a:avLst/>
          </a:prstGeom>
          <a:pattFill prst="pct70">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6" name="右矢印 15"/>
          <p:cNvSpPr/>
          <p:nvPr/>
        </p:nvSpPr>
        <p:spPr>
          <a:xfrm>
            <a:off x="5390536" y="3570954"/>
            <a:ext cx="420329" cy="485149"/>
          </a:xfrm>
          <a:prstGeom prst="rightArrow">
            <a:avLst/>
          </a:prstGeom>
          <a:pattFill prst="pct70">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7" name="右矢印 16"/>
          <p:cNvSpPr/>
          <p:nvPr/>
        </p:nvSpPr>
        <p:spPr>
          <a:xfrm>
            <a:off x="6850627" y="3559892"/>
            <a:ext cx="420329" cy="485149"/>
          </a:xfrm>
          <a:prstGeom prst="rightArrow">
            <a:avLst/>
          </a:prstGeom>
          <a:pattFill prst="pct70">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8" name="角丸四角形 17"/>
          <p:cNvSpPr/>
          <p:nvPr/>
        </p:nvSpPr>
        <p:spPr>
          <a:xfrm>
            <a:off x="2780072" y="4750824"/>
            <a:ext cx="2728453" cy="600997"/>
          </a:xfrm>
          <a:prstGeom prst="roundRect">
            <a:avLst/>
          </a:prstGeom>
          <a:pattFill prst="pct10">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rPr>
              <a:t>都道府県が研修等を通じて市町村を支援</a:t>
            </a:r>
            <a:endParaRPr lang="en-US" altLang="ja-JP" sz="1200" dirty="0">
              <a:solidFill>
                <a:schemeClr val="tx1"/>
              </a:solidFill>
            </a:endParaRPr>
          </a:p>
        </p:txBody>
      </p:sp>
      <p:sp>
        <p:nvSpPr>
          <p:cNvPr id="5" name="曲折矢印 4"/>
          <p:cNvSpPr/>
          <p:nvPr/>
        </p:nvSpPr>
        <p:spPr>
          <a:xfrm rot="16200000">
            <a:off x="1680054" y="3989761"/>
            <a:ext cx="520797" cy="1804603"/>
          </a:xfrm>
          <a:prstGeom prst="ben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solidFill>
                <a:schemeClr val="tx1"/>
              </a:solidFill>
            </a:endParaRPr>
          </a:p>
        </p:txBody>
      </p:sp>
      <p:sp>
        <p:nvSpPr>
          <p:cNvPr id="19" name="右矢印 18"/>
          <p:cNvSpPr/>
          <p:nvPr/>
        </p:nvSpPr>
        <p:spPr>
          <a:xfrm>
            <a:off x="5394223" y="4857750"/>
            <a:ext cx="420329" cy="485149"/>
          </a:xfrm>
          <a:prstGeom prst="rightArrow">
            <a:avLst/>
          </a:prstGeom>
          <a:pattFill prst="pct70">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Tree>
    <p:extLst>
      <p:ext uri="{BB962C8B-B14F-4D97-AF65-F5344CB8AC3E}">
        <p14:creationId xmlns:p14="http://schemas.microsoft.com/office/powerpoint/2010/main" val="14229252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marL="557213" indent="-557213">
              <a:buFont typeface="+mj-lt"/>
              <a:buAutoNum type="arabicPeriod" startAt="2"/>
            </a:pPr>
            <a:r>
              <a:rPr kumimoji="1" lang="ja-JP" altLang="en-US" dirty="0" smtClean="0"/>
              <a:t>新たな介護保険施設の創設</a:t>
            </a:r>
            <a:endParaRPr kumimoji="1" lang="ja-JP" altLang="en-US" dirty="0"/>
          </a:p>
        </p:txBody>
      </p:sp>
      <p:sp>
        <p:nvSpPr>
          <p:cNvPr id="3" name="コンテンツ プレースホルダー 2"/>
          <p:cNvSpPr>
            <a:spLocks noGrp="1"/>
          </p:cNvSpPr>
          <p:nvPr>
            <p:ph idx="1"/>
          </p:nvPr>
        </p:nvSpPr>
        <p:spPr/>
        <p:txBody>
          <a:bodyPr>
            <a:normAutofit/>
          </a:bodyPr>
          <a:lstStyle/>
          <a:p>
            <a:pPr marL="0" indent="0">
              <a:buNone/>
            </a:pPr>
            <a:r>
              <a:rPr lang="ja-JP" altLang="en-US" dirty="0" smtClean="0"/>
              <a:t>○新たな介護保険施設の概要</a:t>
            </a:r>
            <a:endParaRPr lang="en-US" altLang="ja-JP" dirty="0" smtClean="0"/>
          </a:p>
          <a:p>
            <a:pPr marL="0" indent="0">
              <a:buNone/>
            </a:pPr>
            <a:endParaRPr kumimoji="1" lang="en-US" altLang="ja-JP" dirty="0" smtClean="0"/>
          </a:p>
          <a:p>
            <a:pPr marL="0" indent="0">
              <a:buNone/>
            </a:pPr>
            <a:endParaRPr lang="en-US" altLang="ja-JP" dirty="0"/>
          </a:p>
          <a:p>
            <a:pPr marL="0" indent="0">
              <a:buNone/>
            </a:pPr>
            <a:endParaRPr kumimoji="1" lang="en-US" altLang="ja-JP" dirty="0" smtClean="0"/>
          </a:p>
          <a:p>
            <a:pPr marL="0" indent="0">
              <a:buNone/>
            </a:pPr>
            <a:endParaRPr kumimoji="1" lang="en-US" altLang="ja-JP" dirty="0"/>
          </a:p>
        </p:txBody>
      </p:sp>
      <p:graphicFrame>
        <p:nvGraphicFramePr>
          <p:cNvPr id="5" name="表 4"/>
          <p:cNvGraphicFramePr>
            <a:graphicFrameLocks noGrp="1"/>
          </p:cNvGraphicFramePr>
          <p:nvPr>
            <p:extLst/>
          </p:nvPr>
        </p:nvGraphicFramePr>
        <p:xfrm>
          <a:off x="805015" y="2702231"/>
          <a:ext cx="7778545" cy="1760220"/>
        </p:xfrm>
        <a:graphic>
          <a:graphicData uri="http://schemas.openxmlformats.org/drawingml/2006/table">
            <a:tbl>
              <a:tblPr firstRow="1" bandRow="1">
                <a:tableStyleId>{0E3FDE45-AF77-4B5C-9715-49D594BDF05E}</a:tableStyleId>
              </a:tblPr>
              <a:tblGrid>
                <a:gridCol w="1089938"/>
                <a:gridCol w="6688607"/>
              </a:tblGrid>
              <a:tr h="5715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700" b="0" dirty="0" smtClean="0">
                          <a:latin typeface="ＭＳ 明朝" panose="02020609040205080304" pitchFamily="17" charset="-128"/>
                          <a:ea typeface="ＭＳ 明朝" panose="02020609040205080304" pitchFamily="17" charset="-128"/>
                        </a:rPr>
                        <a:t>名称</a:t>
                      </a:r>
                      <a:r>
                        <a:rPr kumimoji="1" lang="ja-JP" altLang="en-US" sz="1700" b="0" dirty="0" smtClean="0">
                          <a:latin typeface="ＭＳ 明朝" panose="02020609040205080304" pitchFamily="17" charset="-128"/>
                          <a:ea typeface="ＭＳ 明朝" panose="02020609040205080304" pitchFamily="17" charset="-128"/>
                        </a:rPr>
                        <a:t>　</a:t>
                      </a:r>
                      <a:endParaRPr kumimoji="1" lang="en-US" altLang="ja-JP" sz="1700" b="0" dirty="0" smtClean="0">
                        <a:latin typeface="ＭＳ 明朝" panose="02020609040205080304" pitchFamily="17" charset="-128"/>
                        <a:ea typeface="ＭＳ 明朝" panose="02020609040205080304" pitchFamily="17" charset="-128"/>
                      </a:endParaRP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700" b="0" dirty="0" smtClean="0">
                          <a:latin typeface="ＭＳ 明朝" panose="02020609040205080304" pitchFamily="17" charset="-128"/>
                          <a:ea typeface="ＭＳ 明朝" panose="02020609040205080304" pitchFamily="17" charset="-128"/>
                        </a:rPr>
                        <a:t>介護医療院</a:t>
                      </a:r>
                      <a:endParaRPr kumimoji="1" lang="en-US" altLang="ja-JP" sz="1700" b="0" dirty="0" smtClean="0">
                        <a:latin typeface="ＭＳ 明朝" panose="02020609040205080304" pitchFamily="17" charset="-128"/>
                        <a:ea typeface="ＭＳ 明朝" panose="02020609040205080304" pitchFamily="17" charset="-128"/>
                      </a:endParaRPr>
                    </a:p>
                    <a:p>
                      <a:endParaRPr kumimoji="1" lang="ja-JP" altLang="en-US" sz="1700" dirty="0"/>
                    </a:p>
                  </a:txBody>
                  <a:tcPr marL="68580" marR="68580" marT="34290" marB="34290"/>
                </a:tc>
              </a:tr>
              <a:tr h="571500">
                <a:tc>
                  <a:txBody>
                    <a:bodyPr/>
                    <a:lstStyle/>
                    <a:p>
                      <a:r>
                        <a:rPr kumimoji="1" lang="ja-JP" altLang="en-US" sz="1700" dirty="0" smtClean="0">
                          <a:latin typeface="ＭＳ 明朝" panose="02020609040205080304" pitchFamily="17" charset="-128"/>
                          <a:ea typeface="ＭＳ 明朝" panose="02020609040205080304" pitchFamily="17" charset="-128"/>
                        </a:rPr>
                        <a:t>機能</a:t>
                      </a:r>
                      <a:endParaRPr kumimoji="1" lang="ja-JP" altLang="en-US" sz="1700" dirty="0">
                        <a:latin typeface="ＭＳ 明朝" panose="02020609040205080304" pitchFamily="17" charset="-128"/>
                        <a:ea typeface="ＭＳ 明朝" panose="02020609040205080304" pitchFamily="17" charset="-128"/>
                      </a:endParaRP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700" dirty="0" smtClean="0"/>
                        <a:t>長期療養のための医療と日常生活上の世話（介護）を一体的に提供する。</a:t>
                      </a:r>
                      <a:endParaRPr kumimoji="1" lang="en-US" altLang="ja-JP" sz="1700" dirty="0" smtClean="0"/>
                    </a:p>
                  </a:txBody>
                  <a:tcPr marL="68580" marR="68580" marT="34290" marB="34290"/>
                </a:tc>
              </a:tr>
              <a:tr h="5715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700" dirty="0" smtClean="0"/>
                        <a:t>開設主体</a:t>
                      </a:r>
                      <a:endParaRPr kumimoji="1" lang="en-US" altLang="ja-JP" sz="1700" dirty="0" smtClean="0"/>
                    </a:p>
                    <a:p>
                      <a:endParaRPr kumimoji="1" lang="ja-JP" altLang="en-US" sz="1700" dirty="0">
                        <a:latin typeface="ＭＳ 明朝" panose="02020609040205080304" pitchFamily="17" charset="-128"/>
                        <a:ea typeface="ＭＳ 明朝" panose="02020609040205080304" pitchFamily="17" charset="-128"/>
                      </a:endParaRP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700" dirty="0" smtClean="0"/>
                        <a:t>地方公共団体、医療法人、社会福祉法人などの非営利法人等</a:t>
                      </a:r>
                      <a:endParaRPr kumimoji="1" lang="ja-JP" altLang="en-US" sz="1700" dirty="0" smtClean="0"/>
                    </a:p>
                    <a:p>
                      <a:endParaRPr kumimoji="1" lang="ja-JP" altLang="en-US" sz="1700" dirty="0"/>
                    </a:p>
                  </a:txBody>
                  <a:tcPr marL="68580" marR="68580" marT="34290" marB="34290"/>
                </a:tc>
              </a:tr>
            </a:tbl>
          </a:graphicData>
        </a:graphic>
      </p:graphicFrame>
      <p:sp>
        <p:nvSpPr>
          <p:cNvPr id="6" name="横巻き 5"/>
          <p:cNvSpPr/>
          <p:nvPr/>
        </p:nvSpPr>
        <p:spPr>
          <a:xfrm>
            <a:off x="851719" y="4463231"/>
            <a:ext cx="7720781" cy="1150374"/>
          </a:xfrm>
          <a:prstGeom prst="horizontalScroll">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350" dirty="0">
                <a:solidFill>
                  <a:schemeClr val="tx1"/>
                </a:solidFill>
              </a:rPr>
              <a:t>注１）現行の介護療養病床の経過措置期間については、６年間延長する。</a:t>
            </a:r>
            <a:endParaRPr lang="en-US" altLang="ja-JP" sz="1350" dirty="0">
              <a:solidFill>
                <a:schemeClr val="tx1"/>
              </a:solidFill>
            </a:endParaRPr>
          </a:p>
          <a:p>
            <a:endParaRPr lang="en-US" altLang="ja-JP" sz="1350" dirty="0">
              <a:solidFill>
                <a:schemeClr val="tx1"/>
              </a:solidFill>
            </a:endParaRPr>
          </a:p>
          <a:p>
            <a:r>
              <a:rPr lang="ja-JP" altLang="en-US" sz="1350" dirty="0">
                <a:solidFill>
                  <a:schemeClr val="tx1"/>
                </a:solidFill>
              </a:rPr>
              <a:t>注２）具体的な介護報酬、基準、転換支援策については、介護給付費分科会で検討</a:t>
            </a:r>
          </a:p>
        </p:txBody>
      </p:sp>
    </p:spTree>
    <p:extLst>
      <p:ext uri="{BB962C8B-B14F-4D97-AF65-F5344CB8AC3E}">
        <p14:creationId xmlns:p14="http://schemas.microsoft.com/office/powerpoint/2010/main" val="75444017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marL="557213" indent="-557213">
              <a:buFont typeface="+mj-lt"/>
              <a:buAutoNum type="arabicPeriod" startAt="3"/>
            </a:pPr>
            <a:r>
              <a:rPr lang="ja-JP" altLang="en-US" sz="3000" dirty="0"/>
              <a:t>地域共生社会の実現に向けた取組の推進</a:t>
            </a:r>
          </a:p>
        </p:txBody>
      </p:sp>
      <p:sp>
        <p:nvSpPr>
          <p:cNvPr id="6" name="正方形/長方形 5"/>
          <p:cNvSpPr/>
          <p:nvPr/>
        </p:nvSpPr>
        <p:spPr>
          <a:xfrm>
            <a:off x="597311" y="2085053"/>
            <a:ext cx="3440061" cy="3207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100" dirty="0">
                <a:solidFill>
                  <a:schemeClr val="tx1"/>
                </a:solidFill>
              </a:rPr>
              <a:t>○新たな共生型サービス</a:t>
            </a:r>
          </a:p>
        </p:txBody>
      </p:sp>
      <p:sp>
        <p:nvSpPr>
          <p:cNvPr id="8" name="正方形/長方形 7"/>
          <p:cNvSpPr/>
          <p:nvPr/>
        </p:nvSpPr>
        <p:spPr>
          <a:xfrm>
            <a:off x="718984" y="2627056"/>
            <a:ext cx="3853016" cy="2119755"/>
          </a:xfrm>
          <a:prstGeom prst="rect">
            <a:avLst/>
          </a:prstGeom>
          <a:noFill/>
          <a:ln w="1587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350" dirty="0"/>
          </a:p>
        </p:txBody>
      </p:sp>
      <p:sp>
        <p:nvSpPr>
          <p:cNvPr id="10" name="正方形/長方形 9"/>
          <p:cNvSpPr/>
          <p:nvPr/>
        </p:nvSpPr>
        <p:spPr>
          <a:xfrm>
            <a:off x="2486025" y="4057650"/>
            <a:ext cx="2004859" cy="635374"/>
          </a:xfrm>
          <a:prstGeom prst="rect">
            <a:avLst/>
          </a:prstGeom>
          <a:no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ja-JP" altLang="en-US" sz="1200" b="1" u="sng" dirty="0">
                <a:solidFill>
                  <a:schemeClr val="tx1"/>
                </a:solidFill>
              </a:rPr>
              <a:t>障害</a:t>
            </a:r>
            <a:r>
              <a:rPr lang="ja-JP" altLang="en-US" sz="1200" dirty="0">
                <a:solidFill>
                  <a:schemeClr val="tx1"/>
                </a:solidFill>
              </a:rPr>
              <a:t>福祉サービス事業所</a:t>
            </a:r>
            <a:endParaRPr lang="en-US" altLang="ja-JP" sz="1200" dirty="0">
              <a:solidFill>
                <a:schemeClr val="tx1"/>
              </a:solidFill>
            </a:endParaRPr>
          </a:p>
        </p:txBody>
      </p:sp>
      <p:pic>
        <p:nvPicPr>
          <p:cNvPr id="5" name="図 4"/>
          <p:cNvPicPr>
            <a:picLocks noChangeAspect="1"/>
          </p:cNvPicPr>
          <p:nvPr/>
        </p:nvPicPr>
        <p:blipFill>
          <a:blip r:embed="rId2"/>
          <a:stretch>
            <a:fillRect/>
          </a:stretch>
        </p:blipFill>
        <p:spPr>
          <a:xfrm>
            <a:off x="2956361" y="3331867"/>
            <a:ext cx="1328738" cy="835819"/>
          </a:xfrm>
          <a:prstGeom prst="rect">
            <a:avLst/>
          </a:prstGeom>
        </p:spPr>
      </p:pic>
      <p:sp>
        <p:nvSpPr>
          <p:cNvPr id="11" name="正方形/長方形 10"/>
          <p:cNvSpPr/>
          <p:nvPr/>
        </p:nvSpPr>
        <p:spPr>
          <a:xfrm>
            <a:off x="829597" y="4061337"/>
            <a:ext cx="1305233" cy="405581"/>
          </a:xfrm>
          <a:prstGeom prst="rect">
            <a:avLst/>
          </a:prstGeom>
          <a:no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ja-JP" altLang="en-US" sz="1200" b="1" u="sng" dirty="0">
                <a:solidFill>
                  <a:schemeClr val="tx1"/>
                </a:solidFill>
              </a:rPr>
              <a:t>介護</a:t>
            </a:r>
            <a:r>
              <a:rPr lang="ja-JP" altLang="en-US" sz="1200" dirty="0">
                <a:solidFill>
                  <a:schemeClr val="tx1"/>
                </a:solidFill>
              </a:rPr>
              <a:t>保険事業所</a:t>
            </a:r>
            <a:endParaRPr lang="en-US" altLang="ja-JP" sz="1200" dirty="0">
              <a:solidFill>
                <a:schemeClr val="tx1"/>
              </a:solidFill>
            </a:endParaRPr>
          </a:p>
        </p:txBody>
      </p:sp>
      <p:pic>
        <p:nvPicPr>
          <p:cNvPr id="4" name="コンテンツ プレースホルダー 3"/>
          <p:cNvPicPr>
            <a:picLocks noGrp="1" noChangeAspect="1"/>
          </p:cNvPicPr>
          <p:nvPr>
            <p:ph idx="1"/>
          </p:nvPr>
        </p:nvPicPr>
        <p:blipFill>
          <a:blip r:embed="rId3"/>
          <a:stretch>
            <a:fillRect/>
          </a:stretch>
        </p:blipFill>
        <p:spPr>
          <a:xfrm>
            <a:off x="925461" y="3334653"/>
            <a:ext cx="1143000" cy="785678"/>
          </a:xfrm>
          <a:prstGeom prst="rect">
            <a:avLst/>
          </a:prstGeom>
        </p:spPr>
      </p:pic>
      <p:sp>
        <p:nvSpPr>
          <p:cNvPr id="12" name="正方形/長方形 11"/>
          <p:cNvSpPr/>
          <p:nvPr/>
        </p:nvSpPr>
        <p:spPr>
          <a:xfrm>
            <a:off x="2046338" y="2859344"/>
            <a:ext cx="907026" cy="9180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rgbClr val="FF0000"/>
                </a:solidFill>
              </a:rPr>
              <a:t>それぞれの指定基準を満たす必要がある。</a:t>
            </a:r>
          </a:p>
        </p:txBody>
      </p:sp>
      <p:sp>
        <p:nvSpPr>
          <p:cNvPr id="9" name="正方形/長方形 8"/>
          <p:cNvSpPr/>
          <p:nvPr/>
        </p:nvSpPr>
        <p:spPr>
          <a:xfrm>
            <a:off x="2013155" y="2461138"/>
            <a:ext cx="862781" cy="32077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現行</a:t>
            </a:r>
            <a:endParaRPr lang="en-US" altLang="ja-JP" sz="1350" dirty="0">
              <a:solidFill>
                <a:schemeClr val="tx1"/>
              </a:solidFill>
            </a:endParaRPr>
          </a:p>
        </p:txBody>
      </p:sp>
      <p:sp>
        <p:nvSpPr>
          <p:cNvPr id="14" name="下矢印 13"/>
          <p:cNvSpPr/>
          <p:nvPr/>
        </p:nvSpPr>
        <p:spPr>
          <a:xfrm>
            <a:off x="1360540" y="2981018"/>
            <a:ext cx="176981" cy="34843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3" name="角丸四角形 12"/>
          <p:cNvSpPr/>
          <p:nvPr/>
        </p:nvSpPr>
        <p:spPr>
          <a:xfrm>
            <a:off x="1106129" y="2710017"/>
            <a:ext cx="696862" cy="304186"/>
          </a:xfrm>
          <a:prstGeom prst="roundRect">
            <a:avLst/>
          </a:prstGeom>
          <a:pattFill prst="pct5">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高齢者</a:t>
            </a:r>
          </a:p>
        </p:txBody>
      </p:sp>
      <p:sp>
        <p:nvSpPr>
          <p:cNvPr id="16" name="下矢印 15"/>
          <p:cNvSpPr/>
          <p:nvPr/>
        </p:nvSpPr>
        <p:spPr>
          <a:xfrm>
            <a:off x="3532240" y="2973644"/>
            <a:ext cx="176981" cy="34843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5" name="角丸四角形 14"/>
          <p:cNvSpPr/>
          <p:nvPr/>
        </p:nvSpPr>
        <p:spPr>
          <a:xfrm>
            <a:off x="3211461" y="2713704"/>
            <a:ext cx="892279" cy="304186"/>
          </a:xfrm>
          <a:prstGeom prst="roundRect">
            <a:avLst/>
          </a:prstGeom>
          <a:pattFill prst="pct5">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障害児者</a:t>
            </a:r>
          </a:p>
        </p:txBody>
      </p:sp>
      <p:sp>
        <p:nvSpPr>
          <p:cNvPr id="17" name="加算記号 16"/>
          <p:cNvSpPr/>
          <p:nvPr/>
        </p:nvSpPr>
        <p:spPr>
          <a:xfrm>
            <a:off x="4572000" y="3177356"/>
            <a:ext cx="527255" cy="503289"/>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9" name="正方形/長方形 18"/>
          <p:cNvSpPr/>
          <p:nvPr/>
        </p:nvSpPr>
        <p:spPr>
          <a:xfrm>
            <a:off x="5099256" y="3176434"/>
            <a:ext cx="2566219" cy="1109817"/>
          </a:xfrm>
          <a:prstGeom prst="rect">
            <a:avLst/>
          </a:prstGeom>
          <a:pattFill prst="smConfetti">
            <a:fgClr>
              <a:schemeClr val="accent1"/>
            </a:fgClr>
            <a:bgClr>
              <a:schemeClr val="bg1"/>
            </a:bgClr>
          </a:patt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b="1" u="sng" dirty="0">
                <a:solidFill>
                  <a:schemeClr val="tx1"/>
                </a:solidFill>
              </a:rPr>
              <a:t>障害</a:t>
            </a:r>
            <a:r>
              <a:rPr lang="ja-JP" altLang="en-US" sz="1350" dirty="0">
                <a:solidFill>
                  <a:schemeClr val="tx1"/>
                </a:solidFill>
              </a:rPr>
              <a:t>福祉サービス事業所等</a:t>
            </a:r>
            <a:endParaRPr lang="en-US" altLang="ja-JP" sz="1350" dirty="0">
              <a:solidFill>
                <a:schemeClr val="tx1"/>
              </a:solidFill>
            </a:endParaRPr>
          </a:p>
          <a:p>
            <a:pPr algn="ctr"/>
            <a:r>
              <a:rPr lang="ja-JP" altLang="en-US" sz="1350" dirty="0">
                <a:solidFill>
                  <a:schemeClr val="tx1"/>
                </a:solidFill>
              </a:rPr>
              <a:t>＋</a:t>
            </a:r>
            <a:endParaRPr lang="en-US" altLang="ja-JP" sz="1350" dirty="0">
              <a:solidFill>
                <a:schemeClr val="tx1"/>
              </a:solidFill>
            </a:endParaRPr>
          </a:p>
          <a:p>
            <a:pPr algn="ctr"/>
            <a:r>
              <a:rPr lang="ja-JP" altLang="en-US" sz="1350" b="1" u="sng" dirty="0">
                <a:solidFill>
                  <a:schemeClr val="tx1"/>
                </a:solidFill>
              </a:rPr>
              <a:t>介護</a:t>
            </a:r>
            <a:r>
              <a:rPr lang="ja-JP" altLang="en-US" sz="1350" dirty="0">
                <a:solidFill>
                  <a:schemeClr val="tx1"/>
                </a:solidFill>
              </a:rPr>
              <a:t>保険事業所</a:t>
            </a:r>
            <a:endParaRPr lang="en-US" altLang="ja-JP" sz="1350" dirty="0">
              <a:solidFill>
                <a:schemeClr val="tx1"/>
              </a:solidFill>
            </a:endParaRPr>
          </a:p>
        </p:txBody>
      </p:sp>
      <p:sp>
        <p:nvSpPr>
          <p:cNvPr id="18" name="正方形/長方形 17"/>
          <p:cNvSpPr/>
          <p:nvPr/>
        </p:nvSpPr>
        <p:spPr>
          <a:xfrm>
            <a:off x="5346290" y="2940460"/>
            <a:ext cx="2120081" cy="32077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25400" cmpd="thickThin">
            <a:solidFill>
              <a:schemeClr val="accent1">
                <a:shade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共生型サービス事業所</a:t>
            </a:r>
            <a:endParaRPr lang="en-US" altLang="ja-JP" sz="1350" dirty="0">
              <a:solidFill>
                <a:schemeClr val="tx1"/>
              </a:solidFill>
            </a:endParaRPr>
          </a:p>
        </p:txBody>
      </p:sp>
      <p:sp>
        <p:nvSpPr>
          <p:cNvPr id="20" name="円/楕円 19"/>
          <p:cNvSpPr/>
          <p:nvPr/>
        </p:nvSpPr>
        <p:spPr>
          <a:xfrm>
            <a:off x="4800600" y="2826160"/>
            <a:ext cx="586249" cy="4535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t>新</a:t>
            </a:r>
            <a:endParaRPr lang="en-US" altLang="ja-JP" sz="1350" dirty="0"/>
          </a:p>
        </p:txBody>
      </p:sp>
      <p:sp>
        <p:nvSpPr>
          <p:cNvPr id="21" name="角丸四角形吹き出し 20"/>
          <p:cNvSpPr/>
          <p:nvPr/>
        </p:nvSpPr>
        <p:spPr>
          <a:xfrm>
            <a:off x="7665474" y="2007625"/>
            <a:ext cx="1382662" cy="1183559"/>
          </a:xfrm>
          <a:prstGeom prst="wedgeRoundRectCallout">
            <a:avLst>
              <a:gd name="adj1" fmla="val -71267"/>
              <a:gd name="adj2" fmla="val 41019"/>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25" dirty="0">
                <a:solidFill>
                  <a:schemeClr val="tx1"/>
                </a:solidFill>
              </a:rPr>
              <a:t>障害福祉サービス事業所等であれば、介護保険事業所の指定を受けやすくする。</a:t>
            </a:r>
            <a:endParaRPr lang="en-US" altLang="ja-JP" sz="1125" dirty="0">
              <a:solidFill>
                <a:schemeClr val="tx1"/>
              </a:solidFill>
            </a:endParaRPr>
          </a:p>
          <a:p>
            <a:r>
              <a:rPr lang="en-US" altLang="ja-JP" sz="1125" dirty="0">
                <a:solidFill>
                  <a:schemeClr val="tx1"/>
                </a:solidFill>
              </a:rPr>
              <a:t>※</a:t>
            </a:r>
            <a:r>
              <a:rPr lang="ja-JP" altLang="en-US" sz="1125" dirty="0">
                <a:solidFill>
                  <a:schemeClr val="tx1"/>
                </a:solidFill>
              </a:rPr>
              <a:t>逆も同じ。</a:t>
            </a:r>
          </a:p>
        </p:txBody>
      </p:sp>
      <p:sp>
        <p:nvSpPr>
          <p:cNvPr id="22" name="横巻き 21"/>
          <p:cNvSpPr/>
          <p:nvPr/>
        </p:nvSpPr>
        <p:spPr>
          <a:xfrm>
            <a:off x="6602506" y="3980329"/>
            <a:ext cx="2423509" cy="1210236"/>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t>☆対象サービス</a:t>
            </a:r>
            <a:endParaRPr lang="en-US" altLang="ja-JP" sz="1200" dirty="0"/>
          </a:p>
          <a:p>
            <a:pPr marL="300038" indent="-300038">
              <a:buFont typeface="+mj-lt"/>
              <a:buAutoNum type="romanUcPeriod"/>
            </a:pPr>
            <a:r>
              <a:rPr lang="ja-JP" altLang="en-US" sz="1200" dirty="0"/>
              <a:t>ホームヘルプサービス</a:t>
            </a:r>
            <a:endParaRPr lang="en-US" altLang="ja-JP" sz="1200" dirty="0"/>
          </a:p>
          <a:p>
            <a:pPr marL="300038" indent="-300038">
              <a:buFont typeface="+mj-lt"/>
              <a:buAutoNum type="romanUcPeriod"/>
            </a:pPr>
            <a:r>
              <a:rPr lang="ja-JP" altLang="en-US" sz="1200" dirty="0"/>
              <a:t>デイサービス</a:t>
            </a:r>
            <a:endParaRPr lang="en-US" altLang="ja-JP" sz="1200" dirty="0"/>
          </a:p>
          <a:p>
            <a:pPr marL="300038" indent="-300038">
              <a:buFont typeface="+mj-lt"/>
              <a:buAutoNum type="romanUcPeriod"/>
            </a:pPr>
            <a:r>
              <a:rPr lang="ja-JP" altLang="en-US" sz="1200" dirty="0"/>
              <a:t>ショトステイ等</a:t>
            </a:r>
          </a:p>
        </p:txBody>
      </p:sp>
      <p:sp>
        <p:nvSpPr>
          <p:cNvPr id="23" name="正方形/長方形 22"/>
          <p:cNvSpPr/>
          <p:nvPr/>
        </p:nvSpPr>
        <p:spPr>
          <a:xfrm>
            <a:off x="918088" y="5027357"/>
            <a:ext cx="7079225"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rgbClr val="FF0000"/>
                </a:solidFill>
              </a:rPr>
              <a:t>注）指定基準等は、平成３０年度介護報酬改定及び障害福祉サービス等報酬</a:t>
            </a:r>
            <a:r>
              <a:rPr lang="ja-JP" altLang="en-US" sz="1350" dirty="0" smtClean="0">
                <a:solidFill>
                  <a:srgbClr val="FF0000"/>
                </a:solidFill>
              </a:rPr>
              <a:t>改定時</a:t>
            </a:r>
            <a:r>
              <a:rPr lang="ja-JP" altLang="en-US" sz="1350" dirty="0">
                <a:solidFill>
                  <a:srgbClr val="FF0000"/>
                </a:solidFill>
              </a:rPr>
              <a:t>に検討</a:t>
            </a:r>
          </a:p>
        </p:txBody>
      </p:sp>
    </p:spTree>
    <p:extLst>
      <p:ext uri="{BB962C8B-B14F-4D97-AF65-F5344CB8AC3E}">
        <p14:creationId xmlns:p14="http://schemas.microsoft.com/office/powerpoint/2010/main" val="289097328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28650" y="443753"/>
            <a:ext cx="7886700" cy="5046219"/>
          </a:xfrm>
        </p:spPr>
        <p:txBody>
          <a:bodyPr/>
          <a:lstStyle/>
          <a:p>
            <a:pPr marL="0" indent="0">
              <a:buNone/>
            </a:pPr>
            <a:r>
              <a:rPr lang="ja-JP" altLang="en-US" sz="3000" dirty="0" smtClean="0"/>
              <a:t>４　有料老人ホームの入居者保護のための施</a:t>
            </a:r>
            <a:endParaRPr lang="en-US" altLang="ja-JP" sz="3000" dirty="0" smtClean="0"/>
          </a:p>
          <a:p>
            <a:pPr marL="0" indent="0">
              <a:buNone/>
            </a:pPr>
            <a:r>
              <a:rPr lang="ja-JP" altLang="en-US" sz="3000" dirty="0"/>
              <a:t>　</a:t>
            </a:r>
            <a:r>
              <a:rPr lang="ja-JP" altLang="en-US" sz="3000" dirty="0" smtClean="0"/>
              <a:t>策強化</a:t>
            </a:r>
            <a:endParaRPr lang="en-US" altLang="ja-JP" sz="3000" dirty="0" smtClean="0"/>
          </a:p>
          <a:p>
            <a:pPr marL="0" indent="0">
              <a:buNone/>
            </a:pPr>
            <a:endParaRPr lang="en-US" altLang="ja-JP" sz="3000" dirty="0" smtClean="0"/>
          </a:p>
          <a:p>
            <a:pPr marL="0" indent="0">
              <a:buNone/>
            </a:pPr>
            <a:endParaRPr lang="en-US" altLang="ja-JP" dirty="0" smtClean="0"/>
          </a:p>
          <a:p>
            <a:pPr marL="0" indent="0">
              <a:buNone/>
            </a:pPr>
            <a:endParaRPr kumimoji="1" lang="en-US" altLang="ja-JP" dirty="0"/>
          </a:p>
          <a:p>
            <a:pPr marL="0" indent="0">
              <a:buNone/>
            </a:pPr>
            <a:endParaRPr lang="en-US" altLang="ja-JP" dirty="0" smtClean="0"/>
          </a:p>
          <a:p>
            <a:pPr marL="0" indent="0">
              <a:buNone/>
            </a:pPr>
            <a:r>
              <a:rPr lang="ja-JP" altLang="en-US" dirty="0" smtClean="0"/>
              <a:t>介護保険適用除外施設の住所地特例の見直し</a:t>
            </a:r>
            <a:endParaRPr lang="en-US" altLang="ja-JP" dirty="0" smtClean="0"/>
          </a:p>
          <a:p>
            <a:pPr marL="0" indent="0">
              <a:buNone/>
            </a:pPr>
            <a:endParaRPr kumimoji="1" lang="en-US" altLang="ja-JP" dirty="0"/>
          </a:p>
        </p:txBody>
      </p:sp>
      <p:graphicFrame>
        <p:nvGraphicFramePr>
          <p:cNvPr id="4" name="表 3"/>
          <p:cNvGraphicFramePr>
            <a:graphicFrameLocks noGrp="1"/>
          </p:cNvGraphicFramePr>
          <p:nvPr>
            <p:extLst/>
          </p:nvPr>
        </p:nvGraphicFramePr>
        <p:xfrm>
          <a:off x="705464" y="1487744"/>
          <a:ext cx="7966587" cy="1981200"/>
        </p:xfrm>
        <a:graphic>
          <a:graphicData uri="http://schemas.openxmlformats.org/drawingml/2006/table">
            <a:tbl>
              <a:tblPr firstRow="1" bandRow="1">
                <a:tableStyleId>{0E3FDE45-AF77-4B5C-9715-49D594BDF05E}</a:tableStyleId>
              </a:tblPr>
              <a:tblGrid>
                <a:gridCol w="7966587"/>
              </a:tblGrid>
              <a:tr h="275877">
                <a:tc>
                  <a:txBody>
                    <a:bodyPr/>
                    <a:lstStyle/>
                    <a:p>
                      <a:r>
                        <a:rPr kumimoji="1" lang="en-US" altLang="ja-JP" sz="1400" dirty="0" smtClean="0"/>
                        <a:t>【</a:t>
                      </a:r>
                      <a:r>
                        <a:rPr kumimoji="1" lang="ja-JP" altLang="en-US" sz="1400" dirty="0" smtClean="0"/>
                        <a:t>事業停止命令の創設</a:t>
                      </a:r>
                      <a:r>
                        <a:rPr kumimoji="1" lang="en-US" altLang="ja-JP" sz="1400" dirty="0" smtClean="0"/>
                        <a:t>】</a:t>
                      </a:r>
                      <a:endParaRPr kumimoji="1" lang="ja-JP" altLang="en-US" sz="1400" dirty="0"/>
                    </a:p>
                  </a:txBody>
                  <a:tcPr marL="68580" marR="68580" marT="34290" marB="34290"/>
                </a:tc>
              </a:tr>
              <a:tr h="685800">
                <a:tc>
                  <a:txBody>
                    <a:bodyPr/>
                    <a:lstStyle/>
                    <a:p>
                      <a:pPr>
                        <a:lnSpc>
                          <a:spcPct val="150000"/>
                        </a:lnSpc>
                      </a:pPr>
                      <a:r>
                        <a:rPr kumimoji="1" lang="ja-JP" altLang="en-US" sz="1400" dirty="0" smtClean="0"/>
                        <a:t>　再三の指導に従わずに悪質な事業を続ける有料老人ホームへの指導監督の仕組みを強化するため、未届有料老人ホームも含め、悪質な有料老人ホームに対する事業停止命令措置を新設する。</a:t>
                      </a:r>
                      <a:endParaRPr kumimoji="1" lang="ja-JP" altLang="en-US" sz="1400" dirty="0"/>
                    </a:p>
                  </a:txBody>
                  <a:tcPr marL="68580" marR="68580" marT="34290" marB="34290"/>
                </a:tc>
              </a:tr>
              <a:tr h="278130">
                <a:tc>
                  <a:txBody>
                    <a:bodyPr/>
                    <a:lstStyle/>
                    <a:p>
                      <a:r>
                        <a:rPr kumimoji="1" lang="en-US" altLang="ja-JP" sz="1400" b="1" dirty="0" smtClean="0"/>
                        <a:t>【</a:t>
                      </a:r>
                      <a:r>
                        <a:rPr kumimoji="1" lang="ja-JP" altLang="en-US" sz="1400" b="1" dirty="0" smtClean="0"/>
                        <a:t>前払金保全措置の対象拡大</a:t>
                      </a:r>
                      <a:r>
                        <a:rPr kumimoji="1" lang="en-US" altLang="ja-JP" sz="1400" b="1" dirty="0" smtClean="0"/>
                        <a:t>】</a:t>
                      </a:r>
                      <a:endParaRPr kumimoji="1" lang="ja-JP" altLang="en-US" sz="1400" b="1" dirty="0"/>
                    </a:p>
                  </a:txBody>
                  <a:tcPr marL="68580" marR="68580" marT="34290" marB="34290"/>
                </a:tc>
              </a:tr>
              <a:tr h="685800">
                <a:tc>
                  <a:txBody>
                    <a:bodyPr/>
                    <a:lstStyle/>
                    <a:p>
                      <a:pPr>
                        <a:lnSpc>
                          <a:spcPct val="150000"/>
                        </a:lnSpc>
                      </a:pPr>
                      <a:r>
                        <a:rPr kumimoji="1" lang="ja-JP" altLang="en-US" sz="1400" dirty="0" smtClean="0"/>
                        <a:t>　前払金の保全義務の対象外とされている平成１８年３月３１日以前に設置された有料老人ホームについても、前払金の保全義務の対象に追加する。</a:t>
                      </a:r>
                      <a:endParaRPr kumimoji="1" lang="ja-JP" altLang="en-US" sz="1400" dirty="0"/>
                    </a:p>
                  </a:txBody>
                  <a:tcPr marL="68580" marR="68580" marT="34290" marB="34290"/>
                </a:tc>
              </a:tr>
            </a:tbl>
          </a:graphicData>
        </a:graphic>
      </p:graphicFrame>
      <p:pic>
        <p:nvPicPr>
          <p:cNvPr id="6" name="図 5"/>
          <p:cNvPicPr>
            <a:picLocks noChangeAspect="1"/>
          </p:cNvPicPr>
          <p:nvPr/>
        </p:nvPicPr>
        <p:blipFill>
          <a:blip r:embed="rId2"/>
          <a:stretch>
            <a:fillRect/>
          </a:stretch>
        </p:blipFill>
        <p:spPr>
          <a:xfrm>
            <a:off x="7119735" y="4806132"/>
            <a:ext cx="778027" cy="365573"/>
          </a:xfrm>
          <a:prstGeom prst="rect">
            <a:avLst/>
          </a:prstGeom>
        </p:spPr>
      </p:pic>
      <p:pic>
        <p:nvPicPr>
          <p:cNvPr id="7" name="図 6"/>
          <p:cNvPicPr>
            <a:picLocks noChangeAspect="1"/>
          </p:cNvPicPr>
          <p:nvPr/>
        </p:nvPicPr>
        <p:blipFill>
          <a:blip r:embed="rId3"/>
          <a:stretch>
            <a:fillRect/>
          </a:stretch>
        </p:blipFill>
        <p:spPr>
          <a:xfrm>
            <a:off x="638674" y="4684457"/>
            <a:ext cx="743987" cy="486697"/>
          </a:xfrm>
          <a:prstGeom prst="rect">
            <a:avLst/>
          </a:prstGeom>
        </p:spPr>
      </p:pic>
      <p:pic>
        <p:nvPicPr>
          <p:cNvPr id="9" name="図 8"/>
          <p:cNvPicPr>
            <a:picLocks noChangeAspect="1"/>
          </p:cNvPicPr>
          <p:nvPr/>
        </p:nvPicPr>
        <p:blipFill>
          <a:blip r:embed="rId4"/>
          <a:stretch>
            <a:fillRect/>
          </a:stretch>
        </p:blipFill>
        <p:spPr>
          <a:xfrm>
            <a:off x="1749067" y="4662334"/>
            <a:ext cx="507437" cy="461348"/>
          </a:xfrm>
          <a:prstGeom prst="rect">
            <a:avLst/>
          </a:prstGeom>
        </p:spPr>
      </p:pic>
      <p:sp>
        <p:nvSpPr>
          <p:cNvPr id="10" name="角丸四角形 9"/>
          <p:cNvSpPr/>
          <p:nvPr/>
        </p:nvSpPr>
        <p:spPr>
          <a:xfrm>
            <a:off x="3847485" y="4068712"/>
            <a:ext cx="1736623" cy="113931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Ｂ市</a:t>
            </a:r>
            <a:endParaRPr lang="en-US" altLang="ja-JP" sz="1350" dirty="0">
              <a:solidFill>
                <a:schemeClr val="tx1"/>
              </a:solidFill>
            </a:endParaRPr>
          </a:p>
          <a:p>
            <a:pPr algn="ctr"/>
            <a:r>
              <a:rPr lang="ja-JP" altLang="en-US" sz="1350" dirty="0">
                <a:solidFill>
                  <a:schemeClr val="tx1"/>
                </a:solidFill>
              </a:rPr>
              <a:t>（適用除外施設）</a:t>
            </a:r>
            <a:endParaRPr lang="en-US" altLang="ja-JP" sz="1350" dirty="0">
              <a:solidFill>
                <a:schemeClr val="tx1"/>
              </a:solidFill>
            </a:endParaRPr>
          </a:p>
          <a:p>
            <a:pPr algn="ctr"/>
            <a:endParaRPr lang="en-US" altLang="ja-JP" sz="1350" dirty="0"/>
          </a:p>
          <a:p>
            <a:pPr algn="ctr"/>
            <a:endParaRPr lang="ja-JP" altLang="en-US" sz="1350" dirty="0"/>
          </a:p>
        </p:txBody>
      </p:sp>
      <p:sp>
        <p:nvSpPr>
          <p:cNvPr id="11" name="角丸四角形 10"/>
          <p:cNvSpPr/>
          <p:nvPr/>
        </p:nvSpPr>
        <p:spPr>
          <a:xfrm>
            <a:off x="7058946" y="4050277"/>
            <a:ext cx="1736623" cy="113931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Ｃ市</a:t>
            </a:r>
            <a:endParaRPr lang="en-US" altLang="ja-JP" sz="1350" dirty="0">
              <a:solidFill>
                <a:schemeClr val="tx1"/>
              </a:solidFill>
            </a:endParaRPr>
          </a:p>
          <a:p>
            <a:pPr algn="ctr"/>
            <a:r>
              <a:rPr lang="ja-JP" altLang="en-US" sz="1350" dirty="0">
                <a:solidFill>
                  <a:schemeClr val="tx1"/>
                </a:solidFill>
              </a:rPr>
              <a:t>（介護保険施設）</a:t>
            </a:r>
            <a:endParaRPr lang="en-US" altLang="ja-JP" sz="1350" dirty="0">
              <a:solidFill>
                <a:schemeClr val="tx1"/>
              </a:solidFill>
            </a:endParaRPr>
          </a:p>
          <a:p>
            <a:pPr algn="ctr"/>
            <a:endParaRPr lang="en-US" altLang="ja-JP" sz="1350" dirty="0"/>
          </a:p>
          <a:p>
            <a:pPr algn="ctr"/>
            <a:endParaRPr lang="ja-JP" altLang="en-US" sz="1350" dirty="0"/>
          </a:p>
        </p:txBody>
      </p:sp>
      <p:pic>
        <p:nvPicPr>
          <p:cNvPr id="12" name="図 11"/>
          <p:cNvPicPr>
            <a:picLocks noChangeAspect="1"/>
          </p:cNvPicPr>
          <p:nvPr/>
        </p:nvPicPr>
        <p:blipFill>
          <a:blip r:embed="rId5"/>
          <a:stretch>
            <a:fillRect/>
          </a:stretch>
        </p:blipFill>
        <p:spPr>
          <a:xfrm>
            <a:off x="8153554" y="4739762"/>
            <a:ext cx="500063" cy="406042"/>
          </a:xfrm>
          <a:prstGeom prst="rect">
            <a:avLst/>
          </a:prstGeom>
        </p:spPr>
      </p:pic>
      <p:pic>
        <p:nvPicPr>
          <p:cNvPr id="13" name="図 12"/>
          <p:cNvPicPr>
            <a:picLocks noChangeAspect="1"/>
          </p:cNvPicPr>
          <p:nvPr/>
        </p:nvPicPr>
        <p:blipFill>
          <a:blip r:embed="rId6"/>
          <a:stretch>
            <a:fillRect/>
          </a:stretch>
        </p:blipFill>
        <p:spPr>
          <a:xfrm>
            <a:off x="4992971" y="4691369"/>
            <a:ext cx="507536" cy="461812"/>
          </a:xfrm>
          <a:prstGeom prst="rect">
            <a:avLst/>
          </a:prstGeom>
        </p:spPr>
      </p:pic>
      <p:pic>
        <p:nvPicPr>
          <p:cNvPr id="14" name="図 13"/>
          <p:cNvPicPr>
            <a:picLocks noChangeAspect="1"/>
          </p:cNvPicPr>
          <p:nvPr/>
        </p:nvPicPr>
        <p:blipFill>
          <a:blip r:embed="rId7"/>
          <a:stretch>
            <a:fillRect/>
          </a:stretch>
        </p:blipFill>
        <p:spPr>
          <a:xfrm>
            <a:off x="3953247" y="4723171"/>
            <a:ext cx="662998" cy="418374"/>
          </a:xfrm>
          <a:prstGeom prst="rect">
            <a:avLst/>
          </a:prstGeom>
        </p:spPr>
      </p:pic>
      <p:sp>
        <p:nvSpPr>
          <p:cNvPr id="15" name="右矢印 14"/>
          <p:cNvSpPr/>
          <p:nvPr/>
        </p:nvSpPr>
        <p:spPr>
          <a:xfrm>
            <a:off x="2367116" y="4518537"/>
            <a:ext cx="1471151" cy="1991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8" name="角丸四角形 7"/>
          <p:cNvSpPr/>
          <p:nvPr/>
        </p:nvSpPr>
        <p:spPr>
          <a:xfrm>
            <a:off x="630494" y="4031841"/>
            <a:ext cx="1736623" cy="113931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Ａ市</a:t>
            </a:r>
            <a:endParaRPr lang="en-US" altLang="ja-JP" sz="1350" dirty="0">
              <a:solidFill>
                <a:schemeClr val="tx1"/>
              </a:solidFill>
            </a:endParaRPr>
          </a:p>
          <a:p>
            <a:pPr algn="ctr"/>
            <a:r>
              <a:rPr lang="ja-JP" altLang="en-US" sz="1350" dirty="0">
                <a:solidFill>
                  <a:schemeClr val="tx1"/>
                </a:solidFill>
              </a:rPr>
              <a:t>（自宅）</a:t>
            </a:r>
            <a:endParaRPr lang="en-US" altLang="ja-JP" sz="1350" dirty="0">
              <a:solidFill>
                <a:schemeClr val="tx1"/>
              </a:solidFill>
            </a:endParaRPr>
          </a:p>
          <a:p>
            <a:pPr algn="ctr"/>
            <a:endParaRPr lang="en-US" altLang="ja-JP" sz="1350" dirty="0"/>
          </a:p>
          <a:p>
            <a:pPr algn="ctr"/>
            <a:endParaRPr lang="ja-JP" altLang="en-US" sz="1350" dirty="0"/>
          </a:p>
        </p:txBody>
      </p:sp>
      <p:sp>
        <p:nvSpPr>
          <p:cNvPr id="16" name="右矢印 15"/>
          <p:cNvSpPr/>
          <p:nvPr/>
        </p:nvSpPr>
        <p:spPr>
          <a:xfrm>
            <a:off x="5600700" y="4522224"/>
            <a:ext cx="1471151" cy="1991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7" name="正方形/長方形 16"/>
          <p:cNvSpPr/>
          <p:nvPr/>
        </p:nvSpPr>
        <p:spPr>
          <a:xfrm>
            <a:off x="2433484" y="4076086"/>
            <a:ext cx="1305233" cy="453513"/>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rPr>
              <a:t>Ｂ市の障害支援施設に入所</a:t>
            </a:r>
          </a:p>
        </p:txBody>
      </p:sp>
      <p:sp>
        <p:nvSpPr>
          <p:cNvPr id="18" name="正方形/長方形 17"/>
          <p:cNvSpPr/>
          <p:nvPr/>
        </p:nvSpPr>
        <p:spPr>
          <a:xfrm>
            <a:off x="5656006" y="4057650"/>
            <a:ext cx="1305233" cy="453513"/>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rPr>
              <a:t>Ｃ市の介護保険施設に入所</a:t>
            </a:r>
          </a:p>
        </p:txBody>
      </p:sp>
      <p:sp>
        <p:nvSpPr>
          <p:cNvPr id="19" name="角丸四角形吹き出し 18"/>
          <p:cNvSpPr/>
          <p:nvPr/>
        </p:nvSpPr>
        <p:spPr>
          <a:xfrm>
            <a:off x="1825113" y="5292828"/>
            <a:ext cx="1382662" cy="497759"/>
          </a:xfrm>
          <a:prstGeom prst="wedgeRoundRectCallout">
            <a:avLst>
              <a:gd name="adj1" fmla="val 102333"/>
              <a:gd name="adj2" fmla="val -118981"/>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25" dirty="0">
                <a:solidFill>
                  <a:schemeClr val="tx1"/>
                </a:solidFill>
              </a:rPr>
              <a:t>費用はＡ市が負担（住所地特例）</a:t>
            </a:r>
          </a:p>
        </p:txBody>
      </p:sp>
      <p:sp>
        <p:nvSpPr>
          <p:cNvPr id="20" name="角丸四角形吹き出し 19"/>
          <p:cNvSpPr/>
          <p:nvPr/>
        </p:nvSpPr>
        <p:spPr>
          <a:xfrm>
            <a:off x="5279923" y="5340760"/>
            <a:ext cx="3723968" cy="497759"/>
          </a:xfrm>
          <a:prstGeom prst="wedgeRoundRectCallout">
            <a:avLst>
              <a:gd name="adj1" fmla="val 9746"/>
              <a:gd name="adj2" fmla="val -87870"/>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25" dirty="0">
                <a:solidFill>
                  <a:schemeClr val="tx1"/>
                </a:solidFill>
              </a:rPr>
              <a:t>【</a:t>
            </a:r>
            <a:r>
              <a:rPr lang="ja-JP" altLang="en-US" sz="1125" dirty="0">
                <a:solidFill>
                  <a:schemeClr val="tx1"/>
                </a:solidFill>
              </a:rPr>
              <a:t>現 行</a:t>
            </a:r>
            <a:r>
              <a:rPr lang="en-US" altLang="ja-JP" sz="1125" dirty="0">
                <a:solidFill>
                  <a:schemeClr val="tx1"/>
                </a:solidFill>
              </a:rPr>
              <a:t>】</a:t>
            </a:r>
            <a:r>
              <a:rPr lang="ja-JP" altLang="en-US" sz="1125" dirty="0">
                <a:solidFill>
                  <a:schemeClr val="tx1"/>
                </a:solidFill>
              </a:rPr>
              <a:t>　　費用はＢ市が負担</a:t>
            </a:r>
            <a:endParaRPr lang="en-US" altLang="ja-JP" sz="1125" dirty="0">
              <a:solidFill>
                <a:schemeClr val="tx1"/>
              </a:solidFill>
            </a:endParaRPr>
          </a:p>
          <a:p>
            <a:r>
              <a:rPr lang="en-US" altLang="ja-JP" sz="1125" dirty="0">
                <a:solidFill>
                  <a:schemeClr val="tx1"/>
                </a:solidFill>
              </a:rPr>
              <a:t>【</a:t>
            </a:r>
            <a:r>
              <a:rPr lang="ja-JP" altLang="en-US" sz="1125" dirty="0">
                <a:solidFill>
                  <a:schemeClr val="tx1"/>
                </a:solidFill>
              </a:rPr>
              <a:t>改正後</a:t>
            </a:r>
            <a:r>
              <a:rPr lang="en-US" altLang="ja-JP" sz="1125" dirty="0">
                <a:solidFill>
                  <a:schemeClr val="tx1"/>
                </a:solidFill>
              </a:rPr>
              <a:t>】</a:t>
            </a:r>
            <a:r>
              <a:rPr lang="ja-JP" altLang="en-US" sz="1125" dirty="0">
                <a:solidFill>
                  <a:schemeClr val="tx1"/>
                </a:solidFill>
              </a:rPr>
              <a:t>　費用はＡ市が負担</a:t>
            </a:r>
          </a:p>
        </p:txBody>
      </p:sp>
    </p:spTree>
    <p:extLst>
      <p:ext uri="{BB962C8B-B14F-4D97-AF65-F5344CB8AC3E}">
        <p14:creationId xmlns:p14="http://schemas.microsoft.com/office/powerpoint/2010/main" val="34035870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marL="457200" indent="-457200">
              <a:buFont typeface="+mj-lt"/>
              <a:buAutoNum type="arabicPeriod" startAt="5"/>
            </a:pPr>
            <a:r>
              <a:rPr lang="ja-JP" altLang="en-US" sz="2250" dirty="0"/>
              <a:t>現役世代並みの所得のある者の利用者負担割合の見直し</a:t>
            </a:r>
          </a:p>
        </p:txBody>
      </p:sp>
      <p:sp>
        <p:nvSpPr>
          <p:cNvPr id="3" name="コンテンツ プレースホルダー 2"/>
          <p:cNvSpPr>
            <a:spLocks noGrp="1"/>
          </p:cNvSpPr>
          <p:nvPr>
            <p:ph idx="1"/>
          </p:nvPr>
        </p:nvSpPr>
        <p:spPr>
          <a:xfrm>
            <a:off x="628650" y="1476375"/>
            <a:ext cx="7886700" cy="4700588"/>
          </a:xfrm>
        </p:spPr>
        <p:txBody>
          <a:bodyPr/>
          <a:lstStyle/>
          <a:p>
            <a:pPr marL="0" indent="0">
              <a:buNone/>
            </a:pPr>
            <a:r>
              <a:rPr lang="ja-JP" altLang="en-US" dirty="0" smtClean="0"/>
              <a:t>○利用者負担割合　　　　　　　　　　○対象者数</a:t>
            </a:r>
            <a:endParaRPr lang="en-US" altLang="ja-JP" dirty="0" smtClean="0"/>
          </a:p>
          <a:p>
            <a:pPr marL="0" indent="0">
              <a:buNone/>
            </a:pPr>
            <a:endParaRPr lang="en-US" altLang="ja-JP" dirty="0" smtClean="0"/>
          </a:p>
        </p:txBody>
      </p:sp>
      <p:graphicFrame>
        <p:nvGraphicFramePr>
          <p:cNvPr id="4" name="表 3"/>
          <p:cNvGraphicFramePr>
            <a:graphicFrameLocks noGrp="1"/>
          </p:cNvGraphicFramePr>
          <p:nvPr>
            <p:extLst/>
          </p:nvPr>
        </p:nvGraphicFramePr>
        <p:xfrm>
          <a:off x="860322" y="2706821"/>
          <a:ext cx="3556819" cy="1958186"/>
        </p:xfrm>
        <a:graphic>
          <a:graphicData uri="http://schemas.openxmlformats.org/drawingml/2006/table">
            <a:tbl>
              <a:tblPr firstRow="1" bandRow="1">
                <a:tableStyleId>{5C22544A-7EE6-4342-B048-85BDC9FD1C3A}</a:tableStyleId>
              </a:tblPr>
              <a:tblGrid>
                <a:gridCol w="2281790"/>
                <a:gridCol w="1275029"/>
              </a:tblGrid>
              <a:tr h="472286">
                <a:tc>
                  <a:txBody>
                    <a:bodyPr/>
                    <a:lstStyle/>
                    <a:p>
                      <a:endParaRPr kumimoji="1" lang="ja-JP" altLang="en-US" sz="1400" dirty="0"/>
                    </a:p>
                  </a:txBody>
                  <a:tcPr marL="68580" marR="68580" marT="34290" marB="34290">
                    <a:lnR w="12700" cap="flat" cmpd="sng" algn="ctr">
                      <a:solidFill>
                        <a:schemeClr val="tx1"/>
                      </a:solidFill>
                      <a:prstDash val="solid"/>
                      <a:round/>
                      <a:headEnd type="none" w="med" len="med"/>
                      <a:tailEnd type="none" w="med" len="med"/>
                    </a:lnR>
                    <a:lnTlToBr w="12700" cap="flat" cmpd="sng" algn="ctr">
                      <a:solidFill>
                        <a:schemeClr val="tx1"/>
                      </a:solidFill>
                      <a:prstDash val="sysDot"/>
                      <a:round/>
                      <a:headEnd type="none" w="med" len="med"/>
                      <a:tailEnd type="none" w="med" len="med"/>
                    </a:lnTlToBr>
                  </a:tcPr>
                </a:tc>
                <a:tc>
                  <a:txBody>
                    <a:bodyPr/>
                    <a:lstStyle/>
                    <a:p>
                      <a:pPr algn="ctr"/>
                      <a:r>
                        <a:rPr kumimoji="1" lang="ja-JP" altLang="en-US" sz="1400" dirty="0" smtClean="0"/>
                        <a:t>負担割合</a:t>
                      </a:r>
                      <a:endParaRPr kumimoji="1" lang="ja-JP" altLang="en-US" sz="1400" dirty="0"/>
                    </a:p>
                  </a:txBody>
                  <a:tcPr marL="68580" marR="68580" marT="34290" marB="34290" anchor="ctr">
                    <a:lnL w="12700" cap="flat" cmpd="sng" algn="ctr">
                      <a:solidFill>
                        <a:schemeClr val="tx1"/>
                      </a:solidFill>
                      <a:prstDash val="solid"/>
                      <a:round/>
                      <a:headEnd type="none" w="med" len="med"/>
                      <a:tailEnd type="none" w="med" len="med"/>
                    </a:lnL>
                  </a:tcPr>
                </a:tc>
              </a:tr>
              <a:tr h="480060">
                <a:tc>
                  <a:txBody>
                    <a:bodyPr/>
                    <a:lstStyle/>
                    <a:p>
                      <a:r>
                        <a:rPr kumimoji="1" lang="ja-JP" altLang="en-US" sz="1400" dirty="0" smtClean="0"/>
                        <a:t>年金収入等　３４０万円以上</a:t>
                      </a:r>
                      <a:endParaRPr kumimoji="1" lang="ja-JP" altLang="en-US" sz="1400" dirty="0"/>
                    </a:p>
                  </a:txBody>
                  <a:tcPr marL="68580" marR="68580" marT="34290" marB="34290" anchor="ctr">
                    <a:lnR w="12700" cap="flat" cmpd="sng" algn="ctr">
                      <a:solidFill>
                        <a:schemeClr val="tx1"/>
                      </a:solidFill>
                      <a:prstDash val="solid"/>
                      <a:round/>
                      <a:headEnd type="none" w="med" len="med"/>
                      <a:tailEnd type="none" w="med" len="med"/>
                    </a:lnR>
                  </a:tcPr>
                </a:tc>
                <a:tc>
                  <a:txBody>
                    <a:bodyPr/>
                    <a:lstStyle/>
                    <a:p>
                      <a:pPr algn="ctr"/>
                      <a:r>
                        <a:rPr kumimoji="1" lang="ja-JP" altLang="en-US" sz="1400" dirty="0" smtClean="0"/>
                        <a:t>２割⇒</a:t>
                      </a:r>
                      <a:r>
                        <a:rPr kumimoji="1" lang="ja-JP" altLang="en-US" sz="1400" b="1" u="sng" dirty="0" smtClean="0"/>
                        <a:t>３割</a:t>
                      </a:r>
                      <a:endParaRPr kumimoji="1" lang="ja-JP" altLang="en-US" sz="1400" b="1" u="sng" dirty="0"/>
                    </a:p>
                  </a:txBody>
                  <a:tcPr marL="68580" marR="68580" marT="34290" marB="34290" anchor="ctr">
                    <a:lnL w="12700" cap="flat" cmpd="sng" algn="ctr">
                      <a:solidFill>
                        <a:schemeClr val="tx1"/>
                      </a:solidFill>
                      <a:prstDash val="solid"/>
                      <a:round/>
                      <a:headEnd type="none" w="med" len="med"/>
                      <a:tailEnd type="none" w="med" len="med"/>
                    </a:lnL>
                  </a:tcPr>
                </a:tc>
              </a:tr>
              <a:tr h="480060">
                <a:tc>
                  <a:txBody>
                    <a:bodyPr/>
                    <a:lstStyle/>
                    <a:p>
                      <a:r>
                        <a:rPr kumimoji="1" lang="ja-JP" altLang="en-US" sz="1400" dirty="0" smtClean="0"/>
                        <a:t>年金収入等　２８０万円以上</a:t>
                      </a:r>
                      <a:endParaRPr kumimoji="1" lang="ja-JP" altLang="en-US" sz="1400" dirty="0"/>
                    </a:p>
                  </a:txBody>
                  <a:tcPr marL="68580" marR="68580" marT="34290" marB="34290" anchor="ctr">
                    <a:lnR w="12700" cap="flat" cmpd="sng" algn="ctr">
                      <a:solidFill>
                        <a:schemeClr val="tx1"/>
                      </a:solidFill>
                      <a:prstDash val="solid"/>
                      <a:round/>
                      <a:headEnd type="none" w="med" len="med"/>
                      <a:tailEnd type="none" w="med" len="med"/>
                    </a:lnR>
                  </a:tcPr>
                </a:tc>
                <a:tc>
                  <a:txBody>
                    <a:bodyPr/>
                    <a:lstStyle/>
                    <a:p>
                      <a:pPr algn="ctr"/>
                      <a:r>
                        <a:rPr kumimoji="1" lang="ja-JP" altLang="en-US" sz="1400" dirty="0" smtClean="0"/>
                        <a:t>２割</a:t>
                      </a:r>
                      <a:endParaRPr kumimoji="1" lang="ja-JP" altLang="en-US" sz="1400" dirty="0"/>
                    </a:p>
                  </a:txBody>
                  <a:tcPr marL="68580" marR="68580" marT="34290" marB="34290" anchor="ctr">
                    <a:lnL w="12700" cap="flat" cmpd="sng" algn="ctr">
                      <a:solidFill>
                        <a:schemeClr val="tx1"/>
                      </a:solidFill>
                      <a:prstDash val="solid"/>
                      <a:round/>
                      <a:headEnd type="none" w="med" len="med"/>
                      <a:tailEnd type="none" w="med" len="med"/>
                    </a:lnL>
                  </a:tcPr>
                </a:tc>
              </a:tr>
              <a:tr h="480060">
                <a:tc>
                  <a:txBody>
                    <a:bodyPr/>
                    <a:lstStyle/>
                    <a:p>
                      <a:r>
                        <a:rPr kumimoji="1" lang="ja-JP" altLang="en-US" sz="1400" dirty="0" smtClean="0"/>
                        <a:t>年金収入等　２８０万円未満</a:t>
                      </a:r>
                      <a:endParaRPr kumimoji="1" lang="ja-JP" altLang="en-US" sz="1400" dirty="0"/>
                    </a:p>
                  </a:txBody>
                  <a:tcPr marL="68580" marR="68580" marT="34290" marB="34290" anchor="ctr">
                    <a:lnR w="12700" cap="flat" cmpd="sng" algn="ctr">
                      <a:solidFill>
                        <a:schemeClr val="tx1"/>
                      </a:solidFill>
                      <a:prstDash val="solid"/>
                      <a:round/>
                      <a:headEnd type="none" w="med" len="med"/>
                      <a:tailEnd type="none" w="med" len="med"/>
                    </a:lnR>
                  </a:tcPr>
                </a:tc>
                <a:tc>
                  <a:txBody>
                    <a:bodyPr/>
                    <a:lstStyle/>
                    <a:p>
                      <a:pPr algn="ctr"/>
                      <a:r>
                        <a:rPr kumimoji="1" lang="ja-JP" altLang="en-US" sz="1400" dirty="0" smtClean="0"/>
                        <a:t>１割</a:t>
                      </a:r>
                      <a:endParaRPr kumimoji="1" lang="ja-JP" altLang="en-US" sz="1400" dirty="0"/>
                    </a:p>
                  </a:txBody>
                  <a:tcPr marL="68580" marR="68580" marT="34290" marB="34290" anchor="ctr">
                    <a:lnL w="12700" cap="flat" cmpd="sng" algn="ctr">
                      <a:solidFill>
                        <a:schemeClr val="tx1"/>
                      </a:solidFill>
                      <a:prstDash val="solid"/>
                      <a:round/>
                      <a:headEnd type="none" w="med" len="med"/>
                      <a:tailEnd type="none" w="med" len="med"/>
                    </a:lnL>
                  </a:tcPr>
                </a:tc>
              </a:tr>
            </a:tbl>
          </a:graphicData>
        </a:graphic>
      </p:graphicFrame>
      <p:sp>
        <p:nvSpPr>
          <p:cNvPr id="5" name="正方形/長方形 4"/>
          <p:cNvSpPr/>
          <p:nvPr/>
        </p:nvSpPr>
        <p:spPr>
          <a:xfrm>
            <a:off x="3288891" y="3282438"/>
            <a:ext cx="1002890" cy="293124"/>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9" name="正方形/長方形 8"/>
          <p:cNvSpPr/>
          <p:nvPr/>
        </p:nvSpPr>
        <p:spPr>
          <a:xfrm>
            <a:off x="4760259" y="3186954"/>
            <a:ext cx="2763371" cy="24204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0" name="正方形/長方形 9"/>
          <p:cNvSpPr/>
          <p:nvPr/>
        </p:nvSpPr>
        <p:spPr>
          <a:xfrm>
            <a:off x="7537076" y="2891118"/>
            <a:ext cx="400050" cy="537882"/>
          </a:xfrm>
          <a:prstGeom prst="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1" name="正方形/長方形 10"/>
          <p:cNvSpPr/>
          <p:nvPr/>
        </p:nvSpPr>
        <p:spPr>
          <a:xfrm>
            <a:off x="7923679" y="2480982"/>
            <a:ext cx="194983" cy="948018"/>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3" name="右中かっこ 12"/>
          <p:cNvSpPr/>
          <p:nvPr/>
        </p:nvSpPr>
        <p:spPr>
          <a:xfrm rot="5400000">
            <a:off x="7533336" y="3424067"/>
            <a:ext cx="613901" cy="623768"/>
          </a:xfrm>
          <a:prstGeom prst="rightBrace">
            <a:avLst/>
          </a:prstGeom>
          <a:ln>
            <a:solidFill>
              <a:schemeClr val="bg2">
                <a:lumMod val="1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1350"/>
          </a:p>
        </p:txBody>
      </p:sp>
      <p:sp>
        <p:nvSpPr>
          <p:cNvPr id="14" name="正方形/長方形 13"/>
          <p:cNvSpPr/>
          <p:nvPr/>
        </p:nvSpPr>
        <p:spPr>
          <a:xfrm>
            <a:off x="5039340" y="3937513"/>
            <a:ext cx="2145890" cy="1880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現行制度の１割負担：</a:t>
            </a:r>
            <a:r>
              <a:rPr lang="en-US" altLang="ja-JP" sz="1200" dirty="0">
                <a:solidFill>
                  <a:schemeClr val="tx1"/>
                </a:solidFill>
              </a:rPr>
              <a:t>451</a:t>
            </a:r>
            <a:r>
              <a:rPr lang="ja-JP" altLang="en-US" sz="1200" dirty="0">
                <a:solidFill>
                  <a:schemeClr val="tx1"/>
                </a:solidFill>
              </a:rPr>
              <a:t>万人</a:t>
            </a:r>
          </a:p>
        </p:txBody>
      </p:sp>
      <p:sp>
        <p:nvSpPr>
          <p:cNvPr id="15" name="右中かっこ 14"/>
          <p:cNvSpPr/>
          <p:nvPr/>
        </p:nvSpPr>
        <p:spPr>
          <a:xfrm rot="5400000">
            <a:off x="5971362" y="2224406"/>
            <a:ext cx="345722" cy="2754909"/>
          </a:xfrm>
          <a:prstGeom prst="righ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1350"/>
          </a:p>
        </p:txBody>
      </p:sp>
      <p:sp>
        <p:nvSpPr>
          <p:cNvPr id="16" name="正方形/長方形 15"/>
          <p:cNvSpPr/>
          <p:nvPr/>
        </p:nvSpPr>
        <p:spPr>
          <a:xfrm>
            <a:off x="6619875" y="4157202"/>
            <a:ext cx="2336084" cy="3004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現行制度の２割負担：</a:t>
            </a:r>
            <a:r>
              <a:rPr lang="en-US" altLang="ja-JP" sz="1200" dirty="0">
                <a:solidFill>
                  <a:schemeClr val="tx1"/>
                </a:solidFill>
              </a:rPr>
              <a:t>45</a:t>
            </a:r>
            <a:r>
              <a:rPr lang="ja-JP" altLang="en-US" sz="1200" dirty="0">
                <a:solidFill>
                  <a:schemeClr val="tx1"/>
                </a:solidFill>
              </a:rPr>
              <a:t>万人</a:t>
            </a:r>
          </a:p>
        </p:txBody>
      </p:sp>
      <p:sp>
        <p:nvSpPr>
          <p:cNvPr id="18" name="右中かっこ 17"/>
          <p:cNvSpPr/>
          <p:nvPr/>
        </p:nvSpPr>
        <p:spPr>
          <a:xfrm rot="16200000">
            <a:off x="7888731" y="2271065"/>
            <a:ext cx="261413" cy="243349"/>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1350"/>
          </a:p>
        </p:txBody>
      </p:sp>
      <p:sp>
        <p:nvSpPr>
          <p:cNvPr id="19" name="正方形/長方形 18"/>
          <p:cNvSpPr/>
          <p:nvPr/>
        </p:nvSpPr>
        <p:spPr>
          <a:xfrm>
            <a:off x="6813755" y="2018686"/>
            <a:ext cx="2330246" cy="1474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u="sng" dirty="0">
                <a:solidFill>
                  <a:schemeClr val="tx1"/>
                </a:solidFill>
              </a:rPr>
              <a:t>見直し後の３割負担　約１２万人</a:t>
            </a:r>
          </a:p>
        </p:txBody>
      </p:sp>
    </p:spTree>
    <p:extLst>
      <p:ext uri="{BB962C8B-B14F-4D97-AF65-F5344CB8AC3E}">
        <p14:creationId xmlns:p14="http://schemas.microsoft.com/office/powerpoint/2010/main" val="153362176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marL="742950" indent="-742950">
              <a:buFont typeface="+mj-lt"/>
              <a:buAutoNum type="arabicPeriod" startAt="6"/>
            </a:pPr>
            <a:r>
              <a:rPr lang="ja-JP" altLang="en-US" dirty="0">
                <a:latin typeface="ＭＳ 明朝" panose="02020609040205080304" pitchFamily="17" charset="-128"/>
                <a:ea typeface="ＭＳ 明朝" panose="02020609040205080304" pitchFamily="17" charset="-128"/>
              </a:rPr>
              <a:t>介護納付金への総報酬割の導入</a:t>
            </a:r>
            <a:endParaRPr kumimoji="1" lang="ja-JP" altLang="en-US" dirty="0"/>
          </a:p>
        </p:txBody>
      </p:sp>
      <p:graphicFrame>
        <p:nvGraphicFramePr>
          <p:cNvPr id="7" name="コンテンツ プレースホルダー 6"/>
          <p:cNvGraphicFramePr>
            <a:graphicFrameLocks noGrp="1"/>
          </p:cNvGraphicFramePr>
          <p:nvPr>
            <p:ph idx="1"/>
            <p:extLst/>
          </p:nvPr>
        </p:nvGraphicFramePr>
        <p:xfrm>
          <a:off x="4745293" y="2629391"/>
          <a:ext cx="3782963" cy="990600"/>
        </p:xfrm>
        <a:graphic>
          <a:graphicData uri="http://schemas.openxmlformats.org/drawingml/2006/table">
            <a:tbl>
              <a:tblPr firstRow="1" bandRow="1">
                <a:tableStyleId>{5C22544A-7EE6-4342-B048-85BDC9FD1C3A}</a:tableStyleId>
              </a:tblPr>
              <a:tblGrid>
                <a:gridCol w="2057401"/>
                <a:gridCol w="1725562"/>
              </a:tblGrid>
              <a:tr h="480060">
                <a:tc>
                  <a:txBody>
                    <a:bodyPr/>
                    <a:lstStyle/>
                    <a:p>
                      <a:r>
                        <a:rPr kumimoji="1" lang="ja-JP" altLang="en-US" sz="1400" dirty="0" smtClean="0"/>
                        <a:t>「負担増」となる被保険者</a:t>
                      </a:r>
                      <a:endParaRPr kumimoji="1" lang="ja-JP" altLang="en-US" sz="1400" dirty="0"/>
                    </a:p>
                  </a:txBody>
                  <a:tcPr marL="68580" marR="68580" marT="34290" marB="34290"/>
                </a:tc>
                <a:tc>
                  <a:txBody>
                    <a:bodyPr/>
                    <a:lstStyle/>
                    <a:p>
                      <a:r>
                        <a:rPr kumimoji="1" lang="ja-JP" altLang="en-US" sz="1400" dirty="0" smtClean="0"/>
                        <a:t>約１，３００万人</a:t>
                      </a:r>
                      <a:endParaRPr kumimoji="1" lang="ja-JP" altLang="en-US" sz="1400" dirty="0"/>
                    </a:p>
                  </a:txBody>
                  <a:tcPr marL="68580" marR="68580" marT="34290" marB="34290"/>
                </a:tc>
              </a:tr>
              <a:tr h="4800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「負担減」となる被保険者</a:t>
                      </a: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約１，７００万人</a:t>
                      </a:r>
                    </a:p>
                  </a:txBody>
                  <a:tcPr marL="68580" marR="68580" marT="34290" marB="34290"/>
                </a:tc>
              </a:tr>
            </a:tbl>
          </a:graphicData>
        </a:graphic>
      </p:graphicFrame>
      <p:graphicFrame>
        <p:nvGraphicFramePr>
          <p:cNvPr id="5" name="オブジェクト 4"/>
          <p:cNvGraphicFramePr>
            <a:graphicFrameLocks noChangeAspect="1"/>
          </p:cNvGraphicFramePr>
          <p:nvPr>
            <p:extLst/>
          </p:nvPr>
        </p:nvGraphicFramePr>
        <p:xfrm>
          <a:off x="641671" y="2638118"/>
          <a:ext cx="3930329" cy="2721078"/>
        </p:xfrm>
        <a:graphic>
          <a:graphicData uri="http://schemas.openxmlformats.org/presentationml/2006/ole">
            <mc:AlternateContent xmlns:mc="http://schemas.openxmlformats.org/markup-compatibility/2006">
              <mc:Choice xmlns:v="urn:schemas-microsoft-com:vml" Requires="v">
                <p:oleObj spid="_x0000_s1033" name="ワークシート" r:id="rId3" imgW="4579542" imgH="2750859" progId="Excel.Sheet.12">
                  <p:embed/>
                </p:oleObj>
              </mc:Choice>
              <mc:Fallback>
                <p:oleObj name="ワークシート" r:id="rId3" imgW="4579542" imgH="2750859" progId="Excel.Sheet.12">
                  <p:embed/>
                  <p:pic>
                    <p:nvPicPr>
                      <p:cNvPr id="0" name=""/>
                      <p:cNvPicPr/>
                      <p:nvPr/>
                    </p:nvPicPr>
                    <p:blipFill>
                      <a:blip r:embed="rId4"/>
                      <a:stretch>
                        <a:fillRect/>
                      </a:stretch>
                    </p:blipFill>
                    <p:spPr>
                      <a:xfrm>
                        <a:off x="641671" y="2638118"/>
                        <a:ext cx="3930329" cy="2721078"/>
                      </a:xfrm>
                      <a:prstGeom prst="rect">
                        <a:avLst/>
                      </a:prstGeom>
                    </p:spPr>
                  </p:pic>
                </p:oleObj>
              </mc:Fallback>
            </mc:AlternateContent>
          </a:graphicData>
        </a:graphic>
      </p:graphicFrame>
      <p:sp>
        <p:nvSpPr>
          <p:cNvPr id="6" name="正方形/長方形 5"/>
          <p:cNvSpPr/>
          <p:nvPr/>
        </p:nvSpPr>
        <p:spPr>
          <a:xfrm>
            <a:off x="4657726" y="2265108"/>
            <a:ext cx="3873912" cy="26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solidFill>
                  <a:schemeClr val="tx1"/>
                </a:solidFill>
              </a:rPr>
              <a:t>【</a:t>
            </a:r>
            <a:r>
              <a:rPr lang="ja-JP" altLang="en-US" sz="1200" dirty="0">
                <a:solidFill>
                  <a:schemeClr val="tx1"/>
                </a:solidFill>
              </a:rPr>
              <a:t>全面総報酬制導入の際に影響を受ける被保険者数</a:t>
            </a:r>
            <a:r>
              <a:rPr lang="en-US" altLang="ja-JP" sz="1200" dirty="0">
                <a:solidFill>
                  <a:schemeClr val="tx1"/>
                </a:solidFill>
              </a:rPr>
              <a:t>】</a:t>
            </a:r>
            <a:endParaRPr lang="ja-JP" altLang="en-US" sz="1200" dirty="0">
              <a:solidFill>
                <a:schemeClr val="tx1"/>
              </a:solidFill>
            </a:endParaRPr>
          </a:p>
        </p:txBody>
      </p:sp>
      <p:sp>
        <p:nvSpPr>
          <p:cNvPr id="8" name="正方形/長方形 7"/>
          <p:cNvSpPr/>
          <p:nvPr/>
        </p:nvSpPr>
        <p:spPr>
          <a:xfrm>
            <a:off x="4716105" y="3724890"/>
            <a:ext cx="3683411" cy="26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dirty="0">
                <a:solidFill>
                  <a:schemeClr val="tx1"/>
                </a:solidFill>
              </a:rPr>
              <a:t>【</a:t>
            </a:r>
            <a:r>
              <a:rPr lang="ja-JP" altLang="en-US" sz="1200" dirty="0">
                <a:solidFill>
                  <a:schemeClr val="tx1"/>
                </a:solidFill>
              </a:rPr>
              <a:t>総報酬割導入スケジュール</a:t>
            </a:r>
            <a:r>
              <a:rPr lang="en-US" altLang="ja-JP" sz="1200" dirty="0">
                <a:solidFill>
                  <a:schemeClr val="tx1"/>
                </a:solidFill>
              </a:rPr>
              <a:t>】</a:t>
            </a:r>
            <a:endParaRPr lang="ja-JP" altLang="en-US" sz="1200" dirty="0">
              <a:solidFill>
                <a:schemeClr val="tx1"/>
              </a:solidFill>
            </a:endParaRPr>
          </a:p>
        </p:txBody>
      </p:sp>
      <p:graphicFrame>
        <p:nvGraphicFramePr>
          <p:cNvPr id="9" name="表 8"/>
          <p:cNvGraphicFramePr>
            <a:graphicFrameLocks noGrp="1"/>
          </p:cNvGraphicFramePr>
          <p:nvPr>
            <p:extLst>
              <p:ext uri="{D42A27DB-BD31-4B8C-83A1-F6EECF244321}">
                <p14:modId xmlns:p14="http://schemas.microsoft.com/office/powerpoint/2010/main" val="3212613484"/>
              </p:ext>
            </p:extLst>
          </p:nvPr>
        </p:nvGraphicFramePr>
        <p:xfrm>
          <a:off x="4708729" y="4004392"/>
          <a:ext cx="3660055" cy="845820"/>
        </p:xfrm>
        <a:graphic>
          <a:graphicData uri="http://schemas.openxmlformats.org/drawingml/2006/table">
            <a:tbl>
              <a:tblPr firstRow="1" bandRow="1">
                <a:tableStyleId>{5C22544A-7EE6-4342-B048-85BDC9FD1C3A}</a:tableStyleId>
              </a:tblPr>
              <a:tblGrid>
                <a:gridCol w="732011"/>
                <a:gridCol w="732011"/>
                <a:gridCol w="732011"/>
                <a:gridCol w="732011"/>
                <a:gridCol w="732011"/>
              </a:tblGrid>
              <a:tr h="278130">
                <a:tc>
                  <a:txBody>
                    <a:bodyPr/>
                    <a:lstStyle/>
                    <a:p>
                      <a:endParaRPr kumimoji="1" lang="ja-JP" altLang="en-US" sz="1400" dirty="0"/>
                    </a:p>
                  </a:txBody>
                  <a:tcPr marL="68580" marR="68580" marT="34290" marB="34290"/>
                </a:tc>
                <a:tc gridSpan="2">
                  <a:txBody>
                    <a:bodyPr/>
                    <a:lstStyle/>
                    <a:p>
                      <a:pPr algn="ctr"/>
                      <a:r>
                        <a:rPr kumimoji="1" lang="ja-JP" altLang="en-US" sz="1400" dirty="0" smtClean="0"/>
                        <a:t>２９年度</a:t>
                      </a:r>
                      <a:endParaRPr kumimoji="1" lang="ja-JP" altLang="en-US" sz="1400" dirty="0"/>
                    </a:p>
                  </a:txBody>
                  <a:tcPr marL="68580" marR="68580" marT="34290" marB="34290"/>
                </a:tc>
                <a:tc hMerge="1">
                  <a:txBody>
                    <a:bodyPr/>
                    <a:lstStyle/>
                    <a:p>
                      <a:endParaRPr kumimoji="1" lang="ja-JP" altLang="en-US"/>
                    </a:p>
                  </a:txBody>
                  <a:tcPr/>
                </a:tc>
                <a:tc rowSpan="2">
                  <a:txBody>
                    <a:bodyPr/>
                    <a:lstStyle/>
                    <a:p>
                      <a:pPr algn="ctr"/>
                      <a:r>
                        <a:rPr kumimoji="1" lang="ja-JP" altLang="en-US" sz="1400" dirty="0" smtClean="0"/>
                        <a:t>３０年度</a:t>
                      </a:r>
                      <a:endParaRPr kumimoji="1" lang="ja-JP" altLang="en-US" sz="1400" dirty="0"/>
                    </a:p>
                  </a:txBody>
                  <a:tcPr marL="68580" marR="68580" marT="34290" marB="34290" anchor="ctr"/>
                </a:tc>
                <a:tc rowSpan="2">
                  <a:txBody>
                    <a:bodyPr/>
                    <a:lstStyle/>
                    <a:p>
                      <a:pPr algn="ctr"/>
                      <a:r>
                        <a:rPr kumimoji="1" lang="ja-JP" altLang="en-US" sz="1400" dirty="0" smtClean="0"/>
                        <a:t>３１年度</a:t>
                      </a:r>
                      <a:endParaRPr kumimoji="1" lang="ja-JP" altLang="en-US" sz="1400" dirty="0"/>
                    </a:p>
                  </a:txBody>
                  <a:tcPr marL="68580" marR="68580" marT="34290" marB="34290" anchor="ctr"/>
                </a:tc>
              </a:tr>
              <a:tr h="278130">
                <a:tc rowSpan="2">
                  <a:txBody>
                    <a:bodyPr/>
                    <a:lstStyle/>
                    <a:p>
                      <a:r>
                        <a:rPr kumimoji="1" lang="ja-JP" altLang="en-US" sz="1400" dirty="0" smtClean="0"/>
                        <a:t>総報酬割分</a:t>
                      </a:r>
                      <a:endParaRPr kumimoji="1" lang="ja-JP" altLang="en-US" sz="1400" dirty="0"/>
                    </a:p>
                  </a:txBody>
                  <a:tcPr marL="68580" marR="68580" marT="34290" marB="34290"/>
                </a:tc>
                <a:tc>
                  <a:txBody>
                    <a:bodyPr/>
                    <a:lstStyle/>
                    <a:p>
                      <a:pPr algn="ctr"/>
                      <a:r>
                        <a:rPr kumimoji="1" lang="ja-JP" altLang="en-US" sz="1400" dirty="0" smtClean="0"/>
                        <a:t>～７月</a:t>
                      </a:r>
                      <a:endParaRPr kumimoji="1" lang="ja-JP" altLang="en-US" sz="1400" dirty="0"/>
                    </a:p>
                  </a:txBody>
                  <a:tcPr marL="68580" marR="68580" marT="34290" marB="34290"/>
                </a:tc>
                <a:tc>
                  <a:txBody>
                    <a:bodyPr/>
                    <a:lstStyle/>
                    <a:p>
                      <a:pPr algn="ctr"/>
                      <a:r>
                        <a:rPr kumimoji="1" lang="ja-JP" altLang="en-US" sz="1400" dirty="0" smtClean="0"/>
                        <a:t>８月～</a:t>
                      </a:r>
                      <a:endParaRPr kumimoji="1" lang="ja-JP" altLang="en-US" sz="1400" dirty="0"/>
                    </a:p>
                  </a:txBody>
                  <a:tcPr marL="68580" marR="68580" marT="34290" marB="34290"/>
                </a:tc>
                <a:tc vMerge="1">
                  <a:txBody>
                    <a:bodyPr/>
                    <a:lstStyle/>
                    <a:p>
                      <a:endParaRPr kumimoji="1" lang="ja-JP" altLang="en-US" dirty="0"/>
                    </a:p>
                  </a:txBody>
                  <a:tcPr/>
                </a:tc>
                <a:tc vMerge="1">
                  <a:txBody>
                    <a:bodyPr/>
                    <a:lstStyle/>
                    <a:p>
                      <a:endParaRPr kumimoji="1" lang="ja-JP" altLang="en-US"/>
                    </a:p>
                  </a:txBody>
                  <a:tcPr/>
                </a:tc>
              </a:tr>
              <a:tr h="278130">
                <a:tc vMerge="1">
                  <a:txBody>
                    <a:bodyPr/>
                    <a:lstStyle/>
                    <a:p>
                      <a:endParaRPr kumimoji="1" lang="ja-JP" altLang="en-US"/>
                    </a:p>
                  </a:txBody>
                  <a:tcPr/>
                </a:tc>
                <a:tc>
                  <a:txBody>
                    <a:bodyPr/>
                    <a:lstStyle/>
                    <a:p>
                      <a:pPr algn="ctr"/>
                      <a:r>
                        <a:rPr kumimoji="1" lang="ja-JP" altLang="en-US" sz="1400" dirty="0" smtClean="0"/>
                        <a:t>なし</a:t>
                      </a:r>
                      <a:endParaRPr kumimoji="1" lang="ja-JP" altLang="en-US" sz="1400" dirty="0"/>
                    </a:p>
                  </a:txBody>
                  <a:tcPr marL="68580" marR="68580" marT="34290" marB="34290"/>
                </a:tc>
                <a:tc>
                  <a:txBody>
                    <a:bodyPr/>
                    <a:lstStyle/>
                    <a:p>
                      <a:pPr algn="ctr"/>
                      <a:r>
                        <a:rPr kumimoji="1" lang="ja-JP" altLang="en-US" sz="1400" dirty="0" smtClean="0"/>
                        <a:t>１</a:t>
                      </a:r>
                      <a:r>
                        <a:rPr kumimoji="1" lang="en-US" altLang="ja-JP" sz="1400" dirty="0" smtClean="0"/>
                        <a:t>/</a:t>
                      </a:r>
                      <a:r>
                        <a:rPr kumimoji="1" lang="ja-JP" altLang="en-US" sz="1400" dirty="0" smtClean="0"/>
                        <a:t>２</a:t>
                      </a:r>
                      <a:endParaRPr kumimoji="1" lang="ja-JP" altLang="en-US" sz="1400" dirty="0"/>
                    </a:p>
                  </a:txBody>
                  <a:tcPr marL="68580" marR="68580" marT="34290" marB="34290"/>
                </a:tc>
                <a:tc>
                  <a:txBody>
                    <a:bodyPr/>
                    <a:lstStyle/>
                    <a:p>
                      <a:pPr algn="ctr"/>
                      <a:r>
                        <a:rPr kumimoji="1" lang="ja-JP" altLang="en-US" sz="1400" dirty="0" smtClean="0"/>
                        <a:t>１</a:t>
                      </a:r>
                      <a:r>
                        <a:rPr kumimoji="1" lang="en-US" altLang="ja-JP" sz="1400" dirty="0" smtClean="0"/>
                        <a:t>/</a:t>
                      </a:r>
                      <a:r>
                        <a:rPr kumimoji="1" lang="ja-JP" altLang="en-US" sz="1400" dirty="0" smtClean="0"/>
                        <a:t>２</a:t>
                      </a:r>
                      <a:endParaRPr kumimoji="1" lang="ja-JP" altLang="en-US" sz="1400" dirty="0"/>
                    </a:p>
                  </a:txBody>
                  <a:tcPr marL="68580" marR="68580" marT="34290" marB="34290"/>
                </a:tc>
                <a:tc>
                  <a:txBody>
                    <a:bodyPr/>
                    <a:lstStyle/>
                    <a:p>
                      <a:pPr algn="ctr"/>
                      <a:r>
                        <a:rPr kumimoji="1" lang="ja-JP" altLang="en-US" sz="1400" dirty="0" smtClean="0"/>
                        <a:t>３</a:t>
                      </a:r>
                      <a:r>
                        <a:rPr kumimoji="1" lang="en-US" altLang="ja-JP" sz="1400" dirty="0" smtClean="0"/>
                        <a:t>/</a:t>
                      </a:r>
                      <a:r>
                        <a:rPr kumimoji="1" lang="ja-JP" altLang="en-US" sz="1400" dirty="0" smtClean="0"/>
                        <a:t>４</a:t>
                      </a:r>
                      <a:endParaRPr kumimoji="1" lang="ja-JP" altLang="en-US" sz="1400" dirty="0"/>
                    </a:p>
                  </a:txBody>
                  <a:tcPr marL="68580" marR="68580" marT="34290" marB="34290"/>
                </a:tc>
              </a:tr>
            </a:tbl>
          </a:graphicData>
        </a:graphic>
      </p:graphicFrame>
    </p:spTree>
    <p:extLst>
      <p:ext uri="{BB962C8B-B14F-4D97-AF65-F5344CB8AC3E}">
        <p14:creationId xmlns:p14="http://schemas.microsoft.com/office/powerpoint/2010/main" val="349354296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14488" y="1131096"/>
            <a:ext cx="5915025" cy="2165347"/>
          </a:xfrm>
        </p:spPr>
        <p:txBody>
          <a:bodyPr>
            <a:normAutofit/>
          </a:bodyPr>
          <a:lstStyle/>
          <a:p>
            <a:pPr algn="ctr"/>
            <a:r>
              <a:rPr lang="ja-JP" altLang="en-US" sz="3000" b="1" dirty="0">
                <a:effectLst>
                  <a:outerShdw blurRad="38100" dist="38100" dir="2700000" algn="tl">
                    <a:srgbClr val="000000">
                      <a:alpha val="43137"/>
                    </a:srgbClr>
                  </a:outerShdw>
                </a:effectLst>
              </a:rPr>
              <a:t>サービス共通は以上で終了です。</a:t>
            </a:r>
            <a:r>
              <a:rPr lang="en-US" altLang="ja-JP" sz="3000" b="1" dirty="0">
                <a:effectLst>
                  <a:outerShdw blurRad="38100" dist="38100" dir="2700000" algn="tl">
                    <a:srgbClr val="000000">
                      <a:alpha val="43137"/>
                    </a:srgbClr>
                  </a:outerShdw>
                </a:effectLst>
              </a:rPr>
              <a:t/>
            </a:r>
            <a:br>
              <a:rPr lang="en-US" altLang="ja-JP" sz="3000" b="1" dirty="0">
                <a:effectLst>
                  <a:outerShdw blurRad="38100" dist="38100" dir="2700000" algn="tl">
                    <a:srgbClr val="000000">
                      <a:alpha val="43137"/>
                    </a:srgbClr>
                  </a:outerShdw>
                </a:effectLst>
              </a:rPr>
            </a:br>
            <a:r>
              <a:rPr lang="en-US" altLang="ja-JP" sz="3000" b="1" dirty="0">
                <a:effectLst>
                  <a:outerShdw blurRad="38100" dist="38100" dir="2700000" algn="tl">
                    <a:srgbClr val="000000">
                      <a:alpha val="43137"/>
                    </a:srgbClr>
                  </a:outerShdw>
                </a:effectLst>
              </a:rPr>
              <a:t/>
            </a:r>
            <a:br>
              <a:rPr lang="en-US" altLang="ja-JP" sz="3000" b="1" dirty="0">
                <a:effectLst>
                  <a:outerShdw blurRad="38100" dist="38100" dir="2700000" algn="tl">
                    <a:srgbClr val="000000">
                      <a:alpha val="43137"/>
                    </a:srgbClr>
                  </a:outerShdw>
                </a:effectLst>
              </a:rPr>
            </a:br>
            <a:r>
              <a:rPr lang="ja-JP" altLang="en-US" sz="3000" b="1" dirty="0">
                <a:effectLst>
                  <a:outerShdw blurRad="38100" dist="38100" dir="2700000" algn="tl">
                    <a:srgbClr val="000000">
                      <a:alpha val="43137"/>
                    </a:srgbClr>
                  </a:outerShdw>
                </a:effectLst>
              </a:rPr>
              <a:t>御清聴ありがとうございました。</a:t>
            </a:r>
          </a:p>
        </p:txBody>
      </p:sp>
      <p:pic>
        <p:nvPicPr>
          <p:cNvPr id="4" name="コンテンツ プレースホルダー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2185903" y="3296442"/>
            <a:ext cx="1739221" cy="2241826"/>
          </a:xfrm>
        </p:spPr>
      </p:pic>
      <p:sp>
        <p:nvSpPr>
          <p:cNvPr id="5" name="円形吹き出し 4"/>
          <p:cNvSpPr/>
          <p:nvPr/>
        </p:nvSpPr>
        <p:spPr>
          <a:xfrm>
            <a:off x="4496538" y="3296442"/>
            <a:ext cx="3032975" cy="2241826"/>
          </a:xfrm>
          <a:prstGeom prst="wedgeEllipseCallout">
            <a:avLst>
              <a:gd name="adj1" fmla="val -66089"/>
              <a:gd name="adj2" fmla="val -13248"/>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100" b="1" dirty="0"/>
              <a:t>アンケートに</a:t>
            </a:r>
            <a:endParaRPr lang="en-US" altLang="ja-JP" sz="2100" b="1" dirty="0"/>
          </a:p>
          <a:p>
            <a:pPr algn="ctr"/>
            <a:r>
              <a:rPr lang="ja-JP" altLang="en-US" sz="2100" b="1" dirty="0"/>
              <a:t>御協力を</a:t>
            </a:r>
            <a:endParaRPr lang="en-US" altLang="ja-JP" sz="2100" b="1" dirty="0"/>
          </a:p>
          <a:p>
            <a:pPr algn="ctr"/>
            <a:r>
              <a:rPr lang="ja-JP" altLang="en-US" sz="2100" b="1" dirty="0"/>
              <a:t>お願いします！</a:t>
            </a:r>
          </a:p>
        </p:txBody>
      </p:sp>
    </p:spTree>
    <p:extLst>
      <p:ext uri="{BB962C8B-B14F-4D97-AF65-F5344CB8AC3E}">
        <p14:creationId xmlns:p14="http://schemas.microsoft.com/office/powerpoint/2010/main" val="24240626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normAutofit/>
          </a:bodyPr>
          <a:lstStyle/>
          <a:p>
            <a:pPr marL="514350" indent="-514350">
              <a:buFont typeface="+mj-ea"/>
              <a:buAutoNum type="circleNumDbPlain"/>
            </a:pPr>
            <a:r>
              <a:rPr kumimoji="1" lang="ja-JP" altLang="en-US" dirty="0" smtClean="0"/>
              <a:t>集団指導講習会</a:t>
            </a:r>
            <a:endParaRPr kumimoji="1" lang="en-US" altLang="ja-JP" dirty="0" smtClean="0"/>
          </a:p>
          <a:p>
            <a:pPr marL="457200" lvl="1" indent="0">
              <a:buNone/>
            </a:pPr>
            <a:r>
              <a:rPr kumimoji="1" lang="en-US" altLang="ja-JP" dirty="0" smtClean="0"/>
              <a:t>【</a:t>
            </a:r>
            <a:r>
              <a:rPr kumimoji="1" lang="ja-JP" altLang="en-US" dirty="0" smtClean="0"/>
              <a:t>目的</a:t>
            </a:r>
            <a:r>
              <a:rPr kumimoji="1" lang="en-US" altLang="ja-JP" dirty="0" smtClean="0"/>
              <a:t>】</a:t>
            </a:r>
            <a:r>
              <a:rPr lang="ja-JP" altLang="en-US" dirty="0"/>
              <a:t>制度の理解　不正の防止</a:t>
            </a:r>
            <a:endParaRPr kumimoji="1" lang="en-US" altLang="ja-JP" dirty="0" smtClean="0"/>
          </a:p>
          <a:p>
            <a:pPr marL="457200" lvl="1" indent="0">
              <a:buNone/>
            </a:pPr>
            <a:r>
              <a:rPr lang="en-US" altLang="ja-JP" dirty="0" smtClean="0"/>
              <a:t>【</a:t>
            </a:r>
            <a:r>
              <a:rPr lang="ja-JP" altLang="en-US" dirty="0" smtClean="0"/>
              <a:t>効果</a:t>
            </a:r>
            <a:r>
              <a:rPr lang="en-US" altLang="ja-JP" dirty="0" smtClean="0"/>
              <a:t>】</a:t>
            </a:r>
            <a:r>
              <a:rPr lang="ja-JP" altLang="en-US" dirty="0"/>
              <a:t>制度管理の</a:t>
            </a:r>
            <a:r>
              <a:rPr lang="ja-JP" altLang="en-US" dirty="0" smtClean="0"/>
              <a:t>適正化</a:t>
            </a:r>
            <a:endParaRPr lang="en-US" altLang="ja-JP" dirty="0" smtClean="0"/>
          </a:p>
          <a:p>
            <a:pPr marL="457200" lvl="1" indent="0">
              <a:buNone/>
            </a:pPr>
            <a:endParaRPr kumimoji="1" lang="en-US" altLang="ja-JP" dirty="0" smtClean="0"/>
          </a:p>
          <a:p>
            <a:pPr marL="514350" indent="-514350">
              <a:buFont typeface="+mj-ea"/>
              <a:buAutoNum type="circleNumDbPlain" startAt="2"/>
            </a:pPr>
            <a:r>
              <a:rPr lang="ja-JP" altLang="en-US" dirty="0" smtClean="0"/>
              <a:t>実地指導</a:t>
            </a:r>
            <a:endParaRPr lang="en-US" altLang="ja-JP" dirty="0" smtClean="0"/>
          </a:p>
          <a:p>
            <a:pPr marL="457200" lvl="1" indent="0">
              <a:buNone/>
            </a:pPr>
            <a:r>
              <a:rPr lang="en-US" altLang="ja-JP" dirty="0"/>
              <a:t>【</a:t>
            </a:r>
            <a:r>
              <a:rPr lang="ja-JP" altLang="en-US" dirty="0"/>
              <a:t>目的</a:t>
            </a:r>
            <a:r>
              <a:rPr lang="en-US" altLang="ja-JP" dirty="0" smtClean="0"/>
              <a:t>】</a:t>
            </a:r>
            <a:r>
              <a:rPr lang="ja-JP" altLang="en-US" sz="2300" dirty="0"/>
              <a:t>高齢者虐待</a:t>
            </a:r>
            <a:r>
              <a:rPr lang="ja-JP" altLang="en-US" sz="2300" dirty="0" smtClean="0"/>
              <a:t>防止　身体的拘束等廃止（禁止）</a:t>
            </a:r>
            <a:endParaRPr lang="en-US" altLang="ja-JP" sz="2300" dirty="0"/>
          </a:p>
          <a:p>
            <a:pPr marL="457200" lvl="1" indent="0">
              <a:buNone/>
            </a:pPr>
            <a:r>
              <a:rPr lang="en-US" altLang="ja-JP" dirty="0"/>
              <a:t>【</a:t>
            </a:r>
            <a:r>
              <a:rPr lang="ja-JP" altLang="en-US" dirty="0"/>
              <a:t>効果</a:t>
            </a:r>
            <a:r>
              <a:rPr lang="en-US" altLang="ja-JP" dirty="0" smtClean="0"/>
              <a:t>】</a:t>
            </a:r>
            <a:r>
              <a:rPr lang="ja-JP" altLang="en-US" dirty="0"/>
              <a:t>よりよいケアの実現</a:t>
            </a:r>
            <a:endParaRPr lang="en-US" altLang="ja-JP" dirty="0" smtClean="0"/>
          </a:p>
          <a:p>
            <a:pPr marL="457200" lvl="1" indent="0">
              <a:buNone/>
            </a:pPr>
            <a:endParaRPr lang="en-US" altLang="ja-JP" dirty="0" smtClean="0"/>
          </a:p>
          <a:p>
            <a:pPr marL="514350" indent="-514350">
              <a:buFont typeface="+mj-ea"/>
              <a:buAutoNum type="circleNumDbPlain" startAt="3"/>
            </a:pPr>
            <a:r>
              <a:rPr kumimoji="1" lang="ja-JP" altLang="en-US" dirty="0" smtClean="0"/>
              <a:t>監査</a:t>
            </a:r>
            <a:endParaRPr kumimoji="1" lang="en-US" altLang="ja-JP" dirty="0" smtClean="0"/>
          </a:p>
          <a:p>
            <a:pPr marL="457200" lvl="1" indent="0">
              <a:buNone/>
            </a:pPr>
            <a:r>
              <a:rPr lang="en-US" altLang="ja-JP" dirty="0"/>
              <a:t>【</a:t>
            </a:r>
            <a:r>
              <a:rPr lang="ja-JP" altLang="en-US" dirty="0"/>
              <a:t>効果</a:t>
            </a:r>
            <a:r>
              <a:rPr lang="en-US" altLang="ja-JP" dirty="0" smtClean="0"/>
              <a:t>】</a:t>
            </a:r>
            <a:r>
              <a:rPr lang="ja-JP" altLang="en-US" dirty="0"/>
              <a:t>介護保険給付の適正化</a:t>
            </a:r>
            <a:endParaRPr kumimoji="1" lang="ja-JP" altLang="en-US" dirty="0"/>
          </a:p>
        </p:txBody>
      </p:sp>
      <p:sp>
        <p:nvSpPr>
          <p:cNvPr id="4" name="タイトル 1"/>
          <p:cNvSpPr>
            <a:spLocks noGrp="1"/>
          </p:cNvSpPr>
          <p:nvPr>
            <p:ph type="title"/>
          </p:nvPr>
        </p:nvSpPr>
        <p:spPr>
          <a:xfrm>
            <a:off x="628650" y="365126"/>
            <a:ext cx="7886700" cy="1325563"/>
          </a:xfrm>
        </p:spPr>
        <p:txBody>
          <a:bodyPr/>
          <a:lstStyle/>
          <a:p>
            <a:r>
              <a:rPr kumimoji="1" lang="ja-JP" altLang="en-US" dirty="0" smtClean="0"/>
              <a:t>指導・監査について②</a:t>
            </a:r>
            <a:endParaRPr kumimoji="1" lang="ja-JP" altLang="en-US" dirty="0"/>
          </a:p>
        </p:txBody>
      </p:sp>
      <p:pic>
        <p:nvPicPr>
          <p:cNvPr id="2" name="図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22577" y="1828799"/>
            <a:ext cx="2054038" cy="1556777"/>
          </a:xfrm>
          <a:prstGeom prst="rect">
            <a:avLst/>
          </a:prstGeom>
        </p:spPr>
      </p:pic>
      <p:pic>
        <p:nvPicPr>
          <p:cNvPr id="5" name="図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76365" y="4356847"/>
            <a:ext cx="2080932" cy="1567422"/>
          </a:xfrm>
          <a:prstGeom prst="rect">
            <a:avLst/>
          </a:prstGeom>
        </p:spPr>
      </p:pic>
    </p:spTree>
    <p:extLst>
      <p:ext uri="{BB962C8B-B14F-4D97-AF65-F5344CB8AC3E}">
        <p14:creationId xmlns:p14="http://schemas.microsoft.com/office/powerpoint/2010/main" val="5030543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lang="ja-JP" altLang="en-US" dirty="0"/>
              <a:t>指導・監査に</a:t>
            </a:r>
            <a:r>
              <a:rPr lang="ja-JP" altLang="en-US" dirty="0" smtClean="0"/>
              <a:t>ついて</a:t>
            </a:r>
            <a:r>
              <a:rPr lang="ja-JP" altLang="en-US" dirty="0"/>
              <a:t>③</a:t>
            </a:r>
            <a:endParaRPr kumimoji="1" lang="ja-JP" altLang="en-US" dirty="0"/>
          </a:p>
        </p:txBody>
      </p:sp>
      <p:sp>
        <p:nvSpPr>
          <p:cNvPr id="6" name="テキスト プレースホルダー 5"/>
          <p:cNvSpPr>
            <a:spLocks noGrp="1"/>
          </p:cNvSpPr>
          <p:nvPr>
            <p:ph type="body" idx="1"/>
          </p:nvPr>
        </p:nvSpPr>
        <p:spPr>
          <a:xfrm>
            <a:off x="629842" y="1690689"/>
            <a:ext cx="3868340" cy="588872"/>
          </a:xfrm>
        </p:spPr>
        <p:txBody>
          <a:bodyPr>
            <a:normAutofit/>
          </a:bodyPr>
          <a:lstStyle/>
          <a:p>
            <a:r>
              <a:rPr kumimoji="1" lang="ja-JP" altLang="en-US" sz="2800" dirty="0" smtClean="0"/>
              <a:t>指導</a:t>
            </a:r>
            <a:endParaRPr kumimoji="1" lang="ja-JP" altLang="en-US" sz="2800" dirty="0"/>
          </a:p>
        </p:txBody>
      </p:sp>
      <p:sp>
        <p:nvSpPr>
          <p:cNvPr id="7" name="コンテンツ プレースホルダー 6"/>
          <p:cNvSpPr>
            <a:spLocks noGrp="1"/>
          </p:cNvSpPr>
          <p:nvPr>
            <p:ph sz="half" idx="2"/>
          </p:nvPr>
        </p:nvSpPr>
        <p:spPr>
          <a:xfrm>
            <a:off x="629842" y="2279561"/>
            <a:ext cx="3868340" cy="1957588"/>
          </a:xfrm>
        </p:spPr>
        <p:txBody>
          <a:bodyPr/>
          <a:lstStyle/>
          <a:p>
            <a:r>
              <a:rPr lang="ja-JP" altLang="en-US" sz="2400" dirty="0"/>
              <a:t>制度管理の適正化とよりよいケアの実現を</a:t>
            </a:r>
            <a:r>
              <a:rPr lang="ja-JP" altLang="en-US" sz="2400" dirty="0" smtClean="0"/>
              <a:t>目指す</a:t>
            </a:r>
            <a:endParaRPr lang="en-US" altLang="ja-JP" sz="2400" dirty="0" smtClean="0"/>
          </a:p>
          <a:p>
            <a:r>
              <a:rPr lang="ja-JP" altLang="en-US" sz="2400" dirty="0" smtClean="0"/>
              <a:t>介護</a:t>
            </a:r>
            <a:r>
              <a:rPr lang="ja-JP" altLang="en-US" sz="2400" dirty="0"/>
              <a:t>サービス事業者等の育成・支援を目的として</a:t>
            </a:r>
            <a:r>
              <a:rPr lang="ja-JP" altLang="en-US" sz="2400" dirty="0" smtClean="0"/>
              <a:t>行う</a:t>
            </a:r>
            <a:endParaRPr kumimoji="1" lang="ja-JP" altLang="en-US" sz="2400" dirty="0"/>
          </a:p>
        </p:txBody>
      </p:sp>
      <p:sp>
        <p:nvSpPr>
          <p:cNvPr id="8" name="テキスト プレースホルダー 7"/>
          <p:cNvSpPr>
            <a:spLocks noGrp="1"/>
          </p:cNvSpPr>
          <p:nvPr>
            <p:ph type="body" sz="quarter" idx="3"/>
          </p:nvPr>
        </p:nvSpPr>
        <p:spPr>
          <a:xfrm>
            <a:off x="4629150" y="1690689"/>
            <a:ext cx="3887391" cy="588872"/>
          </a:xfrm>
        </p:spPr>
        <p:txBody>
          <a:bodyPr>
            <a:normAutofit/>
          </a:bodyPr>
          <a:lstStyle/>
          <a:p>
            <a:r>
              <a:rPr kumimoji="1" lang="ja-JP" altLang="en-US" sz="2800" dirty="0" smtClean="0"/>
              <a:t>監査</a:t>
            </a:r>
            <a:endParaRPr kumimoji="1" lang="ja-JP" altLang="en-US" sz="2800" dirty="0"/>
          </a:p>
        </p:txBody>
      </p:sp>
      <p:sp>
        <p:nvSpPr>
          <p:cNvPr id="9" name="コンテンツ プレースホルダー 8"/>
          <p:cNvSpPr>
            <a:spLocks noGrp="1"/>
          </p:cNvSpPr>
          <p:nvPr>
            <p:ph sz="quarter" idx="4"/>
          </p:nvPr>
        </p:nvSpPr>
        <p:spPr>
          <a:xfrm>
            <a:off x="4629150" y="2279561"/>
            <a:ext cx="3887391" cy="1957588"/>
          </a:xfrm>
        </p:spPr>
        <p:txBody>
          <a:bodyPr>
            <a:normAutofit/>
          </a:bodyPr>
          <a:lstStyle/>
          <a:p>
            <a:r>
              <a:rPr lang="ja-JP" altLang="en-US" sz="2400" dirty="0"/>
              <a:t>指定基準違反や介護報酬の不正請求が疑われる</a:t>
            </a:r>
            <a:r>
              <a:rPr lang="ja-JP" altLang="en-US" sz="2400" dirty="0" smtClean="0"/>
              <a:t>場合に実施</a:t>
            </a:r>
            <a:endParaRPr lang="en-US" altLang="ja-JP" sz="2400" dirty="0" smtClean="0"/>
          </a:p>
          <a:p>
            <a:r>
              <a:rPr lang="ja-JP" altLang="en-US" sz="2400" dirty="0"/>
              <a:t>事実関係を把握し、公正かつ適切な措置を採る</a:t>
            </a:r>
            <a:endParaRPr kumimoji="1" lang="ja-JP" altLang="en-US" sz="2400" dirty="0"/>
          </a:p>
        </p:txBody>
      </p:sp>
      <p:sp>
        <p:nvSpPr>
          <p:cNvPr id="10" name="コンテンツ プレースホルダー 6"/>
          <p:cNvSpPr txBox="1">
            <a:spLocks/>
          </p:cNvSpPr>
          <p:nvPr/>
        </p:nvSpPr>
        <p:spPr>
          <a:xfrm>
            <a:off x="629842" y="4505460"/>
            <a:ext cx="3868340" cy="1957588"/>
          </a:xfrm>
          <a:prstGeom prst="rect">
            <a:avLst/>
          </a:prstGeom>
        </p:spPr>
        <p:txBody>
          <a:bodyPr vert="horz" lIns="91440" tIns="45720" rIns="91440" bIns="45720" rtlCol="0" anchor="b">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just">
              <a:buFont typeface="Wingdings" panose="05000000000000000000" pitchFamily="2" charset="2"/>
              <a:buChar char="Ø"/>
            </a:pPr>
            <a:r>
              <a:rPr lang="ja-JP" altLang="en-US" sz="2400" dirty="0"/>
              <a:t>事業所に義務を課したり権利を制限したりするような法律上の拘束力</a:t>
            </a:r>
            <a:r>
              <a:rPr lang="ja-JP" altLang="en-US" sz="2400" dirty="0" smtClean="0"/>
              <a:t>はない</a:t>
            </a:r>
            <a:endParaRPr lang="en-US" altLang="ja-JP" sz="2400" dirty="0" smtClean="0"/>
          </a:p>
          <a:p>
            <a:pPr algn="just">
              <a:buFont typeface="Wingdings" panose="05000000000000000000" pitchFamily="2" charset="2"/>
              <a:buChar char="Ø"/>
            </a:pPr>
            <a:r>
              <a:rPr lang="ja-JP" altLang="en-US" sz="2400" dirty="0"/>
              <a:t>事業所</a:t>
            </a:r>
            <a:r>
              <a:rPr lang="ja-JP" altLang="en-US" sz="2400" dirty="0" smtClean="0"/>
              <a:t>の自主的</a:t>
            </a:r>
            <a:r>
              <a:rPr lang="ja-JP" altLang="en-US" sz="2400" dirty="0"/>
              <a:t>な協力を前提</a:t>
            </a:r>
          </a:p>
        </p:txBody>
      </p:sp>
      <p:sp>
        <p:nvSpPr>
          <p:cNvPr id="11" name="コンテンツ プレースホルダー 6"/>
          <p:cNvSpPr txBox="1">
            <a:spLocks/>
          </p:cNvSpPr>
          <p:nvPr/>
        </p:nvSpPr>
        <p:spPr>
          <a:xfrm>
            <a:off x="4648201" y="4505460"/>
            <a:ext cx="3868340" cy="1957588"/>
          </a:xfrm>
          <a:prstGeom prst="rect">
            <a:avLst/>
          </a:prstGeom>
        </p:spPr>
        <p:txBody>
          <a:bodyPr vert="horz" lIns="91440" tIns="45720" rIns="91440" bIns="45720" rtlCol="0" anchor="b">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just">
              <a:buFont typeface="Wingdings" panose="05000000000000000000" pitchFamily="2" charset="2"/>
              <a:buChar char="Ø"/>
            </a:pPr>
            <a:r>
              <a:rPr lang="ja-JP" altLang="en-US" sz="2400" dirty="0"/>
              <a:t>従わない場合は、勧告や</a:t>
            </a:r>
            <a:r>
              <a:rPr lang="ja-JP" altLang="en-US" sz="2400" dirty="0" smtClean="0"/>
              <a:t>命令を行うことがある</a:t>
            </a:r>
            <a:endParaRPr lang="en-US" altLang="ja-JP" sz="2400" dirty="0" smtClean="0"/>
          </a:p>
          <a:p>
            <a:pPr algn="just">
              <a:buFont typeface="Wingdings" panose="05000000000000000000" pitchFamily="2" charset="2"/>
              <a:buChar char="Ø"/>
            </a:pPr>
            <a:r>
              <a:rPr lang="ja-JP" altLang="en-US" sz="2400" dirty="0"/>
              <a:t>勧告や命令にも従わないときは、指定の取消等の行政処分が</a:t>
            </a:r>
            <a:r>
              <a:rPr lang="ja-JP" altLang="en-US" sz="2400" dirty="0" smtClean="0"/>
              <a:t>行われることがある</a:t>
            </a:r>
            <a:endParaRPr lang="ja-JP" altLang="en-US" sz="2400" dirty="0"/>
          </a:p>
        </p:txBody>
      </p:sp>
      <p:sp>
        <p:nvSpPr>
          <p:cNvPr id="12" name="下矢印 11"/>
          <p:cNvSpPr/>
          <p:nvPr/>
        </p:nvSpPr>
        <p:spPr>
          <a:xfrm>
            <a:off x="2125014" y="4121239"/>
            <a:ext cx="875763" cy="38422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下矢印 12"/>
          <p:cNvSpPr/>
          <p:nvPr/>
        </p:nvSpPr>
        <p:spPr>
          <a:xfrm>
            <a:off x="6144489" y="4179194"/>
            <a:ext cx="875763" cy="38422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395504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inVertical)">
                                      <p:cBhvr>
                                        <p:cTn id="7" dur="500"/>
                                        <p:tgtEl>
                                          <p:spTgt spid="1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barn(inVertical)">
                                      <p:cBhvr>
                                        <p:cTn id="10" dur="500"/>
                                        <p:tgtEl>
                                          <p:spTgt spid="8">
                                            <p:txEl>
                                              <p:pRg st="0" end="0"/>
                                            </p:txEl>
                                          </p:spTgt>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9">
                                            <p:txEl>
                                              <p:pRg st="0" end="0"/>
                                            </p:txEl>
                                          </p:spTgt>
                                        </p:tgtEl>
                                        <p:attrNameLst>
                                          <p:attrName>style.visibility</p:attrName>
                                        </p:attrNameLst>
                                      </p:cBhvr>
                                      <p:to>
                                        <p:strVal val="visible"/>
                                      </p:to>
                                    </p:set>
                                    <p:animEffect transition="in" filter="barn(inVertical)">
                                      <p:cBhvr>
                                        <p:cTn id="13" dur="500"/>
                                        <p:tgtEl>
                                          <p:spTgt spid="9">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9">
                                            <p:txEl>
                                              <p:pRg st="1" end="1"/>
                                            </p:txEl>
                                          </p:spTgt>
                                        </p:tgtEl>
                                        <p:attrNameLst>
                                          <p:attrName>style.visibility</p:attrName>
                                        </p:attrNameLst>
                                      </p:cBhvr>
                                      <p:to>
                                        <p:strVal val="visible"/>
                                      </p:to>
                                    </p:set>
                                    <p:animEffect transition="in" filter="barn(inVertical)">
                                      <p:cBhvr>
                                        <p:cTn id="18" dur="500"/>
                                        <p:tgtEl>
                                          <p:spTgt spid="9">
                                            <p:txEl>
                                              <p:pRg st="1" end="1"/>
                                            </p:txEl>
                                          </p:spTgt>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barn(inVertical)">
                                      <p:cBhvr>
                                        <p:cTn id="2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9" grpId="0" build="p"/>
      <p:bldP spid="11" grpId="0"/>
      <p:bldP spid="1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p:cNvSpPr>
            <a:spLocks noGrp="1"/>
          </p:cNvSpPr>
          <p:nvPr>
            <p:ph type="title"/>
          </p:nvPr>
        </p:nvSpPr>
        <p:spPr>
          <a:xfrm>
            <a:off x="981636" y="484094"/>
            <a:ext cx="7646824" cy="1326847"/>
          </a:xfrm>
        </p:spPr>
        <p:txBody>
          <a:bodyPr>
            <a:normAutofit/>
          </a:bodyPr>
          <a:lstStyle/>
          <a:p>
            <a:r>
              <a:rPr lang="ja-JP" altLang="ja-JP" b="1" dirty="0"/>
              <a:t>業務管理体制の整備に係る届出について</a:t>
            </a:r>
            <a:endParaRPr kumimoji="1" lang="ja-JP" altLang="en-US" dirty="0"/>
          </a:p>
        </p:txBody>
      </p:sp>
      <p:graphicFrame>
        <p:nvGraphicFramePr>
          <p:cNvPr id="15" name="表 14"/>
          <p:cNvGraphicFramePr>
            <a:graphicFrameLocks noGrp="1"/>
          </p:cNvGraphicFramePr>
          <p:nvPr>
            <p:extLst>
              <p:ext uri="{D42A27DB-BD31-4B8C-83A1-F6EECF244321}">
                <p14:modId xmlns:p14="http://schemas.microsoft.com/office/powerpoint/2010/main" val="3026334081"/>
              </p:ext>
            </p:extLst>
          </p:nvPr>
        </p:nvGraphicFramePr>
        <p:xfrm>
          <a:off x="1048871" y="2232816"/>
          <a:ext cx="7261411" cy="3339448"/>
        </p:xfrm>
        <a:graphic>
          <a:graphicData uri="http://schemas.openxmlformats.org/drawingml/2006/table">
            <a:tbl>
              <a:tblPr firstRow="1" bandRow="1">
                <a:tableStyleId>{1FECB4D8-DB02-4DC6-A0A2-4F2EBAE1DC90}</a:tableStyleId>
              </a:tblPr>
              <a:tblGrid>
                <a:gridCol w="992770"/>
                <a:gridCol w="2667715"/>
                <a:gridCol w="1838042"/>
                <a:gridCol w="1762884"/>
              </a:tblGrid>
              <a:tr h="630083">
                <a:tc gridSpan="2">
                  <a:txBody>
                    <a:bodyPr/>
                    <a:lstStyle/>
                    <a:p>
                      <a:r>
                        <a:rPr kumimoji="1" lang="ja-JP" altLang="en-US" sz="1400" dirty="0" smtClean="0"/>
                        <a:t>事業所の所在状況</a:t>
                      </a:r>
                      <a:endParaRPr kumimoji="1" lang="ja-JP" altLang="en-US" sz="1400" dirty="0"/>
                    </a:p>
                  </a:txBody>
                  <a:tcPr marL="68580" marR="68580" marT="34290" marB="34290" anchor="ctr"/>
                </a:tc>
                <a:tc hMerge="1">
                  <a:txBody>
                    <a:bodyPr/>
                    <a:lstStyle/>
                    <a:p>
                      <a:endParaRPr kumimoji="1" lang="ja-JP" altLang="en-US"/>
                    </a:p>
                  </a:txBody>
                  <a:tcPr/>
                </a:tc>
                <a:tc>
                  <a:txBody>
                    <a:bodyPr/>
                    <a:lstStyle/>
                    <a:p>
                      <a:r>
                        <a:rPr kumimoji="1" lang="ja-JP" altLang="en-US" sz="1400" dirty="0" smtClean="0"/>
                        <a:t>平成</a:t>
                      </a:r>
                      <a:r>
                        <a:rPr kumimoji="1" lang="en-US" altLang="ja-JP" sz="1400" dirty="0" smtClean="0"/>
                        <a:t>27</a:t>
                      </a:r>
                      <a:r>
                        <a:rPr kumimoji="1" lang="ja-JP" altLang="en-US" sz="1400" dirty="0" smtClean="0"/>
                        <a:t>年</a:t>
                      </a:r>
                      <a:r>
                        <a:rPr kumimoji="1" lang="en-US" altLang="ja-JP" sz="1400" dirty="0" smtClean="0"/>
                        <a:t>3</a:t>
                      </a:r>
                      <a:r>
                        <a:rPr kumimoji="1" lang="ja-JP" altLang="en-US" sz="1400" dirty="0" smtClean="0"/>
                        <a:t>月まで</a:t>
                      </a:r>
                      <a:endParaRPr kumimoji="1" lang="ja-JP" altLang="en-US" sz="1400" dirty="0"/>
                    </a:p>
                  </a:txBody>
                  <a:tcPr marL="68580" marR="68580" marT="34290" marB="34290"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ja-JP" altLang="en-US" sz="1400" dirty="0" smtClean="0"/>
                        <a:t>平成</a:t>
                      </a:r>
                      <a:r>
                        <a:rPr kumimoji="1" lang="en-US" altLang="ja-JP" sz="1400" dirty="0" smtClean="0"/>
                        <a:t>27</a:t>
                      </a:r>
                      <a:r>
                        <a:rPr kumimoji="1" lang="ja-JP" altLang="en-US" sz="1400" dirty="0" smtClean="0"/>
                        <a:t>年</a:t>
                      </a:r>
                      <a:r>
                        <a:rPr kumimoji="1" lang="en-US" altLang="ja-JP" sz="1400" dirty="0" smtClean="0"/>
                        <a:t>4</a:t>
                      </a:r>
                      <a:r>
                        <a:rPr kumimoji="1" lang="ja-JP" altLang="en-US" sz="1400" dirty="0" smtClean="0"/>
                        <a:t>月以降</a:t>
                      </a:r>
                    </a:p>
                  </a:txBody>
                  <a:tcPr marL="68580" marR="68580" marT="34290" marB="34290" anchor="ctr"/>
                </a:tc>
              </a:tr>
              <a:tr h="358663">
                <a:tc gridSpan="2">
                  <a:txBody>
                    <a:bodyPr/>
                    <a:lstStyle/>
                    <a:p>
                      <a:r>
                        <a:rPr kumimoji="1" lang="en-US" altLang="ja-JP" sz="1400" dirty="0" smtClean="0"/>
                        <a:t>3</a:t>
                      </a:r>
                      <a:r>
                        <a:rPr kumimoji="1" lang="ja-JP" altLang="en-US" sz="1400" dirty="0" smtClean="0"/>
                        <a:t>以上の地方厚生局の区域</a:t>
                      </a:r>
                      <a:endParaRPr kumimoji="1" lang="ja-JP" altLang="en-US" sz="1400" dirty="0"/>
                    </a:p>
                  </a:txBody>
                  <a:tcPr marL="68580" marR="68580" marT="34290" marB="34290" anchor="ct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tcPr>
                </a:tc>
                <a:tc>
                  <a:txBody>
                    <a:bodyPr/>
                    <a:lstStyle/>
                    <a:p>
                      <a:r>
                        <a:rPr kumimoji="1" lang="ja-JP" altLang="en-US" sz="1400" dirty="0" smtClean="0"/>
                        <a:t>厚生労働大臣</a:t>
                      </a:r>
                      <a:endParaRPr kumimoji="1" lang="ja-JP" altLang="en-US" sz="1400" dirty="0"/>
                    </a:p>
                  </a:txBody>
                  <a:tcPr marL="68580" marR="68580" marT="34290" marB="34290" anchor="ctr"/>
                </a:tc>
                <a:tc>
                  <a:txBody>
                    <a:bodyPr/>
                    <a:lstStyle/>
                    <a:p>
                      <a:r>
                        <a:rPr kumimoji="1" lang="ja-JP" altLang="en-US" sz="1400" dirty="0" smtClean="0"/>
                        <a:t>厚生労働大臣</a:t>
                      </a:r>
                      <a:endParaRPr kumimoji="1" lang="ja-JP" altLang="en-US" sz="1400" dirty="0"/>
                    </a:p>
                  </a:txBody>
                  <a:tcPr marL="68580" marR="68580" marT="34290" marB="34290" anchor="ctr"/>
                </a:tc>
              </a:tr>
              <a:tr h="731873">
                <a:tc gridSpan="2">
                  <a:txBody>
                    <a:bodyPr/>
                    <a:lstStyle/>
                    <a:p>
                      <a:r>
                        <a:rPr kumimoji="1" lang="en-US" altLang="ja-JP" sz="1400" dirty="0" smtClean="0"/>
                        <a:t>2</a:t>
                      </a:r>
                      <a:r>
                        <a:rPr kumimoji="1" lang="ja-JP" altLang="en-US" sz="1400" dirty="0" smtClean="0"/>
                        <a:t>以上の都道府県の区域、かつ、</a:t>
                      </a:r>
                      <a:r>
                        <a:rPr kumimoji="1" lang="en-US" altLang="ja-JP" sz="1400" dirty="0" smtClean="0"/>
                        <a:t>2</a:t>
                      </a:r>
                      <a:r>
                        <a:rPr kumimoji="1" lang="ja-JP" altLang="en-US" sz="1400" dirty="0" smtClean="0"/>
                        <a:t>以下の地方厚生局の区域</a:t>
                      </a:r>
                      <a:endParaRPr kumimoji="1" lang="ja-JP" altLang="en-US" sz="1400" dirty="0"/>
                    </a:p>
                  </a:txBody>
                  <a:tcPr marL="68580" marR="68580" marT="34290" marB="34290" anchor="ct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tcPr>
                </a:tc>
                <a:tc>
                  <a:txBody>
                    <a:bodyPr/>
                    <a:lstStyle/>
                    <a:p>
                      <a:r>
                        <a:rPr kumimoji="1" lang="ja-JP" altLang="en-US" sz="1400" dirty="0" smtClean="0"/>
                        <a:t>地方厚生局長</a:t>
                      </a:r>
                      <a:endParaRPr kumimoji="1" lang="ja-JP" altLang="en-US" sz="1400" dirty="0"/>
                    </a:p>
                  </a:txBody>
                  <a:tcPr marL="68580" marR="68580" marT="34290" marB="34290" anchor="ctr"/>
                </a:tc>
                <a:tc>
                  <a:txBody>
                    <a:bodyPr/>
                    <a:lstStyle/>
                    <a:p>
                      <a:r>
                        <a:rPr kumimoji="1" lang="ja-JP" altLang="en-US" sz="1400" dirty="0" smtClean="0"/>
                        <a:t>事業所の主たる事務所が所在する都道府県知事</a:t>
                      </a:r>
                      <a:endParaRPr kumimoji="1" lang="ja-JP" altLang="en-US" sz="1400" dirty="0"/>
                    </a:p>
                  </a:txBody>
                  <a:tcPr marL="68580" marR="68580" marT="34290" marB="34290" anchor="ctr"/>
                </a:tc>
              </a:tr>
              <a:tr h="630083">
                <a:tc gridSpan="2">
                  <a:txBody>
                    <a:bodyPr/>
                    <a:lstStyle/>
                    <a:p>
                      <a:r>
                        <a:rPr kumimoji="1" lang="ja-JP" altLang="en-US" sz="1400" dirty="0" smtClean="0"/>
                        <a:t>１の都道府県の区域</a:t>
                      </a:r>
                      <a:endParaRPr kumimoji="1" lang="en-US" altLang="ja-JP" sz="1400" dirty="0" smtClean="0"/>
                    </a:p>
                    <a:p>
                      <a:endParaRPr kumimoji="1" lang="ja-JP" altLang="en-US" sz="1400" dirty="0"/>
                    </a:p>
                  </a:txBody>
                  <a:tcPr marL="68580" marR="68580" marT="34290" marB="34290" anchor="ct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tcPr>
                </a:tc>
                <a:tc rowSpan="2">
                  <a:txBody>
                    <a:bodyPr/>
                    <a:lstStyle/>
                    <a:p>
                      <a:r>
                        <a:rPr kumimoji="1" lang="ja-JP" altLang="en-US" sz="1400" dirty="0" smtClean="0"/>
                        <a:t>都道府県知事</a:t>
                      </a:r>
                      <a:endParaRPr kumimoji="1" lang="ja-JP" altLang="en-US" sz="1400" dirty="0"/>
                    </a:p>
                  </a:txBody>
                  <a:tcPr marL="68580" marR="68580" marT="34290" marB="34290" anchor="ctr"/>
                </a:tc>
                <a:tc>
                  <a:txBody>
                    <a:bodyPr/>
                    <a:lstStyle/>
                    <a:p>
                      <a:endParaRPr kumimoji="1" lang="en-US" altLang="ja-JP" sz="1400" dirty="0" smtClean="0"/>
                    </a:p>
                    <a:p>
                      <a:r>
                        <a:rPr kumimoji="1" lang="ja-JP" altLang="en-US" sz="1400" dirty="0" smtClean="0"/>
                        <a:t>都道府県知事</a:t>
                      </a:r>
                      <a:endParaRPr kumimoji="1" lang="ja-JP" altLang="en-US" sz="1400" dirty="0"/>
                    </a:p>
                  </a:txBody>
                  <a:tcPr marL="68580" marR="68580" marT="34290" marB="34290" anchor="ctr"/>
                </a:tc>
              </a:tr>
              <a:tr h="358663">
                <a:tc>
                  <a:txBody>
                    <a:bodyPr/>
                    <a:lstStyle/>
                    <a:p>
                      <a:endParaRPr kumimoji="1" lang="ja-JP" altLang="en-US" sz="1400" dirty="0"/>
                    </a:p>
                  </a:txBody>
                  <a:tcPr marL="68580" marR="68580" marT="34290" marB="34290" anchor="ctr"/>
                </a:tc>
                <a:tc>
                  <a:txBody>
                    <a:bodyPr/>
                    <a:lstStyle/>
                    <a:p>
                      <a:r>
                        <a:rPr kumimoji="1" lang="ja-JP" altLang="en-US" sz="1400" dirty="0" smtClean="0"/>
                        <a:t>うち、１の指定都市の区域</a:t>
                      </a:r>
                      <a:endParaRPr kumimoji="1" lang="ja-JP" altLang="en-US" sz="1400" dirty="0"/>
                    </a:p>
                  </a:txBody>
                  <a:tcPr marL="68580" marR="68580" marT="34290" marB="34290" anchor="ctr"/>
                </a:tc>
                <a:tc vMerge="1">
                  <a:txBody>
                    <a:bodyPr/>
                    <a:lstStyle/>
                    <a:p>
                      <a:endParaRPr kumimoji="1" lang="ja-JP" altLang="en-US" dirty="0"/>
                    </a:p>
                  </a:txBody>
                  <a:tcPr>
                    <a:lnR w="12700" cmpd="sng">
                      <a:noFill/>
                    </a:lnR>
                    <a:lnT w="12700" cap="flat" cmpd="sng" algn="ctr">
                      <a:solidFill>
                        <a:schemeClr val="tx1"/>
                      </a:solidFill>
                      <a:prstDash val="sysDot"/>
                      <a:round/>
                      <a:headEnd type="none" w="med" len="med"/>
                      <a:tailEnd type="none" w="med" len="med"/>
                    </a:lnT>
                  </a:tcPr>
                </a:tc>
                <a:tc>
                  <a:txBody>
                    <a:bodyPr/>
                    <a:lstStyle/>
                    <a:p>
                      <a:r>
                        <a:rPr kumimoji="1" lang="ja-JP" altLang="en-US" sz="1400" dirty="0" smtClean="0"/>
                        <a:t>指定都市の長</a:t>
                      </a:r>
                      <a:endParaRPr kumimoji="1" lang="ja-JP" altLang="en-US" sz="1400" dirty="0"/>
                    </a:p>
                  </a:txBody>
                  <a:tcPr marL="68580" marR="68580" marT="34290" marB="34290" anchor="ctr"/>
                </a:tc>
              </a:tr>
              <a:tr h="630083">
                <a:tc gridSpan="2">
                  <a:txBody>
                    <a:bodyPr/>
                    <a:lstStyle/>
                    <a:p>
                      <a:r>
                        <a:rPr kumimoji="1" lang="ja-JP" altLang="en-US" sz="1400" dirty="0" smtClean="0"/>
                        <a:t>１の市町村の区域</a:t>
                      </a:r>
                      <a:endParaRPr kumimoji="1" lang="en-US" altLang="ja-JP" sz="1400" dirty="0" smtClean="0"/>
                    </a:p>
                    <a:p>
                      <a:r>
                        <a:rPr kumimoji="1" lang="en-US" altLang="ja-JP" sz="1400" dirty="0" smtClean="0"/>
                        <a:t>※</a:t>
                      </a:r>
                      <a:r>
                        <a:rPr kumimoji="1" lang="ja-JP" altLang="en-US" sz="1400" dirty="0" smtClean="0"/>
                        <a:t>地域密着型サービスに限る。</a:t>
                      </a:r>
                      <a:endParaRPr kumimoji="1" lang="ja-JP" altLang="en-US" sz="1400" dirty="0"/>
                    </a:p>
                  </a:txBody>
                  <a:tcPr marL="68580" marR="68580" marT="34290" marB="34290" anchor="ct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a:txBody>
                    <a:bodyPr/>
                    <a:lstStyle/>
                    <a:p>
                      <a:endParaRPr kumimoji="1" lang="ja-JP" altLang="en-US" sz="1400" dirty="0"/>
                    </a:p>
                  </a:txBody>
                  <a:tcPr marL="68580" marR="68580" marT="34290" marB="34290" anchor="ctr"/>
                </a:tc>
                <a:tc>
                  <a:txBody>
                    <a:bodyPr/>
                    <a:lstStyle/>
                    <a:p>
                      <a:r>
                        <a:rPr kumimoji="1" lang="ja-JP" altLang="en-US" sz="1400" dirty="0" smtClean="0"/>
                        <a:t>市町村長</a:t>
                      </a:r>
                      <a:endParaRPr kumimoji="1" lang="ja-JP" altLang="en-US" sz="1400" dirty="0"/>
                    </a:p>
                  </a:txBody>
                  <a:tcPr marL="68580" marR="68580" marT="34290" marB="34290" anchor="ctr"/>
                </a:tc>
              </a:tr>
            </a:tbl>
          </a:graphicData>
        </a:graphic>
      </p:graphicFrame>
    </p:spTree>
    <p:extLst>
      <p:ext uri="{BB962C8B-B14F-4D97-AF65-F5344CB8AC3E}">
        <p14:creationId xmlns:p14="http://schemas.microsoft.com/office/powerpoint/2010/main" val="36376723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normAutofit/>
          </a:bodyPr>
          <a:lstStyle/>
          <a:p>
            <a:r>
              <a:rPr kumimoji="1" lang="ja-JP" altLang="en-US" sz="3100" dirty="0" smtClean="0"/>
              <a:t>業務管理体制とは①</a:t>
            </a:r>
            <a:endParaRPr kumimoji="1" lang="ja-JP" altLang="en-US" sz="3100" dirty="0"/>
          </a:p>
        </p:txBody>
      </p:sp>
      <p:graphicFrame>
        <p:nvGraphicFramePr>
          <p:cNvPr id="11" name="コンテンツ プレースホルダー 10"/>
          <p:cNvGraphicFramePr>
            <a:graphicFrameLocks noGrp="1"/>
          </p:cNvGraphicFramePr>
          <p:nvPr>
            <p:ph idx="1"/>
            <p:extLst>
              <p:ext uri="{D42A27DB-BD31-4B8C-83A1-F6EECF244321}">
                <p14:modId xmlns:p14="http://schemas.microsoft.com/office/powerpoint/2010/main" val="3117454499"/>
              </p:ext>
            </p:extLst>
          </p:nvPr>
        </p:nvGraphicFramePr>
        <p:xfrm>
          <a:off x="628650" y="1506071"/>
          <a:ext cx="7886700" cy="2773650"/>
        </p:xfrm>
        <a:graphic>
          <a:graphicData uri="http://schemas.openxmlformats.org/drawingml/2006/table">
            <a:tbl>
              <a:tblPr firstRow="1" bandRow="1">
                <a:tableStyleId>{5C22544A-7EE6-4342-B048-85BDC9FD1C3A}</a:tableStyleId>
              </a:tblPr>
              <a:tblGrid>
                <a:gridCol w="1971675"/>
                <a:gridCol w="1971675"/>
                <a:gridCol w="1971675"/>
                <a:gridCol w="1971675"/>
              </a:tblGrid>
              <a:tr h="629464">
                <a:tc rowSpan="3">
                  <a:txBody>
                    <a:bodyPr/>
                    <a:lstStyle/>
                    <a:p>
                      <a:r>
                        <a:rPr kumimoji="1" lang="ja-JP" altLang="en-US" dirty="0" smtClean="0"/>
                        <a:t>業務管理体制の整備の内容</a:t>
                      </a:r>
                      <a:endParaRPr kumimoji="1" lang="ja-JP" altLang="en-US" dirty="0"/>
                    </a:p>
                  </a:txBody>
                  <a:tcPr anchor="ctr"/>
                </a:tc>
                <a:tc rowSpan="2">
                  <a:txBody>
                    <a:bodyPr/>
                    <a:lstStyle/>
                    <a:p>
                      <a:endParaRPr kumimoji="1" lang="ja-JP" altLang="en-US" dirty="0"/>
                    </a:p>
                  </a:txBody>
                  <a:tcPr>
                    <a:lnR w="12700" cmpd="sng">
                      <a:noFill/>
                    </a:lnR>
                  </a:tcPr>
                </a:tc>
                <a:tc>
                  <a:txBody>
                    <a:bodyPr/>
                    <a:lstStyle/>
                    <a:p>
                      <a:endParaRPr kumimoji="1" lang="ja-JP" altLang="en-US" dirty="0"/>
                    </a:p>
                  </a:txBody>
                  <a:tcPr>
                    <a:lnL w="12700" cmpd="sng">
                      <a:noFill/>
                    </a:lnL>
                  </a:tcPr>
                </a:tc>
                <a:tc>
                  <a:txBody>
                    <a:bodyPr/>
                    <a:lstStyle/>
                    <a:p>
                      <a:r>
                        <a:rPr kumimoji="1" lang="ja-JP" altLang="en-US" sz="1800" dirty="0" smtClean="0"/>
                        <a:t>業務執行の状況の監査を定期的に実施</a:t>
                      </a:r>
                      <a:endParaRPr kumimoji="1" lang="ja-JP" altLang="en-US" sz="1800" dirty="0"/>
                    </a:p>
                  </a:txBody>
                  <a:tcPr/>
                </a:tc>
              </a:tr>
              <a:tr h="699404">
                <a:tc vMerge="1">
                  <a:txBody>
                    <a:bodyPr/>
                    <a:lstStyle/>
                    <a:p>
                      <a:endParaRPr kumimoji="1" lang="ja-JP" altLang="en-US"/>
                    </a:p>
                  </a:txBody>
                  <a:tcPr/>
                </a:tc>
                <a:tc vMerge="1">
                  <a:txBody>
                    <a:bodyPr/>
                    <a:lstStyle/>
                    <a:p>
                      <a:endParaRPr kumimoji="1" lang="ja-JP" altLang="en-US" dirty="0"/>
                    </a:p>
                  </a:txBody>
                  <a:tcPr/>
                </a:tc>
                <a:tc gridSpan="2">
                  <a:txBody>
                    <a:bodyPr/>
                    <a:lstStyle/>
                    <a:p>
                      <a:r>
                        <a:rPr kumimoji="1" lang="ja-JP" altLang="en-US" sz="1700" dirty="0" smtClean="0"/>
                        <a:t>業務が法令に適合することを確保するための規定（法令遵守規定）の整備</a:t>
                      </a:r>
                      <a:endParaRPr kumimoji="1" lang="ja-JP" altLang="en-US" sz="1700" dirty="0"/>
                    </a:p>
                  </a:txBody>
                  <a:tcPr/>
                </a:tc>
                <a:tc hMerge="1">
                  <a:txBody>
                    <a:bodyPr/>
                    <a:lstStyle/>
                    <a:p>
                      <a:endParaRPr kumimoji="1" lang="ja-JP" altLang="en-US"/>
                    </a:p>
                  </a:txBody>
                  <a:tcPr/>
                </a:tc>
              </a:tr>
              <a:tr h="734375">
                <a:tc vMerge="1">
                  <a:txBody>
                    <a:bodyPr/>
                    <a:lstStyle/>
                    <a:p>
                      <a:endParaRPr kumimoji="1" lang="ja-JP" altLang="en-US"/>
                    </a:p>
                  </a:txBody>
                  <a:tcPr/>
                </a:tc>
                <a:tc gridSpan="3">
                  <a:txBody>
                    <a:bodyPr/>
                    <a:lstStyle/>
                    <a:p>
                      <a:r>
                        <a:rPr kumimoji="1" lang="ja-JP" altLang="en-US" dirty="0" smtClean="0"/>
                        <a:t>法令を遵守するための体制の確保に関する責任者（法令遵守責任者）の選任</a:t>
                      </a:r>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r>
              <a:tr h="425471">
                <a:tc>
                  <a:txBody>
                    <a:bodyPr/>
                    <a:lstStyle/>
                    <a:p>
                      <a:pPr algn="ctr"/>
                      <a:r>
                        <a:rPr kumimoji="1" lang="ja-JP" altLang="en-US" dirty="0" smtClean="0"/>
                        <a:t>事業所の数</a:t>
                      </a:r>
                      <a:endParaRPr kumimoji="1" lang="ja-JP" altLang="en-US" dirty="0"/>
                    </a:p>
                  </a:txBody>
                  <a:tcPr/>
                </a:tc>
                <a:tc>
                  <a:txBody>
                    <a:bodyPr/>
                    <a:lstStyle/>
                    <a:p>
                      <a:pPr algn="ctr"/>
                      <a:r>
                        <a:rPr kumimoji="1" lang="en-US" altLang="ja-JP" dirty="0" smtClean="0"/>
                        <a:t>1</a:t>
                      </a:r>
                      <a:r>
                        <a:rPr kumimoji="1" lang="ja-JP" altLang="en-US" dirty="0" smtClean="0"/>
                        <a:t>以上</a:t>
                      </a:r>
                      <a:r>
                        <a:rPr kumimoji="1" lang="en-US" altLang="ja-JP" dirty="0" smtClean="0"/>
                        <a:t>20</a:t>
                      </a:r>
                      <a:r>
                        <a:rPr kumimoji="1" lang="ja-JP" altLang="en-US" dirty="0" smtClean="0"/>
                        <a:t>未満</a:t>
                      </a:r>
                      <a:endParaRPr kumimoji="1" lang="ja-JP" altLang="en-US" dirty="0"/>
                    </a:p>
                  </a:txBody>
                  <a:tcPr/>
                </a:tc>
                <a:tc>
                  <a:txBody>
                    <a:bodyPr/>
                    <a:lstStyle/>
                    <a:p>
                      <a:pPr algn="ctr"/>
                      <a:r>
                        <a:rPr kumimoji="1" lang="en-US" altLang="ja-JP" dirty="0" smtClean="0"/>
                        <a:t>20</a:t>
                      </a:r>
                      <a:r>
                        <a:rPr kumimoji="1" lang="ja-JP" altLang="en-US" dirty="0" smtClean="0"/>
                        <a:t>以上</a:t>
                      </a:r>
                      <a:r>
                        <a:rPr kumimoji="1" lang="en-US" altLang="ja-JP" dirty="0" smtClean="0"/>
                        <a:t>100</a:t>
                      </a:r>
                      <a:r>
                        <a:rPr kumimoji="1" lang="ja-JP" altLang="en-US" dirty="0" smtClean="0"/>
                        <a:t>未満</a:t>
                      </a:r>
                      <a:endParaRPr kumimoji="1" lang="ja-JP" altLang="en-US" dirty="0"/>
                    </a:p>
                  </a:txBody>
                  <a:tcPr/>
                </a:tc>
                <a:tc>
                  <a:txBody>
                    <a:bodyPr/>
                    <a:lstStyle/>
                    <a:p>
                      <a:pPr algn="ctr"/>
                      <a:r>
                        <a:rPr kumimoji="1" lang="en-US" altLang="ja-JP" dirty="0" smtClean="0"/>
                        <a:t>100</a:t>
                      </a:r>
                      <a:r>
                        <a:rPr kumimoji="1" lang="ja-JP" altLang="en-US" dirty="0" smtClean="0"/>
                        <a:t>以上</a:t>
                      </a:r>
                      <a:endParaRPr kumimoji="1" lang="ja-JP" altLang="en-US" dirty="0"/>
                    </a:p>
                  </a:txBody>
                  <a:tcPr/>
                </a:tc>
              </a:tr>
            </a:tbl>
          </a:graphicData>
        </a:graphic>
      </p:graphicFrame>
    </p:spTree>
    <p:extLst>
      <p:ext uri="{BB962C8B-B14F-4D97-AF65-F5344CB8AC3E}">
        <p14:creationId xmlns:p14="http://schemas.microsoft.com/office/powerpoint/2010/main" val="15484908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7"/>
            <a:ext cx="7886700" cy="724086"/>
          </a:xfrm>
        </p:spPr>
        <p:txBody>
          <a:bodyPr>
            <a:normAutofit/>
          </a:bodyPr>
          <a:lstStyle/>
          <a:p>
            <a:r>
              <a:rPr lang="ja-JP" altLang="en-US" sz="3200" dirty="0"/>
              <a:t>業務管理体制と</a:t>
            </a:r>
            <a:r>
              <a:rPr lang="ja-JP" altLang="en-US" sz="3200" dirty="0" smtClean="0"/>
              <a:t>は②</a:t>
            </a:r>
            <a:endParaRPr kumimoji="1" lang="ja-JP" altLang="en-US" sz="3200" dirty="0"/>
          </a:p>
        </p:txBody>
      </p:sp>
      <p:sp>
        <p:nvSpPr>
          <p:cNvPr id="3" name="コンテンツ プレースホルダー 2"/>
          <p:cNvSpPr>
            <a:spLocks noGrp="1"/>
          </p:cNvSpPr>
          <p:nvPr>
            <p:ph idx="1"/>
          </p:nvPr>
        </p:nvSpPr>
        <p:spPr>
          <a:xfrm>
            <a:off x="628650" y="1102659"/>
            <a:ext cx="7886700" cy="5074304"/>
          </a:xfrm>
        </p:spPr>
        <p:txBody>
          <a:bodyPr>
            <a:normAutofit/>
          </a:bodyPr>
          <a:lstStyle/>
          <a:p>
            <a:pPr marL="0" indent="0">
              <a:lnSpc>
                <a:spcPct val="150000"/>
              </a:lnSpc>
              <a:buNone/>
            </a:pPr>
            <a:r>
              <a:rPr lang="ja-JP" altLang="en-US" sz="2000" dirty="0" smtClean="0"/>
              <a:t>　</a:t>
            </a:r>
            <a:r>
              <a:rPr lang="en-US" altLang="ja-JP" sz="2000" dirty="0" smtClean="0"/>
              <a:t>【</a:t>
            </a:r>
            <a:r>
              <a:rPr lang="ja-JP" altLang="en-US" sz="2000" dirty="0"/>
              <a:t>法令等遵守</a:t>
            </a:r>
            <a:r>
              <a:rPr lang="en-US" altLang="ja-JP" sz="2000" dirty="0"/>
              <a:t>※</a:t>
            </a:r>
            <a:r>
              <a:rPr lang="ja-JP" altLang="en-US" sz="2000" dirty="0"/>
              <a:t>１態勢</a:t>
            </a:r>
            <a:r>
              <a:rPr lang="en-US" altLang="ja-JP" sz="2000" dirty="0"/>
              <a:t>※</a:t>
            </a:r>
            <a:r>
              <a:rPr lang="ja-JP" altLang="en-US" sz="2000" dirty="0"/>
              <a:t>２の概念図</a:t>
            </a:r>
            <a:r>
              <a:rPr lang="en-US" altLang="ja-JP" sz="2000" dirty="0" smtClean="0"/>
              <a:t>】</a:t>
            </a:r>
          </a:p>
          <a:p>
            <a:pPr marL="0" indent="0">
              <a:lnSpc>
                <a:spcPct val="150000"/>
              </a:lnSpc>
              <a:buNone/>
            </a:pPr>
            <a:endParaRPr kumimoji="1" lang="ja-JP" altLang="en-US" sz="2000" dirty="0"/>
          </a:p>
        </p:txBody>
      </p:sp>
      <p:graphicFrame>
        <p:nvGraphicFramePr>
          <p:cNvPr id="4" name="図表 3"/>
          <p:cNvGraphicFramePr/>
          <p:nvPr>
            <p:extLst>
              <p:ext uri="{D42A27DB-BD31-4B8C-83A1-F6EECF244321}">
                <p14:modId xmlns:p14="http://schemas.microsoft.com/office/powerpoint/2010/main" val="4156224263"/>
              </p:ext>
            </p:extLst>
          </p:nvPr>
        </p:nvGraphicFramePr>
        <p:xfrm>
          <a:off x="201706" y="1721224"/>
          <a:ext cx="5764306" cy="28104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正方形/長方形 4"/>
          <p:cNvSpPr/>
          <p:nvPr/>
        </p:nvSpPr>
        <p:spPr>
          <a:xfrm>
            <a:off x="1748116" y="4598894"/>
            <a:ext cx="3039036" cy="5378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a:t>
            </a:r>
            <a:r>
              <a:rPr lang="ja-JP" altLang="en-US" dirty="0" smtClean="0">
                <a:solidFill>
                  <a:schemeClr val="tx1"/>
                </a:solidFill>
              </a:rPr>
              <a:t>事</a:t>
            </a:r>
            <a:r>
              <a:rPr lang="ja-JP" altLang="en-US" dirty="0">
                <a:solidFill>
                  <a:schemeClr val="tx1"/>
                </a:solidFill>
              </a:rPr>
              <a:t>業者自らの</a:t>
            </a:r>
            <a:r>
              <a:rPr lang="ja-JP" altLang="en-US" dirty="0" smtClean="0">
                <a:solidFill>
                  <a:schemeClr val="tx1"/>
                </a:solidFill>
              </a:rPr>
              <a:t>取り組み＞</a:t>
            </a:r>
            <a:endParaRPr kumimoji="1" lang="ja-JP" altLang="en-US" dirty="0">
              <a:solidFill>
                <a:schemeClr val="tx1"/>
              </a:solidFill>
            </a:endParaRPr>
          </a:p>
        </p:txBody>
      </p:sp>
      <p:sp>
        <p:nvSpPr>
          <p:cNvPr id="6" name="正方形/長方形 5"/>
          <p:cNvSpPr/>
          <p:nvPr/>
        </p:nvSpPr>
        <p:spPr>
          <a:xfrm>
            <a:off x="1927410" y="5450541"/>
            <a:ext cx="3039036" cy="5378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7" name="正方形/長方形 6"/>
          <p:cNvSpPr/>
          <p:nvPr/>
        </p:nvSpPr>
        <p:spPr>
          <a:xfrm>
            <a:off x="1129553" y="5338482"/>
            <a:ext cx="7637929" cy="6051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dirty="0" smtClean="0">
                <a:solidFill>
                  <a:srgbClr val="FF0000"/>
                </a:solidFill>
              </a:rPr>
              <a:t>※1</a:t>
            </a:r>
            <a:r>
              <a:rPr lang="ja-JP" altLang="en-US" sz="1600" dirty="0" smtClean="0">
                <a:solidFill>
                  <a:srgbClr val="FF0000"/>
                </a:solidFill>
              </a:rPr>
              <a:t>　法令</a:t>
            </a:r>
            <a:r>
              <a:rPr lang="ja-JP" altLang="en-US" sz="1600" dirty="0">
                <a:solidFill>
                  <a:srgbClr val="FF0000"/>
                </a:solidFill>
              </a:rPr>
              <a:t>等遵守とは、単に法令や通達のみを遵守するのではなく、事業を実施する上で必要な法令の目的（社会的要請）や社会通念に沿った適応</a:t>
            </a:r>
            <a:r>
              <a:rPr lang="ja-JP" altLang="en-US" sz="1600" dirty="0" smtClean="0">
                <a:solidFill>
                  <a:srgbClr val="FF0000"/>
                </a:solidFill>
              </a:rPr>
              <a:t>を考慮</a:t>
            </a:r>
            <a:r>
              <a:rPr lang="ja-JP" altLang="en-US" sz="1600" dirty="0">
                <a:solidFill>
                  <a:srgbClr val="FF0000"/>
                </a:solidFill>
              </a:rPr>
              <a:t>したもの</a:t>
            </a:r>
            <a:endParaRPr kumimoji="1" lang="ja-JP" altLang="en-US" sz="1600" dirty="0">
              <a:solidFill>
                <a:srgbClr val="FF0000"/>
              </a:solidFill>
            </a:endParaRPr>
          </a:p>
        </p:txBody>
      </p:sp>
      <p:sp>
        <p:nvSpPr>
          <p:cNvPr id="8" name="正方形/長方形 7"/>
          <p:cNvSpPr/>
          <p:nvPr/>
        </p:nvSpPr>
        <p:spPr>
          <a:xfrm>
            <a:off x="1147483" y="5827058"/>
            <a:ext cx="7637929" cy="6051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dirty="0" smtClean="0">
                <a:solidFill>
                  <a:srgbClr val="FF0000"/>
                </a:solidFill>
              </a:rPr>
              <a:t>※2</a:t>
            </a:r>
            <a:r>
              <a:rPr lang="ja-JP" altLang="en-US" sz="1600" dirty="0" smtClean="0">
                <a:solidFill>
                  <a:srgbClr val="FF0000"/>
                </a:solidFill>
              </a:rPr>
              <a:t>「</a:t>
            </a:r>
            <a:r>
              <a:rPr lang="ja-JP" altLang="en-US" sz="1600" dirty="0">
                <a:solidFill>
                  <a:srgbClr val="FF0000"/>
                </a:solidFill>
              </a:rPr>
              <a:t>態勢」とは、組織の様式（体制）だけでなく、法令等遵守に対する姿勢や体制づくりへの取組み</a:t>
            </a:r>
            <a:endParaRPr kumimoji="1" lang="ja-JP" altLang="en-US" sz="1600" dirty="0">
              <a:solidFill>
                <a:srgbClr val="FF0000"/>
              </a:solidFill>
            </a:endParaRPr>
          </a:p>
        </p:txBody>
      </p:sp>
      <p:sp>
        <p:nvSpPr>
          <p:cNvPr id="9" name="角丸四角形吹き出し 8"/>
          <p:cNvSpPr/>
          <p:nvPr/>
        </p:nvSpPr>
        <p:spPr>
          <a:xfrm rot="10800000" flipV="1">
            <a:off x="5661210" y="1438836"/>
            <a:ext cx="2783542" cy="3133164"/>
          </a:xfrm>
          <a:prstGeom prst="wedgeRoundRectCallout">
            <a:avLst>
              <a:gd name="adj1" fmla="val 74167"/>
              <a:gd name="adj2" fmla="val 29424"/>
              <a:gd name="adj3" fmla="val 16667"/>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dirty="0" smtClean="0">
                <a:solidFill>
                  <a:schemeClr val="tx1"/>
                </a:solidFill>
              </a:rPr>
              <a:t>【</a:t>
            </a:r>
            <a:r>
              <a:rPr lang="ja-JP" altLang="en-US" sz="1600" dirty="0" smtClean="0">
                <a:solidFill>
                  <a:schemeClr val="tx1"/>
                </a:solidFill>
              </a:rPr>
              <a:t>１００以上</a:t>
            </a:r>
            <a:r>
              <a:rPr lang="en-US" altLang="ja-JP" sz="1600" dirty="0" smtClean="0">
                <a:solidFill>
                  <a:schemeClr val="tx1"/>
                </a:solidFill>
              </a:rPr>
              <a:t>】</a:t>
            </a:r>
          </a:p>
          <a:p>
            <a:pPr marL="400050" indent="-400050">
              <a:buFont typeface="+mj-lt"/>
              <a:buAutoNum type="romanUcPeriod"/>
            </a:pPr>
            <a:r>
              <a:rPr lang="ja-JP" altLang="en-US" sz="1500" dirty="0">
                <a:solidFill>
                  <a:schemeClr val="tx1"/>
                </a:solidFill>
              </a:rPr>
              <a:t>法令遵守責任者の</a:t>
            </a:r>
            <a:r>
              <a:rPr lang="ja-JP" altLang="en-US" sz="1500" dirty="0" smtClean="0">
                <a:solidFill>
                  <a:schemeClr val="tx1"/>
                </a:solidFill>
              </a:rPr>
              <a:t>選任</a:t>
            </a:r>
            <a:endParaRPr lang="en-US" altLang="ja-JP" sz="1500" dirty="0" smtClean="0">
              <a:solidFill>
                <a:schemeClr val="tx1"/>
              </a:solidFill>
            </a:endParaRPr>
          </a:p>
          <a:p>
            <a:pPr marL="400050" indent="-400050">
              <a:buFont typeface="+mj-lt"/>
              <a:buAutoNum type="romanUcPeriod"/>
            </a:pPr>
            <a:r>
              <a:rPr lang="ja-JP" altLang="en-US" sz="1500" dirty="0">
                <a:solidFill>
                  <a:schemeClr val="tx1"/>
                </a:solidFill>
              </a:rPr>
              <a:t>法令遵守規程の</a:t>
            </a:r>
            <a:r>
              <a:rPr lang="ja-JP" altLang="en-US" sz="1500" dirty="0" smtClean="0">
                <a:solidFill>
                  <a:schemeClr val="tx1"/>
                </a:solidFill>
              </a:rPr>
              <a:t>整備</a:t>
            </a:r>
            <a:endParaRPr lang="en-US" altLang="ja-JP" sz="1500" dirty="0" smtClean="0">
              <a:solidFill>
                <a:schemeClr val="tx1"/>
              </a:solidFill>
            </a:endParaRPr>
          </a:p>
          <a:p>
            <a:pPr marL="400050" indent="-400050">
              <a:buFont typeface="+mj-lt"/>
              <a:buAutoNum type="romanUcPeriod"/>
            </a:pPr>
            <a:r>
              <a:rPr lang="ja-JP" altLang="en-US" sz="1500" dirty="0">
                <a:solidFill>
                  <a:schemeClr val="tx1"/>
                </a:solidFill>
              </a:rPr>
              <a:t>法令遵守に係る監査の</a:t>
            </a:r>
            <a:r>
              <a:rPr lang="ja-JP" altLang="en-US" sz="1500" dirty="0" smtClean="0">
                <a:solidFill>
                  <a:schemeClr val="tx1"/>
                </a:solidFill>
              </a:rPr>
              <a:t>実施</a:t>
            </a:r>
            <a:endParaRPr lang="en-US" altLang="ja-JP" sz="1500" dirty="0" smtClean="0">
              <a:solidFill>
                <a:schemeClr val="tx1"/>
              </a:solidFill>
            </a:endParaRPr>
          </a:p>
          <a:p>
            <a:pPr marL="400050" indent="-400050">
              <a:buFont typeface="+mj-lt"/>
              <a:buAutoNum type="romanUcPeriod"/>
            </a:pPr>
            <a:endParaRPr lang="en-US" altLang="ja-JP" sz="1500" dirty="0" smtClean="0">
              <a:solidFill>
                <a:schemeClr val="tx1"/>
              </a:solidFill>
            </a:endParaRPr>
          </a:p>
          <a:p>
            <a:r>
              <a:rPr lang="en-US" altLang="ja-JP" sz="1500" dirty="0" smtClean="0">
                <a:solidFill>
                  <a:schemeClr val="tx1"/>
                </a:solidFill>
              </a:rPr>
              <a:t>【</a:t>
            </a:r>
            <a:r>
              <a:rPr lang="ja-JP" altLang="en-US" sz="1500" dirty="0" smtClean="0">
                <a:solidFill>
                  <a:schemeClr val="tx1"/>
                </a:solidFill>
              </a:rPr>
              <a:t>２０</a:t>
            </a:r>
            <a:r>
              <a:rPr lang="ja-JP" altLang="en-US" sz="1500" dirty="0">
                <a:solidFill>
                  <a:schemeClr val="tx1"/>
                </a:solidFill>
              </a:rPr>
              <a:t>以上１００</a:t>
            </a:r>
            <a:r>
              <a:rPr lang="ja-JP" altLang="en-US" sz="1500" dirty="0" smtClean="0">
                <a:solidFill>
                  <a:schemeClr val="tx1"/>
                </a:solidFill>
              </a:rPr>
              <a:t>未満</a:t>
            </a:r>
            <a:r>
              <a:rPr lang="en-US" altLang="ja-JP" sz="1500" dirty="0" smtClean="0">
                <a:solidFill>
                  <a:schemeClr val="tx1"/>
                </a:solidFill>
              </a:rPr>
              <a:t>】</a:t>
            </a:r>
          </a:p>
          <a:p>
            <a:pPr marL="400050" indent="-400050">
              <a:buFont typeface="+mj-lt"/>
              <a:buAutoNum type="romanUcPeriod"/>
            </a:pPr>
            <a:r>
              <a:rPr lang="ja-JP" altLang="en-US" sz="1500" dirty="0">
                <a:solidFill>
                  <a:schemeClr val="tx1"/>
                </a:solidFill>
              </a:rPr>
              <a:t>法令遵守責任者の選任</a:t>
            </a:r>
            <a:endParaRPr lang="en-US" altLang="ja-JP" sz="1500" dirty="0">
              <a:solidFill>
                <a:schemeClr val="tx1"/>
              </a:solidFill>
            </a:endParaRPr>
          </a:p>
          <a:p>
            <a:pPr marL="400050" indent="-400050">
              <a:buFont typeface="+mj-lt"/>
              <a:buAutoNum type="romanUcPeriod"/>
            </a:pPr>
            <a:r>
              <a:rPr lang="ja-JP" altLang="en-US" sz="1500" dirty="0">
                <a:solidFill>
                  <a:schemeClr val="tx1"/>
                </a:solidFill>
              </a:rPr>
              <a:t>法令遵守規程の</a:t>
            </a:r>
            <a:r>
              <a:rPr lang="ja-JP" altLang="en-US" sz="1500" dirty="0" smtClean="0">
                <a:solidFill>
                  <a:schemeClr val="tx1"/>
                </a:solidFill>
              </a:rPr>
              <a:t>整備</a:t>
            </a:r>
            <a:endParaRPr lang="en-US" altLang="ja-JP" sz="1500" dirty="0" smtClean="0">
              <a:solidFill>
                <a:schemeClr val="tx1"/>
              </a:solidFill>
            </a:endParaRPr>
          </a:p>
          <a:p>
            <a:pPr marL="400050" indent="-400050">
              <a:buFont typeface="+mj-lt"/>
              <a:buAutoNum type="romanUcPeriod"/>
            </a:pPr>
            <a:endParaRPr lang="en-US" altLang="ja-JP" sz="1500" dirty="0">
              <a:solidFill>
                <a:schemeClr val="tx1"/>
              </a:solidFill>
            </a:endParaRPr>
          </a:p>
          <a:p>
            <a:r>
              <a:rPr lang="en-US" altLang="ja-JP" sz="1500" dirty="0" smtClean="0">
                <a:solidFill>
                  <a:schemeClr val="tx1"/>
                </a:solidFill>
              </a:rPr>
              <a:t>【20</a:t>
            </a:r>
            <a:r>
              <a:rPr lang="ja-JP" altLang="en-US" sz="1500" dirty="0" smtClean="0">
                <a:solidFill>
                  <a:schemeClr val="tx1"/>
                </a:solidFill>
              </a:rPr>
              <a:t>未満</a:t>
            </a:r>
            <a:r>
              <a:rPr lang="en-US" altLang="ja-JP" sz="1500" dirty="0" smtClean="0">
                <a:solidFill>
                  <a:schemeClr val="tx1"/>
                </a:solidFill>
              </a:rPr>
              <a:t>】</a:t>
            </a:r>
          </a:p>
          <a:p>
            <a:pPr marL="400050" indent="-400050" algn="ctr">
              <a:buFont typeface="+mj-lt"/>
              <a:buAutoNum type="romanUcPeriod"/>
            </a:pPr>
            <a:r>
              <a:rPr lang="ja-JP" altLang="en-US" sz="1500" dirty="0">
                <a:solidFill>
                  <a:schemeClr val="tx1"/>
                </a:solidFill>
              </a:rPr>
              <a:t>法令遵守責任者の選任</a:t>
            </a:r>
            <a:endParaRPr lang="en-US" altLang="ja-JP" sz="1500" dirty="0">
              <a:solidFill>
                <a:schemeClr val="tx1"/>
              </a:solidFill>
            </a:endParaRPr>
          </a:p>
          <a:p>
            <a:pPr algn="ctr"/>
            <a:endParaRPr kumimoji="1" lang="ja-JP" altLang="en-US" sz="1600" dirty="0">
              <a:solidFill>
                <a:schemeClr val="tx1"/>
              </a:solidFill>
            </a:endParaRPr>
          </a:p>
        </p:txBody>
      </p:sp>
      <p:sp>
        <p:nvSpPr>
          <p:cNvPr id="10" name="正方形/長方形 9"/>
          <p:cNvSpPr/>
          <p:nvPr/>
        </p:nvSpPr>
        <p:spPr>
          <a:xfrm>
            <a:off x="5531222" y="4616823"/>
            <a:ext cx="3039036" cy="5378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a:t>
            </a:r>
            <a:r>
              <a:rPr lang="ja-JP" altLang="en-US" dirty="0">
                <a:solidFill>
                  <a:schemeClr val="tx1"/>
                </a:solidFill>
              </a:rPr>
              <a:t>法令</a:t>
            </a:r>
            <a:r>
              <a:rPr lang="ja-JP" altLang="en-US" dirty="0" smtClean="0">
                <a:solidFill>
                  <a:schemeClr val="tx1"/>
                </a:solidFill>
              </a:rPr>
              <a:t>による義務付け＞</a:t>
            </a:r>
            <a:endParaRPr kumimoji="1" lang="ja-JP" altLang="en-US" dirty="0">
              <a:solidFill>
                <a:schemeClr val="tx1"/>
              </a:solidFill>
            </a:endParaRPr>
          </a:p>
        </p:txBody>
      </p:sp>
    </p:spTree>
    <p:extLst>
      <p:ext uri="{BB962C8B-B14F-4D97-AF65-F5344CB8AC3E}">
        <p14:creationId xmlns:p14="http://schemas.microsoft.com/office/powerpoint/2010/main" val="36087975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4"/>
          <p:cNvSpPr txBox="1">
            <a:spLocks/>
          </p:cNvSpPr>
          <p:nvPr/>
        </p:nvSpPr>
        <p:spPr>
          <a:xfrm>
            <a:off x="628650" y="365126"/>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dirty="0" smtClean="0"/>
              <a:t>高齢者虐待防止について①</a:t>
            </a:r>
            <a:endParaRPr lang="ja-JP" altLang="en-US" dirty="0"/>
          </a:p>
        </p:txBody>
      </p:sp>
      <p:sp>
        <p:nvSpPr>
          <p:cNvPr id="3" name="コンテンツ プレースホルダー 2"/>
          <p:cNvSpPr>
            <a:spLocks noGrp="1"/>
          </p:cNvSpPr>
          <p:nvPr>
            <p:ph sz="half" idx="1"/>
          </p:nvPr>
        </p:nvSpPr>
        <p:spPr>
          <a:xfrm>
            <a:off x="628650" y="1885972"/>
            <a:ext cx="7886700" cy="1522981"/>
          </a:xfrm>
        </p:spPr>
        <p:txBody>
          <a:bodyPr wrap="square">
            <a:spAutoFit/>
          </a:bodyPr>
          <a:lstStyle/>
          <a:p>
            <a:pPr marL="0" indent="0" algn="just">
              <a:buNone/>
            </a:pPr>
            <a:r>
              <a:rPr kumimoji="1" lang="en-US" altLang="ja-JP" b="1" dirty="0" smtClean="0"/>
              <a:t>【</a:t>
            </a:r>
            <a:r>
              <a:rPr kumimoji="1" lang="ja-JP" altLang="en-US" b="1" dirty="0" smtClean="0"/>
              <a:t>主な</a:t>
            </a:r>
            <a:r>
              <a:rPr lang="ja-JP" altLang="en-US" b="1" dirty="0" smtClean="0"/>
              <a:t>発生</a:t>
            </a:r>
            <a:r>
              <a:rPr lang="ja-JP" altLang="en-US" b="1" dirty="0"/>
              <a:t>要因</a:t>
            </a:r>
            <a:r>
              <a:rPr kumimoji="1" lang="en-US" altLang="ja-JP" b="1" dirty="0" smtClean="0"/>
              <a:t>】</a:t>
            </a:r>
          </a:p>
          <a:p>
            <a:pPr algn="just">
              <a:buFont typeface="Wingdings" panose="05000000000000000000" pitchFamily="2" charset="2"/>
              <a:buChar char="l"/>
            </a:pPr>
            <a:r>
              <a:rPr kumimoji="1" lang="ja-JP" altLang="en-US" dirty="0" smtClean="0"/>
              <a:t>教育・知識・介護技術等に関する問題</a:t>
            </a:r>
            <a:endParaRPr kumimoji="1" lang="en-US" altLang="ja-JP" dirty="0" smtClean="0"/>
          </a:p>
          <a:p>
            <a:pPr algn="just">
              <a:buFont typeface="Wingdings" panose="05000000000000000000" pitchFamily="2" charset="2"/>
              <a:buChar char="l"/>
            </a:pPr>
            <a:r>
              <a:rPr lang="ja-JP" altLang="en-US" dirty="0"/>
              <a:t>職員のストレスや感情コントロールの問題</a:t>
            </a:r>
            <a:endParaRPr kumimoji="1" lang="ja-JP" altLang="en-US" dirty="0"/>
          </a:p>
        </p:txBody>
      </p:sp>
      <p:sp>
        <p:nvSpPr>
          <p:cNvPr id="4" name="コンテンツ プレースホルダー 3"/>
          <p:cNvSpPr>
            <a:spLocks noGrp="1"/>
          </p:cNvSpPr>
          <p:nvPr>
            <p:ph sz="half" idx="2"/>
          </p:nvPr>
        </p:nvSpPr>
        <p:spPr>
          <a:xfrm>
            <a:off x="628649" y="4042118"/>
            <a:ext cx="7886700" cy="2028248"/>
          </a:xfrm>
        </p:spPr>
        <p:txBody>
          <a:bodyPr wrap="square">
            <a:spAutoFit/>
          </a:bodyPr>
          <a:lstStyle/>
          <a:p>
            <a:pPr marL="0" indent="0" algn="just">
              <a:buNone/>
            </a:pPr>
            <a:r>
              <a:rPr kumimoji="1" lang="en-US" altLang="ja-JP" b="1" dirty="0" smtClean="0"/>
              <a:t>【</a:t>
            </a:r>
            <a:r>
              <a:rPr kumimoji="1" lang="ja-JP" altLang="en-US" b="1" dirty="0" smtClean="0"/>
              <a:t>考えられる背景要因</a:t>
            </a:r>
            <a:r>
              <a:rPr kumimoji="1" lang="en-US" altLang="ja-JP" b="1" dirty="0" smtClean="0"/>
              <a:t>】</a:t>
            </a:r>
          </a:p>
          <a:p>
            <a:pPr marL="457200" indent="-457200" algn="just">
              <a:buFont typeface="+mj-ea"/>
              <a:buAutoNum type="circleNumDbPlain"/>
            </a:pPr>
            <a:r>
              <a:rPr lang="ja-JP" altLang="en-US" dirty="0"/>
              <a:t>知識・技術の問題</a:t>
            </a:r>
          </a:p>
          <a:p>
            <a:pPr marL="457200" indent="-457200" algn="just">
              <a:buFont typeface="+mj-ea"/>
              <a:buAutoNum type="circleNumDbPlain"/>
            </a:pPr>
            <a:r>
              <a:rPr lang="ja-JP" altLang="en-US" dirty="0"/>
              <a:t>業務負担の問題</a:t>
            </a:r>
          </a:p>
          <a:p>
            <a:pPr marL="457200" indent="-457200" algn="just">
              <a:buFont typeface="+mj-ea"/>
              <a:buAutoNum type="circleNumDbPlain"/>
            </a:pPr>
            <a:r>
              <a:rPr lang="ja-JP" altLang="en-US" dirty="0"/>
              <a:t>相談体制の問題</a:t>
            </a:r>
            <a:endParaRPr kumimoji="1" lang="ja-JP" altLang="en-US" dirty="0"/>
          </a:p>
        </p:txBody>
      </p:sp>
      <p:sp>
        <p:nvSpPr>
          <p:cNvPr id="11" name="下矢印 10"/>
          <p:cNvSpPr/>
          <p:nvPr/>
        </p:nvSpPr>
        <p:spPr>
          <a:xfrm>
            <a:off x="4134117" y="3531575"/>
            <a:ext cx="875763" cy="38422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524780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grpId="0" nodeType="clickEffect">
                                  <p:stCondLst>
                                    <p:cond delay="0"/>
                                  </p:stCondLst>
                                  <p:iterate type="lt">
                                    <p:tmPct val="4000"/>
                                  </p:iterate>
                                  <p:childTnLst>
                                    <p:set>
                                      <p:cBhvr override="childStyle">
                                        <p:cTn id="6" dur="500" fill="hold"/>
                                        <p:tgtEl>
                                          <p:spTgt spid="3">
                                            <p:txEl>
                                              <p:pRg st="0" end="0"/>
                                            </p:txEl>
                                          </p:spTgt>
                                        </p:tgtEl>
                                        <p:attrNameLst>
                                          <p:attrName>style.color</p:attrName>
                                        </p:attrNameLst>
                                      </p:cBhvr>
                                      <p:to>
                                        <p:clrVal>
                                          <a:schemeClr val="accent2"/>
                                        </p:clrVal>
                                      </p:to>
                                    </p:set>
                                    <p:set>
                                      <p:cBhvr>
                                        <p:cTn id="7" dur="500" fill="hold"/>
                                        <p:tgtEl>
                                          <p:spTgt spid="3">
                                            <p:txEl>
                                              <p:pRg st="0" end="0"/>
                                            </p:txEl>
                                          </p:spTgt>
                                        </p:tgtEl>
                                        <p:attrNameLst>
                                          <p:attrName>fillcolor</p:attrName>
                                        </p:attrNameLst>
                                      </p:cBhvr>
                                      <p:to>
                                        <p:clrVal>
                                          <a:schemeClr val="accent2"/>
                                        </p:clrVal>
                                      </p:to>
                                    </p:set>
                                    <p:set>
                                      <p:cBhvr>
                                        <p:cTn id="8" dur="500" fill="hold"/>
                                        <p:tgtEl>
                                          <p:spTgt spid="3">
                                            <p:txEl>
                                              <p:pRg st="0" end="0"/>
                                            </p:txEl>
                                          </p:spTgt>
                                        </p:tgtEl>
                                        <p:attrNameLst>
                                          <p:attrName>fill.type</p:attrName>
                                        </p:attrNameLst>
                                      </p:cBhvr>
                                      <p:to>
                                        <p:strVal val="solid"/>
                                      </p:to>
                                    </p:set>
                                  </p:childTnLst>
                                </p:cTn>
                              </p:par>
                              <p:par>
                                <p:cTn id="9" presetID="16" presetClass="emph" presetSubtype="0" fill="hold" grpId="0" nodeType="withEffect">
                                  <p:stCondLst>
                                    <p:cond delay="0"/>
                                  </p:stCondLst>
                                  <p:iterate type="lt">
                                    <p:tmPct val="4000"/>
                                  </p:iterate>
                                  <p:childTnLst>
                                    <p:set>
                                      <p:cBhvr override="childStyle">
                                        <p:cTn id="10" dur="500" fill="hold"/>
                                        <p:tgtEl>
                                          <p:spTgt spid="3">
                                            <p:txEl>
                                              <p:pRg st="1" end="1"/>
                                            </p:txEl>
                                          </p:spTgt>
                                        </p:tgtEl>
                                        <p:attrNameLst>
                                          <p:attrName>style.color</p:attrName>
                                        </p:attrNameLst>
                                      </p:cBhvr>
                                      <p:to>
                                        <p:clrVal>
                                          <a:schemeClr val="accent2"/>
                                        </p:clrVal>
                                      </p:to>
                                    </p:set>
                                    <p:set>
                                      <p:cBhvr>
                                        <p:cTn id="11" dur="500" fill="hold"/>
                                        <p:tgtEl>
                                          <p:spTgt spid="3">
                                            <p:txEl>
                                              <p:pRg st="1" end="1"/>
                                            </p:txEl>
                                          </p:spTgt>
                                        </p:tgtEl>
                                        <p:attrNameLst>
                                          <p:attrName>fillcolor</p:attrName>
                                        </p:attrNameLst>
                                      </p:cBhvr>
                                      <p:to>
                                        <p:clrVal>
                                          <a:schemeClr val="accent2"/>
                                        </p:clrVal>
                                      </p:to>
                                    </p:set>
                                    <p:set>
                                      <p:cBhvr>
                                        <p:cTn id="12" dur="500" fill="hold"/>
                                        <p:tgtEl>
                                          <p:spTgt spid="3">
                                            <p:txEl>
                                              <p:pRg st="1" end="1"/>
                                            </p:txEl>
                                          </p:spTgt>
                                        </p:tgtEl>
                                        <p:attrNameLst>
                                          <p:attrName>fill.type</p:attrName>
                                        </p:attrNameLst>
                                      </p:cBhvr>
                                      <p:to>
                                        <p:strVal val="solid"/>
                                      </p:to>
                                    </p:set>
                                  </p:childTnLst>
                                </p:cTn>
                              </p:par>
                              <p:par>
                                <p:cTn id="13" presetID="16" presetClass="emph" presetSubtype="0" fill="hold" grpId="0" nodeType="withEffect">
                                  <p:stCondLst>
                                    <p:cond delay="0"/>
                                  </p:stCondLst>
                                  <p:iterate type="lt">
                                    <p:tmPct val="4000"/>
                                  </p:iterate>
                                  <p:childTnLst>
                                    <p:set>
                                      <p:cBhvr override="childStyle">
                                        <p:cTn id="14" dur="500" fill="hold"/>
                                        <p:tgtEl>
                                          <p:spTgt spid="3">
                                            <p:txEl>
                                              <p:pRg st="2" end="2"/>
                                            </p:txEl>
                                          </p:spTgt>
                                        </p:tgtEl>
                                        <p:attrNameLst>
                                          <p:attrName>style.color</p:attrName>
                                        </p:attrNameLst>
                                      </p:cBhvr>
                                      <p:to>
                                        <p:clrVal>
                                          <a:schemeClr val="accent2"/>
                                        </p:clrVal>
                                      </p:to>
                                    </p:set>
                                    <p:set>
                                      <p:cBhvr>
                                        <p:cTn id="15" dur="500" fill="hold"/>
                                        <p:tgtEl>
                                          <p:spTgt spid="3">
                                            <p:txEl>
                                              <p:pRg st="2" end="2"/>
                                            </p:txEl>
                                          </p:spTgt>
                                        </p:tgtEl>
                                        <p:attrNameLst>
                                          <p:attrName>fillcolor</p:attrName>
                                        </p:attrNameLst>
                                      </p:cBhvr>
                                      <p:to>
                                        <p:clrVal>
                                          <a:schemeClr val="accent2"/>
                                        </p:clrVal>
                                      </p:to>
                                    </p:set>
                                    <p:set>
                                      <p:cBhvr>
                                        <p:cTn id="16" dur="500" fill="hold"/>
                                        <p:tgtEl>
                                          <p:spTgt spid="3">
                                            <p:txEl>
                                              <p:pRg st="2" end="2"/>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2567</TotalTime>
  <Words>2967</Words>
  <Application>Microsoft Office PowerPoint</Application>
  <PresentationFormat>画面に合わせる (4:3)</PresentationFormat>
  <Paragraphs>475</Paragraphs>
  <Slides>37</Slides>
  <Notes>26</Notes>
  <HiddenSlides>0</HiddenSlides>
  <MMClips>0</MMClips>
  <ScaleCrop>false</ScaleCrop>
  <HeadingPairs>
    <vt:vector size="8" baseType="variant">
      <vt:variant>
        <vt:lpstr>使用されているフォント</vt:lpstr>
      </vt:variant>
      <vt:variant>
        <vt:i4>8</vt:i4>
      </vt:variant>
      <vt:variant>
        <vt:lpstr>テーマ</vt:lpstr>
      </vt:variant>
      <vt:variant>
        <vt:i4>1</vt:i4>
      </vt:variant>
      <vt:variant>
        <vt:lpstr>埋め込まれた OLE サーバー</vt:lpstr>
      </vt:variant>
      <vt:variant>
        <vt:i4>1</vt:i4>
      </vt:variant>
      <vt:variant>
        <vt:lpstr>スライド タイトル</vt:lpstr>
      </vt:variant>
      <vt:variant>
        <vt:i4>37</vt:i4>
      </vt:variant>
    </vt:vector>
  </HeadingPairs>
  <TitlesOfParts>
    <vt:vector size="47" baseType="lpstr">
      <vt:lpstr>ＭＳ Ｐゴシック</vt:lpstr>
      <vt:lpstr>MS Mincho</vt:lpstr>
      <vt:lpstr>MS Mincho</vt:lpstr>
      <vt:lpstr>メイリオ</vt:lpstr>
      <vt:lpstr>Arial</vt:lpstr>
      <vt:lpstr>Calibri</vt:lpstr>
      <vt:lpstr>Century Gothic</vt:lpstr>
      <vt:lpstr>Wingdings</vt:lpstr>
      <vt:lpstr>Office テーマ</vt:lpstr>
      <vt:lpstr>ワークシート</vt:lpstr>
      <vt:lpstr> 平成２９年度 指定介護保険事業者等 集団指導講習会</vt:lpstr>
      <vt:lpstr>各種届出について</vt:lpstr>
      <vt:lpstr>指導・監査について①</vt:lpstr>
      <vt:lpstr>指導・監査について②</vt:lpstr>
      <vt:lpstr>指導・監査について③</vt:lpstr>
      <vt:lpstr>業務管理体制の整備に係る届出について</vt:lpstr>
      <vt:lpstr>業務管理体制とは①</vt:lpstr>
      <vt:lpstr>業務管理体制とは②</vt:lpstr>
      <vt:lpstr>PowerPoint プレゼンテーション</vt:lpstr>
      <vt:lpstr>高齢者虐待防止について②</vt:lpstr>
      <vt:lpstr>身体的拘束等の禁止について①</vt:lpstr>
      <vt:lpstr>身体的拘束等の禁止について②</vt:lpstr>
      <vt:lpstr>身体的拘束等の禁止について③</vt:lpstr>
      <vt:lpstr>身体的拘束等の禁止について④</vt:lpstr>
      <vt:lpstr>計画の作成・評価・見直し①</vt:lpstr>
      <vt:lpstr>計画の作成・評価・見直し②</vt:lpstr>
      <vt:lpstr>計画の作成・評価・見直し③</vt:lpstr>
      <vt:lpstr>計画の作成・評価・見直し④</vt:lpstr>
      <vt:lpstr>サービスの提供の記録①</vt:lpstr>
      <vt:lpstr>サービスの提供の記録②</vt:lpstr>
      <vt:lpstr>サービスの提供の記録③</vt:lpstr>
      <vt:lpstr>苦情処理について</vt:lpstr>
      <vt:lpstr>事故発生時の対応について①</vt:lpstr>
      <vt:lpstr>事故発生時の対応について②</vt:lpstr>
      <vt:lpstr>事故発生時の対応について③</vt:lpstr>
      <vt:lpstr>管理者の責務・関係法令の遵守</vt:lpstr>
      <vt:lpstr>川崎市に寄せられる質問について①</vt:lpstr>
      <vt:lpstr>川崎市に寄せられる質問について②</vt:lpstr>
      <vt:lpstr>メール配信サービス</vt:lpstr>
      <vt:lpstr>介護保険制度改正案について</vt:lpstr>
      <vt:lpstr>自立支援・重度化防止に向けた保険者機能の強化等の取組の推進</vt:lpstr>
      <vt:lpstr>新たな介護保険施設の創設</vt:lpstr>
      <vt:lpstr>地域共生社会の実現に向けた取組の推進</vt:lpstr>
      <vt:lpstr>PowerPoint プレゼンテーション</vt:lpstr>
      <vt:lpstr>現役世代並みの所得のある者の利用者負担割合の見直し</vt:lpstr>
      <vt:lpstr>介護納付金への総報酬割の導入</vt:lpstr>
      <vt:lpstr>サービス共通は以上で終了です。  御清聴ありがとうございました。</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梅森</dc:creator>
  <cp:lastModifiedBy>川崎市</cp:lastModifiedBy>
  <cp:revision>128</cp:revision>
  <dcterms:created xsi:type="dcterms:W3CDTF">2016-10-13T04:28:20Z</dcterms:created>
  <dcterms:modified xsi:type="dcterms:W3CDTF">2017-06-08T08:52:30Z</dcterms:modified>
  <cp:contentStatus/>
</cp:coreProperties>
</file>