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8" r:id="rId4"/>
    <p:sldId id="267" r:id="rId5"/>
    <p:sldId id="268" r:id="rId6"/>
    <p:sldId id="269" r:id="rId7"/>
    <p:sldId id="266" r:id="rId8"/>
    <p:sldId id="282" r:id="rId9"/>
    <p:sldId id="272" r:id="rId10"/>
    <p:sldId id="271" r:id="rId11"/>
    <p:sldId id="270" r:id="rId12"/>
    <p:sldId id="283" r:id="rId13"/>
    <p:sldId id="273" r:id="rId14"/>
    <p:sldId id="285" r:id="rId15"/>
    <p:sldId id="286" r:id="rId16"/>
    <p:sldId id="292" r:id="rId17"/>
    <p:sldId id="291" r:id="rId18"/>
    <p:sldId id="274" r:id="rId19"/>
    <p:sldId id="275" r:id="rId20"/>
    <p:sldId id="287" r:id="rId21"/>
    <p:sldId id="276" r:id="rId22"/>
    <p:sldId id="288" r:id="rId23"/>
    <p:sldId id="280" r:id="rId24"/>
    <p:sldId id="279" r:id="rId25"/>
    <p:sldId id="289" r:id="rId26"/>
    <p:sldId id="297" r:id="rId27"/>
    <p:sldId id="290" r:id="rId28"/>
    <p:sldId id="296" r:id="rId29"/>
    <p:sldId id="295" r:id="rId30"/>
    <p:sldId id="294" r:id="rId31"/>
    <p:sldId id="298" r:id="rId32"/>
    <p:sldId id="299"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66" autoAdjust="0"/>
    <p:restoredTop sz="94660"/>
  </p:normalViewPr>
  <p:slideViewPr>
    <p:cSldViewPr snapToGrid="0">
      <p:cViewPr>
        <p:scale>
          <a:sx n="40" d="100"/>
          <a:sy n="40" d="100"/>
        </p:scale>
        <p:origin x="1578"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12192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dirty="0"/>
          </a:p>
        </p:txBody>
      </p:sp>
      <p:sp>
        <p:nvSpPr>
          <p:cNvPr id="8" name="正方形/長方形 7"/>
          <p:cNvSpPr/>
          <p:nvPr/>
        </p:nvSpPr>
        <p:spPr>
          <a:xfrm>
            <a:off x="0" y="0"/>
            <a:ext cx="12192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476211" y="4143380"/>
            <a:ext cx="8477352"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p>
          </p:txBody>
        </p:sp>
      </p:grpSp>
      <p:sp>
        <p:nvSpPr>
          <p:cNvPr id="23" name="タイトル 22"/>
          <p:cNvSpPr>
            <a:spLocks noGrp="1"/>
          </p:cNvSpPr>
          <p:nvPr>
            <p:ph type="ctrTitle"/>
          </p:nvPr>
        </p:nvSpPr>
        <p:spPr>
          <a:xfrm>
            <a:off x="380960" y="2500306"/>
            <a:ext cx="857256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400040" y="4314828"/>
            <a:ext cx="85344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14" name="スライド番号プレースホルダー 13"/>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39272" y="274639"/>
            <a:ext cx="2343128"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274639"/>
            <a:ext cx="8534421"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12192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dirty="0"/>
          </a:p>
        </p:txBody>
      </p:sp>
      <p:sp>
        <p:nvSpPr>
          <p:cNvPr id="9" name="正方形/長方形 8"/>
          <p:cNvSpPr/>
          <p:nvPr/>
        </p:nvSpPr>
        <p:spPr>
          <a:xfrm>
            <a:off x="-7463" y="0"/>
            <a:ext cx="12192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sp>
        <p:nvSpPr>
          <p:cNvPr id="2" name="タイトル 1"/>
          <p:cNvSpPr>
            <a:spLocks noGrp="1"/>
          </p:cNvSpPr>
          <p:nvPr>
            <p:ph type="title"/>
          </p:nvPr>
        </p:nvSpPr>
        <p:spPr>
          <a:xfrm>
            <a:off x="952464" y="4714884"/>
            <a:ext cx="103632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63084" y="1928802"/>
            <a:ext cx="103632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grpSp>
        <p:nvGrpSpPr>
          <p:cNvPr id="7" name="グループ化 6"/>
          <p:cNvGrpSpPr>
            <a:grpSpLocks/>
          </p:cNvGrpSpPr>
          <p:nvPr/>
        </p:nvGrpSpPr>
        <p:grpSpPr bwMode="auto">
          <a:xfrm>
            <a:off x="952464" y="4643446"/>
            <a:ext cx="10382323"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66712" y="285728"/>
            <a:ext cx="10248933"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104229" y="4857760"/>
            <a:ext cx="4087285"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2476475" y="714356"/>
            <a:ext cx="73152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dirty="0"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114838" y="5429264"/>
            <a:ext cx="4076677"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24A870C9-1DAE-4666-87E9-16AD9C662D8C}" type="datetimeFigureOut">
              <a:rPr kumimoji="1" lang="ja-JP" altLang="en-US" smtClean="0"/>
              <a:t>2017/6/9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1E11F7B-50F0-46C5-8AAA-0EF8AB6C84C6}"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12192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sp useBgFill="1">
        <p:nvSpPr>
          <p:cNvPr id="9" name="フリーフォーム 8"/>
          <p:cNvSpPr>
            <a:spLocks/>
          </p:cNvSpPr>
          <p:nvPr/>
        </p:nvSpPr>
        <p:spPr bwMode="auto">
          <a:xfrm>
            <a:off x="-43" y="0"/>
            <a:ext cx="12096792"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609600" y="274638"/>
            <a:ext cx="109728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609600" y="1500175"/>
            <a:ext cx="109728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609600" y="6356351"/>
            <a:ext cx="2844800" cy="365125"/>
          </a:xfrm>
          <a:prstGeom prst="rect">
            <a:avLst/>
          </a:prstGeom>
        </p:spPr>
        <p:txBody>
          <a:bodyPr vert="horz" rtlCol="0" anchor="ctr"/>
          <a:lstStyle>
            <a:lvl1pPr algn="ctr" eaLnBrk="1" latinLnBrk="0" hangingPunct="1">
              <a:defRPr kumimoji="0" sz="1200">
                <a:solidFill>
                  <a:schemeClr val="tx2"/>
                </a:solidFill>
              </a:defRPr>
            </a:lvl1pPr>
          </a:lstStyle>
          <a:p>
            <a:fld id="{24A870C9-1DAE-4666-87E9-16AD9C662D8C}" type="datetimeFigureOut">
              <a:rPr kumimoji="1" lang="ja-JP" altLang="en-US" smtClean="0"/>
              <a:t>2017/6/9</a:t>
            </a:fld>
            <a:endParaRPr kumimoji="1"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dirty="0"/>
          </a:p>
        </p:txBody>
      </p:sp>
      <p:sp>
        <p:nvSpPr>
          <p:cNvPr id="12" name="スライド番号プレースホルダー 11"/>
          <p:cNvSpPr>
            <a:spLocks noGrp="1"/>
          </p:cNvSpPr>
          <p:nvPr>
            <p:ph type="sldNum" sz="quarter" idx="4"/>
          </p:nvPr>
        </p:nvSpPr>
        <p:spPr>
          <a:xfrm>
            <a:off x="8737600" y="6356351"/>
            <a:ext cx="2844800" cy="365125"/>
          </a:xfrm>
          <a:prstGeom prst="rect">
            <a:avLst/>
          </a:prstGeom>
        </p:spPr>
        <p:txBody>
          <a:bodyPr vert="horz" rtlCol="0" anchor="ctr"/>
          <a:lstStyle>
            <a:lvl1pPr algn="ctr" eaLnBrk="1" latinLnBrk="0" hangingPunct="1">
              <a:defRPr kumimoji="0" sz="1200">
                <a:solidFill>
                  <a:schemeClr val="tx2"/>
                </a:solidFill>
              </a:defRPr>
            </a:lvl1pPr>
          </a:lstStyle>
          <a:p>
            <a:fld id="{A1E11F7B-50F0-46C5-8AAA-0EF8AB6C84C6}"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平成２９年度　第１回</a:t>
            </a:r>
            <a:r>
              <a:rPr lang="en-US" altLang="ja-JP" dirty="0" smtClean="0"/>
              <a:t/>
            </a:r>
            <a:br>
              <a:rPr lang="en-US" altLang="ja-JP" dirty="0" smtClean="0"/>
            </a:br>
            <a:r>
              <a:rPr lang="ja-JP" altLang="en-US" dirty="0" smtClean="0"/>
              <a:t>川崎市指定介護</a:t>
            </a:r>
            <a:r>
              <a:rPr lang="ja-JP" altLang="en-US" dirty="0"/>
              <a:t>保険事業者</a:t>
            </a:r>
            <a:r>
              <a:rPr lang="en-US" altLang="ja-JP" dirty="0"/>
              <a:t/>
            </a:r>
            <a:br>
              <a:rPr lang="en-US" altLang="ja-JP" dirty="0"/>
            </a:br>
            <a:r>
              <a:rPr lang="ja-JP" altLang="en-US" dirty="0"/>
              <a:t>集団指導講習会</a:t>
            </a:r>
            <a:endParaRPr kumimoji="1" lang="ja-JP" altLang="en-US" dirty="0"/>
          </a:p>
        </p:txBody>
      </p:sp>
      <p:sp>
        <p:nvSpPr>
          <p:cNvPr id="3" name="サブタイトル 2"/>
          <p:cNvSpPr>
            <a:spLocks noGrp="1"/>
          </p:cNvSpPr>
          <p:nvPr>
            <p:ph type="subTitle" idx="1"/>
          </p:nvPr>
        </p:nvSpPr>
        <p:spPr/>
        <p:txBody>
          <a:bodyPr anchor="ctr">
            <a:normAutofit/>
          </a:bodyPr>
          <a:lstStyle/>
          <a:p>
            <a:r>
              <a:rPr kumimoji="1" lang="ja-JP" altLang="en-US" sz="3600" dirty="0" smtClean="0"/>
              <a:t>～施設系サービス～</a:t>
            </a:r>
            <a:endParaRPr kumimoji="1" lang="ja-JP" altLang="en-US" sz="3600" dirty="0"/>
          </a:p>
        </p:txBody>
      </p:sp>
    </p:spTree>
    <p:extLst>
      <p:ext uri="{BB962C8B-B14F-4D97-AF65-F5344CB8AC3E}">
        <p14:creationId xmlns:p14="http://schemas.microsoft.com/office/powerpoint/2010/main" val="307476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5"/>
            <a:ext cx="11381873" cy="1395663"/>
          </a:xfrm>
          <a:ln>
            <a:solidFill>
              <a:schemeClr val="tx1"/>
            </a:solidFill>
          </a:ln>
        </p:spPr>
        <p:txBody>
          <a:bodyPr>
            <a:normAutofit/>
          </a:bodyPr>
          <a:lstStyle/>
          <a:p>
            <a:r>
              <a:rPr lang="ja-JP" altLang="ja-JP" sz="4200" b="1" dirty="0"/>
              <a:t>感染症及び食中毒の予防及びまん延の防止のための指針</a:t>
            </a:r>
            <a:endParaRPr kumimoji="1" lang="ja-JP" altLang="en-US" sz="4200" b="1" dirty="0"/>
          </a:p>
        </p:txBody>
      </p:sp>
      <p:sp>
        <p:nvSpPr>
          <p:cNvPr id="3" name="コンテンツ プレースホルダー 2"/>
          <p:cNvSpPr>
            <a:spLocks noGrp="1"/>
          </p:cNvSpPr>
          <p:nvPr>
            <p:ph idx="1"/>
          </p:nvPr>
        </p:nvSpPr>
        <p:spPr>
          <a:xfrm>
            <a:off x="264695" y="1825625"/>
            <a:ext cx="11694694" cy="4715852"/>
          </a:xfrm>
        </p:spPr>
        <p:txBody>
          <a:bodyPr>
            <a:normAutofit fontScale="85000" lnSpcReduction="20000"/>
          </a:bodyPr>
          <a:lstStyle/>
          <a:p>
            <a:pPr marL="0" indent="0">
              <a:buNone/>
            </a:pPr>
            <a:r>
              <a:rPr kumimoji="1" lang="en-US" altLang="ja-JP" sz="4200" dirty="0" smtClean="0">
                <a:latin typeface="HGP創英ﾌﾟﾚｾﾞﾝｽEB" panose="02020800000000000000" pitchFamily="18" charset="-128"/>
                <a:ea typeface="HGP創英ﾌﾟﾚｾﾞﾝｽEB" panose="02020800000000000000" pitchFamily="18" charset="-128"/>
              </a:rPr>
              <a:t>【</a:t>
            </a:r>
            <a:r>
              <a:rPr kumimoji="1" lang="ja-JP" altLang="en-US" sz="4200" dirty="0" smtClean="0">
                <a:latin typeface="HGP創英ﾌﾟﾚｾﾞﾝｽEB" panose="02020800000000000000" pitchFamily="18" charset="-128"/>
                <a:ea typeface="HGP創英ﾌﾟﾚｾﾞﾝｽEB" panose="02020800000000000000" pitchFamily="18" charset="-128"/>
              </a:rPr>
              <a:t>基準条例の考え方第４の２５（衛生管理等）</a:t>
            </a:r>
            <a:r>
              <a:rPr kumimoji="1" lang="en-US" altLang="ja-JP" sz="42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sz="3800" dirty="0" smtClean="0">
                <a:latin typeface="HGP創英角ｺﾞｼｯｸUB" panose="020B0900000000000000" pitchFamily="50" charset="-128"/>
                <a:ea typeface="HGP創英角ｺﾞｼｯｸUB" panose="020B0900000000000000" pitchFamily="50" charset="-128"/>
              </a:rPr>
              <a:t>（平常時の対策）</a:t>
            </a:r>
            <a:endParaRPr kumimoji="1" lang="en-US" altLang="ja-JP" sz="3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b="1" dirty="0"/>
              <a:t>　</a:t>
            </a:r>
            <a:r>
              <a:rPr kumimoji="1" lang="ja-JP" altLang="en-US" sz="3000" dirty="0" smtClean="0">
                <a:latin typeface="HGP創英角ｺﾞｼｯｸUB" panose="020B0900000000000000" pitchFamily="50" charset="-128"/>
                <a:ea typeface="HGP創英角ｺﾞｼｯｸUB" panose="020B0900000000000000" pitchFamily="50" charset="-128"/>
              </a:rPr>
              <a:t>施設内の衛生管理（</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環境の整備</a:t>
            </a:r>
            <a:r>
              <a:rPr kumimoji="1" lang="ja-JP" altLang="en-US" sz="3000" b="1" i="1"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排泄物の処理</a:t>
            </a:r>
            <a:r>
              <a:rPr kumimoji="1" lang="ja-JP" altLang="en-US" sz="3000"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血液・体液の処理等</a:t>
            </a:r>
            <a:r>
              <a:rPr kumimoji="1"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3000" dirty="0" smtClean="0">
                <a:latin typeface="HGP創英角ｺﾞｼｯｸUB" panose="020B0900000000000000" pitchFamily="50" charset="-128"/>
                <a:ea typeface="HGP創英角ｺﾞｼｯｸUB" panose="020B0900000000000000" pitchFamily="50" charset="-128"/>
              </a:rPr>
              <a:t>、日</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dirty="0" smtClean="0">
                <a:latin typeface="HGP創英角ｺﾞｼｯｸUB" panose="020B0900000000000000" pitchFamily="50" charset="-128"/>
                <a:ea typeface="HGP創英角ｺﾞｼｯｸUB" panose="020B0900000000000000" pitchFamily="50" charset="-128"/>
              </a:rPr>
              <a:t>常のケアにかかる感染対策（</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標準的な予防策</a:t>
            </a:r>
            <a:r>
              <a:rPr kumimoji="1" lang="ja-JP" altLang="en-US" sz="3000"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手洗いの基本</a:t>
            </a:r>
            <a:r>
              <a:rPr kumimoji="1" lang="ja-JP" altLang="en-US" sz="3000"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早期発見の</a:t>
            </a:r>
            <a:r>
              <a:rPr kumimoji="1" lang="ja-JP" altLang="en-US" sz="3000" b="1" u="sng" dirty="0" err="1" smtClean="0">
                <a:solidFill>
                  <a:srgbClr val="FF0000"/>
                </a:solidFill>
                <a:latin typeface="HGP創英角ｺﾞｼｯｸUB" panose="020B0900000000000000" pitchFamily="50" charset="-128"/>
                <a:ea typeface="HGP創英角ｺﾞｼｯｸUB" panose="020B0900000000000000" pitchFamily="50" charset="-128"/>
              </a:rPr>
              <a:t>た</a:t>
            </a:r>
            <a:endParaRPr kumimoji="1"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b="1" u="sng" dirty="0" err="1" smtClean="0">
                <a:solidFill>
                  <a:srgbClr val="FF0000"/>
                </a:solidFill>
                <a:latin typeface="HGP創英角ｺﾞｼｯｸUB" panose="020B0900000000000000" pitchFamily="50" charset="-128"/>
                <a:ea typeface="HGP創英角ｺﾞｼｯｸUB" panose="020B0900000000000000" pitchFamily="50" charset="-128"/>
              </a:rPr>
              <a:t>めの</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日常の観察項目</a:t>
            </a:r>
            <a:r>
              <a:rPr kumimoji="1" lang="ja-JP" altLang="en-US" sz="3000" dirty="0" smtClean="0">
                <a:latin typeface="HGP創英角ｺﾞｼｯｸUB" panose="020B0900000000000000" pitchFamily="50" charset="-128"/>
                <a:ea typeface="HGP創英角ｺﾞｼｯｸUB" panose="020B0900000000000000" pitchFamily="50" charset="-128"/>
              </a:rPr>
              <a:t>）</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2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2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3800" dirty="0" smtClean="0">
                <a:latin typeface="HGP創英角ｺﾞｼｯｸUB" panose="020B0900000000000000" pitchFamily="50" charset="-128"/>
                <a:ea typeface="HGP創英角ｺﾞｼｯｸUB" panose="020B0900000000000000" pitchFamily="50" charset="-128"/>
              </a:rPr>
              <a:t>（発生時の対応）</a:t>
            </a:r>
            <a:endParaRPr lang="en-US" altLang="ja-JP" sz="38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b="1" dirty="0" smtClean="0">
                <a:solidFill>
                  <a:srgbClr val="C00000"/>
                </a:solidFill>
                <a:latin typeface="HGP創英角ｺﾞｼｯｸUB" panose="020B0900000000000000" pitchFamily="50" charset="-128"/>
                <a:ea typeface="HGP創英角ｺﾞｼｯｸUB" panose="020B0900000000000000" pitchFamily="50" charset="-128"/>
              </a:rPr>
              <a:t>　</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発生状況の把握</a:t>
            </a:r>
            <a:r>
              <a:rPr kumimoji="1" lang="ja-JP" altLang="en-US" sz="3000" b="1"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感染拡大の防止</a:t>
            </a:r>
            <a:r>
              <a:rPr kumimoji="1" lang="ja-JP" altLang="en-US" sz="3000" b="1"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医療機関や保健所市町村における施</a:t>
            </a:r>
            <a:endParaRPr kumimoji="1"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設関係課等の関係機関との連携</a:t>
            </a:r>
            <a:r>
              <a:rPr kumimoji="1" lang="ja-JP" altLang="en-US" sz="3000" b="1"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医療処置</a:t>
            </a:r>
            <a:r>
              <a:rPr kumimoji="1" lang="ja-JP" altLang="en-US" sz="3000" b="1" dirty="0" smtClean="0">
                <a:solidFill>
                  <a:srgbClr val="002060"/>
                </a:solidFill>
                <a:latin typeface="HGP創英角ｺﾞｼｯｸUB" panose="020B0900000000000000" pitchFamily="50" charset="-128"/>
                <a:ea typeface="HGP創英角ｺﾞｼｯｸUB" panose="020B0900000000000000" pitchFamily="50" charset="-128"/>
              </a:rPr>
              <a:t>、</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行政への報告等</a:t>
            </a:r>
            <a:r>
              <a:rPr kumimoji="1" lang="ja-JP" altLang="en-US" sz="3000" dirty="0" smtClean="0">
                <a:latin typeface="HGP創英角ｺﾞｼｯｸUB" panose="020B0900000000000000" pitchFamily="50" charset="-128"/>
                <a:ea typeface="HGP創英角ｺﾞｼｯｸUB" panose="020B0900000000000000" pitchFamily="50" charset="-128"/>
              </a:rPr>
              <a:t>が想定される。</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dirty="0" smtClean="0">
                <a:latin typeface="HGP創英角ｺﾞｼｯｸUB" panose="020B0900000000000000" pitchFamily="50" charset="-128"/>
                <a:ea typeface="HGP創英角ｺﾞｼｯｸUB" panose="020B0900000000000000" pitchFamily="50" charset="-128"/>
              </a:rPr>
              <a:t>また、発生時における</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施設内の連絡体制</a:t>
            </a:r>
            <a:r>
              <a:rPr kumimoji="1" lang="ja-JP" altLang="en-US" sz="3000" dirty="0" smtClean="0">
                <a:latin typeface="HGP創英角ｺﾞｼｯｸUB" panose="020B0900000000000000" pitchFamily="50" charset="-128"/>
                <a:ea typeface="HGP創英角ｺﾞｼｯｸUB" panose="020B0900000000000000" pitchFamily="50" charset="-128"/>
              </a:rPr>
              <a:t>や</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上記の関係機関への連絡体制を整備し、</a:t>
            </a:r>
            <a:endParaRPr kumimoji="1"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明記</a:t>
            </a:r>
            <a:r>
              <a:rPr kumimoji="1" lang="ja-JP" altLang="en-US" sz="3000" dirty="0" smtClean="0">
                <a:latin typeface="HGP創英角ｺﾞｼｯｸUB" panose="020B0900000000000000" pitchFamily="50" charset="-128"/>
                <a:ea typeface="HGP創英角ｺﾞｼｯｸUB" panose="020B0900000000000000" pitchFamily="50" charset="-128"/>
              </a:rPr>
              <a:t>しておくことも必要である。</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714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81354"/>
            <a:ext cx="11136922" cy="1547067"/>
          </a:xfrm>
          <a:ln>
            <a:solidFill>
              <a:schemeClr val="tx1"/>
            </a:solidFill>
          </a:ln>
        </p:spPr>
        <p:txBody>
          <a:bodyPr>
            <a:normAutofit/>
          </a:bodyPr>
          <a:lstStyle/>
          <a:p>
            <a:r>
              <a:rPr kumimoji="1" lang="ja-JP" altLang="en-US" b="1" dirty="0" smtClean="0"/>
              <a:t>感染症及び食中毒の予防及びまん延の防止のための研修</a:t>
            </a:r>
            <a:endParaRPr kumimoji="1" lang="ja-JP" altLang="en-US" b="1" dirty="0"/>
          </a:p>
        </p:txBody>
      </p:sp>
      <p:sp>
        <p:nvSpPr>
          <p:cNvPr id="3" name="コンテンツ プレースホルダー 2"/>
          <p:cNvSpPr>
            <a:spLocks noGrp="1"/>
          </p:cNvSpPr>
          <p:nvPr>
            <p:ph idx="1"/>
          </p:nvPr>
        </p:nvSpPr>
        <p:spPr>
          <a:xfrm>
            <a:off x="609601" y="2062882"/>
            <a:ext cx="10972800" cy="4525963"/>
          </a:xfrm>
        </p:spPr>
        <p:txBody>
          <a:bodyPr>
            <a:normAutofit fontScale="92500" lnSpcReduction="10000"/>
          </a:bodyPr>
          <a:lstStyle/>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3900" dirty="0" smtClean="0">
                <a:latin typeface="HGP創英ﾌﾟﾚｾﾞﾝｽEB" panose="02020800000000000000" pitchFamily="18" charset="-128"/>
                <a:ea typeface="HGP創英ﾌﾟﾚｾﾞﾝｽEB" panose="02020800000000000000" pitchFamily="18" charset="-128"/>
              </a:rPr>
              <a:t>基準条例第３３条（衛生管理等</a:t>
            </a:r>
            <a:r>
              <a:rPr lang="ja-JP" altLang="en-US" sz="3900" dirty="0">
                <a:latin typeface="HGP創英ﾌﾟﾚｾﾞﾝｽEB" panose="02020800000000000000" pitchFamily="18" charset="-128"/>
                <a:ea typeface="HGP創英ﾌﾟﾚｾﾞﾝｽEB" panose="02020800000000000000" pitchFamily="18" charset="-128"/>
              </a:rPr>
              <a:t>）</a:t>
            </a:r>
            <a:r>
              <a:rPr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sz="2800" dirty="0" smtClean="0">
                <a:latin typeface="HGPｺﾞｼｯｸM" panose="020B0600000000000000" pitchFamily="50" charset="-128"/>
                <a:ea typeface="HGPｺﾞｼｯｸM" panose="020B0600000000000000" pitchFamily="50" charset="-128"/>
              </a:rPr>
              <a:t>　</a:t>
            </a:r>
            <a:r>
              <a:rPr lang="ja-JP" altLang="ja-JP" sz="2800" dirty="0" smtClean="0">
                <a:latin typeface="HGP創英角ｺﾞｼｯｸUB" panose="020B0900000000000000" pitchFamily="50" charset="-128"/>
                <a:ea typeface="HGP創英角ｺﾞｼｯｸUB" panose="020B0900000000000000" pitchFamily="50" charset="-128"/>
              </a:rPr>
              <a:t>介護職員その他の従業者に対し、感染症及び食中毒の予防及び</a:t>
            </a:r>
            <a:r>
              <a:rPr lang="ja-JP" altLang="en-US" sz="2800" dirty="0" smtClean="0">
                <a:latin typeface="HGP創英角ｺﾞｼｯｸUB" panose="020B0900000000000000" pitchFamily="50" charset="-128"/>
                <a:ea typeface="HGP創英角ｺﾞｼｯｸUB" panose="020B0900000000000000" pitchFamily="50" charset="-128"/>
              </a:rPr>
              <a:t>ま</a:t>
            </a:r>
            <a:r>
              <a:rPr lang="ja-JP" altLang="ja-JP" sz="2800" dirty="0" smtClean="0">
                <a:latin typeface="HGP創英角ｺﾞｼｯｸUB" panose="020B0900000000000000" pitchFamily="50" charset="-128"/>
                <a:ea typeface="HGP創英角ｺﾞｼｯｸUB" panose="020B0900000000000000" pitchFamily="50" charset="-128"/>
              </a:rPr>
              <a:t>ん延の防</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ja-JP" sz="2800" dirty="0" smtClean="0">
                <a:latin typeface="HGP創英角ｺﾞｼｯｸUB" panose="020B0900000000000000" pitchFamily="50" charset="-128"/>
                <a:ea typeface="HGP創英角ｺﾞｼｯｸUB" panose="020B0900000000000000" pitchFamily="50" charset="-128"/>
              </a:rPr>
              <a:t>止のための</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研修を定期的に実施すること。</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000" dirty="0" smtClean="0">
              <a:latin typeface="HGPｺﾞｼｯｸM" panose="020B0600000000000000" pitchFamily="50" charset="-128"/>
              <a:ea typeface="HGPｺﾞｼｯｸM" panose="020B0600000000000000" pitchFamily="50" charset="-128"/>
            </a:endParaRPr>
          </a:p>
          <a:p>
            <a:pPr marL="0" indent="0">
              <a:buNone/>
            </a:pPr>
            <a:endParaRPr lang="en-US" altLang="ja-JP" sz="1000" dirty="0" smtClean="0">
              <a:latin typeface="HGPｺﾞｼｯｸM" panose="020B0600000000000000" pitchFamily="50" charset="-128"/>
              <a:ea typeface="HGPｺﾞｼｯｸM" panose="020B0600000000000000" pitchFamily="50" charset="-128"/>
            </a:endParaRPr>
          </a:p>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3900" dirty="0">
                <a:latin typeface="HGP創英ﾌﾟﾚｾﾞﾝｽEB" panose="02020800000000000000" pitchFamily="18" charset="-128"/>
                <a:ea typeface="HGP創英ﾌﾟﾚｾﾞﾝｽEB" panose="02020800000000000000" pitchFamily="18" charset="-128"/>
              </a:rPr>
              <a:t>基準条例の考え方第４の</a:t>
            </a:r>
            <a:r>
              <a:rPr lang="ja-JP" altLang="en-US" sz="3900" dirty="0" smtClean="0">
                <a:latin typeface="HGP創英ﾌﾟﾚｾﾞﾝｽEB" panose="02020800000000000000" pitchFamily="18" charset="-128"/>
                <a:ea typeface="HGP創英ﾌﾟﾚｾﾞﾝｽEB" panose="02020800000000000000" pitchFamily="18" charset="-128"/>
              </a:rPr>
              <a:t>２５（衛生管理等）</a:t>
            </a:r>
            <a:r>
              <a:rPr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指針に基づいた研修プログラムを作成し、</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年２回以上</a:t>
            </a:r>
            <a:r>
              <a:rPr lang="ja-JP" altLang="en-US" sz="2800" dirty="0" smtClean="0">
                <a:latin typeface="HGP創英角ｺﾞｼｯｸUB" panose="020B0900000000000000" pitchFamily="50" charset="-128"/>
                <a:ea typeface="HGP創英角ｺﾞｼｯｸUB" panose="020B0900000000000000" pitchFamily="50" charset="-128"/>
              </a:rPr>
              <a:t>の定期的な教育を開催</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するとともに、</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新規採用時</a:t>
            </a:r>
            <a:r>
              <a:rPr lang="ja-JP" altLang="en-US" sz="2800" dirty="0" smtClean="0">
                <a:latin typeface="HGP創英角ｺﾞｼｯｸUB" panose="020B0900000000000000" pitchFamily="50" charset="-128"/>
                <a:ea typeface="HGP創英角ｺﾞｼｯｸUB" panose="020B0900000000000000" pitchFamily="50" charset="-128"/>
              </a:rPr>
              <a:t>には必ず感染対策研修を実施することが重要である。</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  また、調理や清掃業務を</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委託する場合にも</a:t>
            </a:r>
            <a:r>
              <a:rPr lang="ja-JP" altLang="en-US" sz="2800" dirty="0" smtClean="0">
                <a:latin typeface="HGP創英角ｺﾞｼｯｸUB" panose="020B0900000000000000" pitchFamily="50" charset="-128"/>
                <a:ea typeface="HGP創英角ｺﾞｼｯｸUB" panose="020B0900000000000000" pitchFamily="50" charset="-128"/>
              </a:rPr>
              <a:t>、委託者に施設の指針を周知する</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必要がある。</a:t>
            </a:r>
            <a:endParaRPr lang="en-US" altLang="ja-JP" sz="2800" dirty="0">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b="1" u="sng" dirty="0">
              <a:solidFill>
                <a:srgbClr val="C0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8300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a:t>褥瘡発生を予防するための体制</a:t>
            </a:r>
            <a:r>
              <a:rPr lang="ja-JP" altLang="en-US" b="1" dirty="0" smtClean="0"/>
              <a:t>整備</a:t>
            </a:r>
            <a:r>
              <a:rPr lang="ja-JP" altLang="en-US" b="1" dirty="0"/>
              <a:t>①</a:t>
            </a:r>
            <a:endParaRPr kumimoji="1" lang="ja-JP" altLang="en-US" dirty="0"/>
          </a:p>
        </p:txBody>
      </p:sp>
      <p:sp>
        <p:nvSpPr>
          <p:cNvPr id="3" name="コンテンツ プレースホルダー 2"/>
          <p:cNvSpPr>
            <a:spLocks noGrp="1"/>
          </p:cNvSpPr>
          <p:nvPr>
            <p:ph idx="1"/>
          </p:nvPr>
        </p:nvSpPr>
        <p:spPr>
          <a:xfrm>
            <a:off x="609600" y="1711569"/>
            <a:ext cx="10972800" cy="4314569"/>
          </a:xfrm>
        </p:spPr>
        <p:txBody>
          <a:bodyPr/>
          <a:lstStyle/>
          <a:p>
            <a:pPr marL="0" indent="0">
              <a:buNone/>
            </a:pPr>
            <a:endParaRPr lang="en-US" altLang="ja-JP" dirty="0" smtClean="0"/>
          </a:p>
          <a:p>
            <a:pPr marL="0" indent="0">
              <a:buNone/>
            </a:pPr>
            <a:r>
              <a:rPr lang="en-US" altLang="ja-JP" sz="3600" dirty="0" smtClean="0">
                <a:latin typeface="HGP創英ﾌﾟﾚｾﾞﾝｽEB" panose="02020800000000000000" pitchFamily="18" charset="-128"/>
                <a:ea typeface="HGP創英ﾌﾟﾚｾﾞﾝｽEB" panose="02020800000000000000" pitchFamily="18" charset="-128"/>
              </a:rPr>
              <a:t>【</a:t>
            </a:r>
            <a:r>
              <a:rPr lang="ja-JP" altLang="en-US" sz="3600" dirty="0">
                <a:latin typeface="HGP創英ﾌﾟﾚｾﾞﾝｽEB" panose="02020800000000000000" pitchFamily="18" charset="-128"/>
                <a:ea typeface="HGP創英ﾌﾟﾚｾﾞﾝｽEB" panose="02020800000000000000" pitchFamily="18" charset="-128"/>
              </a:rPr>
              <a:t>基準</a:t>
            </a:r>
            <a:r>
              <a:rPr lang="ja-JP" altLang="en-US" sz="3600" dirty="0" smtClean="0">
                <a:latin typeface="HGP創英ﾌﾟﾚｾﾞﾝｽEB" panose="02020800000000000000" pitchFamily="18" charset="-128"/>
                <a:ea typeface="HGP創英ﾌﾟﾚｾﾞﾝｽEB" panose="02020800000000000000" pitchFamily="18" charset="-128"/>
              </a:rPr>
              <a:t>条例第１８条（介護）</a:t>
            </a:r>
            <a:r>
              <a:rPr lang="en-US" altLang="ja-JP" sz="36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dirty="0">
                <a:latin typeface="HGPｺﾞｼｯｸM" panose="020B0600000000000000" pitchFamily="50" charset="-128"/>
                <a:ea typeface="HGPｺﾞｼｯｸM" panose="020B06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指定</a:t>
            </a:r>
            <a:r>
              <a:rPr lang="ja-JP" altLang="en-US" sz="2600" dirty="0">
                <a:latin typeface="HGP創英角ｺﾞｼｯｸUB" panose="020B0900000000000000" pitchFamily="50" charset="-128"/>
                <a:ea typeface="HGP創英角ｺﾞｼｯｸUB" panose="020B0900000000000000" pitchFamily="50" charset="-128"/>
              </a:rPr>
              <a:t>介護老人福祉施設の開設者は、入所者に褥瘡</a:t>
            </a:r>
            <a:r>
              <a:rPr lang="en-US" altLang="ja-JP" sz="2600" dirty="0">
                <a:latin typeface="HGP創英角ｺﾞｼｯｸUB" panose="020B0900000000000000" pitchFamily="50" charset="-128"/>
                <a:ea typeface="HGP創英角ｺﾞｼｯｸUB" panose="020B0900000000000000" pitchFamily="50" charset="-128"/>
              </a:rPr>
              <a:t>(</a:t>
            </a:r>
            <a:r>
              <a:rPr lang="ja-JP" altLang="en-US" sz="2600" dirty="0" err="1">
                <a:latin typeface="HGP創英角ｺﾞｼｯｸUB" panose="020B0900000000000000" pitchFamily="50" charset="-128"/>
                <a:ea typeface="HGP創英角ｺﾞｼｯｸUB" panose="020B0900000000000000" pitchFamily="50" charset="-128"/>
              </a:rPr>
              <a:t>じょく</a:t>
            </a:r>
            <a:r>
              <a:rPr lang="ja-JP" altLang="en-US" sz="2600" dirty="0">
                <a:latin typeface="HGP創英角ｺﾞｼｯｸUB" panose="020B0900000000000000" pitchFamily="50" charset="-128"/>
                <a:ea typeface="HGP創英角ｺﾞｼｯｸUB" panose="020B0900000000000000" pitchFamily="50" charset="-128"/>
              </a:rPr>
              <a:t>そう</a:t>
            </a:r>
            <a:r>
              <a:rPr lang="en-US" altLang="ja-JP" sz="2600" dirty="0">
                <a:latin typeface="HGP創英角ｺﾞｼｯｸUB" panose="020B0900000000000000" pitchFamily="50" charset="-128"/>
                <a:ea typeface="HGP創英角ｺﾞｼｯｸUB" panose="020B0900000000000000" pitchFamily="50" charset="-128"/>
              </a:rPr>
              <a:t>)</a:t>
            </a:r>
            <a:r>
              <a:rPr lang="ja-JP" altLang="en-US" sz="2600" dirty="0">
                <a:latin typeface="HGP創英角ｺﾞｼｯｸUB" panose="020B0900000000000000" pitchFamily="50" charset="-128"/>
                <a:ea typeface="HGP創英角ｺﾞｼｯｸUB" panose="020B0900000000000000" pitchFamily="50" charset="-128"/>
              </a:rPr>
              <a:t>が発生</a:t>
            </a:r>
            <a:r>
              <a:rPr lang="ja-JP" altLang="en-US" sz="2600" dirty="0" smtClean="0">
                <a:latin typeface="HGP創英角ｺﾞｼｯｸUB" panose="020B0900000000000000" pitchFamily="50" charset="-128"/>
                <a:ea typeface="HGP創英角ｺﾞｼｯｸUB" panose="020B0900000000000000" pitchFamily="50" charset="-128"/>
              </a:rPr>
              <a:t>しな</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いよう</a:t>
            </a:r>
            <a:r>
              <a:rPr lang="ja-JP" altLang="en-US" sz="2600" dirty="0">
                <a:latin typeface="HGP創英角ｺﾞｼｯｸUB" panose="020B0900000000000000" pitchFamily="50" charset="-128"/>
                <a:ea typeface="HGP創英角ｺﾞｼｯｸUB" panose="020B0900000000000000" pitchFamily="50" charset="-128"/>
              </a:rPr>
              <a:t>適切な介護</a:t>
            </a:r>
            <a:r>
              <a:rPr lang="ja-JP" altLang="en-US" sz="2600" dirty="0" smtClean="0">
                <a:latin typeface="HGP創英角ｺﾞｼｯｸUB" panose="020B0900000000000000" pitchFamily="50" charset="-128"/>
                <a:ea typeface="HGP創英角ｺﾞｼｯｸUB" panose="020B0900000000000000" pitchFamily="50" charset="-128"/>
              </a:rPr>
              <a:t>を行う</a:t>
            </a:r>
            <a:r>
              <a:rPr lang="ja-JP" altLang="en-US" sz="2600" dirty="0">
                <a:latin typeface="HGP創英角ｺﾞｼｯｸUB" panose="020B0900000000000000" pitchFamily="50" charset="-128"/>
                <a:ea typeface="HGP創英角ｺﾞｼｯｸUB" panose="020B0900000000000000" pitchFamily="50" charset="-128"/>
              </a:rPr>
              <a:t>とともに、その</a:t>
            </a:r>
            <a:r>
              <a:rPr lang="ja-JP" altLang="en-US" sz="2600" b="1" u="sng" dirty="0">
                <a:solidFill>
                  <a:srgbClr val="FF0000"/>
                </a:solidFill>
                <a:latin typeface="HGP創英角ｺﾞｼｯｸUB" panose="020B0900000000000000" pitchFamily="50" charset="-128"/>
                <a:ea typeface="HGP創英角ｺﾞｼｯｸUB" panose="020B0900000000000000" pitchFamily="50" charset="-128"/>
              </a:rPr>
              <a:t>発生を予防するための体制</a:t>
            </a:r>
            <a:r>
              <a:rPr lang="ja-JP" altLang="en-US" sz="2600" dirty="0">
                <a:solidFill>
                  <a:srgbClr val="002060"/>
                </a:solidFill>
                <a:latin typeface="HGP創英角ｺﾞｼｯｸUB" panose="020B0900000000000000" pitchFamily="50" charset="-128"/>
                <a:ea typeface="HGP創英角ｺﾞｼｯｸUB" panose="020B0900000000000000" pitchFamily="50" charset="-128"/>
              </a:rPr>
              <a:t>を整備し</a:t>
            </a:r>
            <a:r>
              <a:rPr lang="ja-JP" altLang="en-US" sz="2600" dirty="0" err="1" smtClean="0">
                <a:solidFill>
                  <a:srgbClr val="002060"/>
                </a:solidFill>
                <a:latin typeface="HGP創英角ｺﾞｼｯｸUB" panose="020B0900000000000000" pitchFamily="50" charset="-128"/>
                <a:ea typeface="HGP創英角ｺﾞｼｯｸUB" panose="020B0900000000000000" pitchFamily="50" charset="-128"/>
              </a:rPr>
              <a:t>なけ</a:t>
            </a:r>
            <a:endParaRPr lang="en-US" altLang="ja-JP" sz="2600" dirty="0" smtClean="0">
              <a:solidFill>
                <a:srgbClr val="00206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err="1" smtClean="0">
                <a:solidFill>
                  <a:srgbClr val="002060"/>
                </a:solidFill>
                <a:latin typeface="HGP創英角ｺﾞｼｯｸUB" panose="020B0900000000000000" pitchFamily="50" charset="-128"/>
                <a:ea typeface="HGP創英角ｺﾞｼｯｸUB" panose="020B0900000000000000" pitchFamily="50" charset="-128"/>
              </a:rPr>
              <a:t>れば</a:t>
            </a:r>
            <a:r>
              <a:rPr lang="ja-JP" altLang="en-US" sz="2600" dirty="0">
                <a:solidFill>
                  <a:srgbClr val="002060"/>
                </a:solidFill>
                <a:latin typeface="HGP創英角ｺﾞｼｯｸUB" panose="020B0900000000000000" pitchFamily="50" charset="-128"/>
                <a:ea typeface="HGP創英角ｺﾞｼｯｸUB" panose="020B0900000000000000" pitchFamily="50" charset="-128"/>
              </a:rPr>
              <a:t>ならない</a:t>
            </a:r>
            <a:r>
              <a:rPr lang="ja-JP" altLang="en-US" sz="2600" dirty="0" smtClean="0">
                <a:solidFill>
                  <a:srgbClr val="002060"/>
                </a:solidFill>
                <a:latin typeface="HGP創英角ｺﾞｼｯｸUB" panose="020B0900000000000000" pitchFamily="50" charset="-128"/>
                <a:ea typeface="HGP創英角ｺﾞｼｯｸUB" panose="020B0900000000000000" pitchFamily="50" charset="-128"/>
              </a:rPr>
              <a:t>。</a:t>
            </a:r>
            <a:endParaRPr kumimoji="1" lang="ja-JP" altLang="en-US" sz="2600" dirty="0">
              <a:solidFill>
                <a:srgbClr val="002060"/>
              </a:solidFill>
              <a:latin typeface="HGP創英角ｺﾞｼｯｸUB" panose="020B0900000000000000" pitchFamily="50" charset="-128"/>
              <a:ea typeface="HGP創英角ｺﾞｼｯｸUB" panose="020B0900000000000000" pitchFamily="50" charset="-128"/>
            </a:endParaRPr>
          </a:p>
        </p:txBody>
      </p:sp>
      <p:grpSp>
        <p:nvGrpSpPr>
          <p:cNvPr id="4" name="グループ化 3"/>
          <p:cNvGrpSpPr>
            <a:grpSpLocks noChangeAspect="1"/>
          </p:cNvGrpSpPr>
          <p:nvPr/>
        </p:nvGrpSpPr>
        <p:grpSpPr>
          <a:xfrm>
            <a:off x="8354953" y="4305404"/>
            <a:ext cx="2427347" cy="2362096"/>
            <a:chOff x="0" y="0"/>
            <a:chExt cx="1215390" cy="1183005"/>
          </a:xfrm>
        </p:grpSpPr>
        <p:pic>
          <p:nvPicPr>
            <p:cNvPr id="5" name="図 4" descr="D:\Users\02008530\Desktop\家族1.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07327" flipH="1">
              <a:off x="742950" y="0"/>
              <a:ext cx="472440" cy="757555"/>
            </a:xfrm>
            <a:prstGeom prst="rect">
              <a:avLst/>
            </a:prstGeom>
            <a:noFill/>
            <a:ln>
              <a:noFill/>
            </a:ln>
          </p:spPr>
        </p:pic>
        <p:pic>
          <p:nvPicPr>
            <p:cNvPr id="6" name="図 5" descr="D:\Users\02008530\Desktop\訪問.png"/>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14300"/>
              <a:ext cx="1063625" cy="1068705"/>
            </a:xfrm>
            <a:prstGeom prst="rect">
              <a:avLst/>
            </a:prstGeom>
            <a:noFill/>
            <a:ln>
              <a:noFill/>
            </a:ln>
          </p:spPr>
        </p:pic>
      </p:grpSp>
    </p:spTree>
    <p:extLst>
      <p:ext uri="{BB962C8B-B14F-4D97-AF65-F5344CB8AC3E}">
        <p14:creationId xmlns:p14="http://schemas.microsoft.com/office/powerpoint/2010/main" val="173404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1082842"/>
          </a:xfrm>
          <a:ln>
            <a:solidFill>
              <a:schemeClr val="tx1"/>
            </a:solidFill>
          </a:ln>
        </p:spPr>
        <p:txBody>
          <a:bodyPr>
            <a:normAutofit/>
          </a:bodyPr>
          <a:lstStyle/>
          <a:p>
            <a:r>
              <a:rPr lang="ja-JP" altLang="en-US" sz="4200" b="1" dirty="0"/>
              <a:t>褥瘡発生を予防するための体制</a:t>
            </a:r>
            <a:r>
              <a:rPr lang="ja-JP" altLang="en-US" sz="4200" b="1" dirty="0" smtClean="0"/>
              <a:t>整備②</a:t>
            </a:r>
            <a:endParaRPr kumimoji="1" lang="ja-JP" altLang="en-US" sz="4200" b="1" dirty="0"/>
          </a:p>
        </p:txBody>
      </p:sp>
      <p:sp>
        <p:nvSpPr>
          <p:cNvPr id="3" name="コンテンツ プレースホルダー 2"/>
          <p:cNvSpPr>
            <a:spLocks noGrp="1"/>
          </p:cNvSpPr>
          <p:nvPr>
            <p:ph idx="1"/>
          </p:nvPr>
        </p:nvSpPr>
        <p:spPr>
          <a:xfrm>
            <a:off x="168442" y="1491916"/>
            <a:ext cx="11839075" cy="5190238"/>
          </a:xfrm>
        </p:spPr>
        <p:txBody>
          <a:bodyPr>
            <a:normAutofit fontScale="77500" lnSpcReduction="20000"/>
          </a:bodyPr>
          <a:lstStyle/>
          <a:p>
            <a:pPr marL="0" indent="0">
              <a:buNone/>
            </a:pPr>
            <a:r>
              <a:rPr lang="en-US" altLang="ja-JP" sz="4600" dirty="0" smtClean="0">
                <a:solidFill>
                  <a:srgbClr val="002060"/>
                </a:solidFill>
                <a:latin typeface="HGP創英ﾌﾟﾚｾﾞﾝｽEB" panose="02020800000000000000" pitchFamily="18" charset="-128"/>
                <a:ea typeface="HGP創英ﾌﾟﾚｾﾞﾝｽEB" panose="02020800000000000000" pitchFamily="18" charset="-128"/>
              </a:rPr>
              <a:t>【</a:t>
            </a:r>
            <a:r>
              <a:rPr lang="ja-JP" altLang="en-US" sz="4600" dirty="0" smtClean="0">
                <a:solidFill>
                  <a:srgbClr val="002060"/>
                </a:solidFill>
                <a:latin typeface="HGP創英ﾌﾟﾚｾﾞﾝｽEB" panose="02020800000000000000" pitchFamily="18" charset="-128"/>
                <a:ea typeface="HGP創英ﾌﾟﾚｾﾞﾝｽEB" panose="02020800000000000000" pitchFamily="18" charset="-128"/>
              </a:rPr>
              <a:t>基準条例の考え方１１（介護）</a:t>
            </a:r>
            <a:r>
              <a:rPr lang="en-US" altLang="ja-JP" sz="4600" dirty="0" smtClean="0">
                <a:solidFill>
                  <a:srgbClr val="002060"/>
                </a:solidFill>
                <a:latin typeface="HGP創英ﾌﾟﾚｾﾞﾝｽEB" panose="02020800000000000000" pitchFamily="18" charset="-128"/>
                <a:ea typeface="HGP創英ﾌﾟﾚｾﾞﾝｽEB" panose="02020800000000000000" pitchFamily="18" charset="-128"/>
              </a:rPr>
              <a:t>】</a:t>
            </a:r>
          </a:p>
          <a:p>
            <a:pPr marL="0" indent="0">
              <a:buNone/>
            </a:pPr>
            <a:endParaRPr lang="en-US" altLang="ja-JP" sz="1400"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14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3400" dirty="0" smtClean="0">
                <a:latin typeface="HGP創英角ｺﾞｼｯｸUB" panose="020B0900000000000000" pitchFamily="50" charset="-128"/>
                <a:ea typeface="HGP創英角ｺﾞｼｯｸUB" panose="020B0900000000000000" pitchFamily="50" charset="-128"/>
              </a:rPr>
              <a:t>①　</a:t>
            </a:r>
            <a:r>
              <a:rPr lang="ja-JP" altLang="ja-JP" sz="3400" dirty="0" smtClean="0">
                <a:latin typeface="HGP創英角ｺﾞｼｯｸUB" panose="020B0900000000000000" pitchFamily="50" charset="-128"/>
                <a:ea typeface="HGP創英角ｺﾞｼｯｸUB" panose="020B0900000000000000" pitchFamily="50" charset="-128"/>
              </a:rPr>
              <a:t>当該</a:t>
            </a:r>
            <a:r>
              <a:rPr lang="ja-JP" altLang="ja-JP" sz="3400" dirty="0">
                <a:latin typeface="HGP創英角ｺﾞｼｯｸUB" panose="020B0900000000000000" pitchFamily="50" charset="-128"/>
                <a:ea typeface="HGP創英角ｺﾞｼｯｸUB" panose="020B0900000000000000" pitchFamily="50" charset="-128"/>
              </a:rPr>
              <a:t>施設における褥瘡のハイリスク者（日常生活自立度が低い</a:t>
            </a:r>
            <a:r>
              <a:rPr lang="ja-JP" altLang="ja-JP" sz="3400" dirty="0" smtClean="0">
                <a:latin typeface="HGP創英角ｺﾞｼｯｸUB" panose="020B0900000000000000" pitchFamily="50" charset="-128"/>
                <a:ea typeface="HGP創英角ｺﾞｼｯｸUB" panose="020B0900000000000000" pitchFamily="50" charset="-128"/>
              </a:rPr>
              <a:t>入所者等</a:t>
            </a:r>
            <a:r>
              <a:rPr lang="ja-JP" altLang="ja-JP" sz="3400" dirty="0">
                <a:latin typeface="HGP創英角ｺﾞｼｯｸUB" panose="020B0900000000000000" pitchFamily="50" charset="-128"/>
                <a:ea typeface="HGP創英角ｺﾞｼｯｸUB" panose="020B0900000000000000" pitchFamily="50" charset="-128"/>
              </a:rPr>
              <a:t>）</a:t>
            </a:r>
            <a:r>
              <a:rPr lang="ja-JP" altLang="ja-JP" sz="3400" dirty="0" smtClean="0">
                <a:latin typeface="HGP創英角ｺﾞｼｯｸUB" panose="020B0900000000000000" pitchFamily="50" charset="-128"/>
                <a:ea typeface="HGP創英角ｺﾞｼｯｸUB" panose="020B0900000000000000" pitchFamily="50" charset="-128"/>
              </a:rPr>
              <a:t>に</a:t>
            </a:r>
            <a:endParaRPr lang="en-US" altLang="ja-JP" sz="34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3400" dirty="0">
                <a:latin typeface="HGP創英角ｺﾞｼｯｸUB" panose="020B0900000000000000" pitchFamily="50" charset="-128"/>
                <a:ea typeface="HGP創英角ｺﾞｼｯｸUB" panose="020B0900000000000000" pitchFamily="50" charset="-128"/>
              </a:rPr>
              <a:t> </a:t>
            </a:r>
            <a:r>
              <a:rPr lang="en-US" altLang="ja-JP" sz="3400" dirty="0" smtClean="0">
                <a:latin typeface="HGP創英角ｺﾞｼｯｸUB" panose="020B0900000000000000" pitchFamily="50" charset="-128"/>
                <a:ea typeface="HGP創英角ｺﾞｼｯｸUB" panose="020B0900000000000000" pitchFamily="50" charset="-128"/>
              </a:rPr>
              <a:t>  </a:t>
            </a:r>
            <a:r>
              <a:rPr lang="ja-JP" altLang="ja-JP" sz="3400" dirty="0" smtClean="0">
                <a:latin typeface="HGP創英角ｺﾞｼｯｸUB" panose="020B0900000000000000" pitchFamily="50" charset="-128"/>
                <a:ea typeface="HGP創英角ｺﾞｼｯｸUB" panose="020B0900000000000000" pitchFamily="50" charset="-128"/>
              </a:rPr>
              <a:t>対し</a:t>
            </a:r>
            <a:r>
              <a:rPr lang="ja-JP" altLang="ja-JP" sz="3400" dirty="0">
                <a:latin typeface="HGP創英角ｺﾞｼｯｸUB" panose="020B0900000000000000" pitchFamily="50" charset="-128"/>
                <a:ea typeface="HGP創英角ｺﾞｼｯｸUB" panose="020B0900000000000000" pitchFamily="50" charset="-128"/>
              </a:rPr>
              <a:t>褥</a:t>
            </a:r>
            <a:r>
              <a:rPr lang="ja-JP" altLang="ja-JP" sz="3400" dirty="0" smtClean="0">
                <a:latin typeface="HGP創英角ｺﾞｼｯｸUB" panose="020B0900000000000000" pitchFamily="50" charset="-128"/>
                <a:ea typeface="HGP創英角ｺﾞｼｯｸUB" panose="020B0900000000000000" pitchFamily="50" charset="-128"/>
              </a:rPr>
              <a:t>瘡</a:t>
            </a:r>
            <a:r>
              <a:rPr lang="ja-JP" altLang="ja-JP" sz="3400" b="1" u="sng" dirty="0" smtClean="0">
                <a:solidFill>
                  <a:srgbClr val="FF0000"/>
                </a:solidFill>
                <a:latin typeface="HGP創英角ｺﾞｼｯｸUB" panose="020B0900000000000000" pitchFamily="50" charset="-128"/>
                <a:ea typeface="HGP創英角ｺﾞｼｯｸUB" panose="020B0900000000000000" pitchFamily="50" charset="-128"/>
              </a:rPr>
              <a:t>予防</a:t>
            </a:r>
            <a:r>
              <a:rPr lang="ja-JP" altLang="ja-JP" sz="3400" dirty="0">
                <a:latin typeface="HGP創英角ｺﾞｼｯｸUB" panose="020B0900000000000000" pitchFamily="50" charset="-128"/>
                <a:ea typeface="HGP創英角ｺﾞｼｯｸUB" panose="020B0900000000000000" pitchFamily="50" charset="-128"/>
              </a:rPr>
              <a:t>のための</a:t>
            </a:r>
            <a:r>
              <a:rPr lang="ja-JP" altLang="ja-JP" sz="3400" b="1" u="sng" dirty="0">
                <a:solidFill>
                  <a:srgbClr val="FF0000"/>
                </a:solidFill>
                <a:latin typeface="HGP創英角ｺﾞｼｯｸUB" panose="020B0900000000000000" pitchFamily="50" charset="-128"/>
                <a:ea typeface="HGP創英角ｺﾞｼｯｸUB" panose="020B0900000000000000" pitchFamily="50" charset="-128"/>
              </a:rPr>
              <a:t>計画の作成、実践並びに評価</a:t>
            </a:r>
            <a:r>
              <a:rPr lang="ja-JP" altLang="ja-JP" sz="3400" dirty="0">
                <a:latin typeface="HGP創英角ｺﾞｼｯｸUB" panose="020B0900000000000000" pitchFamily="50" charset="-128"/>
                <a:ea typeface="HGP創英角ｺﾞｼｯｸUB" panose="020B0900000000000000" pitchFamily="50" charset="-128"/>
              </a:rPr>
              <a:t>を行うこと</a:t>
            </a:r>
            <a:r>
              <a:rPr lang="ja-JP" altLang="ja-JP" sz="3400" dirty="0" smtClean="0">
                <a:latin typeface="HGP創英角ｺﾞｼｯｸUB" panose="020B0900000000000000" pitchFamily="50" charset="-128"/>
                <a:ea typeface="HGP創英角ｺﾞｼｯｸUB" panose="020B0900000000000000" pitchFamily="50" charset="-128"/>
              </a:rPr>
              <a:t>。</a:t>
            </a:r>
            <a:endParaRPr lang="en-US" altLang="ja-JP" sz="3400" dirty="0" smtClean="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400" dirty="0" smtClean="0">
                <a:latin typeface="HGP創英角ｺﾞｼｯｸUB" panose="020B0900000000000000" pitchFamily="50" charset="-128"/>
                <a:ea typeface="HGP創英角ｺﾞｼｯｸUB" panose="020B0900000000000000" pitchFamily="50" charset="-128"/>
              </a:rPr>
              <a:t>②　当該施設において、</a:t>
            </a:r>
            <a:r>
              <a:rPr kumimoji="1" lang="ja-JP" altLang="en-US" sz="3400" b="1" u="sng" dirty="0" smtClean="0">
                <a:solidFill>
                  <a:srgbClr val="FF0000"/>
                </a:solidFill>
                <a:latin typeface="HGP創英角ｺﾞｼｯｸUB" panose="020B0900000000000000" pitchFamily="50" charset="-128"/>
                <a:ea typeface="HGP創英角ｺﾞｼｯｸUB" panose="020B0900000000000000" pitchFamily="50" charset="-128"/>
              </a:rPr>
              <a:t>専任の施設内褥瘡予防対策を担当する者</a:t>
            </a:r>
            <a:r>
              <a:rPr kumimoji="1" lang="ja-JP" altLang="en-US" sz="3400" dirty="0" smtClean="0">
                <a:latin typeface="HGP創英角ｺﾞｼｯｸUB" panose="020B0900000000000000" pitchFamily="50" charset="-128"/>
                <a:ea typeface="HGP創英角ｺﾞｼｯｸUB" panose="020B0900000000000000" pitchFamily="50" charset="-128"/>
              </a:rPr>
              <a:t>（看護師が望</a:t>
            </a:r>
            <a:endParaRPr kumimoji="1" lang="en-US" altLang="ja-JP" sz="34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3400" dirty="0">
                <a:latin typeface="HGP創英角ｺﾞｼｯｸUB" panose="020B0900000000000000" pitchFamily="50" charset="-128"/>
                <a:ea typeface="HGP創英角ｺﾞｼｯｸUB" panose="020B0900000000000000" pitchFamily="50" charset="-128"/>
              </a:rPr>
              <a:t> </a:t>
            </a:r>
            <a:r>
              <a:rPr lang="en-US" altLang="ja-JP" sz="3400" dirty="0" smtClean="0">
                <a:latin typeface="HGP創英角ｺﾞｼｯｸUB" panose="020B0900000000000000" pitchFamily="50" charset="-128"/>
                <a:ea typeface="HGP創英角ｺﾞｼｯｸUB" panose="020B0900000000000000" pitchFamily="50" charset="-128"/>
              </a:rPr>
              <a:t>  </a:t>
            </a:r>
            <a:r>
              <a:rPr kumimoji="1" lang="ja-JP" altLang="en-US" sz="3400" dirty="0" smtClean="0">
                <a:latin typeface="HGP創英角ｺﾞｼｯｸUB" panose="020B0900000000000000" pitchFamily="50" charset="-128"/>
                <a:ea typeface="HGP創英角ｺﾞｼｯｸUB" panose="020B0900000000000000" pitchFamily="50" charset="-128"/>
              </a:rPr>
              <a:t>ましい）を</a:t>
            </a:r>
            <a:r>
              <a:rPr kumimoji="1" lang="ja-JP" altLang="en-US" sz="3400" b="1" u="sng" dirty="0" smtClean="0">
                <a:solidFill>
                  <a:srgbClr val="FF0000"/>
                </a:solidFill>
                <a:latin typeface="HGP創英角ｺﾞｼｯｸUB" panose="020B0900000000000000" pitchFamily="50" charset="-128"/>
                <a:ea typeface="HGP創英角ｺﾞｼｯｸUB" panose="020B0900000000000000" pitchFamily="50" charset="-128"/>
              </a:rPr>
              <a:t>決めておく。</a:t>
            </a:r>
            <a:endParaRPr kumimoji="1" lang="en-US" altLang="ja-JP" sz="34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400" dirty="0" smtClean="0">
                <a:latin typeface="HGP創英角ｺﾞｼｯｸUB" panose="020B0900000000000000" pitchFamily="50" charset="-128"/>
                <a:ea typeface="HGP創英角ｺﾞｼｯｸUB" panose="020B0900000000000000" pitchFamily="50" charset="-128"/>
              </a:rPr>
              <a:t>③　</a:t>
            </a:r>
            <a:r>
              <a:rPr lang="ja-JP" altLang="ja-JP" sz="3400" dirty="0" smtClean="0">
                <a:latin typeface="HGP創英角ｺﾞｼｯｸUB" panose="020B0900000000000000" pitchFamily="50" charset="-128"/>
                <a:ea typeface="HGP創英角ｺﾞｼｯｸUB" panose="020B0900000000000000" pitchFamily="50" charset="-128"/>
              </a:rPr>
              <a:t>医師</a:t>
            </a:r>
            <a:r>
              <a:rPr lang="ja-JP" altLang="ja-JP" sz="3400" dirty="0">
                <a:latin typeface="HGP創英角ｺﾞｼｯｸUB" panose="020B0900000000000000" pitchFamily="50" charset="-128"/>
                <a:ea typeface="HGP創英角ｺﾞｼｯｸUB" panose="020B0900000000000000" pitchFamily="50" charset="-128"/>
              </a:rPr>
              <a:t>、看護職員、介護職員、栄養士等からなる</a:t>
            </a:r>
            <a:r>
              <a:rPr lang="ja-JP" altLang="ja-JP" sz="3400" b="1" u="sng" dirty="0">
                <a:solidFill>
                  <a:srgbClr val="FF0000"/>
                </a:solidFill>
                <a:latin typeface="HGP創英角ｺﾞｼｯｸUB" panose="020B0900000000000000" pitchFamily="50" charset="-128"/>
                <a:ea typeface="HGP創英角ｺﾞｼｯｸUB" panose="020B0900000000000000" pitchFamily="50" charset="-128"/>
              </a:rPr>
              <a:t>褥瘡対策チームを設置</a:t>
            </a:r>
            <a:r>
              <a:rPr lang="ja-JP" altLang="ja-JP" sz="3400" dirty="0">
                <a:latin typeface="HGP創英角ｺﾞｼｯｸUB" panose="020B0900000000000000" pitchFamily="50" charset="-128"/>
                <a:ea typeface="HGP創英角ｺﾞｼｯｸUB" panose="020B0900000000000000" pitchFamily="50" charset="-128"/>
              </a:rPr>
              <a:t>する</a:t>
            </a:r>
            <a:r>
              <a:rPr lang="ja-JP" altLang="ja-JP" sz="3400" dirty="0" smtClean="0">
                <a:latin typeface="HGP創英角ｺﾞｼｯｸUB" panose="020B0900000000000000" pitchFamily="50" charset="-128"/>
                <a:ea typeface="HGP創英角ｺﾞｼｯｸUB" panose="020B0900000000000000" pitchFamily="50" charset="-128"/>
              </a:rPr>
              <a:t>。</a:t>
            </a:r>
            <a:endParaRPr lang="en-US" altLang="ja-JP" sz="34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400" dirty="0" smtClean="0">
                <a:latin typeface="HGP創英角ｺﾞｼｯｸUB" panose="020B0900000000000000" pitchFamily="50" charset="-128"/>
                <a:ea typeface="HGP創英角ｺﾞｼｯｸUB" panose="020B0900000000000000" pitchFamily="50" charset="-128"/>
              </a:rPr>
              <a:t>④　</a:t>
            </a:r>
            <a:r>
              <a:rPr lang="ja-JP" altLang="ja-JP" sz="3400" dirty="0" smtClean="0">
                <a:latin typeface="HGP創英角ｺﾞｼｯｸUB" panose="020B0900000000000000" pitchFamily="50" charset="-128"/>
                <a:ea typeface="HGP創英角ｺﾞｼｯｸUB" panose="020B0900000000000000" pitchFamily="50" charset="-128"/>
              </a:rPr>
              <a:t>当該</a:t>
            </a:r>
            <a:r>
              <a:rPr lang="ja-JP" altLang="ja-JP" sz="3400" dirty="0">
                <a:latin typeface="HGP創英角ｺﾞｼｯｸUB" panose="020B0900000000000000" pitchFamily="50" charset="-128"/>
                <a:ea typeface="HGP創英角ｺﾞｼｯｸUB" panose="020B0900000000000000" pitchFamily="50" charset="-128"/>
              </a:rPr>
              <a:t>施設における褥瘡対策のための</a:t>
            </a:r>
            <a:r>
              <a:rPr lang="ja-JP" altLang="ja-JP" sz="3400" b="1" u="sng" dirty="0">
                <a:solidFill>
                  <a:srgbClr val="FF0000"/>
                </a:solidFill>
                <a:latin typeface="HGP創英角ｺﾞｼｯｸUB" panose="020B0900000000000000" pitchFamily="50" charset="-128"/>
                <a:ea typeface="HGP創英角ｺﾞｼｯｸUB" panose="020B0900000000000000" pitchFamily="50" charset="-128"/>
              </a:rPr>
              <a:t>指針を整備</a:t>
            </a:r>
            <a:r>
              <a:rPr lang="ja-JP" altLang="ja-JP" sz="3400" dirty="0">
                <a:latin typeface="HGP創英角ｺﾞｼｯｸUB" panose="020B0900000000000000" pitchFamily="50" charset="-128"/>
                <a:ea typeface="HGP創英角ｺﾞｼｯｸUB" panose="020B0900000000000000" pitchFamily="50" charset="-128"/>
              </a:rPr>
              <a:t>する</a:t>
            </a:r>
            <a:r>
              <a:rPr lang="ja-JP" altLang="ja-JP" sz="3400" dirty="0" smtClean="0">
                <a:latin typeface="HGP創英角ｺﾞｼｯｸUB" panose="020B0900000000000000" pitchFamily="50" charset="-128"/>
                <a:ea typeface="HGP創英角ｺﾞｼｯｸUB" panose="020B0900000000000000" pitchFamily="50" charset="-128"/>
              </a:rPr>
              <a:t>。</a:t>
            </a:r>
            <a:endParaRPr lang="en-US" altLang="ja-JP" sz="34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7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3400" dirty="0" smtClean="0">
                <a:latin typeface="HGP創英角ｺﾞｼｯｸUB" panose="020B0900000000000000" pitchFamily="50" charset="-128"/>
                <a:ea typeface="HGP創英角ｺﾞｼｯｸUB" panose="020B0900000000000000" pitchFamily="50" charset="-128"/>
              </a:rPr>
              <a:t>⑤　</a:t>
            </a:r>
            <a:r>
              <a:rPr lang="ja-JP" altLang="ja-JP" sz="3400" dirty="0" smtClean="0">
                <a:latin typeface="HGP創英角ｺﾞｼｯｸUB" panose="020B0900000000000000" pitchFamily="50" charset="-128"/>
                <a:ea typeface="HGP創英角ｺﾞｼｯｸUB" panose="020B0900000000000000" pitchFamily="50" charset="-128"/>
              </a:rPr>
              <a:t>介護</a:t>
            </a:r>
            <a:r>
              <a:rPr lang="ja-JP" altLang="ja-JP" sz="3400" dirty="0">
                <a:latin typeface="HGP創英角ｺﾞｼｯｸUB" panose="020B0900000000000000" pitchFamily="50" charset="-128"/>
                <a:ea typeface="HGP創英角ｺﾞｼｯｸUB" panose="020B0900000000000000" pitchFamily="50" charset="-128"/>
              </a:rPr>
              <a:t>職員等に対し、褥瘡対策に関する</a:t>
            </a:r>
            <a:r>
              <a:rPr lang="ja-JP" altLang="ja-JP" sz="3400" b="1" u="sng" dirty="0">
                <a:solidFill>
                  <a:srgbClr val="FF0000"/>
                </a:solidFill>
                <a:latin typeface="HGP創英角ｺﾞｼｯｸUB" panose="020B0900000000000000" pitchFamily="50" charset="-128"/>
                <a:ea typeface="HGP創英角ｺﾞｼｯｸUB" panose="020B0900000000000000" pitchFamily="50" charset="-128"/>
              </a:rPr>
              <a:t>施設内職員継続教育を実施</a:t>
            </a:r>
            <a:r>
              <a:rPr lang="ja-JP" altLang="ja-JP" sz="3400" dirty="0">
                <a:latin typeface="HGP創英角ｺﾞｼｯｸUB" panose="020B0900000000000000" pitchFamily="50" charset="-128"/>
                <a:ea typeface="HGP創英角ｺﾞｼｯｸUB" panose="020B0900000000000000" pitchFamily="50" charset="-128"/>
              </a:rPr>
              <a:t>する。</a:t>
            </a:r>
            <a:r>
              <a:rPr lang="ja-JP" altLang="ja-JP" sz="3400" dirty="0" smtClean="0">
                <a:latin typeface="HGP創英角ｺﾞｼｯｸUB" panose="020B0900000000000000" pitchFamily="50" charset="-128"/>
                <a:ea typeface="HGP創英角ｺﾞｼｯｸUB" panose="020B0900000000000000" pitchFamily="50" charset="-128"/>
              </a:rPr>
              <a:t>ま</a:t>
            </a:r>
            <a:r>
              <a:rPr lang="ja-JP" altLang="en-US" sz="3400" dirty="0" smtClean="0">
                <a:latin typeface="HGP創英角ｺﾞｼｯｸUB" panose="020B0900000000000000" pitchFamily="50" charset="-128"/>
                <a:ea typeface="HGP創英角ｺﾞｼｯｸUB" panose="020B0900000000000000" pitchFamily="50" charset="-128"/>
              </a:rPr>
              <a:t>　　</a:t>
            </a:r>
            <a:endParaRPr lang="en-US" altLang="ja-JP" sz="3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400" dirty="0">
                <a:latin typeface="HGP創英角ｺﾞｼｯｸUB" panose="020B0900000000000000" pitchFamily="50" charset="-128"/>
                <a:ea typeface="HGP創英角ｺﾞｼｯｸUB" panose="020B0900000000000000" pitchFamily="50" charset="-128"/>
              </a:rPr>
              <a:t>　 </a:t>
            </a:r>
            <a:r>
              <a:rPr lang="ja-JP" altLang="ja-JP" sz="3400" dirty="0" smtClean="0">
                <a:latin typeface="HGP創英角ｺﾞｼｯｸUB" panose="020B0900000000000000" pitchFamily="50" charset="-128"/>
                <a:ea typeface="HGP創英角ｺﾞｼｯｸUB" panose="020B0900000000000000" pitchFamily="50" charset="-128"/>
              </a:rPr>
              <a:t>た</a:t>
            </a:r>
            <a:r>
              <a:rPr lang="ja-JP" altLang="ja-JP" sz="3400" dirty="0">
                <a:latin typeface="HGP創英角ｺﾞｼｯｸUB" panose="020B0900000000000000" pitchFamily="50" charset="-128"/>
                <a:ea typeface="HGP創英角ｺﾞｼｯｸUB" panose="020B0900000000000000" pitchFamily="50" charset="-128"/>
              </a:rPr>
              <a:t>、</a:t>
            </a:r>
            <a:r>
              <a:rPr lang="ja-JP" altLang="ja-JP" sz="3400" dirty="0" smtClean="0">
                <a:latin typeface="HGP創英角ｺﾞｼｯｸUB" panose="020B0900000000000000" pitchFamily="50" charset="-128"/>
                <a:ea typeface="HGP創英角ｺﾞｼｯｸUB" panose="020B0900000000000000" pitchFamily="50" charset="-128"/>
              </a:rPr>
              <a:t>施設外の専門家</a:t>
            </a:r>
            <a:r>
              <a:rPr lang="ja-JP" altLang="ja-JP" sz="3400" dirty="0">
                <a:latin typeface="HGP創英角ｺﾞｼｯｸUB" panose="020B0900000000000000" pitchFamily="50" charset="-128"/>
                <a:ea typeface="HGP創英角ｺﾞｼｯｸUB" panose="020B0900000000000000" pitchFamily="50" charset="-128"/>
              </a:rPr>
              <a:t>による相談、指導を積極的に活用することが望ましい</a:t>
            </a:r>
            <a:r>
              <a:rPr lang="ja-JP" altLang="ja-JP" sz="3400" dirty="0" smtClean="0">
                <a:latin typeface="HGP創英角ｺﾞｼｯｸUB" panose="020B0900000000000000" pitchFamily="50" charset="-128"/>
                <a:ea typeface="HGP創英角ｺﾞｼｯｸUB" panose="020B0900000000000000" pitchFamily="50" charset="-128"/>
              </a:rPr>
              <a:t>。</a:t>
            </a:r>
            <a:endParaRPr kumimoji="1" lang="ja-JP" altLang="en-US" sz="3400" dirty="0"/>
          </a:p>
        </p:txBody>
      </p:sp>
    </p:spTree>
    <p:extLst>
      <p:ext uri="{BB962C8B-B14F-4D97-AF65-F5344CB8AC3E}">
        <p14:creationId xmlns:p14="http://schemas.microsoft.com/office/powerpoint/2010/main" val="357337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Effect transition="in" filter="fade">
                                      <p:cBhvr>
                                        <p:cTn id="20" dur="500"/>
                                        <p:tgtEl>
                                          <p:spTgt spid="3">
                                            <p:txEl>
                                              <p:pRg st="11"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945829"/>
          </a:xfrm>
          <a:ln>
            <a:solidFill>
              <a:schemeClr val="tx1"/>
            </a:solidFill>
          </a:ln>
        </p:spPr>
        <p:txBody>
          <a:bodyPr>
            <a:normAutofit/>
          </a:bodyPr>
          <a:lstStyle/>
          <a:p>
            <a:r>
              <a:rPr kumimoji="1" lang="ja-JP" altLang="en-US" sz="4200" b="1" dirty="0" smtClean="0"/>
              <a:t>定員超過利用による減算</a:t>
            </a:r>
            <a:endParaRPr kumimoji="1" lang="ja-JP" altLang="en-US" sz="4200" b="1" dirty="0"/>
          </a:p>
        </p:txBody>
      </p:sp>
      <p:sp>
        <p:nvSpPr>
          <p:cNvPr id="3" name="コンテンツ プレースホルダー 2"/>
          <p:cNvSpPr>
            <a:spLocks noGrp="1"/>
          </p:cNvSpPr>
          <p:nvPr>
            <p:ph idx="1"/>
          </p:nvPr>
        </p:nvSpPr>
        <p:spPr>
          <a:xfrm>
            <a:off x="168442" y="1491916"/>
            <a:ext cx="11839075" cy="5149516"/>
          </a:xfrm>
        </p:spPr>
        <p:txBody>
          <a:bodyPr>
            <a:normAutofit/>
          </a:bodyPr>
          <a:lstStyle/>
          <a:p>
            <a:pPr marL="0" indent="0">
              <a:buNone/>
            </a:pPr>
            <a:r>
              <a:rPr lang="ja-JP" altLang="en-US" sz="3600" dirty="0">
                <a:latin typeface="HGP創英ﾌﾟﾚｾﾞﾝｽEB" panose="02020800000000000000" pitchFamily="18" charset="-128"/>
                <a:ea typeface="HGP創英ﾌﾟﾚｾﾞﾝｽEB" panose="02020800000000000000" pitchFamily="18" charset="-128"/>
              </a:rPr>
              <a:t>（</a:t>
            </a:r>
            <a:r>
              <a:rPr lang="ja-JP" altLang="en-US" sz="3600" dirty="0" smtClean="0">
                <a:latin typeface="HGP創英ﾌﾟﾚｾﾞﾝｽEB" panose="02020800000000000000" pitchFamily="18" charset="-128"/>
                <a:ea typeface="HGP創英ﾌﾟﾚｾﾞﾝｽEB" panose="02020800000000000000" pitchFamily="18" charset="-128"/>
              </a:rPr>
              <a:t>定員超過利用による減算）</a:t>
            </a:r>
            <a:endParaRPr lang="en-US" altLang="ja-JP" sz="36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smtClean="0">
                <a:latin typeface="HGP創英角ｺﾞｼｯｸUB" panose="020B0900000000000000" pitchFamily="50" charset="-128"/>
                <a:ea typeface="HGP創英角ｺﾞｼｯｸUB" panose="020B0900000000000000" pitchFamily="50" charset="-128"/>
              </a:rPr>
              <a:t>　</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災害</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、虐待その他やむを得ない事情</a:t>
            </a:r>
            <a:r>
              <a:rPr lang="ja-JP" altLang="ja-JP" sz="2800" dirty="0">
                <a:latin typeface="HGP創英角ｺﾞｼｯｸUB" panose="020B0900000000000000" pitchFamily="50" charset="-128"/>
                <a:ea typeface="HGP創英角ｺﾞｼｯｸUB" panose="020B0900000000000000" pitchFamily="50" charset="-128"/>
              </a:rPr>
              <a:t>がある場合を除き、１ヶ月の入所者数</a:t>
            </a:r>
            <a:r>
              <a:rPr lang="ja-JP" altLang="ja-JP" sz="2800" dirty="0" smtClean="0">
                <a:latin typeface="HGP創英角ｺﾞｼｯｸUB" panose="020B0900000000000000" pitchFamily="50" charset="-128"/>
                <a:ea typeface="HGP創英角ｺﾞｼｯｸUB" panose="020B0900000000000000" pitchFamily="50" charset="-128"/>
              </a:rPr>
              <a:t>の</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ja-JP" sz="2800" dirty="0" smtClean="0">
                <a:latin typeface="HGP創英角ｺﾞｼｯｸUB" panose="020B0900000000000000" pitchFamily="50" charset="-128"/>
                <a:ea typeface="HGP創英角ｺﾞｼｯｸUB" panose="020B0900000000000000" pitchFamily="50" charset="-128"/>
              </a:rPr>
              <a:t>平均</a:t>
            </a:r>
            <a:r>
              <a:rPr lang="ja-JP" altLang="ja-JP" sz="2800" dirty="0">
                <a:latin typeface="HGP創英角ｺﾞｼｯｸUB" panose="020B0900000000000000" pitchFamily="50" charset="-128"/>
                <a:ea typeface="HGP創英角ｺﾞｼｯｸUB" panose="020B0900000000000000" pitchFamily="50" charset="-128"/>
              </a:rPr>
              <a:t>が、運営規定で定められている定員を超過する場合は、入所者全員に</a:t>
            </a:r>
            <a:r>
              <a:rPr lang="ja-JP" altLang="ja-JP" sz="2800" dirty="0" smtClean="0">
                <a:latin typeface="HGP創英角ｺﾞｼｯｸUB" panose="020B0900000000000000" pitchFamily="50" charset="-128"/>
                <a:ea typeface="HGP創英角ｺﾞｼｯｸUB" panose="020B0900000000000000" pitchFamily="50" charset="-128"/>
              </a:rPr>
              <a:t>つい</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ja-JP" sz="2800" dirty="0" smtClean="0">
                <a:latin typeface="HGP創英角ｺﾞｼｯｸUB" panose="020B0900000000000000" pitchFamily="50" charset="-128"/>
                <a:ea typeface="HGP創英角ｺﾞｼｯｸUB" panose="020B0900000000000000" pitchFamily="50" charset="-128"/>
              </a:rPr>
              <a:t>て</a:t>
            </a:r>
            <a:r>
              <a:rPr lang="ja-JP" altLang="ja-JP" sz="2800" dirty="0">
                <a:latin typeface="HGP創英角ｺﾞｼｯｸUB" panose="020B0900000000000000" pitchFamily="50" charset="-128"/>
                <a:ea typeface="HGP創英角ｺﾞｼｯｸUB" panose="020B0900000000000000" pitchFamily="50" charset="-128"/>
              </a:rPr>
              <a:t>、定員超過となった月の翌月から定員超過が解消された月まで所定</a:t>
            </a:r>
            <a:r>
              <a:rPr lang="ja-JP" altLang="ja-JP" sz="2800" dirty="0" smtClean="0">
                <a:latin typeface="HGP創英角ｺﾞｼｯｸUB" panose="020B0900000000000000" pitchFamily="50" charset="-128"/>
                <a:ea typeface="HGP創英角ｺﾞｼｯｸUB" panose="020B0900000000000000" pitchFamily="50" charset="-128"/>
              </a:rPr>
              <a:t>単位数</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ja-JP" sz="2800" dirty="0" smtClean="0">
                <a:latin typeface="HGP創英角ｺﾞｼｯｸUB" panose="020B0900000000000000" pitchFamily="50" charset="-128"/>
                <a:ea typeface="HGP創英角ｺﾞｼｯｸUB" panose="020B0900000000000000" pitchFamily="50" charset="-128"/>
              </a:rPr>
              <a:t>の</a:t>
            </a:r>
            <a:r>
              <a:rPr lang="en-US" altLang="ja-JP" sz="2800" dirty="0">
                <a:latin typeface="HGP創英角ｺﾞｼｯｸUB" panose="020B0900000000000000" pitchFamily="50" charset="-128"/>
                <a:ea typeface="HGP創英角ｺﾞｼｯｸUB" panose="020B0900000000000000" pitchFamily="50" charset="-128"/>
              </a:rPr>
              <a:t>70/100</a:t>
            </a:r>
            <a:r>
              <a:rPr lang="ja-JP" altLang="ja-JP" sz="2800" dirty="0">
                <a:latin typeface="HGP創英角ｺﾞｼｯｸUB" panose="020B0900000000000000" pitchFamily="50" charset="-128"/>
                <a:ea typeface="HGP創英角ｺﾞｼｯｸUB" panose="020B0900000000000000" pitchFamily="50" charset="-128"/>
              </a:rPr>
              <a:t>で算定します</a:t>
            </a:r>
            <a:r>
              <a:rPr lang="ja-JP" altLang="ja-JP" sz="2800" dirty="0" smtClean="0">
                <a:latin typeface="HGP創英角ｺﾞｼｯｸUB" panose="020B0900000000000000" pitchFamily="50" charset="-128"/>
                <a:ea typeface="HGP創英角ｺﾞｼｯｸUB" panose="020B0900000000000000" pitchFamily="50" charset="-128"/>
              </a:rPr>
              <a:t>。</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b="1" u="sng" dirty="0">
                <a:solidFill>
                  <a:srgbClr val="FF0000"/>
                </a:solidFill>
                <a:latin typeface="HGP創英角ｺﾞｼｯｸUB" panose="020B0900000000000000" pitchFamily="50" charset="-128"/>
                <a:ea typeface="HGP創英角ｺﾞｼｯｸUB" panose="020B0900000000000000" pitchFamily="50" charset="-128"/>
              </a:rPr>
              <a:t>利用者の入所日と退所日が重なり一時的に定員を上回る場合</a:t>
            </a:r>
            <a:r>
              <a:rPr lang="ja-JP" altLang="en-US" sz="2800" dirty="0">
                <a:latin typeface="HGP創英角ｺﾞｼｯｸUB" panose="020B0900000000000000" pitchFamily="50" charset="-128"/>
                <a:ea typeface="HGP創英角ｺﾞｼｯｸUB" panose="020B0900000000000000" pitchFamily="50" charset="-128"/>
              </a:rPr>
              <a:t>は</a:t>
            </a:r>
            <a:r>
              <a:rPr lang="ja-JP" altLang="en-US" sz="2800" dirty="0" smtClean="0">
                <a:latin typeface="HGP創英角ｺﾞｼｯｸUB" panose="020B0900000000000000" pitchFamily="50" charset="-128"/>
                <a:ea typeface="HGP創英角ｺﾞｼｯｸUB" panose="020B0900000000000000" pitchFamily="50" charset="-128"/>
              </a:rPr>
              <a:t>、災害、</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2800" dirty="0">
                <a:latin typeface="HGP創英角ｺﾞｼｯｸUB" panose="020B0900000000000000" pitchFamily="50" charset="-128"/>
                <a:ea typeface="HGP創英角ｺﾞｼｯｸUB" panose="020B0900000000000000" pitchFamily="50" charset="-128"/>
              </a:rPr>
              <a:t> </a:t>
            </a:r>
            <a:r>
              <a:rPr lang="en-US" altLang="ja-JP" sz="2800" dirty="0" smtClean="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虐待</a:t>
            </a:r>
            <a:r>
              <a:rPr lang="ja-JP" altLang="en-US" sz="2800" dirty="0">
                <a:latin typeface="HGP創英角ｺﾞｼｯｸUB" panose="020B0900000000000000" pitchFamily="50" charset="-128"/>
                <a:ea typeface="HGP創英角ｺﾞｼｯｸUB" panose="020B0900000000000000" pitchFamily="50" charset="-128"/>
              </a:rPr>
              <a:t>、</a:t>
            </a:r>
            <a:r>
              <a:rPr lang="ja-JP" altLang="en-US" sz="2800" dirty="0" smtClean="0">
                <a:latin typeface="HGP創英角ｺﾞｼｯｸUB" panose="020B0900000000000000" pitchFamily="50" charset="-128"/>
                <a:ea typeface="HGP創英角ｺﾞｼｯｸUB" panose="020B0900000000000000" pitchFamily="50" charset="-128"/>
              </a:rPr>
              <a:t>その他やむを得ない</a:t>
            </a:r>
            <a:r>
              <a:rPr lang="ja-JP" altLang="en-US" sz="2800" dirty="0">
                <a:latin typeface="HGP創英角ｺﾞｼｯｸUB" panose="020B0900000000000000" pitchFamily="50" charset="-128"/>
                <a:ea typeface="HGP創英角ｺﾞｼｯｸUB" panose="020B0900000000000000" pitchFamily="50" charset="-128"/>
              </a:rPr>
              <a:t>事情がある場合を除き、</a:t>
            </a:r>
            <a:r>
              <a:rPr lang="ja-JP" altLang="en-US" sz="2800" b="1" u="sng" dirty="0">
                <a:solidFill>
                  <a:srgbClr val="FF0000"/>
                </a:solidFill>
                <a:latin typeface="HGP創英角ｺﾞｼｯｸUB" panose="020B0900000000000000" pitchFamily="50" charset="-128"/>
                <a:ea typeface="HGP創英角ｺﾞｼｯｸUB" panose="020B0900000000000000" pitchFamily="50" charset="-128"/>
              </a:rPr>
              <a:t>当該</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時間帯は</a:t>
            </a:r>
            <a:r>
              <a:rPr lang="ja-JP" altLang="en-US" sz="2800" b="1" u="sng" dirty="0">
                <a:solidFill>
                  <a:srgbClr val="FF0000"/>
                </a:solidFill>
                <a:latin typeface="HGP創英角ｺﾞｼｯｸUB" panose="020B0900000000000000" pitchFamily="50" charset="-128"/>
                <a:ea typeface="HGP創英角ｺﾞｼｯｸUB" panose="020B0900000000000000" pitchFamily="50" charset="-128"/>
              </a:rPr>
              <a:t>定員超過</a:t>
            </a:r>
            <a:r>
              <a:rPr lang="ja-JP" altLang="en-US" sz="2800" dirty="0" smtClean="0">
                <a:latin typeface="HGP創英角ｺﾞｼｯｸUB" panose="020B0900000000000000" pitchFamily="50" charset="-128"/>
                <a:ea typeface="HGP創英角ｺﾞｼｯｸUB" panose="020B0900000000000000" pitchFamily="50" charset="-128"/>
              </a:rPr>
              <a:t>に</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2800" dirty="0">
                <a:latin typeface="HGP創英角ｺﾞｼｯｸUB" panose="020B0900000000000000" pitchFamily="50" charset="-128"/>
                <a:ea typeface="HGP創英角ｺﾞｼｯｸUB" panose="020B0900000000000000" pitchFamily="50" charset="-128"/>
              </a:rPr>
              <a:t> </a:t>
            </a:r>
            <a:r>
              <a:rPr lang="en-US" altLang="ja-JP" sz="2800" dirty="0" smtClean="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あたります</a:t>
            </a:r>
            <a:r>
              <a:rPr lang="ja-JP" altLang="en-US" sz="2800" dirty="0">
                <a:latin typeface="HGP創英角ｺﾞｼｯｸUB" panose="020B0900000000000000" pitchFamily="50" charset="-128"/>
                <a:ea typeface="HGP創英角ｺﾞｼｯｸUB" panose="020B0900000000000000" pitchFamily="50" charset="-128"/>
              </a:rPr>
              <a:t>。定員超過</a:t>
            </a:r>
            <a:r>
              <a:rPr lang="ja-JP" altLang="en-US" sz="2800" dirty="0" smtClean="0">
                <a:latin typeface="HGP創英角ｺﾞｼｯｸUB" panose="020B0900000000000000" pitchFamily="50" charset="-128"/>
                <a:ea typeface="HGP創英角ｺﾞｼｯｸUB" panose="020B0900000000000000" pitchFamily="50" charset="-128"/>
              </a:rPr>
              <a:t>減算</a:t>
            </a:r>
            <a:r>
              <a:rPr lang="ja-JP" altLang="en-US" sz="2800" dirty="0">
                <a:latin typeface="HGP創英角ｺﾞｼｯｸUB" panose="020B0900000000000000" pitchFamily="50" charset="-128"/>
                <a:ea typeface="HGP創英角ｺﾞｼｯｸUB" panose="020B0900000000000000" pitchFamily="50" charset="-128"/>
              </a:rPr>
              <a:t>には該当しませんが、</a:t>
            </a:r>
            <a:r>
              <a:rPr lang="ja-JP" altLang="en-US" sz="2800" dirty="0" smtClean="0">
                <a:latin typeface="HGP創英角ｺﾞｼｯｸUB" panose="020B0900000000000000" pitchFamily="50" charset="-128"/>
                <a:ea typeface="HGP創英角ｺﾞｼｯｸUB" panose="020B0900000000000000" pitchFamily="50" charset="-128"/>
              </a:rPr>
              <a:t>運営</a:t>
            </a:r>
            <a:r>
              <a:rPr lang="ja-JP" altLang="en-US" sz="2800" dirty="0">
                <a:latin typeface="HGP創英角ｺﾞｼｯｸUB" panose="020B0900000000000000" pitchFamily="50" charset="-128"/>
                <a:ea typeface="HGP創英角ｺﾞｼｯｸUB" panose="020B0900000000000000" pitchFamily="50" charset="-128"/>
              </a:rPr>
              <a:t>基準</a:t>
            </a:r>
            <a:r>
              <a:rPr lang="ja-JP" altLang="en-US" sz="2800" dirty="0" smtClean="0">
                <a:latin typeface="HGP創英角ｺﾞｼｯｸUB" panose="020B0900000000000000" pitchFamily="50" charset="-128"/>
                <a:ea typeface="HGP創英角ｺﾞｼｯｸUB" panose="020B0900000000000000" pitchFamily="50" charset="-128"/>
              </a:rPr>
              <a:t>違反</a:t>
            </a:r>
            <a:r>
              <a:rPr lang="ja-JP" altLang="en-US" sz="2800" dirty="0">
                <a:latin typeface="HGP創英角ｺﾞｼｯｸUB" panose="020B0900000000000000" pitchFamily="50" charset="-128"/>
                <a:ea typeface="HGP創英角ｺﾞｼｯｸUB" panose="020B0900000000000000" pitchFamily="50" charset="-128"/>
              </a:rPr>
              <a:t>となります。</a:t>
            </a:r>
            <a:r>
              <a:rPr lang="ja-JP" altLang="en-US" sz="2800" dirty="0"/>
              <a:t>　</a:t>
            </a:r>
          </a:p>
          <a:p>
            <a:pPr marL="0" indent="0">
              <a:buNone/>
            </a:pPr>
            <a:endParaRPr lang="ja-JP"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836933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945829"/>
          </a:xfrm>
          <a:ln>
            <a:solidFill>
              <a:schemeClr val="tx1"/>
            </a:solidFill>
          </a:ln>
        </p:spPr>
        <p:txBody>
          <a:bodyPr>
            <a:normAutofit/>
          </a:bodyPr>
          <a:lstStyle/>
          <a:p>
            <a:r>
              <a:rPr kumimoji="1" lang="ja-JP" altLang="en-US" sz="4200" b="1" dirty="0" smtClean="0"/>
              <a:t>人員基準について</a:t>
            </a:r>
            <a:endParaRPr kumimoji="1" lang="ja-JP" altLang="en-US" sz="4200" b="1" dirty="0"/>
          </a:p>
        </p:txBody>
      </p:sp>
      <p:sp>
        <p:nvSpPr>
          <p:cNvPr id="3" name="コンテンツ プレースホルダー 2"/>
          <p:cNvSpPr>
            <a:spLocks noGrp="1"/>
          </p:cNvSpPr>
          <p:nvPr>
            <p:ph idx="1"/>
          </p:nvPr>
        </p:nvSpPr>
        <p:spPr>
          <a:xfrm>
            <a:off x="168442" y="1371600"/>
            <a:ext cx="11839075" cy="5384800"/>
          </a:xfrm>
        </p:spPr>
        <p:txBody>
          <a:bodyPr>
            <a:normAutofit fontScale="92500" lnSpcReduction="10000"/>
          </a:bodyPr>
          <a:lstStyle/>
          <a:p>
            <a:pPr marL="0" indent="0">
              <a:buNone/>
            </a:pPr>
            <a:endParaRPr lang="en-US" altLang="ja-JP" sz="11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900" dirty="0" smtClean="0">
                <a:latin typeface="HGP創英角ｺﾞｼｯｸUB" panose="020B0900000000000000" pitchFamily="50" charset="-128"/>
                <a:ea typeface="HGP創英角ｺﾞｼｯｸUB" panose="020B0900000000000000" pitchFamily="50" charset="-128"/>
              </a:rPr>
              <a:t>　　</a:t>
            </a:r>
            <a:endParaRPr lang="en-US" altLang="ja-JP" sz="9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他の職務に従事した場合は、勤務時間を管理し、職種ごとに</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勤務時間を按分</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8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する</a:t>
            </a:r>
            <a:r>
              <a:rPr lang="ja-JP" altLang="en-US" sz="2800" dirty="0" smtClean="0">
                <a:latin typeface="HGP創英角ｺﾞｼｯｸUB" panose="020B0900000000000000" pitchFamily="50" charset="-128"/>
                <a:ea typeface="HGP創英角ｺﾞｼｯｸUB" panose="020B0900000000000000" pitchFamily="50" charset="-128"/>
              </a:rPr>
              <a:t>こと（介護支援専門員のみ例外規定あり）</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800" dirty="0" smtClean="0">
              <a:latin typeface="HGPｺﾞｼｯｸM" panose="020B0600000000000000" pitchFamily="50" charset="-128"/>
              <a:ea typeface="HGPｺﾞｼｯｸM" panose="020B0600000000000000" pitchFamily="50" charset="-128"/>
            </a:endParaRPr>
          </a:p>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3900" dirty="0" smtClean="0">
                <a:latin typeface="HGP創英ﾌﾟﾚｾﾞﾝｽEB" panose="02020800000000000000" pitchFamily="18" charset="-128"/>
                <a:ea typeface="HGP創英ﾌﾟﾚｾﾞﾝｽEB" panose="02020800000000000000" pitchFamily="18" charset="-128"/>
              </a:rPr>
              <a:t>基準条例第５３条（勤務体制の確保）</a:t>
            </a:r>
            <a:r>
              <a:rPr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endParaRPr lang="en-US" altLang="ja-JP" sz="1100"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① ユニット</a:t>
            </a:r>
            <a:r>
              <a:rPr lang="ja-JP" altLang="en-US" sz="2800" dirty="0">
                <a:latin typeface="HGP創英角ｺﾞｼｯｸUB" panose="020B0900000000000000" pitchFamily="50" charset="-128"/>
                <a:ea typeface="HGP創英角ｺﾞｼｯｸUB" panose="020B0900000000000000" pitchFamily="50" charset="-128"/>
              </a:rPr>
              <a:t>毎</a:t>
            </a:r>
            <a:r>
              <a:rPr lang="ja-JP" altLang="en-US" sz="2800" dirty="0" smtClean="0">
                <a:latin typeface="HGP創英角ｺﾞｼｯｸUB" panose="020B0900000000000000" pitchFamily="50" charset="-128"/>
                <a:ea typeface="HGP創英角ｺﾞｼｯｸUB" panose="020B0900000000000000" pitchFamily="50" charset="-128"/>
              </a:rPr>
              <a:t>に常時</a:t>
            </a:r>
            <a:r>
              <a:rPr lang="en-US" altLang="ja-JP" sz="2800" dirty="0" smtClean="0">
                <a:latin typeface="HGP創英角ｺﾞｼｯｸUB" panose="020B0900000000000000" pitchFamily="50" charset="-128"/>
                <a:ea typeface="HGP創英角ｺﾞｼｯｸUB" panose="020B0900000000000000" pitchFamily="50" charset="-128"/>
              </a:rPr>
              <a:t>1</a:t>
            </a:r>
            <a:r>
              <a:rPr lang="ja-JP" altLang="en-US" sz="2800" dirty="0" smtClean="0">
                <a:latin typeface="HGP創英角ｺﾞｼｯｸUB" panose="020B0900000000000000" pitchFamily="50" charset="-128"/>
                <a:ea typeface="HGP創英角ｺﾞｼｯｸUB" panose="020B0900000000000000" pitchFamily="50" charset="-128"/>
              </a:rPr>
              <a:t>人以上の介護又は看護職員を配置すること</a:t>
            </a:r>
            <a:endParaRPr lang="en-US" altLang="ja-JP" sz="2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　⇒　</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２ユニットを一括りにしてシフト表を作成すべきではありません</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300" b="1" u="sng"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② ユニットリーダーを</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ユニット毎に配置</a:t>
            </a:r>
            <a:r>
              <a:rPr lang="ja-JP" altLang="en-US" sz="2800" dirty="0" smtClean="0">
                <a:latin typeface="HGP創英角ｺﾞｼｯｸUB" panose="020B0900000000000000" pitchFamily="50" charset="-128"/>
                <a:ea typeface="HGP創英角ｺﾞｼｯｸUB" panose="020B0900000000000000" pitchFamily="50" charset="-128"/>
              </a:rPr>
              <a:t>すること</a:t>
            </a:r>
            <a:endParaRPr lang="ja-JP" altLang="ja-JP" sz="28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800" dirty="0" smtClean="0">
                <a:latin typeface="HGP創英角ｺﾞｼｯｸUB" panose="020B0900000000000000" pitchFamily="50" charset="-128"/>
                <a:ea typeface="HGP創英角ｺﾞｼｯｸUB" panose="020B0900000000000000" pitchFamily="50" charset="-128"/>
              </a:rPr>
              <a:t>　⇒  ユニットケアリーダー研修受講者は、当面、施設全体で</a:t>
            </a:r>
            <a:r>
              <a:rPr kumimoji="1" lang="en-US" altLang="ja-JP" sz="2800" dirty="0" smtClean="0">
                <a:latin typeface="HGP創英角ｺﾞｼｯｸUB" panose="020B0900000000000000" pitchFamily="50" charset="-128"/>
                <a:ea typeface="HGP創英角ｺﾞｼｯｸUB" panose="020B0900000000000000" pitchFamily="50" charset="-128"/>
              </a:rPr>
              <a:t>2</a:t>
            </a:r>
            <a:r>
              <a:rPr kumimoji="1" lang="ja-JP" altLang="en-US" sz="2800" dirty="0" smtClean="0">
                <a:latin typeface="HGP創英角ｺﾞｼｯｸUB" panose="020B0900000000000000" pitchFamily="50" charset="-128"/>
                <a:ea typeface="HGP創英角ｺﾞｼｯｸUB" panose="020B0900000000000000" pitchFamily="50" charset="-128"/>
              </a:rPr>
              <a:t>名以上いれば良</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a:t>
            </a:r>
            <a:r>
              <a:rPr kumimoji="1" lang="ja-JP" altLang="en-US" sz="2800" dirty="0" smtClean="0">
                <a:latin typeface="HGP創英角ｺﾞｼｯｸUB" panose="020B0900000000000000" pitchFamily="50" charset="-128"/>
                <a:ea typeface="HGP創英角ｺﾞｼｯｸUB" panose="020B0900000000000000" pitchFamily="50" charset="-128"/>
              </a:rPr>
              <a:t>いが、ユニットリーダーは計画的に育成し配置しておくこと</a:t>
            </a:r>
            <a:endParaRPr kumimoji="1" lang="en-US" altLang="ja-JP" sz="2800" dirty="0">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p>
        </p:txBody>
      </p:sp>
      <p:sp>
        <p:nvSpPr>
          <p:cNvPr id="4" name="正方形/長方形 3"/>
          <p:cNvSpPr/>
          <p:nvPr/>
        </p:nvSpPr>
        <p:spPr>
          <a:xfrm>
            <a:off x="168441" y="1968491"/>
            <a:ext cx="11375859" cy="1338430"/>
          </a:xfrm>
          <a:prstGeom prst="rect">
            <a:avLst/>
          </a:prstGeom>
          <a:noFill/>
          <a:ln w="76200">
            <a:solidFill>
              <a:srgbClr val="F52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0" y="1229963"/>
            <a:ext cx="1752135" cy="1010526"/>
            <a:chOff x="5312084" y="4158638"/>
            <a:chExt cx="1752135" cy="1010526"/>
          </a:xfrm>
        </p:grpSpPr>
        <p:pic>
          <p:nvPicPr>
            <p:cNvPr id="6" name="図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7" name="図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Tree>
    <p:extLst>
      <p:ext uri="{BB962C8B-B14F-4D97-AF65-F5344CB8AC3E}">
        <p14:creationId xmlns:p14="http://schemas.microsoft.com/office/powerpoint/2010/main" val="25958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勤務形態一覧表（従来型）</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609600" y="1781601"/>
            <a:ext cx="10972800" cy="4885899"/>
          </a:xfrm>
          <a:prstGeom prst="rect">
            <a:avLst/>
          </a:prstGeom>
        </p:spPr>
      </p:pic>
    </p:spTree>
    <p:extLst>
      <p:ext uri="{BB962C8B-B14F-4D97-AF65-F5344CB8AC3E}">
        <p14:creationId xmlns:p14="http://schemas.microsoft.com/office/powerpoint/2010/main" val="544570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勤務形態一覧表（ユニット型）</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609600" y="1637732"/>
            <a:ext cx="10972800" cy="4339987"/>
          </a:xfrm>
          <a:prstGeom prst="rect">
            <a:avLst/>
          </a:prstGeom>
        </p:spPr>
      </p:pic>
    </p:spTree>
    <p:extLst>
      <p:ext uri="{BB962C8B-B14F-4D97-AF65-F5344CB8AC3E}">
        <p14:creationId xmlns:p14="http://schemas.microsoft.com/office/powerpoint/2010/main" val="2124525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945829"/>
          </a:xfrm>
          <a:ln>
            <a:solidFill>
              <a:schemeClr val="tx1"/>
            </a:solidFill>
          </a:ln>
        </p:spPr>
        <p:txBody>
          <a:bodyPr>
            <a:normAutofit/>
          </a:bodyPr>
          <a:lstStyle/>
          <a:p>
            <a:r>
              <a:rPr kumimoji="1" lang="ja-JP" altLang="en-US" sz="4200" b="1" dirty="0" smtClean="0"/>
              <a:t>身体的拘束の廃止について①</a:t>
            </a:r>
            <a:endParaRPr kumimoji="1" lang="ja-JP" altLang="en-US" sz="4200" b="1" dirty="0"/>
          </a:p>
        </p:txBody>
      </p:sp>
      <p:sp>
        <p:nvSpPr>
          <p:cNvPr id="3" name="コンテンツ プレースホルダー 2"/>
          <p:cNvSpPr>
            <a:spLocks noGrp="1"/>
          </p:cNvSpPr>
          <p:nvPr>
            <p:ph idx="1"/>
          </p:nvPr>
        </p:nvSpPr>
        <p:spPr>
          <a:xfrm>
            <a:off x="168442" y="1491916"/>
            <a:ext cx="11839075" cy="5149516"/>
          </a:xfrm>
        </p:spPr>
        <p:txBody>
          <a:bodyPr>
            <a:normAutofit/>
          </a:bodyPr>
          <a:lstStyle/>
          <a:p>
            <a:pPr marL="0" indent="0">
              <a:buNone/>
            </a:pPr>
            <a:endParaRPr lang="en-US" altLang="ja-JP" sz="1500" dirty="0" smtClean="0">
              <a:latin typeface="HGP創英ﾌﾟﾚｾﾞﾝｽEB" panose="02020800000000000000" pitchFamily="18" charset="-128"/>
              <a:ea typeface="HGP創英ﾌﾟﾚｾﾞﾝｽEB" panose="02020800000000000000" pitchFamily="18" charset="-128"/>
            </a:endParaRPr>
          </a:p>
          <a:p>
            <a:pPr marL="0" indent="0">
              <a:buNone/>
            </a:pPr>
            <a:r>
              <a:rPr lang="en-US" altLang="ja-JP" sz="3600" dirty="0" smtClean="0">
                <a:latin typeface="HGP創英ﾌﾟﾚｾﾞﾝｽEB" panose="02020800000000000000" pitchFamily="18" charset="-128"/>
                <a:ea typeface="HGP創英ﾌﾟﾚｾﾞﾝｽEB" panose="02020800000000000000" pitchFamily="18" charset="-128"/>
              </a:rPr>
              <a:t>【</a:t>
            </a:r>
            <a:r>
              <a:rPr lang="ja-JP" altLang="en-US" sz="3600" dirty="0" smtClean="0">
                <a:latin typeface="HGP創英ﾌﾟﾚｾﾞﾝｽEB" panose="02020800000000000000" pitchFamily="18" charset="-128"/>
                <a:ea typeface="HGP創英ﾌﾟﾚｾﾞﾝｽEB" panose="02020800000000000000" pitchFamily="18" charset="-128"/>
              </a:rPr>
              <a:t>基準条例第１６条</a:t>
            </a:r>
            <a:r>
              <a:rPr lang="ja-JP" altLang="en-US" sz="3300" dirty="0" smtClean="0">
                <a:latin typeface="HGP創英ﾌﾟﾚｾﾞﾝｽEB" panose="02020800000000000000" pitchFamily="18" charset="-128"/>
                <a:ea typeface="HGP創英ﾌﾟﾚｾﾞﾝｽEB" panose="02020800000000000000" pitchFamily="18" charset="-128"/>
              </a:rPr>
              <a:t>（指定介護福祉施設サービスの取扱い方針）</a:t>
            </a:r>
            <a:r>
              <a:rPr lang="en-US" altLang="ja-JP" sz="36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dirty="0" smtClean="0">
                <a:latin typeface="HGPｺﾞｼｯｸM" panose="020B0600000000000000" pitchFamily="50" charset="-128"/>
                <a:ea typeface="HGPｺﾞｼｯｸM" panose="020B06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当該入所者又は他の入所者等の生命又は身体を保護するため</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緊急やむを得ない</a:t>
            </a:r>
            <a:endParaRPr lang="en-US" altLang="ja-JP" sz="26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場合を除き</a:t>
            </a:r>
            <a:r>
              <a:rPr lang="ja-JP" altLang="en-US" sz="2600" dirty="0" smtClean="0">
                <a:latin typeface="HGP創英角ｺﾞｼｯｸUB" panose="020B0900000000000000" pitchFamily="50" charset="-128"/>
                <a:ea typeface="HGP創英角ｺﾞｼｯｸUB" panose="020B0900000000000000" pitchFamily="50" charset="-128"/>
              </a:rPr>
              <a:t>、身体的拘束その他入所者の行動を制限する行為を行ってはならない</a:t>
            </a:r>
            <a:r>
              <a:rPr lang="ja-JP" altLang="ja-JP" sz="2600" dirty="0" smtClean="0">
                <a:latin typeface="HGP創英角ｺﾞｼｯｸUB" panose="020B0900000000000000" pitchFamily="50" charset="-128"/>
                <a:ea typeface="HGP創英角ｺﾞｼｯｸUB" panose="020B0900000000000000" pitchFamily="50" charset="-128"/>
              </a:rPr>
              <a:t>。</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000" dirty="0" smtClean="0"/>
          </a:p>
          <a:p>
            <a:pPr marL="0" indent="0">
              <a:buNone/>
            </a:pPr>
            <a:endParaRPr lang="en-US" altLang="ja-JP" sz="1000" dirty="0"/>
          </a:p>
          <a:p>
            <a:pPr marL="0" indent="0">
              <a:buNone/>
            </a:pPr>
            <a:endParaRPr lang="en-US" altLang="ja-JP" sz="1000" dirty="0"/>
          </a:p>
          <a:p>
            <a:pPr marL="0" indent="0">
              <a:buNone/>
            </a:pPr>
            <a:endParaRPr lang="en-US" altLang="ja-JP" sz="1000" dirty="0" smtClean="0"/>
          </a:p>
          <a:p>
            <a:pPr marL="0" indent="0">
              <a:buNone/>
            </a:pPr>
            <a:r>
              <a:rPr lang="en-US" altLang="ja-JP" dirty="0" smtClean="0">
                <a:latin typeface="HGP創英ﾌﾟﾚｾﾞﾝｽEB" panose="02020800000000000000" pitchFamily="18" charset="-128"/>
                <a:ea typeface="HGP創英ﾌﾟﾚｾﾞﾝｽEB" panose="02020800000000000000" pitchFamily="18" charset="-128"/>
              </a:rPr>
              <a:t>【</a:t>
            </a:r>
            <a:r>
              <a:rPr lang="ja-JP" altLang="en-US" sz="3600" dirty="0" smtClean="0">
                <a:latin typeface="HGP創英ﾌﾟﾚｾﾞﾝｽEB" panose="02020800000000000000" pitchFamily="18" charset="-128"/>
                <a:ea typeface="HGP創英ﾌﾟﾚｾﾞﾝｽEB" panose="02020800000000000000" pitchFamily="18" charset="-128"/>
              </a:rPr>
              <a:t>基準条例の考え方第９</a:t>
            </a:r>
            <a:r>
              <a:rPr lang="ja-JP" altLang="en-US" sz="2900" dirty="0" smtClean="0">
                <a:latin typeface="HGP創英ﾌﾟﾚｾﾞﾝｽEB" panose="02020800000000000000" pitchFamily="18" charset="-128"/>
                <a:ea typeface="HGP創英ﾌﾟﾚｾﾞﾝｽEB" panose="02020800000000000000" pitchFamily="18" charset="-128"/>
              </a:rPr>
              <a:t>（指定介護福祉施設サービスの取扱い方針）</a:t>
            </a:r>
            <a:r>
              <a:rPr lang="en-US" altLang="ja-JP" dirty="0" smtClean="0">
                <a:latin typeface="HGP創英ﾌﾟﾚｾﾞﾝｽEB" panose="02020800000000000000" pitchFamily="18" charset="-128"/>
                <a:ea typeface="HGP創英ﾌﾟﾚｾﾞﾝｽEB" panose="02020800000000000000" pitchFamily="18" charset="-128"/>
              </a:rPr>
              <a:t>】</a:t>
            </a:r>
            <a:endParaRPr lang="ja-JP" altLang="ja-JP"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600" dirty="0" smtClean="0">
                <a:latin typeface="HGPｺﾞｼｯｸM" panose="020B0600000000000000" pitchFamily="50" charset="-128"/>
                <a:ea typeface="HGPｺﾞｼｯｸM" panose="020B06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緊急やむを得ない場合に身体的拘束等を行う場合にあって</a:t>
            </a:r>
            <a:r>
              <a:rPr lang="ja-JP" altLang="en-US" sz="2600" dirty="0">
                <a:latin typeface="HGP創英角ｺﾞｼｯｸUB" panose="020B0900000000000000" pitchFamily="50" charset="-128"/>
                <a:ea typeface="HGP創英角ｺﾞｼｯｸUB" panose="020B0900000000000000" pitchFamily="50" charset="-128"/>
              </a:rPr>
              <a:t>も</a:t>
            </a:r>
            <a:r>
              <a:rPr lang="ja-JP" altLang="en-US" sz="2600" dirty="0" smtClean="0">
                <a:latin typeface="HGP創英角ｺﾞｼｯｸUB" panose="020B0900000000000000" pitchFamily="50" charset="-128"/>
                <a:ea typeface="HGP創英角ｺﾞｼｯｸUB" panose="020B0900000000000000" pitchFamily="50" charset="-128"/>
              </a:rPr>
              <a:t>、その</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態様</a:t>
            </a:r>
            <a:r>
              <a:rPr lang="ja-JP" altLang="en-US" sz="2600" dirty="0" smtClean="0">
                <a:latin typeface="HGP創英角ｺﾞｼｯｸUB" panose="020B0900000000000000" pitchFamily="50" charset="-128"/>
                <a:ea typeface="HGP創英角ｺﾞｼｯｸUB" panose="020B0900000000000000" pitchFamily="50" charset="-128"/>
              </a:rPr>
              <a:t>及び</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時間</a:t>
            </a:r>
            <a:r>
              <a:rPr lang="ja-JP" altLang="en-US" sz="2600" dirty="0" smtClean="0">
                <a:latin typeface="HGP創英角ｺﾞｼｯｸUB" panose="020B0900000000000000" pitchFamily="50" charset="-128"/>
                <a:ea typeface="HGP創英角ｺﾞｼｯｸUB" panose="020B0900000000000000" pitchFamily="50" charset="-128"/>
              </a:rPr>
              <a:t>、</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その際の</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入所者の心身の状況</a:t>
            </a:r>
            <a:r>
              <a:rPr lang="ja-JP" altLang="en-US" sz="2600" dirty="0" smtClean="0">
                <a:latin typeface="HGP創英角ｺﾞｼｯｸUB" panose="020B0900000000000000" pitchFamily="50" charset="-128"/>
                <a:ea typeface="HGP創英角ｺﾞｼｯｸUB" panose="020B0900000000000000" pitchFamily="50" charset="-128"/>
              </a:rPr>
              <a:t>並びに</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緊急やむを得ない理由</a:t>
            </a:r>
            <a:r>
              <a:rPr lang="ja-JP" altLang="en-US" sz="2600" dirty="0" smtClean="0">
                <a:solidFill>
                  <a:srgbClr val="FF0000"/>
                </a:solidFill>
                <a:latin typeface="HGP創英角ｺﾞｼｯｸUB" panose="020B0900000000000000" pitchFamily="50" charset="-128"/>
                <a:ea typeface="HGP創英角ｺﾞｼｯｸUB" panose="020B0900000000000000" pitchFamily="50" charset="-128"/>
              </a:rPr>
              <a:t>を</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記録</a:t>
            </a:r>
            <a:r>
              <a:rPr lang="ja-JP" altLang="en-US" sz="2600" dirty="0" smtClean="0">
                <a:latin typeface="HGP創英角ｺﾞｼｯｸUB" panose="020B0900000000000000" pitchFamily="50" charset="-128"/>
                <a:ea typeface="HGP創英角ｺﾞｼｯｸUB" panose="020B0900000000000000" pitchFamily="50" charset="-128"/>
              </a:rPr>
              <a:t>しなければなら</a:t>
            </a:r>
            <a:r>
              <a:rPr lang="ja-JP" altLang="en-US" sz="2600" dirty="0" err="1" smtClean="0">
                <a:latin typeface="HGP創英角ｺﾞｼｯｸUB" panose="020B0900000000000000" pitchFamily="50" charset="-128"/>
                <a:ea typeface="HGP創英角ｺﾞｼｯｸUB" panose="020B0900000000000000" pitchFamily="50" charset="-128"/>
              </a:rPr>
              <a:t>な</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いこととしたものである。</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smtClean="0"/>
          </a:p>
          <a:p>
            <a:pPr marL="0" indent="0">
              <a:buNone/>
            </a:pPr>
            <a:endParaRPr lang="ja-JP"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12253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871184"/>
          </a:xfrm>
          <a:ln>
            <a:solidFill>
              <a:schemeClr val="tx1"/>
            </a:solidFill>
          </a:ln>
        </p:spPr>
        <p:txBody>
          <a:bodyPr>
            <a:normAutofit/>
          </a:bodyPr>
          <a:lstStyle/>
          <a:p>
            <a:r>
              <a:rPr kumimoji="1" lang="ja-JP" altLang="en-US" sz="4200" b="1" dirty="0" smtClean="0"/>
              <a:t>身体的拘束の廃止について②</a:t>
            </a:r>
            <a:endParaRPr kumimoji="1" lang="ja-JP" altLang="en-US" sz="4200" b="1" dirty="0"/>
          </a:p>
        </p:txBody>
      </p:sp>
      <p:sp>
        <p:nvSpPr>
          <p:cNvPr id="3" name="コンテンツ プレースホルダー 2"/>
          <p:cNvSpPr>
            <a:spLocks noGrp="1"/>
          </p:cNvSpPr>
          <p:nvPr>
            <p:ph idx="1"/>
          </p:nvPr>
        </p:nvSpPr>
        <p:spPr>
          <a:xfrm>
            <a:off x="168442" y="1194318"/>
            <a:ext cx="11839075" cy="5523723"/>
          </a:xfrm>
        </p:spPr>
        <p:txBody>
          <a:bodyPr>
            <a:normAutofit lnSpcReduction="10000"/>
          </a:bodyPr>
          <a:lstStyle/>
          <a:p>
            <a:pPr marL="0" indent="0">
              <a:buNone/>
            </a:pPr>
            <a:r>
              <a:rPr lang="en-US" altLang="ja-JP" sz="3600" dirty="0">
                <a:latin typeface="HGP創英ﾌﾟﾚｾﾞﾝｽEB" panose="02020800000000000000" pitchFamily="18" charset="-128"/>
                <a:ea typeface="HGP創英ﾌﾟﾚｾﾞﾝｽEB" panose="02020800000000000000" pitchFamily="18" charset="-128"/>
              </a:rPr>
              <a:t>【</a:t>
            </a:r>
            <a:r>
              <a:rPr lang="ja-JP" altLang="en-US" sz="3600" dirty="0">
                <a:latin typeface="HGP創英ﾌﾟﾚｾﾞﾝｽEB" panose="02020800000000000000" pitchFamily="18" charset="-128"/>
                <a:ea typeface="HGP創英ﾌﾟﾚｾﾞﾝｽEB" panose="02020800000000000000" pitchFamily="18" charset="-128"/>
              </a:rPr>
              <a:t>身体拘束ゼロへの</a:t>
            </a:r>
            <a:r>
              <a:rPr lang="ja-JP" altLang="en-US" sz="3600" dirty="0" smtClean="0">
                <a:latin typeface="HGP創英ﾌﾟﾚｾﾞﾝｽEB" panose="02020800000000000000" pitchFamily="18" charset="-128"/>
                <a:ea typeface="HGP創英ﾌﾟﾚｾﾞﾝｽEB" panose="02020800000000000000" pitchFamily="18" charset="-128"/>
              </a:rPr>
              <a:t>手引き　より</a:t>
            </a:r>
            <a:r>
              <a:rPr lang="en-US" altLang="ja-JP" sz="3600" dirty="0" smtClean="0">
                <a:latin typeface="HGP創英ﾌﾟﾚｾﾞﾝｽEB" panose="02020800000000000000" pitchFamily="18" charset="-128"/>
                <a:ea typeface="HGP創英ﾌﾟﾚｾﾞﾝｽEB" panose="02020800000000000000" pitchFamily="18" charset="-128"/>
              </a:rPr>
              <a:t>】</a:t>
            </a:r>
            <a:endParaRPr lang="en-US" altLang="ja-JP" sz="3600" dirty="0">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①　</a:t>
            </a:r>
            <a:r>
              <a:rPr lang="ja-JP" altLang="en-US" sz="2800" dirty="0" smtClean="0">
                <a:latin typeface="HGP創英角ｺﾞｼｯｸUB" panose="020B0900000000000000" pitchFamily="50" charset="-128"/>
                <a:ea typeface="HGP創英角ｺﾞｼｯｸUB" panose="020B0900000000000000" pitchFamily="50" charset="-128"/>
              </a:rPr>
              <a:t>切迫性</a:t>
            </a:r>
            <a:r>
              <a:rPr lang="ja-JP" altLang="en-US" sz="2800" dirty="0">
                <a:latin typeface="HGP創英角ｺﾞｼｯｸUB" panose="020B0900000000000000" pitchFamily="50" charset="-128"/>
                <a:ea typeface="HGP創英角ｺﾞｼｯｸUB" panose="020B0900000000000000" pitchFamily="50" charset="-128"/>
              </a:rPr>
              <a:t>・非代替性・一時性の三要件をすべて満たすことを「</a:t>
            </a:r>
            <a:r>
              <a:rPr lang="ja-JP" altLang="en-US" sz="2800" dirty="0" smtClean="0">
                <a:latin typeface="HGP創英角ｺﾞｼｯｸUB" panose="020B0900000000000000" pitchFamily="50" charset="-128"/>
                <a:ea typeface="HGP創英角ｺﾞｼｯｸUB" panose="020B0900000000000000" pitchFamily="50" charset="-128"/>
              </a:rPr>
              <a:t>身体拘束廃止委</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員会」等</a:t>
            </a:r>
            <a:r>
              <a:rPr lang="ja-JP" altLang="en-US" sz="2800" dirty="0">
                <a:latin typeface="HGP創英角ｺﾞｼｯｸUB" panose="020B0900000000000000" pitchFamily="50" charset="-128"/>
                <a:ea typeface="HGP創英角ｺﾞｼｯｸUB" panose="020B0900000000000000" pitchFamily="50" charset="-128"/>
              </a:rPr>
              <a:t>の</a:t>
            </a:r>
            <a:r>
              <a:rPr lang="ja-JP" altLang="en-US" sz="2800" b="1" u="sng" dirty="0">
                <a:solidFill>
                  <a:srgbClr val="FF0000"/>
                </a:solidFill>
                <a:latin typeface="HGP創英角ｺﾞｼｯｸUB" panose="020B0900000000000000" pitchFamily="50" charset="-128"/>
                <a:ea typeface="HGP創英角ｺﾞｼｯｸUB" panose="020B0900000000000000" pitchFamily="50" charset="-128"/>
              </a:rPr>
              <a:t>チームで検討、確認し記録しておく</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b="1" u="sng" dirty="0" smtClean="0">
              <a:solidFill>
                <a:srgbClr val="C0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②　「緊急やむを得ない場合」に該当するかの判断は、</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施設全体としての判断</a:t>
            </a:r>
            <a:r>
              <a:rPr lang="ja-JP" altLang="en-US" sz="2800" dirty="0" smtClean="0">
                <a:latin typeface="HGP創英角ｺﾞｼｯｸUB" panose="020B0900000000000000" pitchFamily="50" charset="-128"/>
                <a:ea typeface="HGP創英角ｺﾞｼｯｸUB" panose="020B0900000000000000" pitchFamily="50" charset="-128"/>
              </a:rPr>
              <a:t>が</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行われるように、あらかじめ</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ルールや手続きを定め</a:t>
            </a:r>
            <a:r>
              <a:rPr lang="ja-JP" altLang="en-US" sz="2800" dirty="0" smtClean="0">
                <a:latin typeface="HGP創英角ｺﾞｼｯｸUB" panose="020B0900000000000000" pitchFamily="50" charset="-128"/>
                <a:ea typeface="HGP創英角ｺﾞｼｯｸUB" panose="020B0900000000000000" pitchFamily="50" charset="-128"/>
              </a:rPr>
              <a:t>ておく。</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 </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施設長の判断</a:t>
            </a:r>
            <a:r>
              <a:rPr lang="ja-JP" altLang="en-US" sz="2600" dirty="0" smtClean="0">
                <a:solidFill>
                  <a:srgbClr val="FF0000"/>
                </a:solidFill>
                <a:latin typeface="HGP創英角ｺﾞｼｯｸUB" panose="020B0900000000000000" pitchFamily="50" charset="-128"/>
                <a:ea typeface="HGP創英角ｺﾞｼｯｸUB" panose="020B0900000000000000" pitchFamily="50" charset="-128"/>
              </a:rPr>
              <a:t>は、施設全体としての判断とはみなされません。</a:t>
            </a:r>
            <a:endParaRPr lang="en-US" altLang="ja-JP" sz="2600"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 </a:t>
            </a:r>
            <a:r>
              <a:rPr lang="ja-JP" altLang="en-US" sz="2600" dirty="0" smtClean="0">
                <a:solidFill>
                  <a:srgbClr val="FF0000"/>
                </a:solidFill>
                <a:latin typeface="HGP創英角ｺﾞｼｯｸUB" panose="020B0900000000000000" pitchFamily="50" charset="-128"/>
                <a:ea typeface="HGP創英角ｺﾞｼｯｸUB" panose="020B0900000000000000" pitchFamily="50" charset="-128"/>
              </a:rPr>
              <a:t>検討・確認する構成員、記録する様式などを指針や要領等に記載することが必要</a:t>
            </a:r>
            <a:endParaRPr lang="en-US" altLang="ja-JP" sz="2600"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600" dirty="0" smtClean="0">
                <a:solidFill>
                  <a:srgbClr val="FF0000"/>
                </a:solidFill>
                <a:latin typeface="HGP創英角ｺﾞｼｯｸUB" panose="020B0900000000000000" pitchFamily="50" charset="-128"/>
                <a:ea typeface="HGP創英角ｺﾞｼｯｸUB" panose="020B0900000000000000" pitchFamily="50" charset="-128"/>
              </a:rPr>
              <a:t>　　です</a:t>
            </a:r>
            <a:r>
              <a:rPr lang="ja-JP" altLang="en-US" sz="2600" dirty="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sz="2600"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smtClean="0"/>
          </a:p>
          <a:p>
            <a:pPr marL="0" indent="0">
              <a:buNone/>
            </a:pPr>
            <a:endParaRPr kumimoji="1" lang="en-US" altLang="ja-JP" dirty="0"/>
          </a:p>
          <a:p>
            <a:pPr marL="0" indent="0">
              <a:buNone/>
            </a:pPr>
            <a:endParaRPr kumimoji="1" lang="ja-JP" altLang="en-US" dirty="0"/>
          </a:p>
        </p:txBody>
      </p:sp>
      <p:sp>
        <p:nvSpPr>
          <p:cNvPr id="4" name="正方形/長方形 3"/>
          <p:cNvSpPr/>
          <p:nvPr/>
        </p:nvSpPr>
        <p:spPr>
          <a:xfrm>
            <a:off x="168441" y="2247900"/>
            <a:ext cx="11839076" cy="2844800"/>
          </a:xfrm>
          <a:prstGeom prst="rect">
            <a:avLst/>
          </a:prstGeom>
          <a:no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81140" y="1742622"/>
            <a:ext cx="1914360" cy="975178"/>
            <a:chOff x="5312084" y="4158638"/>
            <a:chExt cx="1752135" cy="1010526"/>
          </a:xfrm>
        </p:grpSpPr>
        <p:pic>
          <p:nvPicPr>
            <p:cNvPr id="6" name="図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7" name="図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Tree>
    <p:extLst>
      <p:ext uri="{BB962C8B-B14F-4D97-AF65-F5344CB8AC3E}">
        <p14:creationId xmlns:p14="http://schemas.microsoft.com/office/powerpoint/2010/main" val="1307876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102728"/>
          </a:xfrm>
          <a:ln>
            <a:solidFill>
              <a:schemeClr val="tx1"/>
            </a:solidFill>
          </a:ln>
        </p:spPr>
        <p:txBody>
          <a:bodyPr/>
          <a:lstStyle/>
          <a:p>
            <a:r>
              <a:rPr lang="ja-JP" altLang="en-US" b="1" dirty="0"/>
              <a:t>施設サービス</a:t>
            </a:r>
            <a:r>
              <a:rPr lang="ja-JP" altLang="en-US" b="1" dirty="0" smtClean="0"/>
              <a:t>計画</a:t>
            </a:r>
            <a:r>
              <a:rPr lang="ja-JP" altLang="en-US" b="1" dirty="0"/>
              <a:t>の</a:t>
            </a:r>
            <a:r>
              <a:rPr lang="ja-JP" altLang="en-US" b="1" dirty="0" smtClean="0"/>
              <a:t>作成時期</a:t>
            </a:r>
            <a:endParaRPr kumimoji="1" lang="ja-JP" altLang="en-US" b="1" dirty="0"/>
          </a:p>
        </p:txBody>
      </p:sp>
      <p:sp>
        <p:nvSpPr>
          <p:cNvPr id="3" name="コンテンツ プレースホルダー 2"/>
          <p:cNvSpPr>
            <a:spLocks noGrp="1"/>
          </p:cNvSpPr>
          <p:nvPr>
            <p:ph idx="1"/>
          </p:nvPr>
        </p:nvSpPr>
        <p:spPr>
          <a:xfrm>
            <a:off x="577517" y="1491915"/>
            <a:ext cx="10852484" cy="4908884"/>
          </a:xfrm>
        </p:spPr>
        <p:txBody>
          <a:bodyPr>
            <a:normAutofit/>
          </a:bodyPr>
          <a:lstStyle/>
          <a:p>
            <a:pPr marL="0" indent="0">
              <a:buNone/>
            </a:pPr>
            <a:r>
              <a:rPr kumimoji="1" lang="en-US" altLang="ja-JP" sz="3600" dirty="0" smtClean="0">
                <a:latin typeface="HGP創英ﾌﾟﾚｾﾞﾝｽEB" panose="02020800000000000000" pitchFamily="18" charset="-128"/>
                <a:ea typeface="HGP創英ﾌﾟﾚｾﾞﾝｽEB" panose="02020800000000000000" pitchFamily="18" charset="-128"/>
              </a:rPr>
              <a:t>【</a:t>
            </a:r>
            <a:r>
              <a:rPr kumimoji="1" lang="ja-JP" altLang="en-US" sz="3600" dirty="0" smtClean="0">
                <a:latin typeface="HGP創英ﾌﾟﾚｾﾞﾝｽEB" panose="02020800000000000000" pitchFamily="18" charset="-128"/>
                <a:ea typeface="HGP創英ﾌﾟﾚｾﾞﾝｽEB" panose="02020800000000000000" pitchFamily="18" charset="-128"/>
              </a:rPr>
              <a:t>基準条例第３条（基本方針）</a:t>
            </a:r>
            <a:r>
              <a:rPr kumimoji="1" lang="en-US" altLang="ja-JP" sz="3600" dirty="0" smtClean="0">
                <a:latin typeface="HGP創英ﾌﾟﾚｾﾞﾝｽEB" panose="02020800000000000000" pitchFamily="18" charset="-128"/>
                <a:ea typeface="HGP創英ﾌﾟﾚｾﾞﾝｽEB" panose="02020800000000000000" pitchFamily="18" charset="-128"/>
              </a:rPr>
              <a:t>】</a:t>
            </a:r>
          </a:p>
          <a:p>
            <a:pPr marL="0" indent="0">
              <a:buNone/>
            </a:pPr>
            <a:r>
              <a:rPr kumimoji="1" lang="ja-JP" altLang="en-US" sz="2500" dirty="0" smtClean="0"/>
              <a:t>　</a:t>
            </a:r>
            <a:r>
              <a:rPr kumimoji="1" lang="ja-JP" altLang="en-US" sz="2500" dirty="0" smtClean="0">
                <a:latin typeface="HGP創英角ｺﾞｼｯｸUB" panose="020B0900000000000000" pitchFamily="50" charset="-128"/>
                <a:ea typeface="HGP創英角ｺﾞｼｯｸUB" panose="020B0900000000000000" pitchFamily="50" charset="-128"/>
              </a:rPr>
              <a:t>施設サービス計画に</a:t>
            </a:r>
            <a:r>
              <a:rPr kumimoji="1"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基づき</a:t>
            </a:r>
            <a:r>
              <a:rPr kumimoji="1" lang="ja-JP" altLang="en-US" sz="2500" dirty="0" smtClean="0">
                <a:latin typeface="HGP創英角ｺﾞｼｯｸUB" panose="020B0900000000000000" pitchFamily="50" charset="-128"/>
                <a:ea typeface="HGP創英角ｺﾞｼｯｸUB" panose="020B0900000000000000" pitchFamily="50" charset="-128"/>
              </a:rPr>
              <a:t>、可能な限り、居宅における生活への復帰を念頭に置いて、入浴、排泄、食事等の介護、相談及び援助、社会生活上の便宜の供与、その他日常生活上の世話、機能訓練、健康管理及び療養上の世話を行うことにより、入所者がその有する能力に応じ自立した日常生活を営むことができるようにすることを目指すものでなければならない。</a:t>
            </a:r>
            <a:endParaRPr kumimoji="1" lang="en-US" altLang="ja-JP" sz="2500" dirty="0" smtClean="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⇒施設サービス計画は、</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入所時まで</a:t>
            </a:r>
            <a:r>
              <a:rPr lang="ja-JP" altLang="en-US" sz="3100" dirty="0" smtClean="0">
                <a:latin typeface="HGP創英角ｺﾞｼｯｸUB" panose="020B0900000000000000" pitchFamily="50" charset="-128"/>
                <a:ea typeface="HGP創英角ｺﾞｼｯｸUB" panose="020B0900000000000000" pitchFamily="50" charset="-128"/>
              </a:rPr>
              <a:t>に作成しなくてはなりません。</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3100" dirty="0" smtClean="0">
              <a:latin typeface="HGPｺﾞｼｯｸM" panose="020B0600000000000000" pitchFamily="50" charset="-128"/>
              <a:ea typeface="HGPｺﾞｼｯｸM" panose="020B0600000000000000" pitchFamily="50" charset="-128"/>
            </a:endParaRPr>
          </a:p>
          <a:p>
            <a:pPr marL="0" indent="0">
              <a:buNone/>
            </a:pPr>
            <a:endParaRPr kumimoji="1" lang="ja-JP" altLang="en-US" dirty="0"/>
          </a:p>
        </p:txBody>
      </p:sp>
      <p:sp>
        <p:nvSpPr>
          <p:cNvPr id="4" name="爆発 2 3"/>
          <p:cNvSpPr/>
          <p:nvPr/>
        </p:nvSpPr>
        <p:spPr>
          <a:xfrm>
            <a:off x="0" y="4812632"/>
            <a:ext cx="12191999" cy="204536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計画が無い場合</a:t>
            </a:r>
            <a:r>
              <a:rPr lang="ja-JP" altLang="en-US" sz="2400" dirty="0" smtClean="0">
                <a:latin typeface="HGP創英角ｺﾞｼｯｸUB" panose="020B0900000000000000" pitchFamily="50" charset="-128"/>
                <a:ea typeface="HGP創英角ｺﾞｼｯｸUB" panose="020B0900000000000000" pitchFamily="50" charset="-128"/>
              </a:rPr>
              <a:t>に</a:t>
            </a:r>
            <a:r>
              <a:rPr lang="ja-JP" altLang="en-US" sz="2400" dirty="0">
                <a:latin typeface="HGP創英角ｺﾞｼｯｸUB" panose="020B0900000000000000" pitchFamily="50" charset="-128"/>
                <a:ea typeface="HGP創英角ｺﾞｼｯｸUB" panose="020B0900000000000000" pitchFamily="50" charset="-128"/>
              </a:rPr>
              <a:t>は</a:t>
            </a:r>
            <a:r>
              <a:rPr kumimoji="1" lang="ja-JP" altLang="en-US" sz="2400" dirty="0" smtClean="0">
                <a:latin typeface="HGP創英角ｺﾞｼｯｸUB" panose="020B0900000000000000" pitchFamily="50" charset="-128"/>
                <a:ea typeface="HGP創英角ｺﾞｼｯｸUB" panose="020B0900000000000000" pitchFamily="50" charset="-128"/>
              </a:rPr>
              <a:t>、介護報酬の返還を求められる場合があります</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8691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871184"/>
          </a:xfrm>
          <a:ln>
            <a:solidFill>
              <a:schemeClr val="tx1"/>
            </a:solidFill>
          </a:ln>
        </p:spPr>
        <p:txBody>
          <a:bodyPr>
            <a:normAutofit/>
          </a:bodyPr>
          <a:lstStyle/>
          <a:p>
            <a:r>
              <a:rPr kumimoji="1" lang="ja-JP" altLang="en-US" sz="4200" b="1" dirty="0" smtClean="0"/>
              <a:t>身体的拘束の廃止について③</a:t>
            </a:r>
            <a:endParaRPr kumimoji="1" lang="ja-JP" altLang="en-US" sz="4200" b="1" dirty="0"/>
          </a:p>
        </p:txBody>
      </p:sp>
      <p:sp>
        <p:nvSpPr>
          <p:cNvPr id="3" name="コンテンツ プレースホルダー 2"/>
          <p:cNvSpPr>
            <a:spLocks noGrp="1"/>
          </p:cNvSpPr>
          <p:nvPr>
            <p:ph idx="1"/>
          </p:nvPr>
        </p:nvSpPr>
        <p:spPr>
          <a:xfrm>
            <a:off x="168442" y="1194318"/>
            <a:ext cx="11839075" cy="5523723"/>
          </a:xfrm>
        </p:spPr>
        <p:txBody>
          <a:bodyPr>
            <a:normAutofit/>
          </a:bodyPr>
          <a:lstStyle/>
          <a:p>
            <a:pPr marL="0" indent="0">
              <a:buNone/>
            </a:pPr>
            <a:r>
              <a:rPr lang="en-US" altLang="ja-JP" sz="3600" dirty="0" smtClean="0">
                <a:latin typeface="HGP創英ﾌﾟﾚｾﾞﾝｽEB" panose="02020800000000000000" pitchFamily="18" charset="-128"/>
                <a:ea typeface="HGP創英ﾌﾟﾚｾﾞﾝｽEB" panose="02020800000000000000" pitchFamily="18" charset="-128"/>
              </a:rPr>
              <a:t>【</a:t>
            </a:r>
            <a:r>
              <a:rPr lang="ja-JP" altLang="en-US" sz="3600" dirty="0">
                <a:latin typeface="HGP創英ﾌﾟﾚｾﾞﾝｽEB" panose="02020800000000000000" pitchFamily="18" charset="-128"/>
                <a:ea typeface="HGP創英ﾌﾟﾚｾﾞﾝｽEB" panose="02020800000000000000" pitchFamily="18" charset="-128"/>
              </a:rPr>
              <a:t>身体拘束ゼロへの</a:t>
            </a:r>
            <a:r>
              <a:rPr lang="ja-JP" altLang="en-US" sz="3600" dirty="0" smtClean="0">
                <a:latin typeface="HGP創英ﾌﾟﾚｾﾞﾝｽEB" panose="02020800000000000000" pitchFamily="18" charset="-128"/>
                <a:ea typeface="HGP創英ﾌﾟﾚｾﾞﾝｽEB" panose="02020800000000000000" pitchFamily="18" charset="-128"/>
              </a:rPr>
              <a:t>手引き　より</a:t>
            </a:r>
            <a:r>
              <a:rPr lang="en-US" altLang="ja-JP" sz="3600" dirty="0" smtClean="0">
                <a:latin typeface="HGP創英ﾌﾟﾚｾﾞﾝｽEB" panose="02020800000000000000" pitchFamily="18" charset="-128"/>
                <a:ea typeface="HGP創英ﾌﾟﾚｾﾞﾝｽEB" panose="02020800000000000000" pitchFamily="18" charset="-128"/>
              </a:rPr>
              <a:t>】</a:t>
            </a:r>
          </a:p>
          <a:p>
            <a:pPr marL="0" indent="0">
              <a:buNone/>
            </a:pPr>
            <a:endParaRPr lang="en-US" altLang="ja-JP" sz="1000"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　本人や家族に対して、</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身体拘束の内容</a:t>
            </a:r>
            <a:r>
              <a:rPr lang="ja-JP" altLang="en-US" sz="2600" dirty="0" smtClean="0">
                <a:latin typeface="HGP創英角ｺﾞｼｯｸUB" panose="020B0900000000000000" pitchFamily="50" charset="-128"/>
                <a:ea typeface="HGP創英角ｺﾞｼｯｸUB" panose="020B0900000000000000" pitchFamily="50" charset="-128"/>
              </a:rPr>
              <a:t>、</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目的</a:t>
            </a:r>
            <a:r>
              <a:rPr lang="ja-JP" altLang="en-US" sz="2600" dirty="0" smtClean="0">
                <a:latin typeface="HGP創英角ｺﾞｼｯｸUB" panose="020B0900000000000000" pitchFamily="50" charset="-128"/>
                <a:ea typeface="HGP創英角ｺﾞｼｯｸUB" panose="020B0900000000000000" pitchFamily="50" charset="-128"/>
              </a:rPr>
              <a:t>、</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拘束の時間</a:t>
            </a:r>
            <a:r>
              <a:rPr lang="ja-JP" altLang="en-US" sz="2600" dirty="0" smtClean="0">
                <a:latin typeface="HGP創英角ｺﾞｼｯｸUB" panose="020B0900000000000000" pitchFamily="50" charset="-128"/>
                <a:ea typeface="HGP創英角ｺﾞｼｯｸUB" panose="020B0900000000000000" pitchFamily="50" charset="-128"/>
              </a:rPr>
              <a:t>、</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時間帯</a:t>
            </a:r>
            <a:r>
              <a:rPr lang="ja-JP" altLang="en-US" sz="2600" dirty="0" smtClean="0">
                <a:latin typeface="HGP創英角ｺﾞｼｯｸUB" panose="020B0900000000000000" pitchFamily="50" charset="-128"/>
                <a:ea typeface="HGP創英角ｺﾞｼｯｸUB" panose="020B0900000000000000" pitchFamily="50" charset="-128"/>
              </a:rPr>
              <a:t>、</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期間</a:t>
            </a:r>
            <a:r>
              <a:rPr lang="ja-JP" altLang="en-US" sz="2600" dirty="0" smtClean="0">
                <a:latin typeface="HGP創英角ｺﾞｼｯｸUB" panose="020B0900000000000000" pitchFamily="50" charset="-128"/>
                <a:ea typeface="HGP創英角ｺﾞｼｯｸUB" panose="020B0900000000000000" pitchFamily="50" charset="-128"/>
              </a:rPr>
              <a:t>等をでき</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る限り詳細に説明し、十分な理解を得るよう努める。その際には、施設長や医師、その</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他現場の責任者から説明を行う</a:t>
            </a:r>
            <a:r>
              <a:rPr lang="ja-JP" altLang="en-US" sz="2600" dirty="0">
                <a:latin typeface="HGP創英角ｺﾞｼｯｸUB" panose="020B0900000000000000" pitchFamily="50" charset="-128"/>
                <a:ea typeface="HGP創英角ｺﾞｼｯｸUB" panose="020B0900000000000000" pitchFamily="50" charset="-128"/>
              </a:rPr>
              <a:t>など</a:t>
            </a:r>
            <a:r>
              <a:rPr lang="ja-JP" altLang="en-US" sz="2600" dirty="0" smtClean="0">
                <a:latin typeface="HGP創英角ｺﾞｼｯｸUB" panose="020B0900000000000000" pitchFamily="50" charset="-128"/>
                <a:ea typeface="HGP創英角ｺﾞｼｯｸUB" panose="020B0900000000000000" pitchFamily="50" charset="-128"/>
              </a:rPr>
              <a:t>、</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説明手続きや説明者について事前に明文化</a:t>
            </a:r>
            <a:r>
              <a:rPr lang="ja-JP" altLang="en-US" sz="2600" dirty="0" smtClean="0">
                <a:latin typeface="HGP創英角ｺﾞｼｯｸUB" panose="020B0900000000000000" pitchFamily="50" charset="-128"/>
                <a:ea typeface="HGP創英角ｺﾞｼｯｸUB" panose="020B0900000000000000" pitchFamily="50" charset="-128"/>
              </a:rPr>
              <a:t>し</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ておく。</a:t>
            </a:r>
            <a:endParaRPr lang="en-US" altLang="ja-JP" sz="1500" dirty="0" smtClean="0">
              <a:latin typeface="HGPｺﾞｼｯｸM" panose="020B0600000000000000" pitchFamily="50" charset="-128"/>
              <a:ea typeface="HGPｺﾞｼｯｸM" panose="020B0600000000000000" pitchFamily="50" charset="-128"/>
            </a:endParaRPr>
          </a:p>
          <a:p>
            <a:pPr marL="0" indent="0">
              <a:buNone/>
            </a:pPr>
            <a:endParaRPr lang="en-US" altLang="ja-JP" sz="1500" dirty="0" smtClean="0">
              <a:latin typeface="HGPｺﾞｼｯｸM" panose="020B0600000000000000" pitchFamily="50" charset="-128"/>
              <a:ea typeface="HGPｺﾞｼｯｸM" panose="020B06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  </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指針や要領等に、説明手続き及び説明者について明記</a:t>
            </a:r>
            <a:r>
              <a:rPr lang="ja-JP" altLang="en-US" sz="2600" dirty="0" smtClean="0">
                <a:solidFill>
                  <a:srgbClr val="002060"/>
                </a:solidFill>
                <a:latin typeface="HGP創英角ｺﾞｼｯｸUB" panose="020B0900000000000000" pitchFamily="50" charset="-128"/>
                <a:ea typeface="HGP創英角ｺﾞｼｯｸUB" panose="020B0900000000000000" pitchFamily="50" charset="-128"/>
              </a:rPr>
              <a:t>しなければならない。                                  </a:t>
            </a:r>
            <a:r>
              <a:rPr lang="ja-JP" altLang="en-US" dirty="0" smtClean="0"/>
              <a:t>　　　　　　　　　　　　　　　　　　　　　　　　　　　　　　　　　　　　　　　　　　　　　　　　　　　　　　　　　　　　　　　　　　　　　　　　　　　　　　　　　　　　　　　　　　　　　　　　　　　　　　　　　　　　　　　　　　　　　　　　　　　　　　　　　　　　　　　　　　　　　　　　　　　　　　　　　　　　　　　　　　　　　　　　　　　　　　　　　　　　　　　　　　　　　　　　　　　　　　　　　　　　　　　　　　　　　　　　　　　　　　　　　　　　　　　　　　　　　　　　　　　　　　　　　　　　　　　　　　　　　　　　　　　　　　　　　　　　　　　　　　　　　　　　　　　　　　　　　　　　　　　　　　　　　　　　　　　　　　　　　　　　　　　　　　　　　　　　　　　　　　　　　　　　　　　　　　　　　　　　　　　　　　　　　　　　　　　　　　　　　　　　　　　　　　　　　　　　　　　　　　　　　　　　　　　　　　　　　　　　　　　　　　　　　　　　　　　　　　　　　　　　　　　　　　　　　　　　　　　　　　　　　　　　　　　　　　　　　　　　　　　　　　　　　　　　　　　　　　　　　　　　　　　　　　　　　　　　　　　　　　　　　　　　　　　　　　　　　　　　　　　　　　　　　　　　　　　　　　　　　　　　　　　　　　　　　　　　　　　　　　　　　　　　　　　　　　　　　　　　　　　　　　　　　　　　　　　　　　　　　　　　　　　　　　　　　　　</a:t>
            </a:r>
            <a:endParaRPr lang="en-US" altLang="ja-JP" dirty="0"/>
          </a:p>
          <a:p>
            <a:pPr marL="0" indent="0">
              <a:buNone/>
            </a:pPr>
            <a:endParaRPr kumimoji="1" lang="en-US" altLang="ja-JP" dirty="0"/>
          </a:p>
          <a:p>
            <a:pPr marL="0" indent="0">
              <a:buNone/>
            </a:pPr>
            <a:endParaRPr kumimoji="1" lang="ja-JP" altLang="en-US" dirty="0"/>
          </a:p>
        </p:txBody>
      </p:sp>
      <p:pic>
        <p:nvPicPr>
          <p:cNvPr id="5" name="図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593" b="13829"/>
          <a:stretch/>
        </p:blipFill>
        <p:spPr>
          <a:xfrm>
            <a:off x="8794376" y="4705154"/>
            <a:ext cx="3106027" cy="2143515"/>
          </a:xfrm>
          <a:prstGeom prst="rect">
            <a:avLst/>
          </a:prstGeom>
        </p:spPr>
      </p:pic>
    </p:spTree>
    <p:extLst>
      <p:ext uri="{BB962C8B-B14F-4D97-AF65-F5344CB8AC3E}">
        <p14:creationId xmlns:p14="http://schemas.microsoft.com/office/powerpoint/2010/main" val="3108076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6"/>
            <a:ext cx="11381873" cy="1001812"/>
          </a:xfrm>
          <a:ln>
            <a:solidFill>
              <a:schemeClr val="tx1"/>
            </a:solidFill>
          </a:ln>
        </p:spPr>
        <p:txBody>
          <a:bodyPr>
            <a:normAutofit/>
          </a:bodyPr>
          <a:lstStyle/>
          <a:p>
            <a:r>
              <a:rPr kumimoji="1" lang="ja-JP" altLang="en-US" sz="4200" b="1" dirty="0" smtClean="0"/>
              <a:t>日常生活に要する費用について</a:t>
            </a:r>
            <a:endParaRPr kumimoji="1" lang="ja-JP" altLang="en-US" sz="4200" b="1" dirty="0"/>
          </a:p>
        </p:txBody>
      </p:sp>
      <p:sp>
        <p:nvSpPr>
          <p:cNvPr id="3" name="コンテンツ プレースホルダー 2"/>
          <p:cNvSpPr>
            <a:spLocks noGrp="1"/>
          </p:cNvSpPr>
          <p:nvPr>
            <p:ph idx="1"/>
          </p:nvPr>
        </p:nvSpPr>
        <p:spPr>
          <a:xfrm>
            <a:off x="132345" y="1592903"/>
            <a:ext cx="11839075" cy="5523723"/>
          </a:xfrm>
        </p:spPr>
        <p:txBody>
          <a:bodyPr>
            <a:normAutofit/>
          </a:bodyPr>
          <a:lstStyle/>
          <a:p>
            <a:pPr marL="0" indent="0">
              <a:buNone/>
            </a:pPr>
            <a:r>
              <a:rPr lang="en-US" altLang="ja-JP" sz="3000" dirty="0" smtClean="0">
                <a:latin typeface="HGP創英ﾌﾟﾚｾﾞﾝｽEB" panose="02020800000000000000" pitchFamily="18" charset="-128"/>
                <a:ea typeface="HGP創英ﾌﾟﾚｾﾞﾝｽEB" panose="02020800000000000000" pitchFamily="18" charset="-128"/>
              </a:rPr>
              <a:t>【</a:t>
            </a:r>
            <a:r>
              <a:rPr lang="ja-JP" altLang="en-US" sz="3500" dirty="0" smtClean="0">
                <a:latin typeface="HGP創英ﾌﾟﾚｾﾞﾝｽEB" panose="02020800000000000000" pitchFamily="18" charset="-128"/>
                <a:ea typeface="HGP創英ﾌﾟﾚｾﾞﾝｽEB" panose="02020800000000000000" pitchFamily="18" charset="-128"/>
              </a:rPr>
              <a:t>老企第５４号</a:t>
            </a:r>
            <a:r>
              <a:rPr lang="ja-JP" altLang="en-US" sz="2600" dirty="0" smtClean="0">
                <a:latin typeface="HGP創英ﾌﾟﾚｾﾞﾝｽEB" panose="02020800000000000000" pitchFamily="18" charset="-128"/>
                <a:ea typeface="HGP創英ﾌﾟﾚｾﾞﾝｽEB" panose="02020800000000000000" pitchFamily="18" charset="-128"/>
              </a:rPr>
              <a:t>（通所介護等における日常生活に要する費用の取扱いについて）</a:t>
            </a:r>
            <a:r>
              <a:rPr lang="en-US" altLang="ja-JP" sz="3000" dirty="0" smtClean="0">
                <a:latin typeface="HGP創英ﾌﾟﾚｾﾞﾝｽEB" panose="02020800000000000000" pitchFamily="18" charset="-128"/>
                <a:ea typeface="HGP創英ﾌﾟﾚｾﾞﾝｽEB" panose="02020800000000000000" pitchFamily="18" charset="-128"/>
              </a:rPr>
              <a:t>】</a:t>
            </a:r>
          </a:p>
          <a:p>
            <a:pPr marL="0" indent="0">
              <a:buNone/>
            </a:pPr>
            <a:endParaRPr lang="en-US" altLang="ja-JP" sz="1500" dirty="0" smtClean="0"/>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　「身の回り品として日常生活に必要なもの」とは、一般的に要介護者等の日常生活</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に最低限必要と考えられる物品であって、利用者等の</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希望を確認</a:t>
            </a:r>
            <a:r>
              <a:rPr lang="ja-JP" altLang="en-US" sz="2600" dirty="0" smtClean="0">
                <a:latin typeface="HGP創英角ｺﾞｼｯｸUB" panose="020B0900000000000000" pitchFamily="50" charset="-128"/>
                <a:ea typeface="HGP創英角ｺﾞｼｯｸUB" panose="020B0900000000000000" pitchFamily="50" charset="-128"/>
              </a:rPr>
              <a:t>した上で提供される</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ものをいう。したがって、こうした物品を事業者又は施設がすべての利用者等に対して</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一律に提供</a:t>
            </a:r>
            <a:r>
              <a:rPr lang="ja-JP" altLang="en-US" sz="2600" dirty="0" smtClean="0">
                <a:latin typeface="HGP創英角ｺﾞｼｯｸUB" panose="020B0900000000000000" pitchFamily="50" charset="-128"/>
                <a:ea typeface="HGP創英角ｺﾞｼｯｸUB" panose="020B0900000000000000" pitchFamily="50" charset="-128"/>
              </a:rPr>
              <a:t>し、すべての利用者等からその費用を</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画一的に徴収</a:t>
            </a:r>
            <a:r>
              <a:rPr lang="ja-JP" altLang="en-US" sz="2600" dirty="0" smtClean="0">
                <a:latin typeface="HGP創英角ｺﾞｼｯｸUB" panose="020B0900000000000000" pitchFamily="50" charset="-128"/>
                <a:ea typeface="HGP創英角ｺﾞｼｯｸUB" panose="020B0900000000000000" pitchFamily="50" charset="-128"/>
              </a:rPr>
              <a:t>することは</a:t>
            </a:r>
            <a:r>
              <a:rPr lang="ja-JP" altLang="en-US" sz="2600" b="1" u="dbl" dirty="0" smtClean="0">
                <a:solidFill>
                  <a:srgbClr val="FF0000"/>
                </a:solidFill>
                <a:latin typeface="HGP創英角ｺﾞｼｯｸUB" panose="020B0900000000000000" pitchFamily="50" charset="-128"/>
                <a:ea typeface="HGP創英角ｺﾞｼｯｸUB" panose="020B0900000000000000" pitchFamily="50" charset="-128"/>
              </a:rPr>
              <a:t>認められな</a:t>
            </a:r>
            <a:endParaRPr lang="en-US" altLang="ja-JP" sz="2600" b="1" u="dbl"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600" b="1" u="dbl" dirty="0" smtClean="0">
                <a:solidFill>
                  <a:srgbClr val="FF0000"/>
                </a:solidFill>
                <a:latin typeface="HGP創英角ｺﾞｼｯｸUB" panose="020B0900000000000000" pitchFamily="50" charset="-128"/>
                <a:ea typeface="HGP創英角ｺﾞｼｯｸUB" panose="020B0900000000000000" pitchFamily="50" charset="-128"/>
              </a:rPr>
              <a:t>い</a:t>
            </a:r>
            <a:r>
              <a:rPr lang="ja-JP" altLang="en-US" sz="2600" dirty="0" smtClean="0">
                <a:latin typeface="HGP創英角ｺﾞｼｯｸUB" panose="020B0900000000000000" pitchFamily="50" charset="-128"/>
                <a:ea typeface="HGP創英角ｺﾞｼｯｸUB" panose="020B0900000000000000" pitchFamily="50" charset="-128"/>
              </a:rPr>
              <a:t>ものである。</a:t>
            </a:r>
            <a:endParaRPr kumimoji="1" lang="en-US" altLang="ja-JP" sz="2600" dirty="0">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771" y="4811043"/>
            <a:ext cx="2567912" cy="1925934"/>
          </a:xfrm>
          <a:prstGeom prst="rect">
            <a:avLst/>
          </a:prstGeom>
        </p:spPr>
      </p:pic>
    </p:spTree>
    <p:extLst>
      <p:ext uri="{BB962C8B-B14F-4D97-AF65-F5344CB8AC3E}">
        <p14:creationId xmlns:p14="http://schemas.microsoft.com/office/powerpoint/2010/main" val="204622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515" y="365126"/>
            <a:ext cx="10948737" cy="971306"/>
          </a:xfrm>
          <a:ln>
            <a:solidFill>
              <a:schemeClr val="tx1"/>
            </a:solidFill>
          </a:ln>
        </p:spPr>
        <p:txBody>
          <a:bodyPr>
            <a:noAutofit/>
          </a:bodyPr>
          <a:lstStyle/>
          <a:p>
            <a:r>
              <a:rPr lang="ja-JP" altLang="en-US" b="1" dirty="0" smtClean="0"/>
              <a:t>費用徴収できない事例</a:t>
            </a:r>
            <a:endParaRPr kumimoji="1" lang="ja-JP" altLang="en-US" b="1" dirty="0"/>
          </a:p>
        </p:txBody>
      </p:sp>
      <p:sp>
        <p:nvSpPr>
          <p:cNvPr id="3" name="コンテンツ プレースホルダー 2"/>
          <p:cNvSpPr>
            <a:spLocks noGrp="1"/>
          </p:cNvSpPr>
          <p:nvPr>
            <p:ph idx="1"/>
          </p:nvPr>
        </p:nvSpPr>
        <p:spPr>
          <a:xfrm>
            <a:off x="433137" y="1594338"/>
            <a:ext cx="11357809" cy="5263662"/>
          </a:xfrm>
          <a:ln>
            <a:noFill/>
          </a:ln>
        </p:spPr>
        <p:txBody>
          <a:bodyPr>
            <a:normAutofit lnSpcReduction="10000"/>
          </a:bodyPr>
          <a:lstStyle/>
          <a:p>
            <a:pPr marL="0" indent="0">
              <a:buNone/>
            </a:pPr>
            <a:endParaRPr lang="en-US" altLang="ja-JP" b="1"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b="1" dirty="0" smtClean="0">
                <a:latin typeface="HGP創英角ｺﾞｼｯｸUB" panose="020B0900000000000000" pitchFamily="50" charset="-128"/>
                <a:ea typeface="HGP創英角ｺﾞｼｯｸUB" panose="020B0900000000000000" pitchFamily="50" charset="-128"/>
              </a:rPr>
              <a:t>　</a:t>
            </a:r>
            <a:r>
              <a:rPr lang="ja-JP" altLang="en-US" sz="3600" b="1" dirty="0" smtClean="0">
                <a:solidFill>
                  <a:srgbClr val="FF0000"/>
                </a:solidFill>
                <a:latin typeface="HGP創英角ｺﾞｼｯｸUB" panose="020B0900000000000000" pitchFamily="50" charset="-128"/>
                <a:ea typeface="HGP創英角ｺﾞｼｯｸUB" panose="020B0900000000000000" pitchFamily="50" charset="-128"/>
              </a:rPr>
              <a:t>入所者・家族の自由な選択に基づき提供されているか</a:t>
            </a:r>
            <a:endParaRPr lang="en-US" altLang="ja-JP" sz="3600" b="1"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2800" dirty="0" smtClean="0">
              <a:solidFill>
                <a:srgbClr val="C0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000" dirty="0" smtClean="0">
              <a:solidFill>
                <a:srgbClr val="C00000"/>
              </a:solidFill>
              <a:latin typeface="HGP創英ﾌﾟﾚｾﾞﾝｽEB" panose="02020800000000000000" pitchFamily="18" charset="-128"/>
              <a:ea typeface="HGP創英ﾌﾟﾚｾﾞﾝｽEB" panose="02020800000000000000" pitchFamily="18" charset="-128"/>
            </a:endParaRPr>
          </a:p>
          <a:p>
            <a:pPr marL="0" indent="0">
              <a:buNone/>
            </a:pPr>
            <a:r>
              <a:rPr lang="en-US" altLang="ja-JP" dirty="0" smtClean="0">
                <a:latin typeface="HGP創英ﾌﾟﾚｾﾞﾝｽEB" panose="02020800000000000000" pitchFamily="18" charset="-128"/>
                <a:ea typeface="HGP創英ﾌﾟﾚｾﾞﾝｽEB" panose="02020800000000000000" pitchFamily="18" charset="-128"/>
              </a:rPr>
              <a:t>【</a:t>
            </a:r>
            <a:r>
              <a:rPr lang="ja-JP" altLang="en-US" dirty="0" smtClean="0">
                <a:latin typeface="HGP創英ﾌﾟﾚｾﾞﾝｽEB" panose="02020800000000000000" pitchFamily="18" charset="-128"/>
                <a:ea typeface="HGP創英ﾌﾟﾚｾﾞﾝｽEB" panose="02020800000000000000" pitchFamily="18" charset="-128"/>
              </a:rPr>
              <a:t>不適切な事例</a:t>
            </a:r>
            <a:r>
              <a:rPr lang="en-US" altLang="ja-JP"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・教養娯楽費や行事費が、参加の有無に関わらず徴収されていた。</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・日常生活品について個別に選択できず、持ち込みも制限されていた。</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・介護上必要な、と</a:t>
            </a:r>
            <a:r>
              <a:rPr lang="ja-JP" altLang="en-US" sz="2600" dirty="0" err="1" smtClean="0">
                <a:latin typeface="HGP創英角ｺﾞｼｯｸUB" panose="020B0900000000000000" pitchFamily="50" charset="-128"/>
                <a:ea typeface="HGP創英角ｺﾞｼｯｸUB" panose="020B0900000000000000" pitchFamily="50" charset="-128"/>
              </a:rPr>
              <a:t>ろみ</a:t>
            </a:r>
            <a:r>
              <a:rPr lang="ja-JP" altLang="en-US" sz="2600" dirty="0" smtClean="0">
                <a:latin typeface="HGP創英角ｺﾞｼｯｸUB" panose="020B0900000000000000" pitchFamily="50" charset="-128"/>
                <a:ea typeface="HGP創英角ｺﾞｼｯｸUB" panose="020B0900000000000000" pitchFamily="50" charset="-128"/>
              </a:rPr>
              <a:t>剤、サプリメント、栄養補助食品の追加費用を徴収してい</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た。</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・協力医療機関より近隣の医療機関への交通費を徴収していた。</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・出納管理にかかる費用の徴収を、希望の確認をせず一律に徴収していた。</a:t>
            </a:r>
            <a:endParaRPr lang="en-US" altLang="ja-JP" sz="2600" dirty="0" smtClean="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433136" y="1936788"/>
            <a:ext cx="11093115" cy="981224"/>
          </a:xfrm>
          <a:prstGeom prst="rect">
            <a:avLst/>
          </a:prstGeom>
          <a:no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68441" y="1320246"/>
            <a:ext cx="1914360" cy="975178"/>
            <a:chOff x="5312084" y="4158638"/>
            <a:chExt cx="1752135" cy="1010526"/>
          </a:xfrm>
        </p:grpSpPr>
        <p:pic>
          <p:nvPicPr>
            <p:cNvPr id="6" name="図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7" name="図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Tree>
    <p:extLst>
      <p:ext uri="{BB962C8B-B14F-4D97-AF65-F5344CB8AC3E}">
        <p14:creationId xmlns:p14="http://schemas.microsoft.com/office/powerpoint/2010/main" val="284268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516" y="365126"/>
            <a:ext cx="10776284" cy="862095"/>
          </a:xfrm>
          <a:ln>
            <a:solidFill>
              <a:schemeClr val="tx1"/>
            </a:solidFill>
          </a:ln>
        </p:spPr>
        <p:txBody>
          <a:bodyPr/>
          <a:lstStyle/>
          <a:p>
            <a:r>
              <a:rPr lang="ja-JP" altLang="en-US" b="1" dirty="0" smtClean="0"/>
              <a:t>栄養ケア計画の</a:t>
            </a:r>
            <a:r>
              <a:rPr lang="ja-JP" altLang="en-US" b="1" dirty="0"/>
              <a:t>作成</a:t>
            </a:r>
            <a:endParaRPr kumimoji="1" lang="ja-JP" altLang="en-US" b="1" dirty="0"/>
          </a:p>
        </p:txBody>
      </p:sp>
      <p:sp>
        <p:nvSpPr>
          <p:cNvPr id="3" name="コンテンツ プレースホルダー 2"/>
          <p:cNvSpPr>
            <a:spLocks noGrp="1"/>
          </p:cNvSpPr>
          <p:nvPr>
            <p:ph idx="1"/>
          </p:nvPr>
        </p:nvSpPr>
        <p:spPr>
          <a:xfrm>
            <a:off x="838200" y="1419726"/>
            <a:ext cx="10515600" cy="5053263"/>
          </a:xfrm>
        </p:spPr>
        <p:txBody>
          <a:bodyPr>
            <a:normAutofit fontScale="92500" lnSpcReduction="20000"/>
          </a:bodyPr>
          <a:lstStyle/>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4200" dirty="0" smtClean="0">
                <a:latin typeface="HGP創英ﾌﾟﾚｾﾞﾝｽEB" panose="02020800000000000000" pitchFamily="18" charset="-128"/>
                <a:ea typeface="HGP創英ﾌﾟﾚｾﾞﾝｽEB" panose="02020800000000000000" pitchFamily="18" charset="-128"/>
              </a:rPr>
              <a:t>栄養マネジメント加算について</a:t>
            </a:r>
            <a:r>
              <a:rPr lang="ja-JP" altLang="en-US" sz="3300" dirty="0" smtClean="0">
                <a:latin typeface="HGP創英ﾌﾟﾚｾﾞﾝｽEB" panose="02020800000000000000" pitchFamily="18" charset="-128"/>
                <a:ea typeface="HGP創英ﾌﾟﾚｾﾞﾝｽEB" panose="02020800000000000000" pitchFamily="18" charset="-128"/>
              </a:rPr>
              <a:t>　老企第</a:t>
            </a:r>
            <a:r>
              <a:rPr lang="en-US" altLang="ja-JP" sz="3300" dirty="0" smtClean="0">
                <a:latin typeface="HGP創英ﾌﾟﾚｾﾞﾝｽEB" panose="02020800000000000000" pitchFamily="18" charset="-128"/>
                <a:ea typeface="HGP創英ﾌﾟﾚｾﾞﾝｽEB" panose="02020800000000000000" pitchFamily="18" charset="-128"/>
              </a:rPr>
              <a:t>40</a:t>
            </a:r>
            <a:r>
              <a:rPr lang="ja-JP" altLang="en-US" sz="3300" dirty="0" smtClean="0">
                <a:latin typeface="HGP創英ﾌﾟﾚｾﾞﾝｽEB" panose="02020800000000000000" pitchFamily="18" charset="-128"/>
                <a:ea typeface="HGP創英ﾌﾟﾚｾﾞﾝｽEB" panose="02020800000000000000" pitchFamily="18" charset="-128"/>
              </a:rPr>
              <a:t>号　第</a:t>
            </a:r>
            <a:r>
              <a:rPr lang="en-US" altLang="ja-JP" sz="3300" dirty="0" smtClean="0">
                <a:latin typeface="HGP創英ﾌﾟﾚｾﾞﾝｽEB" panose="02020800000000000000" pitchFamily="18" charset="-128"/>
                <a:ea typeface="HGP創英ﾌﾟﾚｾﾞﾝｽEB" panose="02020800000000000000" pitchFamily="18" charset="-128"/>
              </a:rPr>
              <a:t>2</a:t>
            </a:r>
            <a:r>
              <a:rPr lang="ja-JP" altLang="en-US" sz="3300" dirty="0" smtClean="0">
                <a:latin typeface="HGP創英ﾌﾟﾚｾﾞﾝｽEB" panose="02020800000000000000" pitchFamily="18" charset="-128"/>
                <a:ea typeface="HGP創英ﾌﾟﾚｾﾞﾝｽEB" panose="02020800000000000000" pitchFamily="18" charset="-128"/>
              </a:rPr>
              <a:t>の</a:t>
            </a:r>
            <a:r>
              <a:rPr lang="en-US" altLang="ja-JP" sz="3300" dirty="0" smtClean="0">
                <a:latin typeface="HGP創英ﾌﾟﾚｾﾞﾝｽEB" panose="02020800000000000000" pitchFamily="18" charset="-128"/>
                <a:ea typeface="HGP創英ﾌﾟﾚｾﾞﾝｽEB" panose="02020800000000000000" pitchFamily="18" charset="-128"/>
              </a:rPr>
              <a:t>5</a:t>
            </a:r>
            <a:r>
              <a:rPr lang="ja-JP" altLang="en-US" sz="3300" dirty="0" smtClean="0">
                <a:latin typeface="HGP創英ﾌﾟﾚｾﾞﾝｽEB" panose="02020800000000000000" pitchFamily="18" charset="-128"/>
                <a:ea typeface="HGP創英ﾌﾟﾚｾﾞﾝｽEB" panose="02020800000000000000" pitchFamily="18" charset="-128"/>
              </a:rPr>
              <a:t>（</a:t>
            </a:r>
            <a:r>
              <a:rPr lang="en-US" altLang="ja-JP" sz="3300" dirty="0" smtClean="0">
                <a:latin typeface="HGP創英ﾌﾟﾚｾﾞﾝｽEB" panose="02020800000000000000" pitchFamily="18" charset="-128"/>
                <a:ea typeface="HGP創英ﾌﾟﾚｾﾞﾝｽEB" panose="02020800000000000000" pitchFamily="18" charset="-128"/>
              </a:rPr>
              <a:t>18</a:t>
            </a:r>
            <a:r>
              <a:rPr lang="ja-JP" altLang="en-US" sz="3300" dirty="0" smtClean="0">
                <a:latin typeface="HGP創英ﾌﾟﾚｾﾞﾝｽEB" panose="02020800000000000000" pitchFamily="18" charset="-128"/>
                <a:ea typeface="HGP創英ﾌﾟﾚｾﾞﾝｽEB" panose="02020800000000000000" pitchFamily="18" charset="-128"/>
              </a:rPr>
              <a:t>）</a:t>
            </a:r>
            <a:r>
              <a:rPr lang="en-US" altLang="ja-JP" sz="3900" dirty="0" smtClean="0">
                <a:latin typeface="HGP創英ﾌﾟﾚｾﾞﾝｽEB" panose="02020800000000000000" pitchFamily="18" charset="-128"/>
                <a:ea typeface="HGP創英ﾌﾟﾚｾﾞﾝｽEB" panose="02020800000000000000" pitchFamily="18" charset="-128"/>
              </a:rPr>
              <a:t>】</a:t>
            </a:r>
            <a:endParaRPr lang="ja-JP" altLang="ja-JP" sz="3900" dirty="0">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dirty="0" smtClean="0"/>
              <a:t>　</a:t>
            </a:r>
            <a:endParaRPr kumimoji="1" lang="en-US" altLang="ja-JP" dirty="0" smtClean="0"/>
          </a:p>
          <a:p>
            <a:pPr marL="0" indent="0">
              <a:buNone/>
            </a:pPr>
            <a:r>
              <a:rPr kumimoji="1" lang="ja-JP" altLang="en-US" sz="3000" dirty="0" smtClean="0">
                <a:latin typeface="HGP創英角ｺﾞｼｯｸUB" panose="020B0900000000000000" pitchFamily="50" charset="-128"/>
                <a:ea typeface="HGP創英角ｺﾞｼｯｸUB" panose="020B0900000000000000" pitchFamily="50" charset="-128"/>
              </a:rPr>
              <a:t>ハ　栄養アセスメントを踏まえ、施設長の管理のもと、</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医師、管理栄養　</a:t>
            </a:r>
            <a:endParaRPr kumimoji="1"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000" b="1"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士、歯科医師、看護職員、介護支援専門員その他の職種の者が共</a:t>
            </a:r>
            <a:endParaRPr kumimoji="1"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en-US" altLang="ja-JP" sz="3000" b="1"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3000" b="1" dirty="0" smtClean="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同して</a:t>
            </a:r>
            <a:r>
              <a:rPr kumimoji="1" lang="ja-JP" altLang="en-US" sz="3000" dirty="0" smtClean="0">
                <a:latin typeface="HGP創英角ｺﾞｼｯｸUB" panose="020B0900000000000000" pitchFamily="50" charset="-128"/>
                <a:ea typeface="HGP創英角ｺﾞｼｯｸUB" panose="020B0900000000000000" pitchFamily="50" charset="-128"/>
              </a:rPr>
              <a:t>、（中略）関連職種が共同して取り組むべき事項等を記載した</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3000" b="1" dirty="0">
                <a:solidFill>
                  <a:srgbClr val="C00000"/>
                </a:solidFill>
                <a:latin typeface="HGP創英角ｺﾞｼｯｸUB" panose="020B0900000000000000" pitchFamily="50" charset="-128"/>
                <a:ea typeface="HGP創英角ｺﾞｼｯｸUB" panose="020B0900000000000000" pitchFamily="50" charset="-128"/>
              </a:rPr>
              <a:t> </a:t>
            </a:r>
            <a:r>
              <a:rPr lang="en-US" altLang="ja-JP" sz="3000" b="1" dirty="0" smtClean="0">
                <a:solidFill>
                  <a:srgbClr val="C00000"/>
                </a:solidFill>
                <a:latin typeface="HGP創英角ｺﾞｼｯｸUB" panose="020B0900000000000000" pitchFamily="50" charset="-128"/>
                <a:ea typeface="HGP創英角ｺﾞｼｯｸUB" panose="020B0900000000000000" pitchFamily="50" charset="-128"/>
              </a:rPr>
              <a:t> </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栄養ケア計画を作成すること</a:t>
            </a:r>
            <a:r>
              <a:rPr kumimoji="1" lang="ja-JP" altLang="en-US" sz="3000" dirty="0" smtClean="0">
                <a:latin typeface="HGP創英角ｺﾞｼｯｸUB" panose="020B0900000000000000" pitchFamily="50" charset="-128"/>
                <a:ea typeface="HGP創英角ｺﾞｼｯｸUB" panose="020B0900000000000000" pitchFamily="50" charset="-128"/>
              </a:rPr>
              <a:t>。</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dirty="0" smtClean="0">
                <a:latin typeface="HGP創英角ｺﾞｼｯｸUB" panose="020B0900000000000000" pitchFamily="50" charset="-128"/>
                <a:ea typeface="HGP創英角ｺﾞｼｯｸUB" panose="020B0900000000000000" pitchFamily="50" charset="-128"/>
              </a:rPr>
              <a:t>　 また、作成した栄養ケア計画については、栄養ケア・マネジメントの</a:t>
            </a:r>
            <a:endParaRPr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dirty="0" smtClean="0">
                <a:latin typeface="HGP創英角ｺﾞｼｯｸUB" panose="020B0900000000000000" pitchFamily="50" charset="-128"/>
                <a:ea typeface="HGP創英角ｺﾞｼｯｸUB" panose="020B0900000000000000" pitchFamily="50" charset="-128"/>
              </a:rPr>
              <a:t>対象となる入所者又はその</a:t>
            </a:r>
            <a:r>
              <a:rPr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家族に説明し、その同意を得ること。</a:t>
            </a:r>
            <a:endParaRPr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b="1" u="sng" dirty="0" smtClean="0">
              <a:solidFill>
                <a:srgbClr val="C0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計画を作成し、</a:t>
            </a:r>
            <a:r>
              <a:rPr lang="ja-JP" altLang="en-US" b="1" u="sng" dirty="0" smtClean="0">
                <a:solidFill>
                  <a:srgbClr val="FF0000"/>
                </a:solidFill>
                <a:latin typeface="HGP創英角ｺﾞｼｯｸUB" panose="020B0900000000000000" pitchFamily="50" charset="-128"/>
                <a:ea typeface="HGP創英角ｺﾞｼｯｸUB" panose="020B0900000000000000" pitchFamily="50" charset="-128"/>
              </a:rPr>
              <a:t>同意</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を得ていなければ加算は</a:t>
            </a:r>
            <a:r>
              <a:rPr lang="ja-JP" altLang="en-US" b="1" u="sng" dirty="0" smtClean="0">
                <a:solidFill>
                  <a:srgbClr val="FF0000"/>
                </a:solidFill>
                <a:latin typeface="HGP創英角ｺﾞｼｯｸUB" panose="020B0900000000000000" pitchFamily="50" charset="-128"/>
                <a:ea typeface="HGP創英角ｺﾞｼｯｸUB" panose="020B0900000000000000" pitchFamily="50" charset="-128"/>
              </a:rPr>
              <a:t>算定できません</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b="1" u="sng" dirty="0" smtClean="0">
              <a:solidFill>
                <a:srgbClr val="C00000"/>
              </a:solidFill>
            </a:endParaRPr>
          </a:p>
          <a:p>
            <a:pPr marL="0" indent="0">
              <a:buNone/>
            </a:pPr>
            <a:endParaRPr lang="en-US" altLang="ja-JP" b="1" u="sng" dirty="0" smtClean="0">
              <a:solidFill>
                <a:srgbClr val="C00000"/>
              </a:solidFill>
            </a:endParaRPr>
          </a:p>
          <a:p>
            <a:pPr marL="0" indent="0">
              <a:buNone/>
            </a:pPr>
            <a:endParaRPr lang="en-US" altLang="ja-JP" b="1" u="sng" dirty="0" smtClean="0">
              <a:solidFill>
                <a:srgbClr val="C00000"/>
              </a:solidFill>
            </a:endParaRPr>
          </a:p>
          <a:p>
            <a:pPr marL="0" indent="0">
              <a:buNone/>
            </a:pPr>
            <a:endParaRPr lang="en-US" altLang="ja-JP" b="1" u="sng" dirty="0">
              <a:solidFill>
                <a:srgbClr val="C00000"/>
              </a:solidFill>
            </a:endParaRPr>
          </a:p>
          <a:p>
            <a:pPr marL="0" indent="0">
              <a:buNone/>
            </a:pPr>
            <a:endParaRPr lang="en-US" altLang="ja-JP" b="1" u="sng" dirty="0">
              <a:solidFill>
                <a:srgbClr val="C00000"/>
              </a:solidFill>
            </a:endParaRPr>
          </a:p>
        </p:txBody>
      </p:sp>
    </p:spTree>
    <p:extLst>
      <p:ext uri="{BB962C8B-B14F-4D97-AF65-F5344CB8AC3E}">
        <p14:creationId xmlns:p14="http://schemas.microsoft.com/office/powerpoint/2010/main" val="135568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947858"/>
          </a:xfrm>
          <a:ln>
            <a:solidFill>
              <a:schemeClr val="tx1"/>
            </a:solidFill>
          </a:ln>
        </p:spPr>
        <p:txBody>
          <a:bodyPr/>
          <a:lstStyle/>
          <a:p>
            <a:r>
              <a:rPr lang="ja-JP" altLang="en-US" b="1" dirty="0" smtClean="0"/>
              <a:t>栄養ケア計画の見直し</a:t>
            </a:r>
            <a:endParaRPr kumimoji="1" lang="ja-JP" altLang="en-US" b="1" dirty="0"/>
          </a:p>
        </p:txBody>
      </p:sp>
      <p:sp>
        <p:nvSpPr>
          <p:cNvPr id="3" name="コンテンツ プレースホルダー 2"/>
          <p:cNvSpPr>
            <a:spLocks noGrp="1"/>
          </p:cNvSpPr>
          <p:nvPr>
            <p:ph idx="1"/>
          </p:nvPr>
        </p:nvSpPr>
        <p:spPr>
          <a:xfrm>
            <a:off x="645695" y="1551215"/>
            <a:ext cx="10708105" cy="5192486"/>
          </a:xfrm>
        </p:spPr>
        <p:txBody>
          <a:bodyPr>
            <a:normAutofit fontScale="85000" lnSpcReduction="10000"/>
          </a:bodyPr>
          <a:lstStyle/>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4200" dirty="0" smtClean="0">
                <a:latin typeface="HGP創英ﾌﾟﾚｾﾞﾝｽEB" panose="02020800000000000000" pitchFamily="18" charset="-128"/>
                <a:ea typeface="HGP創英ﾌﾟﾚｾﾞﾝｽEB" panose="02020800000000000000" pitchFamily="18" charset="-128"/>
              </a:rPr>
              <a:t>栄養マネジメント加算について</a:t>
            </a:r>
            <a:r>
              <a:rPr lang="ja-JP" altLang="en-US" sz="3900" dirty="0" smtClean="0">
                <a:latin typeface="HGP創英ﾌﾟﾚｾﾞﾝｽEB" panose="02020800000000000000" pitchFamily="18" charset="-128"/>
                <a:ea typeface="HGP創英ﾌﾟﾚｾﾞﾝｽEB" panose="02020800000000000000" pitchFamily="18" charset="-128"/>
              </a:rPr>
              <a:t>　</a:t>
            </a:r>
            <a:r>
              <a:rPr lang="ja-JP" altLang="en-US" sz="3300" dirty="0" smtClean="0">
                <a:latin typeface="HGP創英ﾌﾟﾚｾﾞﾝｽEB" panose="02020800000000000000" pitchFamily="18" charset="-128"/>
                <a:ea typeface="HGP創英ﾌﾟﾚｾﾞﾝｽEB" panose="02020800000000000000" pitchFamily="18" charset="-128"/>
              </a:rPr>
              <a:t>老企第</a:t>
            </a:r>
            <a:r>
              <a:rPr lang="en-US" altLang="ja-JP" sz="3300" dirty="0" smtClean="0">
                <a:latin typeface="HGP創英ﾌﾟﾚｾﾞﾝｽEB" panose="02020800000000000000" pitchFamily="18" charset="-128"/>
                <a:ea typeface="HGP創英ﾌﾟﾚｾﾞﾝｽEB" panose="02020800000000000000" pitchFamily="18" charset="-128"/>
              </a:rPr>
              <a:t>40</a:t>
            </a:r>
            <a:r>
              <a:rPr lang="ja-JP" altLang="en-US" sz="3300" dirty="0" smtClean="0">
                <a:latin typeface="HGP創英ﾌﾟﾚｾﾞﾝｽEB" panose="02020800000000000000" pitchFamily="18" charset="-128"/>
                <a:ea typeface="HGP創英ﾌﾟﾚｾﾞﾝｽEB" panose="02020800000000000000" pitchFamily="18" charset="-128"/>
              </a:rPr>
              <a:t>号　第</a:t>
            </a:r>
            <a:r>
              <a:rPr lang="en-US" altLang="ja-JP" sz="3300" dirty="0" smtClean="0">
                <a:latin typeface="HGP創英ﾌﾟﾚｾﾞﾝｽEB" panose="02020800000000000000" pitchFamily="18" charset="-128"/>
                <a:ea typeface="HGP創英ﾌﾟﾚｾﾞﾝｽEB" panose="02020800000000000000" pitchFamily="18" charset="-128"/>
              </a:rPr>
              <a:t>2</a:t>
            </a:r>
            <a:r>
              <a:rPr lang="ja-JP" altLang="en-US" sz="3300" dirty="0" smtClean="0">
                <a:latin typeface="HGP創英ﾌﾟﾚｾﾞﾝｽEB" panose="02020800000000000000" pitchFamily="18" charset="-128"/>
                <a:ea typeface="HGP創英ﾌﾟﾚｾﾞﾝｽEB" panose="02020800000000000000" pitchFamily="18" charset="-128"/>
              </a:rPr>
              <a:t>の</a:t>
            </a:r>
            <a:r>
              <a:rPr lang="en-US" altLang="ja-JP" sz="3300" dirty="0" smtClean="0">
                <a:latin typeface="HGP創英ﾌﾟﾚｾﾞﾝｽEB" panose="02020800000000000000" pitchFamily="18" charset="-128"/>
                <a:ea typeface="HGP創英ﾌﾟﾚｾﾞﾝｽEB" panose="02020800000000000000" pitchFamily="18" charset="-128"/>
              </a:rPr>
              <a:t>5</a:t>
            </a:r>
            <a:r>
              <a:rPr lang="ja-JP" altLang="en-US" sz="3300" dirty="0" smtClean="0">
                <a:latin typeface="HGP創英ﾌﾟﾚｾﾞﾝｽEB" panose="02020800000000000000" pitchFamily="18" charset="-128"/>
                <a:ea typeface="HGP創英ﾌﾟﾚｾﾞﾝｽEB" panose="02020800000000000000" pitchFamily="18" charset="-128"/>
              </a:rPr>
              <a:t>（</a:t>
            </a:r>
            <a:r>
              <a:rPr lang="en-US" altLang="ja-JP" sz="3300" dirty="0" smtClean="0">
                <a:latin typeface="HGP創英ﾌﾟﾚｾﾞﾝｽEB" panose="02020800000000000000" pitchFamily="18" charset="-128"/>
                <a:ea typeface="HGP創英ﾌﾟﾚｾﾞﾝｽEB" panose="02020800000000000000" pitchFamily="18" charset="-128"/>
              </a:rPr>
              <a:t>18</a:t>
            </a:r>
            <a:r>
              <a:rPr lang="ja-JP" altLang="en-US" sz="3300" dirty="0" smtClean="0">
                <a:latin typeface="HGP創英ﾌﾟﾚｾﾞﾝｽEB" panose="02020800000000000000" pitchFamily="18" charset="-128"/>
                <a:ea typeface="HGP創英ﾌﾟﾚｾﾞﾝｽEB" panose="02020800000000000000" pitchFamily="18" charset="-128"/>
              </a:rPr>
              <a:t>）</a:t>
            </a:r>
            <a:r>
              <a:rPr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endParaRPr lang="ja-JP" altLang="ja-JP" sz="1800" dirty="0"/>
          </a:p>
          <a:p>
            <a:pPr marL="0" indent="0">
              <a:buNone/>
            </a:pPr>
            <a:r>
              <a:rPr kumimoji="1" lang="ja-JP" altLang="en-US" sz="3100" dirty="0" smtClean="0">
                <a:latin typeface="HGP創英角ｺﾞｼｯｸUB" panose="020B0900000000000000" pitchFamily="50" charset="-128"/>
                <a:ea typeface="HGP創英角ｺﾞｼｯｸUB" panose="020B0900000000000000" pitchFamily="50" charset="-128"/>
              </a:rPr>
              <a:t>ホ　入所者ごとの栄養状態に応じて</a:t>
            </a:r>
            <a:r>
              <a:rPr lang="ja-JP" altLang="en-US" sz="3100" dirty="0" smtClean="0">
                <a:latin typeface="HGP創英角ｺﾞｼｯｸUB" panose="020B0900000000000000" pitchFamily="50" charset="-128"/>
                <a:ea typeface="HGP創英角ｺﾞｼｯｸUB" panose="020B0900000000000000" pitchFamily="50" charset="-128"/>
              </a:rPr>
              <a:t>、（中略）、低栄養状態の</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リスクの高い者</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100" b="1"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及び栄養補給方法の変更の必要性のある者</a:t>
            </a:r>
            <a:r>
              <a:rPr lang="ja-JP" altLang="en-US" sz="3100" dirty="0" smtClean="0">
                <a:latin typeface="HGP創英角ｺﾞｼｯｸUB" panose="020B0900000000000000" pitchFamily="50" charset="-128"/>
                <a:ea typeface="HGP創英角ｺﾞｼｯｸUB" panose="020B0900000000000000" pitchFamily="50" charset="-128"/>
              </a:rPr>
              <a:t>については、おおむね</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２週間</a:t>
            </a:r>
            <a:r>
              <a:rPr lang="ja-JP" altLang="en-US" sz="3100" dirty="0" err="1" smtClean="0">
                <a:latin typeface="HGP創英角ｺﾞｼｯｸUB" panose="020B0900000000000000" pitchFamily="50" charset="-128"/>
                <a:ea typeface="HGP創英角ｺﾞｼｯｸUB" panose="020B0900000000000000" pitchFamily="50" charset="-128"/>
              </a:rPr>
              <a:t>ご</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a:latin typeface="HGP創英角ｺﾞｼｯｸUB" panose="020B0900000000000000" pitchFamily="50" charset="-128"/>
                <a:ea typeface="HGP創英角ｺﾞｼｯｸUB" panose="020B0900000000000000" pitchFamily="50" charset="-128"/>
              </a:rPr>
              <a:t>　</a:t>
            </a:r>
            <a:r>
              <a:rPr lang="ja-JP" altLang="en-US" sz="3100" dirty="0" smtClean="0">
                <a:latin typeface="HGP創英角ｺﾞｼｯｸUB" panose="020B0900000000000000" pitchFamily="50" charset="-128"/>
                <a:ea typeface="HGP創英角ｺﾞｼｯｸUB" panose="020B0900000000000000" pitchFamily="50" charset="-128"/>
              </a:rPr>
              <a:t>と、低栄養状態のリスクが低い者については、おおむね３月ごとに行うこと。</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a:latin typeface="HGP創英角ｺﾞｼｯｸUB" panose="020B0900000000000000" pitchFamily="50" charset="-128"/>
                <a:ea typeface="HGP創英角ｺﾞｼｯｸUB" panose="020B0900000000000000" pitchFamily="50" charset="-128"/>
              </a:rPr>
              <a:t>　</a:t>
            </a:r>
            <a:r>
              <a:rPr lang="ja-JP" altLang="en-US" sz="3100" dirty="0" smtClean="0">
                <a:latin typeface="HGP創英角ｺﾞｼｯｸUB" panose="020B0900000000000000" pitchFamily="50" charset="-128"/>
                <a:ea typeface="HGP創英角ｺﾞｼｯｸUB" panose="020B0900000000000000" pitchFamily="50" charset="-128"/>
              </a:rPr>
              <a:t>   なお、低栄養状態のリスクが低い者も含め、少なくとも</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月１回、体重を測 </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en-US" altLang="ja-JP" sz="3100" b="1"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31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定</a:t>
            </a:r>
            <a:r>
              <a:rPr lang="ja-JP" altLang="en-US" sz="3100" dirty="0" smtClean="0">
                <a:latin typeface="HGP創英角ｺﾞｼｯｸUB" panose="020B0900000000000000" pitchFamily="50" charset="-128"/>
                <a:ea typeface="HGP創英角ｺﾞｼｯｸUB" panose="020B0900000000000000" pitchFamily="50" charset="-128"/>
              </a:rPr>
              <a:t>するなど、入所者の栄養状態の把握を行うこと。</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31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へ　入所者</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ごと</a:t>
            </a:r>
            <a:r>
              <a:rPr lang="ja-JP" altLang="en-US" sz="3100" dirty="0" smtClean="0">
                <a:latin typeface="HGP創英角ｺﾞｼｯｸUB" panose="020B0900000000000000" pitchFamily="50" charset="-128"/>
                <a:ea typeface="HGP創英角ｺﾞｼｯｸUB" panose="020B0900000000000000" pitchFamily="50" charset="-128"/>
              </a:rPr>
              <a:t>に、おおむね</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３月</a:t>
            </a:r>
            <a:r>
              <a:rPr lang="ja-JP" altLang="en-US" sz="3100" dirty="0" smtClean="0">
                <a:latin typeface="HGP創英角ｺﾞｼｯｸUB" panose="020B0900000000000000" pitchFamily="50" charset="-128"/>
                <a:ea typeface="HGP創英角ｺﾞｼｯｸUB" panose="020B0900000000000000" pitchFamily="50" charset="-128"/>
              </a:rPr>
              <a:t>を目処として、低栄養状態のリスクについて、</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b="1"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栄養スクリーニングを実施し、栄養ケア計画の見直しを行う</a:t>
            </a:r>
            <a:r>
              <a:rPr lang="ja-JP" altLang="en-US" sz="3100" dirty="0" smtClean="0">
                <a:latin typeface="HGP創英角ｺﾞｼｯｸUB" panose="020B0900000000000000" pitchFamily="50" charset="-128"/>
                <a:ea typeface="HGP創英角ｺﾞｼｯｸUB" panose="020B0900000000000000" pitchFamily="50" charset="-128"/>
              </a:rPr>
              <a:t>こと</a:t>
            </a:r>
            <a:r>
              <a:rPr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65461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normAutofit/>
          </a:bodyPr>
          <a:lstStyle/>
          <a:p>
            <a:r>
              <a:rPr kumimoji="1" lang="ja-JP" altLang="en-US" b="1" dirty="0" smtClean="0"/>
              <a:t>定期的に記録すべき加算の算定根拠</a:t>
            </a:r>
            <a:endParaRPr kumimoji="1" lang="ja-JP" altLang="en-US" b="1" dirty="0"/>
          </a:p>
        </p:txBody>
      </p:sp>
      <p:sp>
        <p:nvSpPr>
          <p:cNvPr id="3" name="コンテンツ プレースホルダー 2"/>
          <p:cNvSpPr>
            <a:spLocks noGrp="1"/>
          </p:cNvSpPr>
          <p:nvPr>
            <p:ph idx="1"/>
          </p:nvPr>
        </p:nvSpPr>
        <p:spPr>
          <a:xfrm>
            <a:off x="351692" y="1347537"/>
            <a:ext cx="11535507" cy="5510463"/>
          </a:xfrm>
        </p:spPr>
        <p:txBody>
          <a:bodyPr>
            <a:normAutofit fontScale="92500" lnSpcReduction="20000"/>
          </a:bodyPr>
          <a:lstStyle/>
          <a:p>
            <a:pPr marL="0" indent="0">
              <a:buNone/>
            </a:pPr>
            <a:r>
              <a:rPr lang="en-US" altLang="ja-JP" dirty="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サービス</a:t>
            </a:r>
            <a:r>
              <a:rPr lang="ja-JP" altLang="en-US" dirty="0">
                <a:latin typeface="HGP創英角ｺﾞｼｯｸUB" panose="020B0900000000000000" pitchFamily="50" charset="-128"/>
                <a:ea typeface="HGP創英角ｺﾞｼｯｸUB" panose="020B0900000000000000" pitchFamily="50" charset="-128"/>
              </a:rPr>
              <a:t>提供体制強化</a:t>
            </a:r>
            <a:r>
              <a:rPr lang="ja-JP" altLang="en-US" dirty="0" smtClean="0">
                <a:latin typeface="HGP創英角ｺﾞｼｯｸUB" panose="020B0900000000000000" pitchFamily="50" charset="-128"/>
                <a:ea typeface="HGP創英角ｺﾞｼｯｸUB" panose="020B0900000000000000" pitchFamily="50" charset="-128"/>
              </a:rPr>
              <a:t>加算</a:t>
            </a:r>
            <a:r>
              <a:rPr lang="en-US" altLang="ja-JP" dirty="0">
                <a:latin typeface="HGP創英角ｺﾞｼｯｸUB" panose="020B0900000000000000" pitchFamily="50" charset="-128"/>
                <a:ea typeface="HGP創英角ｺﾞｼｯｸUB" panose="020B0900000000000000" pitchFamily="50" charset="-128"/>
              </a:rPr>
              <a:t>】</a:t>
            </a:r>
            <a:endParaRPr lang="en-US" altLang="ja-JP"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職員</a:t>
            </a:r>
            <a:r>
              <a:rPr lang="ja-JP" altLang="en-US" sz="2400" dirty="0">
                <a:latin typeface="HGP創英角ｺﾞｼｯｸUB" panose="020B0900000000000000" pitchFamily="50" charset="-128"/>
                <a:ea typeface="HGP創英角ｺﾞｼｯｸUB" panose="020B0900000000000000" pitchFamily="50" charset="-128"/>
              </a:rPr>
              <a:t>の割合の算出に当たっては、常勤換算方法により算出</a:t>
            </a:r>
            <a:r>
              <a:rPr lang="ja-JP" altLang="en-US" sz="2400" dirty="0" smtClean="0">
                <a:latin typeface="HGP創英角ｺﾞｼｯｸUB" panose="020B0900000000000000" pitchFamily="50" charset="-128"/>
                <a:ea typeface="HGP創英角ｺﾞｼｯｸUB" panose="020B0900000000000000" pitchFamily="50" charset="-128"/>
              </a:rPr>
              <a:t>した</a:t>
            </a:r>
            <a:r>
              <a:rPr lang="ja-JP" altLang="en-US" sz="2400" b="1" u="sng" dirty="0">
                <a:solidFill>
                  <a:srgbClr val="FF0000"/>
                </a:solidFill>
                <a:latin typeface="HGP創英角ｺﾞｼｯｸUB" panose="020B0900000000000000" pitchFamily="50" charset="-128"/>
                <a:ea typeface="HGP創英角ｺﾞｼｯｸUB" panose="020B0900000000000000" pitchFamily="50" charset="-128"/>
              </a:rPr>
              <a:t>前年度（３月を</a:t>
            </a:r>
            <a:r>
              <a:rPr lang="ja-JP" altLang="en-US" sz="2400" b="1" u="sng" dirty="0" smtClean="0">
                <a:solidFill>
                  <a:srgbClr val="FF0000"/>
                </a:solidFill>
                <a:latin typeface="HGP創英角ｺﾞｼｯｸUB" panose="020B0900000000000000" pitchFamily="50" charset="-128"/>
                <a:ea typeface="HGP創英角ｺﾞｼｯｸUB" panose="020B0900000000000000" pitchFamily="50" charset="-128"/>
              </a:rPr>
              <a:t>除く</a:t>
            </a:r>
            <a:r>
              <a:rPr lang="ja-JP" altLang="en-US" sz="2400" b="1" u="sng" dirty="0">
                <a:solidFill>
                  <a:srgbClr val="FF0000"/>
                </a:solidFill>
                <a:latin typeface="HGP創英角ｺﾞｼｯｸUB" panose="020B0900000000000000" pitchFamily="50" charset="-128"/>
                <a:ea typeface="HGP創英角ｺﾞｼｯｸUB" panose="020B0900000000000000" pitchFamily="50" charset="-128"/>
              </a:rPr>
              <a:t>）の平均</a:t>
            </a:r>
            <a:r>
              <a:rPr lang="ja-JP" altLang="en-US" sz="2400" dirty="0">
                <a:latin typeface="HGP創英角ｺﾞｼｯｸUB" panose="020B0900000000000000" pitchFamily="50" charset="-128"/>
                <a:ea typeface="HGP創英角ｺﾞｼｯｸUB" panose="020B0900000000000000" pitchFamily="50" charset="-128"/>
              </a:rPr>
              <a:t>を用いることとする</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1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日常生活継続支援加算</a:t>
            </a:r>
            <a:r>
              <a:rPr lang="en-US" altLang="ja-JP" dirty="0" smtClean="0">
                <a:latin typeface="HGP創英角ｺﾞｼｯｸUB" panose="020B0900000000000000" pitchFamily="50" charset="-128"/>
                <a:ea typeface="HGP創英角ｺﾞｼｯｸUB" panose="020B0900000000000000" pitchFamily="50" charset="-128"/>
              </a:rPr>
              <a:t>】</a:t>
            </a: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加算の算定を行うために必要となる介護福祉士の員数を算出する際の入所者数については、前</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年度の平均入所者数を用いること。</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また、介護福祉士の員数については、</a:t>
            </a:r>
            <a:r>
              <a:rPr lang="ja-JP" altLang="en-US" sz="2400" b="1" u="sng" dirty="0" smtClean="0">
                <a:solidFill>
                  <a:srgbClr val="FF0000"/>
                </a:solidFill>
                <a:latin typeface="HGP創英角ｺﾞｼｯｸUB" panose="020B0900000000000000" pitchFamily="50" charset="-128"/>
                <a:ea typeface="HGP創英角ｺﾞｼｯｸUB" panose="020B0900000000000000" pitchFamily="50" charset="-128"/>
              </a:rPr>
              <a:t>毎月において直近３か月間の介護福祉士の員数が必要な員数を満たしていることが必要</a:t>
            </a:r>
            <a:r>
              <a:rPr lang="ja-JP" altLang="en-US" sz="2400" dirty="0" smtClean="0">
                <a:latin typeface="HGP創英角ｺﾞｼｯｸUB" panose="020B0900000000000000" pitchFamily="50" charset="-128"/>
                <a:ea typeface="HGP創英角ｺﾞｼｯｸUB" panose="020B0900000000000000" pitchFamily="50" charset="-128"/>
              </a:rPr>
              <a:t>である。</a:t>
            </a:r>
            <a:endParaRPr lang="en-US" altLang="ja-JP" sz="24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100" dirty="0">
              <a:latin typeface="HGP創英角ｺﾞｼｯｸUB" panose="020B0900000000000000" pitchFamily="50" charset="-128"/>
              <a:ea typeface="HGP創英角ｺﾞｼｯｸUB" panose="020B0900000000000000" pitchFamily="50" charset="-128"/>
            </a:endParaRPr>
          </a:p>
          <a:p>
            <a:pPr marL="0" indent="0">
              <a:buNone/>
            </a:pP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精神科医師配置加算</a:t>
            </a:r>
            <a:r>
              <a:rPr lang="en-US" altLang="ja-JP" dirty="0" smtClean="0">
                <a:latin typeface="HGP創英角ｺﾞｼｯｸUB" panose="020B0900000000000000" pitchFamily="50" charset="-128"/>
                <a:ea typeface="HGP創英角ｺﾞｼｯｸUB" panose="020B0900000000000000" pitchFamily="50" charset="-128"/>
              </a:rPr>
              <a:t>】</a:t>
            </a: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b="1" u="sng" dirty="0" smtClean="0">
                <a:solidFill>
                  <a:srgbClr val="FF0000"/>
                </a:solidFill>
                <a:latin typeface="HGP創英角ｺﾞｼｯｸUB" panose="020B0900000000000000" pitchFamily="50" charset="-128"/>
                <a:ea typeface="HGP創英角ｺﾞｼｯｸUB" panose="020B0900000000000000" pitchFamily="50" charset="-128"/>
              </a:rPr>
              <a:t>常に、認知症である入所者の数を的確に把握する必要</a:t>
            </a:r>
            <a:r>
              <a:rPr lang="ja-JP" altLang="en-US" sz="2400" dirty="0" smtClean="0">
                <a:solidFill>
                  <a:srgbClr val="002060"/>
                </a:solidFill>
                <a:latin typeface="HGP創英角ｺﾞｼｯｸUB" panose="020B0900000000000000" pitchFamily="50" charset="-128"/>
                <a:ea typeface="HGP創英角ｺﾞｼｯｸUB" panose="020B0900000000000000" pitchFamily="50" charset="-128"/>
              </a:rPr>
              <a:t>があること。</a:t>
            </a:r>
            <a:endParaRPr lang="en-US" altLang="ja-JP" sz="2400" dirty="0" smtClean="0">
              <a:solidFill>
                <a:srgbClr val="00206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1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夜勤職員配置加算</a:t>
            </a:r>
            <a:r>
              <a:rPr lang="en-US" altLang="ja-JP" dirty="0" smtClean="0">
                <a:latin typeface="HGP創英角ｺﾞｼｯｸUB" panose="020B0900000000000000" pitchFamily="50" charset="-128"/>
                <a:ea typeface="HGP創英角ｺﾞｼｯｸUB" panose="020B0900000000000000" pitchFamily="50" charset="-128"/>
              </a:rPr>
              <a:t>】</a:t>
            </a:r>
          </a:p>
          <a:p>
            <a:pPr marL="0" indent="0">
              <a:buNone/>
            </a:pPr>
            <a:r>
              <a:rPr lang="ja-JP" altLang="en-US" sz="2400" dirty="0" smtClean="0">
                <a:latin typeface="HGP創英角ｺﾞｼｯｸUB" panose="020B0900000000000000" pitchFamily="50" charset="-128"/>
                <a:ea typeface="HGP創英角ｺﾞｼｯｸUB" panose="020B0900000000000000" pitchFamily="50" charset="-128"/>
              </a:rPr>
              <a:t>　 夜勤を行う職員の数は１日平均夜勤職員数とし、暦月ごとに夜勤時間帯における延夜勤時間数を、当該月の日数に１６を乗じて得た数で除することによって算定する。</a:t>
            </a:r>
            <a:endParaRPr lang="en-US" altLang="ja-JP" sz="25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500" dirty="0">
              <a:latin typeface="HGSｺﾞｼｯｸM" panose="020B0600000000000000" pitchFamily="50" charset="-128"/>
              <a:ea typeface="HGSｺﾞｼｯｸM" panose="020B0600000000000000" pitchFamily="50" charset="-128"/>
            </a:endParaRPr>
          </a:p>
          <a:p>
            <a:pPr marL="0" indent="0">
              <a:buNone/>
            </a:pPr>
            <a:endParaRPr lang="en-US" altLang="ja-JP" sz="2500" dirty="0" smtClean="0">
              <a:latin typeface="HGSｺﾞｼｯｸM" panose="020B0600000000000000" pitchFamily="50" charset="-128"/>
              <a:ea typeface="HGSｺﾞｼｯｸM" panose="020B0600000000000000" pitchFamily="50" charset="-128"/>
            </a:endParaRPr>
          </a:p>
          <a:p>
            <a:pPr marL="0" indent="0">
              <a:buNone/>
            </a:pPr>
            <a:endParaRPr lang="en-US" altLang="ja-JP" dirty="0" smtClean="0"/>
          </a:p>
          <a:p>
            <a:pPr marL="0" indent="0">
              <a:buNone/>
            </a:pPr>
            <a:endParaRPr lang="ja-JP" altLang="en-US" dirty="0"/>
          </a:p>
        </p:txBody>
      </p:sp>
    </p:spTree>
    <p:extLst>
      <p:ext uri="{BB962C8B-B14F-4D97-AF65-F5344CB8AC3E}">
        <p14:creationId xmlns:p14="http://schemas.microsoft.com/office/powerpoint/2010/main" val="394562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normAutofit/>
          </a:bodyPr>
          <a:lstStyle/>
          <a:p>
            <a:r>
              <a:rPr lang="ja-JP" altLang="en-US" b="1" dirty="0" smtClean="0"/>
              <a:t>施設における入退所</a:t>
            </a:r>
            <a:endParaRPr kumimoji="1" lang="ja-JP" altLang="en-US" b="1" dirty="0"/>
          </a:p>
        </p:txBody>
      </p:sp>
      <p:sp>
        <p:nvSpPr>
          <p:cNvPr id="3" name="コンテンツ プレースホルダー 2"/>
          <p:cNvSpPr>
            <a:spLocks noGrp="1"/>
          </p:cNvSpPr>
          <p:nvPr>
            <p:ph idx="1"/>
          </p:nvPr>
        </p:nvSpPr>
        <p:spPr>
          <a:xfrm>
            <a:off x="721895" y="1347537"/>
            <a:ext cx="10708105" cy="5245767"/>
          </a:xfrm>
        </p:spPr>
        <p:txBody>
          <a:bodyPr>
            <a:normAutofit/>
          </a:bodyPr>
          <a:lstStyle/>
          <a:p>
            <a:pPr marL="0" indent="0">
              <a:buNone/>
            </a:pPr>
            <a:r>
              <a:rPr lang="en-US" altLang="ja-JP" sz="3600" dirty="0" smtClean="0">
                <a:latin typeface="HGP創英ﾌﾟﾚｾﾞﾝｽEB" panose="02020800000000000000" pitchFamily="18" charset="-128"/>
                <a:ea typeface="HGP創英ﾌﾟﾚｾﾞﾝｽEB" panose="02020800000000000000" pitchFamily="18" charset="-128"/>
              </a:rPr>
              <a:t>【</a:t>
            </a:r>
            <a:r>
              <a:rPr lang="ja-JP" altLang="en-US" sz="3600" dirty="0" smtClean="0">
                <a:latin typeface="HGP創英ﾌﾟﾚｾﾞﾝｽEB" panose="02020800000000000000" pitchFamily="18" charset="-128"/>
                <a:ea typeface="HGP創英ﾌﾟﾚｾﾞﾝｽEB" panose="02020800000000000000" pitchFamily="18" charset="-128"/>
              </a:rPr>
              <a:t>基準条例の考え方第４の２（提供拒否の禁止）</a:t>
            </a:r>
            <a:r>
              <a:rPr lang="en-US" altLang="ja-JP" sz="36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sz="2500" dirty="0" smtClean="0">
                <a:latin typeface="HGP創英角ｺﾞｼｯｸUB" panose="020B0900000000000000" pitchFamily="50" charset="-128"/>
                <a:ea typeface="HGP創英角ｺﾞｼｯｸUB" panose="020B0900000000000000" pitchFamily="50" charset="-128"/>
              </a:rPr>
              <a:t>サービス</a:t>
            </a:r>
            <a:r>
              <a:rPr kumimoji="1" lang="ja-JP" altLang="en-US" sz="2500" dirty="0" smtClean="0">
                <a:latin typeface="HGP創英角ｺﾞｼｯｸUB" panose="020B0900000000000000" pitchFamily="50" charset="-128"/>
                <a:ea typeface="HGP創英角ｺﾞｼｯｸUB" panose="020B0900000000000000" pitchFamily="50" charset="-128"/>
              </a:rPr>
              <a:t>提供を拒むことのできる正当な理由</a:t>
            </a:r>
            <a:r>
              <a:rPr lang="ja-JP" altLang="en-US" sz="2500" dirty="0">
                <a:latin typeface="HGP創英角ｺﾞｼｯｸUB" panose="020B0900000000000000" pitchFamily="50" charset="-128"/>
                <a:ea typeface="HGP創英角ｺﾞｼｯｸUB" panose="020B0900000000000000" pitchFamily="50" charset="-128"/>
              </a:rPr>
              <a:t>は</a:t>
            </a:r>
            <a:r>
              <a:rPr lang="ja-JP" altLang="en-US" sz="2500" dirty="0" smtClean="0">
                <a:latin typeface="HGP創英角ｺﾞｼｯｸUB" panose="020B0900000000000000" pitchFamily="50" charset="-128"/>
                <a:ea typeface="HGP創英角ｺﾞｼｯｸUB" panose="020B0900000000000000" pitchFamily="50" charset="-128"/>
              </a:rPr>
              <a:t>、次に</a:t>
            </a:r>
            <a:r>
              <a:rPr lang="ja-JP" altLang="en-US" sz="2500" dirty="0">
                <a:latin typeface="HGP創英角ｺﾞｼｯｸUB" panose="020B0900000000000000" pitchFamily="50" charset="-128"/>
                <a:ea typeface="HGP創英角ｺﾞｼｯｸUB" panose="020B0900000000000000" pitchFamily="50" charset="-128"/>
              </a:rPr>
              <a:t>限られる。</a:t>
            </a:r>
            <a:endParaRPr lang="en-US" altLang="ja-JP" sz="25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500" dirty="0" smtClean="0">
                <a:latin typeface="HGP創英角ｺﾞｼｯｸUB" panose="020B0900000000000000" pitchFamily="50" charset="-128"/>
                <a:ea typeface="HGP創英角ｺﾞｼｯｸUB" panose="020B0900000000000000" pitchFamily="50" charset="-128"/>
              </a:rPr>
              <a:t>「入院治療の必要がある</a:t>
            </a:r>
            <a:r>
              <a:rPr kumimoji="1" lang="ja-JP" altLang="en-US" sz="1700" dirty="0" smtClean="0">
                <a:latin typeface="HGP創英角ｺﾞｼｯｸUB" panose="020B0900000000000000" pitchFamily="50" charset="-128"/>
                <a:ea typeface="HGP創英角ｺﾞｼｯｸUB" panose="020B0900000000000000" pitchFamily="50" charset="-128"/>
              </a:rPr>
              <a:t>（</a:t>
            </a:r>
            <a:r>
              <a:rPr kumimoji="1" lang="en-US" altLang="ja-JP" sz="1700" dirty="0" smtClean="0">
                <a:latin typeface="HGP創英角ｺﾞｼｯｸUB" panose="020B0900000000000000" pitchFamily="50" charset="-128"/>
                <a:ea typeface="HGP創英角ｺﾞｼｯｸUB" panose="020B0900000000000000" pitchFamily="50" charset="-128"/>
              </a:rPr>
              <a:t>※</a:t>
            </a:r>
            <a:r>
              <a:rPr kumimoji="1" lang="ja-JP" altLang="en-US" sz="1700" dirty="0" smtClean="0">
                <a:latin typeface="HGP創英角ｺﾞｼｯｸUB" panose="020B0900000000000000" pitchFamily="50" charset="-128"/>
                <a:ea typeface="HGP創英角ｺﾞｼｯｸUB" panose="020B0900000000000000" pitchFamily="50" charset="-128"/>
              </a:rPr>
              <a:t>ない）</a:t>
            </a:r>
            <a:r>
              <a:rPr kumimoji="1" lang="ja-JP" altLang="en-US" sz="2500" dirty="0" smtClean="0">
                <a:latin typeface="HGP創英角ｺﾞｼｯｸUB" panose="020B0900000000000000" pitchFamily="50" charset="-128"/>
                <a:ea typeface="HGP創英角ｺﾞｼｯｸUB" panose="020B0900000000000000" pitchFamily="50" charset="-128"/>
              </a:rPr>
              <a:t>場合」</a:t>
            </a:r>
            <a:r>
              <a:rPr lang="ja-JP" altLang="en-US" sz="1800" dirty="0" smtClean="0">
                <a:latin typeface="HGP創英角ｺﾞｼｯｸUB" panose="020B0900000000000000" pitchFamily="50" charset="-128"/>
                <a:ea typeface="HGP創英角ｺﾞｼｯｸUB" panose="020B0900000000000000" pitchFamily="50" charset="-128"/>
              </a:rPr>
              <a:t>（</a:t>
            </a:r>
            <a:r>
              <a:rPr lang="en-US"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療養型医療施設）</a:t>
            </a:r>
            <a:endParaRPr kumimoji="1" lang="en-US" altLang="ja-JP" sz="1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500" dirty="0" smtClean="0">
                <a:latin typeface="HGP創英角ｺﾞｼｯｸUB" panose="020B0900000000000000" pitchFamily="50" charset="-128"/>
                <a:ea typeface="HGP創英角ｺﾞｼｯｸUB" panose="020B0900000000000000" pitchFamily="50" charset="-128"/>
              </a:rPr>
              <a:t>「その他入所者に対し、自ら適切な施設サービスを提供することが困難な場合」</a:t>
            </a:r>
            <a:endParaRPr lang="en-US" altLang="ja-JP" sz="2500" dirty="0" smtClean="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2800" dirty="0" smtClean="0">
              <a:latin typeface="HGPｺﾞｼｯｸM" panose="020B0600000000000000" pitchFamily="50" charset="-128"/>
              <a:ea typeface="HGPｺﾞｼｯｸM" panose="020B0600000000000000" pitchFamily="50" charset="-128"/>
            </a:endParaRPr>
          </a:p>
          <a:p>
            <a:pPr marL="0" indent="0">
              <a:buNone/>
            </a:pPr>
            <a:r>
              <a:rPr lang="ja-JP" altLang="en-US" sz="3600" dirty="0">
                <a:latin typeface="HGP創英ﾌﾟﾚｾﾞﾝｽEB" panose="02020800000000000000" pitchFamily="18" charset="-128"/>
                <a:ea typeface="HGP創英ﾌﾟﾚｾﾞﾝｽEB" panose="02020800000000000000" pitchFamily="18" charset="-128"/>
              </a:rPr>
              <a:t>（</a:t>
            </a:r>
            <a:r>
              <a:rPr lang="ja-JP" altLang="en-US" sz="3600" dirty="0" smtClean="0">
                <a:latin typeface="HGP創英ﾌﾟﾚｾﾞﾝｽEB" panose="02020800000000000000" pitchFamily="18" charset="-128"/>
                <a:ea typeface="HGP創英ﾌﾟﾚｾﾞﾝｽEB" panose="02020800000000000000" pitchFamily="18" charset="-128"/>
              </a:rPr>
              <a:t>正当な理由とは言えない事例</a:t>
            </a:r>
            <a:r>
              <a:rPr lang="ja-JP" altLang="en-US" sz="3600" dirty="0">
                <a:latin typeface="HGP創英ﾌﾟﾚｾﾞﾝｽEB" panose="02020800000000000000" pitchFamily="18" charset="-128"/>
                <a:ea typeface="HGP創英ﾌﾟﾚｾﾞﾝｽEB" panose="02020800000000000000" pitchFamily="18" charset="-128"/>
              </a:rPr>
              <a:t>）</a:t>
            </a:r>
            <a:endParaRPr kumimoji="1" lang="en-US" altLang="ja-JP" sz="36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6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2600" dirty="0" smtClean="0">
                <a:solidFill>
                  <a:srgbClr val="FF0000"/>
                </a:solidFill>
                <a:latin typeface="HGP創英角ｺﾞｼｯｸUB" panose="020B0900000000000000" pitchFamily="50" charset="-128"/>
                <a:ea typeface="HGP創英角ｺﾞｼｯｸUB" panose="020B0900000000000000" pitchFamily="50" charset="-128"/>
              </a:rPr>
              <a:t>要介護度・所得の多寡」、「服薬している薬の薬価」、</a:t>
            </a:r>
            <a:r>
              <a:rPr kumimoji="1" lang="ja-JP" altLang="en-US" sz="2600" dirty="0" smtClean="0">
                <a:solidFill>
                  <a:srgbClr val="FF0000"/>
                </a:solidFill>
                <a:latin typeface="HGP創英角ｺﾞｼｯｸUB" panose="020B0900000000000000" pitchFamily="50" charset="-128"/>
                <a:ea typeface="HGP創英角ｺﾞｼｯｸUB" panose="020B0900000000000000" pitchFamily="50" charset="-128"/>
              </a:rPr>
              <a:t>「認知症の有無」、「送迎の可否」など。</a:t>
            </a:r>
            <a:endParaRPr kumimoji="1" lang="en-US" altLang="ja-JP" sz="2600" dirty="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latin typeface="HGPｺﾞｼｯｸM" panose="020B0600000000000000" pitchFamily="50" charset="-128"/>
              <a:ea typeface="HGPｺﾞｼｯｸM" panose="020B0600000000000000" pitchFamily="50" charset="-128"/>
            </a:endParaRPr>
          </a:p>
        </p:txBody>
      </p:sp>
      <p:sp>
        <p:nvSpPr>
          <p:cNvPr id="4" name="爆発 2 3"/>
          <p:cNvSpPr/>
          <p:nvPr/>
        </p:nvSpPr>
        <p:spPr>
          <a:xfrm>
            <a:off x="5453530" y="5142753"/>
            <a:ext cx="5664200" cy="128470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P創英角ｺﾞｼｯｸUB" panose="020B0900000000000000" pitchFamily="50" charset="-128"/>
                <a:ea typeface="HGP創英角ｺﾞｼｯｸUB" panose="020B0900000000000000" pitchFamily="50" charset="-128"/>
              </a:rPr>
              <a:t>基準違反に該当</a:t>
            </a: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7582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lstStyle/>
          <a:p>
            <a:r>
              <a:rPr lang="ja-JP" altLang="en-US" b="1" dirty="0" smtClean="0"/>
              <a:t>特別養護老人ホームへの入所</a:t>
            </a:r>
            <a:endParaRPr kumimoji="1" lang="ja-JP" altLang="en-US" b="1" dirty="0"/>
          </a:p>
        </p:txBody>
      </p:sp>
      <p:sp>
        <p:nvSpPr>
          <p:cNvPr id="3" name="コンテンツ プレースホルダー 2"/>
          <p:cNvSpPr>
            <a:spLocks noGrp="1"/>
          </p:cNvSpPr>
          <p:nvPr>
            <p:ph idx="1"/>
          </p:nvPr>
        </p:nvSpPr>
        <p:spPr>
          <a:xfrm>
            <a:off x="721895" y="1347537"/>
            <a:ext cx="10708105" cy="5510463"/>
          </a:xfrm>
        </p:spPr>
        <p:txBody>
          <a:bodyPr>
            <a:normAutofit fontScale="70000" lnSpcReduction="20000"/>
          </a:bodyPr>
          <a:lstStyle/>
          <a:p>
            <a:pPr marL="0" indent="0">
              <a:buNone/>
            </a:pPr>
            <a:r>
              <a:rPr lang="en-US" altLang="ja-JP" sz="5100" dirty="0" smtClean="0">
                <a:latin typeface="HGP創英ﾌﾟﾚｾﾞﾝｽEB" panose="02020800000000000000" pitchFamily="18" charset="-128"/>
                <a:ea typeface="HGP創英ﾌﾟﾚｾﾞﾝｽEB" panose="02020800000000000000" pitchFamily="18" charset="-128"/>
              </a:rPr>
              <a:t>【</a:t>
            </a:r>
            <a:r>
              <a:rPr lang="ja-JP" altLang="en-US" sz="5100" dirty="0" smtClean="0">
                <a:latin typeface="HGP創英ﾌﾟﾚｾﾞﾝｽEB" panose="02020800000000000000" pitchFamily="18" charset="-128"/>
                <a:ea typeface="HGP創英ﾌﾟﾚｾﾞﾝｽEB" panose="02020800000000000000" pitchFamily="18" charset="-128"/>
              </a:rPr>
              <a:t>基準条例第１２条（入退所）</a:t>
            </a:r>
            <a:r>
              <a:rPr lang="en-US" altLang="ja-JP" sz="51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sz="3500" dirty="0">
                <a:latin typeface="HGP創英角ｺﾞｼｯｸUB" panose="020B0900000000000000" pitchFamily="50" charset="-128"/>
                <a:ea typeface="HGP創英角ｺﾞｼｯｸUB" panose="020B0900000000000000" pitchFamily="50" charset="-128"/>
              </a:rPr>
              <a:t>　</a:t>
            </a:r>
            <a:r>
              <a:rPr lang="ja-JP" altLang="en-US" sz="3700" dirty="0" smtClean="0">
                <a:latin typeface="HGP創英角ｺﾞｼｯｸUB" panose="020B0900000000000000" pitchFamily="50" charset="-128"/>
                <a:ea typeface="HGP創英角ｺﾞｼｯｸUB" panose="020B0900000000000000" pitchFamily="50" charset="-128"/>
              </a:rPr>
              <a:t>入所申込者の数が入所定員を超えている場合には、介護の必要の程度及</a:t>
            </a:r>
            <a:endParaRPr lang="en-US" altLang="ja-JP" sz="37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smtClean="0">
                <a:latin typeface="HGP創英角ｺﾞｼｯｸUB" panose="020B0900000000000000" pitchFamily="50" charset="-128"/>
                <a:ea typeface="HGP創英角ｺﾞｼｯｸUB" panose="020B0900000000000000" pitchFamily="50" charset="-128"/>
              </a:rPr>
              <a:t>び家族等の状況を勘案し、指定介護福祉施設</a:t>
            </a:r>
            <a:r>
              <a:rPr lang="ja-JP" altLang="en-US" sz="3700" b="1" u="sng" dirty="0" smtClean="0">
                <a:solidFill>
                  <a:srgbClr val="FF0000"/>
                </a:solidFill>
                <a:latin typeface="HGP創英角ｺﾞｼｯｸUB" panose="020B0900000000000000" pitchFamily="50" charset="-128"/>
                <a:ea typeface="HGP創英角ｺﾞｼｯｸUB" panose="020B0900000000000000" pitchFamily="50" charset="-128"/>
              </a:rPr>
              <a:t>サービスを受ける必要性が高</a:t>
            </a:r>
            <a:endParaRPr lang="en-US" altLang="ja-JP" sz="37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700" b="1" u="sng" dirty="0" smtClean="0">
                <a:solidFill>
                  <a:srgbClr val="FF0000"/>
                </a:solidFill>
                <a:latin typeface="HGP創英角ｺﾞｼｯｸUB" panose="020B0900000000000000" pitchFamily="50" charset="-128"/>
                <a:ea typeface="HGP創英角ｺﾞｼｯｸUB" panose="020B0900000000000000" pitchFamily="50" charset="-128"/>
              </a:rPr>
              <a:t>い方を優先的に入所させるよう努なければなりません。</a:t>
            </a:r>
            <a:endParaRPr lang="en-US" altLang="ja-JP" sz="37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24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smtClean="0">
                <a:latin typeface="HGP創英角ｺﾞｼｯｸUB" panose="020B0900000000000000" pitchFamily="50" charset="-128"/>
                <a:ea typeface="HGP創英角ｺﾞｼｯｸUB" panose="020B0900000000000000" pitchFamily="50" charset="-128"/>
              </a:rPr>
              <a:t>　施設</a:t>
            </a:r>
            <a:r>
              <a:rPr lang="ja-JP" altLang="en-US" sz="3700" dirty="0">
                <a:latin typeface="HGP創英角ｺﾞｼｯｸUB" panose="020B0900000000000000" pitchFamily="50" charset="-128"/>
                <a:ea typeface="HGP創英角ｺﾞｼｯｸUB" panose="020B0900000000000000" pitchFamily="50" charset="-128"/>
              </a:rPr>
              <a:t>長、生活相談員、介護・看護職員、介護支援専門員等の間で</a:t>
            </a:r>
            <a:r>
              <a:rPr lang="ja-JP" altLang="en-US" sz="3700" b="1" u="sng" dirty="0">
                <a:solidFill>
                  <a:srgbClr val="FF0000"/>
                </a:solidFill>
                <a:latin typeface="HGP創英角ｺﾞｼｯｸUB" panose="020B0900000000000000" pitchFamily="50" charset="-128"/>
                <a:ea typeface="HGP創英角ｺﾞｼｯｸUB" panose="020B0900000000000000" pitchFamily="50" charset="-128"/>
              </a:rPr>
              <a:t>検討</a:t>
            </a:r>
            <a:r>
              <a:rPr lang="ja-JP" altLang="en-US" sz="3700" b="1" u="sng" dirty="0" smtClean="0">
                <a:solidFill>
                  <a:srgbClr val="FF0000"/>
                </a:solidFill>
                <a:latin typeface="HGP創英角ｺﾞｼｯｸUB" panose="020B0900000000000000" pitchFamily="50" charset="-128"/>
                <a:ea typeface="HGP創英角ｺﾞｼｯｸUB" panose="020B0900000000000000" pitchFamily="50" charset="-128"/>
              </a:rPr>
              <a:t>した内容</a:t>
            </a:r>
            <a:r>
              <a:rPr lang="ja-JP" altLang="en-US" sz="3700" b="1" u="sng" dirty="0">
                <a:solidFill>
                  <a:srgbClr val="FF0000"/>
                </a:solidFill>
                <a:latin typeface="HGP創英角ｺﾞｼｯｸUB" panose="020B0900000000000000" pitchFamily="50" charset="-128"/>
                <a:ea typeface="HGP創英角ｺﾞｼｯｸUB" panose="020B0900000000000000" pitchFamily="50" charset="-128"/>
              </a:rPr>
              <a:t>は、記録しておく必要</a:t>
            </a:r>
            <a:r>
              <a:rPr lang="ja-JP" altLang="en-US" sz="3700" dirty="0">
                <a:latin typeface="HGP創英角ｺﾞｼｯｸUB" panose="020B0900000000000000" pitchFamily="50" charset="-128"/>
                <a:ea typeface="HGP創英角ｺﾞｼｯｸUB" panose="020B0900000000000000" pitchFamily="50" charset="-128"/>
              </a:rPr>
              <a:t>があります</a:t>
            </a:r>
            <a:r>
              <a:rPr lang="ja-JP" altLang="en-US" sz="3700" dirty="0" smtClean="0">
                <a:latin typeface="HGP創英角ｺﾞｼｯｸUB" panose="020B0900000000000000" pitchFamily="50" charset="-128"/>
                <a:ea typeface="HGP創英角ｺﾞｼｯｸUB" panose="020B0900000000000000" pitchFamily="50" charset="-128"/>
              </a:rPr>
              <a:t>。</a:t>
            </a:r>
            <a:endParaRPr lang="en-US" altLang="ja-JP" sz="37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smtClean="0">
                <a:latin typeface="HGP創英角ｺﾞｼｯｸUB" panose="020B0900000000000000" pitchFamily="50" charset="-128"/>
                <a:ea typeface="HGP創英角ｺﾞｼｯｸUB" panose="020B0900000000000000" pitchFamily="50" charset="-128"/>
              </a:rPr>
              <a:t>　</a:t>
            </a:r>
            <a:r>
              <a:rPr lang="ja-JP" altLang="en-US" sz="3600" dirty="0" smtClean="0">
                <a:latin typeface="HGP創英角ｺﾞｼｯｸUB" panose="020B0900000000000000" pitchFamily="50" charset="-128"/>
                <a:ea typeface="HGP創英角ｺﾞｼｯｸUB" panose="020B0900000000000000" pitchFamily="50" charset="-128"/>
              </a:rPr>
              <a:t>市の指針に沿った入居順位の考え方に基づき、</a:t>
            </a:r>
            <a:r>
              <a:rPr lang="ja-JP" altLang="en-US" sz="3600" b="1" u="sng" dirty="0" smtClean="0">
                <a:solidFill>
                  <a:srgbClr val="FF0000"/>
                </a:solidFill>
                <a:latin typeface="HGP創英角ｺﾞｼｯｸUB" panose="020B0900000000000000" pitchFamily="50" charset="-128"/>
                <a:ea typeface="HGP創英角ｺﾞｼｯｸUB" panose="020B0900000000000000" pitchFamily="50" charset="-128"/>
              </a:rPr>
              <a:t>入居順位名簿を作成する</a:t>
            </a:r>
            <a:r>
              <a:rPr lang="ja-JP" altLang="en-US" sz="3600" dirty="0" smtClean="0">
                <a:latin typeface="HGP創英角ｺﾞｼｯｸUB" panose="020B0900000000000000" pitchFamily="50" charset="-128"/>
                <a:ea typeface="HGP創英角ｺﾞｼｯｸUB" panose="020B0900000000000000" pitchFamily="50" charset="-128"/>
              </a:rPr>
              <a:t>こと。　</a:t>
            </a:r>
            <a:endParaRPr lang="en-US" altLang="ja-JP" sz="3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smtClean="0">
                <a:latin typeface="HGP創英角ｺﾞｼｯｸUB" panose="020B0900000000000000" pitchFamily="50" charset="-128"/>
                <a:ea typeface="HGP創英角ｺﾞｼｯｸUB" panose="020B0900000000000000" pitchFamily="50" charset="-128"/>
              </a:rPr>
              <a:t>・・・例えば</a:t>
            </a:r>
            <a:endParaRPr lang="en-US" altLang="ja-JP" sz="37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smtClean="0">
                <a:latin typeface="HGP創英角ｺﾞｼｯｸUB" panose="020B0900000000000000" pitchFamily="50" charset="-128"/>
                <a:ea typeface="HGP創英角ｺﾞｼｯｸUB" panose="020B0900000000000000" pitchFamily="50" charset="-128"/>
              </a:rPr>
              <a:t>　⇒　待機順のみで判断する。</a:t>
            </a:r>
            <a:endParaRPr lang="en-US" altLang="ja-JP" sz="37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a:latin typeface="HGP創英角ｺﾞｼｯｸUB" panose="020B0900000000000000" pitchFamily="50" charset="-128"/>
                <a:ea typeface="HGP創英角ｺﾞｼｯｸUB" panose="020B0900000000000000" pitchFamily="50" charset="-128"/>
              </a:rPr>
              <a:t>　</a:t>
            </a:r>
            <a:r>
              <a:rPr lang="ja-JP" altLang="en-US" sz="3700" dirty="0" smtClean="0">
                <a:latin typeface="HGP創英角ｺﾞｼｯｸUB" panose="020B0900000000000000" pitchFamily="50" charset="-128"/>
                <a:ea typeface="HGP創英角ｺﾞｼｯｸUB" panose="020B0900000000000000" pitchFamily="50" charset="-128"/>
              </a:rPr>
              <a:t>⇒　入所判定会議を開催していない。</a:t>
            </a:r>
            <a:endParaRPr lang="en-US" altLang="ja-JP" sz="37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700" dirty="0" smtClean="0">
                <a:latin typeface="HGP創英角ｺﾞｼｯｸUB" panose="020B0900000000000000" pitchFamily="50" charset="-128"/>
                <a:ea typeface="HGP創英角ｺﾞｼｯｸUB" panose="020B0900000000000000" pitchFamily="50" charset="-128"/>
              </a:rPr>
              <a:t>　⇒　入所判定会議の記録がない。</a:t>
            </a:r>
            <a:r>
              <a:rPr lang="ja-JP" altLang="en-US" sz="3700" dirty="0">
                <a:latin typeface="HGP創英角ｺﾞｼｯｸUB" panose="020B0900000000000000" pitchFamily="50" charset="-128"/>
                <a:ea typeface="HGP創英角ｺﾞｼｯｸUB" panose="020B0900000000000000" pitchFamily="50" charset="-128"/>
              </a:rPr>
              <a:t>　</a:t>
            </a:r>
            <a:endParaRPr lang="en-US" altLang="ja-JP" sz="3700" dirty="0">
              <a:latin typeface="HGP創英角ｺﾞｼｯｸUB" panose="020B0900000000000000" pitchFamily="50" charset="-128"/>
              <a:ea typeface="HGP創英角ｺﾞｼｯｸUB" panose="020B0900000000000000" pitchFamily="50" charset="-128"/>
            </a:endParaRPr>
          </a:p>
        </p:txBody>
      </p:sp>
      <p:sp>
        <p:nvSpPr>
          <p:cNvPr id="4" name="爆発 2 3"/>
          <p:cNvSpPr/>
          <p:nvPr/>
        </p:nvSpPr>
        <p:spPr>
          <a:xfrm>
            <a:off x="6378342" y="4861011"/>
            <a:ext cx="4604754" cy="1651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P創英角ﾎﾟｯﾌﾟ体" panose="040B0A00000000000000" pitchFamily="50" charset="-128"/>
                <a:ea typeface="HGP創英角ﾎﾟｯﾌﾟ体" panose="040B0A00000000000000" pitchFamily="50" charset="-128"/>
              </a:rPr>
              <a:t>基準違反に該当</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00832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fade">
                                      <p:cBhvr>
                                        <p:cTn id="15" dur="500"/>
                                        <p:tgtEl>
                                          <p:spTgt spid="3">
                                            <p:txEl>
                                              <p:pRg st="11" end="1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fade">
                                      <p:cBhvr>
                                        <p:cTn id="20" dur="500"/>
                                        <p:tgtEl>
                                          <p:spTgt spid="3">
                                            <p:txEl>
                                              <p:pRg st="12" end="1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lstStyle/>
          <a:p>
            <a:r>
              <a:rPr lang="ja-JP" altLang="en-US" b="1" dirty="0" smtClean="0"/>
              <a:t>介護老人保健施設の入退所</a:t>
            </a:r>
            <a:endParaRPr kumimoji="1" lang="ja-JP" altLang="en-US" b="1" dirty="0"/>
          </a:p>
        </p:txBody>
      </p:sp>
      <p:sp>
        <p:nvSpPr>
          <p:cNvPr id="3" name="コンテンツ プレースホルダー 2"/>
          <p:cNvSpPr>
            <a:spLocks noGrp="1"/>
          </p:cNvSpPr>
          <p:nvPr>
            <p:ph idx="1"/>
          </p:nvPr>
        </p:nvSpPr>
        <p:spPr>
          <a:xfrm>
            <a:off x="721895" y="1347537"/>
            <a:ext cx="10708105" cy="5245767"/>
          </a:xfrm>
        </p:spPr>
        <p:txBody>
          <a:bodyPr>
            <a:normAutofit fontScale="85000" lnSpcReduction="20000"/>
          </a:bodyPr>
          <a:lstStyle/>
          <a:p>
            <a:pPr marL="0" indent="0">
              <a:buNone/>
            </a:pPr>
            <a:r>
              <a:rPr lang="en-US" altLang="ja-JP" sz="4200" dirty="0" smtClean="0">
                <a:latin typeface="HGP創英ﾌﾟﾚｾﾞﾝｽEB" panose="02020800000000000000" pitchFamily="18" charset="-128"/>
                <a:ea typeface="HGP創英ﾌﾟﾚｾﾞﾝｽEB" panose="02020800000000000000" pitchFamily="18" charset="-128"/>
              </a:rPr>
              <a:t>【</a:t>
            </a:r>
            <a:r>
              <a:rPr lang="ja-JP" altLang="en-US" sz="4200" dirty="0" smtClean="0">
                <a:latin typeface="HGP創英ﾌﾟﾚｾﾞﾝｽEB" panose="02020800000000000000" pitchFamily="18" charset="-128"/>
                <a:ea typeface="HGP創英ﾌﾟﾚｾﾞﾝｽEB" panose="02020800000000000000" pitchFamily="18" charset="-128"/>
              </a:rPr>
              <a:t>基準条例の考え方第４の６（入退所）</a:t>
            </a:r>
            <a:r>
              <a:rPr lang="en-US" altLang="ja-JP" sz="4200" dirty="0" smtClean="0">
                <a:latin typeface="HGP創英ﾌﾟﾚｾﾞﾝｽEB" panose="02020800000000000000" pitchFamily="18" charset="-128"/>
                <a:ea typeface="HGP創英ﾌﾟﾚｾﾞﾝｽEB" panose="02020800000000000000" pitchFamily="18" charset="-128"/>
              </a:rPr>
              <a:t>】</a:t>
            </a:r>
            <a:endParaRPr lang="ja-JP" altLang="ja-JP" sz="4200" dirty="0">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sz="3100" dirty="0" smtClean="0">
                <a:latin typeface="HGP創英角ｺﾞｼｯｸUB" panose="020B0900000000000000" pitchFamily="50" charset="-128"/>
                <a:ea typeface="HGP創英角ｺﾞｼｯｸUB" panose="020B0900000000000000" pitchFamily="50" charset="-128"/>
              </a:rPr>
              <a:t>　介護老人保健施設は、</a:t>
            </a:r>
            <a:r>
              <a:rPr kumimoji="1"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看護、医学的管理の下における介護及び機能訓練</a:t>
            </a:r>
            <a:endParaRPr kumimoji="1"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等が必要な要介護者を優先的に入所させる</a:t>
            </a:r>
            <a:r>
              <a:rPr kumimoji="1" lang="ja-JP" altLang="en-US" sz="3100" dirty="0" smtClean="0">
                <a:latin typeface="HGP創英角ｺﾞｼｯｸUB" panose="020B0900000000000000" pitchFamily="50" charset="-128"/>
                <a:ea typeface="HGP創英角ｺﾞｼｯｸUB" panose="020B0900000000000000" pitchFamily="50" charset="-128"/>
              </a:rPr>
              <a:t>とよう努め、</a:t>
            </a:r>
            <a:r>
              <a:rPr kumimoji="1"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透明性及び公平性</a:t>
            </a:r>
            <a:endParaRPr kumimoji="1"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が求められる</a:t>
            </a:r>
            <a:r>
              <a:rPr kumimoji="1" lang="ja-JP" altLang="en-US" sz="3100" dirty="0" smtClean="0">
                <a:latin typeface="HGP創英角ｺﾞｼｯｸUB" panose="020B0900000000000000" pitchFamily="50" charset="-128"/>
                <a:ea typeface="HGP創英角ｺﾞｼｯｸUB" panose="020B0900000000000000" pitchFamily="50" charset="-128"/>
              </a:rPr>
              <a:t>ことに留意すべきものである。</a:t>
            </a:r>
            <a:endParaRPr kumimoji="1"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900" dirty="0" smtClean="0">
                <a:latin typeface="HGP創英角ｺﾞｼｯｸUB" panose="020B0900000000000000" pitchFamily="50" charset="-128"/>
                <a:ea typeface="HGP創英角ｺﾞｼｯｸUB" panose="020B0900000000000000" pitchFamily="50" charset="-128"/>
              </a:rPr>
              <a:t>　</a:t>
            </a:r>
            <a:endParaRPr kumimoji="1" lang="en-US" altLang="ja-JP" sz="29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4200" dirty="0" smtClean="0">
                <a:latin typeface="HGP創英ﾌﾟﾚｾﾞﾝｽEB" panose="02020800000000000000" pitchFamily="18" charset="-128"/>
                <a:ea typeface="HGP創英ﾌﾟﾚｾﾞﾝｽEB" panose="02020800000000000000" pitchFamily="18" charset="-128"/>
              </a:rPr>
              <a:t>（居宅復帰の検討）</a:t>
            </a:r>
            <a:endParaRPr lang="en-US" altLang="ja-JP" sz="4200" dirty="0" smtClean="0">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dirty="0" smtClean="0">
                <a:latin typeface="HGP創英角ｺﾞｼｯｸUB" panose="020B0900000000000000" pitchFamily="50" charset="-128"/>
                <a:ea typeface="HGP創英角ｺﾞｼｯｸUB" panose="020B0900000000000000" pitchFamily="50" charset="-128"/>
              </a:rPr>
              <a:t>　</a:t>
            </a:r>
            <a:r>
              <a:rPr kumimoji="1" lang="ja-JP" altLang="en-US" sz="3000" dirty="0" smtClean="0">
                <a:latin typeface="HGP創英角ｺﾞｼｯｸUB" panose="020B0900000000000000" pitchFamily="50" charset="-128"/>
                <a:ea typeface="HGP創英角ｺﾞｼｯｸUB" panose="020B0900000000000000" pitchFamily="50" charset="-128"/>
              </a:rPr>
              <a:t>医師、薬剤師、看護・介護職員等による居宅における生活への復帰の</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可否</a:t>
            </a:r>
            <a:endParaRPr kumimoji="1" lang="en-US" altLang="ja-JP" sz="30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の検討は、入所後早期に行う</a:t>
            </a:r>
            <a:r>
              <a:rPr kumimoji="1" lang="ja-JP" altLang="en-US" sz="3000" dirty="0" smtClean="0">
                <a:latin typeface="HGP創英角ｺﾞｼｯｸUB" panose="020B0900000000000000" pitchFamily="50" charset="-128"/>
                <a:ea typeface="HGP創英角ｺﾞｼｯｸUB" panose="020B0900000000000000" pitchFamily="50" charset="-128"/>
              </a:rPr>
              <a:t>こと。</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dirty="0" smtClean="0">
                <a:latin typeface="HGP創英角ｺﾞｼｯｸUB" panose="020B0900000000000000" pitchFamily="50" charset="-128"/>
                <a:ea typeface="HGP創英角ｺﾞｼｯｸUB" panose="020B0900000000000000" pitchFamily="50" charset="-128"/>
              </a:rPr>
              <a:t>また、その</a:t>
            </a:r>
            <a:r>
              <a:rPr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検討は</a:t>
            </a:r>
            <a:r>
              <a:rPr lang="ja-JP" altLang="en-US" sz="3000" dirty="0" smtClean="0">
                <a:latin typeface="HGP創英角ｺﾞｼｯｸUB" panose="020B0900000000000000" pitchFamily="50" charset="-128"/>
                <a:ea typeface="HGP創英角ｺﾞｼｯｸUB" panose="020B0900000000000000" pitchFamily="50" charset="-128"/>
              </a:rPr>
              <a:t>病状及び身体の状態に応じて適宜実施すべきものである</a:t>
            </a:r>
            <a:endParaRPr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000" dirty="0" smtClean="0">
                <a:latin typeface="HGP創英角ｺﾞｼｯｸUB" panose="020B0900000000000000" pitchFamily="50" charset="-128"/>
                <a:ea typeface="HGP創英角ｺﾞｼｯｸUB" panose="020B0900000000000000" pitchFamily="50" charset="-128"/>
              </a:rPr>
              <a:t>が、</a:t>
            </a:r>
            <a:r>
              <a:rPr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少なくとも３月ごとには行う</a:t>
            </a:r>
            <a:r>
              <a:rPr lang="ja-JP" altLang="en-US" sz="3000" dirty="0" smtClean="0">
                <a:latin typeface="HGP創英角ｺﾞｼｯｸUB" panose="020B0900000000000000" pitchFamily="50" charset="-128"/>
                <a:ea typeface="HGP創英角ｺﾞｼｯｸUB" panose="020B0900000000000000" pitchFamily="50" charset="-128"/>
              </a:rPr>
              <a:t>こと。</a:t>
            </a:r>
            <a:endParaRPr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dirty="0">
                <a:latin typeface="HGP創英角ｺﾞｼｯｸUB" panose="020B0900000000000000" pitchFamily="50" charset="-128"/>
                <a:ea typeface="HGP創英角ｺﾞｼｯｸUB" panose="020B0900000000000000" pitchFamily="50" charset="-128"/>
              </a:rPr>
              <a:t>　</a:t>
            </a:r>
            <a:r>
              <a:rPr kumimoji="1" lang="ja-JP" altLang="en-US" sz="3000" dirty="0" smtClean="0">
                <a:latin typeface="HGP創英角ｺﾞｼｯｸUB" panose="020B0900000000000000" pitchFamily="50" charset="-128"/>
                <a:ea typeface="HGP創英角ｺﾞｼｯｸUB" panose="020B0900000000000000" pitchFamily="50" charset="-128"/>
              </a:rPr>
              <a:t>これらの定期的な</a:t>
            </a:r>
            <a:r>
              <a:rPr kumimoji="1" lang="ja-JP" altLang="en-US" sz="3000" b="1" u="sng" dirty="0" smtClean="0">
                <a:solidFill>
                  <a:srgbClr val="FF0000"/>
                </a:solidFill>
                <a:latin typeface="HGP創英角ｺﾞｼｯｸUB" panose="020B0900000000000000" pitchFamily="50" charset="-128"/>
                <a:ea typeface="HGP創英角ｺﾞｼｯｸUB" panose="020B0900000000000000" pitchFamily="50" charset="-128"/>
              </a:rPr>
              <a:t>検討の経過及び結果は記録</a:t>
            </a:r>
            <a:r>
              <a:rPr kumimoji="1" lang="ja-JP" altLang="en-US" sz="3000" dirty="0" smtClean="0">
                <a:latin typeface="HGP創英角ｺﾞｼｯｸUB" panose="020B0900000000000000" pitchFamily="50" charset="-128"/>
                <a:ea typeface="HGP創英角ｺﾞｼｯｸUB" panose="020B0900000000000000" pitchFamily="50" charset="-128"/>
              </a:rPr>
              <a:t>しておくとともに、記録は５年</a:t>
            </a:r>
            <a:endParaRPr kumimoji="1" lang="en-US" altLang="ja-JP" sz="30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000" dirty="0" smtClean="0">
                <a:latin typeface="HGP創英角ｺﾞｼｯｸUB" panose="020B0900000000000000" pitchFamily="50" charset="-128"/>
                <a:ea typeface="HGP創英角ｺﾞｼｯｸUB" panose="020B0900000000000000" pitchFamily="50" charset="-128"/>
              </a:rPr>
              <a:t>間保存しておくこと。</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9735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lstStyle/>
          <a:p>
            <a:r>
              <a:rPr lang="ja-JP" altLang="en-US" b="1" dirty="0" smtClean="0"/>
              <a:t>短期入所サービス計画の作成</a:t>
            </a:r>
            <a:endParaRPr kumimoji="1" lang="ja-JP" altLang="en-US" b="1" dirty="0"/>
          </a:p>
        </p:txBody>
      </p:sp>
      <p:sp>
        <p:nvSpPr>
          <p:cNvPr id="3" name="コンテンツ プレースホルダー 2"/>
          <p:cNvSpPr>
            <a:spLocks noGrp="1"/>
          </p:cNvSpPr>
          <p:nvPr>
            <p:ph idx="1"/>
          </p:nvPr>
        </p:nvSpPr>
        <p:spPr>
          <a:xfrm>
            <a:off x="721895" y="1347537"/>
            <a:ext cx="10708105" cy="5245767"/>
          </a:xfrm>
        </p:spPr>
        <p:txBody>
          <a:bodyPr>
            <a:normAutofit/>
          </a:bodyPr>
          <a:lstStyle/>
          <a:p>
            <a:pPr marL="0" indent="0">
              <a:buNone/>
            </a:pPr>
            <a:r>
              <a:rPr lang="en-US" altLang="ja-JP" sz="3600" dirty="0" smtClean="0">
                <a:latin typeface="HGP創英ﾌﾟﾚｾﾞﾝｽEB" panose="02020800000000000000" pitchFamily="18" charset="-128"/>
                <a:ea typeface="HGP創英ﾌﾟﾚｾﾞﾝｽEB" panose="02020800000000000000" pitchFamily="18" charset="-128"/>
              </a:rPr>
              <a:t>【</a:t>
            </a:r>
            <a:r>
              <a:rPr lang="ja-JP" altLang="en-US" sz="3500" dirty="0" smtClean="0">
                <a:latin typeface="HGP創英ﾌﾟﾚｾﾞﾝｽEB" panose="02020800000000000000" pitchFamily="18" charset="-128"/>
                <a:ea typeface="HGP創英ﾌﾟﾚｾﾞﾝｽEB" panose="02020800000000000000" pitchFamily="18" charset="-128"/>
              </a:rPr>
              <a:t>基準条例第１５５条</a:t>
            </a:r>
            <a:r>
              <a:rPr lang="ja-JP" altLang="en-US" sz="3000" dirty="0" smtClean="0">
                <a:latin typeface="HGP創英ﾌﾟﾚｾﾞﾝｽEB" panose="02020800000000000000" pitchFamily="18" charset="-128"/>
                <a:ea typeface="HGP創英ﾌﾟﾚｾﾞﾝｽEB" panose="02020800000000000000" pitchFamily="18" charset="-128"/>
              </a:rPr>
              <a:t>（指定短期入所生活介護の取扱い方</a:t>
            </a:r>
            <a:r>
              <a:rPr lang="ja-JP" altLang="en-US" sz="3000" dirty="0">
                <a:latin typeface="HGP創英ﾌﾟﾚｾﾞﾝｽEB" panose="02020800000000000000" pitchFamily="18" charset="-128"/>
                <a:ea typeface="HGP創英ﾌﾟﾚｾﾞﾝｽEB" panose="02020800000000000000" pitchFamily="18" charset="-128"/>
              </a:rPr>
              <a:t>針</a:t>
            </a:r>
            <a:r>
              <a:rPr lang="ja-JP" altLang="en-US" sz="3000" dirty="0" smtClean="0">
                <a:latin typeface="HGP創英ﾌﾟﾚｾﾞﾝｽEB" panose="02020800000000000000" pitchFamily="18" charset="-128"/>
                <a:ea typeface="HGP創英ﾌﾟﾚｾﾞﾝｽEB" panose="02020800000000000000" pitchFamily="18" charset="-128"/>
              </a:rPr>
              <a:t>）</a:t>
            </a:r>
            <a:r>
              <a:rPr lang="en-US" altLang="ja-JP" sz="3600" dirty="0" smtClean="0">
                <a:latin typeface="HGP創英ﾌﾟﾚｾﾞﾝｽEB" panose="02020800000000000000" pitchFamily="18" charset="-128"/>
                <a:ea typeface="HGP創英ﾌﾟﾚｾﾞﾝｽEB" panose="02020800000000000000" pitchFamily="18" charset="-128"/>
              </a:rPr>
              <a:t>】</a:t>
            </a:r>
            <a:endParaRPr lang="ja-JP" altLang="ja-JP" sz="3600"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ｺﾞｼｯｸM" panose="020B0600000000000000" pitchFamily="50" charset="-128"/>
                <a:ea typeface="HGPｺﾞｼｯｸM" panose="020B0600000000000000" pitchFamily="50" charset="-128"/>
              </a:rPr>
              <a:t>　</a:t>
            </a:r>
            <a:r>
              <a:rPr lang="ja-JP" altLang="en-US" sz="2500" dirty="0" smtClean="0">
                <a:latin typeface="HGP創英角ｺﾞｼｯｸUB" panose="020B0900000000000000" pitchFamily="50" charset="-128"/>
                <a:ea typeface="HGP創英角ｺﾞｼｯｸUB" panose="020B0900000000000000" pitchFamily="50" charset="-128"/>
              </a:rPr>
              <a:t>指定短期入所生活介護事業所の</a:t>
            </a:r>
            <a:r>
              <a:rPr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管理者</a:t>
            </a:r>
            <a:r>
              <a:rPr lang="ja-JP" altLang="en-US" sz="2500" dirty="0" smtClean="0">
                <a:latin typeface="HGP創英角ｺﾞｼｯｸUB" panose="020B0900000000000000" pitchFamily="50" charset="-128"/>
                <a:ea typeface="HGP創英角ｺﾞｼｯｸUB" panose="020B0900000000000000" pitchFamily="50" charset="-128"/>
              </a:rPr>
              <a:t>は、</a:t>
            </a:r>
            <a:r>
              <a:rPr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概ね４日以上</a:t>
            </a:r>
            <a:r>
              <a:rPr lang="ja-JP" altLang="en-US" sz="2500" dirty="0" smtClean="0">
                <a:latin typeface="HGP創英角ｺﾞｼｯｸUB" panose="020B0900000000000000" pitchFamily="50" charset="-128"/>
                <a:ea typeface="HGP創英角ｺﾞｼｯｸUB" panose="020B0900000000000000" pitchFamily="50" charset="-128"/>
              </a:rPr>
              <a:t>にわたり継続して</a:t>
            </a:r>
            <a:endParaRPr lang="en-US" altLang="ja-JP" sz="25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500" dirty="0" smtClean="0">
                <a:latin typeface="HGP創英角ｺﾞｼｯｸUB" panose="020B0900000000000000" pitchFamily="50" charset="-128"/>
                <a:ea typeface="HGP創英角ｺﾞｼｯｸUB" panose="020B0900000000000000" pitchFamily="50" charset="-128"/>
              </a:rPr>
              <a:t>入所することが予定されている利用者については、</a:t>
            </a:r>
            <a:r>
              <a:rPr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サービスの目標</a:t>
            </a:r>
            <a:r>
              <a:rPr lang="ja-JP" altLang="en-US" sz="2500" dirty="0" smtClean="0">
                <a:latin typeface="HGP創英角ｺﾞｼｯｸUB" panose="020B0900000000000000" pitchFamily="50" charset="-128"/>
                <a:ea typeface="HGP創英角ｺﾞｼｯｸUB" panose="020B0900000000000000" pitchFamily="50" charset="-128"/>
              </a:rPr>
              <a:t>、</a:t>
            </a:r>
            <a:r>
              <a:rPr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具体的な</a:t>
            </a:r>
            <a:endParaRPr lang="en-US" altLang="ja-JP" sz="25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サービス内容</a:t>
            </a:r>
            <a:r>
              <a:rPr lang="ja-JP" altLang="en-US" sz="2500" dirty="0" smtClean="0">
                <a:latin typeface="HGP創英角ｺﾞｼｯｸUB" panose="020B0900000000000000" pitchFamily="50" charset="-128"/>
                <a:ea typeface="HGP創英角ｺﾞｼｯｸUB" panose="020B0900000000000000" pitchFamily="50" charset="-128"/>
              </a:rPr>
              <a:t>等を記載した短期入所生活介護</a:t>
            </a:r>
            <a:r>
              <a:rPr lang="ja-JP" altLang="en-US" sz="2500" b="1" u="sng" dirty="0" smtClean="0">
                <a:solidFill>
                  <a:srgbClr val="FF0000"/>
                </a:solidFill>
                <a:latin typeface="HGP創英角ｺﾞｼｯｸUB" panose="020B0900000000000000" pitchFamily="50" charset="-128"/>
                <a:ea typeface="HGP創英角ｺﾞｼｯｸUB" panose="020B0900000000000000" pitchFamily="50" charset="-128"/>
              </a:rPr>
              <a:t>計画を</a:t>
            </a:r>
            <a:r>
              <a:rPr lang="ja-JP" altLang="en-US" sz="2500" b="1" u="sng" dirty="0">
                <a:solidFill>
                  <a:srgbClr val="FF0000"/>
                </a:solidFill>
                <a:latin typeface="HGP創英角ｺﾞｼｯｸUB" panose="020B0900000000000000" pitchFamily="50" charset="-128"/>
                <a:ea typeface="HGP創英角ｺﾞｼｯｸUB" panose="020B0900000000000000" pitchFamily="50" charset="-128"/>
              </a:rPr>
              <a:t>作成</a:t>
            </a:r>
            <a:r>
              <a:rPr lang="ja-JP" altLang="en-US" sz="2500" dirty="0" smtClean="0">
                <a:latin typeface="HGP創英角ｺﾞｼｯｸUB" panose="020B0900000000000000" pitchFamily="50" charset="-128"/>
                <a:ea typeface="HGP創英角ｺﾞｼｯｸUB" panose="020B0900000000000000" pitchFamily="50" charset="-128"/>
              </a:rPr>
              <a:t>しなければならない。</a:t>
            </a:r>
            <a:endParaRPr lang="en-US" altLang="ja-JP" sz="25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　</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600" dirty="0" smtClean="0">
                <a:latin typeface="HGP創英角ｺﾞｼｯｸUB" panose="020B0900000000000000" pitchFamily="50" charset="-128"/>
                <a:ea typeface="HGP創英角ｺﾞｼｯｸUB" panose="020B0900000000000000" pitchFamily="50" charset="-128"/>
              </a:rPr>
              <a:t>　①　計画作成責任者は管理者</a:t>
            </a:r>
            <a:endParaRPr kumimoji="1"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　②　計画が作成されていない場合は、報酬返還対象</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600" dirty="0" smtClean="0">
                <a:latin typeface="HGP創英角ｺﾞｼｯｸUB" panose="020B0900000000000000" pitchFamily="50" charset="-128"/>
                <a:ea typeface="HGP創英角ｺﾞｼｯｸUB" panose="020B0900000000000000" pitchFamily="50" charset="-128"/>
              </a:rPr>
              <a:t>　③　サービスの目標やサービス内容等は具体的に記載</a:t>
            </a:r>
            <a:r>
              <a:rPr kumimoji="1" lang="ja-JP" altLang="en-US" sz="2600" dirty="0">
                <a:latin typeface="HGP創英角ｺﾞｼｯｸUB" panose="020B0900000000000000" pitchFamily="50" charset="-128"/>
                <a:ea typeface="HGP創英角ｺﾞｼｯｸUB" panose="020B0900000000000000" pitchFamily="50" charset="-128"/>
              </a:rPr>
              <a:t>　</a:t>
            </a:r>
          </a:p>
        </p:txBody>
      </p:sp>
    </p:spTree>
    <p:extLst>
      <p:ext uri="{BB962C8B-B14F-4D97-AF65-F5344CB8AC3E}">
        <p14:creationId xmlns:p14="http://schemas.microsoft.com/office/powerpoint/2010/main" val="72788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78664"/>
          </a:xfrm>
          <a:noFill/>
          <a:ln>
            <a:solidFill>
              <a:schemeClr val="tx1"/>
            </a:solidFill>
          </a:ln>
        </p:spPr>
        <p:txBody>
          <a:bodyPr/>
          <a:lstStyle/>
          <a:p>
            <a:r>
              <a:rPr lang="ja-JP" altLang="en-US" b="1" dirty="0" smtClean="0"/>
              <a:t>施設</a:t>
            </a:r>
            <a:r>
              <a:rPr lang="ja-JP" altLang="en-US" b="1" dirty="0"/>
              <a:t>サービス</a:t>
            </a:r>
            <a:r>
              <a:rPr lang="ja-JP" altLang="en-US" b="1" dirty="0" smtClean="0"/>
              <a:t>計画</a:t>
            </a:r>
            <a:r>
              <a:rPr lang="ja-JP" altLang="en-US" b="1" dirty="0"/>
              <a:t>の</a:t>
            </a:r>
            <a:r>
              <a:rPr lang="ja-JP" altLang="en-US" b="1" dirty="0" smtClean="0"/>
              <a:t>作成の流れ</a:t>
            </a:r>
            <a:endParaRPr kumimoji="1" lang="ja-JP" altLang="en-US" b="1" dirty="0"/>
          </a:p>
        </p:txBody>
      </p:sp>
      <p:sp>
        <p:nvSpPr>
          <p:cNvPr id="3" name="コンテンツ プレースホルダー 2"/>
          <p:cNvSpPr>
            <a:spLocks noGrp="1"/>
          </p:cNvSpPr>
          <p:nvPr>
            <p:ph idx="1"/>
          </p:nvPr>
        </p:nvSpPr>
        <p:spPr>
          <a:xfrm>
            <a:off x="838200" y="1825625"/>
            <a:ext cx="10515600" cy="4719554"/>
          </a:xfrm>
        </p:spPr>
        <p:txBody>
          <a:bodyPr>
            <a:normAutofit fontScale="77500" lnSpcReduction="20000"/>
          </a:bodyPr>
          <a:lstStyle/>
          <a:p>
            <a:pPr marL="0" indent="0">
              <a:buNone/>
            </a:pPr>
            <a:r>
              <a:rPr kumimoji="1" lang="en-US" altLang="ja-JP" sz="4200" dirty="0" smtClean="0">
                <a:latin typeface="HGP創英ﾌﾟﾚｾﾞﾝｽEB" panose="02020800000000000000" pitchFamily="18" charset="-128"/>
                <a:ea typeface="HGP創英ﾌﾟﾚｾﾞﾝｽEB" panose="02020800000000000000" pitchFamily="18" charset="-128"/>
              </a:rPr>
              <a:t>【</a:t>
            </a:r>
            <a:r>
              <a:rPr kumimoji="1" lang="ja-JP" altLang="en-US" sz="4200" dirty="0" smtClean="0">
                <a:latin typeface="HGP創英ﾌﾟﾚｾﾞﾝｽEB" panose="02020800000000000000" pitchFamily="18" charset="-128"/>
                <a:ea typeface="HGP創英ﾌﾟﾚｾﾞﾝｽEB" panose="02020800000000000000" pitchFamily="18" charset="-128"/>
              </a:rPr>
              <a:t>基準条例第１７条（施設サービス計画の作成）</a:t>
            </a:r>
            <a:r>
              <a:rPr kumimoji="1" lang="en-US" altLang="ja-JP" sz="4200" dirty="0" smtClean="0">
                <a:latin typeface="HGP創英ﾌﾟﾚｾﾞﾝｽEB" panose="02020800000000000000" pitchFamily="18" charset="-128"/>
                <a:ea typeface="HGP創英ﾌﾟﾚｾﾞﾝｽEB" panose="02020800000000000000" pitchFamily="18" charset="-128"/>
              </a:rPr>
              <a:t>】</a:t>
            </a:r>
          </a:p>
          <a:p>
            <a:pPr marL="0" indent="0">
              <a:buNone/>
            </a:pPr>
            <a:endParaRPr kumimoji="1" lang="en-US" altLang="ja-JP" sz="1800" dirty="0" smtClean="0">
              <a:latin typeface="HGP創英ﾌﾟﾚｾﾞﾝｽEB" panose="02020800000000000000" pitchFamily="18" charset="-128"/>
              <a:ea typeface="HGP創英ﾌﾟﾚｾﾞﾝｽEB" panose="02020800000000000000" pitchFamily="18" charset="-128"/>
            </a:endParaRPr>
          </a:p>
          <a:p>
            <a:pPr marL="0" indent="0">
              <a:buNone/>
            </a:pPr>
            <a:endParaRPr kumimoji="1" lang="en-US" altLang="ja-JP" sz="1200" dirty="0" smtClean="0">
              <a:latin typeface="HGP創英ﾌﾟﾚｾﾞﾝｽEB" panose="02020800000000000000" pitchFamily="18" charset="-128"/>
              <a:ea typeface="HGP創英ﾌﾟﾚｾﾞﾝｽEB" panose="02020800000000000000" pitchFamily="18"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計画担当介護支援専門員は、解決すべき課題の把握（アセスメント）に当</a:t>
            </a:r>
            <a:endParaRPr kumimoji="1" lang="en-US" altLang="ja-JP"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dirty="0" smtClean="0">
                <a:latin typeface="HGP創英角ｺﾞｼｯｸUB" panose="020B0900000000000000" pitchFamily="50" charset="-128"/>
                <a:ea typeface="HGP創英角ｺﾞｼｯｸUB" panose="020B0900000000000000" pitchFamily="50" charset="-128"/>
              </a:rPr>
              <a:t>   </a:t>
            </a:r>
            <a:r>
              <a:rPr kumimoji="1" lang="ja-JP" altLang="en-US" dirty="0" smtClean="0">
                <a:latin typeface="HGP創英角ｺﾞｼｯｸUB" panose="020B0900000000000000" pitchFamily="50" charset="-128"/>
                <a:ea typeface="HGP創英角ｺﾞｼｯｸUB" panose="020B0900000000000000" pitchFamily="50" charset="-128"/>
              </a:rPr>
              <a:t>たっては、</a:t>
            </a:r>
            <a:r>
              <a:rPr kumimoji="1" lang="ja-JP" altLang="en-US" b="1" u="sng" dirty="0" smtClean="0">
                <a:solidFill>
                  <a:srgbClr val="FF0000"/>
                </a:solidFill>
                <a:latin typeface="HGP創英角ｺﾞｼｯｸUB" panose="020B0900000000000000" pitchFamily="50" charset="-128"/>
                <a:ea typeface="HGP創英角ｺﾞｼｯｸUB" panose="020B0900000000000000" pitchFamily="50" charset="-128"/>
              </a:rPr>
              <a:t>入所者及びその家族と面接を行わなければならない。</a:t>
            </a:r>
            <a:endParaRPr kumimoji="1" lang="en-US" altLang="ja-JP" b="1" u="sng" dirty="0" smtClean="0">
              <a:solidFill>
                <a:srgbClr val="FF0000"/>
              </a:solidFill>
              <a:latin typeface="HGP創英角ｺﾞｼｯｸUB" panose="020B0900000000000000" pitchFamily="50" charset="-128"/>
              <a:ea typeface="HGP創英角ｺﾞｼｯｸUB" panose="020B0900000000000000" pitchFamily="50" charset="-128"/>
            </a:endParaRPr>
          </a:p>
          <a:p>
            <a:endParaRPr kumimoji="1" lang="en-US" altLang="ja-JP" b="1" u="sng" dirty="0" smtClean="0">
              <a:latin typeface="HGP創英角ｺﾞｼｯｸUB" panose="020B0900000000000000" pitchFamily="50" charset="-128"/>
              <a:ea typeface="HGP創英角ｺﾞｼｯｸUB" panose="020B0900000000000000" pitchFamily="50" charset="-128"/>
            </a:endParaRPr>
          </a:p>
          <a:p>
            <a:r>
              <a:rPr lang="ja-JP" altLang="en-US" sz="3100" dirty="0">
                <a:latin typeface="HGP創英角ｺﾞｼｯｸUB" panose="020B0900000000000000" pitchFamily="50" charset="-128"/>
                <a:ea typeface="HGP創英角ｺﾞｼｯｸUB" panose="020B0900000000000000" pitchFamily="50" charset="-128"/>
              </a:rPr>
              <a:t>計画担当介護支援専門員</a:t>
            </a:r>
            <a:r>
              <a:rPr lang="ja-JP" altLang="en-US" sz="3100" dirty="0" smtClean="0">
                <a:latin typeface="HGP創英角ｺﾞｼｯｸUB" panose="020B0900000000000000" pitchFamily="50" charset="-128"/>
                <a:ea typeface="HGP創英角ｺﾞｼｯｸUB" panose="020B0900000000000000" pitchFamily="50" charset="-128"/>
              </a:rPr>
              <a:t>は、</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サービス担当者会議の開催</a:t>
            </a:r>
            <a:r>
              <a:rPr lang="ja-JP" altLang="en-US" sz="3100" dirty="0" smtClean="0">
                <a:solidFill>
                  <a:srgbClr val="002060"/>
                </a:solidFill>
                <a:latin typeface="HGP創英角ｺﾞｼｯｸUB" panose="020B0900000000000000" pitchFamily="50" charset="-128"/>
                <a:ea typeface="HGP創英角ｺﾞｼｯｸUB" panose="020B0900000000000000" pitchFamily="50" charset="-128"/>
              </a:rPr>
              <a:t>、</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担当者に対する照</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1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会</a:t>
            </a:r>
            <a:r>
              <a:rPr lang="ja-JP" altLang="en-US" sz="3100" dirty="0" smtClean="0">
                <a:latin typeface="HGP創英角ｺﾞｼｯｸUB" panose="020B0900000000000000" pitchFamily="50" charset="-128"/>
                <a:ea typeface="HGP創英角ｺﾞｼｯｸUB" panose="020B0900000000000000" pitchFamily="50" charset="-128"/>
              </a:rPr>
              <a:t>等により</a:t>
            </a:r>
            <a:r>
              <a:rPr lang="ja-JP" altLang="en-US" sz="3100" dirty="0" smtClean="0">
                <a:solidFill>
                  <a:srgbClr val="002060"/>
                </a:solidFill>
                <a:latin typeface="HGP創英角ｺﾞｼｯｸUB" panose="020B0900000000000000" pitchFamily="50" charset="-128"/>
                <a:ea typeface="HGP創英角ｺﾞｼｯｸUB" panose="020B0900000000000000" pitchFamily="50" charset="-128"/>
              </a:rPr>
              <a:t>、</a:t>
            </a:r>
            <a:r>
              <a:rPr lang="ja-JP" altLang="en-US" sz="3100" dirty="0" smtClean="0">
                <a:latin typeface="HGP創英角ｺﾞｼｯｸUB" panose="020B0900000000000000" pitchFamily="50" charset="-128"/>
                <a:ea typeface="HGP創英角ｺﾞｼｯｸUB" panose="020B0900000000000000" pitchFamily="50" charset="-128"/>
              </a:rPr>
              <a:t>施設サービス計画の原案の内容について担当者に対し、</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専門的な</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1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見地からの意見を求める</a:t>
            </a:r>
            <a:r>
              <a:rPr lang="ja-JP" altLang="en-US" sz="3100" dirty="0" smtClean="0">
                <a:latin typeface="HGP創英角ｺﾞｼｯｸUB" panose="020B0900000000000000" pitchFamily="50" charset="-128"/>
                <a:ea typeface="HGP創英角ｺﾞｼｯｸUB" panose="020B0900000000000000" pitchFamily="50" charset="-128"/>
              </a:rPr>
              <a:t>ものとする。</a:t>
            </a:r>
            <a:endParaRPr lang="en-US" altLang="ja-JP" sz="3100" dirty="0" smtClean="0">
              <a:latin typeface="HGP創英角ｺﾞｼｯｸUB" panose="020B0900000000000000" pitchFamily="50" charset="-128"/>
              <a:ea typeface="HGP創英角ｺﾞｼｯｸUB" panose="020B0900000000000000" pitchFamily="50" charset="-128"/>
            </a:endParaRPr>
          </a:p>
          <a:p>
            <a:endParaRPr lang="en-US" altLang="ja-JP" dirty="0" smtClean="0">
              <a:latin typeface="HGP創英角ｺﾞｼｯｸUB" panose="020B0900000000000000" pitchFamily="50" charset="-128"/>
              <a:ea typeface="HGP創英角ｺﾞｼｯｸUB" panose="020B0900000000000000" pitchFamily="50" charset="-128"/>
            </a:endParaRPr>
          </a:p>
          <a:p>
            <a:r>
              <a:rPr lang="ja-JP" altLang="en-US" sz="3100" dirty="0" smtClean="0">
                <a:latin typeface="HGP創英角ｺﾞｼｯｸUB" panose="020B0900000000000000" pitchFamily="50" charset="-128"/>
                <a:ea typeface="HGP創英角ｺﾞｼｯｸUB" panose="020B0900000000000000" pitchFamily="50" charset="-128"/>
              </a:rPr>
              <a:t>計画担当介護支援専門員は、施設サービス計画の原案の内容について入所者</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3100" dirty="0" smtClean="0">
                <a:latin typeface="HGP創英角ｺﾞｼｯｸUB" panose="020B0900000000000000" pitchFamily="50" charset="-128"/>
                <a:ea typeface="HGP創英角ｺﾞｼｯｸUB" panose="020B0900000000000000" pitchFamily="50" charset="-128"/>
              </a:rPr>
              <a:t>   </a:t>
            </a:r>
            <a:r>
              <a:rPr lang="ja-JP" altLang="en-US" sz="3100" dirty="0" smtClean="0">
                <a:latin typeface="HGP創英角ｺﾞｼｯｸUB" panose="020B0900000000000000" pitchFamily="50" charset="-128"/>
                <a:ea typeface="HGP創英角ｺﾞｼｯｸUB" panose="020B0900000000000000" pitchFamily="50" charset="-128"/>
              </a:rPr>
              <a:t>又はその家族に対して説明し、文書により当該入所者の</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同意を得なければなら</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en-US" altLang="ja-JP" sz="3100" b="1"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31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3100" b="1" u="sng" dirty="0" smtClean="0">
                <a:solidFill>
                  <a:srgbClr val="FF0000"/>
                </a:solidFill>
                <a:latin typeface="HGP創英角ｺﾞｼｯｸUB" panose="020B0900000000000000" pitchFamily="50" charset="-128"/>
                <a:ea typeface="HGP創英角ｺﾞｼｯｸUB" panose="020B0900000000000000" pitchFamily="50" charset="-128"/>
              </a:rPr>
              <a:t>ない。</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8126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lstStyle/>
          <a:p>
            <a:r>
              <a:rPr lang="ja-JP" altLang="en-US" b="1" dirty="0"/>
              <a:t>短期入所サービス計画</a:t>
            </a:r>
            <a:r>
              <a:rPr lang="ja-JP" altLang="en-US" b="1" dirty="0" smtClean="0"/>
              <a:t>の説明・同意</a:t>
            </a:r>
            <a:endParaRPr kumimoji="1" lang="ja-JP" altLang="en-US" b="1" dirty="0"/>
          </a:p>
        </p:txBody>
      </p:sp>
      <p:sp>
        <p:nvSpPr>
          <p:cNvPr id="3" name="コンテンツ プレースホルダー 2"/>
          <p:cNvSpPr>
            <a:spLocks noGrp="1"/>
          </p:cNvSpPr>
          <p:nvPr>
            <p:ph idx="1"/>
          </p:nvPr>
        </p:nvSpPr>
        <p:spPr>
          <a:xfrm>
            <a:off x="721895" y="1347537"/>
            <a:ext cx="10708105" cy="5245767"/>
          </a:xfrm>
        </p:spPr>
        <p:txBody>
          <a:bodyPr>
            <a:normAutofit/>
          </a:bodyPr>
          <a:lstStyle/>
          <a:p>
            <a:pPr marL="0" indent="0">
              <a:buNone/>
            </a:pPr>
            <a:r>
              <a:rPr lang="en-US" altLang="ja-JP" sz="3600" dirty="0" smtClean="0">
                <a:latin typeface="HGP創英ﾌﾟﾚｾﾞﾝｽEB" panose="02020800000000000000" pitchFamily="18" charset="-128"/>
                <a:ea typeface="HGP創英ﾌﾟﾚｾﾞﾝｽEB" panose="02020800000000000000" pitchFamily="18" charset="-128"/>
              </a:rPr>
              <a:t>【</a:t>
            </a:r>
            <a:r>
              <a:rPr lang="ja-JP" altLang="en-US" sz="3600" dirty="0" smtClean="0">
                <a:latin typeface="HGP創英ﾌﾟﾚｾﾞﾝｽEB" panose="02020800000000000000" pitchFamily="18" charset="-128"/>
                <a:ea typeface="HGP創英ﾌﾟﾚｾﾞﾝｽEB" panose="02020800000000000000" pitchFamily="18" charset="-128"/>
              </a:rPr>
              <a:t>基準条例第１５６条　（短期入所生活介護の作成）</a:t>
            </a:r>
            <a:r>
              <a:rPr lang="en-US" altLang="ja-JP" sz="36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管理者は、短期入所生活介護計画の作成に当たっては、その内容について</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利用者又は家族に対して説明</a:t>
            </a:r>
            <a:r>
              <a:rPr lang="ja-JP" altLang="en-US" sz="2600" dirty="0" smtClean="0">
                <a:latin typeface="HGP創英角ｺﾞｼｯｸUB" panose="020B0900000000000000" pitchFamily="50" charset="-128"/>
                <a:ea typeface="HGP創英角ｺﾞｼｯｸUB" panose="020B0900000000000000" pitchFamily="50" charset="-128"/>
              </a:rPr>
              <a:t>し、</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同意</a:t>
            </a:r>
            <a:r>
              <a:rPr lang="ja-JP" altLang="en-US" sz="2600" dirty="0" smtClean="0">
                <a:latin typeface="HGP創英角ｺﾞｼｯｸUB" panose="020B0900000000000000" pitchFamily="50" charset="-128"/>
                <a:ea typeface="HGP創英角ｺﾞｼｯｸUB" panose="020B0900000000000000" pitchFamily="50" charset="-128"/>
              </a:rPr>
              <a:t>を得なければならない。</a:t>
            </a:r>
          </a:p>
          <a:p>
            <a:pPr marL="0" indent="0">
              <a:buNone/>
            </a:pPr>
            <a:r>
              <a:rPr kumimoji="1" lang="ja-JP" altLang="en-US" sz="1500" dirty="0" smtClean="0">
                <a:latin typeface="HGP創英角ｺﾞｼｯｸUB" panose="020B0900000000000000" pitchFamily="50" charset="-128"/>
                <a:ea typeface="HGP創英角ｺﾞｼｯｸUB" panose="020B0900000000000000" pitchFamily="50" charset="-128"/>
              </a:rPr>
              <a:t>　　</a:t>
            </a:r>
            <a:endParaRPr kumimoji="1" lang="en-US" altLang="ja-JP" sz="15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5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600" dirty="0" smtClean="0">
                <a:latin typeface="HGP創英ﾌﾟﾚｾﾞﾝｽEB" panose="02020800000000000000" pitchFamily="18" charset="-128"/>
                <a:ea typeface="HGP創英ﾌﾟﾚｾﾞﾝｽEB" panose="02020800000000000000" pitchFamily="18" charset="-128"/>
              </a:rPr>
              <a:t>（計画の交付</a:t>
            </a:r>
            <a:r>
              <a:rPr lang="ja-JP" altLang="en-US" sz="3600" dirty="0" smtClean="0">
                <a:latin typeface="HGP創英ﾌﾟﾚｾﾞﾝｽEB" panose="02020800000000000000" pitchFamily="18" charset="-128"/>
                <a:ea typeface="HGP創英ﾌﾟﾚｾﾞﾝｽEB" panose="02020800000000000000" pitchFamily="18" charset="-128"/>
              </a:rPr>
              <a:t>）</a:t>
            </a:r>
            <a:endParaRPr kumimoji="1" lang="en-US" altLang="ja-JP" sz="36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管理者は、短期入所生活介護計画を作成した際には、当該計画を利用者に</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交付</a:t>
            </a:r>
            <a:r>
              <a:rPr lang="ja-JP" altLang="en-US" sz="2600" dirty="0" smtClean="0">
                <a:latin typeface="HGP創英角ｺﾞｼｯｸUB" panose="020B0900000000000000" pitchFamily="50" charset="-128"/>
                <a:ea typeface="HGP創英角ｺﾞｼｯｸUB" panose="020B0900000000000000" pitchFamily="50" charset="-128"/>
              </a:rPr>
              <a:t>しなければならない。</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600" dirty="0" smtClean="0">
                <a:latin typeface="HGP創英角ｺﾞｼｯｸUB" panose="020B0900000000000000" pitchFamily="50" charset="-128"/>
                <a:ea typeface="HGP創英角ｺﾞｼｯｸUB" panose="020B0900000000000000" pitchFamily="50" charset="-128"/>
              </a:rPr>
              <a:t>⇒　同意の捺印に時間がかかる場合には、経過記録を残すこと。</a:t>
            </a:r>
            <a:endParaRPr kumimoji="1" lang="ja-JP" altLang="en-US" sz="2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2698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389" y="365127"/>
            <a:ext cx="10824411" cy="789906"/>
          </a:xfrm>
          <a:ln>
            <a:solidFill>
              <a:schemeClr val="tx1"/>
            </a:solidFill>
          </a:ln>
        </p:spPr>
        <p:txBody>
          <a:bodyPr/>
          <a:lstStyle/>
          <a:p>
            <a:r>
              <a:rPr lang="ja-JP" altLang="en-US" b="1" dirty="0"/>
              <a:t>短期入所</a:t>
            </a:r>
            <a:r>
              <a:rPr lang="ja-JP" altLang="en-US" b="1" dirty="0" smtClean="0"/>
              <a:t>サービスにおける食費の設定</a:t>
            </a:r>
            <a:endParaRPr kumimoji="1" lang="ja-JP" altLang="en-US" b="1" dirty="0"/>
          </a:p>
        </p:txBody>
      </p:sp>
      <p:sp>
        <p:nvSpPr>
          <p:cNvPr id="3" name="コンテンツ プレースホルダー 2"/>
          <p:cNvSpPr>
            <a:spLocks noGrp="1"/>
          </p:cNvSpPr>
          <p:nvPr>
            <p:ph idx="1"/>
          </p:nvPr>
        </p:nvSpPr>
        <p:spPr>
          <a:xfrm>
            <a:off x="721895" y="1347537"/>
            <a:ext cx="10708105" cy="5245767"/>
          </a:xfrm>
        </p:spPr>
        <p:txBody>
          <a:bodyPr>
            <a:normAutofit fontScale="92500" lnSpcReduction="10000"/>
          </a:bodyPr>
          <a:lstStyle/>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3900" dirty="0" smtClean="0">
                <a:latin typeface="HGP創英ﾌﾟﾚｾﾞﾝｽEB" panose="02020800000000000000" pitchFamily="18" charset="-128"/>
                <a:ea typeface="HGP創英ﾌﾟﾚｾﾞﾝｽEB" panose="02020800000000000000" pitchFamily="18" charset="-128"/>
              </a:rPr>
              <a:t>平成２４年度介護報酬改定</a:t>
            </a:r>
            <a:r>
              <a:rPr lang="en-US" altLang="ja-JP" sz="3900" dirty="0" smtClean="0">
                <a:latin typeface="HGP創英ﾌﾟﾚｾﾞﾝｽEB" panose="02020800000000000000" pitchFamily="18" charset="-128"/>
                <a:ea typeface="HGP創英ﾌﾟﾚｾﾞﾝｽEB" panose="02020800000000000000" pitchFamily="18" charset="-128"/>
              </a:rPr>
              <a:t>Q&amp;A】</a:t>
            </a:r>
          </a:p>
          <a:p>
            <a:pPr marL="0" indent="0">
              <a:buNone/>
            </a:pPr>
            <a:r>
              <a:rPr lang="ja-JP" altLang="en-US" sz="3900" dirty="0" smtClean="0">
                <a:latin typeface="HGP創英ﾌﾟﾚｾﾞﾝｽEB" panose="02020800000000000000" pitchFamily="18" charset="-128"/>
                <a:ea typeface="HGP創英ﾌﾟﾚｾﾞﾝｽEB" panose="02020800000000000000" pitchFamily="18" charset="-128"/>
              </a:rPr>
              <a:t>（食費の設定）</a:t>
            </a:r>
            <a:endParaRPr lang="en-US" altLang="ja-JP" sz="39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ショートステイ（短期入所生活介護、短期入所療養介護）については、入所</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の期間も短いことから、</a:t>
            </a:r>
            <a:r>
              <a:rPr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原則として１食ごと</a:t>
            </a:r>
            <a:r>
              <a:rPr lang="ja-JP" altLang="en-US" sz="2800" dirty="0" smtClean="0">
                <a:latin typeface="HGP創英角ｺﾞｼｯｸUB" panose="020B0900000000000000" pitchFamily="50" charset="-128"/>
                <a:ea typeface="HGP創英角ｺﾞｼｯｸUB" panose="020B0900000000000000" pitchFamily="50" charset="-128"/>
              </a:rPr>
              <a:t>に分けて設定する。</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2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2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900" dirty="0" smtClean="0">
                <a:latin typeface="HGP創英ﾌﾟﾚｾﾞﾝｽEB" panose="02020800000000000000" pitchFamily="18" charset="-128"/>
                <a:ea typeface="HGP創英ﾌﾟﾚｾﾞﾝｽEB" panose="02020800000000000000" pitchFamily="18" charset="-128"/>
              </a:rPr>
              <a:t>（補足給付の取扱い）</a:t>
            </a:r>
            <a:endParaRPr lang="en-US" altLang="ja-JP" sz="3900" dirty="0" smtClean="0">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dirty="0" smtClean="0">
                <a:latin typeface="HGP創英角ｺﾞｼｯｸUB" panose="020B0900000000000000" pitchFamily="50" charset="-128"/>
                <a:ea typeface="HGP創英角ｺﾞｼｯｸUB" panose="020B0900000000000000" pitchFamily="50" charset="-128"/>
              </a:rPr>
              <a:t>　</a:t>
            </a:r>
            <a:r>
              <a:rPr kumimoji="1" lang="ja-JP" altLang="en-US" sz="2800" dirty="0" smtClean="0">
                <a:latin typeface="HGP創英角ｺﾞｼｯｸUB" panose="020B0900000000000000" pitchFamily="50" charset="-128"/>
                <a:ea typeface="HGP創英角ｺﾞｼｯｸUB" panose="020B0900000000000000" pitchFamily="50" charset="-128"/>
              </a:rPr>
              <a:t>利用者負担第１段階から第３段階の方の補足給付の取扱いついては、１日</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800" dirty="0" smtClean="0">
                <a:latin typeface="HGP創英角ｺﾞｼｯｸUB" panose="020B0900000000000000" pitchFamily="50" charset="-128"/>
                <a:ea typeface="HGP創英角ｺﾞｼｯｸUB" panose="020B0900000000000000" pitchFamily="50" charset="-128"/>
              </a:rPr>
              <a:t>の食費の合計額について、補足給付の「負担限度額</a:t>
            </a:r>
            <a:r>
              <a:rPr lang="ja-JP" altLang="en-US" sz="2800" dirty="0">
                <a:latin typeface="HGP創英角ｺﾞｼｯｸUB" panose="020B0900000000000000" pitchFamily="50" charset="-128"/>
                <a:ea typeface="HGP創英角ｺﾞｼｯｸUB" panose="020B0900000000000000" pitchFamily="50" charset="-128"/>
              </a:rPr>
              <a:t>」</a:t>
            </a:r>
            <a:r>
              <a:rPr kumimoji="1" lang="ja-JP" altLang="en-US" sz="2800" dirty="0" smtClean="0">
                <a:latin typeface="HGP創英角ｺﾞｼｯｸUB" panose="020B0900000000000000" pitchFamily="50" charset="-128"/>
                <a:ea typeface="HGP創英角ｺﾞｼｯｸUB" panose="020B0900000000000000" pitchFamily="50" charset="-128"/>
              </a:rPr>
              <a:t>に達するまでは補足給</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800" dirty="0" smtClean="0">
                <a:latin typeface="HGP創英角ｺﾞｼｯｸUB" panose="020B0900000000000000" pitchFamily="50" charset="-128"/>
                <a:ea typeface="HGP創英角ｺﾞｼｯｸUB" panose="020B0900000000000000" pitchFamily="50" charset="-128"/>
              </a:rPr>
              <a:t>付は行われず、「負担限度額」を超える額について補足給付が行われることと</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800" dirty="0" smtClean="0">
                <a:latin typeface="HGP創英角ｺﾞｼｯｸUB" panose="020B0900000000000000" pitchFamily="50" charset="-128"/>
                <a:ea typeface="HGP創英角ｺﾞｼｯｸUB" panose="020B0900000000000000" pitchFamily="50" charset="-128"/>
              </a:rPr>
              <a:t>なる。</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6516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平成２９年度　第１回</a:t>
            </a:r>
            <a:r>
              <a:rPr lang="en-US" altLang="ja-JP" dirty="0" smtClean="0"/>
              <a:t/>
            </a:r>
            <a:br>
              <a:rPr lang="en-US" altLang="ja-JP" dirty="0" smtClean="0"/>
            </a:br>
            <a:r>
              <a:rPr lang="ja-JP" altLang="en-US" dirty="0" smtClean="0"/>
              <a:t>川崎市指定介護</a:t>
            </a:r>
            <a:r>
              <a:rPr lang="ja-JP" altLang="en-US" dirty="0"/>
              <a:t>保険事業者</a:t>
            </a:r>
            <a:r>
              <a:rPr lang="en-US" altLang="ja-JP" dirty="0"/>
              <a:t/>
            </a:r>
            <a:br>
              <a:rPr lang="en-US" altLang="ja-JP" dirty="0"/>
            </a:br>
            <a:r>
              <a:rPr lang="ja-JP" altLang="en-US" dirty="0"/>
              <a:t>集団指導講習会</a:t>
            </a:r>
            <a:endParaRPr kumimoji="1" lang="ja-JP" altLang="en-US" dirty="0"/>
          </a:p>
        </p:txBody>
      </p:sp>
      <p:sp>
        <p:nvSpPr>
          <p:cNvPr id="3" name="サブタイトル 2"/>
          <p:cNvSpPr>
            <a:spLocks noGrp="1"/>
          </p:cNvSpPr>
          <p:nvPr>
            <p:ph type="subTitle" idx="1"/>
          </p:nvPr>
        </p:nvSpPr>
        <p:spPr/>
        <p:txBody>
          <a:bodyPr anchor="ctr">
            <a:normAutofit/>
          </a:bodyPr>
          <a:lstStyle/>
          <a:p>
            <a:r>
              <a:rPr kumimoji="1" lang="ja-JP" altLang="en-US" sz="3600" dirty="0" smtClean="0"/>
              <a:t>～施設系サービス～</a:t>
            </a:r>
            <a:endParaRPr kumimoji="1" lang="ja-JP" altLang="en-US" sz="3600" dirty="0"/>
          </a:p>
        </p:txBody>
      </p:sp>
    </p:spTree>
    <p:extLst>
      <p:ext uri="{BB962C8B-B14F-4D97-AF65-F5344CB8AC3E}">
        <p14:creationId xmlns:p14="http://schemas.microsoft.com/office/powerpoint/2010/main" val="3231267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4137" y="196683"/>
            <a:ext cx="10515600" cy="1054601"/>
          </a:xfrm>
          <a:ln>
            <a:solidFill>
              <a:schemeClr val="tx1"/>
            </a:solidFill>
          </a:ln>
        </p:spPr>
        <p:txBody>
          <a:bodyPr/>
          <a:lstStyle/>
          <a:p>
            <a:r>
              <a:rPr lang="ja-JP" altLang="en-US" b="1" dirty="0" smtClean="0"/>
              <a:t>施設</a:t>
            </a:r>
            <a:r>
              <a:rPr lang="ja-JP" altLang="en-US" b="1" dirty="0"/>
              <a:t>サービス</a:t>
            </a:r>
            <a:r>
              <a:rPr lang="ja-JP" altLang="en-US" b="1" dirty="0" smtClean="0"/>
              <a:t>計画の作成のポイント</a:t>
            </a:r>
            <a:endParaRPr kumimoji="1" lang="ja-JP" altLang="en-US" b="1" dirty="0"/>
          </a:p>
        </p:txBody>
      </p:sp>
      <p:sp>
        <p:nvSpPr>
          <p:cNvPr id="3" name="コンテンツ プレースホルダー 2"/>
          <p:cNvSpPr>
            <a:spLocks noGrp="1"/>
          </p:cNvSpPr>
          <p:nvPr>
            <p:ph idx="1"/>
          </p:nvPr>
        </p:nvSpPr>
        <p:spPr>
          <a:xfrm>
            <a:off x="433137" y="1491916"/>
            <a:ext cx="11454063" cy="5173579"/>
          </a:xfrm>
        </p:spPr>
        <p:txBody>
          <a:bodyPr>
            <a:normAutofit fontScale="92500"/>
          </a:bodyPr>
          <a:lstStyle/>
          <a:p>
            <a:pPr marL="0" indent="0">
              <a:buNone/>
            </a:pPr>
            <a:r>
              <a:rPr kumimoji="1" lang="en-US" altLang="ja-JP" sz="3600" dirty="0" smtClean="0">
                <a:solidFill>
                  <a:srgbClr val="002060"/>
                </a:solidFill>
                <a:latin typeface="HGP創英ﾌﾟﾚｾﾞﾝｽEB" panose="02020800000000000000" pitchFamily="18" charset="-128"/>
                <a:ea typeface="HGP創英ﾌﾟﾚｾﾞﾝｽEB" panose="02020800000000000000" pitchFamily="18" charset="-128"/>
              </a:rPr>
              <a:t>【</a:t>
            </a:r>
            <a:r>
              <a:rPr kumimoji="1" lang="ja-JP" altLang="en-US" sz="3600" dirty="0" smtClean="0">
                <a:solidFill>
                  <a:srgbClr val="002060"/>
                </a:solidFill>
                <a:latin typeface="HGP創英ﾌﾟﾚｾﾞﾝｽEB" panose="02020800000000000000" pitchFamily="18" charset="-128"/>
                <a:ea typeface="HGP創英ﾌﾟﾚｾﾞﾝｽEB" panose="02020800000000000000" pitchFamily="18" charset="-128"/>
              </a:rPr>
              <a:t>基準条例の考え方第４の１０（施設サービス計画の作成）</a:t>
            </a:r>
            <a:r>
              <a:rPr kumimoji="1" lang="en-US" altLang="ja-JP" sz="3600" dirty="0" smtClean="0">
                <a:solidFill>
                  <a:srgbClr val="002060"/>
                </a:solidFill>
                <a:latin typeface="HGP創英ﾌﾟﾚｾﾞﾝｽEB" panose="02020800000000000000" pitchFamily="18" charset="-128"/>
                <a:ea typeface="HGP創英ﾌﾟﾚｾﾞﾝｽEB" panose="02020800000000000000" pitchFamily="18" charset="-128"/>
              </a:rPr>
              <a:t>】</a:t>
            </a:r>
          </a:p>
          <a:p>
            <a:pPr marL="0" indent="0">
              <a:buNone/>
            </a:pPr>
            <a:endParaRPr kumimoji="1" lang="en-US" altLang="ja-JP" sz="1100" dirty="0" smtClean="0">
              <a:solidFill>
                <a:srgbClr val="002060"/>
              </a:solidFill>
              <a:latin typeface="HGP創英ﾌﾟﾚｾﾞﾝｽEB" panose="02020800000000000000" pitchFamily="18" charset="-128"/>
              <a:ea typeface="HGP創英ﾌﾟﾚｾﾞﾝｽEB" panose="02020800000000000000" pitchFamily="18" charset="-128"/>
            </a:endParaRPr>
          </a:p>
          <a:p>
            <a:r>
              <a:rPr lang="ja-JP" altLang="en-US" sz="2600" dirty="0" smtClean="0">
                <a:latin typeface="HGP創英角ｺﾞｼｯｸUB" panose="020B0900000000000000" pitchFamily="50" charset="-128"/>
                <a:ea typeface="HGP創英角ｺﾞｼｯｸUB" panose="020B0900000000000000" pitchFamily="50" charset="-128"/>
              </a:rPr>
              <a:t>各種サービスに係る</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目標を具体的に設定し記載する必要がある。</a:t>
            </a:r>
            <a:r>
              <a:rPr lang="ja-JP" altLang="en-US" sz="2600" dirty="0" smtClean="0">
                <a:latin typeface="HGP創英角ｺﾞｼｯｸUB" panose="020B0900000000000000" pitchFamily="50" charset="-128"/>
                <a:ea typeface="HGP創英角ｺﾞｼｯｸUB" panose="020B0900000000000000" pitchFamily="50" charset="-128"/>
              </a:rPr>
              <a:t>さらに提供される施</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2600" dirty="0" smtClean="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設サービスについて、その長期的な目標及びそれを達成するための短期的な目標並び</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2600" dirty="0" smtClean="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にそれらの達成時期を明確に盛り込み、</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当該達成時期には計画及びサービスの評価を</a:t>
            </a:r>
            <a:endParaRPr lang="en-US" altLang="ja-JP" sz="26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en-US" altLang="ja-JP" sz="2600" b="1"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6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行い得ることが重要</a:t>
            </a:r>
            <a:r>
              <a:rPr lang="ja-JP" altLang="en-US" sz="2600" dirty="0" smtClean="0">
                <a:latin typeface="HGP創英角ｺﾞｼｯｸUB" panose="020B0900000000000000" pitchFamily="50" charset="-128"/>
                <a:ea typeface="HGP創英角ｺﾞｼｯｸUB" panose="020B0900000000000000" pitchFamily="50" charset="-128"/>
              </a:rPr>
              <a:t>である。</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2600" dirty="0" smtClean="0">
              <a:latin typeface="HGP創英角ｺﾞｼｯｸUB" panose="020B0900000000000000" pitchFamily="50" charset="-128"/>
              <a:ea typeface="HGP創英角ｺﾞｼｯｸUB" panose="020B0900000000000000" pitchFamily="50" charset="-128"/>
            </a:endParaRPr>
          </a:p>
          <a:p>
            <a:r>
              <a:rPr lang="ja-JP" altLang="en-US" sz="2600" dirty="0" smtClean="0">
                <a:latin typeface="HGP創英角ｺﾞｼｯｸUB" panose="020B0900000000000000" pitchFamily="50" charset="-128"/>
                <a:ea typeface="HGP創英角ｺﾞｼｯｸUB" panose="020B0900000000000000" pitchFamily="50" charset="-128"/>
              </a:rPr>
              <a:t>施設</a:t>
            </a:r>
            <a:r>
              <a:rPr lang="ja-JP" altLang="en-US" sz="2600" dirty="0">
                <a:latin typeface="HGP創英角ｺﾞｼｯｸUB" panose="020B0900000000000000" pitchFamily="50" charset="-128"/>
                <a:ea typeface="HGP創英角ｺﾞｼｯｸUB" panose="020B0900000000000000" pitchFamily="50" charset="-128"/>
              </a:rPr>
              <a:t>サービス</a:t>
            </a:r>
            <a:r>
              <a:rPr lang="ja-JP" altLang="en-US" sz="2600" dirty="0" smtClean="0">
                <a:latin typeface="HGP創英角ｺﾞｼｯｸUB" panose="020B0900000000000000" pitchFamily="50" charset="-128"/>
                <a:ea typeface="HGP創英角ｺﾞｼｯｸUB" panose="020B0900000000000000" pitchFamily="50" charset="-128"/>
              </a:rPr>
              <a:t>計画作成後のモニタリングについては、定期的に入所者と面接して行う必</a:t>
            </a:r>
            <a:endParaRPr lang="en-US" altLang="ja-JP" sz="2600" dirty="0" smtClean="0">
              <a:latin typeface="HGP創英角ｺﾞｼｯｸUB" panose="020B0900000000000000" pitchFamily="50" charset="-128"/>
              <a:ea typeface="HGP創英角ｺﾞｼｯｸUB" panose="020B0900000000000000" pitchFamily="50" charset="-128"/>
            </a:endParaRPr>
          </a:p>
          <a:p>
            <a:pPr marL="0" indent="0">
              <a:buNone/>
            </a:pPr>
            <a:r>
              <a:rPr lang="en-US" altLang="ja-JP" sz="2600" dirty="0">
                <a:latin typeface="HGP創英角ｺﾞｼｯｸUB" panose="020B0900000000000000" pitchFamily="50" charset="-128"/>
                <a:ea typeface="HGP創英角ｺﾞｼｯｸUB" panose="020B0900000000000000" pitchFamily="50" charset="-128"/>
              </a:rPr>
              <a:t> </a:t>
            </a:r>
            <a:r>
              <a:rPr lang="en-US" altLang="ja-JP" sz="2600" dirty="0" smtClean="0">
                <a:latin typeface="HGP創英角ｺﾞｼｯｸUB" panose="020B0900000000000000" pitchFamily="50" charset="-128"/>
                <a:ea typeface="HGP創英角ｺﾞｼｯｸUB" panose="020B0900000000000000" pitchFamily="50" charset="-128"/>
              </a:rPr>
              <a:t>  </a:t>
            </a:r>
            <a:r>
              <a:rPr lang="ja-JP" altLang="en-US" sz="2600" dirty="0" smtClean="0">
                <a:latin typeface="HGP創英角ｺﾞｼｯｸUB" panose="020B0900000000000000" pitchFamily="50" charset="-128"/>
                <a:ea typeface="HGP創英角ｺﾞｼｯｸUB" panose="020B0900000000000000" pitchFamily="50" charset="-128"/>
              </a:rPr>
              <a:t>要がある。また、モニタリングの結果についても</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定期的に記録することが必要</a:t>
            </a:r>
            <a:r>
              <a:rPr lang="ja-JP" altLang="en-US" sz="2600" dirty="0" smtClean="0">
                <a:latin typeface="HGP創英角ｺﾞｼｯｸUB" panose="020B0900000000000000" pitchFamily="50" charset="-128"/>
                <a:ea typeface="HGP創英角ｺﾞｼｯｸUB" panose="020B0900000000000000" pitchFamily="50" charset="-128"/>
              </a:rPr>
              <a:t>である。</a:t>
            </a:r>
            <a:endParaRPr lang="en-US" altLang="ja-JP" sz="2600" dirty="0" smtClean="0">
              <a:latin typeface="HGP創英角ｺﾞｼｯｸUB" panose="020B0900000000000000" pitchFamily="50" charset="-128"/>
              <a:ea typeface="HGP創英角ｺﾞｼｯｸUB" panose="020B0900000000000000" pitchFamily="50" charset="-128"/>
            </a:endParaRPr>
          </a:p>
          <a:p>
            <a:endParaRPr lang="en-US" altLang="ja-JP" sz="2600" dirty="0" smtClean="0">
              <a:latin typeface="HGP創英角ｺﾞｼｯｸUB" panose="020B0900000000000000" pitchFamily="50" charset="-128"/>
              <a:ea typeface="HGP創英角ｺﾞｼｯｸUB" panose="020B0900000000000000" pitchFamily="50" charset="-128"/>
            </a:endParaRPr>
          </a:p>
          <a:p>
            <a:r>
              <a:rPr lang="ja-JP" altLang="en-US" sz="2600" dirty="0" smtClean="0">
                <a:latin typeface="HGP創英角ｺﾞｼｯｸUB" panose="020B0900000000000000" pitchFamily="50" charset="-128"/>
                <a:ea typeface="HGP創英角ｺﾞｼｯｸUB" panose="020B0900000000000000" pitchFamily="50" charset="-128"/>
              </a:rPr>
              <a:t>入所者の</a:t>
            </a:r>
            <a:r>
              <a:rPr lang="ja-JP" altLang="en-US" sz="2600" dirty="0">
                <a:latin typeface="HGP創英角ｺﾞｼｯｸUB" panose="020B0900000000000000" pitchFamily="50" charset="-128"/>
                <a:ea typeface="HGP創英角ｺﾞｼｯｸUB" panose="020B0900000000000000" pitchFamily="50" charset="-128"/>
              </a:rPr>
              <a:t>解決すべき課題</a:t>
            </a:r>
            <a:r>
              <a:rPr lang="ja-JP" altLang="en-US" sz="2600" dirty="0" smtClean="0">
                <a:latin typeface="HGP創英角ｺﾞｼｯｸUB" panose="020B0900000000000000" pitchFamily="50" charset="-128"/>
                <a:ea typeface="HGP創英角ｺﾞｼｯｸUB" panose="020B0900000000000000" pitchFamily="50" charset="-128"/>
              </a:rPr>
              <a:t>の</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変化が認められる場合</a:t>
            </a:r>
            <a:r>
              <a:rPr lang="ja-JP" altLang="en-US" sz="2600" dirty="0" smtClean="0">
                <a:latin typeface="HGP創英角ｺﾞｼｯｸUB" panose="020B0900000000000000" pitchFamily="50" charset="-128"/>
                <a:ea typeface="HGP創英角ｺﾞｼｯｸUB" panose="020B0900000000000000" pitchFamily="50" charset="-128"/>
              </a:rPr>
              <a:t>等必要に応じて</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施設サービス計画</a:t>
            </a:r>
            <a:endParaRPr lang="en-US" altLang="ja-JP" sz="26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en-US" altLang="ja-JP" sz="2600" b="1"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6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600" b="1" u="sng" dirty="0" smtClean="0">
                <a:solidFill>
                  <a:srgbClr val="FF0000"/>
                </a:solidFill>
                <a:latin typeface="HGP創英角ｺﾞｼｯｸUB" panose="020B0900000000000000" pitchFamily="50" charset="-128"/>
                <a:ea typeface="HGP創英角ｺﾞｼｯｸUB" panose="020B0900000000000000" pitchFamily="50" charset="-128"/>
              </a:rPr>
              <a:t>の変更を行う</a:t>
            </a:r>
            <a:r>
              <a:rPr lang="ja-JP" altLang="en-US" sz="2600" dirty="0" smtClean="0">
                <a:latin typeface="HGP創英角ｺﾞｼｯｸUB" panose="020B0900000000000000" pitchFamily="50" charset="-128"/>
                <a:ea typeface="HGP創英角ｺﾞｼｯｸUB" panose="020B0900000000000000" pitchFamily="50" charset="-128"/>
              </a:rPr>
              <a:t>ものとする。</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454817" y="-1034715"/>
            <a:ext cx="10106527" cy="770020"/>
          </a:xfrm>
          <a:prstGeom prst="rect">
            <a:avLst/>
          </a:prstGeom>
          <a:noFill/>
          <a:ln w="3175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644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102728"/>
          </a:xfrm>
          <a:ln>
            <a:solidFill>
              <a:schemeClr val="tx1"/>
            </a:solidFill>
          </a:ln>
        </p:spPr>
        <p:txBody>
          <a:bodyPr>
            <a:normAutofit fontScale="90000"/>
          </a:bodyPr>
          <a:lstStyle/>
          <a:p>
            <a:r>
              <a:rPr kumimoji="1" lang="ja-JP" altLang="en-US" sz="4000" b="1" dirty="0" smtClean="0"/>
              <a:t>事故発生の防止のために講じなければならない措置</a:t>
            </a:r>
            <a:endParaRPr kumimoji="1" lang="ja-JP" altLang="en-US" sz="4000" b="1" dirty="0"/>
          </a:p>
        </p:txBody>
      </p:sp>
      <p:sp>
        <p:nvSpPr>
          <p:cNvPr id="3" name="コンテンツ プレースホルダー 2"/>
          <p:cNvSpPr>
            <a:spLocks noGrp="1"/>
          </p:cNvSpPr>
          <p:nvPr>
            <p:ph idx="1"/>
          </p:nvPr>
        </p:nvSpPr>
        <p:spPr>
          <a:xfrm>
            <a:off x="838200" y="1660358"/>
            <a:ext cx="10515600" cy="5005137"/>
          </a:xfrm>
        </p:spPr>
        <p:txBody>
          <a:bodyPr>
            <a:normAutofit fontScale="85000" lnSpcReduction="10000"/>
          </a:bodyPr>
          <a:lstStyle/>
          <a:p>
            <a:pPr marL="0" indent="0" eaLnBrk="0" hangingPunct="0">
              <a:buNone/>
            </a:pPr>
            <a:r>
              <a:rPr lang="en-US" altLang="ja-JP" sz="4200" dirty="0">
                <a:latin typeface="HGP創英ﾌﾟﾚｾﾞﾝｽEB" panose="02020800000000000000" pitchFamily="18" charset="-128"/>
                <a:ea typeface="HGP創英ﾌﾟﾚｾﾞﾝｽEB" panose="02020800000000000000" pitchFamily="18" charset="-128"/>
              </a:rPr>
              <a:t>【</a:t>
            </a:r>
            <a:r>
              <a:rPr lang="ja-JP" altLang="en-US" sz="4200" dirty="0">
                <a:latin typeface="HGP創英ﾌﾟﾚｾﾞﾝｽEB" panose="02020800000000000000" pitchFamily="18" charset="-128"/>
                <a:ea typeface="HGP創英ﾌﾟﾚｾﾞﾝｽEB" panose="02020800000000000000" pitchFamily="18" charset="-128"/>
              </a:rPr>
              <a:t>基準条例</a:t>
            </a:r>
            <a:r>
              <a:rPr lang="ja-JP" altLang="en-US" sz="4200" dirty="0" smtClean="0">
                <a:latin typeface="HGP創英ﾌﾟﾚｾﾞﾝｽEB" panose="02020800000000000000" pitchFamily="18" charset="-128"/>
                <a:ea typeface="HGP創英ﾌﾟﾚｾﾞﾝｽEB" panose="02020800000000000000" pitchFamily="18" charset="-128"/>
              </a:rPr>
              <a:t>第４１条</a:t>
            </a:r>
            <a:r>
              <a:rPr lang="ja-JP" altLang="en-US" sz="3800" dirty="0" smtClean="0">
                <a:latin typeface="HGP創英ﾌﾟﾚｾﾞﾝｽEB" panose="02020800000000000000" pitchFamily="18" charset="-128"/>
                <a:ea typeface="HGP創英ﾌﾟﾚｾﾞﾝｽEB" panose="02020800000000000000" pitchFamily="18" charset="-128"/>
              </a:rPr>
              <a:t>（事故発生の防止及び発生時の対応）</a:t>
            </a:r>
            <a:r>
              <a:rPr lang="en-US" altLang="ja-JP" sz="4200" dirty="0" smtClean="0">
                <a:latin typeface="HGP創英ﾌﾟﾚｾﾞﾝｽEB" panose="02020800000000000000" pitchFamily="18" charset="-128"/>
                <a:ea typeface="HGP創英ﾌﾟﾚｾﾞﾝｽEB" panose="02020800000000000000" pitchFamily="18" charset="-128"/>
              </a:rPr>
              <a:t>】</a:t>
            </a:r>
          </a:p>
          <a:p>
            <a:pPr marL="0" indent="0" eaLnBrk="0" hangingPunct="0">
              <a:buNone/>
            </a:pPr>
            <a:endParaRPr lang="en-US" altLang="ja-JP" sz="1200" dirty="0">
              <a:latin typeface="HGP創英ﾌﾟﾚｾﾞﾝｽEB" panose="02020800000000000000" pitchFamily="18" charset="-128"/>
              <a:ea typeface="HGP創英ﾌﾟﾚｾﾞﾝｽEB" panose="02020800000000000000" pitchFamily="18" charset="-128"/>
            </a:endParaRPr>
          </a:p>
          <a:p>
            <a:pPr marL="0" indent="0" eaLnBrk="0" hangingPunct="0">
              <a:buNone/>
            </a:pPr>
            <a:r>
              <a:rPr lang="ja-JP" altLang="ja-JP" sz="3100" dirty="0" smtClean="0">
                <a:latin typeface="HGP創英角ｺﾞｼｯｸUB" panose="020B0900000000000000" pitchFamily="50" charset="-128"/>
                <a:ea typeface="HGP創英角ｺﾞｼｯｸUB" panose="020B0900000000000000" pitchFamily="50" charset="-128"/>
              </a:rPr>
              <a:t>①</a:t>
            </a:r>
            <a:r>
              <a:rPr lang="ja-JP" altLang="ja-JP" sz="3100" dirty="0">
                <a:latin typeface="HGP創英角ｺﾞｼｯｸUB" panose="020B0900000000000000" pitchFamily="50" charset="-128"/>
                <a:ea typeface="HGP創英角ｺﾞｼｯｸUB" panose="020B0900000000000000" pitchFamily="50" charset="-128"/>
              </a:rPr>
              <a:t>　事故が発生した場合の対応、市町村等への報告の方法等が</a:t>
            </a:r>
            <a:r>
              <a:rPr lang="ja-JP" altLang="ja-JP" sz="3100" dirty="0" smtClean="0">
                <a:latin typeface="HGP創英角ｺﾞｼｯｸUB" panose="020B0900000000000000" pitchFamily="50" charset="-128"/>
                <a:ea typeface="HGP創英角ｺﾞｼｯｸUB" panose="020B0900000000000000" pitchFamily="50" charset="-128"/>
              </a:rPr>
              <a:t>記載さ</a:t>
            </a:r>
            <a:r>
              <a:rPr lang="ja-JP" altLang="en-US" sz="3100" dirty="0" smtClean="0">
                <a:latin typeface="HGP創英角ｺﾞｼｯｸUB" panose="020B0900000000000000" pitchFamily="50" charset="-128"/>
                <a:ea typeface="HGP創英角ｺﾞｼｯｸUB" panose="020B0900000000000000" pitchFamily="50" charset="-128"/>
              </a:rPr>
              <a:t>　</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3100" dirty="0">
                <a:latin typeface="HGP創英角ｺﾞｼｯｸUB" panose="020B0900000000000000" pitchFamily="50" charset="-128"/>
                <a:ea typeface="HGP創英角ｺﾞｼｯｸUB" panose="020B0900000000000000" pitchFamily="50" charset="-128"/>
              </a:rPr>
              <a:t>　</a:t>
            </a:r>
            <a:r>
              <a:rPr lang="ja-JP" altLang="ja-JP" sz="3100" dirty="0" smtClean="0">
                <a:latin typeface="HGP創英角ｺﾞｼｯｸUB" panose="020B0900000000000000" pitchFamily="50" charset="-128"/>
                <a:ea typeface="HGP創英角ｺﾞｼｯｸUB" panose="020B0900000000000000" pitchFamily="50" charset="-128"/>
              </a:rPr>
              <a:t>れた</a:t>
            </a:r>
            <a:r>
              <a:rPr lang="ja-JP" altLang="ja-JP" sz="3100" dirty="0">
                <a:latin typeface="HGP創英角ｺﾞｼｯｸUB" panose="020B0900000000000000" pitchFamily="50" charset="-128"/>
                <a:ea typeface="HGP創英角ｺﾞｼｯｸUB" panose="020B0900000000000000" pitchFamily="50" charset="-128"/>
              </a:rPr>
              <a:t>事故発生防止のための</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指針の</a:t>
            </a:r>
            <a:r>
              <a:rPr lang="ja-JP" altLang="ja-JP" sz="3100" b="1" u="sng" dirty="0" smtClean="0">
                <a:solidFill>
                  <a:srgbClr val="FF0000"/>
                </a:solidFill>
                <a:latin typeface="HGP創英角ｺﾞｼｯｸUB" panose="020B0900000000000000" pitchFamily="50" charset="-128"/>
                <a:ea typeface="HGP創英角ｺﾞｼｯｸUB" panose="020B0900000000000000" pitchFamily="50" charset="-128"/>
              </a:rPr>
              <a:t>整備</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ja-JP" sz="3100" dirty="0" smtClean="0">
                <a:latin typeface="HGP創英角ｺﾞｼｯｸUB" panose="020B0900000000000000" pitchFamily="50" charset="-128"/>
                <a:ea typeface="HGP創英角ｺﾞｼｯｸUB" panose="020B0900000000000000" pitchFamily="50" charset="-128"/>
              </a:rPr>
              <a:t>②</a:t>
            </a:r>
            <a:r>
              <a:rPr lang="ja-JP" altLang="ja-JP" sz="3100" dirty="0">
                <a:latin typeface="HGP創英角ｺﾞｼｯｸUB" panose="020B0900000000000000" pitchFamily="50" charset="-128"/>
                <a:ea typeface="HGP創英角ｺﾞｼｯｸUB" panose="020B0900000000000000" pitchFamily="50" charset="-128"/>
              </a:rPr>
              <a:t>　事故が発生した場合又はそれに至る危険性がある事態が</a:t>
            </a:r>
            <a:r>
              <a:rPr lang="ja-JP" altLang="ja-JP" sz="3100" dirty="0" smtClean="0">
                <a:latin typeface="HGP創英角ｺﾞｼｯｸUB" panose="020B0900000000000000" pitchFamily="50" charset="-128"/>
                <a:ea typeface="HGP創英角ｺﾞｼｯｸUB" panose="020B0900000000000000" pitchFamily="50" charset="-128"/>
              </a:rPr>
              <a:t>生じた場</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3100" dirty="0">
                <a:latin typeface="HGP創英角ｺﾞｼｯｸUB" panose="020B0900000000000000" pitchFamily="50" charset="-128"/>
                <a:ea typeface="HGP創英角ｺﾞｼｯｸUB" panose="020B0900000000000000" pitchFamily="50" charset="-128"/>
              </a:rPr>
              <a:t>　</a:t>
            </a:r>
            <a:r>
              <a:rPr lang="ja-JP" altLang="ja-JP" sz="3100" dirty="0" smtClean="0">
                <a:latin typeface="HGP創英角ｺﾞｼｯｸUB" panose="020B0900000000000000" pitchFamily="50" charset="-128"/>
                <a:ea typeface="HGP創英角ｺﾞｼｯｸUB" panose="020B0900000000000000" pitchFamily="50" charset="-128"/>
              </a:rPr>
              <a:t>合</a:t>
            </a:r>
            <a:r>
              <a:rPr lang="ja-JP" altLang="ja-JP" sz="3100" dirty="0">
                <a:latin typeface="HGP創英角ｺﾞｼｯｸUB" panose="020B0900000000000000" pitchFamily="50" charset="-128"/>
                <a:ea typeface="HGP創英角ｺﾞｼｯｸUB" panose="020B0900000000000000" pitchFamily="50" charset="-128"/>
              </a:rPr>
              <a:t>に、当該事実が</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報告</a:t>
            </a:r>
            <a:r>
              <a:rPr lang="ja-JP" altLang="ja-JP" sz="3100" dirty="0">
                <a:latin typeface="HGP創英角ｺﾞｼｯｸUB" panose="020B0900000000000000" pitchFamily="50" charset="-128"/>
                <a:ea typeface="HGP創英角ｺﾞｼｯｸUB" panose="020B0900000000000000" pitchFamily="50" charset="-128"/>
              </a:rPr>
              <a:t>され、その</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分析</a:t>
            </a:r>
            <a:r>
              <a:rPr lang="ja-JP" altLang="ja-JP" sz="3100" dirty="0">
                <a:latin typeface="HGP創英角ｺﾞｼｯｸUB" panose="020B0900000000000000" pitchFamily="50" charset="-128"/>
                <a:ea typeface="HGP創英角ｺﾞｼｯｸUB" panose="020B0900000000000000" pitchFamily="50" charset="-128"/>
              </a:rPr>
              <a:t>を通じた</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改善策</a:t>
            </a:r>
            <a:r>
              <a:rPr lang="ja-JP" altLang="ja-JP" sz="3100" dirty="0">
                <a:latin typeface="HGP創英角ｺﾞｼｯｸUB" panose="020B0900000000000000" pitchFamily="50" charset="-128"/>
                <a:ea typeface="HGP創英角ｺﾞｼｯｸUB" panose="020B0900000000000000" pitchFamily="50" charset="-128"/>
              </a:rPr>
              <a:t>を</a:t>
            </a:r>
            <a:r>
              <a:rPr lang="ja-JP" altLang="ja-JP" sz="3100" dirty="0" smtClean="0">
                <a:latin typeface="HGP創英角ｺﾞｼｯｸUB" panose="020B0900000000000000" pitchFamily="50" charset="-128"/>
                <a:ea typeface="HGP創英角ｺﾞｼｯｸUB" panose="020B0900000000000000" pitchFamily="50" charset="-128"/>
              </a:rPr>
              <a:t>従業者</a:t>
            </a:r>
            <a:r>
              <a:rPr lang="ja-JP" altLang="ja-JP" sz="3100" dirty="0">
                <a:latin typeface="HGP創英角ｺﾞｼｯｸUB" panose="020B0900000000000000" pitchFamily="50" charset="-128"/>
                <a:ea typeface="HGP創英角ｺﾞｼｯｸUB" panose="020B0900000000000000" pitchFamily="50" charset="-128"/>
              </a:rPr>
              <a:t>に</a:t>
            </a:r>
            <a:r>
              <a:rPr lang="ja-JP" altLang="ja-JP" sz="3100" b="1" u="sng" dirty="0" smtClean="0">
                <a:solidFill>
                  <a:srgbClr val="FF0000"/>
                </a:solidFill>
                <a:latin typeface="HGP創英角ｺﾞｼｯｸUB" panose="020B0900000000000000" pitchFamily="50" charset="-128"/>
                <a:ea typeface="HGP創英角ｺﾞｼｯｸUB" panose="020B0900000000000000" pitchFamily="50" charset="-128"/>
              </a:rPr>
              <a:t>周知</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3100" b="1" dirty="0">
                <a:solidFill>
                  <a:srgbClr val="FF0000"/>
                </a:solidFill>
                <a:latin typeface="HGP創英角ｺﾞｼｯｸUB" panose="020B0900000000000000" pitchFamily="50" charset="-128"/>
                <a:ea typeface="HGP創英角ｺﾞｼｯｸUB" panose="020B0900000000000000" pitchFamily="50" charset="-128"/>
              </a:rPr>
              <a:t>　</a:t>
            </a:r>
            <a:r>
              <a:rPr lang="ja-JP" altLang="ja-JP" sz="3100" b="1" u="sng" dirty="0" smtClean="0">
                <a:solidFill>
                  <a:srgbClr val="FF0000"/>
                </a:solidFill>
                <a:latin typeface="HGP創英角ｺﾞｼｯｸUB" panose="020B0900000000000000" pitchFamily="50" charset="-128"/>
                <a:ea typeface="HGP創英角ｺﾞｼｯｸUB" panose="020B0900000000000000" pitchFamily="50" charset="-128"/>
              </a:rPr>
              <a:t>徹底</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する体制の</a:t>
            </a:r>
            <a:r>
              <a:rPr lang="ja-JP" altLang="ja-JP" sz="3100" b="1" u="sng" dirty="0" smtClean="0">
                <a:solidFill>
                  <a:srgbClr val="FF0000"/>
                </a:solidFill>
                <a:latin typeface="HGP創英角ｺﾞｼｯｸUB" panose="020B0900000000000000" pitchFamily="50" charset="-128"/>
                <a:ea typeface="HGP創英角ｺﾞｼｯｸUB" panose="020B0900000000000000" pitchFamily="50" charset="-128"/>
              </a:rPr>
              <a:t>整備</a:t>
            </a:r>
            <a:endParaRPr lang="en-US" altLang="ja-JP" sz="31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ja-JP" sz="3100" dirty="0" smtClean="0">
                <a:latin typeface="HGP創英角ｺﾞｼｯｸUB" panose="020B0900000000000000" pitchFamily="50" charset="-128"/>
                <a:ea typeface="HGP創英角ｺﾞｼｯｸUB" panose="020B0900000000000000" pitchFamily="50" charset="-128"/>
              </a:rPr>
              <a:t>③</a:t>
            </a:r>
            <a:r>
              <a:rPr lang="ja-JP" altLang="ja-JP" sz="3100" dirty="0">
                <a:latin typeface="HGP創英角ｺﾞｼｯｸUB" panose="020B0900000000000000" pitchFamily="50" charset="-128"/>
                <a:ea typeface="HGP創英角ｺﾞｼｯｸUB" panose="020B0900000000000000" pitchFamily="50" charset="-128"/>
              </a:rPr>
              <a:t>　事故発生の防止のための</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委員会</a:t>
            </a:r>
            <a:r>
              <a:rPr lang="ja-JP" altLang="ja-JP" sz="3100" dirty="0">
                <a:latin typeface="HGP創英角ｺﾞｼｯｸUB" panose="020B0900000000000000" pitchFamily="50" charset="-128"/>
                <a:ea typeface="HGP創英角ｺﾞｼｯｸUB" panose="020B0900000000000000" pitchFamily="50" charset="-128"/>
              </a:rPr>
              <a:t>及び従業者に対する</a:t>
            </a:r>
            <a:r>
              <a:rPr lang="ja-JP" altLang="ja-JP" sz="3100" b="1" u="sng" dirty="0">
                <a:solidFill>
                  <a:srgbClr val="FF0000"/>
                </a:solidFill>
                <a:latin typeface="HGP創英角ｺﾞｼｯｸUB" panose="020B0900000000000000" pitchFamily="50" charset="-128"/>
                <a:ea typeface="HGP創英角ｺﾞｼｯｸUB" panose="020B0900000000000000" pitchFamily="50" charset="-128"/>
              </a:rPr>
              <a:t>研修</a:t>
            </a:r>
            <a:r>
              <a:rPr lang="ja-JP" altLang="ja-JP" sz="3100" dirty="0">
                <a:latin typeface="HGP創英角ｺﾞｼｯｸUB" panose="020B0900000000000000" pitchFamily="50" charset="-128"/>
                <a:ea typeface="HGP創英角ｺﾞｼｯｸUB" panose="020B0900000000000000" pitchFamily="50" charset="-128"/>
              </a:rPr>
              <a:t>の</a:t>
            </a:r>
            <a:r>
              <a:rPr lang="ja-JP" altLang="ja-JP" sz="3100" dirty="0" smtClean="0">
                <a:latin typeface="HGP創英角ｺﾞｼｯｸUB" panose="020B0900000000000000" pitchFamily="50" charset="-128"/>
                <a:ea typeface="HGP創英角ｺﾞｼｯｸUB" panose="020B0900000000000000" pitchFamily="50" charset="-128"/>
              </a:rPr>
              <a:t>定期的</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3100" dirty="0">
                <a:latin typeface="HGP創英角ｺﾞｼｯｸUB" panose="020B0900000000000000" pitchFamily="50" charset="-128"/>
                <a:ea typeface="HGP創英角ｺﾞｼｯｸUB" panose="020B0900000000000000" pitchFamily="50" charset="-128"/>
              </a:rPr>
              <a:t>　</a:t>
            </a:r>
            <a:r>
              <a:rPr lang="ja-JP" altLang="ja-JP" sz="3100" dirty="0" smtClean="0">
                <a:latin typeface="HGP創英角ｺﾞｼｯｸUB" panose="020B0900000000000000" pitchFamily="50" charset="-128"/>
                <a:ea typeface="HGP創英角ｺﾞｼｯｸUB" panose="020B0900000000000000" pitchFamily="50" charset="-128"/>
              </a:rPr>
              <a:t>な実施</a:t>
            </a:r>
            <a:endParaRPr lang="ja-JP" altLang="ja-JP" sz="31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Tree>
    <p:extLst>
      <p:ext uri="{BB962C8B-B14F-4D97-AF65-F5344CB8AC3E}">
        <p14:creationId xmlns:p14="http://schemas.microsoft.com/office/powerpoint/2010/main" val="6439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2368" y="224449"/>
            <a:ext cx="10515600" cy="958348"/>
          </a:xfrm>
          <a:noFill/>
          <a:ln>
            <a:solidFill>
              <a:schemeClr val="tx1"/>
            </a:solidFill>
          </a:ln>
        </p:spPr>
        <p:txBody>
          <a:bodyPr>
            <a:normAutofit/>
          </a:bodyPr>
          <a:lstStyle/>
          <a:p>
            <a:r>
              <a:rPr lang="ja-JP" altLang="ja-JP" sz="3500" b="1" dirty="0"/>
              <a:t>「事故発生防止のための指針」に盛り込まれる内容</a:t>
            </a:r>
            <a:endParaRPr kumimoji="1" lang="ja-JP" altLang="en-US" sz="3500" b="1" dirty="0"/>
          </a:p>
        </p:txBody>
      </p:sp>
      <p:sp>
        <p:nvSpPr>
          <p:cNvPr id="3" name="コンテンツ プレースホルダー 2"/>
          <p:cNvSpPr>
            <a:spLocks noGrp="1"/>
          </p:cNvSpPr>
          <p:nvPr>
            <p:ph idx="1"/>
          </p:nvPr>
        </p:nvSpPr>
        <p:spPr>
          <a:xfrm>
            <a:off x="505325" y="1182797"/>
            <a:ext cx="11309685" cy="5675203"/>
          </a:xfrm>
        </p:spPr>
        <p:txBody>
          <a:bodyPr>
            <a:noAutofit/>
          </a:bodyPr>
          <a:lstStyle/>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１　施設における介護事故の防止に関する基本的考え方</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２　介護事故の防止のための委員会その他の施設内の組織に関する事項</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３　介護事故の防止のための職員研修に関する基本方針</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４　施設内で発生した介護事故、ヒヤリハット事例及び現状を放置しておくと　</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介護事故に結びつく可能性が高いものの報告方法等の介護に係る安全の</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確保を目的とした改善のための方策に関する基本方針</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５　介護事故発生時の対応に関する基本方針</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６　入所者等に対する当該指針の閲覧に関する基本方針</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endParaRPr lang="en-US" altLang="ja-JP" sz="800" dirty="0" smtClean="0">
              <a:latin typeface="HGP創英角ｺﾞｼｯｸUB" panose="020B0900000000000000" pitchFamily="50" charset="-128"/>
              <a:ea typeface="HGP創英角ｺﾞｼｯｸUB" panose="020B0900000000000000" pitchFamily="50" charset="-128"/>
            </a:endParaRPr>
          </a:p>
          <a:p>
            <a:pPr marL="0" indent="0" eaLnBrk="0" hangingPunct="0">
              <a:buNone/>
            </a:pPr>
            <a:r>
              <a:rPr lang="ja-JP" altLang="en-US" sz="2800" dirty="0" smtClean="0">
                <a:latin typeface="HGP創英角ｺﾞｼｯｸUB" panose="020B0900000000000000" pitchFamily="50" charset="-128"/>
                <a:ea typeface="HGP創英角ｺﾞｼｯｸUB" panose="020B0900000000000000" pitchFamily="50" charset="-128"/>
              </a:rPr>
              <a:t>７　その他介護事故等の発生の防止の推進のために必要な基本方針</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683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515" y="365125"/>
            <a:ext cx="10948737" cy="1174917"/>
          </a:xfrm>
          <a:ln>
            <a:solidFill>
              <a:schemeClr val="tx1"/>
            </a:solidFill>
          </a:ln>
        </p:spPr>
        <p:txBody>
          <a:bodyPr>
            <a:noAutofit/>
          </a:bodyPr>
          <a:lstStyle/>
          <a:p>
            <a:r>
              <a:rPr lang="ja-JP" altLang="ja-JP" sz="3200" b="1" dirty="0"/>
              <a:t>「事実の報告及びその分析を通じた改善策の職員に対する周知徹底」の体制整備として想定されているもの</a:t>
            </a:r>
            <a:endParaRPr kumimoji="1" lang="ja-JP" altLang="en-US" sz="3200" b="1" dirty="0"/>
          </a:p>
        </p:txBody>
      </p:sp>
      <p:sp>
        <p:nvSpPr>
          <p:cNvPr id="3" name="コンテンツ プレースホルダー 2"/>
          <p:cNvSpPr>
            <a:spLocks noGrp="1"/>
          </p:cNvSpPr>
          <p:nvPr>
            <p:ph idx="1"/>
          </p:nvPr>
        </p:nvSpPr>
        <p:spPr>
          <a:xfrm>
            <a:off x="433137" y="1684420"/>
            <a:ext cx="11357809" cy="5005137"/>
          </a:xfrm>
          <a:ln>
            <a:noFill/>
          </a:ln>
        </p:spPr>
        <p:txBody>
          <a:bodyPr>
            <a:normAutofit fontScale="92500"/>
          </a:bodyPr>
          <a:lstStyle/>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１　</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介護</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事故等について報告するための様式を整備</a:t>
            </a:r>
            <a:r>
              <a:rPr lang="ja-JP" altLang="ja-JP" sz="2800" dirty="0">
                <a:latin typeface="HGP創英角ｺﾞｼｯｸUB" panose="020B0900000000000000" pitchFamily="50" charset="-128"/>
                <a:ea typeface="HGP創英角ｺﾞｼｯｸUB" panose="020B0900000000000000" pitchFamily="50" charset="-128"/>
              </a:rPr>
              <a:t>する</a:t>
            </a:r>
            <a:r>
              <a:rPr lang="ja-JP" altLang="ja-JP" sz="2800" dirty="0" smtClean="0">
                <a:latin typeface="HGP創英角ｺﾞｼｯｸUB" panose="020B0900000000000000" pitchFamily="50" charset="-128"/>
                <a:ea typeface="HGP創英角ｺﾞｼｯｸUB" panose="020B0900000000000000" pitchFamily="50" charset="-128"/>
              </a:rPr>
              <a:t>こと</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２　</a:t>
            </a:r>
            <a:r>
              <a:rPr lang="ja-JP" altLang="ja-JP" sz="2800" dirty="0" smtClean="0">
                <a:latin typeface="HGP創英角ｺﾞｼｯｸUB" panose="020B0900000000000000" pitchFamily="50" charset="-128"/>
                <a:ea typeface="HGP創英角ｺﾞｼｯｸUB" panose="020B0900000000000000" pitchFamily="50" charset="-128"/>
              </a:rPr>
              <a:t>介護</a:t>
            </a:r>
            <a:r>
              <a:rPr lang="ja-JP" altLang="ja-JP" sz="2800" dirty="0">
                <a:latin typeface="HGP創英角ｺﾞｼｯｸUB" panose="020B0900000000000000" pitchFamily="50" charset="-128"/>
                <a:ea typeface="HGP創英角ｺﾞｼｯｸUB" panose="020B0900000000000000" pitchFamily="50" charset="-128"/>
              </a:rPr>
              <a:t>職員その他の従業者は、介護事故等の発生ごとにその状況</a:t>
            </a:r>
            <a:r>
              <a:rPr lang="ja-JP" altLang="ja-JP" sz="2800" dirty="0" smtClean="0">
                <a:latin typeface="HGP創英角ｺﾞｼｯｸUB" panose="020B0900000000000000" pitchFamily="50" charset="-128"/>
                <a:ea typeface="HGP創英角ｺﾞｼｯｸUB" panose="020B0900000000000000" pitchFamily="50" charset="-128"/>
              </a:rPr>
              <a:t>、背景</a:t>
            </a:r>
            <a:r>
              <a:rPr lang="ja-JP" altLang="ja-JP" sz="2800" dirty="0">
                <a:latin typeface="HGP創英角ｺﾞｼｯｸUB" panose="020B0900000000000000" pitchFamily="50" charset="-128"/>
                <a:ea typeface="HGP創英角ｺﾞｼｯｸUB" panose="020B0900000000000000" pitchFamily="50" charset="-128"/>
              </a:rPr>
              <a:t>等を</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記</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800" b="1"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800" b="1"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録</a:t>
            </a:r>
            <a:r>
              <a:rPr lang="ja-JP" altLang="ja-JP" sz="2800" dirty="0" smtClean="0">
                <a:latin typeface="HGP創英角ｺﾞｼｯｸUB" panose="020B0900000000000000" pitchFamily="50" charset="-128"/>
                <a:ea typeface="HGP創英角ｺﾞｼｯｸUB" panose="020B0900000000000000" pitchFamily="50" charset="-128"/>
              </a:rPr>
              <a:t>する</a:t>
            </a:r>
            <a:r>
              <a:rPr lang="ja-JP" altLang="ja-JP" sz="2800" dirty="0">
                <a:latin typeface="HGP創英角ｺﾞｼｯｸUB" panose="020B0900000000000000" pitchFamily="50" charset="-128"/>
                <a:ea typeface="HGP創英角ｺﾞｼｯｸUB" panose="020B0900000000000000" pitchFamily="50" charset="-128"/>
              </a:rPr>
              <a:t>とともに、様式に従い介護事故等について</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報告</a:t>
            </a:r>
            <a:r>
              <a:rPr lang="ja-JP" altLang="en-US" sz="2800" dirty="0" smtClean="0">
                <a:solidFill>
                  <a:schemeClr val="bg2">
                    <a:lumMod val="10000"/>
                  </a:schemeClr>
                </a:solidFill>
                <a:latin typeface="HGP創英角ｺﾞｼｯｸUB" panose="020B0900000000000000" pitchFamily="50" charset="-128"/>
                <a:ea typeface="HGP創英角ｺﾞｼｯｸUB" panose="020B0900000000000000" pitchFamily="50" charset="-128"/>
              </a:rPr>
              <a:t>す</a:t>
            </a:r>
            <a:r>
              <a:rPr lang="ja-JP" altLang="ja-JP" sz="2800" dirty="0" smtClean="0">
                <a:solidFill>
                  <a:schemeClr val="bg2">
                    <a:lumMod val="10000"/>
                  </a:schemeClr>
                </a:solidFill>
                <a:latin typeface="HGP創英角ｺﾞｼｯｸUB" panose="020B0900000000000000" pitchFamily="50" charset="-128"/>
                <a:ea typeface="HGP創英角ｺﾞｼｯｸUB" panose="020B0900000000000000" pitchFamily="50" charset="-128"/>
              </a:rPr>
              <a:t>る</a:t>
            </a:r>
            <a:r>
              <a:rPr lang="ja-JP" altLang="ja-JP" sz="2800" dirty="0" smtClean="0">
                <a:latin typeface="HGP創英角ｺﾞｼｯｸUB" panose="020B0900000000000000" pitchFamily="50" charset="-128"/>
                <a:ea typeface="HGP創英角ｺﾞｼｯｸUB" panose="020B0900000000000000" pitchFamily="50" charset="-128"/>
              </a:rPr>
              <a:t>こと</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ja-JP" altLang="ja-JP" sz="11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３　</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委員会</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において報告された事例を集計し、分析する</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こと</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ja-JP" altLang="ja-JP" sz="1100" b="1" u="sng" dirty="0">
              <a:solidFill>
                <a:srgbClr val="C0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４　</a:t>
            </a:r>
            <a:r>
              <a:rPr lang="ja-JP" altLang="ja-JP" sz="2800" dirty="0" smtClean="0">
                <a:latin typeface="HGP創英角ｺﾞｼｯｸUB" panose="020B0900000000000000" pitchFamily="50" charset="-128"/>
                <a:ea typeface="HGP創英角ｺﾞｼｯｸUB" panose="020B0900000000000000" pitchFamily="50" charset="-128"/>
              </a:rPr>
              <a:t>事例</a:t>
            </a:r>
            <a:r>
              <a:rPr lang="ja-JP" altLang="ja-JP" sz="2800" dirty="0">
                <a:latin typeface="HGP創英角ｺﾞｼｯｸUB" panose="020B0900000000000000" pitchFamily="50" charset="-128"/>
                <a:ea typeface="HGP創英角ｺﾞｼｯｸUB" panose="020B0900000000000000" pitchFamily="50" charset="-128"/>
              </a:rPr>
              <a:t>の分析にあたっては、介護事故等の発生時の状況等を分析し</a:t>
            </a:r>
            <a:r>
              <a:rPr lang="ja-JP" altLang="ja-JP" sz="2800" dirty="0" smtClean="0">
                <a:latin typeface="HGP創英角ｺﾞｼｯｸUB" panose="020B0900000000000000" pitchFamily="50" charset="-128"/>
                <a:ea typeface="HGP創英角ｺﾞｼｯｸUB" panose="020B0900000000000000" pitchFamily="50" charset="-128"/>
              </a:rPr>
              <a:t>、介護事故</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a:t>
            </a:r>
            <a:r>
              <a:rPr lang="ja-JP" altLang="ja-JP" sz="2800" dirty="0" smtClean="0">
                <a:latin typeface="HGP創英角ｺﾞｼｯｸUB" panose="020B0900000000000000" pitchFamily="50" charset="-128"/>
                <a:ea typeface="HGP創英角ｺﾞｼｯｸUB" panose="020B0900000000000000" pitchFamily="50" charset="-128"/>
              </a:rPr>
              <a:t>等</a:t>
            </a:r>
            <a:r>
              <a:rPr lang="ja-JP" altLang="ja-JP" sz="2800" dirty="0">
                <a:latin typeface="HGP創英角ｺﾞｼｯｸUB" panose="020B0900000000000000" pitchFamily="50" charset="-128"/>
                <a:ea typeface="HGP創英角ｺﾞｼｯｸUB" panose="020B0900000000000000" pitchFamily="50" charset="-128"/>
              </a:rPr>
              <a:t>の発生原因、結果等をとりまとめ、</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防止策を検討する</a:t>
            </a:r>
            <a:r>
              <a:rPr lang="ja-JP" altLang="ja-JP" sz="2800" b="1" u="sng" dirty="0" smtClean="0">
                <a:solidFill>
                  <a:srgbClr val="FF0000"/>
                </a:solidFill>
                <a:latin typeface="HGP創英角ｺﾞｼｯｸUB" panose="020B0900000000000000" pitchFamily="50" charset="-128"/>
                <a:ea typeface="HGP創英角ｺﾞｼｯｸUB" panose="020B0900000000000000" pitchFamily="50" charset="-128"/>
              </a:rPr>
              <a:t>こと</a:t>
            </a:r>
            <a:endParaRPr lang="en-US" altLang="ja-JP" sz="2800" b="1" u="sng"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ja-JP" altLang="ja-JP" sz="1100" b="1" u="sng" dirty="0">
              <a:solidFill>
                <a:srgbClr val="C0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５　</a:t>
            </a:r>
            <a:r>
              <a:rPr lang="ja-JP" altLang="ja-JP" sz="2800" dirty="0" smtClean="0">
                <a:latin typeface="HGP創英角ｺﾞｼｯｸUB" panose="020B0900000000000000" pitchFamily="50" charset="-128"/>
                <a:ea typeface="HGP創英角ｺﾞｼｯｸUB" panose="020B0900000000000000" pitchFamily="50" charset="-128"/>
              </a:rPr>
              <a:t>報告</a:t>
            </a:r>
            <a:r>
              <a:rPr lang="ja-JP" altLang="ja-JP" sz="2800" dirty="0">
                <a:latin typeface="HGP創英角ｺﾞｼｯｸUB" panose="020B0900000000000000" pitchFamily="50" charset="-128"/>
                <a:ea typeface="HGP創英角ｺﾞｼｯｸUB" panose="020B0900000000000000" pitchFamily="50" charset="-128"/>
              </a:rPr>
              <a:t>された</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事例及び分析結果を従業者に周知徹底する</a:t>
            </a:r>
            <a:r>
              <a:rPr lang="ja-JP" altLang="ja-JP" sz="2800" dirty="0" smtClean="0">
                <a:latin typeface="HGP創英角ｺﾞｼｯｸUB" panose="020B0900000000000000" pitchFamily="50" charset="-128"/>
                <a:ea typeface="HGP創英角ｺﾞｼｯｸUB" panose="020B0900000000000000" pitchFamily="50" charset="-128"/>
              </a:rPr>
              <a:t>こと</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ja-JP" altLang="ja-JP" sz="11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800" dirty="0" smtClean="0">
                <a:latin typeface="HGP創英角ｺﾞｼｯｸUB" panose="020B0900000000000000" pitchFamily="50" charset="-128"/>
                <a:ea typeface="HGP創英角ｺﾞｼｯｸUB" panose="020B0900000000000000" pitchFamily="50" charset="-128"/>
              </a:rPr>
              <a:t>６　</a:t>
            </a:r>
            <a:r>
              <a:rPr lang="ja-JP" altLang="ja-JP" sz="2800" dirty="0" smtClean="0">
                <a:latin typeface="HGP創英角ｺﾞｼｯｸUB" panose="020B0900000000000000" pitchFamily="50" charset="-128"/>
                <a:ea typeface="HGP創英角ｺﾞｼｯｸUB" panose="020B0900000000000000" pitchFamily="50" charset="-128"/>
              </a:rPr>
              <a:t>防止</a:t>
            </a:r>
            <a:r>
              <a:rPr lang="ja-JP" altLang="ja-JP" sz="2800" dirty="0">
                <a:latin typeface="HGP創英角ｺﾞｼｯｸUB" panose="020B0900000000000000" pitchFamily="50" charset="-128"/>
                <a:ea typeface="HGP創英角ｺﾞｼｯｸUB" panose="020B0900000000000000" pitchFamily="50" charset="-128"/>
              </a:rPr>
              <a:t>策を講じた後に、その効果について</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評価する</a:t>
            </a:r>
            <a:r>
              <a:rPr lang="ja-JP" altLang="ja-JP" sz="2800" dirty="0" smtClean="0">
                <a:latin typeface="HGP創英角ｺﾞｼｯｸUB" panose="020B0900000000000000" pitchFamily="50" charset="-128"/>
                <a:ea typeface="HGP創英角ｺﾞｼｯｸUB" panose="020B0900000000000000" pitchFamily="50" charset="-128"/>
              </a:rPr>
              <a:t>こと</a:t>
            </a:r>
            <a:endParaRPr kumimoji="1" lang="ja-JP" altLang="en-US" dirty="0"/>
          </a:p>
        </p:txBody>
      </p:sp>
    </p:spTree>
    <p:extLst>
      <p:ext uri="{BB962C8B-B14F-4D97-AF65-F5344CB8AC3E}">
        <p14:creationId xmlns:p14="http://schemas.microsoft.com/office/powerpoint/2010/main" val="368462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515" y="365126"/>
            <a:ext cx="10948737" cy="971306"/>
          </a:xfrm>
          <a:ln>
            <a:solidFill>
              <a:schemeClr val="tx1"/>
            </a:solidFill>
          </a:ln>
        </p:spPr>
        <p:txBody>
          <a:bodyPr>
            <a:noAutofit/>
          </a:bodyPr>
          <a:lstStyle/>
          <a:p>
            <a:r>
              <a:rPr lang="ja-JP" altLang="en-US" b="1" dirty="0" smtClean="0"/>
              <a:t>衛生管理について</a:t>
            </a:r>
            <a:endParaRPr kumimoji="1" lang="ja-JP" altLang="en-US" b="1" dirty="0"/>
          </a:p>
        </p:txBody>
      </p:sp>
      <p:sp>
        <p:nvSpPr>
          <p:cNvPr id="3" name="コンテンツ プレースホルダー 2"/>
          <p:cNvSpPr>
            <a:spLocks noGrp="1"/>
          </p:cNvSpPr>
          <p:nvPr>
            <p:ph idx="1"/>
          </p:nvPr>
        </p:nvSpPr>
        <p:spPr>
          <a:xfrm>
            <a:off x="433137" y="1606732"/>
            <a:ext cx="11357809" cy="5082826"/>
          </a:xfrm>
          <a:ln>
            <a:noFill/>
          </a:ln>
        </p:spPr>
        <p:txBody>
          <a:bodyPr>
            <a:normAutofit fontScale="85000" lnSpcReduction="20000"/>
          </a:bodyPr>
          <a:lstStyle/>
          <a:p>
            <a:pPr marL="0" indent="0">
              <a:buNone/>
            </a:pPr>
            <a:endParaRPr lang="en-US" altLang="ja-JP" sz="3900" b="1"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900" b="1" dirty="0" smtClean="0">
                <a:solidFill>
                  <a:srgbClr val="FF0000"/>
                </a:solidFill>
                <a:latin typeface="HGP創英角ｺﾞｼｯｸUB" panose="020B0900000000000000" pitchFamily="50" charset="-128"/>
                <a:ea typeface="HGP創英角ｺﾞｼｯｸUB" panose="020B0900000000000000" pitchFamily="50" charset="-128"/>
              </a:rPr>
              <a:t>清潔区域と不潔区域の区分を常に意識し、共用、混在させない</a:t>
            </a:r>
            <a:endParaRPr lang="en-US" altLang="ja-JP" sz="3900" b="1" dirty="0" smtClean="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000" dirty="0" smtClean="0"/>
          </a:p>
          <a:p>
            <a:pPr marL="0" indent="0">
              <a:buNone/>
            </a:pPr>
            <a:endParaRPr lang="en-US" altLang="ja-JP" sz="1000" dirty="0" smtClean="0"/>
          </a:p>
          <a:p>
            <a:pPr marL="0" indent="0">
              <a:buNone/>
            </a:pPr>
            <a:endParaRPr lang="en-US" altLang="ja-JP" sz="2900" dirty="0" smtClean="0">
              <a:latin typeface="HGP創英ﾌﾟﾚｾﾞﾝｽEB" panose="02020800000000000000" pitchFamily="18" charset="-128"/>
              <a:ea typeface="HGP創英ﾌﾟﾚｾﾞﾝｽEB" panose="02020800000000000000" pitchFamily="18" charset="-128"/>
            </a:endParaRPr>
          </a:p>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3900" dirty="0" smtClean="0">
                <a:latin typeface="HGP創英ﾌﾟﾚｾﾞﾝｽEB" panose="02020800000000000000" pitchFamily="18" charset="-128"/>
                <a:ea typeface="HGP創英ﾌﾟﾚｾﾞﾝｽEB" panose="02020800000000000000" pitchFamily="18" charset="-128"/>
              </a:rPr>
              <a:t>不適切な事例</a:t>
            </a:r>
            <a:r>
              <a:rPr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sz="3100" dirty="0">
                <a:latin typeface="HGP創英角ｺﾞｼｯｸUB" panose="020B0900000000000000" pitchFamily="50" charset="-128"/>
                <a:ea typeface="HGP創英角ｺﾞｼｯｸUB" panose="020B0900000000000000" pitchFamily="50" charset="-128"/>
              </a:rPr>
              <a:t>・汚物処理室の中に未使用のリネン・紙おむつを置いて</a:t>
            </a:r>
            <a:r>
              <a:rPr lang="ja-JP" altLang="en-US" sz="3100" dirty="0" smtClean="0">
                <a:latin typeface="HGP創英角ｺﾞｼｯｸUB" panose="020B0900000000000000" pitchFamily="50" charset="-128"/>
                <a:ea typeface="HGP創英角ｺﾞｼｯｸUB" panose="020B0900000000000000" pitchFamily="50" charset="-128"/>
              </a:rPr>
              <a:t>いる</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・１本のモップで施設内全ての場所を清掃している</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・蓋のない容器で汚物運搬を行う</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・利用者の使用する歯ブラシが接触する状態で保管されている</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・トイレや洗面所のタオルが共用となっている</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・汚染されたシーツ等が随時交換されていない</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3100" dirty="0" smtClean="0">
                <a:latin typeface="HGP創英角ｺﾞｼｯｸUB" panose="020B0900000000000000" pitchFamily="50" charset="-128"/>
                <a:ea typeface="HGP創英角ｺﾞｼｯｸUB" panose="020B0900000000000000" pitchFamily="50" charset="-128"/>
              </a:rPr>
              <a:t>・廊下やユニット、居室内に排泄物の異臭が立ち込めている</a:t>
            </a:r>
            <a:endParaRPr lang="en-US" altLang="ja-JP" sz="31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3100"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sz="2600" dirty="0" smtClean="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354259" y="1606732"/>
            <a:ext cx="11436687" cy="1400237"/>
          </a:xfrm>
          <a:prstGeom prst="rect">
            <a:avLst/>
          </a:prstGeom>
          <a:no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0" y="1307795"/>
            <a:ext cx="1764545" cy="889000"/>
            <a:chOff x="5312084" y="4158638"/>
            <a:chExt cx="1752135" cy="1010526"/>
          </a:xfrm>
        </p:grpSpPr>
        <p:pic>
          <p:nvPicPr>
            <p:cNvPr id="6" name="図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7" name="図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Tree>
    <p:extLst>
      <p:ext uri="{BB962C8B-B14F-4D97-AF65-F5344CB8AC3E}">
        <p14:creationId xmlns:p14="http://schemas.microsoft.com/office/powerpoint/2010/main" val="403479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947" y="192505"/>
            <a:ext cx="11381873" cy="1395663"/>
          </a:xfrm>
          <a:ln>
            <a:solidFill>
              <a:schemeClr val="tx1"/>
            </a:solidFill>
          </a:ln>
        </p:spPr>
        <p:txBody>
          <a:bodyPr>
            <a:normAutofit/>
          </a:bodyPr>
          <a:lstStyle/>
          <a:p>
            <a:r>
              <a:rPr kumimoji="1" lang="ja-JP" altLang="en-US" sz="4200" b="1" dirty="0" smtClean="0"/>
              <a:t>感染症・食中毒の予防及びまん延防止のための対策を検討する委員会</a:t>
            </a:r>
            <a:endParaRPr kumimoji="1" lang="ja-JP" altLang="en-US" sz="4200" b="1" dirty="0"/>
          </a:p>
        </p:txBody>
      </p:sp>
      <p:sp>
        <p:nvSpPr>
          <p:cNvPr id="3" name="コンテンツ プレースホルダー 2"/>
          <p:cNvSpPr>
            <a:spLocks noGrp="1"/>
          </p:cNvSpPr>
          <p:nvPr>
            <p:ph idx="1"/>
          </p:nvPr>
        </p:nvSpPr>
        <p:spPr>
          <a:xfrm>
            <a:off x="264695" y="1825624"/>
            <a:ext cx="11694694" cy="4930775"/>
          </a:xfrm>
        </p:spPr>
        <p:txBody>
          <a:bodyPr>
            <a:normAutofit lnSpcReduction="10000"/>
          </a:bodyPr>
          <a:lstStyle/>
          <a:p>
            <a:pPr marL="0" indent="0">
              <a:buNone/>
            </a:pPr>
            <a:r>
              <a:rPr lang="en-US" altLang="ja-JP" sz="3900" dirty="0" smtClean="0">
                <a:latin typeface="HGP創英ﾌﾟﾚｾﾞﾝｽEB" panose="02020800000000000000" pitchFamily="18" charset="-128"/>
                <a:ea typeface="HGP創英ﾌﾟﾚｾﾞﾝｽEB" panose="02020800000000000000" pitchFamily="18" charset="-128"/>
              </a:rPr>
              <a:t>【</a:t>
            </a:r>
            <a:r>
              <a:rPr lang="ja-JP" altLang="en-US" sz="3900" dirty="0" smtClean="0">
                <a:latin typeface="HGP創英ﾌﾟﾚｾﾞﾝｽEB" panose="02020800000000000000" pitchFamily="18" charset="-128"/>
                <a:ea typeface="HGP創英ﾌﾟﾚｾﾞﾝｽEB" panose="02020800000000000000" pitchFamily="18" charset="-128"/>
              </a:rPr>
              <a:t>基準条例第３３条（衛生管理等）</a:t>
            </a:r>
            <a:r>
              <a:rPr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r>
              <a:rPr lang="ja-JP" altLang="en-US" dirty="0" smtClean="0">
                <a:latin typeface="HGPｺﾞｼｯｸM" panose="020B0600000000000000" pitchFamily="50" charset="-128"/>
                <a:ea typeface="HGPｺﾞｼｯｸM" panose="020B0600000000000000" pitchFamily="50" charset="-128"/>
              </a:rPr>
              <a:t>　</a:t>
            </a:r>
            <a:r>
              <a:rPr lang="ja-JP" altLang="ja-JP" sz="2800" dirty="0" smtClean="0">
                <a:latin typeface="HGP創英角ｺﾞｼｯｸUB" panose="020B0900000000000000" pitchFamily="50" charset="-128"/>
                <a:ea typeface="HGP創英角ｺﾞｼｯｸUB" panose="020B0900000000000000" pitchFamily="50" charset="-128"/>
              </a:rPr>
              <a:t>感染症</a:t>
            </a:r>
            <a:r>
              <a:rPr lang="ja-JP" altLang="ja-JP" sz="2800" dirty="0">
                <a:latin typeface="HGP創英角ｺﾞｼｯｸUB" panose="020B0900000000000000" pitchFamily="50" charset="-128"/>
                <a:ea typeface="HGP創英角ｺﾞｼｯｸUB" panose="020B0900000000000000" pitchFamily="50" charset="-128"/>
              </a:rPr>
              <a:t>及び食中毒の予防及びまん延の防止のための対策を</a:t>
            </a:r>
            <a:r>
              <a:rPr lang="ja-JP" altLang="ja-JP" sz="2800" dirty="0" smtClean="0">
                <a:latin typeface="HGP創英角ｺﾞｼｯｸUB" panose="020B0900000000000000" pitchFamily="50" charset="-128"/>
                <a:ea typeface="HGP創英角ｺﾞｼｯｸUB" panose="020B0900000000000000" pitchFamily="50" charset="-128"/>
              </a:rPr>
              <a:t>検討する</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委員会</a:t>
            </a:r>
            <a:r>
              <a:rPr lang="ja-JP" altLang="ja-JP" sz="2800" dirty="0">
                <a:latin typeface="HGP創英角ｺﾞｼｯｸUB" panose="020B0900000000000000" pitchFamily="50" charset="-128"/>
                <a:ea typeface="HGP創英角ｺﾞｼｯｸUB" panose="020B0900000000000000" pitchFamily="50" charset="-128"/>
              </a:rPr>
              <a:t>を、</a:t>
            </a:r>
            <a:r>
              <a:rPr lang="ja-JP" altLang="ja-JP" sz="2800" b="1" u="sng" dirty="0">
                <a:solidFill>
                  <a:srgbClr val="FF0000"/>
                </a:solidFill>
                <a:latin typeface="HGP創英角ｺﾞｼｯｸUB" panose="020B0900000000000000" pitchFamily="50" charset="-128"/>
                <a:ea typeface="HGP創英角ｺﾞｼｯｸUB" panose="020B0900000000000000" pitchFamily="50" charset="-128"/>
              </a:rPr>
              <a:t>３月に１回以上定期的に開催</a:t>
            </a:r>
            <a:r>
              <a:rPr lang="ja-JP" altLang="ja-JP" sz="2800" dirty="0">
                <a:latin typeface="HGP創英角ｺﾞｼｯｸUB" panose="020B0900000000000000" pitchFamily="50" charset="-128"/>
                <a:ea typeface="HGP創英角ｺﾞｼｯｸUB" panose="020B0900000000000000" pitchFamily="50" charset="-128"/>
              </a:rPr>
              <a:t>するとともに、その</a:t>
            </a:r>
            <a:r>
              <a:rPr lang="ja-JP" altLang="ja-JP" sz="2800" dirty="0" smtClean="0">
                <a:latin typeface="HGP創英角ｺﾞｼｯｸUB" panose="020B0900000000000000" pitchFamily="50" charset="-128"/>
                <a:ea typeface="HGP創英角ｺﾞｼｯｸUB" panose="020B0900000000000000" pitchFamily="50" charset="-128"/>
              </a:rPr>
              <a:t>結果</a:t>
            </a:r>
            <a:r>
              <a:rPr lang="ja-JP" altLang="ja-JP" sz="2800" dirty="0">
                <a:latin typeface="HGP創英角ｺﾞｼｯｸUB" panose="020B0900000000000000" pitchFamily="50" charset="-128"/>
                <a:ea typeface="HGP創英角ｺﾞｼｯｸUB" panose="020B0900000000000000" pitchFamily="50" charset="-128"/>
              </a:rPr>
              <a:t>を従業者に周知徹底する</a:t>
            </a:r>
            <a:r>
              <a:rPr lang="ja-JP" altLang="ja-JP" sz="2800" dirty="0" smtClean="0">
                <a:latin typeface="HGP創英角ｺﾞｼｯｸUB" panose="020B0900000000000000" pitchFamily="50" charset="-128"/>
                <a:ea typeface="HGP創英角ｺﾞｼｯｸUB" panose="020B0900000000000000" pitchFamily="50" charset="-128"/>
              </a:rPr>
              <a:t>こと。</a:t>
            </a:r>
            <a:endParaRPr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sz="1600" dirty="0">
              <a:latin typeface="HGP創英角ｺﾞｼｯｸUB" panose="020B0900000000000000" pitchFamily="50" charset="-128"/>
              <a:ea typeface="HGP創英角ｺﾞｼｯｸUB" panose="020B0900000000000000" pitchFamily="50" charset="-128"/>
            </a:endParaRPr>
          </a:p>
          <a:p>
            <a:pPr marL="0" indent="0">
              <a:buNone/>
            </a:pPr>
            <a:r>
              <a:rPr kumimoji="1" lang="en-US" altLang="ja-JP" sz="3900" dirty="0" smtClean="0">
                <a:latin typeface="HGP創英ﾌﾟﾚｾﾞﾝｽEB" panose="02020800000000000000" pitchFamily="18" charset="-128"/>
                <a:ea typeface="HGP創英ﾌﾟﾚｾﾞﾝｽEB" panose="02020800000000000000" pitchFamily="18" charset="-128"/>
              </a:rPr>
              <a:t>【</a:t>
            </a:r>
            <a:r>
              <a:rPr kumimoji="1" lang="ja-JP" altLang="en-US" sz="3900" dirty="0" smtClean="0">
                <a:latin typeface="HGP創英ﾌﾟﾚｾﾞﾝｽEB" panose="02020800000000000000" pitchFamily="18" charset="-128"/>
                <a:ea typeface="HGP創英ﾌﾟﾚｾﾞﾝｽEB" panose="02020800000000000000" pitchFamily="18" charset="-128"/>
              </a:rPr>
              <a:t>基準条例の考え方第４の２５（衛生管理等）</a:t>
            </a:r>
            <a:r>
              <a:rPr kumimoji="1" lang="en-US" altLang="ja-JP" sz="3900" dirty="0" smtClean="0">
                <a:latin typeface="HGP創英ﾌﾟﾚｾﾞﾝｽEB" panose="02020800000000000000" pitchFamily="18" charset="-128"/>
                <a:ea typeface="HGP創英ﾌﾟﾚｾﾞﾝｽEB" panose="02020800000000000000" pitchFamily="18" charset="-128"/>
              </a:rPr>
              <a:t>】</a:t>
            </a:r>
          </a:p>
          <a:p>
            <a:pPr marL="0" indent="0">
              <a:buNone/>
            </a:pPr>
            <a:r>
              <a:rPr kumimoji="1" lang="ja-JP" altLang="en-US" dirty="0" smtClean="0">
                <a:latin typeface="HGPｺﾞｼｯｸM" panose="020B0600000000000000" pitchFamily="50" charset="-128"/>
                <a:ea typeface="HGPｺﾞｼｯｸM" panose="020B0600000000000000" pitchFamily="50" charset="-128"/>
              </a:rPr>
              <a:t>　</a:t>
            </a:r>
            <a:r>
              <a:rPr kumimoji="1" lang="ja-JP" altLang="en-US" sz="2800" dirty="0" smtClean="0">
                <a:latin typeface="HGP創英角ｺﾞｼｯｸUB" panose="020B0900000000000000" pitchFamily="50" charset="-128"/>
                <a:ea typeface="HGP創英角ｺﾞｼｯｸUB" panose="020B0900000000000000" pitchFamily="50" charset="-128"/>
              </a:rPr>
              <a:t>幅広い職種（例えば、施設長（管理者）、事務長、医師、看護職員、介護職員、栄養士、生活相談員）により構成する、</a:t>
            </a:r>
            <a:r>
              <a:rPr kumimoji="1"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構成メンバーの責務及び役割分担</a:t>
            </a:r>
            <a:r>
              <a:rPr kumimoji="1" lang="ja-JP" altLang="en-US" sz="2800" dirty="0" smtClean="0">
                <a:latin typeface="HGP創英角ｺﾞｼｯｸUB" panose="020B0900000000000000" pitchFamily="50" charset="-128"/>
                <a:ea typeface="HGP創英角ｺﾞｼｯｸUB" panose="020B0900000000000000" pitchFamily="50" charset="-128"/>
              </a:rPr>
              <a:t>を</a:t>
            </a:r>
            <a:r>
              <a:rPr kumimoji="1"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明確</a:t>
            </a:r>
            <a:r>
              <a:rPr kumimoji="1" lang="ja-JP" altLang="en-US" sz="2800" dirty="0" smtClean="0">
                <a:latin typeface="HGP創英角ｺﾞｼｯｸUB" panose="020B0900000000000000" pitchFamily="50" charset="-128"/>
                <a:ea typeface="HGP創英角ｺﾞｼｯｸUB" panose="020B0900000000000000" pitchFamily="50" charset="-128"/>
              </a:rPr>
              <a:t>にするとともに、</a:t>
            </a:r>
            <a:r>
              <a:rPr kumimoji="1"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専任の感染対策を担当する者</a:t>
            </a:r>
            <a:r>
              <a:rPr kumimoji="1" lang="ja-JP" altLang="en-US" sz="2800" dirty="0" smtClean="0">
                <a:latin typeface="HGP創英角ｺﾞｼｯｸUB" panose="020B0900000000000000" pitchFamily="50" charset="-128"/>
                <a:ea typeface="HGP創英角ｺﾞｼｯｸUB" panose="020B0900000000000000" pitchFamily="50" charset="-128"/>
              </a:rPr>
              <a:t>を</a:t>
            </a:r>
            <a:r>
              <a:rPr kumimoji="1" lang="ja-JP" altLang="en-US" sz="2800" dirty="0" smtClean="0">
                <a:solidFill>
                  <a:srgbClr val="002060"/>
                </a:solidFill>
                <a:latin typeface="HGP創英角ｺﾞｼｯｸUB" panose="020B0900000000000000" pitchFamily="50" charset="-128"/>
                <a:ea typeface="HGP創英角ｺﾞｼｯｸUB" panose="020B0900000000000000" pitchFamily="50" charset="-128"/>
              </a:rPr>
              <a:t>決めておくことが必要。</a:t>
            </a:r>
            <a:endParaRPr kumimoji="1" lang="en-US" altLang="ja-JP" sz="2800" dirty="0" smtClean="0">
              <a:solidFill>
                <a:srgbClr val="002060"/>
              </a:solidFill>
              <a:latin typeface="HGP創英角ｺﾞｼｯｸUB" panose="020B0900000000000000" pitchFamily="50" charset="-128"/>
              <a:ea typeface="HGP創英角ｺﾞｼｯｸUB" panose="020B0900000000000000" pitchFamily="50" charset="-128"/>
            </a:endParaRPr>
          </a:p>
          <a:p>
            <a:pPr marL="0" indent="0">
              <a:buNone/>
            </a:pPr>
            <a:endParaRPr lang="en-US" altLang="ja-JP" sz="1100" b="1" u="sng" dirty="0" smtClean="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800" dirty="0" smtClean="0">
                <a:latin typeface="HGP創英角ｺﾞｼｯｸUB" panose="020B0900000000000000" pitchFamily="50" charset="-128"/>
                <a:ea typeface="HGP創英角ｺﾞｼｯｸUB" panose="020B0900000000000000" pitchFamily="50" charset="-128"/>
              </a:rPr>
              <a:t>　⇒　上記の内容を</a:t>
            </a:r>
            <a:r>
              <a:rPr kumimoji="1" lang="ja-JP" altLang="en-US" sz="2800" b="1" u="sng" dirty="0" smtClean="0">
                <a:solidFill>
                  <a:srgbClr val="FF0000"/>
                </a:solidFill>
                <a:latin typeface="HGP創英角ｺﾞｼｯｸUB" panose="020B0900000000000000" pitchFamily="50" charset="-128"/>
                <a:ea typeface="HGP創英角ｺﾞｼｯｸUB" panose="020B0900000000000000" pitchFamily="50" charset="-128"/>
              </a:rPr>
              <a:t>指針・要領等に明記</a:t>
            </a:r>
            <a:r>
              <a:rPr kumimoji="1" lang="ja-JP" altLang="en-US" sz="2800" dirty="0" smtClean="0">
                <a:latin typeface="HGP創英角ｺﾞｼｯｸUB" panose="020B0900000000000000" pitchFamily="50" charset="-128"/>
                <a:ea typeface="HGP創英角ｺﾞｼｯｸUB" panose="020B0900000000000000" pitchFamily="50" charset="-128"/>
              </a:rPr>
              <a:t>し明確化しておくこと</a:t>
            </a:r>
            <a:endParaRPr kumimoji="1" lang="en-US" altLang="ja-JP" sz="2800" dirty="0" smtClean="0">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p>
        </p:txBody>
      </p:sp>
    </p:spTree>
    <p:extLst>
      <p:ext uri="{BB962C8B-B14F-4D97-AF65-F5344CB8AC3E}">
        <p14:creationId xmlns:p14="http://schemas.microsoft.com/office/powerpoint/2010/main" val="7370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5114</TotalTime>
  <Words>1073</Words>
  <Application>Microsoft Office PowerPoint</Application>
  <PresentationFormat>ワイド画面</PresentationFormat>
  <Paragraphs>344</Paragraphs>
  <Slides>32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HGPｺﾞｼｯｸM</vt:lpstr>
      <vt:lpstr>HGP創英ﾌﾟﾚｾﾞﾝｽEB</vt:lpstr>
      <vt:lpstr>HGP創英角ｺﾞｼｯｸUB</vt:lpstr>
      <vt:lpstr>HGP創英角ﾎﾟｯﾌﾟ体</vt:lpstr>
      <vt:lpstr>HGP明朝E</vt:lpstr>
      <vt:lpstr>HGSｺﾞｼｯｸM</vt:lpstr>
      <vt:lpstr>ＭＳ Ｐ明朝</vt:lpstr>
      <vt:lpstr>Bookman Old Style</vt:lpstr>
      <vt:lpstr>Century Schoolbook</vt:lpstr>
      <vt:lpstr>Wingdings</vt:lpstr>
      <vt:lpstr>雪藤</vt:lpstr>
      <vt:lpstr>平成２９年度　第１回 川崎市指定介護保険事業者 集団指導講習会</vt:lpstr>
      <vt:lpstr>施設サービス計画の作成時期</vt:lpstr>
      <vt:lpstr>施設サービス計画の作成の流れ</vt:lpstr>
      <vt:lpstr>施設サービス計画の作成のポイント</vt:lpstr>
      <vt:lpstr>事故発生の防止のために講じなければならない措置</vt:lpstr>
      <vt:lpstr>「事故発生防止のための指針」に盛り込まれる内容</vt:lpstr>
      <vt:lpstr>「事実の報告及びその分析を通じた改善策の職員に対する周知徹底」の体制整備として想定されているもの</vt:lpstr>
      <vt:lpstr>衛生管理について</vt:lpstr>
      <vt:lpstr>感染症・食中毒の予防及びまん延防止のための対策を検討する委員会</vt:lpstr>
      <vt:lpstr>感染症及び食中毒の予防及びまん延の防止のための指針</vt:lpstr>
      <vt:lpstr>感染症及び食中毒の予防及びまん延の防止のための研修</vt:lpstr>
      <vt:lpstr>褥瘡発生を予防するための体制整備①</vt:lpstr>
      <vt:lpstr>褥瘡発生を予防するための体制整備②</vt:lpstr>
      <vt:lpstr>定員超過利用による減算</vt:lpstr>
      <vt:lpstr>人員基準について</vt:lpstr>
      <vt:lpstr>勤務形態一覧表（従来型）</vt:lpstr>
      <vt:lpstr>勤務形態一覧表（ユニット型）</vt:lpstr>
      <vt:lpstr>身体的拘束の廃止について①</vt:lpstr>
      <vt:lpstr>身体的拘束の廃止について②</vt:lpstr>
      <vt:lpstr>身体的拘束の廃止について③</vt:lpstr>
      <vt:lpstr>日常生活に要する費用について</vt:lpstr>
      <vt:lpstr>費用徴収できない事例</vt:lpstr>
      <vt:lpstr>栄養ケア計画の作成</vt:lpstr>
      <vt:lpstr>栄養ケア計画の見直し</vt:lpstr>
      <vt:lpstr>定期的に記録すべき加算の算定根拠</vt:lpstr>
      <vt:lpstr>施設における入退所</vt:lpstr>
      <vt:lpstr>特別養護老人ホームへの入所</vt:lpstr>
      <vt:lpstr>介護老人保健施設の入退所</vt:lpstr>
      <vt:lpstr>短期入所サービス計画の作成</vt:lpstr>
      <vt:lpstr>短期入所サービス計画の説明・同意</vt:lpstr>
      <vt:lpstr>短期入所サービスにおける食費の設定</vt:lpstr>
      <vt:lpstr>平成２９年度　第１回 川崎市指定介護保険事業者 集団指導講習会</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梅森</dc:creator>
  <cp:lastModifiedBy>川崎市</cp:lastModifiedBy>
  <cp:revision>195</cp:revision>
  <cp:lastPrinted>2016-06-09T10:50:32Z</cp:lastPrinted>
  <dcterms:created xsi:type="dcterms:W3CDTF">2016-06-09T10:45:25Z</dcterms:created>
  <dcterms:modified xsi:type="dcterms:W3CDTF">2017-06-09T09:08:33Z</dcterms:modified>
</cp:coreProperties>
</file>