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Lst>
  <p:notesMasterIdLst>
    <p:notesMasterId r:id="rId25"/>
  </p:notesMasterIdLst>
  <p:sldIdLst>
    <p:sldId id="256" r:id="rId2"/>
    <p:sldId id="272" r:id="rId3"/>
    <p:sldId id="273" r:id="rId4"/>
    <p:sldId id="277" r:id="rId5"/>
    <p:sldId id="274" r:id="rId6"/>
    <p:sldId id="275" r:id="rId7"/>
    <p:sldId id="276" r:id="rId8"/>
    <p:sldId id="271" r:id="rId9"/>
    <p:sldId id="257" r:id="rId10"/>
    <p:sldId id="258" r:id="rId11"/>
    <p:sldId id="260" r:id="rId12"/>
    <p:sldId id="261" r:id="rId13"/>
    <p:sldId id="262" r:id="rId14"/>
    <p:sldId id="264" r:id="rId15"/>
    <p:sldId id="265" r:id="rId16"/>
    <p:sldId id="266" r:id="rId17"/>
    <p:sldId id="267" r:id="rId18"/>
    <p:sldId id="268" r:id="rId19"/>
    <p:sldId id="278" r:id="rId20"/>
    <p:sldId id="269" r:id="rId21"/>
    <p:sldId id="270" r:id="rId22"/>
    <p:sldId id="279" r:id="rId23"/>
    <p:sldId id="280" r:id="rId2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D9EFA0-D74C-4AD1-80FA-87D1D3E7CD34}" type="datetimeFigureOut">
              <a:rPr kumimoji="1" lang="ja-JP" altLang="en-US" smtClean="0"/>
              <a:t>2018/11/27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90E242-F246-4DDC-9A57-B4A4636911A6}" type="slidenum">
              <a:rPr kumimoji="1" lang="ja-JP" altLang="en-US" smtClean="0"/>
              <a:t>‹#›</a:t>
            </a:fld>
            <a:endParaRPr kumimoji="1" lang="ja-JP" altLang="en-US"/>
          </a:p>
        </p:txBody>
      </p:sp>
    </p:spTree>
    <p:extLst>
      <p:ext uri="{BB962C8B-B14F-4D97-AF65-F5344CB8AC3E}">
        <p14:creationId xmlns:p14="http://schemas.microsoft.com/office/powerpoint/2010/main" val="10984812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23</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1097102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4A870C9-1DAE-4666-87E9-16AD9C662D8C}" type="datetimeFigureOut">
              <a:rPr kumimoji="1" lang="ja-JP" altLang="en-US" smtClean="0"/>
              <a:t>2018/11/27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1143363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A870C9-1DAE-4666-87E9-16AD9C662D8C}" type="datetimeFigureOut">
              <a:rPr kumimoji="1" lang="ja-JP" altLang="en-US" smtClean="0"/>
              <a:t>2018/11/27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3206553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A870C9-1DAE-4666-87E9-16AD9C662D8C}" type="datetimeFigureOut">
              <a:rPr kumimoji="1" lang="ja-JP" altLang="en-US" smtClean="0"/>
              <a:t>2018/11/27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758563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A870C9-1DAE-4666-87E9-16AD9C662D8C}" type="datetimeFigureOut">
              <a:rPr kumimoji="1" lang="ja-JP" altLang="en-US" smtClean="0"/>
              <a:t>2018/11/27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3764080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4A870C9-1DAE-4666-87E9-16AD9C662D8C}" type="datetimeFigureOut">
              <a:rPr kumimoji="1" lang="ja-JP" altLang="en-US" smtClean="0"/>
              <a:t>2018/11/27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3702368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4A870C9-1DAE-4666-87E9-16AD9C662D8C}" type="datetimeFigureOut">
              <a:rPr kumimoji="1" lang="ja-JP" altLang="en-US" smtClean="0"/>
              <a:t>2018/11/27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2545967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4A870C9-1DAE-4666-87E9-16AD9C662D8C}" type="datetimeFigureOut">
              <a:rPr kumimoji="1" lang="ja-JP" altLang="en-US" smtClean="0"/>
              <a:t>2018/11/27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1786414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4A870C9-1DAE-4666-87E9-16AD9C662D8C}" type="datetimeFigureOut">
              <a:rPr kumimoji="1" lang="ja-JP" altLang="en-US" smtClean="0"/>
              <a:t>2018/11/27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2539924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4A870C9-1DAE-4666-87E9-16AD9C662D8C}" type="datetimeFigureOut">
              <a:rPr kumimoji="1" lang="ja-JP" altLang="en-US" smtClean="0"/>
              <a:t>2018/11/27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2537118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4A870C9-1DAE-4666-87E9-16AD9C662D8C}" type="datetimeFigureOut">
              <a:rPr kumimoji="1" lang="ja-JP" altLang="en-US" smtClean="0"/>
              <a:t>2018/11/27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238984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4A870C9-1DAE-4666-87E9-16AD9C662D8C}" type="datetimeFigureOut">
              <a:rPr kumimoji="1" lang="ja-JP" altLang="en-US" smtClean="0"/>
              <a:t>2018/11/27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2765219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A870C9-1DAE-4666-87E9-16AD9C662D8C}" type="datetimeFigureOut">
              <a:rPr kumimoji="1" lang="ja-JP" altLang="en-US" smtClean="0"/>
              <a:t>2018/11/27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365665325"/>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ctrTitle"/>
          </p:nvPr>
        </p:nvSpPr>
        <p:spPr>
          <a:xfrm>
            <a:off x="1524000" y="1122363"/>
            <a:ext cx="9144000" cy="2387600"/>
          </a:xfrm>
        </p:spPr>
        <p:txBody>
          <a:bodyPr>
            <a:normAutofit fontScale="90000"/>
          </a:bodyPr>
          <a:lstStyle/>
          <a:p>
            <a:pPr algn="ctr"/>
            <a:r>
              <a:rPr kumimoji="1" lang="ja-JP" altLang="en-US" b="1" dirty="0" smtClean="0"/>
              <a:t>川崎市</a:t>
            </a:r>
            <a:r>
              <a:rPr kumimoji="1" lang="en-US" altLang="ja-JP" b="1" dirty="0" smtClean="0"/>
              <a:t/>
            </a:r>
            <a:br>
              <a:rPr kumimoji="1" lang="en-US" altLang="ja-JP" b="1" dirty="0" smtClean="0"/>
            </a:br>
            <a:r>
              <a:rPr kumimoji="1" lang="ja-JP" altLang="en-US" b="1" dirty="0" smtClean="0"/>
              <a:t>指定介護保険事業者</a:t>
            </a:r>
            <a:r>
              <a:rPr kumimoji="1" lang="en-US" altLang="ja-JP" b="1" dirty="0" smtClean="0"/>
              <a:t/>
            </a:r>
            <a:br>
              <a:rPr kumimoji="1" lang="en-US" altLang="ja-JP" b="1" dirty="0" smtClean="0"/>
            </a:br>
            <a:r>
              <a:rPr kumimoji="1" lang="ja-JP" altLang="en-US" b="1" dirty="0" smtClean="0"/>
              <a:t>集団指導講習会</a:t>
            </a:r>
            <a:endParaRPr kumimoji="1" lang="ja-JP" altLang="en-US" b="1" dirty="0"/>
          </a:p>
        </p:txBody>
      </p:sp>
      <p:sp>
        <p:nvSpPr>
          <p:cNvPr id="5" name="サブタイトル 2"/>
          <p:cNvSpPr>
            <a:spLocks noGrp="1"/>
          </p:cNvSpPr>
          <p:nvPr>
            <p:ph type="subTitle" idx="1"/>
          </p:nvPr>
        </p:nvSpPr>
        <p:spPr>
          <a:xfrm>
            <a:off x="1524000" y="3602038"/>
            <a:ext cx="9144000" cy="1655762"/>
          </a:xfrm>
        </p:spPr>
        <p:txBody>
          <a:bodyPr anchor="ctr">
            <a:normAutofit/>
          </a:bodyPr>
          <a:lstStyle/>
          <a:p>
            <a:r>
              <a:rPr kumimoji="1" lang="ja-JP" altLang="en-US" sz="3600" dirty="0" smtClean="0">
                <a:effectLst>
                  <a:outerShdw blurRad="38100" dist="38100" dir="2700000" algn="tl">
                    <a:srgbClr val="000000">
                      <a:alpha val="43137"/>
                    </a:srgbClr>
                  </a:outerShdw>
                </a:effectLst>
              </a:rPr>
              <a:t>～訪問</a:t>
            </a:r>
            <a:r>
              <a:rPr lang="ja-JP" altLang="en-US" sz="3600" dirty="0" smtClean="0">
                <a:effectLst>
                  <a:outerShdw blurRad="38100" dist="38100" dir="2700000" algn="tl">
                    <a:srgbClr val="000000">
                      <a:alpha val="43137"/>
                    </a:srgbClr>
                  </a:outerShdw>
                </a:effectLst>
              </a:rPr>
              <a:t>看護（介護予防）</a:t>
            </a:r>
            <a:r>
              <a:rPr kumimoji="1" lang="ja-JP" altLang="en-US" sz="3600" dirty="0" smtClean="0">
                <a:effectLst>
                  <a:outerShdw blurRad="38100" dist="38100" dir="2700000" algn="tl">
                    <a:srgbClr val="000000">
                      <a:alpha val="43137"/>
                    </a:srgbClr>
                  </a:outerShdw>
                </a:effectLst>
              </a:rPr>
              <a:t>～</a:t>
            </a:r>
            <a:endParaRPr kumimoji="1" lang="ja-JP" altLang="en-US" sz="3600" dirty="0">
              <a:effectLst>
                <a:outerShdw blurRad="38100" dist="38100" dir="2700000" algn="tl">
                  <a:srgbClr val="000000">
                    <a:alpha val="43137"/>
                  </a:srgbClr>
                </a:outerShdw>
              </a:effectLst>
            </a:endParaRPr>
          </a:p>
        </p:txBody>
      </p:sp>
      <p:sp>
        <p:nvSpPr>
          <p:cNvPr id="6" name="テキスト ボックス 5"/>
          <p:cNvSpPr txBox="1"/>
          <p:nvPr/>
        </p:nvSpPr>
        <p:spPr>
          <a:xfrm>
            <a:off x="1524000" y="5349875"/>
            <a:ext cx="9144000" cy="584775"/>
          </a:xfrm>
          <a:prstGeom prst="rect">
            <a:avLst/>
          </a:prstGeom>
          <a:noFill/>
        </p:spPr>
        <p:txBody>
          <a:bodyPr wrap="square" rtlCol="0">
            <a:spAutoFit/>
          </a:bodyPr>
          <a:lstStyle/>
          <a:p>
            <a:pPr algn="ctr"/>
            <a:r>
              <a:rPr kumimoji="1" lang="ja-JP" altLang="en-US" sz="3200" dirty="0" smtClean="0"/>
              <a:t>川崎市健康福祉局長寿社会部高齢者事業推進課</a:t>
            </a:r>
            <a:endParaRPr kumimoji="1" lang="ja-JP" altLang="en-US" sz="3200" dirty="0"/>
          </a:p>
        </p:txBody>
      </p:sp>
    </p:spTree>
    <p:extLst>
      <p:ext uri="{BB962C8B-B14F-4D97-AF65-F5344CB8AC3E}">
        <p14:creationId xmlns:p14="http://schemas.microsoft.com/office/powerpoint/2010/main" val="3074769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５−</a:t>
            </a:r>
            <a:r>
              <a:rPr lang="ja-JP" altLang="en-US" sz="2400" dirty="0"/>
              <a:t>１　</a:t>
            </a:r>
            <a:r>
              <a:rPr lang="ja-JP" altLang="en-US" sz="2400" dirty="0" smtClean="0"/>
              <a:t>小規模多機能型居宅介護・複合型サービス共通</a:t>
            </a:r>
            <a:r>
              <a:rPr lang="en-US" altLang="ja-JP" dirty="0"/>
              <a:t/>
            </a:r>
            <a:br>
              <a:rPr lang="en-US" altLang="ja-JP" dirty="0"/>
            </a:br>
            <a:r>
              <a:rPr lang="ja-JP" altLang="en-US" sz="4000" dirty="0" smtClean="0"/>
              <a:t>２　設備に関する基準について</a:t>
            </a:r>
            <a:endParaRPr kumimoji="1" lang="ja-JP" altLang="en-US" sz="4000" dirty="0"/>
          </a:p>
        </p:txBody>
      </p:sp>
      <p:sp>
        <p:nvSpPr>
          <p:cNvPr id="3" name="コンテンツ プレースホルダー 2"/>
          <p:cNvSpPr>
            <a:spLocks noGrp="1"/>
          </p:cNvSpPr>
          <p:nvPr>
            <p:ph idx="1"/>
          </p:nvPr>
        </p:nvSpPr>
        <p:spPr/>
        <p:txBody>
          <a:bodyPr>
            <a:normAutofit lnSpcReduction="10000"/>
          </a:bodyPr>
          <a:lstStyle/>
          <a:p>
            <a:r>
              <a:rPr lang="ja-JP" altLang="en-US" dirty="0" smtClean="0"/>
              <a:t>事務室</a:t>
            </a:r>
            <a:r>
              <a:rPr lang="ja-JP" altLang="en-US" dirty="0"/>
              <a:t>、居間・食堂、厨房室、浴室、宿泊室及び必要な設備・備品を備えていること</a:t>
            </a:r>
            <a:r>
              <a:rPr lang="ja-JP" altLang="en-US" dirty="0" smtClean="0"/>
              <a:t>。</a:t>
            </a:r>
            <a:endParaRPr lang="ja-JP" altLang="en-US" dirty="0"/>
          </a:p>
          <a:p>
            <a:r>
              <a:rPr lang="ja-JP" altLang="en-US" dirty="0" smtClean="0"/>
              <a:t>居間</a:t>
            </a:r>
            <a:r>
              <a:rPr lang="ja-JP" altLang="en-US" dirty="0"/>
              <a:t>・食堂の面積が</a:t>
            </a:r>
            <a:r>
              <a:rPr lang="ja-JP" altLang="en-US" dirty="0" smtClean="0"/>
              <a:t>、定員１人</a:t>
            </a:r>
            <a:r>
              <a:rPr lang="ja-JP" altLang="en-US" dirty="0"/>
              <a:t>当たり３㎡以上であること</a:t>
            </a:r>
            <a:r>
              <a:rPr lang="ja-JP" altLang="en-US" dirty="0" smtClean="0"/>
              <a:t>。</a:t>
            </a:r>
            <a:endParaRPr lang="ja-JP" altLang="en-US" dirty="0"/>
          </a:p>
          <a:p>
            <a:r>
              <a:rPr lang="ja-JP" altLang="en-US" dirty="0" smtClean="0"/>
              <a:t>宿泊室</a:t>
            </a:r>
            <a:r>
              <a:rPr lang="ja-JP" altLang="en-US" dirty="0"/>
              <a:t>が原則個室（互いのプライバシーが確保されている場合は２人部屋可）で、</a:t>
            </a:r>
            <a:r>
              <a:rPr lang="ja-JP" altLang="en-US" dirty="0" smtClean="0"/>
              <a:t>その面積が定員１人当たり</a:t>
            </a:r>
            <a:r>
              <a:rPr lang="ja-JP" altLang="en-US" dirty="0"/>
              <a:t>７．４３㎡以上であること</a:t>
            </a:r>
            <a:r>
              <a:rPr lang="ja-JP" altLang="en-US" dirty="0" smtClean="0"/>
              <a:t>。</a:t>
            </a:r>
            <a:endParaRPr lang="en-US" altLang="ja-JP" dirty="0" smtClean="0"/>
          </a:p>
          <a:p>
            <a:r>
              <a:rPr lang="ja-JP" altLang="en-US" dirty="0" smtClean="0"/>
              <a:t>消防法</a:t>
            </a:r>
            <a:r>
              <a:rPr lang="ja-JP" altLang="en-US" dirty="0"/>
              <a:t>等に違反しない消火設備、及び非常災害発生に対する必要設備が設置されていること</a:t>
            </a:r>
            <a:r>
              <a:rPr lang="ja-JP" altLang="en-US" dirty="0" smtClean="0"/>
              <a:t>。</a:t>
            </a:r>
            <a:endParaRPr lang="en-US" altLang="ja-JP" dirty="0" smtClean="0"/>
          </a:p>
          <a:p>
            <a:r>
              <a:rPr lang="ja-JP" altLang="en-US" dirty="0" smtClean="0">
                <a:solidFill>
                  <a:srgbClr val="FF0000"/>
                </a:solidFill>
              </a:rPr>
              <a:t>水防法に基づく避難誘導確保計画に係る施設・設備等。</a:t>
            </a:r>
            <a:endParaRPr lang="ja-JP" altLang="en-US" dirty="0">
              <a:solidFill>
                <a:srgbClr val="FF0000"/>
              </a:solidFill>
            </a:endParaRPr>
          </a:p>
          <a:p>
            <a:r>
              <a:rPr lang="ja-JP" altLang="en-US" dirty="0" smtClean="0"/>
              <a:t>事業所</a:t>
            </a:r>
            <a:r>
              <a:rPr lang="ja-JP" altLang="en-US" dirty="0"/>
              <a:t>の場所が、原則として住宅地にあること。</a:t>
            </a:r>
            <a:endParaRPr kumimoji="1" lang="ja-JP" altLang="en-US" dirty="0"/>
          </a:p>
        </p:txBody>
      </p:sp>
    </p:spTree>
    <p:extLst>
      <p:ext uri="{BB962C8B-B14F-4D97-AF65-F5344CB8AC3E}">
        <p14:creationId xmlns:p14="http://schemas.microsoft.com/office/powerpoint/2010/main" val="14895231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５−</a:t>
            </a:r>
            <a:r>
              <a:rPr lang="ja-JP" altLang="en-US" sz="2400" dirty="0"/>
              <a:t>１　</a:t>
            </a:r>
            <a:r>
              <a:rPr lang="ja-JP" altLang="en-US" sz="2400" dirty="0" smtClean="0"/>
              <a:t>小規模多機能型居宅介護・複合型サービス共通</a:t>
            </a:r>
            <a:r>
              <a:rPr lang="en-US" altLang="ja-JP" dirty="0"/>
              <a:t/>
            </a:r>
            <a:br>
              <a:rPr lang="en-US" altLang="ja-JP" dirty="0"/>
            </a:br>
            <a:r>
              <a:rPr lang="ja-JP" altLang="en-US" sz="4000" dirty="0" smtClean="0"/>
              <a:t>４　居宅サービス計画の作成</a:t>
            </a:r>
            <a:endParaRPr kumimoji="1" lang="ja-JP" altLang="en-US" sz="4000" dirty="0"/>
          </a:p>
        </p:txBody>
      </p:sp>
      <p:sp>
        <p:nvSpPr>
          <p:cNvPr id="3" name="コンテンツ プレースホルダー 2"/>
          <p:cNvSpPr>
            <a:spLocks noGrp="1"/>
          </p:cNvSpPr>
          <p:nvPr>
            <p:ph idx="1"/>
          </p:nvPr>
        </p:nvSpPr>
        <p:spPr/>
        <p:txBody>
          <a:bodyPr>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dirty="0" smtClean="0">
                <a:latin typeface="+mn-ea"/>
              </a:rPr>
              <a:t>事業所の登録者の居宅サービス計画は、</a:t>
            </a:r>
            <a:r>
              <a:rPr kumimoji="1" lang="ja-JP" altLang="en-US" dirty="0" smtClean="0">
                <a:solidFill>
                  <a:srgbClr val="FF0000"/>
                </a:solidFill>
                <a:latin typeface="+mn-ea"/>
              </a:rPr>
              <a:t>（看護）小規模多機能型居宅介護事業所の介護支援専門員が作成</a:t>
            </a:r>
            <a:r>
              <a:rPr kumimoji="1" lang="ja-JP" altLang="en-US" dirty="0" smtClean="0">
                <a:latin typeface="+mn-ea"/>
              </a:rPr>
              <a:t>します。</a:t>
            </a:r>
            <a:endParaRPr kumimoji="1" lang="en-US" altLang="ja-JP" dirty="0" smtClean="0">
              <a:latin typeface="+mn-ea"/>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dirty="0" smtClean="0">
              <a:latin typeface="+mn-ea"/>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dirty="0" smtClean="0">
                <a:latin typeface="+mn-ea"/>
              </a:rPr>
              <a:t>指定（看護）小規模多機能型居宅介護の利用を開始した場合には、介護支援専門員は</a:t>
            </a:r>
            <a:r>
              <a:rPr lang="ja-JP" altLang="en-US" dirty="0" smtClean="0">
                <a:solidFill>
                  <a:srgbClr val="FF0000"/>
                </a:solidFill>
                <a:latin typeface="+mn-ea"/>
              </a:rPr>
              <a:t>当該指定（看護）小規模多機能型居宅介護事業所の介護支援専門員に変更</a:t>
            </a:r>
            <a:r>
              <a:rPr lang="ja-JP" altLang="en-US" dirty="0" smtClean="0">
                <a:latin typeface="+mn-ea"/>
              </a:rPr>
              <a:t>になります。</a:t>
            </a:r>
            <a:endParaRPr lang="en-US" altLang="ja-JP" dirty="0" smtClean="0">
              <a:latin typeface="+mn-ea"/>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dirty="0">
              <a:latin typeface="+mn-ea"/>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dirty="0" smtClean="0">
                <a:latin typeface="+mn-ea"/>
              </a:rPr>
              <a:t>作成に当たっては、</a:t>
            </a:r>
            <a:r>
              <a:rPr lang="ja-JP" altLang="en-US" dirty="0" smtClean="0">
                <a:solidFill>
                  <a:srgbClr val="FF0000"/>
                </a:solidFill>
                <a:latin typeface="+mn-ea"/>
              </a:rPr>
              <a:t>指定居宅介護支援事業所の介護支援専門員が通常行っている業務</a:t>
            </a:r>
            <a:r>
              <a:rPr lang="ja-JP" altLang="en-US" dirty="0" smtClean="0">
                <a:latin typeface="+mn-ea"/>
              </a:rPr>
              <a:t>（アセスメントの実施、サービス担当者会議の開催等）を行わなければなりません。</a:t>
            </a:r>
            <a:endParaRPr kumimoji="1" lang="en-US" altLang="ja-JP" dirty="0" smtClean="0">
              <a:latin typeface="+mn-ea"/>
            </a:endParaRPr>
          </a:p>
        </p:txBody>
      </p:sp>
    </p:spTree>
    <p:extLst>
      <p:ext uri="{BB962C8B-B14F-4D97-AF65-F5344CB8AC3E}">
        <p14:creationId xmlns:p14="http://schemas.microsoft.com/office/powerpoint/2010/main" val="136737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５−</a:t>
            </a:r>
            <a:r>
              <a:rPr lang="ja-JP" altLang="en-US" sz="2400" dirty="0"/>
              <a:t>１　</a:t>
            </a:r>
            <a:r>
              <a:rPr lang="ja-JP" altLang="en-US" sz="2400" dirty="0" smtClean="0"/>
              <a:t>小規模多機能型居宅介護・複合型サービス共通</a:t>
            </a:r>
            <a:r>
              <a:rPr lang="en-US" altLang="ja-JP" dirty="0"/>
              <a:t/>
            </a:r>
            <a:br>
              <a:rPr lang="en-US" altLang="ja-JP" dirty="0"/>
            </a:br>
            <a:r>
              <a:rPr lang="ja-JP" altLang="en-US" sz="4000" dirty="0" smtClean="0"/>
              <a:t>５　地域との連携等</a:t>
            </a:r>
            <a:endParaRPr kumimoji="1" lang="ja-JP" altLang="en-US" sz="4000" dirty="0"/>
          </a:p>
        </p:txBody>
      </p:sp>
      <p:sp>
        <p:nvSpPr>
          <p:cNvPr id="3" name="コンテンツ プレースホルダー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dirty="0" smtClean="0"/>
              <a:t>運営</a:t>
            </a:r>
            <a:r>
              <a:rPr lang="ja-JP" altLang="en-US" dirty="0" smtClean="0"/>
              <a:t>推進会議</a:t>
            </a:r>
            <a:endParaRPr lang="en-US" altLang="ja-JP" dirty="0"/>
          </a:p>
          <a:p>
            <a:pPr marL="0" marR="0" lvl="0" indent="0" defTabSz="914400" eaLnBrk="1" fontAlgn="auto" latinLnBrk="0" hangingPunct="1">
              <a:lnSpc>
                <a:spcPct val="100000"/>
              </a:lnSpc>
              <a:spcBef>
                <a:spcPts val="0"/>
              </a:spcBef>
              <a:spcAft>
                <a:spcPts val="0"/>
              </a:spcAft>
              <a:buClrTx/>
              <a:buSzTx/>
              <a:buFontTx/>
              <a:buNone/>
              <a:tabLst/>
              <a:defRPr/>
            </a:pPr>
            <a:r>
              <a:rPr lang="en-US" altLang="ja-JP" dirty="0" smtClean="0"/>
              <a:t>【</a:t>
            </a:r>
            <a:r>
              <a:rPr lang="ja-JP" altLang="en-US" dirty="0" smtClean="0"/>
              <a:t>目的</a:t>
            </a:r>
            <a:r>
              <a:rPr lang="en-US" altLang="ja-JP" dirty="0" smtClean="0"/>
              <a:t>】</a:t>
            </a:r>
            <a:r>
              <a:rPr lang="ja-JP" altLang="en-US" dirty="0" smtClean="0"/>
              <a:t> </a:t>
            </a:r>
            <a:endParaRPr lang="en-US" altLang="ja-JP" dirty="0" smtClean="0"/>
          </a:p>
          <a:p>
            <a:pPr marL="457200" lvl="1" indent="0">
              <a:lnSpc>
                <a:spcPct val="100000"/>
              </a:lnSpc>
              <a:spcBef>
                <a:spcPts val="0"/>
              </a:spcBef>
              <a:buFontTx/>
              <a:buNone/>
            </a:pPr>
            <a:r>
              <a:rPr lang="ja-JP" altLang="en-US" dirty="0" smtClean="0"/>
              <a:t>１　事業所</a:t>
            </a:r>
            <a:r>
              <a:rPr lang="ja-JP" altLang="en-US" dirty="0"/>
              <a:t>運営の透明性を確保すること</a:t>
            </a:r>
            <a:br>
              <a:rPr lang="ja-JP" altLang="en-US" dirty="0"/>
            </a:br>
            <a:r>
              <a:rPr lang="ja-JP" altLang="en-US" dirty="0" smtClean="0"/>
              <a:t>２　サービスの</a:t>
            </a:r>
            <a:r>
              <a:rPr lang="ja-JP" altLang="en-US" dirty="0"/>
              <a:t>質の確保、向上すること</a:t>
            </a:r>
            <a:br>
              <a:rPr lang="ja-JP" altLang="en-US" dirty="0"/>
            </a:br>
            <a:r>
              <a:rPr lang="ja-JP" altLang="en-US" dirty="0" smtClean="0"/>
              <a:t>３　事業所</a:t>
            </a:r>
            <a:r>
              <a:rPr lang="ja-JP" altLang="en-US" dirty="0"/>
              <a:t>による利用者の「抱え込み」を防止すること </a:t>
            </a:r>
            <a:endParaRPr lang="en-US" altLang="ja-JP" dirty="0" smtClean="0"/>
          </a:p>
          <a:p>
            <a:pPr marL="457200" lvl="1" indent="0">
              <a:lnSpc>
                <a:spcPct val="100000"/>
              </a:lnSpc>
              <a:spcBef>
                <a:spcPts val="0"/>
              </a:spcBef>
              <a:buFontTx/>
              <a:buNone/>
            </a:pPr>
            <a:r>
              <a:rPr lang="ja-JP" altLang="en-US" dirty="0" smtClean="0"/>
              <a:t>４</a:t>
            </a:r>
            <a:r>
              <a:rPr lang="ja-JP" altLang="en-US" dirty="0"/>
              <a:t>　</a:t>
            </a:r>
            <a:r>
              <a:rPr lang="ja-JP" altLang="en-US" dirty="0" smtClean="0"/>
              <a:t>地域</a:t>
            </a:r>
            <a:r>
              <a:rPr lang="ja-JP" altLang="en-US" dirty="0"/>
              <a:t>との連携を図り、地域交流等の体制を築くこと </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ja-JP" altLang="en-US" dirty="0" smtClean="0"/>
              <a:t>概要</a:t>
            </a:r>
            <a:r>
              <a:rPr kumimoji="1" lang="en-US" altLang="ja-JP" dirty="0" smtClean="0"/>
              <a:t>】</a:t>
            </a:r>
          </a:p>
          <a:p>
            <a:pPr marL="457200" lvl="1" indent="0">
              <a:lnSpc>
                <a:spcPct val="100000"/>
              </a:lnSpc>
              <a:spcBef>
                <a:spcPts val="0"/>
              </a:spcBef>
              <a:buFontTx/>
              <a:buNone/>
            </a:pPr>
            <a:r>
              <a:rPr lang="ja-JP" altLang="en-US" dirty="0">
                <a:solidFill>
                  <a:srgbClr val="FF0000"/>
                </a:solidFill>
              </a:rPr>
              <a:t>１　</a:t>
            </a:r>
            <a:r>
              <a:rPr lang="ja-JP" altLang="en-US" dirty="0" smtClean="0">
                <a:solidFill>
                  <a:srgbClr val="FF0000"/>
                </a:solidFill>
              </a:rPr>
              <a:t>概ね２か月に１回以上開催</a:t>
            </a:r>
            <a:r>
              <a:rPr lang="ja-JP" altLang="en-US" dirty="0">
                <a:solidFill>
                  <a:srgbClr val="FF0000"/>
                </a:solidFill>
              </a:rPr>
              <a:t/>
            </a:r>
            <a:br>
              <a:rPr lang="ja-JP" altLang="en-US" dirty="0">
                <a:solidFill>
                  <a:srgbClr val="FF0000"/>
                </a:solidFill>
              </a:rPr>
            </a:br>
            <a:r>
              <a:rPr lang="ja-JP" altLang="en-US" dirty="0"/>
              <a:t>２　</a:t>
            </a:r>
            <a:r>
              <a:rPr lang="ja-JP" altLang="en-US" dirty="0" smtClean="0"/>
              <a:t>利用者、利用者家族、地域住民、地域包括支援センター職員等</a:t>
            </a:r>
            <a:endParaRPr lang="en-US" altLang="ja-JP" dirty="0" smtClean="0"/>
          </a:p>
          <a:p>
            <a:pPr marL="457200" lvl="1" indent="0">
              <a:lnSpc>
                <a:spcPct val="100000"/>
              </a:lnSpc>
              <a:spcBef>
                <a:spcPts val="0"/>
              </a:spcBef>
              <a:buNone/>
            </a:pPr>
            <a:r>
              <a:rPr lang="ja-JP" altLang="en-US" dirty="0" smtClean="0">
                <a:solidFill>
                  <a:srgbClr val="FF0000"/>
                </a:solidFill>
              </a:rPr>
              <a:t>３　運営状況の報告、運営に関する要望・助言等の聴取</a:t>
            </a:r>
            <a:endParaRPr lang="en-US" altLang="ja-JP" dirty="0" smtClean="0">
              <a:solidFill>
                <a:srgbClr val="FF0000"/>
              </a:solidFill>
            </a:endParaRPr>
          </a:p>
          <a:p>
            <a:pPr marL="457200" lvl="1" indent="0">
              <a:lnSpc>
                <a:spcPct val="100000"/>
              </a:lnSpc>
              <a:spcBef>
                <a:spcPts val="0"/>
              </a:spcBef>
              <a:buNone/>
            </a:pPr>
            <a:r>
              <a:rPr lang="ja-JP" altLang="en-US" dirty="0" smtClean="0"/>
              <a:t>４　会議の記録は５年間保存</a:t>
            </a:r>
            <a:endParaRPr lang="ja-JP" altLang="en-US" dirty="0"/>
          </a:p>
          <a:p>
            <a:pPr marL="457200" lvl="1" indent="0">
              <a:lnSpc>
                <a:spcPct val="100000"/>
              </a:lnSpc>
              <a:spcBef>
                <a:spcPts val="0"/>
              </a:spcBef>
              <a:buFontTx/>
              <a:buNone/>
            </a:pPr>
            <a:endParaRPr lang="en-US" altLang="ja-JP" dirty="0"/>
          </a:p>
        </p:txBody>
      </p:sp>
      <p:sp>
        <p:nvSpPr>
          <p:cNvPr id="5" name="右矢印 4"/>
          <p:cNvSpPr/>
          <p:nvPr/>
        </p:nvSpPr>
        <p:spPr>
          <a:xfrm>
            <a:off x="9040968" y="5293218"/>
            <a:ext cx="553405" cy="484632"/>
          </a:xfrm>
          <a:prstGeom prst="rightArrow">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9664154" y="5293218"/>
            <a:ext cx="1619865" cy="484632"/>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pPr algn="ctr"/>
            <a:r>
              <a:rPr kumimoji="1" lang="ja-JP" altLang="en-US" sz="2400" b="1" dirty="0" smtClean="0"/>
              <a:t>外部評価</a:t>
            </a:r>
            <a:endParaRPr kumimoji="1" lang="ja-JP" altLang="en-US" sz="2400" b="1" dirty="0"/>
          </a:p>
        </p:txBody>
      </p:sp>
    </p:spTree>
    <p:extLst>
      <p:ext uri="{BB962C8B-B14F-4D97-AF65-F5344CB8AC3E}">
        <p14:creationId xmlns:p14="http://schemas.microsoft.com/office/powerpoint/2010/main" val="1469497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５−</a:t>
            </a:r>
            <a:r>
              <a:rPr lang="ja-JP" altLang="en-US" sz="2400" dirty="0"/>
              <a:t>１　</a:t>
            </a:r>
            <a:r>
              <a:rPr lang="ja-JP" altLang="en-US" sz="2400" dirty="0" smtClean="0"/>
              <a:t>小規模多機能型居宅介護・複合型サービス共通</a:t>
            </a:r>
            <a:r>
              <a:rPr lang="en-US" altLang="ja-JP" dirty="0"/>
              <a:t/>
            </a:r>
            <a:br>
              <a:rPr lang="en-US" altLang="ja-JP" dirty="0"/>
            </a:br>
            <a:r>
              <a:rPr lang="ja-JP" altLang="en-US" sz="4000" dirty="0" smtClean="0"/>
              <a:t>６　介護報酬算定に関する留意事項</a:t>
            </a:r>
            <a:endParaRPr kumimoji="1" lang="ja-JP" altLang="en-US" sz="4000" dirty="0"/>
          </a:p>
        </p:txBody>
      </p:sp>
      <p:graphicFrame>
        <p:nvGraphicFramePr>
          <p:cNvPr id="3" name="表 2"/>
          <p:cNvGraphicFramePr>
            <a:graphicFrameLocks noGrp="1"/>
          </p:cNvGraphicFramePr>
          <p:nvPr>
            <p:extLst>
              <p:ext uri="{D42A27DB-BD31-4B8C-83A1-F6EECF244321}">
                <p14:modId xmlns:p14="http://schemas.microsoft.com/office/powerpoint/2010/main" val="2948152499"/>
              </p:ext>
            </p:extLst>
          </p:nvPr>
        </p:nvGraphicFramePr>
        <p:xfrm>
          <a:off x="838200" y="1656710"/>
          <a:ext cx="10515600" cy="396240"/>
        </p:xfrm>
        <a:graphic>
          <a:graphicData uri="http://schemas.openxmlformats.org/drawingml/2006/table">
            <a:tbl>
              <a:tblPr firstRow="1" bandRow="1">
                <a:tableStyleId>{073A0DAA-6AF3-43AB-8588-CEC1D06C72B9}</a:tableStyleId>
              </a:tblPr>
              <a:tblGrid>
                <a:gridCol w="2996381"/>
                <a:gridCol w="973393"/>
                <a:gridCol w="6545826"/>
              </a:tblGrid>
              <a:tr h="370840">
                <a:tc>
                  <a:txBody>
                    <a:bodyPr/>
                    <a:lstStyle/>
                    <a:p>
                      <a:pPr algn="ctr"/>
                      <a:r>
                        <a:rPr kumimoji="1" lang="ja-JP" altLang="en-US" sz="2000" dirty="0" smtClean="0"/>
                        <a:t>減算名称</a:t>
                      </a:r>
                      <a:endParaRPr kumimoji="1" lang="ja-JP" altLang="en-US" sz="2000" dirty="0"/>
                    </a:p>
                  </a:txBody>
                  <a:tcPr anchor="ctr"/>
                </a:tc>
                <a:tc>
                  <a:txBody>
                    <a:bodyPr/>
                    <a:lstStyle/>
                    <a:p>
                      <a:pPr algn="ctr"/>
                      <a:r>
                        <a:rPr kumimoji="1" lang="ja-JP" altLang="en-US" sz="2000" dirty="0" smtClean="0"/>
                        <a:t>減算率</a:t>
                      </a:r>
                      <a:endParaRPr kumimoji="1" lang="en-US" altLang="ja-JP" sz="2000" dirty="0" smtClean="0"/>
                    </a:p>
                  </a:txBody>
                  <a:tcPr anchor="ctr"/>
                </a:tc>
                <a:tc>
                  <a:txBody>
                    <a:bodyPr/>
                    <a:lstStyle/>
                    <a:p>
                      <a:pPr algn="ctr"/>
                      <a:r>
                        <a:rPr kumimoji="1" lang="ja-JP" altLang="en-US" sz="2000" dirty="0" smtClean="0"/>
                        <a:t>減算適用要件</a:t>
                      </a:r>
                      <a:endParaRPr kumimoji="1" lang="en-US" altLang="ja-JP" sz="2000" dirty="0" smtClean="0"/>
                    </a:p>
                  </a:txBody>
                  <a:tcPr anchor="ct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3886541029"/>
              </p:ext>
            </p:extLst>
          </p:nvPr>
        </p:nvGraphicFramePr>
        <p:xfrm>
          <a:off x="838200" y="2052950"/>
          <a:ext cx="10515600" cy="914400"/>
        </p:xfrm>
        <a:graphic>
          <a:graphicData uri="http://schemas.openxmlformats.org/drawingml/2006/table">
            <a:tbl>
              <a:tblPr firstRow="1" bandRow="1">
                <a:tableStyleId>{073A0DAA-6AF3-43AB-8588-CEC1D06C72B9}</a:tableStyleId>
              </a:tblPr>
              <a:tblGrid>
                <a:gridCol w="2996381"/>
                <a:gridCol w="973393"/>
                <a:gridCol w="6545826"/>
              </a:tblGrid>
              <a:tr h="370840">
                <a:tc>
                  <a:txBody>
                    <a:bodyPr/>
                    <a:lstStyle/>
                    <a:p>
                      <a:r>
                        <a:rPr kumimoji="1" lang="ja-JP" altLang="en-US" sz="2400" b="0" dirty="0" smtClean="0">
                          <a:solidFill>
                            <a:schemeClr val="tx1"/>
                          </a:solidFill>
                        </a:rPr>
                        <a:t>同一建物減算</a:t>
                      </a:r>
                      <a:endParaRPr kumimoji="1" lang="en-US" altLang="ja-JP" sz="2400" b="0" dirty="0" smtClean="0">
                        <a:solidFill>
                          <a:schemeClr val="tx1"/>
                        </a:solidFill>
                      </a:endParaRPr>
                    </a:p>
                  </a:txBody>
                  <a:tcPr anchor="ctr">
                    <a:solidFill>
                      <a:schemeClr val="accent1">
                        <a:lumMod val="20000"/>
                        <a:lumOff val="80000"/>
                      </a:schemeClr>
                    </a:solidFill>
                  </a:tcPr>
                </a:tc>
                <a:tc>
                  <a:txBody>
                    <a:bodyPr/>
                    <a:lstStyle/>
                    <a:p>
                      <a:pPr algn="ctr"/>
                      <a:r>
                        <a:rPr kumimoji="1" lang="en-US" altLang="ja-JP" b="0" dirty="0" smtClean="0">
                          <a:solidFill>
                            <a:schemeClr val="tx1"/>
                          </a:solidFill>
                        </a:rPr>
                        <a:t>90/100</a:t>
                      </a:r>
                      <a:endParaRPr kumimoji="1" lang="ja-JP" altLang="en-US" b="0" dirty="0">
                        <a:solidFill>
                          <a:schemeClr val="tx1"/>
                        </a:solidFill>
                      </a:endParaRPr>
                    </a:p>
                  </a:txBody>
                  <a:tcPr anchor="ctr">
                    <a:solidFill>
                      <a:schemeClr val="accent1">
                        <a:lumMod val="20000"/>
                        <a:lumOff val="80000"/>
                      </a:schemeClr>
                    </a:solidFill>
                  </a:tcPr>
                </a:tc>
                <a:tc>
                  <a:txBody>
                    <a:bodyPr/>
                    <a:lstStyle/>
                    <a:p>
                      <a:r>
                        <a:rPr kumimoji="1" lang="ja-JP" altLang="en-US" b="0" dirty="0" smtClean="0">
                          <a:solidFill>
                            <a:schemeClr val="tx1"/>
                          </a:solidFill>
                        </a:rPr>
                        <a:t>事業所と</a:t>
                      </a:r>
                      <a:r>
                        <a:rPr kumimoji="1" lang="ja-JP" altLang="en-US" b="0" dirty="0" smtClean="0">
                          <a:solidFill>
                            <a:srgbClr val="FF0000"/>
                          </a:solidFill>
                        </a:rPr>
                        <a:t>同一の敷地内若しくは隣接する有料老人ホーム等に居住する利用者にサービスを行った場合</a:t>
                      </a:r>
                      <a:endParaRPr kumimoji="1" lang="en-US" altLang="ja-JP" b="0" dirty="0" smtClean="0">
                        <a:solidFill>
                          <a:srgbClr val="FF0000"/>
                        </a:solidFill>
                      </a:endParaRPr>
                    </a:p>
                    <a:p>
                      <a:endParaRPr kumimoji="1" lang="en-US" altLang="ja-JP" b="0" dirty="0" smtClean="0">
                        <a:solidFill>
                          <a:schemeClr val="tx1"/>
                        </a:solidFill>
                      </a:endParaRPr>
                    </a:p>
                  </a:txBody>
                  <a:tcPr>
                    <a:solidFill>
                      <a:schemeClr val="accent1">
                        <a:lumMod val="20000"/>
                        <a:lumOff val="80000"/>
                      </a:schemeClr>
                    </a:solidFill>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536932836"/>
              </p:ext>
            </p:extLst>
          </p:nvPr>
        </p:nvGraphicFramePr>
        <p:xfrm>
          <a:off x="838200" y="2978775"/>
          <a:ext cx="10515600" cy="914400"/>
        </p:xfrm>
        <a:graphic>
          <a:graphicData uri="http://schemas.openxmlformats.org/drawingml/2006/table">
            <a:tbl>
              <a:tblPr firstRow="1" bandRow="1">
                <a:tableStyleId>{073A0DAA-6AF3-43AB-8588-CEC1D06C72B9}</a:tableStyleId>
              </a:tblPr>
              <a:tblGrid>
                <a:gridCol w="2996381"/>
                <a:gridCol w="973393"/>
                <a:gridCol w="6545826"/>
              </a:tblGrid>
              <a:tr h="370840">
                <a:tc>
                  <a:txBody>
                    <a:bodyPr/>
                    <a:lstStyle/>
                    <a:p>
                      <a:r>
                        <a:rPr kumimoji="1" lang="ja-JP" altLang="en-US" sz="2400" b="0" dirty="0" smtClean="0">
                          <a:solidFill>
                            <a:schemeClr val="tx1"/>
                          </a:solidFill>
                        </a:rPr>
                        <a:t>定員超過減算</a:t>
                      </a:r>
                      <a:endParaRPr kumimoji="1" lang="en-US" altLang="ja-JP" sz="2400" b="0" dirty="0" smtClean="0">
                        <a:solidFill>
                          <a:schemeClr val="tx1"/>
                        </a:solidFill>
                      </a:endParaRPr>
                    </a:p>
                  </a:txBody>
                  <a:tcPr anchor="ctr">
                    <a:solidFill>
                      <a:schemeClr val="accent1">
                        <a:lumMod val="20000"/>
                        <a:lumOff val="80000"/>
                      </a:schemeClr>
                    </a:solidFill>
                  </a:tcPr>
                </a:tc>
                <a:tc>
                  <a:txBody>
                    <a:bodyPr/>
                    <a:lstStyle/>
                    <a:p>
                      <a:pPr algn="ctr"/>
                      <a:r>
                        <a:rPr kumimoji="1" lang="en-US" altLang="ja-JP" b="0" dirty="0" smtClean="0">
                          <a:solidFill>
                            <a:schemeClr val="tx1"/>
                          </a:solidFill>
                        </a:rPr>
                        <a:t>70/100</a:t>
                      </a:r>
                      <a:endParaRPr kumimoji="1" lang="ja-JP" altLang="en-US" b="0" dirty="0">
                        <a:solidFill>
                          <a:schemeClr val="tx1"/>
                        </a:solidFill>
                      </a:endParaRPr>
                    </a:p>
                  </a:txBody>
                  <a:tcPr anchor="ctr">
                    <a:solidFill>
                      <a:schemeClr val="accent1">
                        <a:lumMod val="20000"/>
                        <a:lumOff val="80000"/>
                      </a:schemeClr>
                    </a:solidFill>
                  </a:tcPr>
                </a:tc>
                <a:tc>
                  <a:txBody>
                    <a:bodyPr/>
                    <a:lstStyle/>
                    <a:p>
                      <a:r>
                        <a:rPr kumimoji="1" lang="ja-JP" altLang="en-US" b="0" dirty="0" smtClean="0">
                          <a:solidFill>
                            <a:schemeClr val="tx1"/>
                          </a:solidFill>
                        </a:rPr>
                        <a:t>登録者の数が、市町村長に提出した運営規程に定められる</a:t>
                      </a:r>
                      <a:r>
                        <a:rPr kumimoji="1" lang="ja-JP" altLang="en-US" b="0" dirty="0" smtClean="0">
                          <a:solidFill>
                            <a:srgbClr val="FF0000"/>
                          </a:solidFill>
                        </a:rPr>
                        <a:t>登録定員を超えた場合</a:t>
                      </a:r>
                      <a:endParaRPr kumimoji="1" lang="en-US" altLang="ja-JP" b="0" dirty="0" smtClean="0">
                        <a:solidFill>
                          <a:srgbClr val="FF0000"/>
                        </a:solidFill>
                      </a:endParaRPr>
                    </a:p>
                    <a:p>
                      <a:endParaRPr kumimoji="1" lang="en-US" altLang="ja-JP" b="0" dirty="0" smtClean="0">
                        <a:solidFill>
                          <a:schemeClr val="tx1"/>
                        </a:solidFill>
                      </a:endParaRPr>
                    </a:p>
                  </a:txBody>
                  <a:tcPr>
                    <a:solidFill>
                      <a:schemeClr val="accent1">
                        <a:lumMod val="20000"/>
                        <a:lumOff val="80000"/>
                      </a:schemeClr>
                    </a:solidFill>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4162118847"/>
              </p:ext>
            </p:extLst>
          </p:nvPr>
        </p:nvGraphicFramePr>
        <p:xfrm>
          <a:off x="838200" y="3893175"/>
          <a:ext cx="10515600" cy="914400"/>
        </p:xfrm>
        <a:graphic>
          <a:graphicData uri="http://schemas.openxmlformats.org/drawingml/2006/table">
            <a:tbl>
              <a:tblPr firstRow="1" bandRow="1">
                <a:tableStyleId>{073A0DAA-6AF3-43AB-8588-CEC1D06C72B9}</a:tableStyleId>
              </a:tblPr>
              <a:tblGrid>
                <a:gridCol w="2996381"/>
                <a:gridCol w="973393"/>
                <a:gridCol w="6545826"/>
              </a:tblGrid>
              <a:tr h="370840">
                <a:tc>
                  <a:txBody>
                    <a:bodyPr/>
                    <a:lstStyle/>
                    <a:p>
                      <a:r>
                        <a:rPr kumimoji="1" lang="ja-JP" altLang="en-US" sz="2400" b="0" dirty="0" smtClean="0">
                          <a:solidFill>
                            <a:schemeClr val="tx1"/>
                          </a:solidFill>
                        </a:rPr>
                        <a:t>人員欠如減算</a:t>
                      </a:r>
                      <a:endParaRPr kumimoji="1" lang="en-US" altLang="ja-JP" sz="2400" b="0" dirty="0" smtClean="0">
                        <a:solidFill>
                          <a:schemeClr val="tx1"/>
                        </a:solidFill>
                      </a:endParaRPr>
                    </a:p>
                  </a:txBody>
                  <a:tcPr anchor="ctr">
                    <a:solidFill>
                      <a:schemeClr val="accent1">
                        <a:lumMod val="20000"/>
                        <a:lumOff val="80000"/>
                      </a:schemeClr>
                    </a:solidFill>
                  </a:tcPr>
                </a:tc>
                <a:tc>
                  <a:txBody>
                    <a:bodyPr/>
                    <a:lstStyle/>
                    <a:p>
                      <a:pPr algn="ctr"/>
                      <a:r>
                        <a:rPr kumimoji="1" lang="en-US" altLang="ja-JP" b="0" dirty="0" smtClean="0">
                          <a:solidFill>
                            <a:schemeClr val="tx1"/>
                          </a:solidFill>
                        </a:rPr>
                        <a:t>70/100</a:t>
                      </a:r>
                      <a:endParaRPr kumimoji="1" lang="ja-JP" altLang="en-US" b="0" dirty="0">
                        <a:solidFill>
                          <a:schemeClr val="tx1"/>
                        </a:solidFill>
                      </a:endParaRPr>
                    </a:p>
                  </a:txBody>
                  <a:tcPr anchor="ctr">
                    <a:solidFill>
                      <a:schemeClr val="accent1">
                        <a:lumMod val="20000"/>
                        <a:lumOff val="80000"/>
                      </a:schemeClr>
                    </a:solidFill>
                  </a:tcPr>
                </a:tc>
                <a:tc>
                  <a:txBody>
                    <a:bodyPr/>
                    <a:lstStyle/>
                    <a:p>
                      <a:r>
                        <a:rPr kumimoji="1" lang="ja-JP" altLang="en-US" b="0" dirty="0" smtClean="0">
                          <a:solidFill>
                            <a:schemeClr val="tx1"/>
                          </a:solidFill>
                        </a:rPr>
                        <a:t>従業者が地域密着型サービス</a:t>
                      </a:r>
                      <a:r>
                        <a:rPr kumimoji="1" lang="ja-JP" altLang="en-US" b="0" dirty="0" smtClean="0">
                          <a:solidFill>
                            <a:srgbClr val="FF0000"/>
                          </a:solidFill>
                        </a:rPr>
                        <a:t>基準に定める員数を置いていない場合</a:t>
                      </a:r>
                      <a:endParaRPr kumimoji="1" lang="en-US" altLang="ja-JP" b="0" dirty="0" smtClean="0">
                        <a:solidFill>
                          <a:srgbClr val="FF0000"/>
                        </a:solidFill>
                      </a:endParaRPr>
                    </a:p>
                    <a:p>
                      <a:endParaRPr kumimoji="1" lang="en-US" altLang="ja-JP" b="0" dirty="0" smtClean="0">
                        <a:solidFill>
                          <a:schemeClr val="tx1"/>
                        </a:solidFill>
                      </a:endParaRPr>
                    </a:p>
                  </a:txBody>
                  <a:tcPr>
                    <a:solidFill>
                      <a:schemeClr val="accent1">
                        <a:lumMod val="20000"/>
                        <a:lumOff val="80000"/>
                      </a:schemeClr>
                    </a:solidFill>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637835836"/>
              </p:ext>
            </p:extLst>
          </p:nvPr>
        </p:nvGraphicFramePr>
        <p:xfrm>
          <a:off x="838200" y="4807575"/>
          <a:ext cx="10515600" cy="914400"/>
        </p:xfrm>
        <a:graphic>
          <a:graphicData uri="http://schemas.openxmlformats.org/drawingml/2006/table">
            <a:tbl>
              <a:tblPr firstRow="1" bandRow="1">
                <a:tableStyleId>{073A0DAA-6AF3-43AB-8588-CEC1D06C72B9}</a:tableStyleId>
              </a:tblPr>
              <a:tblGrid>
                <a:gridCol w="2996381"/>
                <a:gridCol w="973393"/>
                <a:gridCol w="6545826"/>
              </a:tblGrid>
              <a:tr h="370840">
                <a:tc>
                  <a:txBody>
                    <a:bodyPr/>
                    <a:lstStyle/>
                    <a:p>
                      <a:r>
                        <a:rPr kumimoji="1" lang="ja-JP" altLang="en-US" sz="2400" b="0" dirty="0" smtClean="0">
                          <a:solidFill>
                            <a:schemeClr val="tx1"/>
                          </a:solidFill>
                        </a:rPr>
                        <a:t>過少サービスに</a:t>
                      </a:r>
                      <a:endParaRPr kumimoji="1" lang="en-US" altLang="ja-JP" sz="2400" b="0" dirty="0" smtClean="0">
                        <a:solidFill>
                          <a:schemeClr val="tx1"/>
                        </a:solidFill>
                      </a:endParaRPr>
                    </a:p>
                    <a:p>
                      <a:r>
                        <a:rPr kumimoji="1" lang="ja-JP" altLang="en-US" sz="2400" b="0" dirty="0" smtClean="0">
                          <a:solidFill>
                            <a:schemeClr val="tx1"/>
                          </a:solidFill>
                        </a:rPr>
                        <a:t>対する減算</a:t>
                      </a:r>
                      <a:endParaRPr kumimoji="1" lang="en-US" altLang="ja-JP" sz="2400" b="0" dirty="0" smtClean="0">
                        <a:solidFill>
                          <a:schemeClr val="tx1"/>
                        </a:solidFill>
                      </a:endParaRPr>
                    </a:p>
                  </a:txBody>
                  <a:tcPr anchor="ctr">
                    <a:solidFill>
                      <a:schemeClr val="accent1">
                        <a:lumMod val="20000"/>
                        <a:lumOff val="80000"/>
                      </a:schemeClr>
                    </a:solidFill>
                  </a:tcPr>
                </a:tc>
                <a:tc>
                  <a:txBody>
                    <a:bodyPr/>
                    <a:lstStyle/>
                    <a:p>
                      <a:pPr algn="ctr"/>
                      <a:r>
                        <a:rPr kumimoji="1" lang="en-US" altLang="ja-JP" b="0" dirty="0" smtClean="0">
                          <a:solidFill>
                            <a:schemeClr val="tx1"/>
                          </a:solidFill>
                        </a:rPr>
                        <a:t>70/100</a:t>
                      </a:r>
                      <a:endParaRPr kumimoji="1" lang="ja-JP" altLang="en-US" b="0" dirty="0">
                        <a:solidFill>
                          <a:schemeClr val="tx1"/>
                        </a:solidFill>
                      </a:endParaRPr>
                    </a:p>
                  </a:txBody>
                  <a:tcPr anchor="ctr">
                    <a:solidFill>
                      <a:schemeClr val="accent1">
                        <a:lumMod val="20000"/>
                        <a:lumOff val="80000"/>
                      </a:schemeClr>
                    </a:solidFill>
                  </a:tcPr>
                </a:tc>
                <a:tc>
                  <a:txBody>
                    <a:bodyPr/>
                    <a:lstStyle/>
                    <a:p>
                      <a:r>
                        <a:rPr kumimoji="1" lang="ja-JP" altLang="en-US" b="0" dirty="0" smtClean="0">
                          <a:solidFill>
                            <a:schemeClr val="tx1"/>
                          </a:solidFill>
                        </a:rPr>
                        <a:t>事業所が提供する通いサービス、訪問サービス及び宿泊サービスの算定月における提供回数について、</a:t>
                      </a:r>
                      <a:r>
                        <a:rPr kumimoji="1" lang="ja-JP" altLang="en-US" b="0" dirty="0" smtClean="0">
                          <a:solidFill>
                            <a:srgbClr val="FF0000"/>
                          </a:solidFill>
                        </a:rPr>
                        <a:t>登録者１人当たり平均回数が、週４回に満たない場合</a:t>
                      </a:r>
                      <a:endParaRPr kumimoji="1" lang="en-US" altLang="ja-JP" b="0" dirty="0" smtClean="0">
                        <a:solidFill>
                          <a:srgbClr val="FF0000"/>
                        </a:solidFill>
                      </a:endParaRPr>
                    </a:p>
                  </a:txBody>
                  <a:tcPr>
                    <a:solidFill>
                      <a:schemeClr val="accent1">
                        <a:lumMod val="20000"/>
                        <a:lumOff val="80000"/>
                      </a:schemeClr>
                    </a:solidFill>
                  </a:tcPr>
                </a:tc>
              </a:tr>
            </a:tbl>
          </a:graphicData>
        </a:graphic>
      </p:graphicFrame>
    </p:spTree>
    <p:extLst>
      <p:ext uri="{BB962C8B-B14F-4D97-AF65-F5344CB8AC3E}">
        <p14:creationId xmlns:p14="http://schemas.microsoft.com/office/powerpoint/2010/main" val="786781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５−２</a:t>
            </a:r>
            <a:r>
              <a:rPr lang="ja-JP" altLang="en-US" sz="2400" dirty="0"/>
              <a:t>　</a:t>
            </a:r>
            <a:r>
              <a:rPr lang="ja-JP" altLang="en-US" sz="2400" dirty="0" smtClean="0"/>
              <a:t>小規模多機能型居宅介護</a:t>
            </a:r>
            <a:r>
              <a:rPr lang="en-US" altLang="ja-JP" dirty="0"/>
              <a:t/>
            </a:r>
            <a:br>
              <a:rPr lang="en-US" altLang="ja-JP" dirty="0"/>
            </a:br>
            <a:r>
              <a:rPr lang="ja-JP" altLang="en-US" sz="4000" dirty="0" smtClean="0"/>
              <a:t>１　介護</a:t>
            </a:r>
            <a:r>
              <a:rPr lang="ja-JP" altLang="en-US" sz="4000" dirty="0"/>
              <a:t>従業</a:t>
            </a:r>
            <a:r>
              <a:rPr lang="ja-JP" altLang="en-US" sz="4000" dirty="0" smtClean="0"/>
              <a:t>者</a:t>
            </a:r>
            <a:endParaRPr kumimoji="1" lang="ja-JP" altLang="en-US" sz="4000" dirty="0"/>
          </a:p>
        </p:txBody>
      </p:sp>
      <p:graphicFrame>
        <p:nvGraphicFramePr>
          <p:cNvPr id="3" name="表 2"/>
          <p:cNvGraphicFramePr>
            <a:graphicFrameLocks noGrp="1"/>
          </p:cNvGraphicFramePr>
          <p:nvPr>
            <p:extLst>
              <p:ext uri="{D42A27DB-BD31-4B8C-83A1-F6EECF244321}">
                <p14:modId xmlns:p14="http://schemas.microsoft.com/office/powerpoint/2010/main" val="3460513398"/>
              </p:ext>
            </p:extLst>
          </p:nvPr>
        </p:nvGraphicFramePr>
        <p:xfrm>
          <a:off x="838200" y="1506159"/>
          <a:ext cx="10515600" cy="396240"/>
        </p:xfrm>
        <a:graphic>
          <a:graphicData uri="http://schemas.openxmlformats.org/drawingml/2006/table">
            <a:tbl>
              <a:tblPr firstRow="1" bandRow="1">
                <a:tableStyleId>{073A0DAA-6AF3-43AB-8588-CEC1D06C72B9}</a:tableStyleId>
              </a:tblPr>
              <a:tblGrid>
                <a:gridCol w="3102735"/>
                <a:gridCol w="3709116"/>
                <a:gridCol w="3703749"/>
              </a:tblGrid>
              <a:tr h="370840">
                <a:tc>
                  <a:txBody>
                    <a:bodyPr/>
                    <a:lstStyle/>
                    <a:p>
                      <a:endParaRPr kumimoji="1" lang="ja-JP" altLang="en-US" dirty="0"/>
                    </a:p>
                  </a:txBody>
                  <a:tcPr/>
                </a:tc>
                <a:tc>
                  <a:txBody>
                    <a:bodyPr/>
                    <a:lstStyle/>
                    <a:p>
                      <a:pPr algn="ctr"/>
                      <a:r>
                        <a:rPr kumimoji="1" lang="ja-JP" altLang="en-US" sz="2000" dirty="0" smtClean="0"/>
                        <a:t>本体事業所</a:t>
                      </a:r>
                      <a:endParaRPr kumimoji="1" lang="ja-JP" altLang="en-US" sz="2000" dirty="0"/>
                    </a:p>
                  </a:txBody>
                  <a:tcPr/>
                </a:tc>
                <a:tc>
                  <a:txBody>
                    <a:bodyPr/>
                    <a:lstStyle/>
                    <a:p>
                      <a:pPr algn="ctr"/>
                      <a:r>
                        <a:rPr kumimoji="1" lang="ja-JP" altLang="en-US" sz="2000" dirty="0" smtClean="0"/>
                        <a:t>サテライト型事業所</a:t>
                      </a:r>
                      <a:endParaRPr kumimoji="1" lang="ja-JP" altLang="en-US" sz="2000" dirty="0"/>
                    </a:p>
                  </a:txBody>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695092304"/>
              </p:ext>
            </p:extLst>
          </p:nvPr>
        </p:nvGraphicFramePr>
        <p:xfrm>
          <a:off x="838200" y="1902399"/>
          <a:ext cx="10515601" cy="792480"/>
        </p:xfrm>
        <a:graphic>
          <a:graphicData uri="http://schemas.openxmlformats.org/drawingml/2006/table">
            <a:tbl>
              <a:tblPr firstRow="1" bandRow="1">
                <a:tableStyleId>{073A0DAA-6AF3-43AB-8588-CEC1D06C72B9}</a:tableStyleId>
              </a:tblPr>
              <a:tblGrid>
                <a:gridCol w="1197077"/>
                <a:gridCol w="1905659"/>
                <a:gridCol w="3709116"/>
                <a:gridCol w="3703749"/>
              </a:tblGrid>
              <a:tr h="370840">
                <a:tc rowSpan="2">
                  <a:txBody>
                    <a:bodyPr/>
                    <a:lstStyle/>
                    <a:p>
                      <a:r>
                        <a:rPr kumimoji="1" lang="ja-JP" altLang="en-US" b="0" dirty="0" smtClean="0">
                          <a:solidFill>
                            <a:schemeClr val="tx1"/>
                          </a:solidFill>
                        </a:rPr>
                        <a:t>日中</a:t>
                      </a:r>
                      <a:endParaRPr kumimoji="1" lang="en-US" altLang="ja-JP" b="0" dirty="0" smtClean="0">
                        <a:solidFill>
                          <a:schemeClr val="tx1"/>
                        </a:solidFill>
                      </a:endParaRPr>
                    </a:p>
                  </a:txBody>
                  <a:tcPr anchor="ctr">
                    <a:solidFill>
                      <a:schemeClr val="accent1">
                        <a:lumMod val="20000"/>
                        <a:lumOff val="80000"/>
                      </a:schemeClr>
                    </a:solidFill>
                  </a:tcPr>
                </a:tc>
                <a:tc>
                  <a:txBody>
                    <a:bodyPr/>
                    <a:lstStyle/>
                    <a:p>
                      <a:r>
                        <a:rPr kumimoji="1" lang="ja-JP" altLang="en-US" sz="2000" b="0" dirty="0" smtClean="0">
                          <a:solidFill>
                            <a:schemeClr val="tx1"/>
                          </a:solidFill>
                        </a:rPr>
                        <a:t>通いサービス</a:t>
                      </a:r>
                      <a:endParaRPr kumimoji="1" lang="ja-JP" altLang="en-US" sz="2000" b="0" dirty="0">
                        <a:solidFill>
                          <a:schemeClr val="tx1"/>
                        </a:solidFill>
                      </a:endParaRPr>
                    </a:p>
                  </a:txBody>
                  <a:tcPr anchor="ctr">
                    <a:solidFill>
                      <a:schemeClr val="accent1">
                        <a:lumMod val="20000"/>
                        <a:lumOff val="80000"/>
                      </a:schemeClr>
                    </a:solidFill>
                  </a:tcPr>
                </a:tc>
                <a:tc>
                  <a:txBody>
                    <a:bodyPr/>
                    <a:lstStyle/>
                    <a:p>
                      <a:r>
                        <a:rPr kumimoji="1" lang="ja-JP" altLang="en-US" sz="2000" b="0" dirty="0" smtClean="0">
                          <a:solidFill>
                            <a:schemeClr val="tx1"/>
                          </a:solidFill>
                        </a:rPr>
                        <a:t>常勤換算方法で３：１以上</a:t>
                      </a:r>
                      <a:endParaRPr kumimoji="1" lang="en-US" altLang="ja-JP" sz="2000" b="0" dirty="0" smtClean="0">
                        <a:solidFill>
                          <a:schemeClr val="tx1"/>
                        </a:solidFill>
                      </a:endParaRPr>
                    </a:p>
                  </a:txBody>
                  <a:tcPr>
                    <a:solidFill>
                      <a:schemeClr val="accent1">
                        <a:lumMod val="20000"/>
                        <a:lumOff val="80000"/>
                      </a:schemeClr>
                    </a:solidFill>
                  </a:tcPr>
                </a:tc>
                <a:tc>
                  <a:txBody>
                    <a:bodyPr/>
                    <a:lstStyle/>
                    <a:p>
                      <a:r>
                        <a:rPr kumimoji="1" lang="ja-JP" altLang="en-US" sz="2000" b="0" dirty="0" smtClean="0">
                          <a:solidFill>
                            <a:schemeClr val="tx1"/>
                          </a:solidFill>
                        </a:rPr>
                        <a:t>常勤換算方法で３：１以上</a:t>
                      </a:r>
                      <a:endParaRPr kumimoji="1" lang="en-US" altLang="ja-JP" sz="2000" b="0" dirty="0" smtClean="0">
                        <a:solidFill>
                          <a:schemeClr val="tx1"/>
                        </a:solidFill>
                      </a:endParaRPr>
                    </a:p>
                  </a:txBody>
                  <a:tcPr>
                    <a:solidFill>
                      <a:schemeClr val="accent1">
                        <a:lumMod val="20000"/>
                        <a:lumOff val="80000"/>
                      </a:schemeClr>
                    </a:solidFill>
                  </a:tcPr>
                </a:tc>
              </a:tr>
              <a:tr h="370840">
                <a:tc vMerge="1">
                  <a:txBody>
                    <a:bodyPr/>
                    <a:lstStyle/>
                    <a:p>
                      <a:endParaRPr kumimoji="1" lang="ja-JP" altLang="en-US" dirty="0"/>
                    </a:p>
                  </a:txBody>
                  <a:tcPr/>
                </a:tc>
                <a:tc>
                  <a:txBody>
                    <a:bodyPr/>
                    <a:lstStyle/>
                    <a:p>
                      <a:r>
                        <a:rPr kumimoji="1" lang="ja-JP" altLang="en-US" sz="2000" b="0" dirty="0" smtClean="0">
                          <a:solidFill>
                            <a:schemeClr val="tx1"/>
                          </a:solidFill>
                        </a:rPr>
                        <a:t>訪問サービス</a:t>
                      </a:r>
                      <a:endParaRPr kumimoji="1" lang="ja-JP" altLang="en-US" sz="2000" b="0" dirty="0">
                        <a:solidFill>
                          <a:schemeClr val="tx1"/>
                        </a:solidFill>
                      </a:endParaRPr>
                    </a:p>
                  </a:txBody>
                  <a:tcPr anchor="ctr">
                    <a:solidFill>
                      <a:schemeClr val="accent1">
                        <a:lumMod val="20000"/>
                        <a:lumOff val="80000"/>
                      </a:schemeClr>
                    </a:solidFill>
                  </a:tcPr>
                </a:tc>
                <a:tc>
                  <a:txBody>
                    <a:bodyPr/>
                    <a:lstStyle/>
                    <a:p>
                      <a:r>
                        <a:rPr kumimoji="1" lang="ja-JP" altLang="en-US" sz="2000" b="0" dirty="0" smtClean="0">
                          <a:solidFill>
                            <a:schemeClr val="tx1"/>
                          </a:solidFill>
                        </a:rPr>
                        <a:t>常勤換算方法で１以上</a:t>
                      </a:r>
                      <a:endParaRPr kumimoji="1" lang="ja-JP" altLang="en-US" sz="2000" b="0" dirty="0">
                        <a:solidFill>
                          <a:schemeClr val="tx1"/>
                        </a:solidFill>
                      </a:endParaRPr>
                    </a:p>
                  </a:txBody>
                  <a:tcPr>
                    <a:solidFill>
                      <a:schemeClr val="accent1">
                        <a:lumMod val="20000"/>
                        <a:lumOff val="80000"/>
                      </a:schemeClr>
                    </a:solidFill>
                  </a:tcPr>
                </a:tc>
                <a:tc>
                  <a:txBody>
                    <a:bodyPr/>
                    <a:lstStyle/>
                    <a:p>
                      <a:r>
                        <a:rPr kumimoji="1" lang="ja-JP" altLang="en-US" sz="2000" b="0" dirty="0" smtClean="0">
                          <a:solidFill>
                            <a:schemeClr val="tx1"/>
                          </a:solidFill>
                        </a:rPr>
                        <a:t>１以上</a:t>
                      </a:r>
                      <a:endParaRPr kumimoji="1" lang="ja-JP" altLang="en-US" sz="2000" b="0" dirty="0">
                        <a:solidFill>
                          <a:schemeClr val="tx1"/>
                        </a:solidFill>
                      </a:endParaRPr>
                    </a:p>
                  </a:txBody>
                  <a:tcPr>
                    <a:solidFill>
                      <a:schemeClr val="accent1">
                        <a:lumMod val="20000"/>
                        <a:lumOff val="80000"/>
                      </a:schemeClr>
                    </a:solidFill>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790938685"/>
              </p:ext>
            </p:extLst>
          </p:nvPr>
        </p:nvGraphicFramePr>
        <p:xfrm>
          <a:off x="838199" y="2719786"/>
          <a:ext cx="10515601" cy="2011680"/>
        </p:xfrm>
        <a:graphic>
          <a:graphicData uri="http://schemas.openxmlformats.org/drawingml/2006/table">
            <a:tbl>
              <a:tblPr firstRow="1" bandRow="1">
                <a:tableStyleId>{073A0DAA-6AF3-43AB-8588-CEC1D06C72B9}</a:tableStyleId>
              </a:tblPr>
              <a:tblGrid>
                <a:gridCol w="1197077"/>
                <a:gridCol w="1905659"/>
                <a:gridCol w="3709116"/>
                <a:gridCol w="3703749"/>
              </a:tblGrid>
              <a:tr h="370840">
                <a:tc rowSpan="2">
                  <a:txBody>
                    <a:bodyPr/>
                    <a:lstStyle/>
                    <a:p>
                      <a:r>
                        <a:rPr kumimoji="1" lang="ja-JP" altLang="en-US" sz="2000" b="0" dirty="0" smtClean="0">
                          <a:solidFill>
                            <a:schemeClr val="tx1"/>
                          </a:solidFill>
                        </a:rPr>
                        <a:t>夜間</a:t>
                      </a:r>
                      <a:endParaRPr kumimoji="1" lang="ja-JP" altLang="en-US" sz="2000" b="0" dirty="0">
                        <a:solidFill>
                          <a:schemeClr val="tx1"/>
                        </a:solidFill>
                      </a:endParaRPr>
                    </a:p>
                  </a:txBody>
                  <a:tcPr anchor="ctr">
                    <a:solidFill>
                      <a:schemeClr val="accent1">
                        <a:lumMod val="20000"/>
                        <a:lumOff val="80000"/>
                      </a:schemeClr>
                    </a:solidFill>
                  </a:tcPr>
                </a:tc>
                <a:tc>
                  <a:txBody>
                    <a:bodyPr/>
                    <a:lstStyle/>
                    <a:p>
                      <a:r>
                        <a:rPr kumimoji="1" lang="ja-JP" altLang="en-US" sz="2000" b="0" dirty="0" smtClean="0">
                          <a:solidFill>
                            <a:schemeClr val="tx1"/>
                          </a:solidFill>
                        </a:rPr>
                        <a:t>通いサービス</a:t>
                      </a:r>
                      <a:endParaRPr kumimoji="1" lang="ja-JP" altLang="en-US" sz="2000" b="0" dirty="0">
                        <a:solidFill>
                          <a:schemeClr val="tx1"/>
                        </a:solidFill>
                      </a:endParaRPr>
                    </a:p>
                  </a:txBody>
                  <a:tcPr anchor="ctr">
                    <a:solidFill>
                      <a:schemeClr val="accent1">
                        <a:lumMod val="20000"/>
                        <a:lumOff val="80000"/>
                      </a:schemeClr>
                    </a:solidFill>
                  </a:tcPr>
                </a:tc>
                <a:tc>
                  <a:txBody>
                    <a:bodyPr/>
                    <a:lstStyle/>
                    <a:p>
                      <a:r>
                        <a:rPr kumimoji="1" lang="ja-JP" altLang="en-US" sz="2000" b="0" dirty="0" smtClean="0">
                          <a:solidFill>
                            <a:schemeClr val="tx1"/>
                          </a:solidFill>
                        </a:rPr>
                        <a:t>時間帯を通じて１以上（宿泊利用者がいない場合置かないことができる）</a:t>
                      </a:r>
                      <a:endParaRPr kumimoji="1" lang="ja-JP" altLang="en-US" sz="2000" b="0" dirty="0">
                        <a:solidFill>
                          <a:schemeClr val="tx1"/>
                        </a:solidFill>
                      </a:endParaRPr>
                    </a:p>
                  </a:txBody>
                  <a:tcPr>
                    <a:solidFill>
                      <a:schemeClr val="accent1">
                        <a:lumMod val="20000"/>
                        <a:lumOff val="80000"/>
                      </a:schemeClr>
                    </a:solidFill>
                  </a:tcPr>
                </a:tc>
                <a:tc>
                  <a:txBody>
                    <a:bodyPr/>
                    <a:lstStyle/>
                    <a:p>
                      <a:r>
                        <a:rPr kumimoji="1" lang="ja-JP" altLang="en-US" sz="2000" b="0" dirty="0" smtClean="0">
                          <a:solidFill>
                            <a:schemeClr val="tx1"/>
                          </a:solidFill>
                        </a:rPr>
                        <a:t>時間帯を通じて１以上（宿泊利用者がいない場合置かないことができる）</a:t>
                      </a:r>
                    </a:p>
                  </a:txBody>
                  <a:tcPr>
                    <a:solidFill>
                      <a:schemeClr val="accent1">
                        <a:lumMod val="20000"/>
                        <a:lumOff val="80000"/>
                      </a:schemeClr>
                    </a:solidFill>
                  </a:tcPr>
                </a:tc>
              </a:tr>
              <a:tr h="370840">
                <a:tc vMerge="1">
                  <a:txBody>
                    <a:bodyPr/>
                    <a:lstStyle/>
                    <a:p>
                      <a:endParaRPr kumimoji="1" lang="ja-JP" altLang="en-US" dirty="0"/>
                    </a:p>
                  </a:txBody>
                  <a:tcPr/>
                </a:tc>
                <a:tc>
                  <a:txBody>
                    <a:bodyPr/>
                    <a:lstStyle/>
                    <a:p>
                      <a:r>
                        <a:rPr kumimoji="1" lang="ja-JP" altLang="en-US" sz="2000" b="0" dirty="0" smtClean="0">
                          <a:solidFill>
                            <a:schemeClr val="tx1"/>
                          </a:solidFill>
                        </a:rPr>
                        <a:t>訪問サービス</a:t>
                      </a:r>
                      <a:endParaRPr kumimoji="1" lang="ja-JP" altLang="en-US" sz="2000" b="0" dirty="0">
                        <a:solidFill>
                          <a:schemeClr val="tx1"/>
                        </a:solidFill>
                      </a:endParaRPr>
                    </a:p>
                  </a:txBody>
                  <a:tcPr anchor="ctr">
                    <a:solidFill>
                      <a:schemeClr val="accent1">
                        <a:lumMod val="20000"/>
                        <a:lumOff val="80000"/>
                      </a:schemeClr>
                    </a:solidFill>
                  </a:tcPr>
                </a:tc>
                <a:tc>
                  <a:txBody>
                    <a:bodyPr/>
                    <a:lstStyle/>
                    <a:p>
                      <a:r>
                        <a:rPr kumimoji="1" lang="ja-JP" altLang="en-US" sz="2000" b="0" dirty="0" smtClean="0">
                          <a:solidFill>
                            <a:schemeClr val="tx1"/>
                          </a:solidFill>
                        </a:rPr>
                        <a:t>時間帯を通じて１以上</a:t>
                      </a:r>
                      <a:endParaRPr kumimoji="1" lang="ja-JP" altLang="en-US" sz="2000" b="0" dirty="0">
                        <a:solidFill>
                          <a:schemeClr val="tx1"/>
                        </a:solidFill>
                      </a:endParaRPr>
                    </a:p>
                  </a:txBody>
                  <a:tcPr>
                    <a:solidFill>
                      <a:schemeClr val="accent1">
                        <a:lumMod val="20000"/>
                        <a:lumOff val="80000"/>
                      </a:schemeClr>
                    </a:solidFill>
                  </a:tcPr>
                </a:tc>
                <a:tc>
                  <a:txBody>
                    <a:bodyPr/>
                    <a:lstStyle/>
                    <a:p>
                      <a:r>
                        <a:rPr kumimoji="1" lang="ja-JP" altLang="en-US" sz="2000" b="0" dirty="0" smtClean="0">
                          <a:solidFill>
                            <a:schemeClr val="tx1"/>
                          </a:solidFill>
                        </a:rPr>
                        <a:t>本体事業所から適切な支援を受けられる場合、置かないことができる</a:t>
                      </a:r>
                      <a:endParaRPr kumimoji="1" lang="ja-JP" altLang="en-US" sz="2000" b="0" dirty="0">
                        <a:solidFill>
                          <a:schemeClr val="tx1"/>
                        </a:solidFill>
                      </a:endParaRPr>
                    </a:p>
                  </a:txBody>
                  <a:tcPr>
                    <a:solidFill>
                      <a:schemeClr val="accent1">
                        <a:lumMod val="20000"/>
                        <a:lumOff val="80000"/>
                      </a:schemeClr>
                    </a:solidFill>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338846304"/>
              </p:ext>
            </p:extLst>
          </p:nvPr>
        </p:nvGraphicFramePr>
        <p:xfrm>
          <a:off x="838198" y="4756373"/>
          <a:ext cx="10515601" cy="1310640"/>
        </p:xfrm>
        <a:graphic>
          <a:graphicData uri="http://schemas.openxmlformats.org/drawingml/2006/table">
            <a:tbl>
              <a:tblPr firstRow="1" bandRow="1">
                <a:tableStyleId>{073A0DAA-6AF3-43AB-8588-CEC1D06C72B9}</a:tableStyleId>
              </a:tblPr>
              <a:tblGrid>
                <a:gridCol w="3099619"/>
                <a:gridCol w="3712233"/>
                <a:gridCol w="3703749"/>
              </a:tblGrid>
              <a:tr h="370840">
                <a:tc>
                  <a:txBody>
                    <a:bodyPr/>
                    <a:lstStyle/>
                    <a:p>
                      <a:r>
                        <a:rPr kumimoji="1" lang="ja-JP" altLang="en-US" sz="2000" b="0" dirty="0" smtClean="0">
                          <a:solidFill>
                            <a:schemeClr val="tx1"/>
                          </a:solidFill>
                        </a:rPr>
                        <a:t>看護職員</a:t>
                      </a:r>
                      <a:endParaRPr kumimoji="1" lang="en-US" altLang="ja-JP" sz="2000" b="0" dirty="0" smtClean="0">
                        <a:solidFill>
                          <a:schemeClr val="tx1"/>
                        </a:solidFill>
                      </a:endParaRPr>
                    </a:p>
                    <a:p>
                      <a:r>
                        <a:rPr kumimoji="1" lang="ja-JP" altLang="en-US" sz="2000" b="0" dirty="0" smtClean="0">
                          <a:solidFill>
                            <a:schemeClr val="tx1"/>
                          </a:solidFill>
                        </a:rPr>
                        <a:t>（看護師又は准看護師）</a:t>
                      </a:r>
                      <a:endParaRPr kumimoji="1" lang="ja-JP" altLang="en-US" sz="2000" b="0" dirty="0">
                        <a:solidFill>
                          <a:schemeClr val="tx1"/>
                        </a:solidFill>
                      </a:endParaRPr>
                    </a:p>
                  </a:txBody>
                  <a:tcPr anchor="c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rPr>
                        <a:t>小規模多機能型事業所介護従業者のうち１以上</a:t>
                      </a:r>
                    </a:p>
                  </a:txBody>
                  <a:tcPr anchor="c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rPr>
                        <a:t>本体事業所から適切な支援を受けられる場合、置かないことができる</a:t>
                      </a:r>
                    </a:p>
                    <a:p>
                      <a:endParaRPr kumimoji="1" lang="ja-JP" altLang="en-US" sz="2000" b="0" dirty="0">
                        <a:solidFill>
                          <a:schemeClr val="tx1"/>
                        </a:solidFill>
                      </a:endParaRPr>
                    </a:p>
                  </a:txBody>
                  <a:tcPr>
                    <a:solidFill>
                      <a:schemeClr val="accent1">
                        <a:lumMod val="20000"/>
                        <a:lumOff val="80000"/>
                      </a:schemeClr>
                    </a:solidFill>
                  </a:tcPr>
                </a:tc>
              </a:tr>
            </a:tbl>
          </a:graphicData>
        </a:graphic>
      </p:graphicFrame>
    </p:spTree>
    <p:extLst>
      <p:ext uri="{BB962C8B-B14F-4D97-AF65-F5344CB8AC3E}">
        <p14:creationId xmlns:p14="http://schemas.microsoft.com/office/powerpoint/2010/main" val="1162749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５−２</a:t>
            </a:r>
            <a:r>
              <a:rPr lang="ja-JP" altLang="en-US" sz="2400" dirty="0"/>
              <a:t>　</a:t>
            </a:r>
            <a:r>
              <a:rPr lang="ja-JP" altLang="en-US" sz="2400" dirty="0" smtClean="0"/>
              <a:t>小規模多機能型居宅介護</a:t>
            </a:r>
            <a:r>
              <a:rPr lang="en-US" altLang="ja-JP" dirty="0"/>
              <a:t/>
            </a:r>
            <a:br>
              <a:rPr lang="en-US" altLang="ja-JP" dirty="0"/>
            </a:br>
            <a:r>
              <a:rPr lang="ja-JP" altLang="en-US" sz="4000" dirty="0" smtClean="0"/>
              <a:t>２　小規模多機能型居宅介護の取扱方針</a:t>
            </a:r>
            <a:endParaRPr kumimoji="1" lang="ja-JP" altLang="en-US" sz="4000" dirty="0"/>
          </a:p>
        </p:txBody>
      </p:sp>
      <p:sp>
        <p:nvSpPr>
          <p:cNvPr id="7" name="正方形/長方形 6"/>
          <p:cNvSpPr/>
          <p:nvPr/>
        </p:nvSpPr>
        <p:spPr>
          <a:xfrm>
            <a:off x="838199" y="1690688"/>
            <a:ext cx="10515601" cy="3693319"/>
          </a:xfrm>
          <a:prstGeom prst="rect">
            <a:avLst/>
          </a:prstGeom>
        </p:spPr>
        <p:txBody>
          <a:bodyPr wrap="square">
            <a:spAutoFit/>
          </a:bodyPr>
          <a:lstStyle/>
          <a:p>
            <a:pPr marL="0" lvl="1" indent="-385200"/>
            <a:r>
              <a:rPr lang="en-US" altLang="ja-JP" sz="2800" dirty="0" smtClean="0">
                <a:latin typeface="+mn-ea"/>
              </a:rPr>
              <a:t>【</a:t>
            </a:r>
            <a:r>
              <a:rPr lang="ja-JP" altLang="en-US" sz="2800" dirty="0" smtClean="0">
                <a:latin typeface="+mn-ea"/>
              </a:rPr>
              <a:t>基本取扱方針</a:t>
            </a:r>
            <a:r>
              <a:rPr lang="en-US" altLang="ja-JP" sz="2800" dirty="0" smtClean="0">
                <a:latin typeface="+mn-ea"/>
              </a:rPr>
              <a:t>】</a:t>
            </a:r>
          </a:p>
          <a:p>
            <a:pPr marL="540000" lvl="2" indent="-252000"/>
            <a:r>
              <a:rPr lang="ja-JP" altLang="en-US" sz="2400" dirty="0" smtClean="0">
                <a:latin typeface="+mn-ea"/>
              </a:rPr>
              <a:t>○　指定</a:t>
            </a:r>
            <a:r>
              <a:rPr lang="ja-JP" altLang="en-US" sz="2400" dirty="0">
                <a:latin typeface="+mn-ea"/>
              </a:rPr>
              <a:t>小規模多機能型居宅介護は、利用者の要介護状態の軽減又</a:t>
            </a:r>
            <a:r>
              <a:rPr lang="ja-JP" altLang="en-US" sz="2400" dirty="0" smtClean="0">
                <a:latin typeface="+mn-ea"/>
              </a:rPr>
              <a:t>は悪化</a:t>
            </a:r>
            <a:r>
              <a:rPr lang="ja-JP" altLang="en-US" sz="2400" dirty="0">
                <a:latin typeface="+mn-ea"/>
              </a:rPr>
              <a:t>の防止に資するよう、その目標を設定し、計画的に</a:t>
            </a:r>
            <a:r>
              <a:rPr lang="ja-JP" altLang="en-US" sz="2400" dirty="0" smtClean="0">
                <a:latin typeface="+mn-ea"/>
              </a:rPr>
              <a:t>行われなければならない。</a:t>
            </a:r>
            <a:endParaRPr lang="en-US" altLang="ja-JP" sz="2400" dirty="0" smtClean="0">
              <a:latin typeface="+mn-ea"/>
            </a:endParaRPr>
          </a:p>
          <a:p>
            <a:pPr marL="288000" lvl="1" indent="-457200">
              <a:spcBef>
                <a:spcPts val="1200"/>
              </a:spcBef>
            </a:pPr>
            <a:r>
              <a:rPr lang="en-US" altLang="ja-JP" sz="2800" dirty="0" smtClean="0">
                <a:latin typeface="+mn-ea"/>
              </a:rPr>
              <a:t>【</a:t>
            </a:r>
            <a:r>
              <a:rPr lang="ja-JP" altLang="en-US" sz="2800" dirty="0" smtClean="0">
                <a:latin typeface="+mn-ea"/>
              </a:rPr>
              <a:t>具体的取扱方針</a:t>
            </a:r>
            <a:r>
              <a:rPr lang="en-US" altLang="ja-JP" sz="2800" dirty="0" smtClean="0">
                <a:latin typeface="+mn-ea"/>
              </a:rPr>
              <a:t>】</a:t>
            </a:r>
          </a:p>
          <a:p>
            <a:pPr marL="540000" lvl="2" indent="-252000"/>
            <a:r>
              <a:rPr lang="ja-JP" altLang="en-US" sz="2400" dirty="0" smtClean="0">
                <a:solidFill>
                  <a:srgbClr val="FF0000"/>
                </a:solidFill>
                <a:latin typeface="+mn-ea"/>
              </a:rPr>
              <a:t>○　</a:t>
            </a:r>
            <a:r>
              <a:rPr lang="ja-JP" altLang="en-US" sz="2400" u="sng" dirty="0" smtClean="0">
                <a:solidFill>
                  <a:srgbClr val="FF0000"/>
                </a:solidFill>
                <a:latin typeface="+mn-ea"/>
              </a:rPr>
              <a:t>地域</a:t>
            </a:r>
            <a:r>
              <a:rPr lang="ja-JP" altLang="en-US" sz="2400" u="sng" dirty="0">
                <a:solidFill>
                  <a:srgbClr val="FF0000"/>
                </a:solidFill>
                <a:latin typeface="+mn-ea"/>
              </a:rPr>
              <a:t>住民との交流及び地域活動への参加を図りつつ</a:t>
            </a:r>
            <a:r>
              <a:rPr lang="ja-JP" altLang="en-US" sz="2400" u="sng" dirty="0" smtClean="0">
                <a:solidFill>
                  <a:srgbClr val="FF0000"/>
                </a:solidFill>
                <a:latin typeface="+mn-ea"/>
              </a:rPr>
              <a:t>、通いサービス、</a:t>
            </a:r>
            <a:r>
              <a:rPr lang="ja-JP" altLang="en-US" sz="2400" u="sng" dirty="0">
                <a:solidFill>
                  <a:srgbClr val="FF0000"/>
                </a:solidFill>
                <a:latin typeface="+mn-ea"/>
              </a:rPr>
              <a:t>訪問サービス及び宿泊サービスを柔軟に組み合わせて</a:t>
            </a:r>
            <a:r>
              <a:rPr lang="ja-JP" altLang="en-US" sz="2400" u="sng" dirty="0" smtClean="0">
                <a:solidFill>
                  <a:srgbClr val="FF0000"/>
                </a:solidFill>
                <a:latin typeface="+mn-ea"/>
              </a:rPr>
              <a:t>提供。</a:t>
            </a:r>
            <a:endParaRPr lang="en-US" altLang="ja-JP" sz="2400" u="sng" dirty="0" smtClean="0">
              <a:solidFill>
                <a:srgbClr val="FF0000"/>
              </a:solidFill>
              <a:latin typeface="+mn-ea"/>
            </a:endParaRPr>
          </a:p>
          <a:p>
            <a:pPr marL="540000" lvl="2" indent="-252000"/>
            <a:r>
              <a:rPr lang="ja-JP" altLang="en-US" sz="2400" dirty="0" smtClean="0">
                <a:latin typeface="+mn-ea"/>
              </a:rPr>
              <a:t>○　</a:t>
            </a:r>
            <a:r>
              <a:rPr lang="ja-JP" altLang="en-US" sz="2400" u="sng" dirty="0" smtClean="0">
                <a:latin typeface="+mn-ea"/>
              </a:rPr>
              <a:t>サービス</a:t>
            </a:r>
            <a:r>
              <a:rPr lang="ja-JP" altLang="en-US" sz="2400" u="sng" dirty="0">
                <a:latin typeface="+mn-ea"/>
              </a:rPr>
              <a:t>の組み合わせは、利用者が住み慣れた地域で生活を維持することができる</a:t>
            </a:r>
            <a:r>
              <a:rPr lang="ja-JP" altLang="en-US" sz="2400" u="sng" dirty="0" smtClean="0">
                <a:latin typeface="+mn-ea"/>
              </a:rPr>
              <a:t>ようなもの</a:t>
            </a:r>
            <a:r>
              <a:rPr lang="ja-JP" altLang="en-US" sz="2400" u="sng" dirty="0">
                <a:latin typeface="+mn-ea"/>
              </a:rPr>
              <a:t>でなければ</a:t>
            </a:r>
            <a:r>
              <a:rPr lang="ja-JP" altLang="en-US" sz="2400" u="sng" dirty="0" smtClean="0">
                <a:latin typeface="+mn-ea"/>
              </a:rPr>
              <a:t>ならない。</a:t>
            </a:r>
            <a:endParaRPr lang="ja-JP" altLang="en-US" sz="2400" u="sng" dirty="0">
              <a:latin typeface="+mn-ea"/>
            </a:endParaRPr>
          </a:p>
        </p:txBody>
      </p:sp>
      <p:sp>
        <p:nvSpPr>
          <p:cNvPr id="3" name="下矢印 2"/>
          <p:cNvSpPr/>
          <p:nvPr/>
        </p:nvSpPr>
        <p:spPr>
          <a:xfrm>
            <a:off x="5442156" y="5384007"/>
            <a:ext cx="796412" cy="5448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838199" y="5928852"/>
            <a:ext cx="10365658" cy="523220"/>
          </a:xfrm>
          <a:prstGeom prst="rect">
            <a:avLst/>
          </a:prstGeom>
        </p:spPr>
        <p:txBody>
          <a:bodyPr wrap="square">
            <a:spAutoFit/>
          </a:bodyPr>
          <a:lstStyle/>
          <a:p>
            <a:pPr algn="ctr"/>
            <a:r>
              <a:rPr lang="ja-JP" altLang="ja-JP" sz="2800" dirty="0">
                <a:solidFill>
                  <a:srgbClr val="FF0000"/>
                </a:solidFill>
                <a:ea typeface="HG丸ｺﾞｼｯｸM-PRO" panose="020F0600000000000000" pitchFamily="50" charset="-128"/>
                <a:cs typeface="Times New Roman" panose="02020603050405020304" pitchFamily="18" charset="0"/>
              </a:rPr>
              <a:t>１人の利用者に対して</a:t>
            </a:r>
            <a:r>
              <a:rPr lang="ja-JP" altLang="ja-JP" sz="2800" dirty="0" smtClean="0">
                <a:solidFill>
                  <a:srgbClr val="FF0000"/>
                </a:solidFill>
                <a:ea typeface="HG丸ｺﾞｼｯｸM-PRO" panose="020F0600000000000000" pitchFamily="50" charset="-128"/>
                <a:cs typeface="Times New Roman" panose="02020603050405020304" pitchFamily="18" charset="0"/>
              </a:rPr>
              <a:t>、週</a:t>
            </a:r>
            <a:r>
              <a:rPr lang="ja-JP" altLang="ja-JP" sz="2800" dirty="0">
                <a:solidFill>
                  <a:srgbClr val="FF0000"/>
                </a:solidFill>
                <a:ea typeface="HG丸ｺﾞｼｯｸM-PRO" panose="020F0600000000000000" pitchFamily="50" charset="-128"/>
                <a:cs typeface="Times New Roman" panose="02020603050405020304" pitchFamily="18" charset="0"/>
              </a:rPr>
              <a:t>４日以上を目安にサービス</a:t>
            </a:r>
            <a:r>
              <a:rPr lang="ja-JP" altLang="ja-JP" sz="2800" dirty="0" smtClean="0">
                <a:solidFill>
                  <a:srgbClr val="FF0000"/>
                </a:solidFill>
                <a:ea typeface="HG丸ｺﾞｼｯｸM-PRO" panose="020F0600000000000000" pitchFamily="50" charset="-128"/>
                <a:cs typeface="Times New Roman" panose="02020603050405020304" pitchFamily="18" charset="0"/>
              </a:rPr>
              <a:t>提供</a:t>
            </a:r>
            <a:endParaRPr lang="ja-JP" altLang="en-US" sz="2800" dirty="0">
              <a:solidFill>
                <a:srgbClr val="FF0000"/>
              </a:solidFill>
            </a:endParaRPr>
          </a:p>
        </p:txBody>
      </p:sp>
    </p:spTree>
    <p:extLst>
      <p:ext uri="{BB962C8B-B14F-4D97-AF65-F5344CB8AC3E}">
        <p14:creationId xmlns:p14="http://schemas.microsoft.com/office/powerpoint/2010/main" val="1345076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５−２</a:t>
            </a:r>
            <a:r>
              <a:rPr lang="ja-JP" altLang="en-US" sz="2400" dirty="0"/>
              <a:t>　</a:t>
            </a:r>
            <a:r>
              <a:rPr lang="ja-JP" altLang="en-US" sz="2400" dirty="0" smtClean="0"/>
              <a:t>小規模多機能型居宅介護</a:t>
            </a:r>
            <a:r>
              <a:rPr lang="en-US" altLang="ja-JP" dirty="0"/>
              <a:t/>
            </a:r>
            <a:br>
              <a:rPr lang="en-US" altLang="ja-JP" dirty="0"/>
            </a:br>
            <a:r>
              <a:rPr lang="ja-JP" altLang="en-US" sz="4000" dirty="0" smtClean="0"/>
              <a:t>３　小規模多機能型居宅介護計画</a:t>
            </a:r>
            <a:endParaRPr kumimoji="1" lang="ja-JP" altLang="en-US" sz="4000" dirty="0"/>
          </a:p>
        </p:txBody>
      </p:sp>
      <p:sp>
        <p:nvSpPr>
          <p:cNvPr id="3" name="コンテンツ プレースホルダー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ja-JP" altLang="en-US" dirty="0" smtClean="0"/>
              <a:t>小規模多機能型居宅介護計画のポイント</a:t>
            </a:r>
            <a:endParaRPr lang="en-US" altLang="ja-JP"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altLang="ja-JP" dirty="0" smtClean="0"/>
          </a:p>
          <a:p>
            <a:pPr marL="324000" marR="0" lvl="0" indent="-457200" defTabSz="914400" eaLnBrk="1" fontAlgn="auto" latinLnBrk="0" hangingPunct="1">
              <a:lnSpc>
                <a:spcPct val="100000"/>
              </a:lnSpc>
              <a:spcBef>
                <a:spcPts val="0"/>
              </a:spcBef>
              <a:spcAft>
                <a:spcPts val="0"/>
              </a:spcAft>
              <a:buClrTx/>
              <a:buSzTx/>
              <a:buFontTx/>
              <a:buNone/>
              <a:tabLst/>
              <a:defRPr/>
            </a:pPr>
            <a:r>
              <a:rPr lang="ja-JP" altLang="en-US" sz="2600" dirty="0" smtClean="0"/>
              <a:t>■　</a:t>
            </a:r>
            <a:r>
              <a:rPr lang="ja-JP" altLang="en-US" sz="2600" dirty="0" smtClean="0">
                <a:solidFill>
                  <a:srgbClr val="FF0000"/>
                </a:solidFill>
              </a:rPr>
              <a:t>地域における活動への参加の機会の提供</a:t>
            </a:r>
            <a:r>
              <a:rPr lang="ja-JP" altLang="en-US" sz="2600" dirty="0" smtClean="0"/>
              <a:t>等により、利用者の多様な活動の確保に努めなければならない</a:t>
            </a:r>
            <a:endParaRPr lang="en-US" altLang="ja-JP" sz="2600" dirty="0" smtClean="0"/>
          </a:p>
          <a:p>
            <a:pPr marL="324000" marR="0" lvl="0" indent="-457200" defTabSz="914400" eaLnBrk="1" fontAlgn="auto" latinLnBrk="0" hangingPunct="1">
              <a:lnSpc>
                <a:spcPct val="100000"/>
              </a:lnSpc>
              <a:spcBef>
                <a:spcPts val="0"/>
              </a:spcBef>
              <a:spcAft>
                <a:spcPts val="0"/>
              </a:spcAft>
              <a:buClrTx/>
              <a:buSzTx/>
              <a:buFontTx/>
              <a:buNone/>
              <a:tabLst/>
              <a:defRPr/>
            </a:pPr>
            <a:r>
              <a:rPr lang="ja-JP" altLang="en-US" sz="2600" dirty="0" smtClean="0"/>
              <a:t>■　利用者の心身の状況、希望及びその置かれている環境を踏まえて、援助の目標、当該目標を達成するための具体的サービス内容等を記載</a:t>
            </a:r>
            <a:endParaRPr lang="en-US" altLang="ja-JP" sz="2600" dirty="0" smtClean="0"/>
          </a:p>
          <a:p>
            <a:pPr marL="324000" marR="0" lvl="0" indent="-457200" defTabSz="914400" eaLnBrk="1" fontAlgn="auto" latinLnBrk="0" hangingPunct="1">
              <a:lnSpc>
                <a:spcPct val="100000"/>
              </a:lnSpc>
              <a:spcBef>
                <a:spcPts val="0"/>
              </a:spcBef>
              <a:spcAft>
                <a:spcPts val="0"/>
              </a:spcAft>
              <a:buClrTx/>
              <a:buSzTx/>
              <a:buFontTx/>
              <a:buNone/>
              <a:tabLst/>
              <a:defRPr/>
            </a:pPr>
            <a:r>
              <a:rPr lang="ja-JP" altLang="en-US" sz="2600" dirty="0" smtClean="0"/>
              <a:t>■　小規模多機能型居宅計画を基本としつつ、利用者の日々の態様、希望等を勘案し、</a:t>
            </a:r>
            <a:r>
              <a:rPr lang="ja-JP" altLang="en-US" sz="2600" dirty="0" smtClean="0">
                <a:solidFill>
                  <a:srgbClr val="FF0000"/>
                </a:solidFill>
              </a:rPr>
              <a:t>随時適切に通いサービス、訪問サービス及び宿泊サービスを組み合わせた介護</a:t>
            </a:r>
            <a:r>
              <a:rPr lang="ja-JP" altLang="en-US" sz="2600" dirty="0" smtClean="0"/>
              <a:t>を行わなくてはならない</a:t>
            </a:r>
            <a:endParaRPr lang="en-US" altLang="ja-JP" sz="2600" dirty="0" smtClean="0"/>
          </a:p>
        </p:txBody>
      </p:sp>
    </p:spTree>
    <p:extLst>
      <p:ext uri="{BB962C8B-B14F-4D97-AF65-F5344CB8AC3E}">
        <p14:creationId xmlns:p14="http://schemas.microsoft.com/office/powerpoint/2010/main" val="3109615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５−３</a:t>
            </a:r>
            <a:r>
              <a:rPr lang="ja-JP" altLang="en-US" sz="2400" dirty="0"/>
              <a:t>　</a:t>
            </a:r>
            <a:r>
              <a:rPr lang="ja-JP" altLang="en-US" sz="2400" dirty="0" smtClean="0"/>
              <a:t>看護小規模多機能型居宅介護（複合型サービス）</a:t>
            </a:r>
            <a:r>
              <a:rPr lang="en-US" altLang="ja-JP" dirty="0"/>
              <a:t/>
            </a:r>
            <a:br>
              <a:rPr lang="en-US" altLang="ja-JP" dirty="0"/>
            </a:br>
            <a:r>
              <a:rPr lang="ja-JP" altLang="en-US" sz="4000" dirty="0" smtClean="0"/>
              <a:t>１　介護従業者</a:t>
            </a:r>
            <a:endParaRPr kumimoji="1" lang="ja-JP" altLang="en-US" sz="4000" dirty="0"/>
          </a:p>
        </p:txBody>
      </p:sp>
      <p:graphicFrame>
        <p:nvGraphicFramePr>
          <p:cNvPr id="3" name="表 2"/>
          <p:cNvGraphicFramePr>
            <a:graphicFrameLocks noGrp="1"/>
          </p:cNvGraphicFramePr>
          <p:nvPr>
            <p:extLst>
              <p:ext uri="{D42A27DB-BD31-4B8C-83A1-F6EECF244321}">
                <p14:modId xmlns:p14="http://schemas.microsoft.com/office/powerpoint/2010/main" val="1396934034"/>
              </p:ext>
            </p:extLst>
          </p:nvPr>
        </p:nvGraphicFramePr>
        <p:xfrm>
          <a:off x="838200" y="1690688"/>
          <a:ext cx="10515600" cy="370840"/>
        </p:xfrm>
        <a:graphic>
          <a:graphicData uri="http://schemas.openxmlformats.org/drawingml/2006/table">
            <a:tbl>
              <a:tblPr firstRow="1" bandRow="1">
                <a:tableStyleId>{073A0DAA-6AF3-43AB-8588-CEC1D06C72B9}</a:tableStyleId>
              </a:tblPr>
              <a:tblGrid>
                <a:gridCol w="3483077"/>
                <a:gridCol w="7032523"/>
              </a:tblGrid>
              <a:tr h="370840">
                <a:tc>
                  <a:txBody>
                    <a:bodyPr/>
                    <a:lstStyle/>
                    <a:p>
                      <a:endParaRPr kumimoji="1" lang="ja-JP" altLang="en-US" dirty="0"/>
                    </a:p>
                  </a:txBody>
                  <a:tcPr/>
                </a:tc>
                <a:tc>
                  <a:txBody>
                    <a:bodyPr/>
                    <a:lstStyle/>
                    <a:p>
                      <a:endParaRPr kumimoji="1" lang="ja-JP" altLang="en-US" dirty="0"/>
                    </a:p>
                  </a:txBody>
                  <a:tcP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3164482317"/>
              </p:ext>
            </p:extLst>
          </p:nvPr>
        </p:nvGraphicFramePr>
        <p:xfrm>
          <a:off x="838200" y="2077022"/>
          <a:ext cx="10515601" cy="1097280"/>
        </p:xfrm>
        <a:graphic>
          <a:graphicData uri="http://schemas.openxmlformats.org/drawingml/2006/table">
            <a:tbl>
              <a:tblPr firstRow="1" bandRow="1">
                <a:tableStyleId>{073A0DAA-6AF3-43AB-8588-CEC1D06C72B9}</a:tableStyleId>
              </a:tblPr>
              <a:tblGrid>
                <a:gridCol w="1535062"/>
                <a:gridCol w="1948015"/>
                <a:gridCol w="7032524"/>
              </a:tblGrid>
              <a:tr h="370840">
                <a:tc rowSpan="2">
                  <a:txBody>
                    <a:bodyPr/>
                    <a:lstStyle/>
                    <a:p>
                      <a:r>
                        <a:rPr kumimoji="1" lang="ja-JP" altLang="en-US" sz="2000" b="0" dirty="0" smtClean="0">
                          <a:solidFill>
                            <a:schemeClr val="tx1"/>
                          </a:solidFill>
                        </a:rPr>
                        <a:t>日中</a:t>
                      </a:r>
                      <a:endParaRPr kumimoji="1" lang="ja-JP" altLang="en-US" sz="2000" b="0" dirty="0">
                        <a:solidFill>
                          <a:schemeClr val="tx1"/>
                        </a:solidFill>
                      </a:endParaRPr>
                    </a:p>
                  </a:txBody>
                  <a:tcPr anchor="ctr">
                    <a:solidFill>
                      <a:schemeClr val="accent1">
                        <a:lumMod val="20000"/>
                        <a:lumOff val="80000"/>
                      </a:schemeClr>
                    </a:solidFill>
                  </a:tcPr>
                </a:tc>
                <a:tc>
                  <a:txBody>
                    <a:bodyPr/>
                    <a:lstStyle/>
                    <a:p>
                      <a:r>
                        <a:rPr kumimoji="1" lang="ja-JP" altLang="en-US" sz="2000" b="0" dirty="0" smtClean="0">
                          <a:solidFill>
                            <a:schemeClr val="tx1"/>
                          </a:solidFill>
                        </a:rPr>
                        <a:t>通いサービス</a:t>
                      </a:r>
                      <a:endParaRPr kumimoji="1" lang="ja-JP" altLang="en-US" sz="2000" b="0" dirty="0">
                        <a:solidFill>
                          <a:schemeClr val="tx1"/>
                        </a:solidFill>
                      </a:endParaRPr>
                    </a:p>
                  </a:txBody>
                  <a:tcPr anchor="ctr">
                    <a:solidFill>
                      <a:schemeClr val="accent1">
                        <a:lumMod val="20000"/>
                        <a:lumOff val="80000"/>
                      </a:schemeClr>
                    </a:solidFill>
                  </a:tcPr>
                </a:tc>
                <a:tc>
                  <a:txBody>
                    <a:bodyPr/>
                    <a:lstStyle/>
                    <a:p>
                      <a:r>
                        <a:rPr kumimoji="1" lang="ja-JP" altLang="en-US" sz="2000" b="0" dirty="0" smtClean="0">
                          <a:solidFill>
                            <a:schemeClr val="tx1"/>
                          </a:solidFill>
                        </a:rPr>
                        <a:t>常勤換算方法で３：１以上</a:t>
                      </a:r>
                      <a:endParaRPr kumimoji="1" lang="ja-JP" altLang="en-US" sz="2000" b="0" dirty="0">
                        <a:solidFill>
                          <a:schemeClr val="tx1"/>
                        </a:solidFill>
                      </a:endParaRPr>
                    </a:p>
                  </a:txBody>
                  <a:tcPr anchor="ctr">
                    <a:solidFill>
                      <a:schemeClr val="accent1">
                        <a:lumMod val="20000"/>
                        <a:lumOff val="80000"/>
                      </a:schemeClr>
                    </a:solidFill>
                  </a:tcPr>
                </a:tc>
              </a:tr>
              <a:tr h="370840">
                <a:tc vMerge="1">
                  <a:txBody>
                    <a:bodyPr/>
                    <a:lstStyle/>
                    <a:p>
                      <a:endParaRPr kumimoji="1" lang="ja-JP" altLang="en-US" dirty="0"/>
                    </a:p>
                  </a:txBody>
                  <a:tcPr>
                    <a:solidFill>
                      <a:schemeClr val="accent1">
                        <a:lumMod val="20000"/>
                        <a:lumOff val="80000"/>
                      </a:schemeClr>
                    </a:solidFill>
                  </a:tcPr>
                </a:tc>
                <a:tc>
                  <a:txBody>
                    <a:bodyPr/>
                    <a:lstStyle/>
                    <a:p>
                      <a:r>
                        <a:rPr kumimoji="1" lang="ja-JP" altLang="en-US" sz="2000" b="0" dirty="0" smtClean="0">
                          <a:solidFill>
                            <a:schemeClr val="tx1"/>
                          </a:solidFill>
                        </a:rPr>
                        <a:t>訪問サービス</a:t>
                      </a:r>
                      <a:endParaRPr kumimoji="1" lang="ja-JP" altLang="en-US" sz="2000" b="0" dirty="0">
                        <a:solidFill>
                          <a:schemeClr val="tx1"/>
                        </a:solidFill>
                      </a:endParaRPr>
                    </a:p>
                  </a:txBody>
                  <a:tcPr anchor="ctr">
                    <a:solidFill>
                      <a:schemeClr val="accent1">
                        <a:lumMod val="20000"/>
                        <a:lumOff val="80000"/>
                      </a:schemeClr>
                    </a:solidFill>
                  </a:tcPr>
                </a:tc>
                <a:tc>
                  <a:txBody>
                    <a:bodyPr/>
                    <a:lstStyle/>
                    <a:p>
                      <a:r>
                        <a:rPr kumimoji="1" lang="ja-JP" altLang="en-US" sz="2000" b="0" baseline="0" dirty="0" smtClean="0">
                          <a:solidFill>
                            <a:srgbClr val="FF0000"/>
                          </a:solidFill>
                        </a:rPr>
                        <a:t>常勤換算方法で２以上</a:t>
                      </a:r>
                      <a:endParaRPr kumimoji="1" lang="en-US" altLang="ja-JP" sz="2000" b="0" baseline="0" dirty="0" smtClean="0">
                        <a:solidFill>
                          <a:srgbClr val="FF0000"/>
                        </a:solidFill>
                      </a:endParaRPr>
                    </a:p>
                    <a:p>
                      <a:r>
                        <a:rPr kumimoji="1" lang="ja-JP" altLang="en-US" sz="2000" b="0" baseline="0" dirty="0" smtClean="0">
                          <a:solidFill>
                            <a:srgbClr val="FF0000"/>
                          </a:solidFill>
                        </a:rPr>
                        <a:t>そのうち１以上は看護職員</a:t>
                      </a:r>
                      <a:endParaRPr kumimoji="1" lang="en-US" altLang="ja-JP" sz="2000" b="0" baseline="0" dirty="0" smtClean="0">
                        <a:solidFill>
                          <a:srgbClr val="FF0000"/>
                        </a:solidFill>
                      </a:endParaRPr>
                    </a:p>
                  </a:txBody>
                  <a:tcPr anchor="ctr">
                    <a:solidFill>
                      <a:schemeClr val="accent1">
                        <a:lumMod val="20000"/>
                        <a:lumOff val="80000"/>
                      </a:schemeClr>
                    </a:solidFill>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112955069"/>
              </p:ext>
            </p:extLst>
          </p:nvPr>
        </p:nvGraphicFramePr>
        <p:xfrm>
          <a:off x="838199" y="3205290"/>
          <a:ext cx="10515601" cy="1097280"/>
        </p:xfrm>
        <a:graphic>
          <a:graphicData uri="http://schemas.openxmlformats.org/drawingml/2006/table">
            <a:tbl>
              <a:tblPr firstRow="1" bandRow="1">
                <a:tableStyleId>{073A0DAA-6AF3-43AB-8588-CEC1D06C72B9}</a:tableStyleId>
              </a:tblPr>
              <a:tblGrid>
                <a:gridCol w="1535062"/>
                <a:gridCol w="1948015"/>
                <a:gridCol w="7032524"/>
              </a:tblGrid>
              <a:tr h="370840">
                <a:tc rowSpan="2">
                  <a:txBody>
                    <a:bodyPr/>
                    <a:lstStyle/>
                    <a:p>
                      <a:r>
                        <a:rPr kumimoji="1" lang="ja-JP" altLang="en-US" sz="2000" b="0" dirty="0" smtClean="0">
                          <a:solidFill>
                            <a:schemeClr val="tx1"/>
                          </a:solidFill>
                        </a:rPr>
                        <a:t>夜間</a:t>
                      </a:r>
                      <a:endParaRPr kumimoji="1" lang="ja-JP" altLang="en-US" sz="2000" b="0" dirty="0">
                        <a:solidFill>
                          <a:schemeClr val="tx1"/>
                        </a:solidFill>
                      </a:endParaRPr>
                    </a:p>
                  </a:txBody>
                  <a:tcPr anchor="ctr">
                    <a:solidFill>
                      <a:schemeClr val="accent1">
                        <a:lumMod val="20000"/>
                        <a:lumOff val="80000"/>
                      </a:schemeClr>
                    </a:solidFill>
                  </a:tcPr>
                </a:tc>
                <a:tc>
                  <a:txBody>
                    <a:bodyPr/>
                    <a:lstStyle/>
                    <a:p>
                      <a:r>
                        <a:rPr kumimoji="1" lang="ja-JP" altLang="en-US" sz="2000" b="0" dirty="0" smtClean="0">
                          <a:solidFill>
                            <a:schemeClr val="tx1"/>
                          </a:solidFill>
                        </a:rPr>
                        <a:t>通いサービス</a:t>
                      </a:r>
                      <a:endParaRPr kumimoji="1" lang="ja-JP" altLang="en-US" sz="2000" b="0" dirty="0">
                        <a:solidFill>
                          <a:schemeClr val="tx1"/>
                        </a:solidFill>
                      </a:endParaRPr>
                    </a:p>
                  </a:txBody>
                  <a:tcPr anchor="ctr">
                    <a:solidFill>
                      <a:schemeClr val="accent1">
                        <a:lumMod val="20000"/>
                        <a:lumOff val="80000"/>
                      </a:schemeClr>
                    </a:solidFill>
                  </a:tcPr>
                </a:tc>
                <a:tc>
                  <a:txBody>
                    <a:bodyPr/>
                    <a:lstStyle/>
                    <a:p>
                      <a:r>
                        <a:rPr kumimoji="1" lang="ja-JP" altLang="en-US" sz="2000" b="0" dirty="0" smtClean="0">
                          <a:solidFill>
                            <a:schemeClr val="tx1"/>
                          </a:solidFill>
                        </a:rPr>
                        <a:t>時間帯を通じて１以上</a:t>
                      </a:r>
                      <a:endParaRPr kumimoji="1" lang="en-US" altLang="ja-JP" sz="2000" b="0" dirty="0" smtClean="0">
                        <a:solidFill>
                          <a:schemeClr val="tx1"/>
                        </a:solidFill>
                      </a:endParaRPr>
                    </a:p>
                    <a:p>
                      <a:r>
                        <a:rPr kumimoji="1" lang="ja-JP" altLang="en-US" sz="2000" b="0" dirty="0" smtClean="0">
                          <a:solidFill>
                            <a:schemeClr val="tx1"/>
                          </a:solidFill>
                        </a:rPr>
                        <a:t>（宿泊利用者がいない場合置かないことができる）</a:t>
                      </a:r>
                      <a:endParaRPr kumimoji="1" lang="ja-JP" altLang="en-US" sz="2000" b="0" dirty="0">
                        <a:solidFill>
                          <a:schemeClr val="tx1"/>
                        </a:solidFill>
                      </a:endParaRPr>
                    </a:p>
                  </a:txBody>
                  <a:tcPr>
                    <a:solidFill>
                      <a:schemeClr val="accent1">
                        <a:lumMod val="20000"/>
                        <a:lumOff val="80000"/>
                      </a:schemeClr>
                    </a:solidFill>
                  </a:tcPr>
                </a:tc>
              </a:tr>
              <a:tr h="370840">
                <a:tc vMerge="1">
                  <a:txBody>
                    <a:bodyPr/>
                    <a:lstStyle/>
                    <a:p>
                      <a:endParaRPr kumimoji="1" lang="ja-JP" altLang="en-US" dirty="0"/>
                    </a:p>
                  </a:txBody>
                  <a:tcPr>
                    <a:solidFill>
                      <a:schemeClr val="accent1">
                        <a:lumMod val="20000"/>
                        <a:lumOff val="80000"/>
                      </a:schemeClr>
                    </a:solidFill>
                  </a:tcPr>
                </a:tc>
                <a:tc>
                  <a:txBody>
                    <a:bodyPr/>
                    <a:lstStyle/>
                    <a:p>
                      <a:r>
                        <a:rPr kumimoji="1" lang="ja-JP" altLang="en-US" sz="2000" b="0" dirty="0" smtClean="0">
                          <a:solidFill>
                            <a:schemeClr val="tx1"/>
                          </a:solidFill>
                        </a:rPr>
                        <a:t>訪問サービス</a:t>
                      </a:r>
                      <a:endParaRPr kumimoji="1" lang="ja-JP" altLang="en-US" sz="2000" b="0" dirty="0">
                        <a:solidFill>
                          <a:schemeClr val="tx1"/>
                        </a:solidFill>
                      </a:endParaRPr>
                    </a:p>
                  </a:txBody>
                  <a:tcPr anchor="ctr">
                    <a:solidFill>
                      <a:schemeClr val="accent1">
                        <a:lumMod val="20000"/>
                        <a:lumOff val="80000"/>
                      </a:schemeClr>
                    </a:solidFill>
                  </a:tcPr>
                </a:tc>
                <a:tc>
                  <a:txBody>
                    <a:bodyPr/>
                    <a:lstStyle/>
                    <a:p>
                      <a:r>
                        <a:rPr kumimoji="1" lang="ja-JP" altLang="en-US" sz="2000" b="0" dirty="0" smtClean="0">
                          <a:solidFill>
                            <a:schemeClr val="tx1"/>
                          </a:solidFill>
                        </a:rPr>
                        <a:t>時間帯を通じて１以上</a:t>
                      </a:r>
                      <a:endParaRPr kumimoji="1" lang="ja-JP" altLang="en-US" sz="2000" b="0" dirty="0">
                        <a:solidFill>
                          <a:schemeClr val="tx1"/>
                        </a:solidFill>
                      </a:endParaRPr>
                    </a:p>
                  </a:txBody>
                  <a:tcPr>
                    <a:solidFill>
                      <a:schemeClr val="accent1">
                        <a:lumMod val="20000"/>
                        <a:lumOff val="80000"/>
                      </a:schemeClr>
                    </a:solidFill>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007906992"/>
              </p:ext>
            </p:extLst>
          </p:nvPr>
        </p:nvGraphicFramePr>
        <p:xfrm>
          <a:off x="838198" y="4333558"/>
          <a:ext cx="10515601" cy="1005840"/>
        </p:xfrm>
        <a:graphic>
          <a:graphicData uri="http://schemas.openxmlformats.org/drawingml/2006/table">
            <a:tbl>
              <a:tblPr firstRow="1" bandRow="1">
                <a:tableStyleId>{073A0DAA-6AF3-43AB-8588-CEC1D06C72B9}</a:tableStyleId>
              </a:tblPr>
              <a:tblGrid>
                <a:gridCol w="3483077"/>
                <a:gridCol w="7032524"/>
              </a:tblGrid>
              <a:tr h="741680">
                <a:tc>
                  <a:txBody>
                    <a:bodyPr/>
                    <a:lstStyle/>
                    <a:p>
                      <a:r>
                        <a:rPr kumimoji="1" lang="ja-JP" altLang="en-US" sz="2000" b="0" dirty="0" smtClean="0">
                          <a:solidFill>
                            <a:schemeClr val="tx1"/>
                          </a:solidFill>
                        </a:rPr>
                        <a:t>看護職員</a:t>
                      </a:r>
                      <a:endParaRPr kumimoji="1" lang="en-US" altLang="ja-JP" sz="2000" b="0" dirty="0" smtClean="0">
                        <a:solidFill>
                          <a:schemeClr val="tx1"/>
                        </a:solidFill>
                      </a:endParaRPr>
                    </a:p>
                    <a:p>
                      <a:r>
                        <a:rPr kumimoji="1" lang="ja-JP" altLang="en-US" sz="2000" b="0" dirty="0" smtClean="0">
                          <a:solidFill>
                            <a:schemeClr val="tx1"/>
                          </a:solidFill>
                        </a:rPr>
                        <a:t>（保健師、看護師又は</a:t>
                      </a:r>
                      <a:endParaRPr kumimoji="1" lang="en-US" altLang="ja-JP" sz="2000" b="0" dirty="0" smtClean="0">
                        <a:solidFill>
                          <a:schemeClr val="tx1"/>
                        </a:solidFill>
                      </a:endParaRPr>
                    </a:p>
                    <a:p>
                      <a:pPr lvl="0"/>
                      <a:r>
                        <a:rPr kumimoji="1" lang="ja-JP" altLang="en-US" sz="2000" b="0" dirty="0" smtClean="0">
                          <a:solidFill>
                            <a:schemeClr val="tx1"/>
                          </a:solidFill>
                        </a:rPr>
                        <a:t>　准看護師）</a:t>
                      </a:r>
                      <a:endParaRPr kumimoji="1" lang="ja-JP" altLang="en-US" sz="2000" b="0" dirty="0">
                        <a:solidFill>
                          <a:schemeClr val="tx1"/>
                        </a:solidFill>
                      </a:endParaRPr>
                    </a:p>
                  </a:txBody>
                  <a:tcPr anchor="ctr">
                    <a:solidFill>
                      <a:schemeClr val="accent1">
                        <a:lumMod val="20000"/>
                        <a:lumOff val="80000"/>
                      </a:schemeClr>
                    </a:solidFill>
                  </a:tcPr>
                </a:tc>
                <a:tc>
                  <a:txBody>
                    <a:bodyPr/>
                    <a:lstStyle/>
                    <a:p>
                      <a:r>
                        <a:rPr kumimoji="1" lang="ja-JP" altLang="en-US" sz="2000" b="0" baseline="0" dirty="0" smtClean="0">
                          <a:solidFill>
                            <a:srgbClr val="FF0000"/>
                          </a:solidFill>
                        </a:rPr>
                        <a:t>看護小規模多機能型事業所介護従事者のうち２．５以上</a:t>
                      </a:r>
                      <a:endParaRPr kumimoji="1" lang="en-US" altLang="ja-JP" sz="2000" b="0" baseline="0" dirty="0" smtClean="0">
                        <a:solidFill>
                          <a:srgbClr val="FF0000"/>
                        </a:solidFill>
                      </a:endParaRPr>
                    </a:p>
                    <a:p>
                      <a:r>
                        <a:rPr kumimoji="1" lang="ja-JP" altLang="en-US" sz="2000" b="0" u="sng" baseline="0" dirty="0" smtClean="0">
                          <a:solidFill>
                            <a:srgbClr val="FF0000"/>
                          </a:solidFill>
                        </a:rPr>
                        <a:t>そのうち１以上は保健師又は看護師</a:t>
                      </a:r>
                      <a:endParaRPr kumimoji="1" lang="ja-JP" altLang="en-US" sz="2000" b="0" u="sng" baseline="0" dirty="0">
                        <a:solidFill>
                          <a:srgbClr val="FF0000"/>
                        </a:solidFill>
                      </a:endParaRPr>
                    </a:p>
                  </a:txBody>
                  <a:tcPr>
                    <a:solidFill>
                      <a:schemeClr val="accent1">
                        <a:lumMod val="20000"/>
                        <a:lumOff val="80000"/>
                      </a:schemeClr>
                    </a:solidFill>
                  </a:tcPr>
                </a:tc>
              </a:tr>
            </a:tbl>
          </a:graphicData>
        </a:graphic>
      </p:graphicFrame>
    </p:spTree>
    <p:extLst>
      <p:ext uri="{BB962C8B-B14F-4D97-AF65-F5344CB8AC3E}">
        <p14:creationId xmlns:p14="http://schemas.microsoft.com/office/powerpoint/2010/main" val="1556983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sz="2400" dirty="0"/>
              <a:t>５−３　看護小規模多機能型居宅介護（複合型サービス） </a:t>
            </a:r>
            <a:r>
              <a:rPr lang="en-US" altLang="ja-JP" sz="2400" dirty="0" smtClean="0"/>
              <a:t/>
            </a:r>
            <a:br>
              <a:rPr lang="en-US" altLang="ja-JP" sz="2400" dirty="0" smtClean="0"/>
            </a:br>
            <a:r>
              <a:rPr lang="ja-JP" altLang="en-US" dirty="0" smtClean="0"/>
              <a:t>２　看護小規模多機能型居宅介護の取扱方針</a:t>
            </a:r>
            <a:endParaRPr kumimoji="1" lang="ja-JP" altLang="en-US" dirty="0"/>
          </a:p>
        </p:txBody>
      </p:sp>
      <p:sp>
        <p:nvSpPr>
          <p:cNvPr id="4" name="正方形/長方形 3"/>
          <p:cNvSpPr/>
          <p:nvPr/>
        </p:nvSpPr>
        <p:spPr>
          <a:xfrm>
            <a:off x="838199" y="1690688"/>
            <a:ext cx="10515601" cy="5016758"/>
          </a:xfrm>
          <a:prstGeom prst="rect">
            <a:avLst/>
          </a:prstGeom>
        </p:spPr>
        <p:txBody>
          <a:bodyPr wrap="square">
            <a:spAutoFit/>
          </a:bodyPr>
          <a:lstStyle/>
          <a:p>
            <a:pPr marL="0" lvl="1" indent="-385200"/>
            <a:r>
              <a:rPr lang="en-US" altLang="ja-JP" sz="2800" dirty="0">
                <a:solidFill>
                  <a:prstClr val="black"/>
                </a:solidFill>
                <a:latin typeface="メイリオ" panose="020B0604030504040204" pitchFamily="50" charset="-128"/>
              </a:rPr>
              <a:t>【</a:t>
            </a:r>
            <a:r>
              <a:rPr lang="ja-JP" altLang="en-US" sz="2800" dirty="0">
                <a:solidFill>
                  <a:prstClr val="black"/>
                </a:solidFill>
                <a:latin typeface="メイリオ" panose="020B0604030504040204" pitchFamily="50" charset="-128"/>
              </a:rPr>
              <a:t>基本取扱方針</a:t>
            </a:r>
            <a:r>
              <a:rPr lang="en-US" altLang="ja-JP" sz="2800" dirty="0">
                <a:solidFill>
                  <a:prstClr val="black"/>
                </a:solidFill>
                <a:latin typeface="メイリオ" panose="020B0604030504040204" pitchFamily="50" charset="-128"/>
              </a:rPr>
              <a:t>】</a:t>
            </a:r>
          </a:p>
          <a:p>
            <a:pPr marL="540000" lvl="2" indent="-252000"/>
            <a:r>
              <a:rPr lang="ja-JP" altLang="en-US" sz="2400" dirty="0">
                <a:solidFill>
                  <a:prstClr val="black"/>
                </a:solidFill>
                <a:latin typeface="メイリオ" panose="020B0604030504040204" pitchFamily="50" charset="-128"/>
              </a:rPr>
              <a:t>○　指定小規模多機能型居宅介護は、利用者の要介護状態の軽減又は悪化の防止に資するよう、その目標を設定し、計画的に行われなければならない。</a:t>
            </a:r>
            <a:endParaRPr lang="en-US" altLang="ja-JP" sz="2400" dirty="0">
              <a:solidFill>
                <a:prstClr val="black"/>
              </a:solidFill>
              <a:latin typeface="メイリオ" panose="020B0604030504040204" pitchFamily="50" charset="-128"/>
            </a:endParaRPr>
          </a:p>
          <a:p>
            <a:pPr marL="0" lvl="1" indent="-385200"/>
            <a:r>
              <a:rPr lang="en-US" altLang="ja-JP" sz="2800" dirty="0" smtClean="0">
                <a:latin typeface="+mn-ea"/>
              </a:rPr>
              <a:t>【</a:t>
            </a:r>
            <a:r>
              <a:rPr lang="ja-JP" altLang="en-US" sz="2800" dirty="0">
                <a:latin typeface="+mn-ea"/>
              </a:rPr>
              <a:t>具体的取扱方針</a:t>
            </a:r>
            <a:r>
              <a:rPr lang="en-US" altLang="ja-JP" sz="2800" dirty="0">
                <a:latin typeface="+mn-ea"/>
              </a:rPr>
              <a:t>】</a:t>
            </a:r>
          </a:p>
          <a:p>
            <a:pPr marL="540000" lvl="1" indent="-252000"/>
            <a:r>
              <a:rPr lang="en-US" altLang="ja-JP" sz="2400" dirty="0">
                <a:latin typeface="+mn-ea"/>
              </a:rPr>
              <a:t>○</a:t>
            </a:r>
            <a:r>
              <a:rPr lang="ja-JP" altLang="en-US" sz="2400" dirty="0">
                <a:latin typeface="+mn-ea"/>
              </a:rPr>
              <a:t>　</a:t>
            </a:r>
            <a:r>
              <a:rPr lang="ja-JP" altLang="en-US" sz="2400" dirty="0">
                <a:solidFill>
                  <a:srgbClr val="FF0000"/>
                </a:solidFill>
                <a:latin typeface="+mn-ea"/>
              </a:rPr>
              <a:t>療養上の管理の下で</a:t>
            </a:r>
            <a:r>
              <a:rPr lang="ja-JP" altLang="en-US" sz="2400" dirty="0">
                <a:latin typeface="+mn-ea"/>
              </a:rPr>
              <a:t>地域住民との交流及び地域活動への参加を図りつつ、通いサービス、訪問サービス及び宿泊サービスを柔軟に組み合わせて提供。</a:t>
            </a:r>
          </a:p>
          <a:p>
            <a:pPr marL="540000" lvl="1" indent="-252000"/>
            <a:r>
              <a:rPr lang="ja-JP" altLang="en-US" sz="2400" dirty="0">
                <a:latin typeface="+mn-ea"/>
              </a:rPr>
              <a:t>○　サービスの組み合わせは、利用者が住み慣れた地域で生活を維持することができるようなものでなければならない</a:t>
            </a:r>
            <a:r>
              <a:rPr lang="ja-JP" altLang="en-US" sz="2400" dirty="0" smtClean="0">
                <a:latin typeface="+mn-ea"/>
              </a:rPr>
              <a:t>。</a:t>
            </a:r>
            <a:endParaRPr lang="en-US" altLang="ja-JP" sz="2400" dirty="0" smtClean="0">
              <a:latin typeface="+mn-ea"/>
            </a:endParaRPr>
          </a:p>
          <a:p>
            <a:pPr marL="540000" indent="-252000"/>
            <a:r>
              <a:rPr lang="ja-JP" altLang="en-US" sz="2400" dirty="0" smtClean="0">
                <a:solidFill>
                  <a:srgbClr val="FF0000"/>
                </a:solidFill>
                <a:latin typeface="+mn-ea"/>
              </a:rPr>
              <a:t>○　看護サービスの提供</a:t>
            </a:r>
            <a:r>
              <a:rPr lang="ja-JP" altLang="en-US" sz="2400" dirty="0">
                <a:solidFill>
                  <a:srgbClr val="FF0000"/>
                </a:solidFill>
                <a:latin typeface="+mn-ea"/>
              </a:rPr>
              <a:t>に当たっては、主治の医師との密接な連携により</a:t>
            </a:r>
            <a:r>
              <a:rPr lang="ja-JP" altLang="en-US" sz="2400" dirty="0" smtClean="0">
                <a:solidFill>
                  <a:srgbClr val="FF0000"/>
                </a:solidFill>
                <a:latin typeface="+mn-ea"/>
              </a:rPr>
              <a:t>、看護小規模多機能型居宅介護計画に基づき、利用者</a:t>
            </a:r>
            <a:r>
              <a:rPr lang="ja-JP" altLang="en-US" sz="2400" dirty="0">
                <a:solidFill>
                  <a:srgbClr val="FF0000"/>
                </a:solidFill>
                <a:latin typeface="+mn-ea"/>
              </a:rPr>
              <a:t>の心身の機能の維持</a:t>
            </a:r>
            <a:r>
              <a:rPr lang="ja-JP" altLang="en-US" sz="2400" dirty="0" smtClean="0">
                <a:solidFill>
                  <a:srgbClr val="FF0000"/>
                </a:solidFill>
                <a:latin typeface="+mn-ea"/>
              </a:rPr>
              <a:t>回復が図られる</a:t>
            </a:r>
            <a:r>
              <a:rPr lang="ja-JP" altLang="en-US" sz="2400" dirty="0">
                <a:solidFill>
                  <a:srgbClr val="FF0000"/>
                </a:solidFill>
                <a:latin typeface="+mn-ea"/>
              </a:rPr>
              <a:t>よう妥当適切に</a:t>
            </a:r>
            <a:r>
              <a:rPr lang="ja-JP" altLang="en-US" sz="2400" dirty="0" smtClean="0">
                <a:solidFill>
                  <a:srgbClr val="FF0000"/>
                </a:solidFill>
                <a:latin typeface="+mn-ea"/>
              </a:rPr>
              <a:t>行わなければ</a:t>
            </a:r>
            <a:r>
              <a:rPr lang="ja-JP" altLang="en-US" sz="2400" dirty="0">
                <a:solidFill>
                  <a:srgbClr val="FF0000"/>
                </a:solidFill>
                <a:latin typeface="+mn-ea"/>
              </a:rPr>
              <a:t>ならない。 </a:t>
            </a:r>
          </a:p>
        </p:txBody>
      </p:sp>
    </p:spTree>
    <p:extLst>
      <p:ext uri="{BB962C8B-B14F-4D97-AF65-F5344CB8AC3E}">
        <p14:creationId xmlns:p14="http://schemas.microsoft.com/office/powerpoint/2010/main" val="6461087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sz="2400" dirty="0"/>
              <a:t>５−３　看護小規模多機能型居宅介護（複合型サービス） </a:t>
            </a:r>
            <a:r>
              <a:rPr lang="en-US" altLang="ja-JP" sz="2400" dirty="0" smtClean="0"/>
              <a:t/>
            </a:r>
            <a:br>
              <a:rPr lang="en-US" altLang="ja-JP" sz="2400" dirty="0" smtClean="0"/>
            </a:br>
            <a:r>
              <a:rPr lang="ja-JP" altLang="en-US" sz="4000" dirty="0" smtClean="0"/>
              <a:t>３　看護小規模多機能型居宅介護計画</a:t>
            </a:r>
            <a:r>
              <a:rPr lang="en-US" altLang="ja-JP" sz="4000" dirty="0" smtClean="0"/>
              <a:t/>
            </a:r>
            <a:br>
              <a:rPr lang="en-US" altLang="ja-JP" sz="4000" dirty="0" smtClean="0"/>
            </a:br>
            <a:r>
              <a:rPr lang="ja-JP" altLang="en-US" sz="4000" dirty="0"/>
              <a:t>　</a:t>
            </a:r>
            <a:r>
              <a:rPr lang="ja-JP" altLang="en-US" sz="4000" dirty="0" smtClean="0"/>
              <a:t>　及び看護小規模多機能型居宅介護報告書</a:t>
            </a:r>
            <a:endParaRPr kumimoji="1" lang="ja-JP" altLang="en-US" sz="4000" dirty="0"/>
          </a:p>
        </p:txBody>
      </p:sp>
      <p:sp>
        <p:nvSpPr>
          <p:cNvPr id="3" name="コンテンツ プレースホルダー 2"/>
          <p:cNvSpPr>
            <a:spLocks noGrp="1"/>
          </p:cNvSpPr>
          <p:nvPr>
            <p:ph idx="1"/>
          </p:nvPr>
        </p:nvSpPr>
        <p:spPr/>
        <p:txBody>
          <a:bodyPr>
            <a:normAutofit fontScale="92500" lnSpcReduction="10000"/>
          </a:bodyPr>
          <a:lstStyle/>
          <a:p>
            <a:pPr marL="0" lvl="0" indent="0">
              <a:lnSpc>
                <a:spcPct val="100000"/>
              </a:lnSpc>
              <a:spcBef>
                <a:spcPts val="0"/>
              </a:spcBef>
              <a:buNone/>
              <a:defRPr/>
            </a:pPr>
            <a:r>
              <a:rPr lang="ja-JP" altLang="en-US" dirty="0" smtClean="0"/>
              <a:t>看護小規模</a:t>
            </a:r>
            <a:r>
              <a:rPr lang="ja-JP" altLang="en-US" dirty="0"/>
              <a:t>多機能型居宅介護計画のポイント</a:t>
            </a:r>
            <a:endParaRPr lang="en-US" altLang="ja-JP" dirty="0"/>
          </a:p>
          <a:p>
            <a:pPr marL="0" lvl="0" indent="0">
              <a:lnSpc>
                <a:spcPct val="100000"/>
              </a:lnSpc>
              <a:spcBef>
                <a:spcPts val="0"/>
              </a:spcBef>
              <a:buNone/>
              <a:defRPr/>
            </a:pPr>
            <a:endParaRPr lang="en-US" altLang="ja-JP" dirty="0"/>
          </a:p>
          <a:p>
            <a:pPr marL="324000" lvl="0" indent="-457200">
              <a:lnSpc>
                <a:spcPct val="100000"/>
              </a:lnSpc>
              <a:spcBef>
                <a:spcPts val="0"/>
              </a:spcBef>
              <a:buNone/>
              <a:defRPr/>
            </a:pPr>
            <a:r>
              <a:rPr lang="ja-JP" altLang="en-US" dirty="0"/>
              <a:t>■　地域における活動への参加の機会の提供等により、利用者の多様な活動の確保に努めなければならない</a:t>
            </a:r>
            <a:endParaRPr lang="en-US" altLang="ja-JP" dirty="0"/>
          </a:p>
          <a:p>
            <a:pPr marL="324000" lvl="0" indent="-457200">
              <a:lnSpc>
                <a:spcPct val="100000"/>
              </a:lnSpc>
              <a:spcBef>
                <a:spcPts val="0"/>
              </a:spcBef>
              <a:buNone/>
              <a:defRPr/>
            </a:pPr>
            <a:r>
              <a:rPr lang="ja-JP" altLang="en-US" dirty="0"/>
              <a:t>■　</a:t>
            </a:r>
            <a:r>
              <a:rPr lang="ja-JP" altLang="en-US" dirty="0" smtClean="0">
                <a:solidFill>
                  <a:srgbClr val="FF0000"/>
                </a:solidFill>
              </a:rPr>
              <a:t>（看護師等との連携により）</a:t>
            </a:r>
            <a:r>
              <a:rPr lang="ja-JP" altLang="en-US" dirty="0" smtClean="0"/>
              <a:t>利用者</a:t>
            </a:r>
            <a:r>
              <a:rPr lang="ja-JP" altLang="en-US" dirty="0"/>
              <a:t>の心身の状況、希望及びその置かれている環境を踏まえて、援助の目標、当該目標を達成するための具体的サービス内容等を記載</a:t>
            </a:r>
            <a:r>
              <a:rPr lang="ja-JP" altLang="en-US" dirty="0" smtClean="0"/>
              <a:t>した看護小規模</a:t>
            </a:r>
            <a:r>
              <a:rPr lang="ja-JP" altLang="en-US" dirty="0"/>
              <a:t>多機能型居宅介護計画を作成</a:t>
            </a:r>
            <a:r>
              <a:rPr lang="ja-JP" altLang="en-US" dirty="0" smtClean="0"/>
              <a:t>する</a:t>
            </a:r>
            <a:endParaRPr lang="en-US" altLang="ja-JP" dirty="0">
              <a:solidFill>
                <a:srgbClr val="FF0000"/>
              </a:solidFill>
            </a:endParaRPr>
          </a:p>
          <a:p>
            <a:pPr marL="324000" lvl="0" indent="-457200">
              <a:lnSpc>
                <a:spcPct val="100000"/>
              </a:lnSpc>
              <a:spcBef>
                <a:spcPts val="0"/>
              </a:spcBef>
              <a:buNone/>
              <a:defRPr/>
            </a:pPr>
            <a:r>
              <a:rPr lang="ja-JP" altLang="en-US" dirty="0"/>
              <a:t>■　</a:t>
            </a:r>
            <a:r>
              <a:rPr lang="ja-JP" altLang="en-US" dirty="0" smtClean="0"/>
              <a:t>看護小規模</a:t>
            </a:r>
            <a:r>
              <a:rPr lang="ja-JP" altLang="en-US" dirty="0"/>
              <a:t>多機能型居宅計画を基本としつつ、利用者の日々の態様、希望等を勘案し、随時適切に通いサービス、訪問サービス及び宿泊サービスを</a:t>
            </a:r>
            <a:r>
              <a:rPr lang="ja-JP" altLang="en-US" dirty="0" smtClean="0"/>
              <a:t>組み合わせた</a:t>
            </a:r>
            <a:r>
              <a:rPr lang="ja-JP" altLang="en-US" dirty="0" smtClean="0">
                <a:solidFill>
                  <a:srgbClr val="FF0000"/>
                </a:solidFill>
              </a:rPr>
              <a:t>看護</a:t>
            </a:r>
            <a:r>
              <a:rPr lang="ja-JP" altLang="en-US" dirty="0" smtClean="0"/>
              <a:t>及び介護</a:t>
            </a:r>
            <a:r>
              <a:rPr lang="ja-JP" altLang="en-US" dirty="0"/>
              <a:t>を行わなくてはならない</a:t>
            </a:r>
            <a:endParaRPr lang="en-US" altLang="ja-JP" dirty="0"/>
          </a:p>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dirty="0"/>
          </a:p>
        </p:txBody>
      </p:sp>
    </p:spTree>
    <p:extLst>
      <p:ext uri="{BB962C8B-B14F-4D97-AF65-F5344CB8AC3E}">
        <p14:creationId xmlns:p14="http://schemas.microsoft.com/office/powerpoint/2010/main" val="28195499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altLang="ja-JP" dirty="0"/>
          </a:p>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6" name="タイトル 1"/>
          <p:cNvSpPr>
            <a:spLocks noGrp="1"/>
          </p:cNvSpPr>
          <p:nvPr>
            <p:ph type="title"/>
          </p:nvPr>
        </p:nvSpPr>
        <p:spPr>
          <a:xfrm>
            <a:off x="838200" y="365125"/>
            <a:ext cx="10515600" cy="1325563"/>
          </a:xfrm>
        </p:spPr>
        <p:txBody>
          <a:bodyPr>
            <a:normAutofit fontScale="90000"/>
          </a:bodyPr>
          <a:lstStyle/>
          <a:p>
            <a:r>
              <a:rPr lang="ja-JP" altLang="en-US" sz="2700" dirty="0">
                <a:solidFill>
                  <a:prstClr val="black"/>
                </a:solidFill>
              </a:rPr>
              <a:t>２</a:t>
            </a:r>
            <a:r>
              <a:rPr lang="ja-JP" altLang="en-US" sz="2700" dirty="0" smtClean="0">
                <a:solidFill>
                  <a:prstClr val="black"/>
                </a:solidFill>
              </a:rPr>
              <a:t>−４</a:t>
            </a:r>
            <a:r>
              <a:rPr lang="ja-JP" altLang="en-US" sz="2700" dirty="0">
                <a:solidFill>
                  <a:prstClr val="black"/>
                </a:solidFill>
              </a:rPr>
              <a:t>　</a:t>
            </a:r>
            <a:r>
              <a:rPr lang="ja-JP" altLang="en-US" sz="2700" dirty="0" smtClean="0">
                <a:solidFill>
                  <a:prstClr val="black"/>
                </a:solidFill>
              </a:rPr>
              <a:t>訪問看護（介護予防）</a:t>
            </a:r>
            <a:r>
              <a:rPr lang="en-US" altLang="ja-JP" sz="2700" dirty="0">
                <a:solidFill>
                  <a:prstClr val="black"/>
                </a:solidFill>
              </a:rPr>
              <a:t/>
            </a:r>
            <a:br>
              <a:rPr lang="en-US" altLang="ja-JP" sz="2700" dirty="0">
                <a:solidFill>
                  <a:prstClr val="black"/>
                </a:solidFill>
              </a:rPr>
            </a:br>
            <a:r>
              <a:rPr lang="ja-JP" altLang="en-US" sz="4000" dirty="0" smtClean="0">
                <a:solidFill>
                  <a:prstClr val="black"/>
                </a:solidFill>
              </a:rPr>
              <a:t>１　管理者　／　２　指定訪問看護を提供する者</a:t>
            </a:r>
            <a:endParaRPr kumimoji="1" lang="ja-JP" altLang="en-US" sz="4000" dirty="0"/>
          </a:p>
        </p:txBody>
      </p:sp>
      <p:sp>
        <p:nvSpPr>
          <p:cNvPr id="7" name="コンテンツ プレースホルダー 2"/>
          <p:cNvSpPr txBox="1">
            <a:spLocks/>
          </p:cNvSpPr>
          <p:nvPr/>
        </p:nvSpPr>
        <p:spPr>
          <a:xfrm>
            <a:off x="838200" y="1825625"/>
            <a:ext cx="480274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200" dirty="0" smtClean="0">
                <a:effectLst>
                  <a:outerShdw blurRad="38100" dist="38100" dir="2700000" algn="tl">
                    <a:srgbClr val="000000">
                      <a:alpha val="43137"/>
                    </a:srgbClr>
                  </a:outerShdw>
                </a:effectLst>
              </a:rPr>
              <a:t>１　管理者</a:t>
            </a:r>
            <a:endParaRPr lang="en-US" altLang="ja-JP" sz="3200" dirty="0" smtClean="0">
              <a:effectLst>
                <a:outerShdw blurRad="38100" dist="38100" dir="2700000" algn="tl">
                  <a:srgbClr val="000000">
                    <a:alpha val="43137"/>
                  </a:srgbClr>
                </a:outerShdw>
              </a:effectLst>
            </a:endParaRPr>
          </a:p>
          <a:p>
            <a:pPr>
              <a:buFont typeface="Wingdings" panose="05000000000000000000" pitchFamily="2" charset="2"/>
              <a:buChar char="l"/>
            </a:pPr>
            <a:r>
              <a:rPr lang="ja-JP" altLang="en-US" dirty="0" smtClean="0"/>
              <a:t>資格</a:t>
            </a:r>
            <a:endParaRPr lang="en-US" altLang="ja-JP" dirty="0" smtClean="0"/>
          </a:p>
          <a:p>
            <a:pPr marL="540000" lvl="1"/>
            <a:r>
              <a:rPr lang="ja-JP" altLang="en-US" dirty="0"/>
              <a:t>保健師</a:t>
            </a:r>
            <a:endParaRPr lang="en-US" altLang="ja-JP" dirty="0" smtClean="0"/>
          </a:p>
          <a:p>
            <a:pPr marL="540000" lvl="1"/>
            <a:r>
              <a:rPr lang="ja-JP" altLang="en-US" dirty="0"/>
              <a:t>看護師</a:t>
            </a:r>
            <a:endParaRPr lang="en-US" altLang="ja-JP" dirty="0" smtClean="0"/>
          </a:p>
          <a:p>
            <a:pPr>
              <a:spcBef>
                <a:spcPts val="1800"/>
              </a:spcBef>
              <a:buFont typeface="Wingdings" panose="05000000000000000000" pitchFamily="2" charset="2"/>
              <a:buChar char="l"/>
            </a:pPr>
            <a:r>
              <a:rPr lang="ja-JP" altLang="en-US" dirty="0" smtClean="0"/>
              <a:t>同一敷地内の他の職務に従事する場合に限り兼務可</a:t>
            </a:r>
            <a:endParaRPr lang="en-US" altLang="ja-JP" dirty="0" smtClean="0"/>
          </a:p>
        </p:txBody>
      </p:sp>
      <p:sp>
        <p:nvSpPr>
          <p:cNvPr id="11" name="コンテンツ プレースホルダー 2"/>
          <p:cNvSpPr txBox="1">
            <a:spLocks/>
          </p:cNvSpPr>
          <p:nvPr/>
        </p:nvSpPr>
        <p:spPr>
          <a:xfrm>
            <a:off x="6551055" y="1825625"/>
            <a:ext cx="480274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200" dirty="0" smtClean="0">
                <a:effectLst>
                  <a:outerShdw blurRad="38100" dist="38100" dir="2700000" algn="tl">
                    <a:srgbClr val="000000">
                      <a:alpha val="43137"/>
                    </a:srgbClr>
                  </a:outerShdw>
                </a:effectLst>
              </a:rPr>
              <a:t>２　</a:t>
            </a:r>
            <a:r>
              <a:rPr lang="ja-JP" altLang="en-US" dirty="0" smtClean="0">
                <a:effectLst>
                  <a:outerShdw blurRad="38100" dist="38100" dir="2700000" algn="tl">
                    <a:srgbClr val="000000">
                      <a:alpha val="43137"/>
                    </a:srgbClr>
                  </a:outerShdw>
                </a:effectLst>
              </a:rPr>
              <a:t>訪問看護を提供する者</a:t>
            </a:r>
            <a:endParaRPr lang="en-US" altLang="ja-JP" dirty="0" smtClean="0">
              <a:effectLst>
                <a:outerShdw blurRad="38100" dist="38100" dir="2700000" algn="tl">
                  <a:srgbClr val="000000">
                    <a:alpha val="43137"/>
                  </a:srgbClr>
                </a:outerShdw>
              </a:effectLst>
            </a:endParaRPr>
          </a:p>
          <a:p>
            <a:pPr>
              <a:buFont typeface="Wingdings" panose="05000000000000000000" pitchFamily="2" charset="2"/>
              <a:buChar char="l"/>
            </a:pPr>
            <a:r>
              <a:rPr lang="ja-JP" altLang="en-US" dirty="0"/>
              <a:t>資格</a:t>
            </a:r>
            <a:endParaRPr lang="en-US" altLang="ja-JP" dirty="0"/>
          </a:p>
          <a:p>
            <a:pPr marL="540000" lvl="1"/>
            <a:r>
              <a:rPr lang="ja-JP" altLang="en-US" dirty="0"/>
              <a:t>保健師</a:t>
            </a:r>
            <a:endParaRPr lang="en-US" altLang="ja-JP" dirty="0"/>
          </a:p>
          <a:p>
            <a:pPr marL="540000" lvl="1"/>
            <a:r>
              <a:rPr lang="ja-JP" altLang="en-US" dirty="0" smtClean="0"/>
              <a:t>看護師</a:t>
            </a:r>
            <a:endParaRPr lang="en-US" altLang="ja-JP" dirty="0" smtClean="0"/>
          </a:p>
          <a:p>
            <a:pPr marL="540000" lvl="1"/>
            <a:r>
              <a:rPr lang="ja-JP" altLang="en-US" dirty="0"/>
              <a:t>准</a:t>
            </a:r>
            <a:r>
              <a:rPr lang="ja-JP" altLang="en-US" dirty="0" smtClean="0"/>
              <a:t>看護師</a:t>
            </a:r>
            <a:endParaRPr lang="en-US" altLang="ja-JP" dirty="0" smtClean="0"/>
          </a:p>
          <a:p>
            <a:pPr marL="540000" lvl="1"/>
            <a:r>
              <a:rPr lang="ja-JP" altLang="en-US" dirty="0" smtClean="0"/>
              <a:t>理学療法士</a:t>
            </a:r>
            <a:endParaRPr lang="en-US" altLang="ja-JP" dirty="0" smtClean="0"/>
          </a:p>
          <a:p>
            <a:pPr marL="540000" lvl="1"/>
            <a:r>
              <a:rPr lang="ja-JP" altLang="en-US" dirty="0" smtClean="0"/>
              <a:t>作業療法士</a:t>
            </a:r>
            <a:endParaRPr lang="en-US" altLang="ja-JP" dirty="0" smtClean="0"/>
          </a:p>
          <a:p>
            <a:pPr marL="540000" lvl="1"/>
            <a:r>
              <a:rPr lang="ja-JP" altLang="en-US" dirty="0" smtClean="0"/>
              <a:t>言語聴覚士</a:t>
            </a:r>
            <a:endParaRPr lang="en-US" altLang="ja-JP" dirty="0"/>
          </a:p>
          <a:p>
            <a:pPr>
              <a:spcBef>
                <a:spcPts val="1800"/>
              </a:spcBef>
              <a:buFont typeface="Wingdings" panose="05000000000000000000" pitchFamily="2" charset="2"/>
              <a:buChar char="l"/>
            </a:pPr>
            <a:r>
              <a:rPr lang="ja-JP" altLang="en-US" dirty="0" smtClean="0">
                <a:solidFill>
                  <a:srgbClr val="FF0000"/>
                </a:solidFill>
              </a:rPr>
              <a:t>常勤換算方法で２．５以上</a:t>
            </a:r>
            <a:endParaRPr lang="en-US" altLang="ja-JP" dirty="0">
              <a:solidFill>
                <a:srgbClr val="FF0000"/>
              </a:solidFill>
            </a:endParaRPr>
          </a:p>
        </p:txBody>
      </p:sp>
      <p:sp>
        <p:nvSpPr>
          <p:cNvPr id="5" name="右中かっこ 4"/>
          <p:cNvSpPr/>
          <p:nvPr/>
        </p:nvSpPr>
        <p:spPr>
          <a:xfrm>
            <a:off x="8697371" y="2704439"/>
            <a:ext cx="154547" cy="1133341"/>
          </a:xfrm>
          <a:prstGeom prst="rightBrace">
            <a:avLst/>
          </a:prstGeom>
          <a:ln w="317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テキスト ボックス 7"/>
          <p:cNvSpPr txBox="1"/>
          <p:nvPr/>
        </p:nvSpPr>
        <p:spPr>
          <a:xfrm>
            <a:off x="8952427" y="3040278"/>
            <a:ext cx="2339102" cy="461665"/>
          </a:xfrm>
          <a:prstGeom prst="rect">
            <a:avLst/>
          </a:prstGeom>
          <a:noFill/>
        </p:spPr>
        <p:txBody>
          <a:bodyPr wrap="none" rtlCol="0">
            <a:spAutoFit/>
          </a:bodyPr>
          <a:lstStyle/>
          <a:p>
            <a:r>
              <a:rPr kumimoji="1" lang="ja-JP" altLang="en-US" sz="2400" dirty="0" smtClean="0">
                <a:solidFill>
                  <a:srgbClr val="FF0000"/>
                </a:solidFill>
              </a:rPr>
              <a:t>うち１人は常勤</a:t>
            </a:r>
            <a:endParaRPr kumimoji="1" lang="ja-JP" altLang="en-US" sz="2400" dirty="0">
              <a:solidFill>
                <a:srgbClr val="FF0000"/>
              </a:solidFill>
            </a:endParaRPr>
          </a:p>
        </p:txBody>
      </p:sp>
    </p:spTree>
    <p:extLst>
      <p:ext uri="{BB962C8B-B14F-4D97-AF65-F5344CB8AC3E}">
        <p14:creationId xmlns:p14="http://schemas.microsoft.com/office/powerpoint/2010/main" val="1509087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8" end="8"/>
                                            </p:txEl>
                                          </p:spTgt>
                                        </p:tgtEl>
                                        <p:attrNameLst>
                                          <p:attrName>style.visibility</p:attrName>
                                        </p:attrNameLst>
                                      </p:cBhvr>
                                      <p:to>
                                        <p:strVal val="visible"/>
                                      </p:to>
                                    </p:set>
                                    <p:anim calcmode="lin" valueType="num">
                                      <p:cBhvr additive="base">
                                        <p:cTn id="7"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8" end="8"/>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sz="2400" dirty="0"/>
              <a:t>５−３　看護小規模多機能型居宅介護（複合型サービス） </a:t>
            </a:r>
            <a:r>
              <a:rPr lang="en-US" altLang="ja-JP" sz="2400" dirty="0" smtClean="0"/>
              <a:t/>
            </a:r>
            <a:br>
              <a:rPr lang="en-US" altLang="ja-JP" sz="2400" dirty="0" smtClean="0"/>
            </a:br>
            <a:r>
              <a:rPr lang="ja-JP" altLang="en-US" sz="4000" dirty="0" smtClean="0"/>
              <a:t>３　看護小規模多機能型居宅介護計画</a:t>
            </a:r>
            <a:r>
              <a:rPr lang="en-US" altLang="ja-JP" sz="4000" dirty="0" smtClean="0"/>
              <a:t/>
            </a:r>
            <a:br>
              <a:rPr lang="en-US" altLang="ja-JP" sz="4000" dirty="0" smtClean="0"/>
            </a:br>
            <a:r>
              <a:rPr lang="ja-JP" altLang="en-US" sz="4000" dirty="0"/>
              <a:t>　</a:t>
            </a:r>
            <a:r>
              <a:rPr lang="ja-JP" altLang="en-US" sz="4000" dirty="0" smtClean="0"/>
              <a:t>　及び看護小規模多機能型居宅介護報告書</a:t>
            </a:r>
            <a:endParaRPr kumimoji="1" lang="ja-JP" altLang="en-US" sz="4000" dirty="0"/>
          </a:p>
        </p:txBody>
      </p:sp>
      <p:sp>
        <p:nvSpPr>
          <p:cNvPr id="3" name="コンテンツ プレースホルダー 2"/>
          <p:cNvSpPr>
            <a:spLocks noGrp="1"/>
          </p:cNvSpPr>
          <p:nvPr>
            <p:ph idx="1"/>
          </p:nvPr>
        </p:nvSpPr>
        <p:spPr/>
        <p:txBody>
          <a:bodyPr>
            <a:normAutofit/>
          </a:bodyPr>
          <a:lstStyle/>
          <a:p>
            <a:pPr marL="0" lvl="0" indent="0">
              <a:lnSpc>
                <a:spcPct val="100000"/>
              </a:lnSpc>
              <a:spcBef>
                <a:spcPts val="0"/>
              </a:spcBef>
              <a:buNone/>
              <a:defRPr/>
            </a:pPr>
            <a:r>
              <a:rPr lang="ja-JP" altLang="en-US" sz="2600" dirty="0" smtClean="0">
                <a:latin typeface="+mn-ea"/>
              </a:rPr>
              <a:t>看護小規模</a:t>
            </a:r>
            <a:r>
              <a:rPr lang="ja-JP" altLang="en-US" sz="2600" dirty="0">
                <a:latin typeface="+mn-ea"/>
              </a:rPr>
              <a:t>多機能型居宅</a:t>
            </a:r>
            <a:r>
              <a:rPr lang="ja-JP" altLang="en-US" sz="2600" dirty="0" smtClean="0">
                <a:latin typeface="+mn-ea"/>
              </a:rPr>
              <a:t>介護報告書</a:t>
            </a:r>
            <a:endParaRPr lang="en-US" altLang="ja-JP" sz="2600" dirty="0">
              <a:latin typeface="+mn-ea"/>
            </a:endParaRPr>
          </a:p>
          <a:p>
            <a:pPr marL="0" lvl="0" indent="0">
              <a:lnSpc>
                <a:spcPct val="100000"/>
              </a:lnSpc>
              <a:spcBef>
                <a:spcPts val="0"/>
              </a:spcBef>
              <a:buNone/>
              <a:defRPr/>
            </a:pPr>
            <a:endParaRPr lang="en-US" altLang="ja-JP" sz="2600" dirty="0"/>
          </a:p>
          <a:p>
            <a:pPr marL="324000" lvl="0" indent="-457200">
              <a:lnSpc>
                <a:spcPct val="100000"/>
              </a:lnSpc>
              <a:spcBef>
                <a:spcPts val="0"/>
              </a:spcBef>
              <a:buNone/>
              <a:defRPr/>
            </a:pPr>
            <a:r>
              <a:rPr lang="ja-JP" altLang="en-US" sz="2600" dirty="0" smtClean="0">
                <a:latin typeface="+mj-ea"/>
                <a:ea typeface="+mj-ea"/>
              </a:rPr>
              <a:t>■</a:t>
            </a:r>
            <a:r>
              <a:rPr lang="ja-JP" altLang="en-US" sz="2600" dirty="0">
                <a:latin typeface="+mj-ea"/>
                <a:ea typeface="+mj-ea"/>
              </a:rPr>
              <a:t>　従</a:t>
            </a:r>
            <a:r>
              <a:rPr lang="ja-JP" altLang="en-US" sz="2600" dirty="0" smtClean="0">
                <a:latin typeface="+mj-ea"/>
                <a:ea typeface="+mj-ea"/>
              </a:rPr>
              <a:t>業者である保健師又は看護師が作成</a:t>
            </a:r>
            <a:endParaRPr lang="en-US" altLang="ja-JP" sz="2600" dirty="0">
              <a:latin typeface="+mj-ea"/>
              <a:ea typeface="+mj-ea"/>
            </a:endParaRPr>
          </a:p>
          <a:p>
            <a:pPr marL="324000" lvl="0" indent="-457200">
              <a:lnSpc>
                <a:spcPct val="100000"/>
              </a:lnSpc>
              <a:spcBef>
                <a:spcPts val="0"/>
              </a:spcBef>
              <a:buNone/>
              <a:defRPr/>
            </a:pPr>
            <a:r>
              <a:rPr lang="ja-JP" altLang="en-US" sz="2600" dirty="0">
                <a:latin typeface="+mj-ea"/>
                <a:ea typeface="+mj-ea"/>
              </a:rPr>
              <a:t>■　</a:t>
            </a:r>
            <a:r>
              <a:rPr lang="ja-JP" altLang="en-US" sz="2600" dirty="0">
                <a:solidFill>
                  <a:srgbClr val="FF0000"/>
                </a:solidFill>
                <a:latin typeface="+mj-ea"/>
                <a:ea typeface="+mj-ea"/>
              </a:rPr>
              <a:t>訪問</a:t>
            </a:r>
            <a:r>
              <a:rPr lang="ja-JP" altLang="en-US" sz="2600" dirty="0" smtClean="0">
                <a:solidFill>
                  <a:srgbClr val="FF0000"/>
                </a:solidFill>
                <a:latin typeface="+mj-ea"/>
                <a:ea typeface="+mj-ea"/>
              </a:rPr>
              <a:t>日、提供した看護内容及びサービス提供結果を記載</a:t>
            </a:r>
            <a:endParaRPr lang="en-US" altLang="ja-JP" sz="2600" dirty="0">
              <a:solidFill>
                <a:srgbClr val="FF0000"/>
              </a:solidFill>
              <a:latin typeface="+mj-ea"/>
              <a:ea typeface="+mj-ea"/>
            </a:endParaRPr>
          </a:p>
          <a:p>
            <a:pPr marL="324000" lvl="0" indent="-457200">
              <a:lnSpc>
                <a:spcPct val="100000"/>
              </a:lnSpc>
              <a:spcBef>
                <a:spcPts val="0"/>
              </a:spcBef>
              <a:buNone/>
              <a:defRPr/>
            </a:pPr>
            <a:r>
              <a:rPr lang="ja-JP" altLang="en-US" sz="2600" dirty="0">
                <a:latin typeface="+mj-ea"/>
                <a:ea typeface="+mj-ea"/>
              </a:rPr>
              <a:t>■　</a:t>
            </a:r>
            <a:r>
              <a:rPr lang="ja-JP" altLang="en-US" sz="2600" dirty="0" smtClean="0">
                <a:latin typeface="+mj-ea"/>
                <a:ea typeface="+mj-ea"/>
              </a:rPr>
              <a:t>看護小規模多機能型居宅介護計画と併せて報告書を</a:t>
            </a:r>
            <a:endParaRPr lang="en-US" altLang="ja-JP" sz="2600" dirty="0" smtClean="0">
              <a:latin typeface="+mj-ea"/>
              <a:ea typeface="+mj-ea"/>
            </a:endParaRPr>
          </a:p>
          <a:p>
            <a:pPr marL="324000" lvl="0" indent="-457200">
              <a:lnSpc>
                <a:spcPct val="100000"/>
              </a:lnSpc>
              <a:spcBef>
                <a:spcPts val="0"/>
              </a:spcBef>
              <a:buNone/>
              <a:defRPr/>
            </a:pPr>
            <a:r>
              <a:rPr lang="ja-JP" altLang="en-US" sz="2600" dirty="0">
                <a:latin typeface="+mj-ea"/>
                <a:ea typeface="+mj-ea"/>
              </a:rPr>
              <a:t>　</a:t>
            </a:r>
            <a:r>
              <a:rPr lang="ja-JP" altLang="en-US" sz="2600" dirty="0" smtClean="0">
                <a:latin typeface="+mj-ea"/>
                <a:ea typeface="+mj-ea"/>
              </a:rPr>
              <a:t>定期的に主治医に提出</a:t>
            </a:r>
            <a:endParaRPr lang="en-US" altLang="ja-JP" sz="2600" dirty="0">
              <a:latin typeface="+mj-ea"/>
              <a:ea typeface="+mj-ea"/>
            </a:endParaRPr>
          </a:p>
        </p:txBody>
      </p:sp>
    </p:spTree>
    <p:extLst>
      <p:ext uri="{BB962C8B-B14F-4D97-AF65-F5344CB8AC3E}">
        <p14:creationId xmlns:p14="http://schemas.microsoft.com/office/powerpoint/2010/main" val="8112623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a:t>５−３　看護小規模多機能型居宅介護（複合型サービス） </a:t>
            </a:r>
            <a:r>
              <a:rPr lang="en-US" altLang="ja-JP" dirty="0"/>
              <a:t/>
            </a:r>
            <a:br>
              <a:rPr lang="en-US" altLang="ja-JP" dirty="0"/>
            </a:br>
            <a:r>
              <a:rPr lang="ja-JP" altLang="en-US" sz="4000" dirty="0" smtClean="0"/>
              <a:t>４　介護報酬算定に関する留意事項</a:t>
            </a:r>
            <a:endParaRPr kumimoji="1" lang="ja-JP" altLang="en-US" sz="40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281866105"/>
              </p:ext>
            </p:extLst>
          </p:nvPr>
        </p:nvGraphicFramePr>
        <p:xfrm>
          <a:off x="798443" y="2421973"/>
          <a:ext cx="10515600" cy="1828800"/>
        </p:xfrm>
        <a:graphic>
          <a:graphicData uri="http://schemas.openxmlformats.org/drawingml/2006/table">
            <a:tbl>
              <a:tblPr firstRow="1" bandRow="1">
                <a:tableStyleId>{5C22544A-7EE6-4342-B048-85BDC9FD1C3A}</a:tableStyleId>
              </a:tblPr>
              <a:tblGrid>
                <a:gridCol w="4643712"/>
                <a:gridCol w="2548905"/>
                <a:gridCol w="3322983"/>
              </a:tblGrid>
              <a:tr h="370840">
                <a:tc>
                  <a:txBody>
                    <a:bodyPr/>
                    <a:lstStyle/>
                    <a:p>
                      <a:endParaRPr kumimoji="1" lang="ja-JP" altLang="en-US" dirty="0"/>
                    </a:p>
                  </a:txBody>
                  <a:tcPr>
                    <a:solidFill>
                      <a:schemeClr val="tx1"/>
                    </a:solidFill>
                  </a:tcPr>
                </a:tc>
                <a:tc>
                  <a:txBody>
                    <a:bodyPr/>
                    <a:lstStyle/>
                    <a:p>
                      <a:pPr algn="ctr"/>
                      <a:r>
                        <a:rPr kumimoji="1" lang="ja-JP" altLang="en-US" sz="2400" dirty="0" smtClean="0"/>
                        <a:t>要介護状態区分</a:t>
                      </a:r>
                      <a:endParaRPr kumimoji="1" lang="ja-JP" altLang="en-US" sz="2400" dirty="0"/>
                    </a:p>
                  </a:txBody>
                  <a:tcPr>
                    <a:solidFill>
                      <a:schemeClr val="tx1"/>
                    </a:solidFill>
                  </a:tcPr>
                </a:tc>
                <a:tc>
                  <a:txBody>
                    <a:bodyPr/>
                    <a:lstStyle/>
                    <a:p>
                      <a:pPr algn="ctr"/>
                      <a:r>
                        <a:rPr kumimoji="1" lang="ja-JP" altLang="en-US" sz="2400" dirty="0" smtClean="0">
                          <a:solidFill>
                            <a:srgbClr val="FF0000"/>
                          </a:solidFill>
                        </a:rPr>
                        <a:t>１月</a:t>
                      </a:r>
                      <a:r>
                        <a:rPr kumimoji="1" lang="ja-JP" altLang="en-US" sz="2400" dirty="0" smtClean="0"/>
                        <a:t>あたりの減算単位</a:t>
                      </a:r>
                      <a:endParaRPr kumimoji="1" lang="ja-JP" altLang="en-US" sz="2400" dirty="0"/>
                    </a:p>
                  </a:txBody>
                  <a:tcPr>
                    <a:solidFill>
                      <a:schemeClr val="tx1"/>
                    </a:solidFill>
                  </a:tcPr>
                </a:tc>
              </a:tr>
              <a:tr h="370840">
                <a:tc rowSpan="3">
                  <a:txBody>
                    <a:bodyPr/>
                    <a:lstStyle/>
                    <a:p>
                      <a:r>
                        <a:rPr kumimoji="1" lang="ja-JP" altLang="en-US" sz="2400" dirty="0" smtClean="0"/>
                        <a:t>末期の悪性腫瘍等により</a:t>
                      </a:r>
                      <a:endParaRPr kumimoji="1" lang="en-US" altLang="ja-JP" sz="2400" dirty="0" smtClean="0"/>
                    </a:p>
                    <a:p>
                      <a:r>
                        <a:rPr kumimoji="1" lang="ja-JP" altLang="en-US" sz="2400" dirty="0" smtClean="0"/>
                        <a:t>医療保険訪問看護が</a:t>
                      </a:r>
                      <a:endParaRPr kumimoji="1" lang="en-US" altLang="ja-JP" sz="2400" dirty="0" smtClean="0"/>
                    </a:p>
                    <a:p>
                      <a:r>
                        <a:rPr kumimoji="1" lang="ja-JP" altLang="en-US" sz="2400" dirty="0" smtClean="0"/>
                        <a:t>行われる場合</a:t>
                      </a:r>
                      <a:endParaRPr kumimoji="1" lang="ja-JP" altLang="en-US" sz="2400" dirty="0"/>
                    </a:p>
                  </a:txBody>
                  <a:tcPr anchor="ctr"/>
                </a:tc>
                <a:tc>
                  <a:txBody>
                    <a:bodyPr/>
                    <a:lstStyle/>
                    <a:p>
                      <a:r>
                        <a:rPr kumimoji="1" lang="ja-JP" altLang="en-US" sz="2400" dirty="0" smtClean="0"/>
                        <a:t>要介護１～３</a:t>
                      </a:r>
                      <a:endParaRPr kumimoji="1" lang="ja-JP" altLang="en-US" sz="2400" dirty="0"/>
                    </a:p>
                  </a:txBody>
                  <a:tcPr/>
                </a:tc>
                <a:tc>
                  <a:txBody>
                    <a:bodyPr/>
                    <a:lstStyle/>
                    <a:p>
                      <a:pPr algn="r"/>
                      <a:r>
                        <a:rPr kumimoji="1" lang="ja-JP" altLang="en-US" sz="2400" dirty="0" smtClean="0"/>
                        <a:t>９２５単位</a:t>
                      </a:r>
                      <a:endParaRPr kumimoji="1" lang="ja-JP" altLang="en-US" sz="2400" dirty="0"/>
                    </a:p>
                  </a:txBody>
                  <a:tcPr/>
                </a:tc>
              </a:tr>
              <a:tr h="370840">
                <a:tc vMerge="1">
                  <a:txBody>
                    <a:bodyPr/>
                    <a:lstStyle/>
                    <a:p>
                      <a:endParaRPr kumimoji="1" lang="ja-JP" altLang="en-US" dirty="0"/>
                    </a:p>
                  </a:txBody>
                  <a:tcPr/>
                </a:tc>
                <a:tc>
                  <a:txBody>
                    <a:bodyPr/>
                    <a:lstStyle/>
                    <a:p>
                      <a:r>
                        <a:rPr kumimoji="1" lang="ja-JP" altLang="en-US" sz="2400" dirty="0" smtClean="0"/>
                        <a:t>要介護４</a:t>
                      </a:r>
                      <a:endParaRPr kumimoji="1" lang="ja-JP" altLang="en-US" sz="2400" dirty="0"/>
                    </a:p>
                  </a:txBody>
                  <a:tcPr/>
                </a:tc>
                <a:tc>
                  <a:txBody>
                    <a:bodyPr/>
                    <a:lstStyle/>
                    <a:p>
                      <a:pPr algn="r"/>
                      <a:r>
                        <a:rPr kumimoji="1" lang="ja-JP" altLang="en-US" sz="2400" dirty="0" smtClean="0"/>
                        <a:t>１８５０単位</a:t>
                      </a:r>
                      <a:endParaRPr kumimoji="1" lang="ja-JP" altLang="en-US" sz="2400" dirty="0"/>
                    </a:p>
                  </a:txBody>
                  <a:tcPr/>
                </a:tc>
              </a:tr>
              <a:tr h="370840">
                <a:tc vMerge="1">
                  <a:txBody>
                    <a:bodyPr/>
                    <a:lstStyle/>
                    <a:p>
                      <a:endParaRPr kumimoji="1" lang="ja-JP" altLang="en-US" dirty="0"/>
                    </a:p>
                  </a:txBody>
                  <a:tcPr/>
                </a:tc>
                <a:tc>
                  <a:txBody>
                    <a:bodyPr/>
                    <a:lstStyle/>
                    <a:p>
                      <a:r>
                        <a:rPr kumimoji="1" lang="ja-JP" altLang="en-US" sz="2400" dirty="0" smtClean="0"/>
                        <a:t>要介護５</a:t>
                      </a:r>
                      <a:endParaRPr kumimoji="1" lang="ja-JP" altLang="en-US" sz="2400" dirty="0"/>
                    </a:p>
                  </a:txBody>
                  <a:tcPr/>
                </a:tc>
                <a:tc>
                  <a:txBody>
                    <a:bodyPr/>
                    <a:lstStyle/>
                    <a:p>
                      <a:pPr algn="r"/>
                      <a:r>
                        <a:rPr kumimoji="1" lang="ja-JP" altLang="en-US" sz="2400" dirty="0" smtClean="0"/>
                        <a:t>２９１４単位</a:t>
                      </a:r>
                      <a:endParaRPr kumimoji="1" lang="ja-JP" altLang="en-US" sz="2400" dirty="0"/>
                    </a:p>
                  </a:txBody>
                  <a:tcPr/>
                </a:tc>
              </a:tr>
            </a:tbl>
          </a:graphicData>
        </a:graphic>
      </p:graphicFrame>
      <p:graphicFrame>
        <p:nvGraphicFramePr>
          <p:cNvPr id="5" name="コンテンツ プレースホルダー 3"/>
          <p:cNvGraphicFramePr>
            <a:graphicFrameLocks/>
          </p:cNvGraphicFramePr>
          <p:nvPr>
            <p:extLst>
              <p:ext uri="{D42A27DB-BD31-4B8C-83A1-F6EECF244321}">
                <p14:modId xmlns:p14="http://schemas.microsoft.com/office/powerpoint/2010/main" val="3150624100"/>
              </p:ext>
            </p:extLst>
          </p:nvPr>
        </p:nvGraphicFramePr>
        <p:xfrm>
          <a:off x="838200" y="4677382"/>
          <a:ext cx="10515600" cy="1828800"/>
        </p:xfrm>
        <a:graphic>
          <a:graphicData uri="http://schemas.openxmlformats.org/drawingml/2006/table">
            <a:tbl>
              <a:tblPr firstRow="1" bandRow="1">
                <a:tableStyleId>{5C22544A-7EE6-4342-B048-85BDC9FD1C3A}</a:tableStyleId>
              </a:tblPr>
              <a:tblGrid>
                <a:gridCol w="4618703"/>
                <a:gridCol w="2573914"/>
                <a:gridCol w="3322983"/>
              </a:tblGrid>
              <a:tr h="370840">
                <a:tc>
                  <a:txBody>
                    <a:bodyPr/>
                    <a:lstStyle/>
                    <a:p>
                      <a:endParaRPr kumimoji="1" lang="ja-JP" altLang="en-US" sz="2400" dirty="0"/>
                    </a:p>
                  </a:txBody>
                  <a:tcPr>
                    <a:solidFill>
                      <a:schemeClr val="tx1"/>
                    </a:solidFill>
                  </a:tcPr>
                </a:tc>
                <a:tc>
                  <a:txBody>
                    <a:bodyPr/>
                    <a:lstStyle/>
                    <a:p>
                      <a:pPr algn="ctr"/>
                      <a:r>
                        <a:rPr kumimoji="1" lang="ja-JP" altLang="en-US" sz="2400" dirty="0" smtClean="0"/>
                        <a:t>要介護状態区分</a:t>
                      </a:r>
                      <a:endParaRPr kumimoji="1" lang="ja-JP" altLang="en-US" sz="2400" dirty="0"/>
                    </a:p>
                  </a:txBody>
                  <a:tcPr>
                    <a:solidFill>
                      <a:schemeClr val="tx1"/>
                    </a:solidFill>
                  </a:tcPr>
                </a:tc>
                <a:tc>
                  <a:txBody>
                    <a:bodyPr/>
                    <a:lstStyle/>
                    <a:p>
                      <a:pPr algn="ctr"/>
                      <a:r>
                        <a:rPr kumimoji="1" lang="ja-JP" altLang="en-US" sz="2400" dirty="0" smtClean="0">
                          <a:solidFill>
                            <a:srgbClr val="FF0000"/>
                          </a:solidFill>
                        </a:rPr>
                        <a:t>１日</a:t>
                      </a:r>
                      <a:r>
                        <a:rPr kumimoji="1" lang="ja-JP" altLang="en-US" sz="2400" dirty="0" smtClean="0"/>
                        <a:t>あたりの減算単位</a:t>
                      </a:r>
                      <a:endParaRPr kumimoji="1" lang="ja-JP" altLang="en-US" sz="2400" dirty="0"/>
                    </a:p>
                  </a:txBody>
                  <a:tcPr>
                    <a:solidFill>
                      <a:schemeClr val="tx1"/>
                    </a:solidFill>
                  </a:tcPr>
                </a:tc>
              </a:tr>
              <a:tr h="370840">
                <a:tc rowSpan="3">
                  <a:txBody>
                    <a:bodyPr/>
                    <a:lstStyle/>
                    <a:p>
                      <a:r>
                        <a:rPr kumimoji="1" lang="ja-JP" altLang="en-US" sz="2400" dirty="0" smtClean="0"/>
                        <a:t>特別な指示により頻回に</a:t>
                      </a:r>
                      <a:endParaRPr kumimoji="1" lang="en-US" altLang="ja-JP" sz="2400" dirty="0" smtClean="0"/>
                    </a:p>
                    <a:p>
                      <a:r>
                        <a:rPr kumimoji="1" lang="ja-JP" altLang="en-US" sz="2400" dirty="0" smtClean="0"/>
                        <a:t>医療保険の訪問看護が</a:t>
                      </a:r>
                      <a:endParaRPr kumimoji="1" lang="en-US" altLang="ja-JP" sz="2400" dirty="0" smtClean="0"/>
                    </a:p>
                    <a:p>
                      <a:r>
                        <a:rPr kumimoji="1" lang="ja-JP" altLang="en-US" sz="2400" dirty="0" smtClean="0"/>
                        <a:t>行われる場合</a:t>
                      </a:r>
                      <a:endParaRPr kumimoji="1" lang="ja-JP" altLang="en-US" sz="2400" dirty="0"/>
                    </a:p>
                  </a:txBody>
                  <a:tcPr anchor="ctr"/>
                </a:tc>
                <a:tc>
                  <a:txBody>
                    <a:bodyPr/>
                    <a:lstStyle/>
                    <a:p>
                      <a:r>
                        <a:rPr kumimoji="1" lang="ja-JP" altLang="en-US" sz="2400" dirty="0" smtClean="0"/>
                        <a:t>要介護１～３</a:t>
                      </a:r>
                      <a:endParaRPr kumimoji="1" lang="ja-JP" altLang="en-US" sz="2400" dirty="0"/>
                    </a:p>
                  </a:txBody>
                  <a:tcPr/>
                </a:tc>
                <a:tc>
                  <a:txBody>
                    <a:bodyPr/>
                    <a:lstStyle/>
                    <a:p>
                      <a:pPr algn="r"/>
                      <a:r>
                        <a:rPr kumimoji="1" lang="ja-JP" altLang="en-US" sz="2400" dirty="0" smtClean="0"/>
                        <a:t>３０単位</a:t>
                      </a:r>
                      <a:endParaRPr kumimoji="1" lang="ja-JP" altLang="en-US" sz="2400" dirty="0"/>
                    </a:p>
                  </a:txBody>
                  <a:tcPr/>
                </a:tc>
              </a:tr>
              <a:tr h="370840">
                <a:tc vMerge="1">
                  <a:txBody>
                    <a:bodyPr/>
                    <a:lstStyle/>
                    <a:p>
                      <a:endParaRPr kumimoji="1" lang="ja-JP" altLang="en-US" dirty="0"/>
                    </a:p>
                  </a:txBody>
                  <a:tcPr/>
                </a:tc>
                <a:tc>
                  <a:txBody>
                    <a:bodyPr/>
                    <a:lstStyle/>
                    <a:p>
                      <a:r>
                        <a:rPr kumimoji="1" lang="ja-JP" altLang="en-US" sz="2400" dirty="0" smtClean="0"/>
                        <a:t>要介護４</a:t>
                      </a:r>
                      <a:endParaRPr kumimoji="1" lang="ja-JP" altLang="en-US" sz="2400" dirty="0"/>
                    </a:p>
                  </a:txBody>
                  <a:tcPr/>
                </a:tc>
                <a:tc>
                  <a:txBody>
                    <a:bodyPr/>
                    <a:lstStyle/>
                    <a:p>
                      <a:pPr algn="r"/>
                      <a:r>
                        <a:rPr kumimoji="1" lang="ja-JP" altLang="en-US" sz="2400" dirty="0" smtClean="0"/>
                        <a:t>６０単位</a:t>
                      </a:r>
                      <a:endParaRPr kumimoji="1" lang="ja-JP" altLang="en-US" sz="2400" dirty="0"/>
                    </a:p>
                  </a:txBody>
                  <a:tcPr/>
                </a:tc>
              </a:tr>
              <a:tr h="370840">
                <a:tc vMerge="1">
                  <a:txBody>
                    <a:bodyPr/>
                    <a:lstStyle/>
                    <a:p>
                      <a:endParaRPr kumimoji="1" lang="ja-JP" altLang="en-US" dirty="0"/>
                    </a:p>
                  </a:txBody>
                  <a:tcPr/>
                </a:tc>
                <a:tc>
                  <a:txBody>
                    <a:bodyPr/>
                    <a:lstStyle/>
                    <a:p>
                      <a:r>
                        <a:rPr kumimoji="1" lang="ja-JP" altLang="en-US" sz="2400" dirty="0" smtClean="0"/>
                        <a:t>要介護５</a:t>
                      </a:r>
                      <a:endParaRPr kumimoji="1" lang="ja-JP" altLang="en-US" sz="2400" dirty="0"/>
                    </a:p>
                  </a:txBody>
                  <a:tcPr/>
                </a:tc>
                <a:tc>
                  <a:txBody>
                    <a:bodyPr/>
                    <a:lstStyle/>
                    <a:p>
                      <a:pPr algn="r"/>
                      <a:r>
                        <a:rPr kumimoji="1" lang="ja-JP" altLang="en-US" sz="2400" dirty="0" smtClean="0"/>
                        <a:t>９５単位</a:t>
                      </a:r>
                      <a:endParaRPr kumimoji="1" lang="ja-JP" altLang="en-US" sz="2400" dirty="0"/>
                    </a:p>
                  </a:txBody>
                  <a:tcPr/>
                </a:tc>
              </a:tr>
            </a:tbl>
          </a:graphicData>
        </a:graphic>
      </p:graphicFrame>
      <p:sp>
        <p:nvSpPr>
          <p:cNvPr id="3" name="正方形/長方形 2"/>
          <p:cNvSpPr/>
          <p:nvPr/>
        </p:nvSpPr>
        <p:spPr>
          <a:xfrm>
            <a:off x="805899" y="1813099"/>
            <a:ext cx="4185761" cy="461665"/>
          </a:xfrm>
          <a:prstGeom prst="rect">
            <a:avLst/>
          </a:prstGeom>
        </p:spPr>
        <p:txBody>
          <a:bodyPr wrap="none">
            <a:spAutoFit/>
          </a:bodyPr>
          <a:lstStyle/>
          <a:p>
            <a:r>
              <a:rPr lang="ja-JP" altLang="en-US" sz="2400" dirty="0"/>
              <a:t>医療保険の訪問看護との調整</a:t>
            </a:r>
          </a:p>
        </p:txBody>
      </p:sp>
    </p:spTree>
    <p:extLst>
      <p:ext uri="{BB962C8B-B14F-4D97-AF65-F5344CB8AC3E}">
        <p14:creationId xmlns:p14="http://schemas.microsoft.com/office/powerpoint/2010/main" val="1104617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a:t>５−３　看護小規模多機能型居宅介護（複合型サービス） </a:t>
            </a:r>
            <a:r>
              <a:rPr lang="en-US" altLang="ja-JP" dirty="0"/>
              <a:t/>
            </a:r>
            <a:br>
              <a:rPr lang="en-US" altLang="ja-JP" dirty="0"/>
            </a:br>
            <a:r>
              <a:rPr lang="ja-JP" altLang="en-US" sz="4000" dirty="0" smtClean="0"/>
              <a:t>４　介護報酬算定に関する留意事項</a:t>
            </a:r>
            <a:endParaRPr kumimoji="1" lang="ja-JP" altLang="en-US" sz="4000" dirty="0"/>
          </a:p>
        </p:txBody>
      </p:sp>
      <p:sp>
        <p:nvSpPr>
          <p:cNvPr id="3" name="正方形/長方形 2"/>
          <p:cNvSpPr/>
          <p:nvPr/>
        </p:nvSpPr>
        <p:spPr>
          <a:xfrm>
            <a:off x="805899" y="1813099"/>
            <a:ext cx="2646878" cy="461665"/>
          </a:xfrm>
          <a:prstGeom prst="rect">
            <a:avLst/>
          </a:prstGeom>
        </p:spPr>
        <p:txBody>
          <a:bodyPr wrap="none">
            <a:spAutoFit/>
          </a:bodyPr>
          <a:lstStyle/>
          <a:p>
            <a:r>
              <a:rPr lang="ja-JP" altLang="en-US" sz="2400" dirty="0" smtClean="0"/>
              <a:t>訪問看護体制減算</a:t>
            </a:r>
            <a:endParaRPr lang="ja-JP" altLang="en-US" sz="2400" dirty="0"/>
          </a:p>
        </p:txBody>
      </p:sp>
      <p:graphicFrame>
        <p:nvGraphicFramePr>
          <p:cNvPr id="4" name="表 3"/>
          <p:cNvGraphicFramePr>
            <a:graphicFrameLocks noGrp="1"/>
          </p:cNvGraphicFramePr>
          <p:nvPr>
            <p:extLst>
              <p:ext uri="{D42A27DB-BD31-4B8C-83A1-F6EECF244321}">
                <p14:modId xmlns:p14="http://schemas.microsoft.com/office/powerpoint/2010/main" val="2287378983"/>
              </p:ext>
            </p:extLst>
          </p:nvPr>
        </p:nvGraphicFramePr>
        <p:xfrm>
          <a:off x="838200" y="2422084"/>
          <a:ext cx="10636044" cy="2520828"/>
        </p:xfrm>
        <a:graphic>
          <a:graphicData uri="http://schemas.openxmlformats.org/drawingml/2006/table">
            <a:tbl>
              <a:tblPr firstRow="1" bandRow="1">
                <a:tableStyleId>{5C22544A-7EE6-4342-B048-85BDC9FD1C3A}</a:tableStyleId>
              </a:tblPr>
              <a:tblGrid>
                <a:gridCol w="7229168"/>
                <a:gridCol w="3406876"/>
              </a:tblGrid>
              <a:tr h="8749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solidFill>
                            <a:schemeClr val="tx1"/>
                          </a:solidFill>
                          <a:latin typeface="+mj-ea"/>
                          <a:ea typeface="+mj-ea"/>
                        </a:rPr>
                        <a:t>主治医の指示に基づく看護サービスを提供した利用者の占める割合</a:t>
                      </a:r>
                      <a:endParaRPr kumimoji="1" lang="en-US" altLang="ja-JP" sz="2400" b="1" dirty="0" smtClean="0">
                        <a:solidFill>
                          <a:schemeClr val="tx1"/>
                        </a:solidFill>
                        <a:latin typeface="+mj-ea"/>
                        <a:ea typeface="+mj-ea"/>
                      </a:endParaRPr>
                    </a:p>
                  </a:txBody>
                  <a:tcPr>
                    <a:solidFill>
                      <a:schemeClr val="accent1">
                        <a:lumMod val="20000"/>
                        <a:lumOff val="80000"/>
                      </a:schemeClr>
                    </a:solidFill>
                  </a:tcPr>
                </a:tc>
                <a:tc>
                  <a:txBody>
                    <a:bodyPr/>
                    <a:lstStyle/>
                    <a:p>
                      <a:pPr algn="ctr"/>
                      <a:r>
                        <a:rPr kumimoji="1" lang="ja-JP" altLang="en-US" sz="2400" b="1" dirty="0" smtClean="0">
                          <a:solidFill>
                            <a:srgbClr val="FF0000"/>
                          </a:solidFill>
                        </a:rPr>
                        <a:t>３０％未満</a:t>
                      </a:r>
                      <a:endParaRPr kumimoji="1" lang="ja-JP" altLang="en-US" sz="2400" b="1" dirty="0">
                        <a:solidFill>
                          <a:srgbClr val="FF0000"/>
                        </a:solidFill>
                      </a:endParaRPr>
                    </a:p>
                  </a:txBody>
                  <a:tcPr anchor="ctr">
                    <a:solidFill>
                      <a:schemeClr val="accent1">
                        <a:lumMod val="20000"/>
                        <a:lumOff val="80000"/>
                      </a:schemeClr>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latin typeface="+mj-ea"/>
                          <a:ea typeface="+mj-ea"/>
                        </a:rPr>
                        <a:t>緊急時訪問看護加算を算定した利用者の割合</a:t>
                      </a:r>
                      <a:endParaRPr kumimoji="1" lang="en-US" altLang="ja-JP" sz="1800" b="0" dirty="0" smtClean="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400" b="1" dirty="0" smtClean="0">
                        <a:latin typeface="+mj-ea"/>
                        <a:ea typeface="+mj-ea"/>
                      </a:endParaRPr>
                    </a:p>
                  </a:txBody>
                  <a:tcPr>
                    <a:solidFill>
                      <a:schemeClr val="accent1">
                        <a:lumMod val="20000"/>
                        <a:lumOff val="80000"/>
                      </a:schemeClr>
                    </a:solidFill>
                  </a:tcPr>
                </a:tc>
                <a:tc>
                  <a:txBody>
                    <a:bodyPr/>
                    <a:lstStyle/>
                    <a:p>
                      <a:pPr algn="ctr"/>
                      <a:r>
                        <a:rPr kumimoji="1" lang="ja-JP" altLang="en-US" sz="2400" b="1" dirty="0" smtClean="0">
                          <a:solidFill>
                            <a:srgbClr val="FF0000"/>
                          </a:solidFill>
                        </a:rPr>
                        <a:t>３０％未満</a:t>
                      </a:r>
                      <a:endParaRPr kumimoji="1" lang="ja-JP" altLang="en-US" sz="2400" b="1" dirty="0">
                        <a:solidFill>
                          <a:srgbClr val="FF0000"/>
                        </a:solidFill>
                      </a:endParaRPr>
                    </a:p>
                  </a:txBody>
                  <a:tcPr anchor="ctr">
                    <a:solidFill>
                      <a:schemeClr val="accent1">
                        <a:lumMod val="20000"/>
                        <a:lumOff val="80000"/>
                      </a:schemeClr>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latin typeface="+mj-ea"/>
                          <a:ea typeface="+mj-ea"/>
                        </a:rPr>
                        <a:t>特別管理加算を算定した利用者の占める割合</a:t>
                      </a:r>
                      <a:endParaRPr kumimoji="1" lang="en-US" altLang="ja-JP" sz="1800" b="0" dirty="0" smtClean="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400" b="1" dirty="0" smtClean="0">
                        <a:latin typeface="+mj-ea"/>
                        <a:ea typeface="+mj-ea"/>
                      </a:endParaRPr>
                    </a:p>
                  </a:txBody>
                  <a:tcPr>
                    <a:solidFill>
                      <a:schemeClr val="accent1">
                        <a:lumMod val="20000"/>
                        <a:lumOff val="80000"/>
                      </a:schemeClr>
                    </a:solidFill>
                  </a:tcPr>
                </a:tc>
                <a:tc>
                  <a:txBody>
                    <a:bodyPr/>
                    <a:lstStyle/>
                    <a:p>
                      <a:pPr algn="ctr"/>
                      <a:r>
                        <a:rPr kumimoji="1" lang="ja-JP" altLang="en-US" sz="2400" b="1" dirty="0" smtClean="0">
                          <a:solidFill>
                            <a:srgbClr val="FF0000"/>
                          </a:solidFill>
                        </a:rPr>
                        <a:t>５％未満</a:t>
                      </a:r>
                      <a:endParaRPr kumimoji="1" lang="ja-JP" altLang="en-US" sz="2400" b="1" dirty="0">
                        <a:solidFill>
                          <a:srgbClr val="FF0000"/>
                        </a:solidFill>
                      </a:endParaRPr>
                    </a:p>
                  </a:txBody>
                  <a:tcPr anchor="ctr">
                    <a:solidFill>
                      <a:schemeClr val="accent1">
                        <a:lumMod val="20000"/>
                        <a:lumOff val="80000"/>
                      </a:schemeClr>
                    </a:solidFill>
                  </a:tcPr>
                </a:tc>
              </a:tr>
            </a:tbl>
          </a:graphicData>
        </a:graphic>
      </p:graphicFrame>
      <p:sp>
        <p:nvSpPr>
          <p:cNvPr id="5" name="下矢印 4"/>
          <p:cNvSpPr/>
          <p:nvPr/>
        </p:nvSpPr>
        <p:spPr>
          <a:xfrm>
            <a:off x="5442156" y="5384007"/>
            <a:ext cx="796412" cy="5448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838199" y="5928852"/>
            <a:ext cx="10365658" cy="523220"/>
          </a:xfrm>
          <a:prstGeom prst="rect">
            <a:avLst/>
          </a:prstGeom>
        </p:spPr>
        <p:txBody>
          <a:bodyPr wrap="square">
            <a:spAutoFit/>
          </a:bodyPr>
          <a:lstStyle/>
          <a:p>
            <a:pPr algn="ctr"/>
            <a:r>
              <a:rPr lang="ja-JP" altLang="en-US" sz="2800" dirty="0" smtClean="0">
                <a:solidFill>
                  <a:srgbClr val="FF0000"/>
                </a:solidFill>
                <a:ea typeface="HG丸ｺﾞｼｯｸM-PRO" panose="020F0600000000000000" pitchFamily="50" charset="-128"/>
                <a:cs typeface="Times New Roman" panose="02020603050405020304" pitchFamily="18" charset="0"/>
              </a:rPr>
              <a:t>いずれにも該当⇒減算</a:t>
            </a:r>
            <a:endParaRPr lang="ja-JP" altLang="en-US" sz="2800" dirty="0">
              <a:solidFill>
                <a:srgbClr val="FF0000"/>
              </a:solidFill>
            </a:endParaRPr>
          </a:p>
        </p:txBody>
      </p:sp>
    </p:spTree>
    <p:extLst>
      <p:ext uri="{BB962C8B-B14F-4D97-AF65-F5344CB8AC3E}">
        <p14:creationId xmlns:p14="http://schemas.microsoft.com/office/powerpoint/2010/main" val="1683909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38489" y="1131097"/>
            <a:ext cx="5915025" cy="2165347"/>
          </a:xfrm>
        </p:spPr>
        <p:txBody>
          <a:bodyPr>
            <a:normAutofit/>
          </a:bodyPr>
          <a:lstStyle/>
          <a:p>
            <a:pPr algn="ctr"/>
            <a:r>
              <a:rPr lang="ja-JP" altLang="en-US" sz="3000" b="1" dirty="0" smtClean="0">
                <a:effectLst>
                  <a:outerShdw blurRad="38100" dist="38100" dir="2700000" algn="tl">
                    <a:srgbClr val="000000">
                      <a:alpha val="43137"/>
                    </a:srgbClr>
                  </a:outerShdw>
                </a:effectLst>
              </a:rPr>
              <a:t>訪問看護</a:t>
            </a:r>
            <a:r>
              <a:rPr lang="en-US" altLang="ja-JP" sz="3000" b="1" dirty="0" smtClean="0">
                <a:effectLst>
                  <a:outerShdw blurRad="38100" dist="38100" dir="2700000" algn="tl">
                    <a:srgbClr val="000000">
                      <a:alpha val="43137"/>
                    </a:srgbClr>
                  </a:outerShdw>
                </a:effectLst>
              </a:rPr>
              <a:t/>
            </a:r>
            <a:br>
              <a:rPr lang="en-US" altLang="ja-JP" sz="3000" b="1" dirty="0" smtClean="0">
                <a:effectLst>
                  <a:outerShdw blurRad="38100" dist="38100" dir="2700000" algn="tl">
                    <a:srgbClr val="000000">
                      <a:alpha val="43137"/>
                    </a:srgbClr>
                  </a:outerShdw>
                </a:effectLst>
              </a:rPr>
            </a:br>
            <a:r>
              <a:rPr lang="ja-JP" altLang="en-US" sz="3000" b="1" dirty="0" smtClean="0">
                <a:effectLst>
                  <a:outerShdw blurRad="38100" dist="38100" dir="2700000" algn="tl">
                    <a:srgbClr val="000000">
                      <a:alpha val="43137"/>
                    </a:srgbClr>
                  </a:outerShdw>
                </a:effectLst>
              </a:rPr>
              <a:t>小規模多機能型居宅介護</a:t>
            </a:r>
            <a:r>
              <a:rPr lang="en-US" altLang="ja-JP" sz="3000" b="1" dirty="0" smtClean="0">
                <a:effectLst>
                  <a:outerShdw blurRad="38100" dist="38100" dir="2700000" algn="tl">
                    <a:srgbClr val="000000">
                      <a:alpha val="43137"/>
                    </a:srgbClr>
                  </a:outerShdw>
                </a:effectLst>
              </a:rPr>
              <a:t/>
            </a:r>
            <a:br>
              <a:rPr lang="en-US" altLang="ja-JP" sz="3000" b="1" dirty="0" smtClean="0">
                <a:effectLst>
                  <a:outerShdw blurRad="38100" dist="38100" dir="2700000" algn="tl">
                    <a:srgbClr val="000000">
                      <a:alpha val="43137"/>
                    </a:srgbClr>
                  </a:outerShdw>
                </a:effectLst>
              </a:rPr>
            </a:br>
            <a:r>
              <a:rPr lang="ja-JP" altLang="en-US" sz="3000" b="1" dirty="0" smtClean="0">
                <a:effectLst>
                  <a:outerShdw blurRad="38100" dist="38100" dir="2700000" algn="tl">
                    <a:srgbClr val="000000">
                      <a:alpha val="43137"/>
                    </a:srgbClr>
                  </a:outerShdw>
                </a:effectLst>
              </a:rPr>
              <a:t>看護小規模多機能型居宅介護は</a:t>
            </a:r>
            <a:r>
              <a:rPr lang="en-US" altLang="ja-JP" sz="3000" b="1" dirty="0" smtClean="0">
                <a:effectLst>
                  <a:outerShdw blurRad="38100" dist="38100" dir="2700000" algn="tl">
                    <a:srgbClr val="000000">
                      <a:alpha val="43137"/>
                    </a:srgbClr>
                  </a:outerShdw>
                </a:effectLst>
              </a:rPr>
              <a:t/>
            </a:r>
            <a:br>
              <a:rPr lang="en-US" altLang="ja-JP" sz="3000" b="1" dirty="0" smtClean="0">
                <a:effectLst>
                  <a:outerShdw blurRad="38100" dist="38100" dir="2700000" algn="tl">
                    <a:srgbClr val="000000">
                      <a:alpha val="43137"/>
                    </a:srgbClr>
                  </a:outerShdw>
                </a:effectLst>
              </a:rPr>
            </a:br>
            <a:r>
              <a:rPr lang="ja-JP" altLang="en-US" sz="3000" b="1" dirty="0" smtClean="0">
                <a:effectLst>
                  <a:outerShdw blurRad="38100" dist="38100" dir="2700000" algn="tl">
                    <a:srgbClr val="000000">
                      <a:alpha val="43137"/>
                    </a:srgbClr>
                  </a:outerShdw>
                </a:effectLst>
              </a:rPr>
              <a:t>以上</a:t>
            </a:r>
            <a:r>
              <a:rPr lang="ja-JP" altLang="en-US" sz="3000" b="1" dirty="0">
                <a:effectLst>
                  <a:outerShdw blurRad="38100" dist="38100" dir="2700000" algn="tl">
                    <a:srgbClr val="000000">
                      <a:alpha val="43137"/>
                    </a:srgbClr>
                  </a:outerShdw>
                </a:effectLst>
              </a:rPr>
              <a:t>で終了です</a:t>
            </a:r>
            <a:r>
              <a:rPr lang="ja-JP" altLang="en-US" sz="3000" b="1" dirty="0" smtClean="0">
                <a:effectLst>
                  <a:outerShdw blurRad="38100" dist="38100" dir="2700000" algn="tl">
                    <a:srgbClr val="000000">
                      <a:alpha val="43137"/>
                    </a:srgbClr>
                  </a:outerShdw>
                </a:effectLst>
              </a:rPr>
              <a:t>。</a:t>
            </a:r>
            <a:r>
              <a:rPr lang="en-US" altLang="ja-JP" sz="3000" b="1" dirty="0">
                <a:effectLst>
                  <a:outerShdw blurRad="38100" dist="38100" dir="2700000" algn="tl">
                    <a:srgbClr val="000000">
                      <a:alpha val="43137"/>
                    </a:srgbClr>
                  </a:outerShdw>
                </a:effectLst>
              </a:rPr>
              <a:t/>
            </a:r>
            <a:br>
              <a:rPr lang="en-US" altLang="ja-JP" sz="3000" b="1" dirty="0">
                <a:effectLst>
                  <a:outerShdw blurRad="38100" dist="38100" dir="2700000" algn="tl">
                    <a:srgbClr val="000000">
                      <a:alpha val="43137"/>
                    </a:srgbClr>
                  </a:outerShdw>
                </a:effectLst>
              </a:rPr>
            </a:br>
            <a:r>
              <a:rPr lang="ja-JP" altLang="en-US" sz="3000" b="1" dirty="0">
                <a:effectLst>
                  <a:outerShdw blurRad="38100" dist="38100" dir="2700000" algn="tl">
                    <a:srgbClr val="000000">
                      <a:alpha val="43137"/>
                    </a:srgbClr>
                  </a:outerShdw>
                </a:effectLst>
              </a:rPr>
              <a:t>御清聴ありがとうございました。</a:t>
            </a:r>
          </a:p>
        </p:txBody>
      </p:sp>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709904" y="3296442"/>
            <a:ext cx="1739221" cy="2241826"/>
          </a:xfrm>
        </p:spPr>
      </p:pic>
      <p:sp>
        <p:nvSpPr>
          <p:cNvPr id="5" name="円形吹き出し 4"/>
          <p:cNvSpPr/>
          <p:nvPr/>
        </p:nvSpPr>
        <p:spPr>
          <a:xfrm>
            <a:off x="6020539" y="3296442"/>
            <a:ext cx="3032975" cy="2241826"/>
          </a:xfrm>
          <a:prstGeom prst="wedgeEllipseCallout">
            <a:avLst>
              <a:gd name="adj1" fmla="val -66089"/>
              <a:gd name="adj2" fmla="val -13248"/>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100" b="1" dirty="0"/>
              <a:t>アンケートに</a:t>
            </a:r>
            <a:endParaRPr lang="en-US" altLang="ja-JP" sz="2100" b="1" dirty="0"/>
          </a:p>
          <a:p>
            <a:pPr algn="ctr"/>
            <a:r>
              <a:rPr lang="ja-JP" altLang="en-US" sz="2100" b="1" dirty="0"/>
              <a:t>御協力を</a:t>
            </a:r>
            <a:endParaRPr lang="en-US" altLang="ja-JP" sz="2100" b="1" dirty="0"/>
          </a:p>
          <a:p>
            <a:pPr algn="ctr"/>
            <a:r>
              <a:rPr lang="ja-JP" altLang="en-US" sz="2100" b="1" dirty="0"/>
              <a:t>お願いします！</a:t>
            </a:r>
          </a:p>
        </p:txBody>
      </p:sp>
    </p:spTree>
    <p:extLst>
      <p:ext uri="{BB962C8B-B14F-4D97-AF65-F5344CB8AC3E}">
        <p14:creationId xmlns:p14="http://schemas.microsoft.com/office/powerpoint/2010/main" val="35977174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２−４</a:t>
            </a:r>
            <a:r>
              <a:rPr lang="ja-JP" altLang="en-US" sz="2400" dirty="0"/>
              <a:t>　</a:t>
            </a:r>
            <a:r>
              <a:rPr lang="ja-JP" altLang="en-US" sz="2400" dirty="0" smtClean="0"/>
              <a:t>訪問看護（介護予防）</a:t>
            </a:r>
            <a:r>
              <a:rPr lang="en-US" altLang="ja-JP" dirty="0"/>
              <a:t/>
            </a:r>
            <a:br>
              <a:rPr lang="en-US" altLang="ja-JP" dirty="0"/>
            </a:br>
            <a:r>
              <a:rPr lang="ja-JP" altLang="en-US" sz="4000" dirty="0" smtClean="0"/>
              <a:t>３　主治の医師との連携</a:t>
            </a:r>
            <a:endParaRPr kumimoji="1" lang="ja-JP" altLang="en-US" sz="40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0321223"/>
              </p:ext>
            </p:extLst>
          </p:nvPr>
        </p:nvGraphicFramePr>
        <p:xfrm>
          <a:off x="838200" y="1690688"/>
          <a:ext cx="10515600" cy="4318788"/>
        </p:xfrm>
        <a:graphic>
          <a:graphicData uri="http://schemas.openxmlformats.org/drawingml/2006/table">
            <a:tbl>
              <a:tblPr firstRow="1" bandRow="1">
                <a:tableStyleId>{5C22544A-7EE6-4342-B048-85BDC9FD1C3A}</a:tableStyleId>
              </a:tblPr>
              <a:tblGrid>
                <a:gridCol w="2450690"/>
                <a:gridCol w="8064910"/>
              </a:tblGrid>
              <a:tr h="370840">
                <a:tc>
                  <a:txBody>
                    <a:bodyPr/>
                    <a:lstStyle/>
                    <a:p>
                      <a:endParaRPr kumimoji="1" lang="ja-JP" altLang="en-US" dirty="0"/>
                    </a:p>
                  </a:txBody>
                  <a:tcPr>
                    <a:noFill/>
                  </a:tcPr>
                </a:tc>
                <a:tc>
                  <a:txBody>
                    <a:bodyPr/>
                    <a:lstStyle/>
                    <a:p>
                      <a:endParaRPr kumimoji="1" lang="ja-JP" altLang="en-US" dirty="0"/>
                    </a:p>
                  </a:txBody>
                  <a:tcPr>
                    <a:noFill/>
                  </a:tcPr>
                </a:tc>
              </a:tr>
              <a:tr h="1905788">
                <a:tc>
                  <a:txBody>
                    <a:bodyPr/>
                    <a:lstStyle/>
                    <a:p>
                      <a:r>
                        <a:rPr kumimoji="1" lang="ja-JP" altLang="en-US" sz="2400" dirty="0" smtClean="0"/>
                        <a:t>訪問看護</a:t>
                      </a:r>
                      <a:endParaRPr kumimoji="1" lang="en-US" altLang="ja-JP" sz="2400" dirty="0" smtClean="0"/>
                    </a:p>
                    <a:p>
                      <a:r>
                        <a:rPr kumimoji="1" lang="ja-JP" altLang="en-US" sz="2400" dirty="0" smtClean="0"/>
                        <a:t>ステーション</a:t>
                      </a:r>
                      <a:endParaRPr kumimoji="1" lang="ja-JP" altLang="en-US" sz="2400" dirty="0"/>
                    </a:p>
                  </a:txBody>
                  <a:tcPr anchor="ctr"/>
                </a:tc>
                <a:tc>
                  <a:txBody>
                    <a:bodyPr/>
                    <a:lstStyle/>
                    <a:p>
                      <a:pPr marL="457200" indent="-457200">
                        <a:buFont typeface="Wingdings" panose="05000000000000000000" pitchFamily="2" charset="2"/>
                        <a:buChar char="Ø"/>
                      </a:pPr>
                      <a:r>
                        <a:rPr kumimoji="1" lang="ja-JP" altLang="en-US" sz="3200" kern="1200" dirty="0" smtClean="0">
                          <a:solidFill>
                            <a:schemeClr val="dk1"/>
                          </a:solidFill>
                          <a:effectLst/>
                          <a:latin typeface="+mn-ea"/>
                          <a:ea typeface="+mn-ea"/>
                          <a:cs typeface="+mn-cs"/>
                        </a:rPr>
                        <a:t>主治医からの指示書が必要（主治医以外の医師からの指示書不可）</a:t>
                      </a:r>
                      <a:endParaRPr kumimoji="1" lang="en-US" altLang="ja-JP" sz="3200" kern="1200" dirty="0" smtClean="0">
                        <a:solidFill>
                          <a:schemeClr val="dk1"/>
                        </a:solidFill>
                        <a:effectLst/>
                        <a:latin typeface="+mn-ea"/>
                        <a:ea typeface="+mn-ea"/>
                        <a:cs typeface="+mn-cs"/>
                      </a:endParaRPr>
                    </a:p>
                    <a:p>
                      <a:pPr marL="457200" indent="-457200">
                        <a:buFont typeface="Wingdings" panose="05000000000000000000" pitchFamily="2" charset="2"/>
                        <a:buChar char="Ø"/>
                      </a:pPr>
                      <a:r>
                        <a:rPr kumimoji="1" lang="ja-JP" altLang="en-US" sz="3200" kern="1200" dirty="0" smtClean="0">
                          <a:solidFill>
                            <a:schemeClr val="dk1"/>
                          </a:solidFill>
                          <a:effectLst/>
                          <a:latin typeface="+mn-ea"/>
                          <a:ea typeface="+mn-ea"/>
                          <a:cs typeface="+mn-cs"/>
                        </a:rPr>
                        <a:t>指示書の有効期間は最長６か月</a:t>
                      </a:r>
                      <a:endParaRPr kumimoji="1" lang="en-US" altLang="ja-JP" sz="3200" kern="1200" dirty="0" smtClean="0">
                        <a:solidFill>
                          <a:schemeClr val="dk1"/>
                        </a:solidFill>
                        <a:effectLst/>
                        <a:latin typeface="+mn-ea"/>
                        <a:ea typeface="+mn-ea"/>
                        <a:cs typeface="+mn-cs"/>
                      </a:endParaRPr>
                    </a:p>
                  </a:txBody>
                  <a:tcPr anchor="ctr"/>
                </a:tc>
              </a:tr>
              <a:tr h="370840">
                <a:tc>
                  <a:txBody>
                    <a:bodyPr/>
                    <a:lstStyle/>
                    <a:p>
                      <a:r>
                        <a:rPr kumimoji="1" lang="ja-JP" altLang="en-US" sz="2400" dirty="0" smtClean="0"/>
                        <a:t>医療機関が行う訪問看護事業所</a:t>
                      </a:r>
                      <a:endParaRPr kumimoji="1" lang="ja-JP" altLang="en-US" sz="2400" dirty="0"/>
                    </a:p>
                  </a:txBody>
                  <a:tcPr anchor="ctr"/>
                </a:tc>
                <a:tc>
                  <a:txBody>
                    <a:bodyPr/>
                    <a:lstStyle/>
                    <a:p>
                      <a:pPr marL="457200" indent="-457200">
                        <a:buFont typeface="Wingdings" panose="05000000000000000000" pitchFamily="2" charset="2"/>
                        <a:buChar char="Ø"/>
                      </a:pPr>
                      <a:r>
                        <a:rPr kumimoji="1" lang="ja-JP" altLang="en-US" sz="3200" kern="1200" dirty="0" smtClean="0">
                          <a:solidFill>
                            <a:schemeClr val="dk1"/>
                          </a:solidFill>
                          <a:effectLst/>
                          <a:latin typeface="+mn-ea"/>
                          <a:ea typeface="+mn-ea"/>
                          <a:cs typeface="+mn-cs"/>
                        </a:rPr>
                        <a:t>主治医以外を受診後、診療情報の提供を受けて訪問看護を行うことも可</a:t>
                      </a:r>
                      <a:endParaRPr kumimoji="1" lang="en-US" altLang="ja-JP" sz="3200" kern="1200" dirty="0" smtClean="0">
                        <a:solidFill>
                          <a:schemeClr val="dk1"/>
                        </a:solidFill>
                        <a:effectLst/>
                        <a:latin typeface="+mn-ea"/>
                        <a:ea typeface="+mn-ea"/>
                        <a:cs typeface="+mn-cs"/>
                      </a:endParaRPr>
                    </a:p>
                    <a:p>
                      <a:pPr marL="457200" indent="-457200">
                        <a:buFont typeface="Wingdings" panose="05000000000000000000" pitchFamily="2" charset="2"/>
                        <a:buChar char="Ø"/>
                      </a:pPr>
                      <a:r>
                        <a:rPr kumimoji="1" lang="ja-JP" altLang="en-US" sz="3200" kern="1200" dirty="0" smtClean="0">
                          <a:solidFill>
                            <a:schemeClr val="dk1"/>
                          </a:solidFill>
                          <a:effectLst/>
                          <a:latin typeface="+mn-ea"/>
                          <a:ea typeface="+mn-ea"/>
                          <a:cs typeface="+mn-cs"/>
                        </a:rPr>
                        <a:t>主治医の指示は診療録等への記載で可</a:t>
                      </a:r>
                      <a:endParaRPr kumimoji="1" lang="en-US" altLang="ja-JP" sz="3200" kern="1200" dirty="0" smtClean="0">
                        <a:solidFill>
                          <a:schemeClr val="dk1"/>
                        </a:solidFill>
                        <a:effectLst/>
                        <a:latin typeface="+mn-ea"/>
                        <a:ea typeface="+mn-ea"/>
                        <a:cs typeface="+mn-cs"/>
                      </a:endParaRPr>
                    </a:p>
                    <a:p>
                      <a:pPr marL="457200" indent="-457200">
                        <a:buFont typeface="Wingdings" panose="05000000000000000000" pitchFamily="2" charset="2"/>
                        <a:buChar char="Ø"/>
                      </a:pPr>
                      <a:r>
                        <a:rPr kumimoji="1" lang="ja-JP" altLang="en-US" sz="3200" kern="1200" dirty="0" smtClean="0">
                          <a:solidFill>
                            <a:schemeClr val="dk1"/>
                          </a:solidFill>
                          <a:effectLst/>
                          <a:latin typeface="+mn-ea"/>
                          <a:ea typeface="+mn-ea"/>
                          <a:cs typeface="+mn-cs"/>
                        </a:rPr>
                        <a:t>指示の有効期間は診療日から１か月以内</a:t>
                      </a:r>
                      <a:endParaRPr kumimoji="1" lang="en-US" altLang="ja-JP" sz="3200" kern="1200" dirty="0" smtClean="0">
                        <a:solidFill>
                          <a:schemeClr val="dk1"/>
                        </a:solidFill>
                        <a:effectLst/>
                        <a:latin typeface="+mn-ea"/>
                        <a:ea typeface="+mn-ea"/>
                        <a:cs typeface="+mn-cs"/>
                      </a:endParaRPr>
                    </a:p>
                  </a:txBody>
                  <a:tcPr anchor="ctr"/>
                </a:tc>
              </a:tr>
            </a:tbl>
          </a:graphicData>
        </a:graphic>
      </p:graphicFrame>
    </p:spTree>
    <p:extLst>
      <p:ext uri="{BB962C8B-B14F-4D97-AF65-F5344CB8AC3E}">
        <p14:creationId xmlns:p14="http://schemas.microsoft.com/office/powerpoint/2010/main" val="475736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２−４</a:t>
            </a:r>
            <a:r>
              <a:rPr lang="ja-JP" altLang="en-US" sz="2400" dirty="0"/>
              <a:t>　</a:t>
            </a:r>
            <a:r>
              <a:rPr lang="ja-JP" altLang="en-US" sz="2400" dirty="0" smtClean="0"/>
              <a:t>訪問看護（介護予防）</a:t>
            </a:r>
            <a:r>
              <a:rPr lang="en-US" altLang="ja-JP" dirty="0"/>
              <a:t/>
            </a:r>
            <a:br>
              <a:rPr lang="en-US" altLang="ja-JP" dirty="0"/>
            </a:br>
            <a:r>
              <a:rPr lang="ja-JP" altLang="en-US" sz="4000" dirty="0" smtClean="0"/>
              <a:t>４　訪問看護計画書と訪問看護報告書</a:t>
            </a:r>
            <a:endParaRPr kumimoji="1" lang="ja-JP" altLang="en-US" sz="40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00399044"/>
              </p:ext>
            </p:extLst>
          </p:nvPr>
        </p:nvGraphicFramePr>
        <p:xfrm>
          <a:off x="838200" y="1690688"/>
          <a:ext cx="10515600" cy="3967480"/>
        </p:xfrm>
        <a:graphic>
          <a:graphicData uri="http://schemas.openxmlformats.org/drawingml/2006/table">
            <a:tbl>
              <a:tblPr firstRow="1" bandRow="1">
                <a:tableStyleId>{5C22544A-7EE6-4342-B048-85BDC9FD1C3A}</a:tableStyleId>
              </a:tblPr>
              <a:tblGrid>
                <a:gridCol w="2450690"/>
                <a:gridCol w="8064910"/>
              </a:tblGrid>
              <a:tr h="370840">
                <a:tc>
                  <a:txBody>
                    <a:bodyPr/>
                    <a:lstStyle/>
                    <a:p>
                      <a:endParaRPr kumimoji="1" lang="ja-JP" altLang="en-US" dirty="0"/>
                    </a:p>
                  </a:txBody>
                  <a:tcPr>
                    <a:noFill/>
                  </a:tcPr>
                </a:tc>
                <a:tc>
                  <a:txBody>
                    <a:bodyPr/>
                    <a:lstStyle/>
                    <a:p>
                      <a:endParaRPr kumimoji="1" lang="ja-JP" altLang="en-US" dirty="0"/>
                    </a:p>
                  </a:txBody>
                  <a:tcPr>
                    <a:noFill/>
                  </a:tcPr>
                </a:tc>
              </a:tr>
              <a:tr h="1905788">
                <a:tc>
                  <a:txBody>
                    <a:bodyPr/>
                    <a:lstStyle/>
                    <a:p>
                      <a:r>
                        <a:rPr kumimoji="1" lang="ja-JP" altLang="en-US" sz="2400" dirty="0" smtClean="0"/>
                        <a:t>訪問看護</a:t>
                      </a:r>
                      <a:endParaRPr kumimoji="1" lang="en-US" altLang="ja-JP" sz="2400" dirty="0" smtClean="0"/>
                    </a:p>
                    <a:p>
                      <a:r>
                        <a:rPr kumimoji="1" lang="ja-JP" altLang="en-US" sz="2400" dirty="0" smtClean="0"/>
                        <a:t>ステーション</a:t>
                      </a:r>
                      <a:endParaRPr kumimoji="1" lang="ja-JP" altLang="en-US" sz="2400" dirty="0"/>
                    </a:p>
                  </a:txBody>
                  <a:tcPr anchor="ctr"/>
                </a:tc>
                <a:tc>
                  <a:txBody>
                    <a:bodyPr/>
                    <a:lstStyle/>
                    <a:p>
                      <a:pPr marL="457200" indent="-457200">
                        <a:buFont typeface="Wingdings" panose="05000000000000000000" pitchFamily="2" charset="2"/>
                        <a:buChar char="Ø"/>
                      </a:pPr>
                      <a:r>
                        <a:rPr kumimoji="1" lang="ja-JP" altLang="en-US" sz="3200" kern="1200" dirty="0" smtClean="0">
                          <a:solidFill>
                            <a:schemeClr val="dk1"/>
                          </a:solidFill>
                          <a:effectLst/>
                          <a:latin typeface="+mn-ea"/>
                          <a:ea typeface="+mn-ea"/>
                          <a:cs typeface="+mn-cs"/>
                        </a:rPr>
                        <a:t>看護師等が訪問看護計画書を作成</a:t>
                      </a:r>
                      <a:endParaRPr kumimoji="1" lang="en-US" altLang="ja-JP" sz="3200" kern="1200" dirty="0" smtClean="0">
                        <a:solidFill>
                          <a:schemeClr val="dk1"/>
                        </a:solidFill>
                        <a:effectLst/>
                        <a:latin typeface="+mn-ea"/>
                        <a:ea typeface="+mn-ea"/>
                        <a:cs typeface="+mn-cs"/>
                      </a:endParaRPr>
                    </a:p>
                    <a:p>
                      <a:pPr marL="457200" indent="-457200">
                        <a:buFont typeface="Wingdings" panose="05000000000000000000" pitchFamily="2" charset="2"/>
                        <a:buChar char="Ø"/>
                      </a:pPr>
                      <a:r>
                        <a:rPr kumimoji="1" lang="ja-JP" altLang="en-US" sz="3200" kern="1200" dirty="0" smtClean="0">
                          <a:solidFill>
                            <a:schemeClr val="dk1"/>
                          </a:solidFill>
                          <a:effectLst/>
                          <a:latin typeface="+mn-ea"/>
                          <a:ea typeface="+mn-ea"/>
                          <a:cs typeface="+mn-cs"/>
                        </a:rPr>
                        <a:t>看護師等が、訪問日、提供した看護内容等を記載した</a:t>
                      </a:r>
                      <a:r>
                        <a:rPr kumimoji="1" lang="ja-JP" altLang="en-US" sz="3200" kern="1200" dirty="0" smtClean="0">
                          <a:solidFill>
                            <a:srgbClr val="FF0000"/>
                          </a:solidFill>
                          <a:effectLst/>
                          <a:latin typeface="+mn-ea"/>
                          <a:ea typeface="+mn-ea"/>
                          <a:cs typeface="+mn-cs"/>
                        </a:rPr>
                        <a:t>訪問看護報告書を作成し、計画書とともに主治医に提出</a:t>
                      </a:r>
                      <a:endParaRPr kumimoji="1" lang="en-US" altLang="ja-JP" sz="3200" kern="1200" dirty="0" smtClean="0">
                        <a:solidFill>
                          <a:srgbClr val="FF0000"/>
                        </a:solidFill>
                        <a:effectLst/>
                        <a:latin typeface="+mn-ea"/>
                        <a:ea typeface="+mn-ea"/>
                        <a:cs typeface="+mn-cs"/>
                      </a:endParaRPr>
                    </a:p>
                  </a:txBody>
                  <a:tcPr anchor="ctr"/>
                </a:tc>
              </a:tr>
              <a:tr h="370840">
                <a:tc>
                  <a:txBody>
                    <a:bodyPr/>
                    <a:lstStyle/>
                    <a:p>
                      <a:r>
                        <a:rPr kumimoji="1" lang="ja-JP" altLang="en-US" sz="2400" dirty="0" smtClean="0"/>
                        <a:t>医療機関が行う訪問看護事業所</a:t>
                      </a:r>
                      <a:endParaRPr kumimoji="1" lang="ja-JP" altLang="en-US" sz="2400" dirty="0"/>
                    </a:p>
                  </a:txBody>
                  <a:tcPr anchor="ctr"/>
                </a:tc>
                <a:tc>
                  <a:txBody>
                    <a:bodyPr/>
                    <a:lstStyle/>
                    <a:p>
                      <a:pPr marL="457200" indent="-457200">
                        <a:buFont typeface="Wingdings" panose="05000000000000000000" pitchFamily="2" charset="2"/>
                        <a:buChar char="Ø"/>
                      </a:pPr>
                      <a:r>
                        <a:rPr kumimoji="1" lang="ja-JP" altLang="en-US" sz="3200" kern="1200" dirty="0" smtClean="0">
                          <a:solidFill>
                            <a:schemeClr val="dk1"/>
                          </a:solidFill>
                          <a:effectLst/>
                          <a:latin typeface="+mn-ea"/>
                          <a:ea typeface="+mn-ea"/>
                          <a:cs typeface="+mn-cs"/>
                        </a:rPr>
                        <a:t>看護師等が訪問看護計画書を作成</a:t>
                      </a:r>
                      <a:endParaRPr kumimoji="1" lang="en-US" altLang="ja-JP" sz="3200" kern="1200" dirty="0" smtClean="0">
                        <a:solidFill>
                          <a:schemeClr val="dk1"/>
                        </a:solidFill>
                        <a:effectLst/>
                        <a:latin typeface="+mn-ea"/>
                        <a:ea typeface="+mn-ea"/>
                        <a:cs typeface="+mn-cs"/>
                      </a:endParaRPr>
                    </a:p>
                    <a:p>
                      <a:pPr marL="457200" indent="-457200">
                        <a:buFont typeface="Wingdings" panose="05000000000000000000" pitchFamily="2" charset="2"/>
                        <a:buChar char="Ø"/>
                      </a:pPr>
                      <a:r>
                        <a:rPr kumimoji="1" lang="ja-JP" altLang="en-US" sz="3200" kern="1200" dirty="0" smtClean="0">
                          <a:solidFill>
                            <a:schemeClr val="dk1"/>
                          </a:solidFill>
                          <a:effectLst/>
                          <a:latin typeface="+mn-ea"/>
                          <a:ea typeface="+mn-ea"/>
                          <a:cs typeface="+mn-cs"/>
                        </a:rPr>
                        <a:t>利用者の</a:t>
                      </a:r>
                      <a:r>
                        <a:rPr kumimoji="1" lang="ja-JP" altLang="en-US" sz="3200" kern="1200" dirty="0" smtClean="0">
                          <a:solidFill>
                            <a:srgbClr val="FF0000"/>
                          </a:solidFill>
                          <a:effectLst/>
                          <a:latin typeface="+mn-ea"/>
                          <a:ea typeface="+mn-ea"/>
                          <a:cs typeface="+mn-cs"/>
                        </a:rPr>
                        <a:t>診療録等への記載を以て報告書等の提出に代えることができる</a:t>
                      </a:r>
                      <a:endParaRPr kumimoji="1" lang="en-US" altLang="ja-JP" sz="3200" kern="1200" dirty="0" smtClean="0">
                        <a:solidFill>
                          <a:srgbClr val="FF0000"/>
                        </a:solidFill>
                        <a:effectLst/>
                        <a:latin typeface="+mn-ea"/>
                        <a:ea typeface="+mn-ea"/>
                        <a:cs typeface="+mn-cs"/>
                      </a:endParaRPr>
                    </a:p>
                  </a:txBody>
                  <a:tcPr anchor="ctr"/>
                </a:tc>
              </a:tr>
            </a:tbl>
          </a:graphicData>
        </a:graphic>
      </p:graphicFrame>
    </p:spTree>
    <p:extLst>
      <p:ext uri="{BB962C8B-B14F-4D97-AF65-F5344CB8AC3E}">
        <p14:creationId xmlns:p14="http://schemas.microsoft.com/office/powerpoint/2010/main" val="2160918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２−４</a:t>
            </a:r>
            <a:r>
              <a:rPr lang="ja-JP" altLang="en-US" sz="2400" dirty="0"/>
              <a:t>　</a:t>
            </a:r>
            <a:r>
              <a:rPr lang="ja-JP" altLang="en-US" sz="2400" dirty="0" smtClean="0"/>
              <a:t>訪問看護（介護予防）</a:t>
            </a:r>
            <a:r>
              <a:rPr lang="en-US" altLang="ja-JP" dirty="0"/>
              <a:t/>
            </a:r>
            <a:br>
              <a:rPr lang="en-US" altLang="ja-JP" dirty="0"/>
            </a:br>
            <a:r>
              <a:rPr lang="ja-JP" altLang="en-US" sz="4000" dirty="0" smtClean="0"/>
              <a:t>６　所要時間等</a:t>
            </a:r>
            <a:endParaRPr kumimoji="1" lang="ja-JP" altLang="en-US" sz="4000" dirty="0"/>
          </a:p>
        </p:txBody>
      </p:sp>
      <p:sp>
        <p:nvSpPr>
          <p:cNvPr id="3" name="コンテンツ プレースホルダー 2"/>
          <p:cNvSpPr>
            <a:spLocks noGrp="1"/>
          </p:cNvSpPr>
          <p:nvPr>
            <p:ph idx="1"/>
          </p:nvPr>
        </p:nvSpPr>
        <p:spPr>
          <a:xfrm>
            <a:off x="838200" y="1690688"/>
            <a:ext cx="10515600" cy="4351338"/>
          </a:xfrm>
        </p:spPr>
        <p:txBody>
          <a:bodyPr>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ja-JP" altLang="en-US" sz="3200" dirty="0" smtClean="0">
                <a:latin typeface="+mn-ea"/>
              </a:rPr>
              <a:t>○　所要時間の考え方</a:t>
            </a:r>
            <a:endParaRPr lang="en-US" altLang="ja-JP" sz="3200" dirty="0" smtClean="0">
              <a:latin typeface="+mn-ea"/>
            </a:endParaRPr>
          </a:p>
          <a:p>
            <a:pPr marL="0" indent="0">
              <a:lnSpc>
                <a:spcPct val="100000"/>
              </a:lnSpc>
              <a:spcBef>
                <a:spcPts val="0"/>
              </a:spcBef>
              <a:buNone/>
              <a:defRPr/>
            </a:pPr>
            <a:r>
              <a:rPr lang="ja-JP" altLang="en-US" sz="2400" dirty="0" smtClean="0"/>
              <a:t>　　訪問</a:t>
            </a:r>
            <a:r>
              <a:rPr lang="ja-JP" altLang="en-US" sz="2400" dirty="0"/>
              <a:t>看護の所要時間は</a:t>
            </a:r>
            <a:r>
              <a:rPr lang="ja-JP" altLang="en-US" sz="2400" dirty="0" smtClean="0"/>
              <a:t>、訪問</a:t>
            </a:r>
            <a:r>
              <a:rPr lang="ja-JP" altLang="en-US" sz="2400" dirty="0"/>
              <a:t>看護計画書において</a:t>
            </a:r>
            <a:r>
              <a:rPr lang="ja-JP" altLang="en-US" sz="2400" dirty="0" smtClean="0"/>
              <a:t>位置付けられた</a:t>
            </a:r>
            <a:endParaRPr lang="en-US" altLang="ja-JP" sz="2400" dirty="0" smtClean="0"/>
          </a:p>
          <a:p>
            <a:pPr marL="0" indent="0">
              <a:lnSpc>
                <a:spcPct val="100000"/>
              </a:lnSpc>
              <a:spcBef>
                <a:spcPts val="0"/>
              </a:spcBef>
              <a:buNone/>
              <a:defRPr/>
            </a:pPr>
            <a:r>
              <a:rPr lang="ja-JP" altLang="en-US" sz="2400" dirty="0"/>
              <a:t>　</a:t>
            </a:r>
            <a:r>
              <a:rPr lang="ja-JP" altLang="en-US" sz="2400" dirty="0" smtClean="0"/>
              <a:t>内容</a:t>
            </a:r>
            <a:r>
              <a:rPr lang="ja-JP" altLang="en-US" sz="2400" dirty="0"/>
              <a:t>の訪問看護を行うのに要する</a:t>
            </a:r>
            <a:r>
              <a:rPr lang="ja-JP" altLang="en-US" sz="2400" b="1" dirty="0">
                <a:solidFill>
                  <a:srgbClr val="FF0000"/>
                </a:solidFill>
              </a:rPr>
              <a:t>標準的な</a:t>
            </a:r>
            <a:r>
              <a:rPr lang="ja-JP" altLang="en-US" sz="2400" b="1" dirty="0" smtClean="0">
                <a:solidFill>
                  <a:srgbClr val="FF0000"/>
                </a:solidFill>
              </a:rPr>
              <a:t>時間 </a:t>
            </a:r>
            <a:endParaRPr lang="ja-JP" altLang="en-US" sz="2400" b="1" dirty="0">
              <a:solidFill>
                <a:srgbClr val="FF0000"/>
              </a:solidFill>
            </a:endParaRPr>
          </a:p>
          <a:p>
            <a:pPr marL="0" marR="0" lvl="0" indent="0" defTabSz="914400" eaLnBrk="1" fontAlgn="auto" latinLnBrk="0" hangingPunct="1">
              <a:lnSpc>
                <a:spcPct val="100000"/>
              </a:lnSpc>
              <a:spcBef>
                <a:spcPts val="1200"/>
              </a:spcBef>
              <a:spcAft>
                <a:spcPts val="0"/>
              </a:spcAft>
              <a:buClrTx/>
              <a:buSzTx/>
              <a:buFontTx/>
              <a:buNone/>
              <a:tabLst/>
              <a:defRPr/>
            </a:pPr>
            <a:r>
              <a:rPr lang="ja-JP" altLang="en-US" sz="3200" dirty="0" smtClean="0">
                <a:latin typeface="+mn-ea"/>
              </a:rPr>
              <a:t>○　２時間未満の間隔での訪問看護の提供</a:t>
            </a:r>
            <a:endParaRPr lang="en-US" altLang="ja-JP" sz="3200" dirty="0" smtClean="0">
              <a:latin typeface="+mn-ea"/>
            </a:endParaRPr>
          </a:p>
          <a:p>
            <a:pPr marL="0" indent="0">
              <a:lnSpc>
                <a:spcPct val="100000"/>
              </a:lnSpc>
              <a:spcBef>
                <a:spcPts val="0"/>
              </a:spcBef>
              <a:buNone/>
              <a:defRPr/>
            </a:pPr>
            <a:r>
              <a:rPr lang="ja-JP" altLang="en-US" sz="2400" dirty="0" smtClean="0"/>
              <a:t>　　前回</a:t>
            </a:r>
            <a:r>
              <a:rPr lang="ja-JP" altLang="en-US" sz="2400" dirty="0"/>
              <a:t>提供した訪問看護から</a:t>
            </a:r>
            <a:r>
              <a:rPr lang="ja-JP" altLang="en-US" sz="2400" b="1" dirty="0" smtClean="0">
                <a:solidFill>
                  <a:srgbClr val="FF0000"/>
                </a:solidFill>
              </a:rPr>
              <a:t>概ね２時間</a:t>
            </a:r>
            <a:r>
              <a:rPr lang="ja-JP" altLang="en-US" sz="2400" b="1" dirty="0">
                <a:solidFill>
                  <a:srgbClr val="FF0000"/>
                </a:solidFill>
              </a:rPr>
              <a:t>未満</a:t>
            </a:r>
            <a:r>
              <a:rPr lang="ja-JP" altLang="en-US" sz="2400" b="1" dirty="0" smtClean="0">
                <a:solidFill>
                  <a:srgbClr val="FF0000"/>
                </a:solidFill>
              </a:rPr>
              <a:t>の間隔</a:t>
            </a:r>
            <a:r>
              <a:rPr lang="ja-JP" altLang="en-US" sz="2400" dirty="0" smtClean="0"/>
              <a:t>で訪問</a:t>
            </a:r>
            <a:r>
              <a:rPr lang="ja-JP" altLang="en-US" sz="2400" dirty="0"/>
              <a:t>看護</a:t>
            </a:r>
            <a:r>
              <a:rPr lang="ja-JP" altLang="en-US" sz="2400" dirty="0" smtClean="0"/>
              <a:t>を</a:t>
            </a:r>
            <a:endParaRPr lang="en-US" altLang="ja-JP" sz="2400" dirty="0" smtClean="0"/>
          </a:p>
          <a:p>
            <a:pPr marL="0" indent="0">
              <a:lnSpc>
                <a:spcPct val="100000"/>
              </a:lnSpc>
              <a:spcBef>
                <a:spcPts val="0"/>
              </a:spcBef>
              <a:buNone/>
              <a:defRPr/>
            </a:pPr>
            <a:r>
              <a:rPr lang="ja-JP" altLang="en-US" sz="2400" dirty="0"/>
              <a:t>　</a:t>
            </a:r>
            <a:r>
              <a:rPr lang="ja-JP" altLang="en-US" sz="2400" dirty="0" smtClean="0"/>
              <a:t>行う場合は、</a:t>
            </a:r>
            <a:r>
              <a:rPr lang="ja-JP" altLang="en-US" sz="2400" b="1" dirty="0" smtClean="0">
                <a:solidFill>
                  <a:srgbClr val="FF0000"/>
                </a:solidFill>
              </a:rPr>
              <a:t>それぞれの所要</a:t>
            </a:r>
            <a:r>
              <a:rPr lang="ja-JP" altLang="en-US" sz="2400" b="1" dirty="0">
                <a:solidFill>
                  <a:srgbClr val="FF0000"/>
                </a:solidFill>
              </a:rPr>
              <a:t>時間を合算 </a:t>
            </a:r>
            <a:endParaRPr lang="en-US" altLang="ja-JP" sz="2400" b="1" dirty="0" smtClean="0">
              <a:solidFill>
                <a:srgbClr val="FF0000"/>
              </a:solidFill>
              <a:latin typeface="+mn-ea"/>
            </a:endParaRPr>
          </a:p>
          <a:p>
            <a:pPr marL="0" marR="0" lvl="0" indent="0" defTabSz="914400" eaLnBrk="1" fontAlgn="auto" latinLnBrk="0" hangingPunct="1">
              <a:lnSpc>
                <a:spcPct val="100000"/>
              </a:lnSpc>
              <a:spcBef>
                <a:spcPts val="1200"/>
              </a:spcBef>
              <a:spcAft>
                <a:spcPts val="0"/>
              </a:spcAft>
              <a:buClrTx/>
              <a:buSzTx/>
              <a:buFontTx/>
              <a:buNone/>
              <a:tabLst/>
              <a:defRPr/>
            </a:pPr>
            <a:r>
              <a:rPr lang="ja-JP" altLang="en-US" sz="3200" dirty="0" smtClean="0">
                <a:latin typeface="+mj-ea"/>
                <a:ea typeface="+mj-ea"/>
              </a:rPr>
              <a:t>○　</a:t>
            </a:r>
            <a:r>
              <a:rPr lang="en-US" altLang="ja-JP" sz="3200" dirty="0" smtClean="0">
                <a:latin typeface="+mj-ea"/>
                <a:ea typeface="+mj-ea"/>
              </a:rPr>
              <a:t>20</a:t>
            </a:r>
            <a:r>
              <a:rPr lang="ja-JP" altLang="en-US" sz="3200" dirty="0" smtClean="0">
                <a:latin typeface="+mj-ea"/>
                <a:ea typeface="+mj-ea"/>
              </a:rPr>
              <a:t>分未満の訪問看護の算定</a:t>
            </a:r>
            <a:endParaRPr lang="en-US" altLang="ja-JP" sz="3200" dirty="0" smtClean="0">
              <a:latin typeface="+mj-ea"/>
              <a:ea typeface="+mj-ea"/>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400" dirty="0" smtClean="0"/>
              <a:t>　　</a:t>
            </a:r>
            <a:r>
              <a:rPr lang="ja-JP" altLang="en-US" sz="2400" b="1" dirty="0" smtClean="0">
                <a:solidFill>
                  <a:srgbClr val="FF0000"/>
                </a:solidFill>
              </a:rPr>
              <a:t>短時間かつ頻回</a:t>
            </a:r>
            <a:r>
              <a:rPr lang="ja-JP" altLang="en-US" sz="2400" dirty="0" smtClean="0"/>
              <a:t>な医療処置等が必要な利用者に対し、次の要件を</a:t>
            </a:r>
            <a:endParaRPr lang="en-US" altLang="ja-JP" sz="2400" dirty="0" smtClean="0"/>
          </a:p>
          <a:p>
            <a:pPr marL="0" marR="0" lvl="0" indent="0" defTabSz="914400" eaLnBrk="1" fontAlgn="auto" latinLnBrk="0" hangingPunct="1">
              <a:lnSpc>
                <a:spcPct val="100000"/>
              </a:lnSpc>
              <a:spcBef>
                <a:spcPts val="0"/>
              </a:spcBef>
              <a:spcAft>
                <a:spcPts val="0"/>
              </a:spcAft>
              <a:buClrTx/>
              <a:buSzTx/>
              <a:buFontTx/>
              <a:buNone/>
              <a:tabLst/>
              <a:defRPr/>
            </a:pPr>
            <a:r>
              <a:rPr lang="ja-JP" altLang="en-US" sz="2400" dirty="0"/>
              <a:t>　</a:t>
            </a:r>
            <a:r>
              <a:rPr lang="ja-JP" altLang="en-US" sz="2400" dirty="0" smtClean="0"/>
              <a:t>満たす場合に限り算定可</a:t>
            </a:r>
            <a:endParaRPr lang="en-US" altLang="ja-JP" sz="2400" dirty="0" smtClean="0"/>
          </a:p>
          <a:p>
            <a:pPr marL="0" marR="0" lvl="0" indent="0" defTabSz="914400" eaLnBrk="1" fontAlgn="auto" latinLnBrk="0" hangingPunct="1">
              <a:lnSpc>
                <a:spcPct val="100000"/>
              </a:lnSpc>
              <a:spcBef>
                <a:spcPts val="0"/>
              </a:spcBef>
              <a:spcAft>
                <a:spcPts val="0"/>
              </a:spcAft>
              <a:buClrTx/>
              <a:buSzTx/>
              <a:buFontTx/>
              <a:buNone/>
              <a:tabLst/>
              <a:defRPr/>
            </a:pPr>
            <a:r>
              <a:rPr lang="ja-JP" altLang="en-US" sz="2400" dirty="0"/>
              <a:t>　</a:t>
            </a:r>
            <a:r>
              <a:rPr lang="ja-JP" altLang="en-US" sz="2400" dirty="0" smtClean="0"/>
              <a:t>（１）利用者に</a:t>
            </a:r>
            <a:r>
              <a:rPr lang="en-US" altLang="ja-JP" sz="2400" b="1" dirty="0" smtClean="0">
                <a:solidFill>
                  <a:srgbClr val="FF0000"/>
                </a:solidFill>
                <a:latin typeface="+mn-ea"/>
              </a:rPr>
              <a:t>20</a:t>
            </a:r>
            <a:r>
              <a:rPr lang="ja-JP" altLang="en-US" sz="2400" b="1" dirty="0" smtClean="0">
                <a:solidFill>
                  <a:srgbClr val="FF0000"/>
                </a:solidFill>
                <a:latin typeface="+mn-ea"/>
              </a:rPr>
              <a:t>分以上の訪問看護を週１回以上</a:t>
            </a:r>
            <a:r>
              <a:rPr lang="ja-JP" altLang="en-US" sz="2400" dirty="0" smtClean="0"/>
              <a:t>提供</a:t>
            </a:r>
            <a:endParaRPr lang="en-US" altLang="ja-JP" sz="2400" dirty="0" smtClean="0"/>
          </a:p>
          <a:p>
            <a:pPr marL="0" marR="0" lvl="0" indent="0" defTabSz="914400" eaLnBrk="1" fontAlgn="auto" latinLnBrk="0" hangingPunct="1">
              <a:lnSpc>
                <a:spcPct val="100000"/>
              </a:lnSpc>
              <a:spcBef>
                <a:spcPts val="0"/>
              </a:spcBef>
              <a:spcAft>
                <a:spcPts val="0"/>
              </a:spcAft>
              <a:buClrTx/>
              <a:buSzTx/>
              <a:buFontTx/>
              <a:buNone/>
              <a:tabLst/>
              <a:defRPr/>
            </a:pPr>
            <a:r>
              <a:rPr lang="ja-JP" altLang="en-US" sz="2400" dirty="0"/>
              <a:t>　</a:t>
            </a:r>
            <a:r>
              <a:rPr lang="ja-JP" altLang="en-US" sz="2400" dirty="0" smtClean="0"/>
              <a:t>（２）</a:t>
            </a:r>
            <a:r>
              <a:rPr lang="ja-JP" altLang="en-US" sz="2400" b="1" dirty="0" smtClean="0">
                <a:solidFill>
                  <a:srgbClr val="FF0000"/>
                </a:solidFill>
              </a:rPr>
              <a:t>緊急時訪問看護加算</a:t>
            </a:r>
            <a:r>
              <a:rPr lang="ja-JP" altLang="en-US" sz="2400" dirty="0" smtClean="0"/>
              <a:t>の届出</a:t>
            </a:r>
            <a:endParaRPr lang="en-US" altLang="ja-JP" sz="2400" dirty="0" smtClean="0"/>
          </a:p>
          <a:p>
            <a:pPr marL="0" marR="0" lvl="0" indent="0" defTabSz="914400" eaLnBrk="1" fontAlgn="auto" latinLnBrk="0" hangingPunct="1">
              <a:lnSpc>
                <a:spcPct val="100000"/>
              </a:lnSpc>
              <a:spcBef>
                <a:spcPts val="0"/>
              </a:spcBef>
              <a:spcAft>
                <a:spcPts val="0"/>
              </a:spcAft>
              <a:buClrTx/>
              <a:buSzTx/>
              <a:buFontTx/>
              <a:buNone/>
              <a:tabLst/>
              <a:defRPr/>
            </a:pPr>
            <a:endParaRPr lang="ja-JP" altLang="en-US" sz="2400" dirty="0"/>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2400" dirty="0" smtClean="0">
              <a:latin typeface="+mn-ea"/>
            </a:endParaRPr>
          </a:p>
        </p:txBody>
      </p:sp>
    </p:spTree>
    <p:extLst>
      <p:ext uri="{BB962C8B-B14F-4D97-AF65-F5344CB8AC3E}">
        <p14:creationId xmlns:p14="http://schemas.microsoft.com/office/powerpoint/2010/main" val="113575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２−４</a:t>
            </a:r>
            <a:r>
              <a:rPr lang="ja-JP" altLang="en-US" sz="2400" dirty="0"/>
              <a:t>　</a:t>
            </a:r>
            <a:r>
              <a:rPr lang="ja-JP" altLang="en-US" sz="2400" dirty="0" smtClean="0"/>
              <a:t>訪問看護（介護予防）</a:t>
            </a:r>
            <a:r>
              <a:rPr lang="en-US" altLang="ja-JP" dirty="0"/>
              <a:t/>
            </a:r>
            <a:br>
              <a:rPr lang="en-US" altLang="ja-JP" dirty="0"/>
            </a:br>
            <a:r>
              <a:rPr lang="ja-JP" altLang="en-US" sz="4000" dirty="0" smtClean="0"/>
              <a:t>７　理学療法士等による訪問看護</a:t>
            </a:r>
            <a:endParaRPr kumimoji="1" lang="ja-JP" altLang="en-US" sz="4000" dirty="0"/>
          </a:p>
        </p:txBody>
      </p:sp>
      <p:sp>
        <p:nvSpPr>
          <p:cNvPr id="3" name="コンテンツ プレースホルダー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ja-JP" altLang="en-US" sz="3200" dirty="0" smtClean="0"/>
              <a:t>理学療法士等による訪問看護の算定方法</a:t>
            </a:r>
            <a:endParaRPr lang="en-US" altLang="ja-JP" sz="3200" dirty="0"/>
          </a:p>
          <a:p>
            <a:pPr marL="180000" marR="0" lvl="0" indent="0" defTabSz="914400" eaLnBrk="1" fontAlgn="auto" latinLnBrk="0" hangingPunct="1">
              <a:lnSpc>
                <a:spcPct val="100000"/>
              </a:lnSpc>
              <a:spcBef>
                <a:spcPts val="0"/>
              </a:spcBef>
              <a:spcAft>
                <a:spcPts val="0"/>
              </a:spcAft>
              <a:buClrTx/>
              <a:buSzTx/>
              <a:buFontTx/>
              <a:buNone/>
              <a:tabLst/>
              <a:defRPr/>
            </a:pPr>
            <a:r>
              <a:rPr lang="ja-JP" altLang="en-US" dirty="0" smtClean="0">
                <a:latin typeface="+mj-ea"/>
                <a:ea typeface="+mj-ea"/>
              </a:rPr>
              <a:t>○　</a:t>
            </a:r>
            <a:r>
              <a:rPr lang="ja-JP" altLang="en-US" dirty="0" smtClean="0">
                <a:solidFill>
                  <a:srgbClr val="FF0000"/>
                </a:solidFill>
                <a:latin typeface="+mj-ea"/>
                <a:ea typeface="+mj-ea"/>
              </a:rPr>
              <a:t>１回当たり</a:t>
            </a:r>
            <a:r>
              <a:rPr lang="en-US" altLang="ja-JP" dirty="0" smtClean="0">
                <a:solidFill>
                  <a:srgbClr val="FF0000"/>
                </a:solidFill>
                <a:latin typeface="+mj-ea"/>
                <a:ea typeface="+mj-ea"/>
              </a:rPr>
              <a:t>20</a:t>
            </a:r>
            <a:r>
              <a:rPr lang="ja-JP" altLang="en-US" dirty="0" smtClean="0">
                <a:solidFill>
                  <a:srgbClr val="FF0000"/>
                </a:solidFill>
                <a:latin typeface="+mj-ea"/>
                <a:ea typeface="+mj-ea"/>
              </a:rPr>
              <a:t>分</a:t>
            </a:r>
            <a:r>
              <a:rPr lang="ja-JP" altLang="en-US" dirty="0">
                <a:solidFill>
                  <a:srgbClr val="FF0000"/>
                </a:solidFill>
                <a:latin typeface="+mj-ea"/>
                <a:ea typeface="+mj-ea"/>
              </a:rPr>
              <a:t>以上</a:t>
            </a:r>
            <a:r>
              <a:rPr lang="ja-JP" altLang="en-US" dirty="0">
                <a:latin typeface="+mj-ea"/>
                <a:ea typeface="+mj-ea"/>
              </a:rPr>
              <a:t>行った場合に</a:t>
            </a:r>
            <a:r>
              <a:rPr lang="ja-JP" altLang="en-US" dirty="0" smtClean="0">
                <a:latin typeface="+mj-ea"/>
                <a:ea typeface="+mj-ea"/>
              </a:rPr>
              <a:t>算定</a:t>
            </a:r>
            <a:endParaRPr lang="en-US" altLang="ja-JP" dirty="0" smtClean="0">
              <a:latin typeface="+mj-ea"/>
              <a:ea typeface="+mj-ea"/>
            </a:endParaRPr>
          </a:p>
          <a:p>
            <a:pPr marL="180000" marR="0" lvl="0" indent="0" defTabSz="914400" eaLnBrk="1" fontAlgn="auto" latinLnBrk="0" hangingPunct="1">
              <a:lnSpc>
                <a:spcPct val="100000"/>
              </a:lnSpc>
              <a:spcBef>
                <a:spcPts val="600"/>
              </a:spcBef>
              <a:spcAft>
                <a:spcPts val="0"/>
              </a:spcAft>
              <a:buClrTx/>
              <a:buSzTx/>
              <a:buFontTx/>
              <a:buNone/>
              <a:tabLst/>
              <a:defRPr/>
            </a:pPr>
            <a:r>
              <a:rPr lang="ja-JP" altLang="en-US" dirty="0" smtClean="0">
                <a:latin typeface="+mj-ea"/>
                <a:ea typeface="+mj-ea"/>
              </a:rPr>
              <a:t>○　</a:t>
            </a:r>
            <a:r>
              <a:rPr lang="en-US" altLang="ja-JP" dirty="0" smtClean="0">
                <a:latin typeface="+mj-ea"/>
                <a:ea typeface="+mj-ea"/>
              </a:rPr>
              <a:t>20</a:t>
            </a:r>
            <a:r>
              <a:rPr lang="ja-JP" altLang="en-US" dirty="0" smtClean="0">
                <a:latin typeface="+mj-ea"/>
                <a:ea typeface="+mj-ea"/>
              </a:rPr>
              <a:t>分</a:t>
            </a:r>
            <a:r>
              <a:rPr lang="ja-JP" altLang="en-US" dirty="0">
                <a:latin typeface="+mj-ea"/>
                <a:ea typeface="+mj-ea"/>
              </a:rPr>
              <a:t>以上</a:t>
            </a:r>
            <a:r>
              <a:rPr lang="ja-JP" altLang="en-US" dirty="0" smtClean="0">
                <a:latin typeface="+mj-ea"/>
                <a:ea typeface="+mj-ea"/>
              </a:rPr>
              <a:t>を１回</a:t>
            </a:r>
            <a:r>
              <a:rPr lang="ja-JP" altLang="en-US" dirty="0">
                <a:latin typeface="+mj-ea"/>
                <a:ea typeface="+mj-ea"/>
              </a:rPr>
              <a:t>として</a:t>
            </a:r>
            <a:r>
              <a:rPr lang="ja-JP" altLang="en-US" dirty="0" smtClean="0">
                <a:latin typeface="+mj-ea"/>
                <a:ea typeface="+mj-ea"/>
              </a:rPr>
              <a:t>、</a:t>
            </a:r>
            <a:r>
              <a:rPr lang="ja-JP" altLang="en-US" dirty="0" smtClean="0">
                <a:solidFill>
                  <a:srgbClr val="FF0000"/>
                </a:solidFill>
                <a:latin typeface="+mj-ea"/>
                <a:ea typeface="+mj-ea"/>
              </a:rPr>
              <a:t>１度</a:t>
            </a:r>
            <a:r>
              <a:rPr lang="ja-JP" altLang="en-US" dirty="0">
                <a:solidFill>
                  <a:srgbClr val="FF0000"/>
                </a:solidFill>
                <a:latin typeface="+mj-ea"/>
                <a:ea typeface="+mj-ea"/>
              </a:rPr>
              <a:t>の</a:t>
            </a:r>
            <a:r>
              <a:rPr lang="ja-JP" altLang="en-US" dirty="0" smtClean="0">
                <a:solidFill>
                  <a:srgbClr val="FF0000"/>
                </a:solidFill>
                <a:latin typeface="+mj-ea"/>
                <a:ea typeface="+mj-ea"/>
              </a:rPr>
              <a:t>訪問で複数回</a:t>
            </a:r>
            <a:r>
              <a:rPr lang="ja-JP" altLang="en-US" dirty="0">
                <a:solidFill>
                  <a:srgbClr val="FF0000"/>
                </a:solidFill>
                <a:latin typeface="+mj-ea"/>
                <a:ea typeface="+mj-ea"/>
              </a:rPr>
              <a:t>の</a:t>
            </a:r>
            <a:r>
              <a:rPr lang="ja-JP" altLang="en-US" dirty="0" smtClean="0">
                <a:solidFill>
                  <a:srgbClr val="FF0000"/>
                </a:solidFill>
                <a:latin typeface="+mj-ea"/>
                <a:ea typeface="+mj-ea"/>
              </a:rPr>
              <a:t>実施が可能</a:t>
            </a:r>
            <a:endParaRPr lang="en-US" altLang="ja-JP" dirty="0" smtClean="0">
              <a:solidFill>
                <a:srgbClr val="FF0000"/>
              </a:solidFill>
              <a:latin typeface="+mj-ea"/>
              <a:ea typeface="+mj-ea"/>
            </a:endParaRPr>
          </a:p>
          <a:p>
            <a:pPr marL="180000" marR="0" lvl="0" indent="0" defTabSz="914400" eaLnBrk="1" fontAlgn="auto" latinLnBrk="0" hangingPunct="1">
              <a:lnSpc>
                <a:spcPct val="100000"/>
              </a:lnSpc>
              <a:spcBef>
                <a:spcPts val="600"/>
              </a:spcBef>
              <a:spcAft>
                <a:spcPts val="0"/>
              </a:spcAft>
              <a:buClrTx/>
              <a:buSzTx/>
              <a:buFontTx/>
              <a:buNone/>
              <a:tabLst/>
              <a:defRPr/>
            </a:pPr>
            <a:r>
              <a:rPr lang="ja-JP" altLang="en-US" sz="2400" dirty="0" smtClean="0">
                <a:latin typeface="+mj-ea"/>
                <a:ea typeface="+mj-ea"/>
              </a:rPr>
              <a:t>（例：看護師による訪問看護２０分＋理学療法士による訪問看護２０分）</a:t>
            </a:r>
            <a:endParaRPr lang="en-US" altLang="ja-JP" sz="2400" dirty="0" smtClean="0">
              <a:latin typeface="+mj-ea"/>
              <a:ea typeface="+mj-ea"/>
            </a:endParaRPr>
          </a:p>
          <a:p>
            <a:pPr marL="180000" indent="0">
              <a:lnSpc>
                <a:spcPct val="100000"/>
              </a:lnSpc>
              <a:spcBef>
                <a:spcPts val="600"/>
              </a:spcBef>
              <a:buNone/>
              <a:defRPr/>
            </a:pPr>
            <a:r>
              <a:rPr lang="ja-JP" altLang="en-US" dirty="0" smtClean="0">
                <a:latin typeface="+mj-ea"/>
                <a:ea typeface="+mj-ea"/>
              </a:rPr>
              <a:t>○　</a:t>
            </a:r>
            <a:r>
              <a:rPr lang="ja-JP" altLang="en-US" dirty="0" smtClean="0">
                <a:solidFill>
                  <a:srgbClr val="FF0000"/>
                </a:solidFill>
                <a:latin typeface="+mj-ea"/>
                <a:ea typeface="+mj-ea"/>
              </a:rPr>
              <a:t>１日に３回</a:t>
            </a:r>
            <a:r>
              <a:rPr lang="ja-JP" altLang="en-US" dirty="0">
                <a:solidFill>
                  <a:srgbClr val="FF0000"/>
                </a:solidFill>
                <a:latin typeface="+mj-ea"/>
                <a:ea typeface="+mj-ea"/>
              </a:rPr>
              <a:t>以上行った場合</a:t>
            </a:r>
            <a:r>
              <a:rPr lang="ja-JP" altLang="en-US" dirty="0">
                <a:latin typeface="+mj-ea"/>
                <a:ea typeface="+mj-ea"/>
              </a:rPr>
              <a:t>には、</a:t>
            </a:r>
            <a:r>
              <a:rPr lang="en-US" altLang="ja-JP" dirty="0">
                <a:solidFill>
                  <a:srgbClr val="FF0000"/>
                </a:solidFill>
                <a:latin typeface="+mj-ea"/>
                <a:ea typeface="+mj-ea"/>
              </a:rPr>
              <a:t>1</a:t>
            </a:r>
            <a:r>
              <a:rPr lang="ja-JP" altLang="en-US" dirty="0">
                <a:solidFill>
                  <a:srgbClr val="FF0000"/>
                </a:solidFill>
                <a:latin typeface="+mj-ea"/>
                <a:ea typeface="+mj-ea"/>
              </a:rPr>
              <a:t>回</a:t>
            </a:r>
            <a:r>
              <a:rPr lang="ja-JP" altLang="en-US" dirty="0" smtClean="0">
                <a:solidFill>
                  <a:srgbClr val="FF0000"/>
                </a:solidFill>
                <a:latin typeface="+mj-ea"/>
                <a:ea typeface="+mj-ea"/>
              </a:rPr>
              <a:t>につき</a:t>
            </a:r>
            <a:r>
              <a:rPr lang="en-US" altLang="ja-JP" dirty="0">
                <a:solidFill>
                  <a:srgbClr val="FF0000"/>
                </a:solidFill>
                <a:latin typeface="+mj-ea"/>
                <a:ea typeface="+mj-ea"/>
              </a:rPr>
              <a:t>100</a:t>
            </a:r>
            <a:r>
              <a:rPr lang="ja-JP" altLang="en-US" dirty="0">
                <a:solidFill>
                  <a:srgbClr val="FF0000"/>
                </a:solidFill>
                <a:latin typeface="+mj-ea"/>
                <a:ea typeface="+mj-ea"/>
              </a:rPr>
              <a:t>分の</a:t>
            </a:r>
            <a:r>
              <a:rPr lang="en-US" altLang="ja-JP" dirty="0">
                <a:solidFill>
                  <a:srgbClr val="FF0000"/>
                </a:solidFill>
                <a:latin typeface="+mj-ea"/>
                <a:ea typeface="+mj-ea"/>
              </a:rPr>
              <a:t>90</a:t>
            </a:r>
            <a:r>
              <a:rPr lang="ja-JP" altLang="en-US" dirty="0" smtClean="0">
                <a:latin typeface="+mj-ea"/>
                <a:ea typeface="+mj-ea"/>
              </a:rPr>
              <a:t>に</a:t>
            </a:r>
            <a:endParaRPr lang="en-US" altLang="ja-JP" dirty="0" smtClean="0">
              <a:latin typeface="+mj-ea"/>
              <a:ea typeface="+mj-ea"/>
            </a:endParaRPr>
          </a:p>
          <a:p>
            <a:pPr marL="180000" indent="0">
              <a:lnSpc>
                <a:spcPct val="100000"/>
              </a:lnSpc>
              <a:spcBef>
                <a:spcPts val="600"/>
              </a:spcBef>
              <a:buNone/>
              <a:defRPr/>
            </a:pPr>
            <a:r>
              <a:rPr lang="ja-JP" altLang="en-US" dirty="0" smtClean="0">
                <a:latin typeface="+mj-ea"/>
                <a:ea typeface="+mj-ea"/>
              </a:rPr>
              <a:t>　相当する単位数</a:t>
            </a:r>
            <a:r>
              <a:rPr lang="ja-JP" altLang="en-US" dirty="0">
                <a:latin typeface="+mj-ea"/>
                <a:ea typeface="+mj-ea"/>
              </a:rPr>
              <a:t>を</a:t>
            </a:r>
            <a:r>
              <a:rPr lang="ja-JP" altLang="en-US" dirty="0" smtClean="0">
                <a:latin typeface="+mj-ea"/>
                <a:ea typeface="+mj-ea"/>
              </a:rPr>
              <a:t>算定</a:t>
            </a:r>
            <a:endParaRPr lang="en-US" altLang="ja-JP" dirty="0">
              <a:latin typeface="+mj-ea"/>
              <a:ea typeface="+mj-ea"/>
            </a:endParaRPr>
          </a:p>
          <a:p>
            <a:pPr marL="180000" indent="0">
              <a:lnSpc>
                <a:spcPct val="100000"/>
              </a:lnSpc>
              <a:spcBef>
                <a:spcPts val="600"/>
              </a:spcBef>
              <a:buNone/>
              <a:defRPr/>
            </a:pPr>
            <a:r>
              <a:rPr lang="ja-JP" altLang="en-US" dirty="0" smtClean="0">
                <a:latin typeface="+mj-ea"/>
                <a:ea typeface="+mj-ea"/>
              </a:rPr>
              <a:t>○　</a:t>
            </a:r>
            <a:r>
              <a:rPr lang="ja-JP" altLang="en-US" dirty="0" smtClean="0">
                <a:solidFill>
                  <a:srgbClr val="FF0000"/>
                </a:solidFill>
                <a:latin typeface="+mj-ea"/>
                <a:ea typeface="+mj-ea"/>
              </a:rPr>
              <a:t>１週に６回</a:t>
            </a:r>
            <a:r>
              <a:rPr lang="ja-JP" altLang="en-US" dirty="0">
                <a:solidFill>
                  <a:srgbClr val="FF0000"/>
                </a:solidFill>
                <a:latin typeface="+mj-ea"/>
                <a:ea typeface="+mj-ea"/>
              </a:rPr>
              <a:t>を限度</a:t>
            </a:r>
            <a:r>
              <a:rPr lang="ja-JP" altLang="en-US" dirty="0">
                <a:latin typeface="+mj-ea"/>
                <a:ea typeface="+mj-ea"/>
              </a:rPr>
              <a:t>として</a:t>
            </a:r>
            <a:r>
              <a:rPr lang="ja-JP" altLang="en-US" dirty="0" smtClean="0">
                <a:latin typeface="+mj-ea"/>
                <a:ea typeface="+mj-ea"/>
              </a:rPr>
              <a:t>算定</a:t>
            </a:r>
            <a:endParaRPr lang="en-US" altLang="ja-JP" dirty="0">
              <a:latin typeface="+mj-ea"/>
              <a:ea typeface="+mj-ea"/>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dirty="0" smtClean="0">
                <a:latin typeface="+mj-ea"/>
                <a:ea typeface="+mj-ea"/>
              </a:rPr>
              <a:t> </a:t>
            </a:r>
            <a:endParaRPr lang="ja-JP" altLang="en-US" dirty="0">
              <a:latin typeface="+mj-ea"/>
              <a:ea typeface="+mj-ea"/>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2400" dirty="0" smtClean="0">
              <a:latin typeface="+mn-ea"/>
            </a:endParaRPr>
          </a:p>
        </p:txBody>
      </p:sp>
    </p:spTree>
    <p:extLst>
      <p:ext uri="{BB962C8B-B14F-4D97-AF65-F5344CB8AC3E}">
        <p14:creationId xmlns:p14="http://schemas.microsoft.com/office/powerpoint/2010/main" val="601797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２−４</a:t>
            </a:r>
            <a:r>
              <a:rPr lang="ja-JP" altLang="en-US" sz="2400" dirty="0"/>
              <a:t>　</a:t>
            </a:r>
            <a:r>
              <a:rPr lang="ja-JP" altLang="en-US" sz="2400" dirty="0" smtClean="0"/>
              <a:t>訪問看護（介護予防）</a:t>
            </a:r>
            <a:r>
              <a:rPr lang="en-US" altLang="ja-JP" dirty="0"/>
              <a:t/>
            </a:r>
            <a:br>
              <a:rPr lang="en-US" altLang="ja-JP" dirty="0"/>
            </a:br>
            <a:r>
              <a:rPr lang="ja-JP" altLang="en-US" sz="4000" dirty="0" smtClean="0"/>
              <a:t>８　給付調整等</a:t>
            </a:r>
            <a:endParaRPr kumimoji="1" lang="ja-JP" altLang="en-US" sz="4000" dirty="0"/>
          </a:p>
        </p:txBody>
      </p:sp>
      <p:graphicFrame>
        <p:nvGraphicFramePr>
          <p:cNvPr id="3" name="表 2"/>
          <p:cNvGraphicFramePr>
            <a:graphicFrameLocks noGrp="1"/>
          </p:cNvGraphicFramePr>
          <p:nvPr>
            <p:extLst>
              <p:ext uri="{D42A27DB-BD31-4B8C-83A1-F6EECF244321}">
                <p14:modId xmlns:p14="http://schemas.microsoft.com/office/powerpoint/2010/main" val="1323791290"/>
              </p:ext>
            </p:extLst>
          </p:nvPr>
        </p:nvGraphicFramePr>
        <p:xfrm>
          <a:off x="838200" y="1573516"/>
          <a:ext cx="10287000" cy="457200"/>
        </p:xfrm>
        <a:graphic>
          <a:graphicData uri="http://schemas.openxmlformats.org/drawingml/2006/table">
            <a:tbl>
              <a:tblPr firstRow="1" bandRow="1">
                <a:tableStyleId>{073A0DAA-6AF3-43AB-8588-CEC1D06C72B9}</a:tableStyleId>
              </a:tblPr>
              <a:tblGrid>
                <a:gridCol w="3151909"/>
                <a:gridCol w="7135091"/>
              </a:tblGrid>
              <a:tr h="370840">
                <a:tc>
                  <a:txBody>
                    <a:bodyPr/>
                    <a:lstStyle/>
                    <a:p>
                      <a:pPr algn="ctr"/>
                      <a:r>
                        <a:rPr kumimoji="1" lang="ja-JP" altLang="en-US" sz="2400" dirty="0" smtClean="0"/>
                        <a:t>調整項目</a:t>
                      </a:r>
                      <a:endParaRPr kumimoji="1" lang="ja-JP" altLang="en-US" sz="2400" dirty="0"/>
                    </a:p>
                  </a:txBody>
                  <a:tcPr/>
                </a:tc>
                <a:tc>
                  <a:txBody>
                    <a:bodyPr/>
                    <a:lstStyle/>
                    <a:p>
                      <a:pPr algn="ctr"/>
                      <a:r>
                        <a:rPr kumimoji="1" lang="ja-JP" altLang="en-US" sz="2400" dirty="0" smtClean="0"/>
                        <a:t>訪問看護費が算定できない場合</a:t>
                      </a:r>
                      <a:endParaRPr kumimoji="1" lang="ja-JP" altLang="en-US" sz="2400" dirty="0"/>
                    </a:p>
                  </a:txBody>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198604054"/>
              </p:ext>
            </p:extLst>
          </p:nvPr>
        </p:nvGraphicFramePr>
        <p:xfrm>
          <a:off x="838200" y="2030716"/>
          <a:ext cx="10287000" cy="1188720"/>
        </p:xfrm>
        <a:graphic>
          <a:graphicData uri="http://schemas.openxmlformats.org/drawingml/2006/table">
            <a:tbl>
              <a:tblPr firstRow="1" bandRow="1">
                <a:tableStyleId>{F5AB1C69-6EDB-4FF4-983F-18BD219EF322}</a:tableStyleId>
              </a:tblPr>
              <a:tblGrid>
                <a:gridCol w="3151909"/>
                <a:gridCol w="7135091"/>
              </a:tblGrid>
              <a:tr h="370840">
                <a:tc>
                  <a:txBody>
                    <a:bodyPr/>
                    <a:lstStyle/>
                    <a:p>
                      <a:r>
                        <a:rPr kumimoji="1" lang="ja-JP" altLang="en-US" sz="2400" b="0" dirty="0" smtClean="0">
                          <a:solidFill>
                            <a:schemeClr val="tx1"/>
                          </a:solidFill>
                          <a:latin typeface="+mj-ea"/>
                          <a:ea typeface="+mj-ea"/>
                        </a:rPr>
                        <a:t>医療保険と訪問看護との調整</a:t>
                      </a:r>
                      <a:endParaRPr kumimoji="1" lang="ja-JP" altLang="en-US" sz="2400" b="0" dirty="0">
                        <a:solidFill>
                          <a:schemeClr val="tx1"/>
                        </a:solidFill>
                        <a:latin typeface="+mj-ea"/>
                        <a:ea typeface="+mj-ea"/>
                      </a:endParaRPr>
                    </a:p>
                  </a:txBody>
                  <a:tcPr anchor="ctr">
                    <a:solidFill>
                      <a:schemeClr val="accent5">
                        <a:lumMod val="20000"/>
                        <a:lumOff val="80000"/>
                      </a:schemeClr>
                    </a:solidFill>
                  </a:tcPr>
                </a:tc>
                <a:tc>
                  <a:txBody>
                    <a:bodyPr/>
                    <a:lstStyle/>
                    <a:p>
                      <a:r>
                        <a:rPr kumimoji="1" lang="ja-JP" altLang="en-US" sz="2400" b="0" kern="1200" dirty="0" smtClean="0">
                          <a:solidFill>
                            <a:schemeClr val="tx1"/>
                          </a:solidFill>
                          <a:effectLst/>
                          <a:latin typeface="+mj-ea"/>
                          <a:ea typeface="+mj-ea"/>
                          <a:cs typeface="+mn-cs"/>
                        </a:rPr>
                        <a:t>（１）がん末期や多発性硬化症等の難病患者等</a:t>
                      </a:r>
                      <a:endParaRPr kumimoji="1" lang="en-US" altLang="ja-JP" sz="2400" b="0" kern="1200" dirty="0" smtClean="0">
                        <a:solidFill>
                          <a:schemeClr val="tx1"/>
                        </a:solidFill>
                        <a:effectLst/>
                        <a:latin typeface="+mj-ea"/>
                        <a:ea typeface="+mj-ea"/>
                        <a:cs typeface="+mn-cs"/>
                      </a:endParaRPr>
                    </a:p>
                    <a:p>
                      <a:r>
                        <a:rPr kumimoji="1" lang="ja-JP" altLang="en-US" sz="2400" b="0" kern="1200" dirty="0" smtClean="0">
                          <a:solidFill>
                            <a:schemeClr val="tx1"/>
                          </a:solidFill>
                          <a:effectLst/>
                          <a:latin typeface="+mj-ea"/>
                          <a:ea typeface="+mj-ea"/>
                          <a:cs typeface="+mn-cs"/>
                        </a:rPr>
                        <a:t>（２）急性増悪により頻回の訪問看護が必要な者</a:t>
                      </a:r>
                      <a:endParaRPr kumimoji="1" lang="en-US" altLang="ja-JP" sz="2400" b="0" kern="1200" dirty="0" smtClean="0">
                        <a:solidFill>
                          <a:schemeClr val="tx1"/>
                        </a:solidFill>
                        <a:effectLst/>
                        <a:latin typeface="+mj-ea"/>
                        <a:ea typeface="+mj-ea"/>
                        <a:cs typeface="+mn-cs"/>
                      </a:endParaRPr>
                    </a:p>
                    <a:p>
                      <a:r>
                        <a:rPr kumimoji="1" lang="ja-JP" altLang="en-US" sz="2400" b="0" kern="1200" dirty="0" smtClean="0">
                          <a:solidFill>
                            <a:schemeClr val="tx1"/>
                          </a:solidFill>
                          <a:effectLst/>
                          <a:latin typeface="+mj-ea"/>
                          <a:ea typeface="+mj-ea"/>
                          <a:cs typeface="+mn-cs"/>
                        </a:rPr>
                        <a:t>（３）精神障害者施設入所者</a:t>
                      </a:r>
                      <a:endParaRPr kumimoji="1" lang="en-US" altLang="ja-JP" sz="2400" b="0" kern="1200" dirty="0" smtClean="0">
                        <a:solidFill>
                          <a:schemeClr val="tx1"/>
                        </a:solidFill>
                        <a:effectLst/>
                        <a:latin typeface="+mj-ea"/>
                        <a:ea typeface="+mj-ea"/>
                        <a:cs typeface="+mn-cs"/>
                      </a:endParaRPr>
                    </a:p>
                  </a:txBody>
                  <a:tcPr>
                    <a:solidFill>
                      <a:schemeClr val="accent5">
                        <a:lumMod val="20000"/>
                        <a:lumOff val="80000"/>
                      </a:schemeClr>
                    </a:solidFill>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052460173"/>
              </p:ext>
            </p:extLst>
          </p:nvPr>
        </p:nvGraphicFramePr>
        <p:xfrm>
          <a:off x="838200" y="3239107"/>
          <a:ext cx="10287000" cy="3017520"/>
        </p:xfrm>
        <a:graphic>
          <a:graphicData uri="http://schemas.openxmlformats.org/drawingml/2006/table">
            <a:tbl>
              <a:tblPr firstRow="1" bandRow="1">
                <a:tableStyleId>{F5AB1C69-6EDB-4FF4-983F-18BD219EF322}</a:tableStyleId>
              </a:tblPr>
              <a:tblGrid>
                <a:gridCol w="3151909"/>
                <a:gridCol w="7135091"/>
              </a:tblGrid>
              <a:tr h="370840">
                <a:tc>
                  <a:txBody>
                    <a:bodyPr/>
                    <a:lstStyle/>
                    <a:p>
                      <a:r>
                        <a:rPr kumimoji="1" lang="ja-JP" altLang="en-US" sz="2400" b="0" dirty="0" smtClean="0">
                          <a:solidFill>
                            <a:schemeClr val="tx1"/>
                          </a:solidFill>
                          <a:latin typeface="+mj-ea"/>
                          <a:ea typeface="+mj-ea"/>
                        </a:rPr>
                        <a:t>他サービスとの給付調整</a:t>
                      </a:r>
                      <a:endParaRPr kumimoji="1" lang="ja-JP" altLang="en-US" sz="2400" b="0" dirty="0">
                        <a:solidFill>
                          <a:schemeClr val="tx1"/>
                        </a:solidFill>
                        <a:latin typeface="+mj-ea"/>
                        <a:ea typeface="+mj-ea"/>
                      </a:endParaRPr>
                    </a:p>
                  </a:txBody>
                  <a:tcPr anchor="ctr">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400" b="0" kern="1200" dirty="0" smtClean="0">
                          <a:solidFill>
                            <a:schemeClr val="tx1"/>
                          </a:solidFill>
                          <a:effectLst/>
                          <a:latin typeface="+mj-ea"/>
                          <a:ea typeface="+mj-ea"/>
                          <a:cs typeface="+mn-cs"/>
                        </a:rPr>
                        <a:t>以下のサービスを受けている場合</a:t>
                      </a:r>
                      <a:endParaRPr kumimoji="1" lang="en-US" altLang="ja-JP" sz="2400" b="0" kern="1200" dirty="0" smtClean="0">
                        <a:solidFill>
                          <a:schemeClr val="tx1"/>
                        </a:solidFill>
                        <a:effectLst/>
                        <a:latin typeface="+mj-ea"/>
                        <a:ea typeface="+mj-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kern="1200" dirty="0" smtClean="0">
                          <a:solidFill>
                            <a:schemeClr val="tx1"/>
                          </a:solidFill>
                          <a:effectLst/>
                          <a:latin typeface="+mj-ea"/>
                          <a:ea typeface="+mj-ea"/>
                          <a:cs typeface="+mn-cs"/>
                        </a:rPr>
                        <a:t>短期入所生活介護、短期入所療養介護、</a:t>
                      </a:r>
                      <a:endParaRPr kumimoji="1" lang="en-US" altLang="ja-JP" sz="2400" b="0" kern="1200" dirty="0" smtClean="0">
                        <a:solidFill>
                          <a:schemeClr val="tx1"/>
                        </a:solidFill>
                        <a:effectLst/>
                        <a:latin typeface="+mj-ea"/>
                        <a:ea typeface="+mj-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kern="1200" dirty="0" smtClean="0">
                          <a:solidFill>
                            <a:schemeClr val="tx1"/>
                          </a:solidFill>
                          <a:effectLst/>
                          <a:latin typeface="+mj-ea"/>
                          <a:ea typeface="+mj-ea"/>
                          <a:cs typeface="+mn-cs"/>
                        </a:rPr>
                        <a:t>特定施設入居者生活介護、</a:t>
                      </a:r>
                      <a:endParaRPr kumimoji="1" lang="en-US" altLang="ja-JP" sz="2400" b="0" kern="1200" dirty="0" smtClean="0">
                        <a:solidFill>
                          <a:schemeClr val="tx1"/>
                        </a:solidFill>
                        <a:effectLst/>
                        <a:latin typeface="+mj-ea"/>
                        <a:ea typeface="+mj-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kern="1200" dirty="0" smtClean="0">
                          <a:solidFill>
                            <a:schemeClr val="tx1"/>
                          </a:solidFill>
                          <a:effectLst/>
                          <a:latin typeface="+mj-ea"/>
                          <a:ea typeface="+mj-ea"/>
                          <a:cs typeface="+mn-cs"/>
                        </a:rPr>
                        <a:t>定期巡回・随時対応型訪問介護看護、</a:t>
                      </a:r>
                      <a:endParaRPr kumimoji="1" lang="en-US" altLang="ja-JP" sz="2400" b="0" kern="1200" dirty="0" smtClean="0">
                        <a:solidFill>
                          <a:schemeClr val="tx1"/>
                        </a:solidFill>
                        <a:effectLst/>
                        <a:latin typeface="+mj-ea"/>
                        <a:ea typeface="+mj-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kern="1200" dirty="0" smtClean="0">
                          <a:solidFill>
                            <a:schemeClr val="tx1"/>
                          </a:solidFill>
                          <a:effectLst/>
                          <a:latin typeface="+mj-ea"/>
                          <a:ea typeface="+mj-ea"/>
                          <a:cs typeface="+mn-cs"/>
                        </a:rPr>
                        <a:t>認知症対応型共同生活介護、</a:t>
                      </a:r>
                      <a:endParaRPr kumimoji="1" lang="en-US" altLang="ja-JP" sz="2400" b="0" kern="1200" dirty="0" smtClean="0">
                        <a:solidFill>
                          <a:schemeClr val="tx1"/>
                        </a:solidFill>
                        <a:effectLst/>
                        <a:latin typeface="+mj-ea"/>
                        <a:ea typeface="+mj-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kern="1200" dirty="0" smtClean="0">
                          <a:solidFill>
                            <a:schemeClr val="tx1"/>
                          </a:solidFill>
                          <a:effectLst/>
                          <a:latin typeface="+mj-ea"/>
                          <a:ea typeface="+mj-ea"/>
                          <a:cs typeface="+mn-cs"/>
                        </a:rPr>
                        <a:t>地域密着型特定施設入居者生活介護、</a:t>
                      </a:r>
                      <a:endParaRPr kumimoji="1" lang="en-US" altLang="ja-JP" sz="2400" b="0" kern="1200" dirty="0" smtClean="0">
                        <a:solidFill>
                          <a:schemeClr val="tx1"/>
                        </a:solidFill>
                        <a:effectLst/>
                        <a:latin typeface="+mj-ea"/>
                        <a:ea typeface="+mj-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kern="1200" dirty="0" smtClean="0">
                          <a:solidFill>
                            <a:schemeClr val="tx1"/>
                          </a:solidFill>
                          <a:effectLst/>
                          <a:latin typeface="+mj-ea"/>
                          <a:ea typeface="+mj-ea"/>
                          <a:cs typeface="+mn-cs"/>
                        </a:rPr>
                        <a:t>地域密着型介護老人福祉施設入所者生活介護、</a:t>
                      </a:r>
                      <a:endParaRPr kumimoji="1" lang="en-US" altLang="ja-JP" sz="2400" b="0" kern="1200" dirty="0" smtClean="0">
                        <a:solidFill>
                          <a:schemeClr val="tx1"/>
                        </a:solidFill>
                        <a:effectLst/>
                        <a:latin typeface="+mj-ea"/>
                        <a:ea typeface="+mj-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kern="1200" dirty="0" smtClean="0">
                          <a:solidFill>
                            <a:schemeClr val="tx1"/>
                          </a:solidFill>
                          <a:effectLst/>
                          <a:latin typeface="+mj-ea"/>
                          <a:ea typeface="+mj-ea"/>
                          <a:cs typeface="+mn-cs"/>
                        </a:rPr>
                        <a:t>複合型サービス</a:t>
                      </a:r>
                      <a:endParaRPr lang="ja-JP" altLang="en-US" sz="2400" b="0" dirty="0" smtClean="0">
                        <a:solidFill>
                          <a:schemeClr val="tx1"/>
                        </a:solidFill>
                        <a:latin typeface="+mj-ea"/>
                        <a:ea typeface="+mj-ea"/>
                      </a:endParaRPr>
                    </a:p>
                  </a:txBody>
                  <a:tcPr>
                    <a:solidFill>
                      <a:schemeClr val="accent5">
                        <a:lumMod val="20000"/>
                        <a:lumOff val="80000"/>
                      </a:schemeClr>
                    </a:solidFill>
                  </a:tcPr>
                </a:tc>
              </a:tr>
            </a:tbl>
          </a:graphicData>
        </a:graphic>
      </p:graphicFrame>
    </p:spTree>
    <p:extLst>
      <p:ext uri="{BB962C8B-B14F-4D97-AF65-F5344CB8AC3E}">
        <p14:creationId xmlns:p14="http://schemas.microsoft.com/office/powerpoint/2010/main" val="2097712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ctrTitle"/>
          </p:nvPr>
        </p:nvSpPr>
        <p:spPr>
          <a:xfrm>
            <a:off x="1524000" y="1122363"/>
            <a:ext cx="9144000" cy="2387600"/>
          </a:xfrm>
        </p:spPr>
        <p:txBody>
          <a:bodyPr>
            <a:normAutofit fontScale="90000"/>
          </a:bodyPr>
          <a:lstStyle/>
          <a:p>
            <a:pPr algn="ctr"/>
            <a:r>
              <a:rPr kumimoji="1" lang="ja-JP" altLang="en-US" b="1" dirty="0" smtClean="0"/>
              <a:t>川崎市</a:t>
            </a:r>
            <a:r>
              <a:rPr kumimoji="1" lang="en-US" altLang="ja-JP" b="1" dirty="0" smtClean="0"/>
              <a:t/>
            </a:r>
            <a:br>
              <a:rPr kumimoji="1" lang="en-US" altLang="ja-JP" b="1" dirty="0" smtClean="0"/>
            </a:br>
            <a:r>
              <a:rPr kumimoji="1" lang="ja-JP" altLang="en-US" b="1" dirty="0" smtClean="0"/>
              <a:t>指定介護保険事業者</a:t>
            </a:r>
            <a:r>
              <a:rPr kumimoji="1" lang="en-US" altLang="ja-JP" b="1" dirty="0" smtClean="0"/>
              <a:t/>
            </a:r>
            <a:br>
              <a:rPr kumimoji="1" lang="en-US" altLang="ja-JP" b="1" dirty="0" smtClean="0"/>
            </a:br>
            <a:r>
              <a:rPr kumimoji="1" lang="ja-JP" altLang="en-US" b="1" dirty="0" smtClean="0"/>
              <a:t>集団指導講習会</a:t>
            </a:r>
            <a:endParaRPr kumimoji="1" lang="ja-JP" altLang="en-US" b="1" dirty="0"/>
          </a:p>
        </p:txBody>
      </p:sp>
      <p:sp>
        <p:nvSpPr>
          <p:cNvPr id="7" name="サブタイトル 2"/>
          <p:cNvSpPr>
            <a:spLocks noGrp="1"/>
          </p:cNvSpPr>
          <p:nvPr>
            <p:ph type="subTitle" idx="1"/>
          </p:nvPr>
        </p:nvSpPr>
        <p:spPr>
          <a:xfrm>
            <a:off x="1524000" y="3602038"/>
            <a:ext cx="9144000" cy="1655762"/>
          </a:xfrm>
        </p:spPr>
        <p:txBody>
          <a:bodyPr anchor="ctr">
            <a:normAutofit/>
          </a:bodyPr>
          <a:lstStyle/>
          <a:p>
            <a:r>
              <a:rPr kumimoji="1" lang="ja-JP" altLang="en-US" sz="3600" dirty="0" smtClean="0">
                <a:effectLst>
                  <a:outerShdw blurRad="38100" dist="38100" dir="2700000" algn="tl">
                    <a:srgbClr val="000000">
                      <a:alpha val="43137"/>
                    </a:srgbClr>
                  </a:outerShdw>
                </a:effectLst>
              </a:rPr>
              <a:t>～</a:t>
            </a:r>
            <a:r>
              <a:rPr lang="ja-JP" altLang="en-US" sz="3600" dirty="0" smtClean="0">
                <a:effectLst>
                  <a:outerShdw blurRad="38100" dist="38100" dir="2700000" algn="tl">
                    <a:srgbClr val="000000">
                      <a:alpha val="43137"/>
                    </a:srgbClr>
                  </a:outerShdw>
                </a:effectLst>
              </a:rPr>
              <a:t>小規模多機能型居宅介護～</a:t>
            </a:r>
            <a:endParaRPr lang="en-US" altLang="ja-JP" sz="3600" dirty="0" smtClean="0">
              <a:effectLst>
                <a:outerShdw blurRad="38100" dist="38100" dir="2700000" algn="tl">
                  <a:srgbClr val="000000">
                    <a:alpha val="43137"/>
                  </a:srgbClr>
                </a:outerShdw>
              </a:effectLst>
            </a:endParaRPr>
          </a:p>
          <a:p>
            <a:r>
              <a:rPr lang="ja-JP" altLang="en-US" sz="3600" dirty="0" smtClean="0">
                <a:effectLst>
                  <a:outerShdw blurRad="38100" dist="38100" dir="2700000" algn="tl">
                    <a:srgbClr val="000000">
                      <a:alpha val="43137"/>
                    </a:srgbClr>
                  </a:outerShdw>
                </a:effectLst>
              </a:rPr>
              <a:t>～看護小規模多機能型居宅介護</a:t>
            </a:r>
            <a:r>
              <a:rPr kumimoji="1" lang="ja-JP" altLang="en-US" sz="3600" dirty="0" smtClean="0">
                <a:effectLst>
                  <a:outerShdw blurRad="38100" dist="38100" dir="2700000" algn="tl">
                    <a:srgbClr val="000000">
                      <a:alpha val="43137"/>
                    </a:srgbClr>
                  </a:outerShdw>
                </a:effectLst>
              </a:rPr>
              <a:t>～</a:t>
            </a:r>
            <a:endParaRPr kumimoji="1" lang="ja-JP" altLang="en-US" sz="3600" dirty="0">
              <a:effectLst>
                <a:outerShdw blurRad="38100" dist="38100" dir="2700000" algn="tl">
                  <a:srgbClr val="000000">
                    <a:alpha val="43137"/>
                  </a:srgbClr>
                </a:outerShdw>
              </a:effectLst>
            </a:endParaRPr>
          </a:p>
        </p:txBody>
      </p:sp>
      <p:sp>
        <p:nvSpPr>
          <p:cNvPr id="8" name="テキスト ボックス 7"/>
          <p:cNvSpPr txBox="1"/>
          <p:nvPr/>
        </p:nvSpPr>
        <p:spPr>
          <a:xfrm>
            <a:off x="1524000" y="5349875"/>
            <a:ext cx="9144000" cy="584775"/>
          </a:xfrm>
          <a:prstGeom prst="rect">
            <a:avLst/>
          </a:prstGeom>
          <a:noFill/>
        </p:spPr>
        <p:txBody>
          <a:bodyPr wrap="square" rtlCol="0">
            <a:spAutoFit/>
          </a:bodyPr>
          <a:lstStyle/>
          <a:p>
            <a:pPr algn="ctr"/>
            <a:r>
              <a:rPr kumimoji="1" lang="ja-JP" altLang="en-US" sz="3200" dirty="0" smtClean="0"/>
              <a:t>川崎市健康福祉局長寿社会部高齢者事業推進課</a:t>
            </a:r>
            <a:endParaRPr kumimoji="1" lang="ja-JP" altLang="en-US" sz="3200" dirty="0"/>
          </a:p>
        </p:txBody>
      </p:sp>
    </p:spTree>
    <p:extLst>
      <p:ext uri="{BB962C8B-B14F-4D97-AF65-F5344CB8AC3E}">
        <p14:creationId xmlns:p14="http://schemas.microsoft.com/office/powerpoint/2010/main" val="1359682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５−</a:t>
            </a:r>
            <a:r>
              <a:rPr lang="ja-JP" altLang="en-US" sz="2400" dirty="0"/>
              <a:t>１　</a:t>
            </a:r>
            <a:r>
              <a:rPr lang="ja-JP" altLang="en-US" sz="2400" dirty="0" smtClean="0"/>
              <a:t>小規模多機能型居宅介護・複合型サービス共通</a:t>
            </a:r>
            <a:r>
              <a:rPr lang="en-US" altLang="ja-JP" dirty="0"/>
              <a:t/>
            </a:r>
            <a:br>
              <a:rPr lang="en-US" altLang="ja-JP" dirty="0"/>
            </a:br>
            <a:r>
              <a:rPr lang="ja-JP" altLang="en-US" dirty="0" smtClean="0"/>
              <a:t>１　人員に関する基準について</a:t>
            </a:r>
            <a:endParaRPr kumimoji="1" lang="ja-JP" altLang="en-US" dirty="0"/>
          </a:p>
        </p:txBody>
      </p:sp>
      <p:sp>
        <p:nvSpPr>
          <p:cNvPr id="3" name="コンテンツ プレースホルダー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altLang="ja-JP" dirty="0"/>
          </a:p>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02740940"/>
              </p:ext>
            </p:extLst>
          </p:nvPr>
        </p:nvGraphicFramePr>
        <p:xfrm>
          <a:off x="838200" y="1597025"/>
          <a:ext cx="10093656" cy="457200"/>
        </p:xfrm>
        <a:graphic>
          <a:graphicData uri="http://schemas.openxmlformats.org/drawingml/2006/table">
            <a:tbl>
              <a:tblPr firstRow="1" bandRow="1">
                <a:tableStyleId>{073A0DAA-6AF3-43AB-8588-CEC1D06C72B9}</a:tableStyleId>
              </a:tblPr>
              <a:tblGrid>
                <a:gridCol w="2270760"/>
                <a:gridCol w="4612640"/>
                <a:gridCol w="3210256"/>
              </a:tblGrid>
              <a:tr h="370840">
                <a:tc>
                  <a:txBody>
                    <a:bodyPr/>
                    <a:lstStyle/>
                    <a:p>
                      <a:pPr algn="ctr"/>
                      <a:r>
                        <a:rPr kumimoji="1" lang="ja-JP" altLang="en-US" sz="2400" dirty="0" smtClean="0"/>
                        <a:t>職名</a:t>
                      </a:r>
                      <a:endParaRPr kumimoji="1" lang="ja-JP" altLang="en-US" sz="2400" dirty="0"/>
                    </a:p>
                  </a:txBody>
                  <a:tcPr/>
                </a:tc>
                <a:tc>
                  <a:txBody>
                    <a:bodyPr/>
                    <a:lstStyle/>
                    <a:p>
                      <a:pPr algn="ctr"/>
                      <a:r>
                        <a:rPr kumimoji="1" lang="ja-JP" altLang="en-US" sz="2400" dirty="0" smtClean="0"/>
                        <a:t>資格要件</a:t>
                      </a:r>
                      <a:endParaRPr kumimoji="1" lang="ja-JP" altLang="en-US" sz="2400" dirty="0"/>
                    </a:p>
                  </a:txBody>
                  <a:tcPr/>
                </a:tc>
                <a:tc>
                  <a:txBody>
                    <a:bodyPr/>
                    <a:lstStyle/>
                    <a:p>
                      <a:pPr algn="ctr"/>
                      <a:r>
                        <a:rPr kumimoji="1" lang="ja-JP" altLang="en-US" sz="2400" dirty="0" smtClean="0"/>
                        <a:t>兼務の可否等</a:t>
                      </a:r>
                      <a:endParaRPr kumimoji="1" lang="ja-JP" altLang="en-US" sz="2400" dirty="0"/>
                    </a:p>
                  </a:txBody>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002708887"/>
              </p:ext>
            </p:extLst>
          </p:nvPr>
        </p:nvGraphicFramePr>
        <p:xfrm>
          <a:off x="838200" y="2048827"/>
          <a:ext cx="10093656" cy="1615440"/>
        </p:xfrm>
        <a:graphic>
          <a:graphicData uri="http://schemas.openxmlformats.org/drawingml/2006/table">
            <a:tbl>
              <a:tblPr firstRow="1" bandRow="1">
                <a:tableStyleId>{5C22544A-7EE6-4342-B048-85BDC9FD1C3A}</a:tableStyleId>
              </a:tblPr>
              <a:tblGrid>
                <a:gridCol w="2270760"/>
                <a:gridCol w="4612640"/>
                <a:gridCol w="3210256"/>
              </a:tblGrid>
              <a:tr h="370840">
                <a:tc>
                  <a:txBody>
                    <a:bodyPr/>
                    <a:lstStyle/>
                    <a:p>
                      <a:r>
                        <a:rPr kumimoji="1" lang="ja-JP" altLang="en-US" sz="2400" b="0" dirty="0" smtClean="0">
                          <a:solidFill>
                            <a:schemeClr val="tx1"/>
                          </a:solidFill>
                        </a:rPr>
                        <a:t>代表者</a:t>
                      </a:r>
                      <a:endParaRPr kumimoji="1" lang="ja-JP" altLang="en-US" sz="2400" b="0" dirty="0">
                        <a:solidFill>
                          <a:schemeClr val="tx1"/>
                        </a:solidFill>
                      </a:endParaRPr>
                    </a:p>
                  </a:txBody>
                  <a:tcPr anchor="ctr">
                    <a:solidFill>
                      <a:schemeClr val="accent1">
                        <a:lumMod val="20000"/>
                        <a:lumOff val="80000"/>
                      </a:schemeClr>
                    </a:solidFill>
                  </a:tcPr>
                </a:tc>
                <a:tc>
                  <a:txBody>
                    <a:bodyPr/>
                    <a:lstStyle/>
                    <a:p>
                      <a:r>
                        <a:rPr kumimoji="1" lang="ja-JP" altLang="en-US" sz="2000" b="0" kern="1200" dirty="0" smtClean="0">
                          <a:solidFill>
                            <a:schemeClr val="tx1"/>
                          </a:solidFill>
                        </a:rPr>
                        <a:t>○特別養護老人ホーム等での認知症</a:t>
                      </a:r>
                      <a:endParaRPr kumimoji="1" lang="en-US" altLang="ja-JP" sz="2000" b="0" kern="1200" dirty="0" smtClean="0">
                        <a:solidFill>
                          <a:schemeClr val="tx1"/>
                        </a:solidFill>
                      </a:endParaRPr>
                    </a:p>
                    <a:p>
                      <a:r>
                        <a:rPr kumimoji="1" lang="ja-JP" altLang="en-US" sz="2000" b="0" kern="1200" dirty="0" smtClean="0">
                          <a:solidFill>
                            <a:schemeClr val="tx1"/>
                          </a:solidFill>
                        </a:rPr>
                        <a:t>　高齢者の介護に従事した経験又は</a:t>
                      </a:r>
                      <a:endParaRPr kumimoji="1" lang="en-US" altLang="ja-JP" sz="2000" b="0" kern="1200" dirty="0" smtClean="0">
                        <a:solidFill>
                          <a:schemeClr val="tx1"/>
                        </a:solidFill>
                      </a:endParaRPr>
                    </a:p>
                    <a:p>
                      <a:r>
                        <a:rPr kumimoji="1" lang="ja-JP" altLang="en-US" sz="2000" b="0" kern="1200" dirty="0" smtClean="0">
                          <a:solidFill>
                            <a:schemeClr val="tx1"/>
                          </a:solidFill>
                        </a:rPr>
                        <a:t>　福祉サービス等の経営経験</a:t>
                      </a:r>
                      <a:endParaRPr kumimoji="1" lang="en-US" altLang="ja-JP" sz="2000" b="0" kern="1200" dirty="0" smtClean="0">
                        <a:solidFill>
                          <a:schemeClr val="tx1"/>
                        </a:solidFill>
                      </a:endParaRPr>
                    </a:p>
                    <a:p>
                      <a:r>
                        <a:rPr kumimoji="1" lang="ja-JP" altLang="en-US" sz="2000" b="0" kern="1200" dirty="0" smtClean="0">
                          <a:solidFill>
                            <a:schemeClr val="tx1"/>
                          </a:solidFill>
                          <a:effectLst/>
                        </a:rPr>
                        <a:t>○「</a:t>
                      </a:r>
                      <a:r>
                        <a:rPr kumimoji="1" lang="ja-JP" altLang="ja-JP" sz="2000" b="0" kern="1200" dirty="0" smtClean="0">
                          <a:solidFill>
                            <a:schemeClr val="tx1"/>
                          </a:solidFill>
                          <a:effectLst/>
                        </a:rPr>
                        <a:t>認知症対応型サービス事業開設者</a:t>
                      </a:r>
                      <a:endParaRPr kumimoji="1" lang="en-US" altLang="ja-JP" sz="2000" b="0" kern="1200" dirty="0" smtClean="0">
                        <a:solidFill>
                          <a:schemeClr val="tx1"/>
                        </a:solidFill>
                        <a:effectLst/>
                      </a:endParaRPr>
                    </a:p>
                    <a:p>
                      <a:r>
                        <a:rPr kumimoji="1" lang="ja-JP" altLang="en-US" sz="2000" b="0" kern="1200" dirty="0" smtClean="0">
                          <a:solidFill>
                            <a:schemeClr val="tx1"/>
                          </a:solidFill>
                          <a:effectLst/>
                        </a:rPr>
                        <a:t>　</a:t>
                      </a:r>
                      <a:r>
                        <a:rPr kumimoji="1" lang="ja-JP" altLang="ja-JP" sz="2000" b="0" kern="1200" dirty="0" smtClean="0">
                          <a:solidFill>
                            <a:schemeClr val="tx1"/>
                          </a:solidFill>
                          <a:effectLst/>
                        </a:rPr>
                        <a:t>研修</a:t>
                      </a:r>
                      <a:r>
                        <a:rPr kumimoji="1" lang="ja-JP" altLang="en-US" sz="2000" b="0" kern="1200" dirty="0" smtClean="0">
                          <a:solidFill>
                            <a:schemeClr val="tx1"/>
                          </a:solidFill>
                          <a:effectLst/>
                        </a:rPr>
                        <a:t>」を修了</a:t>
                      </a:r>
                      <a:endParaRPr kumimoji="1" lang="en-US" altLang="ja-JP" sz="2000" b="0" kern="1200" dirty="0" smtClean="0">
                        <a:solidFill>
                          <a:schemeClr val="tx1"/>
                        </a:solidFill>
                        <a:latin typeface="+mn-lt"/>
                        <a:ea typeface="+mn-ea"/>
                        <a:cs typeface="+mn-cs"/>
                      </a:endParaRPr>
                    </a:p>
                  </a:txBody>
                  <a:tcPr>
                    <a:solidFill>
                      <a:schemeClr val="accent1">
                        <a:lumMod val="20000"/>
                        <a:lumOff val="80000"/>
                      </a:schemeClr>
                    </a:solidFill>
                  </a:tcPr>
                </a:tc>
                <a:tc>
                  <a:txBody>
                    <a:bodyPr/>
                    <a:lstStyle/>
                    <a:p>
                      <a:r>
                        <a:rPr kumimoji="1" lang="ja-JP" altLang="en-US" sz="2000" b="0" kern="1200" dirty="0" smtClean="0">
                          <a:solidFill>
                            <a:schemeClr val="tx1"/>
                          </a:solidFill>
                        </a:rPr>
                        <a:t>他の職務との兼務可</a:t>
                      </a:r>
                      <a:endParaRPr kumimoji="1" lang="en-US" altLang="ja-JP" sz="2000" b="0" kern="1200" dirty="0" smtClean="0">
                        <a:solidFill>
                          <a:schemeClr val="tx1"/>
                        </a:solidFill>
                      </a:endParaRPr>
                    </a:p>
                    <a:p>
                      <a:endParaRPr kumimoji="1" lang="en-US" altLang="ja-JP" sz="2000" b="0" kern="1200" dirty="0" smtClean="0">
                        <a:solidFill>
                          <a:schemeClr val="tx1"/>
                        </a:solidFill>
                      </a:endParaRPr>
                    </a:p>
                    <a:p>
                      <a:endParaRPr kumimoji="1" lang="en-US" altLang="ja-JP" sz="2000" b="0" kern="1200" dirty="0" smtClean="0">
                        <a:solidFill>
                          <a:schemeClr val="tx1"/>
                        </a:solidFill>
                        <a:latin typeface="+mn-lt"/>
                        <a:ea typeface="+mn-ea"/>
                        <a:cs typeface="+mn-cs"/>
                      </a:endParaRPr>
                    </a:p>
                  </a:txBody>
                  <a:tcPr>
                    <a:solidFill>
                      <a:schemeClr val="accent1">
                        <a:lumMod val="20000"/>
                        <a:lumOff val="80000"/>
                      </a:schemeClr>
                    </a:solidFill>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013832224"/>
              </p:ext>
            </p:extLst>
          </p:nvPr>
        </p:nvGraphicFramePr>
        <p:xfrm>
          <a:off x="838200" y="3664267"/>
          <a:ext cx="10093656" cy="1310640"/>
        </p:xfrm>
        <a:graphic>
          <a:graphicData uri="http://schemas.openxmlformats.org/drawingml/2006/table">
            <a:tbl>
              <a:tblPr firstRow="1" bandRow="1">
                <a:tableStyleId>{5C22544A-7EE6-4342-B048-85BDC9FD1C3A}</a:tableStyleId>
              </a:tblPr>
              <a:tblGrid>
                <a:gridCol w="2270760"/>
                <a:gridCol w="4632960"/>
                <a:gridCol w="3189936"/>
              </a:tblGrid>
              <a:tr h="370840">
                <a:tc>
                  <a:txBody>
                    <a:bodyPr/>
                    <a:lstStyle/>
                    <a:p>
                      <a:r>
                        <a:rPr kumimoji="1" lang="ja-JP" altLang="en-US" sz="2400" b="0" dirty="0" smtClean="0">
                          <a:solidFill>
                            <a:schemeClr val="tx1"/>
                          </a:solidFill>
                        </a:rPr>
                        <a:t>管理者</a:t>
                      </a:r>
                      <a:endParaRPr kumimoji="1" lang="ja-JP" altLang="en-US" sz="2400" b="0" dirty="0">
                        <a:solidFill>
                          <a:schemeClr val="tx1"/>
                        </a:solidFill>
                      </a:endParaRPr>
                    </a:p>
                  </a:txBody>
                  <a:tcPr anchor="ctr">
                    <a:solidFill>
                      <a:schemeClr val="accent1">
                        <a:lumMod val="20000"/>
                        <a:lumOff val="80000"/>
                      </a:schemeClr>
                    </a:solidFill>
                  </a:tcPr>
                </a:tc>
                <a:tc>
                  <a:txBody>
                    <a:bodyPr/>
                    <a:lstStyle/>
                    <a:p>
                      <a:r>
                        <a:rPr kumimoji="1" lang="ja-JP" altLang="en-US" sz="2000" b="0" kern="1200" dirty="0" smtClean="0">
                          <a:solidFill>
                            <a:schemeClr val="tx1"/>
                          </a:solidFill>
                          <a:latin typeface="+mn-lt"/>
                          <a:ea typeface="+mn-ea"/>
                          <a:cs typeface="+mn-cs"/>
                        </a:rPr>
                        <a:t>○特別養護老人ホーム等での認知症　</a:t>
                      </a:r>
                      <a:endParaRPr kumimoji="1" lang="en-US" altLang="ja-JP" sz="2000" b="0" kern="1200" dirty="0" smtClean="0">
                        <a:solidFill>
                          <a:schemeClr val="tx1"/>
                        </a:solidFill>
                        <a:latin typeface="+mn-lt"/>
                        <a:ea typeface="+mn-ea"/>
                        <a:cs typeface="+mn-cs"/>
                      </a:endParaRPr>
                    </a:p>
                    <a:p>
                      <a:r>
                        <a:rPr kumimoji="1" lang="ja-JP" altLang="en-US" sz="2000" b="0" kern="1200" dirty="0" smtClean="0">
                          <a:solidFill>
                            <a:schemeClr val="tx1"/>
                          </a:solidFill>
                          <a:latin typeface="+mn-lt"/>
                          <a:ea typeface="+mn-ea"/>
                          <a:cs typeface="+mn-cs"/>
                        </a:rPr>
                        <a:t>　高齢者の介護に従事した経験</a:t>
                      </a:r>
                      <a:endParaRPr kumimoji="1" lang="en-US" altLang="ja-JP" sz="2000" b="0" kern="1200" dirty="0" smtClean="0">
                        <a:solidFill>
                          <a:schemeClr val="tx1"/>
                        </a:solidFill>
                        <a:latin typeface="+mn-lt"/>
                        <a:ea typeface="+mn-ea"/>
                        <a:cs typeface="+mn-cs"/>
                      </a:endParaRPr>
                    </a:p>
                    <a:p>
                      <a:r>
                        <a:rPr kumimoji="1" lang="ja-JP" altLang="en-US" sz="2000" b="0" kern="1200" dirty="0" smtClean="0">
                          <a:solidFill>
                            <a:schemeClr val="tx1"/>
                          </a:solidFill>
                          <a:latin typeface="+mn-lt"/>
                          <a:ea typeface="+mn-ea"/>
                          <a:cs typeface="+mn-cs"/>
                        </a:rPr>
                        <a:t>○「認知症対応型サービス事業管理者</a:t>
                      </a:r>
                      <a:endParaRPr kumimoji="1" lang="en-US" altLang="ja-JP" sz="2000" b="0" kern="1200" dirty="0" smtClean="0">
                        <a:solidFill>
                          <a:schemeClr val="tx1"/>
                        </a:solidFill>
                        <a:latin typeface="+mn-lt"/>
                        <a:ea typeface="+mn-ea"/>
                        <a:cs typeface="+mn-cs"/>
                      </a:endParaRPr>
                    </a:p>
                    <a:p>
                      <a:r>
                        <a:rPr kumimoji="1" lang="ja-JP" altLang="en-US" sz="2000" b="0" kern="1200" dirty="0" smtClean="0">
                          <a:solidFill>
                            <a:schemeClr val="tx1"/>
                          </a:solidFill>
                          <a:latin typeface="+mn-lt"/>
                          <a:ea typeface="+mn-ea"/>
                          <a:cs typeface="+mn-cs"/>
                        </a:rPr>
                        <a:t>　研修」を修了</a:t>
                      </a:r>
                      <a:endParaRPr kumimoji="1" lang="ja-JP" altLang="en-US" sz="2000" b="0" dirty="0">
                        <a:solidFill>
                          <a:schemeClr val="tx1"/>
                        </a:solidFill>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b="0" kern="1200" dirty="0" smtClean="0">
                          <a:solidFill>
                            <a:schemeClr val="tx1"/>
                          </a:solidFill>
                          <a:latin typeface="+mn-lt"/>
                          <a:ea typeface="+mn-ea"/>
                          <a:cs typeface="+mn-cs"/>
                        </a:rPr>
                        <a:t>同一事業所内の他の職務、同一敷地内の他の事業所の職務との兼務可</a:t>
                      </a:r>
                      <a:endParaRPr kumimoji="1" lang="en-US" altLang="ja-JP" sz="2000" b="0" kern="1200" dirty="0" smtClean="0">
                        <a:solidFill>
                          <a:schemeClr val="tx1"/>
                        </a:solidFill>
                        <a:latin typeface="+mn-lt"/>
                        <a:ea typeface="+mn-ea"/>
                        <a:cs typeface="+mn-cs"/>
                      </a:endParaRPr>
                    </a:p>
                  </a:txBody>
                  <a:tcPr>
                    <a:solidFill>
                      <a:schemeClr val="accent1">
                        <a:lumMod val="20000"/>
                        <a:lumOff val="80000"/>
                      </a:schemeClr>
                    </a:solidFill>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607786461"/>
              </p:ext>
            </p:extLst>
          </p:nvPr>
        </p:nvGraphicFramePr>
        <p:xfrm>
          <a:off x="838200" y="4974907"/>
          <a:ext cx="10093656" cy="1310640"/>
        </p:xfrm>
        <a:graphic>
          <a:graphicData uri="http://schemas.openxmlformats.org/drawingml/2006/table">
            <a:tbl>
              <a:tblPr firstRow="1" bandRow="1">
                <a:tableStyleId>{5C22544A-7EE6-4342-B048-85BDC9FD1C3A}</a:tableStyleId>
              </a:tblPr>
              <a:tblGrid>
                <a:gridCol w="2270760"/>
                <a:gridCol w="4632960"/>
                <a:gridCol w="3189936"/>
              </a:tblGrid>
              <a:tr h="370840">
                <a:tc>
                  <a:txBody>
                    <a:bodyPr/>
                    <a:lstStyle/>
                    <a:p>
                      <a:r>
                        <a:rPr kumimoji="1" lang="ja-JP" altLang="en-US" sz="2400" b="0" dirty="0" smtClean="0">
                          <a:solidFill>
                            <a:schemeClr val="tx1"/>
                          </a:solidFill>
                        </a:rPr>
                        <a:t>介護支援</a:t>
                      </a:r>
                      <a:endParaRPr kumimoji="1" lang="en-US" altLang="ja-JP" sz="2400" b="0" dirty="0" smtClean="0">
                        <a:solidFill>
                          <a:schemeClr val="tx1"/>
                        </a:solidFill>
                      </a:endParaRPr>
                    </a:p>
                    <a:p>
                      <a:r>
                        <a:rPr kumimoji="1" lang="ja-JP" altLang="en-US" sz="2400" b="0" dirty="0" smtClean="0">
                          <a:solidFill>
                            <a:schemeClr val="tx1"/>
                          </a:solidFill>
                        </a:rPr>
                        <a:t>専門員</a:t>
                      </a:r>
                      <a:endParaRPr kumimoji="1" lang="ja-JP" altLang="en-US" sz="2400" b="0" dirty="0">
                        <a:solidFill>
                          <a:schemeClr val="tx1"/>
                        </a:solidFill>
                      </a:endParaRPr>
                    </a:p>
                  </a:txBody>
                  <a:tcPr anchor="ctr">
                    <a:solidFill>
                      <a:schemeClr val="accent1">
                        <a:lumMod val="20000"/>
                        <a:lumOff val="80000"/>
                      </a:schemeClr>
                    </a:solidFill>
                  </a:tcPr>
                </a:tc>
                <a:tc>
                  <a:txBody>
                    <a:bodyPr/>
                    <a:lstStyle/>
                    <a:p>
                      <a:r>
                        <a:rPr kumimoji="1" lang="ja-JP" altLang="en-US" sz="2000" b="0" kern="1200" dirty="0" smtClean="0">
                          <a:solidFill>
                            <a:schemeClr val="tx1"/>
                          </a:solidFill>
                          <a:latin typeface="+mn-lt"/>
                          <a:ea typeface="+mn-ea"/>
                          <a:cs typeface="+mn-cs"/>
                        </a:rPr>
                        <a:t>○特別養護老人ホーム等での認知症　</a:t>
                      </a:r>
                      <a:endParaRPr kumimoji="1" lang="en-US" altLang="ja-JP" sz="2000" b="0" kern="1200" dirty="0" smtClean="0">
                        <a:solidFill>
                          <a:schemeClr val="tx1"/>
                        </a:solidFill>
                        <a:latin typeface="+mn-lt"/>
                        <a:ea typeface="+mn-ea"/>
                        <a:cs typeface="+mn-cs"/>
                      </a:endParaRPr>
                    </a:p>
                    <a:p>
                      <a:r>
                        <a:rPr kumimoji="1" lang="ja-JP" altLang="en-US" sz="2000" b="0" kern="1200" dirty="0" smtClean="0">
                          <a:solidFill>
                            <a:schemeClr val="tx1"/>
                          </a:solidFill>
                          <a:latin typeface="+mn-lt"/>
                          <a:ea typeface="+mn-ea"/>
                          <a:cs typeface="+mn-cs"/>
                        </a:rPr>
                        <a:t>　高齢者の介護に従事した経験</a:t>
                      </a:r>
                      <a:endParaRPr kumimoji="1" lang="en-US" altLang="ja-JP" sz="2000" b="0" kern="1200" dirty="0" smtClean="0">
                        <a:solidFill>
                          <a:schemeClr val="tx1"/>
                        </a:solidFill>
                        <a:latin typeface="+mn-lt"/>
                        <a:ea typeface="+mn-ea"/>
                        <a:cs typeface="+mn-cs"/>
                      </a:endParaRPr>
                    </a:p>
                    <a:p>
                      <a:r>
                        <a:rPr kumimoji="1" lang="ja-JP" altLang="en-US" sz="2000" b="0" kern="1200" dirty="0" smtClean="0">
                          <a:solidFill>
                            <a:schemeClr val="tx1"/>
                          </a:solidFill>
                          <a:latin typeface="+mn-lt"/>
                          <a:ea typeface="+mn-ea"/>
                          <a:cs typeface="+mn-cs"/>
                        </a:rPr>
                        <a:t>○</a:t>
                      </a:r>
                      <a:r>
                        <a:rPr kumimoji="1" lang="ja-JP" altLang="en-US" sz="2000" b="0" kern="1200" dirty="0" smtClean="0">
                          <a:solidFill>
                            <a:schemeClr val="tx1"/>
                          </a:solidFill>
                          <a:latin typeface="+mn-lt"/>
                          <a:ea typeface="+mn-ea"/>
                          <a:cs typeface="+mn-cs"/>
                        </a:rPr>
                        <a:t>「小規模多機能型サービス等計画作　</a:t>
                      </a:r>
                      <a:endParaRPr kumimoji="1" lang="en-US" altLang="ja-JP" sz="2000" b="0" kern="1200" dirty="0" smtClean="0">
                        <a:solidFill>
                          <a:schemeClr val="tx1"/>
                        </a:solidFill>
                        <a:latin typeface="+mn-lt"/>
                        <a:ea typeface="+mn-ea"/>
                        <a:cs typeface="+mn-cs"/>
                      </a:endParaRPr>
                    </a:p>
                    <a:p>
                      <a:r>
                        <a:rPr kumimoji="1" lang="ja-JP" altLang="en-US" sz="2000" b="0" kern="1200" baseline="0" smtClean="0">
                          <a:solidFill>
                            <a:schemeClr val="tx1"/>
                          </a:solidFill>
                          <a:latin typeface="+mn-lt"/>
                          <a:ea typeface="+mn-ea"/>
                          <a:cs typeface="+mn-cs"/>
                        </a:rPr>
                        <a:t>  </a:t>
                      </a:r>
                      <a:r>
                        <a:rPr kumimoji="1" lang="ja-JP" altLang="en-US" sz="2000" b="0" kern="1200" smtClean="0">
                          <a:solidFill>
                            <a:schemeClr val="tx1"/>
                          </a:solidFill>
                          <a:latin typeface="+mn-lt"/>
                          <a:ea typeface="+mn-ea"/>
                          <a:cs typeface="+mn-cs"/>
                        </a:rPr>
                        <a:t>　成担当者研修</a:t>
                      </a:r>
                      <a:r>
                        <a:rPr kumimoji="1" lang="ja-JP" altLang="en-US" sz="2000" b="0" kern="1200" dirty="0" smtClean="0">
                          <a:solidFill>
                            <a:schemeClr val="tx1"/>
                          </a:solidFill>
                          <a:latin typeface="+mn-lt"/>
                          <a:ea typeface="+mn-ea"/>
                          <a:cs typeface="+mn-cs"/>
                        </a:rPr>
                        <a:t>」を修了</a:t>
                      </a:r>
                      <a:endParaRPr kumimoji="1" lang="ja-JP" altLang="en-US" sz="2000" b="0" dirty="0">
                        <a:solidFill>
                          <a:schemeClr val="tx1"/>
                        </a:solidFill>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b="0" kern="1200" dirty="0" smtClean="0">
                          <a:solidFill>
                            <a:schemeClr val="tx1"/>
                          </a:solidFill>
                          <a:latin typeface="+mn-lt"/>
                          <a:ea typeface="+mn-ea"/>
                          <a:cs typeface="+mn-cs"/>
                        </a:rPr>
                        <a:t>同一事業所内の他の職務、同一敷地内の他の事業所の職務との兼務可</a:t>
                      </a:r>
                      <a:endParaRPr kumimoji="1" lang="en-US" altLang="ja-JP" sz="2000" b="0" kern="1200" dirty="0" smtClean="0">
                        <a:solidFill>
                          <a:schemeClr val="tx1"/>
                        </a:solidFill>
                        <a:latin typeface="+mn-lt"/>
                        <a:ea typeface="+mn-ea"/>
                        <a:cs typeface="+mn-cs"/>
                      </a:endParaRPr>
                    </a:p>
                  </a:txBody>
                  <a:tcPr>
                    <a:solidFill>
                      <a:schemeClr val="accent1">
                        <a:lumMod val="20000"/>
                        <a:lumOff val="80000"/>
                      </a:schemeClr>
                    </a:solidFill>
                  </a:tcPr>
                </a:tc>
              </a:tr>
            </a:tbl>
          </a:graphicData>
        </a:graphic>
      </p:graphicFrame>
    </p:spTree>
    <p:extLst>
      <p:ext uri="{BB962C8B-B14F-4D97-AF65-F5344CB8AC3E}">
        <p14:creationId xmlns:p14="http://schemas.microsoft.com/office/powerpoint/2010/main" val="258691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2322</TotalTime>
  <Words>1192</Words>
  <Application>Microsoft Office PowerPoint</Application>
  <PresentationFormat>ワイド画面</PresentationFormat>
  <Paragraphs>254</Paragraphs>
  <Slides>23</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23</vt:i4>
      </vt:variant>
    </vt:vector>
  </HeadingPairs>
  <TitlesOfParts>
    <vt:vector size="31" baseType="lpstr">
      <vt:lpstr>HG丸ｺﾞｼｯｸM-PRO</vt:lpstr>
      <vt:lpstr>ＭＳ Ｐゴシック</vt:lpstr>
      <vt:lpstr>メイリオ</vt:lpstr>
      <vt:lpstr>Arial</vt:lpstr>
      <vt:lpstr>Calibri</vt:lpstr>
      <vt:lpstr>Times New Roman</vt:lpstr>
      <vt:lpstr>Wingdings</vt:lpstr>
      <vt:lpstr>Office テーマ</vt:lpstr>
      <vt:lpstr>川崎市 指定介護保険事業者 集団指導講習会</vt:lpstr>
      <vt:lpstr>２−４　訪問看護（介護予防） １　管理者　／　２　指定訪問看護を提供する者</vt:lpstr>
      <vt:lpstr>２−４　訪問看護（介護予防） ３　主治の医師との連携</vt:lpstr>
      <vt:lpstr>２−４　訪問看護（介護予防） ４　訪問看護計画書と訪問看護報告書</vt:lpstr>
      <vt:lpstr>２−４　訪問看護（介護予防） ６　所要時間等</vt:lpstr>
      <vt:lpstr>２−４　訪問看護（介護予防） ７　理学療法士等による訪問看護</vt:lpstr>
      <vt:lpstr>２−４　訪問看護（介護予防） ８　給付調整等</vt:lpstr>
      <vt:lpstr>川崎市 指定介護保険事業者 集団指導講習会</vt:lpstr>
      <vt:lpstr>５−１　小規模多機能型居宅介護・複合型サービス共通 １　人員に関する基準について</vt:lpstr>
      <vt:lpstr>５−１　小規模多機能型居宅介護・複合型サービス共通 ２　設備に関する基準について</vt:lpstr>
      <vt:lpstr>５−１　小規模多機能型居宅介護・複合型サービス共通 ４　居宅サービス計画の作成</vt:lpstr>
      <vt:lpstr>５−１　小規模多機能型居宅介護・複合型サービス共通 ５　地域との連携等</vt:lpstr>
      <vt:lpstr>５−１　小規模多機能型居宅介護・複合型サービス共通 ６　介護報酬算定に関する留意事項</vt:lpstr>
      <vt:lpstr>５−２　小規模多機能型居宅介護 １　介護従業者</vt:lpstr>
      <vt:lpstr>５−２　小規模多機能型居宅介護 ２　小規模多機能型居宅介護の取扱方針</vt:lpstr>
      <vt:lpstr>５−２　小規模多機能型居宅介護 ３　小規模多機能型居宅介護計画</vt:lpstr>
      <vt:lpstr>５−３　看護小規模多機能型居宅介護（複合型サービス） １　介護従業者</vt:lpstr>
      <vt:lpstr>５−３　看護小規模多機能型居宅介護（複合型サービス）  ２　看護小規模多機能型居宅介護の取扱方針</vt:lpstr>
      <vt:lpstr>５−３　看護小規模多機能型居宅介護（複合型サービス）  ３　看護小規模多機能型居宅介護計画 　　及び看護小規模多機能型居宅介護報告書</vt:lpstr>
      <vt:lpstr>５−３　看護小規模多機能型居宅介護（複合型サービス）  ３　看護小規模多機能型居宅介護計画 　　及び看護小規模多機能型居宅介護報告書</vt:lpstr>
      <vt:lpstr>５−３　看護小規模多機能型居宅介護（複合型サービス）  ４　介護報酬算定に関する留意事項</vt:lpstr>
      <vt:lpstr>５−３　看護小規模多機能型居宅介護（複合型サービス）  ４　介護報酬算定に関する留意事項</vt:lpstr>
      <vt:lpstr>訪問看護 小規模多機能型居宅介護 看護小規模多機能型居宅介護は 以上で終了です。 御清聴ありがとうございました。</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梅森</dc:creator>
  <cp:lastModifiedBy>川崎市</cp:lastModifiedBy>
  <cp:revision>98</cp:revision>
  <cp:lastPrinted>2016-06-09T10:50:32Z</cp:lastPrinted>
  <dcterms:created xsi:type="dcterms:W3CDTF">2016-06-09T10:45:25Z</dcterms:created>
  <dcterms:modified xsi:type="dcterms:W3CDTF">2018-11-26T23:41:38Z</dcterms:modified>
</cp:coreProperties>
</file>