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10691813" cy="15119350"/>
  <p:notesSz cx="6807200" cy="9939338"/>
  <p:defaultTextStyle>
    <a:defPPr>
      <a:defRPr lang="ja-JP"/>
    </a:defPPr>
    <a:lvl1pPr marL="0" algn="l" defTabSz="1474872" rtl="0" eaLnBrk="1" latinLnBrk="0" hangingPunct="1">
      <a:defRPr kumimoji="1" sz="2880" kern="1200">
        <a:solidFill>
          <a:schemeClr val="tx1"/>
        </a:solidFill>
        <a:latin typeface="+mn-lt"/>
        <a:ea typeface="+mn-ea"/>
        <a:cs typeface="+mn-cs"/>
      </a:defRPr>
    </a:lvl1pPr>
    <a:lvl2pPr marL="737436" algn="l" defTabSz="1474872" rtl="0" eaLnBrk="1" latinLnBrk="0" hangingPunct="1">
      <a:defRPr kumimoji="1" sz="2880" kern="1200">
        <a:solidFill>
          <a:schemeClr val="tx1"/>
        </a:solidFill>
        <a:latin typeface="+mn-lt"/>
        <a:ea typeface="+mn-ea"/>
        <a:cs typeface="+mn-cs"/>
      </a:defRPr>
    </a:lvl2pPr>
    <a:lvl3pPr marL="1474872" algn="l" defTabSz="1474872" rtl="0" eaLnBrk="1" latinLnBrk="0" hangingPunct="1">
      <a:defRPr kumimoji="1" sz="2880" kern="1200">
        <a:solidFill>
          <a:schemeClr val="tx1"/>
        </a:solidFill>
        <a:latin typeface="+mn-lt"/>
        <a:ea typeface="+mn-ea"/>
        <a:cs typeface="+mn-cs"/>
      </a:defRPr>
    </a:lvl3pPr>
    <a:lvl4pPr marL="2212309" algn="l" defTabSz="1474872" rtl="0" eaLnBrk="1" latinLnBrk="0" hangingPunct="1">
      <a:defRPr kumimoji="1" sz="2880" kern="1200">
        <a:solidFill>
          <a:schemeClr val="tx1"/>
        </a:solidFill>
        <a:latin typeface="+mn-lt"/>
        <a:ea typeface="+mn-ea"/>
        <a:cs typeface="+mn-cs"/>
      </a:defRPr>
    </a:lvl4pPr>
    <a:lvl5pPr marL="2949745" algn="l" defTabSz="1474872" rtl="0" eaLnBrk="1" latinLnBrk="0" hangingPunct="1">
      <a:defRPr kumimoji="1" sz="2880" kern="1200">
        <a:solidFill>
          <a:schemeClr val="tx1"/>
        </a:solidFill>
        <a:latin typeface="+mn-lt"/>
        <a:ea typeface="+mn-ea"/>
        <a:cs typeface="+mn-cs"/>
      </a:defRPr>
    </a:lvl5pPr>
    <a:lvl6pPr marL="3687181" algn="l" defTabSz="1474872" rtl="0" eaLnBrk="1" latinLnBrk="0" hangingPunct="1">
      <a:defRPr kumimoji="1" sz="2880" kern="1200">
        <a:solidFill>
          <a:schemeClr val="tx1"/>
        </a:solidFill>
        <a:latin typeface="+mn-lt"/>
        <a:ea typeface="+mn-ea"/>
        <a:cs typeface="+mn-cs"/>
      </a:defRPr>
    </a:lvl6pPr>
    <a:lvl7pPr marL="4424617" algn="l" defTabSz="1474872" rtl="0" eaLnBrk="1" latinLnBrk="0" hangingPunct="1">
      <a:defRPr kumimoji="1" sz="2880" kern="1200">
        <a:solidFill>
          <a:schemeClr val="tx1"/>
        </a:solidFill>
        <a:latin typeface="+mn-lt"/>
        <a:ea typeface="+mn-ea"/>
        <a:cs typeface="+mn-cs"/>
      </a:defRPr>
    </a:lvl7pPr>
    <a:lvl8pPr marL="5162053" algn="l" defTabSz="1474872" rtl="0" eaLnBrk="1" latinLnBrk="0" hangingPunct="1">
      <a:defRPr kumimoji="1" sz="2880" kern="1200">
        <a:solidFill>
          <a:schemeClr val="tx1"/>
        </a:solidFill>
        <a:latin typeface="+mn-lt"/>
        <a:ea typeface="+mn-ea"/>
        <a:cs typeface="+mn-cs"/>
      </a:defRPr>
    </a:lvl8pPr>
    <a:lvl9pPr marL="5899489" algn="l" defTabSz="1474872" rtl="0" eaLnBrk="1" latinLnBrk="0" hangingPunct="1">
      <a:defRPr kumimoji="1"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5959"/>
    <a:srgbClr val="F64444"/>
    <a:srgbClr val="005AB4"/>
    <a:srgbClr val="0066CC"/>
    <a:srgbClr val="E5F5FF"/>
    <a:srgbClr val="EDFFE1"/>
    <a:srgbClr val="E1FFCD"/>
    <a:srgbClr val="FFF0DD"/>
    <a:srgbClr val="CC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33" autoAdjust="0"/>
    <p:restoredTop sz="96391" autoAdjust="0"/>
  </p:normalViewPr>
  <p:slideViewPr>
    <p:cSldViewPr>
      <p:cViewPr varScale="1">
        <p:scale>
          <a:sx n="54" d="100"/>
          <a:sy n="54" d="100"/>
        </p:scale>
        <p:origin x="792" y="120"/>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2020/1/24</a:t>
            </a:fld>
            <a:endParaRPr kumimoji="1" lang="ja-JP" altLang="en-US"/>
          </a:p>
        </p:txBody>
      </p:sp>
      <p:sp>
        <p:nvSpPr>
          <p:cNvPr id="4" name="スライド イメージ プレースホルダー 3"/>
          <p:cNvSpPr>
            <a:spLocks noGrp="1" noRot="1" noChangeAspect="1"/>
          </p:cNvSpPr>
          <p:nvPr>
            <p:ph type="sldImg" idx="2"/>
          </p:nvPr>
        </p:nvSpPr>
        <p:spPr>
          <a:xfrm>
            <a:off x="2085975" y="746125"/>
            <a:ext cx="263525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1053480" rtl="0" eaLnBrk="1" latinLnBrk="0" hangingPunct="1">
      <a:defRPr kumimoji="1" sz="1383" kern="1200">
        <a:solidFill>
          <a:schemeClr val="tx1"/>
        </a:solidFill>
        <a:latin typeface="+mn-lt"/>
        <a:ea typeface="+mn-ea"/>
        <a:cs typeface="+mn-cs"/>
      </a:defRPr>
    </a:lvl1pPr>
    <a:lvl2pPr marL="526740" algn="l" defTabSz="1053480" rtl="0" eaLnBrk="1" latinLnBrk="0" hangingPunct="1">
      <a:defRPr kumimoji="1" sz="1383" kern="1200">
        <a:solidFill>
          <a:schemeClr val="tx1"/>
        </a:solidFill>
        <a:latin typeface="+mn-lt"/>
        <a:ea typeface="+mn-ea"/>
        <a:cs typeface="+mn-cs"/>
      </a:defRPr>
    </a:lvl2pPr>
    <a:lvl3pPr marL="1053480" algn="l" defTabSz="1053480" rtl="0" eaLnBrk="1" latinLnBrk="0" hangingPunct="1">
      <a:defRPr kumimoji="1" sz="1383" kern="1200">
        <a:solidFill>
          <a:schemeClr val="tx1"/>
        </a:solidFill>
        <a:latin typeface="+mn-lt"/>
        <a:ea typeface="+mn-ea"/>
        <a:cs typeface="+mn-cs"/>
      </a:defRPr>
    </a:lvl3pPr>
    <a:lvl4pPr marL="1580220" algn="l" defTabSz="1053480" rtl="0" eaLnBrk="1" latinLnBrk="0" hangingPunct="1">
      <a:defRPr kumimoji="1" sz="1383" kern="1200">
        <a:solidFill>
          <a:schemeClr val="tx1"/>
        </a:solidFill>
        <a:latin typeface="+mn-lt"/>
        <a:ea typeface="+mn-ea"/>
        <a:cs typeface="+mn-cs"/>
      </a:defRPr>
    </a:lvl4pPr>
    <a:lvl5pPr marL="2106960" algn="l" defTabSz="1053480" rtl="0" eaLnBrk="1" latinLnBrk="0" hangingPunct="1">
      <a:defRPr kumimoji="1" sz="1383" kern="1200">
        <a:solidFill>
          <a:schemeClr val="tx1"/>
        </a:solidFill>
        <a:latin typeface="+mn-lt"/>
        <a:ea typeface="+mn-ea"/>
        <a:cs typeface="+mn-cs"/>
      </a:defRPr>
    </a:lvl5pPr>
    <a:lvl6pPr marL="2633701" algn="l" defTabSz="1053480" rtl="0" eaLnBrk="1" latinLnBrk="0" hangingPunct="1">
      <a:defRPr kumimoji="1" sz="1383" kern="1200">
        <a:solidFill>
          <a:schemeClr val="tx1"/>
        </a:solidFill>
        <a:latin typeface="+mn-lt"/>
        <a:ea typeface="+mn-ea"/>
        <a:cs typeface="+mn-cs"/>
      </a:defRPr>
    </a:lvl6pPr>
    <a:lvl7pPr marL="3160441" algn="l" defTabSz="1053480" rtl="0" eaLnBrk="1" latinLnBrk="0" hangingPunct="1">
      <a:defRPr kumimoji="1" sz="1383" kern="1200">
        <a:solidFill>
          <a:schemeClr val="tx1"/>
        </a:solidFill>
        <a:latin typeface="+mn-lt"/>
        <a:ea typeface="+mn-ea"/>
        <a:cs typeface="+mn-cs"/>
      </a:defRPr>
    </a:lvl7pPr>
    <a:lvl8pPr marL="3687181" algn="l" defTabSz="1053480" rtl="0" eaLnBrk="1" latinLnBrk="0" hangingPunct="1">
      <a:defRPr kumimoji="1" sz="1383" kern="1200">
        <a:solidFill>
          <a:schemeClr val="tx1"/>
        </a:solidFill>
        <a:latin typeface="+mn-lt"/>
        <a:ea typeface="+mn-ea"/>
        <a:cs typeface="+mn-cs"/>
      </a:defRPr>
    </a:lvl8pPr>
    <a:lvl9pPr marL="4213921" algn="l" defTabSz="1053480" rtl="0" eaLnBrk="1" latinLnBrk="0" hangingPunct="1">
      <a:defRPr kumimoji="1"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4696801"/>
            <a:ext cx="9088041" cy="324086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813673" y="808466"/>
            <a:ext cx="1804244" cy="1719826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00944" y="808466"/>
            <a:ext cx="5234534" cy="1719826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9715583"/>
            <a:ext cx="9088041" cy="3002871"/>
          </a:xfrm>
        </p:spPr>
        <p:txBody>
          <a:bodyPr anchor="t"/>
          <a:lstStyle>
            <a:lvl1pPr algn="l">
              <a:defRPr sz="6236"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580" y="6408228"/>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00945" y="4703800"/>
            <a:ext cx="3519388" cy="13302929"/>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098530" y="4703800"/>
            <a:ext cx="3519388" cy="13302929"/>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605475"/>
            <a:ext cx="9622632" cy="2519892"/>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2"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592"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1295" y="3384355"/>
            <a:ext cx="4725929"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1295" y="4794793"/>
            <a:ext cx="4725929"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2" y="601975"/>
            <a:ext cx="3517533" cy="2561890"/>
          </a:xfrm>
        </p:spPr>
        <p:txBody>
          <a:bodyPr anchor="b"/>
          <a:lstStyle>
            <a:lvl1pPr algn="l">
              <a:defRPr sz="3118"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202" y="601977"/>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592" y="3163866"/>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10583547"/>
            <a:ext cx="6415088" cy="1249447"/>
          </a:xfrm>
        </p:spPr>
        <p:txBody>
          <a:bodyPr anchor="b"/>
          <a:lstStyle>
            <a:lvl1pPr algn="l">
              <a:defRPr sz="3118"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670" y="1350941"/>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kumimoji="1" lang="ja-JP" altLang="en-US"/>
          </a:p>
        </p:txBody>
      </p:sp>
      <p:sp>
        <p:nvSpPr>
          <p:cNvPr id="4" name="テキスト プレースホルダー 3"/>
          <p:cNvSpPr>
            <a:spLocks noGrp="1"/>
          </p:cNvSpPr>
          <p:nvPr>
            <p:ph type="body" sz="half" idx="2"/>
          </p:nvPr>
        </p:nvSpPr>
        <p:spPr>
          <a:xfrm>
            <a:off x="2095670" y="11832994"/>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1" y="3527851"/>
            <a:ext cx="9622632" cy="9978072"/>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591" y="14013399"/>
            <a:ext cx="2494756" cy="804965"/>
          </a:xfrm>
          <a:prstGeom prst="rect">
            <a:avLst/>
          </a:prstGeom>
        </p:spPr>
        <p:txBody>
          <a:bodyPr vert="horz" lIns="128016" tIns="64008" rIns="128016" bIns="64008" rtlCol="0" anchor="ctr"/>
          <a:lstStyle>
            <a:lvl1pPr algn="l">
              <a:defRPr sz="1893">
                <a:solidFill>
                  <a:schemeClr val="tx1">
                    <a:tint val="75000"/>
                  </a:schemeClr>
                </a:solidFill>
              </a:defRPr>
            </a:lvl1pPr>
          </a:lstStyle>
          <a:p>
            <a:fld id="{1C35BD08-1BC8-45EA-8DCD-AB3A78A36CC4}" type="datetimeFigureOut">
              <a:rPr kumimoji="1" lang="ja-JP" altLang="en-US" smtClean="0"/>
              <a:pPr/>
              <a:t>2020/1/24</a:t>
            </a:fld>
            <a:endParaRPr kumimoji="1" lang="ja-JP" altLang="en-US"/>
          </a:p>
        </p:txBody>
      </p:sp>
      <p:sp>
        <p:nvSpPr>
          <p:cNvPr id="5" name="フッター プレースホルダー 4"/>
          <p:cNvSpPr>
            <a:spLocks noGrp="1"/>
          </p:cNvSpPr>
          <p:nvPr>
            <p:ph type="ftr" sz="quarter" idx="3"/>
          </p:nvPr>
        </p:nvSpPr>
        <p:spPr>
          <a:xfrm>
            <a:off x="3653036" y="14013399"/>
            <a:ext cx="3385741" cy="804965"/>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2466" y="14013399"/>
            <a:ext cx="2494756" cy="804965"/>
          </a:xfrm>
          <a:prstGeom prst="rect">
            <a:avLst/>
          </a:prstGeom>
        </p:spPr>
        <p:txBody>
          <a:bodyPr vert="horz" lIns="128016" tIns="64008" rIns="128016" bIns="64008" rtlCol="0" anchor="ctr"/>
          <a:lstStyle>
            <a:lvl1pPr algn="r">
              <a:defRPr sz="1893">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25586" rtl="0" eaLnBrk="1" latinLnBrk="0" hangingPunct="1">
        <a:spcBef>
          <a:spcPct val="0"/>
        </a:spcBef>
        <a:buNone/>
        <a:defRPr kumimoji="1" sz="6904" kern="1200">
          <a:solidFill>
            <a:schemeClr val="tx1"/>
          </a:solidFill>
          <a:latin typeface="+mj-lt"/>
          <a:ea typeface="+mj-ea"/>
          <a:cs typeface="+mj-cs"/>
        </a:defRPr>
      </a:lvl1pPr>
    </p:titleStyle>
    <p:bodyStyle>
      <a:lvl1pPr marL="534595" indent="-534595" algn="l" defTabSz="1425586" rtl="0" eaLnBrk="1" latinLnBrk="0" hangingPunct="1">
        <a:spcBef>
          <a:spcPct val="20000"/>
        </a:spcBef>
        <a:buFont typeface="Arial" panose="020B0604020202020204" pitchFamily="34" charset="0"/>
        <a:buChar char="•"/>
        <a:defRPr kumimoji="1" sz="5011" kern="1200">
          <a:solidFill>
            <a:schemeClr val="tx1"/>
          </a:solidFill>
          <a:latin typeface="+mn-lt"/>
          <a:ea typeface="+mn-ea"/>
          <a:cs typeface="+mn-cs"/>
        </a:defRPr>
      </a:lvl1pPr>
      <a:lvl2pPr marL="1158289" indent="-445496" algn="l" defTabSz="1425586" rtl="0" eaLnBrk="1" latinLnBrk="0" hangingPunct="1">
        <a:spcBef>
          <a:spcPct val="20000"/>
        </a:spcBef>
        <a:buFont typeface="Arial" panose="020B0604020202020204" pitchFamily="34" charset="0"/>
        <a:buChar char="–"/>
        <a:defRPr kumimoji="1" sz="4343" kern="1200">
          <a:solidFill>
            <a:schemeClr val="tx1"/>
          </a:solidFill>
          <a:latin typeface="+mn-lt"/>
          <a:ea typeface="+mn-ea"/>
          <a:cs typeface="+mn-cs"/>
        </a:defRPr>
      </a:lvl2pPr>
      <a:lvl3pPr marL="1781983" indent="-356397" algn="l" defTabSz="1425586" rtl="0" eaLnBrk="1" latinLnBrk="0" hangingPunct="1">
        <a:spcBef>
          <a:spcPct val="20000"/>
        </a:spcBef>
        <a:buFont typeface="Arial" panose="020B0604020202020204" pitchFamily="34" charset="0"/>
        <a:buChar char="•"/>
        <a:defRPr kumimoji="1" sz="3786" kern="1200">
          <a:solidFill>
            <a:schemeClr val="tx1"/>
          </a:solidFill>
          <a:latin typeface="+mn-lt"/>
          <a:ea typeface="+mn-ea"/>
          <a:cs typeface="+mn-cs"/>
        </a:defRPr>
      </a:lvl3pPr>
      <a:lvl4pPr marL="2494776" indent="-356397" algn="l" defTabSz="1425586" rtl="0" eaLnBrk="1" latinLnBrk="0" hangingPunct="1">
        <a:spcBef>
          <a:spcPct val="20000"/>
        </a:spcBef>
        <a:buFont typeface="Arial" panose="020B0604020202020204" pitchFamily="34" charset="0"/>
        <a:buChar char="–"/>
        <a:defRPr kumimoji="1" sz="3118" kern="1200">
          <a:solidFill>
            <a:schemeClr val="tx1"/>
          </a:solidFill>
          <a:latin typeface="+mn-lt"/>
          <a:ea typeface="+mn-ea"/>
          <a:cs typeface="+mn-cs"/>
        </a:defRPr>
      </a:lvl4pPr>
      <a:lvl5pPr marL="3207569" indent="-356397" algn="l" defTabSz="1425586" rtl="0" eaLnBrk="1" latinLnBrk="0" hangingPunct="1">
        <a:spcBef>
          <a:spcPct val="20000"/>
        </a:spcBef>
        <a:buFont typeface="Arial" panose="020B0604020202020204" pitchFamily="34" charset="0"/>
        <a:buChar char="»"/>
        <a:defRPr kumimoji="1" sz="3118" kern="1200">
          <a:solidFill>
            <a:schemeClr val="tx1"/>
          </a:solidFill>
          <a:latin typeface="+mn-lt"/>
          <a:ea typeface="+mn-ea"/>
          <a:cs typeface="+mn-cs"/>
        </a:defRPr>
      </a:lvl5pPr>
      <a:lvl6pPr marL="3920362" indent="-356397" algn="l" defTabSz="1425586" rtl="0" eaLnBrk="1" latinLnBrk="0" hangingPunct="1">
        <a:spcBef>
          <a:spcPct val="20000"/>
        </a:spcBef>
        <a:buFont typeface="Arial" panose="020B0604020202020204" pitchFamily="34" charset="0"/>
        <a:buChar char="•"/>
        <a:defRPr kumimoji="1" sz="3118" kern="1200">
          <a:solidFill>
            <a:schemeClr val="tx1"/>
          </a:solidFill>
          <a:latin typeface="+mn-lt"/>
          <a:ea typeface="+mn-ea"/>
          <a:cs typeface="+mn-cs"/>
        </a:defRPr>
      </a:lvl6pPr>
      <a:lvl7pPr marL="4633155" indent="-356397" algn="l" defTabSz="1425586" rtl="0" eaLnBrk="1" latinLnBrk="0" hangingPunct="1">
        <a:spcBef>
          <a:spcPct val="20000"/>
        </a:spcBef>
        <a:buFont typeface="Arial" panose="020B0604020202020204" pitchFamily="34" charset="0"/>
        <a:buChar char="•"/>
        <a:defRPr kumimoji="1" sz="3118" kern="1200">
          <a:solidFill>
            <a:schemeClr val="tx1"/>
          </a:solidFill>
          <a:latin typeface="+mn-lt"/>
          <a:ea typeface="+mn-ea"/>
          <a:cs typeface="+mn-cs"/>
        </a:defRPr>
      </a:lvl7pPr>
      <a:lvl8pPr marL="5345948" indent="-356397" algn="l" defTabSz="1425586" rtl="0" eaLnBrk="1" latinLnBrk="0" hangingPunct="1">
        <a:spcBef>
          <a:spcPct val="20000"/>
        </a:spcBef>
        <a:buFont typeface="Arial" panose="020B0604020202020204" pitchFamily="34" charset="0"/>
        <a:buChar char="•"/>
        <a:defRPr kumimoji="1" sz="3118" kern="1200">
          <a:solidFill>
            <a:schemeClr val="tx1"/>
          </a:solidFill>
          <a:latin typeface="+mn-lt"/>
          <a:ea typeface="+mn-ea"/>
          <a:cs typeface="+mn-cs"/>
        </a:defRPr>
      </a:lvl8pPr>
      <a:lvl9pPr marL="6058741" indent="-356397" algn="l" defTabSz="1425586" rtl="0" eaLnBrk="1" latinLnBrk="0" hangingPunct="1">
        <a:spcBef>
          <a:spcPct val="20000"/>
        </a:spcBef>
        <a:buFont typeface="Arial" panose="020B0604020202020204" pitchFamily="34" charset="0"/>
        <a:buChar char="•"/>
        <a:defRPr kumimoji="1" sz="3118" kern="1200">
          <a:solidFill>
            <a:schemeClr val="tx1"/>
          </a:solidFill>
          <a:latin typeface="+mn-lt"/>
          <a:ea typeface="+mn-ea"/>
          <a:cs typeface="+mn-cs"/>
        </a:defRPr>
      </a:lvl9pPr>
    </p:bodyStyle>
    <p:otherStyle>
      <a:defPPr>
        <a:defRPr lang="ja-JP"/>
      </a:defPPr>
      <a:lvl1pPr marL="0" algn="l" defTabSz="1425586" rtl="0" eaLnBrk="1" latinLnBrk="0" hangingPunct="1">
        <a:defRPr kumimoji="1" sz="2784" kern="1200">
          <a:solidFill>
            <a:schemeClr val="tx1"/>
          </a:solidFill>
          <a:latin typeface="+mn-lt"/>
          <a:ea typeface="+mn-ea"/>
          <a:cs typeface="+mn-cs"/>
        </a:defRPr>
      </a:lvl1pPr>
      <a:lvl2pPr marL="712793" algn="l" defTabSz="1425586" rtl="0" eaLnBrk="1" latinLnBrk="0" hangingPunct="1">
        <a:defRPr kumimoji="1" sz="2784" kern="1200">
          <a:solidFill>
            <a:schemeClr val="tx1"/>
          </a:solidFill>
          <a:latin typeface="+mn-lt"/>
          <a:ea typeface="+mn-ea"/>
          <a:cs typeface="+mn-cs"/>
        </a:defRPr>
      </a:lvl2pPr>
      <a:lvl3pPr marL="1425586" algn="l" defTabSz="1425586" rtl="0" eaLnBrk="1" latinLnBrk="0" hangingPunct="1">
        <a:defRPr kumimoji="1" sz="2784" kern="1200">
          <a:solidFill>
            <a:schemeClr val="tx1"/>
          </a:solidFill>
          <a:latin typeface="+mn-lt"/>
          <a:ea typeface="+mn-ea"/>
          <a:cs typeface="+mn-cs"/>
        </a:defRPr>
      </a:lvl3pPr>
      <a:lvl4pPr marL="2138379" algn="l" defTabSz="1425586" rtl="0" eaLnBrk="1" latinLnBrk="0" hangingPunct="1">
        <a:defRPr kumimoji="1" sz="2784" kern="1200">
          <a:solidFill>
            <a:schemeClr val="tx1"/>
          </a:solidFill>
          <a:latin typeface="+mn-lt"/>
          <a:ea typeface="+mn-ea"/>
          <a:cs typeface="+mn-cs"/>
        </a:defRPr>
      </a:lvl4pPr>
      <a:lvl5pPr marL="2851172" algn="l" defTabSz="1425586" rtl="0" eaLnBrk="1" latinLnBrk="0" hangingPunct="1">
        <a:defRPr kumimoji="1" sz="2784" kern="1200">
          <a:solidFill>
            <a:schemeClr val="tx1"/>
          </a:solidFill>
          <a:latin typeface="+mn-lt"/>
          <a:ea typeface="+mn-ea"/>
          <a:cs typeface="+mn-cs"/>
        </a:defRPr>
      </a:lvl5pPr>
      <a:lvl6pPr marL="3563965" algn="l" defTabSz="1425586" rtl="0" eaLnBrk="1" latinLnBrk="0" hangingPunct="1">
        <a:defRPr kumimoji="1" sz="2784" kern="1200">
          <a:solidFill>
            <a:schemeClr val="tx1"/>
          </a:solidFill>
          <a:latin typeface="+mn-lt"/>
          <a:ea typeface="+mn-ea"/>
          <a:cs typeface="+mn-cs"/>
        </a:defRPr>
      </a:lvl6pPr>
      <a:lvl7pPr marL="4276759" algn="l" defTabSz="1425586" rtl="0" eaLnBrk="1" latinLnBrk="0" hangingPunct="1">
        <a:defRPr kumimoji="1" sz="2784" kern="1200">
          <a:solidFill>
            <a:schemeClr val="tx1"/>
          </a:solidFill>
          <a:latin typeface="+mn-lt"/>
          <a:ea typeface="+mn-ea"/>
          <a:cs typeface="+mn-cs"/>
        </a:defRPr>
      </a:lvl7pPr>
      <a:lvl8pPr marL="4989552" algn="l" defTabSz="1425586" rtl="0" eaLnBrk="1" latinLnBrk="0" hangingPunct="1">
        <a:defRPr kumimoji="1" sz="2784" kern="1200">
          <a:solidFill>
            <a:schemeClr val="tx1"/>
          </a:solidFill>
          <a:latin typeface="+mn-lt"/>
          <a:ea typeface="+mn-ea"/>
          <a:cs typeface="+mn-cs"/>
        </a:defRPr>
      </a:lvl8pPr>
      <a:lvl9pPr marL="5702345" algn="l" defTabSz="1425586" rtl="0" eaLnBrk="1" latinLnBrk="0" hangingPunct="1">
        <a:defRPr kumimoji="1"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94210" y="1218502"/>
            <a:ext cx="10503393" cy="1512000"/>
          </a:xfrm>
          <a:prstGeom prst="roundRect">
            <a:avLst>
              <a:gd name="adj" fmla="val 7610"/>
            </a:avLst>
          </a:prstGeom>
          <a:solidFill>
            <a:srgbClr val="005AB4"/>
          </a:solidFill>
          <a:ln w="76200">
            <a:solidFill>
              <a:srgbClr val="005AB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lang="ja-JP" altLang="en-US" sz="3207"/>
          </a:p>
        </p:txBody>
      </p:sp>
      <p:sp>
        <p:nvSpPr>
          <p:cNvPr id="5" name="正方形/長方形 4"/>
          <p:cNvSpPr/>
          <p:nvPr/>
        </p:nvSpPr>
        <p:spPr>
          <a:xfrm>
            <a:off x="1536960" y="1247350"/>
            <a:ext cx="7668921" cy="150087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b"/>
          <a:lstStyle/>
          <a:p>
            <a:pPr algn="ctr">
              <a:lnSpc>
                <a:spcPts val="5345"/>
              </a:lnSpc>
            </a:pPr>
            <a:r>
              <a:rPr lang="ja-JP" altLang="en-US" sz="5345" dirty="0">
                <a:solidFill>
                  <a:schemeClr val="bg1"/>
                </a:solidFill>
                <a:latin typeface="ＤＦ特太ゴシック体" panose="020B0509000000000000" pitchFamily="49" charset="-128"/>
                <a:ea typeface="ＤＦ特太ゴシック体" panose="020B0509000000000000" pitchFamily="49" charset="-128"/>
              </a:rPr>
              <a:t>保険証</a:t>
            </a:r>
            <a:r>
              <a:rPr lang="ja-JP" altLang="en-US" sz="4009" dirty="0">
                <a:solidFill>
                  <a:schemeClr val="bg1"/>
                </a:solidFill>
                <a:latin typeface="ＤＦ特太ゴシック体" panose="020B0509000000000000" pitchFamily="49" charset="-128"/>
                <a:ea typeface="ＤＦ特太ゴシック体" panose="020B0509000000000000" pitchFamily="49" charset="-128"/>
              </a:rPr>
              <a:t>や</a:t>
            </a:r>
            <a:r>
              <a:rPr lang="ja-JP" altLang="en-US" sz="5345" dirty="0">
                <a:solidFill>
                  <a:schemeClr val="bg1"/>
                </a:solidFill>
                <a:latin typeface="ＤＦ特太ゴシック体" panose="020B0509000000000000" pitchFamily="49" charset="-128"/>
                <a:ea typeface="ＤＦ特太ゴシック体" panose="020B0509000000000000" pitchFamily="49" charset="-128"/>
              </a:rPr>
              <a:t>現金</a:t>
            </a:r>
            <a:r>
              <a:rPr lang="ja-JP" altLang="en-US" sz="4009" dirty="0">
                <a:solidFill>
                  <a:schemeClr val="bg1"/>
                </a:solidFill>
                <a:latin typeface="ＤＦ特太ゴシック体" panose="020B0509000000000000" pitchFamily="49" charset="-128"/>
                <a:ea typeface="ＤＦ特太ゴシック体" panose="020B0509000000000000" pitchFamily="49" charset="-128"/>
              </a:rPr>
              <a:t>がなくても</a:t>
            </a:r>
            <a:endParaRPr lang="en-US" altLang="ja-JP" sz="4009" dirty="0">
              <a:solidFill>
                <a:schemeClr val="bg1"/>
              </a:solidFill>
              <a:latin typeface="ＤＦ特太ゴシック体" panose="020B0509000000000000" pitchFamily="49" charset="-128"/>
              <a:ea typeface="ＤＦ特太ゴシック体" panose="020B0509000000000000" pitchFamily="49" charset="-128"/>
            </a:endParaRPr>
          </a:p>
          <a:p>
            <a:pPr algn="ctr">
              <a:lnSpc>
                <a:spcPts val="5345"/>
              </a:lnSpc>
            </a:pPr>
            <a:r>
              <a:rPr lang="ja-JP" altLang="en-US" sz="5345" dirty="0">
                <a:solidFill>
                  <a:schemeClr val="bg1"/>
                </a:solidFill>
                <a:latin typeface="ＤＦ特太ゴシック体" panose="020B0509000000000000" pitchFamily="49" charset="-128"/>
                <a:ea typeface="ＤＦ特太ゴシック体" panose="020B0509000000000000" pitchFamily="49" charset="-128"/>
              </a:rPr>
              <a:t>医療機関</a:t>
            </a:r>
            <a:r>
              <a:rPr lang="ja-JP" altLang="en-US" sz="4009" dirty="0">
                <a:solidFill>
                  <a:schemeClr val="bg1"/>
                </a:solidFill>
                <a:latin typeface="ＤＦ特太ゴシック体" panose="020B0509000000000000" pitchFamily="49" charset="-128"/>
                <a:ea typeface="ＤＦ特太ゴシック体" panose="020B0509000000000000" pitchFamily="49" charset="-128"/>
              </a:rPr>
              <a:t>等を</a:t>
            </a:r>
            <a:r>
              <a:rPr lang="ja-JP" altLang="en-US" sz="5345" dirty="0">
                <a:solidFill>
                  <a:schemeClr val="bg1"/>
                </a:solidFill>
                <a:latin typeface="ＤＦ特太ゴシック体" panose="020B0509000000000000" pitchFamily="49" charset="-128"/>
                <a:ea typeface="ＤＦ特太ゴシック体" panose="020B0509000000000000" pitchFamily="49" charset="-128"/>
              </a:rPr>
              <a:t>受診</a:t>
            </a:r>
            <a:r>
              <a:rPr lang="ja-JP" altLang="en-US" sz="4009" dirty="0">
                <a:solidFill>
                  <a:schemeClr val="bg1"/>
                </a:solidFill>
                <a:latin typeface="ＤＦ特太ゴシック体" panose="020B0509000000000000" pitchFamily="49" charset="-128"/>
                <a:ea typeface="ＤＦ特太ゴシック体" panose="020B0509000000000000" pitchFamily="49" charset="-128"/>
              </a:rPr>
              <a:t>できます</a:t>
            </a:r>
            <a:endParaRPr lang="ja-JP" altLang="en-US" sz="49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90193" y="2898186"/>
            <a:ext cx="10519149" cy="11011404"/>
          </a:xfrm>
          <a:prstGeom prst="roundRect">
            <a:avLst>
              <a:gd name="adj" fmla="val 1092"/>
            </a:avLst>
          </a:prstGeom>
          <a:solidFill>
            <a:srgbClr val="E5F5FF"/>
          </a:solidFill>
          <a:ln w="76200">
            <a:solidFill>
              <a:srgbClr val="005AB4"/>
            </a:solidFill>
          </a:ln>
        </p:spPr>
        <p:style>
          <a:lnRef idx="2">
            <a:schemeClr val="accent6"/>
          </a:lnRef>
          <a:fillRef idx="1">
            <a:schemeClr val="lt1"/>
          </a:fillRef>
          <a:effectRef idx="0">
            <a:schemeClr val="accent6"/>
          </a:effectRef>
          <a:fontRef idx="minor">
            <a:schemeClr val="dk1"/>
          </a:fontRef>
        </p:style>
        <p:txBody>
          <a:bodyPr lIns="40089" tIns="40089" rIns="40089" bIns="40089" rtlCol="0" anchor="t" anchorCtr="0"/>
          <a:lstStyle/>
          <a:p>
            <a:pPr marL="296997" indent="-296997"/>
            <a:endParaRPr lang="en-US" altLang="ja-JP" sz="2561" dirty="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94209" y="14077274"/>
            <a:ext cx="10515133" cy="940391"/>
          </a:xfrm>
          <a:prstGeom prst="roundRect">
            <a:avLst/>
          </a:prstGeom>
          <a:solidFill>
            <a:schemeClr val="bg1"/>
          </a:solidFill>
          <a:ln w="76200">
            <a:solidFill>
              <a:srgbClr val="005AB4"/>
            </a:solidFill>
          </a:ln>
        </p:spPr>
        <p:style>
          <a:lnRef idx="2">
            <a:schemeClr val="accent2"/>
          </a:lnRef>
          <a:fillRef idx="1">
            <a:schemeClr val="lt1"/>
          </a:fillRef>
          <a:effectRef idx="0">
            <a:schemeClr val="accent2"/>
          </a:effectRef>
          <a:fontRef idx="minor">
            <a:schemeClr val="dk1"/>
          </a:fontRef>
        </p:style>
        <p:txBody>
          <a:bodyPr rtlCol="0" anchor="ctr"/>
          <a:lstStyle/>
          <a:p>
            <a:pPr marL="401300" indent="-401300" algn="ctr"/>
            <a:r>
              <a:rPr lang="ja-JP" altLang="en-US" sz="2800" b="1" dirty="0" smtClean="0">
                <a:solidFill>
                  <a:srgbClr val="005AB4"/>
                </a:solidFill>
                <a:latin typeface="游ゴシック" panose="020B0400000000000000" pitchFamily="50" charset="-128"/>
                <a:ea typeface="游ゴシック" panose="020B0400000000000000" pitchFamily="50" charset="-128"/>
              </a:rPr>
              <a:t>窓口</a:t>
            </a:r>
            <a:r>
              <a:rPr lang="ja-JP" altLang="en-US" sz="2800" b="1" dirty="0">
                <a:solidFill>
                  <a:srgbClr val="005AB4"/>
                </a:solidFill>
                <a:latin typeface="游ゴシック" panose="020B0400000000000000" pitchFamily="50" charset="-128"/>
                <a:ea typeface="游ゴシック" panose="020B0400000000000000" pitchFamily="50" charset="-128"/>
              </a:rPr>
              <a:t>負担の取扱いや</a:t>
            </a:r>
            <a:r>
              <a:rPr lang="ja-JP" altLang="en-US" sz="2800" b="1" dirty="0" smtClean="0">
                <a:solidFill>
                  <a:srgbClr val="005AB4"/>
                </a:solidFill>
                <a:latin typeface="游ゴシック" panose="020B0400000000000000" pitchFamily="50" charset="-128"/>
                <a:ea typeface="游ゴシック" panose="020B0400000000000000" pitchFamily="50" charset="-128"/>
              </a:rPr>
              <a:t>猶予</a:t>
            </a:r>
            <a:r>
              <a:rPr lang="en-US" altLang="ja-JP" sz="2800" b="1" dirty="0" smtClean="0">
                <a:solidFill>
                  <a:srgbClr val="005AB4"/>
                </a:solidFill>
                <a:latin typeface="游ゴシック" panose="020B0400000000000000" pitchFamily="50" charset="-128"/>
                <a:ea typeface="游ゴシック" panose="020B0400000000000000" pitchFamily="50" charset="-128"/>
              </a:rPr>
              <a:t>(</a:t>
            </a:r>
            <a:r>
              <a:rPr lang="ja-JP" altLang="en-US" sz="2800" b="1" dirty="0" smtClean="0">
                <a:solidFill>
                  <a:srgbClr val="005AB4"/>
                </a:solidFill>
                <a:latin typeface="游ゴシック" panose="020B0400000000000000" pitchFamily="50" charset="-128"/>
                <a:ea typeface="游ゴシック" panose="020B0400000000000000" pitchFamily="50" charset="-128"/>
              </a:rPr>
              <a:t>免除</a:t>
            </a:r>
            <a:r>
              <a:rPr lang="en-US" altLang="ja-JP" sz="2800" b="1" dirty="0" smtClean="0">
                <a:solidFill>
                  <a:srgbClr val="005AB4"/>
                </a:solidFill>
                <a:latin typeface="游ゴシック" panose="020B0400000000000000" pitchFamily="50" charset="-128"/>
                <a:ea typeface="游ゴシック" panose="020B0400000000000000" pitchFamily="50" charset="-128"/>
              </a:rPr>
              <a:t>)</a:t>
            </a:r>
            <a:r>
              <a:rPr lang="ja-JP" altLang="en-US" sz="2800" b="1" dirty="0" smtClean="0">
                <a:solidFill>
                  <a:srgbClr val="005AB4"/>
                </a:solidFill>
                <a:latin typeface="游ゴシック" panose="020B0400000000000000" pitchFamily="50" charset="-128"/>
                <a:ea typeface="游ゴシック" panose="020B0400000000000000" pitchFamily="50" charset="-128"/>
              </a:rPr>
              <a:t>証明書</a:t>
            </a:r>
            <a:r>
              <a:rPr lang="ja-JP" altLang="en-US" sz="2800" b="1" dirty="0">
                <a:solidFill>
                  <a:srgbClr val="005AB4"/>
                </a:solidFill>
                <a:latin typeface="游ゴシック" panose="020B0400000000000000" pitchFamily="50" charset="-128"/>
                <a:ea typeface="游ゴシック" panose="020B0400000000000000" pitchFamily="50" charset="-128"/>
              </a:rPr>
              <a:t>の交付に</a:t>
            </a:r>
            <a:r>
              <a:rPr lang="ja-JP" altLang="en-US" sz="2800" b="1" dirty="0" smtClean="0">
                <a:solidFill>
                  <a:srgbClr val="005AB4"/>
                </a:solidFill>
                <a:latin typeface="游ゴシック" panose="020B0400000000000000" pitchFamily="50" charset="-128"/>
                <a:ea typeface="游ゴシック" panose="020B0400000000000000" pitchFamily="50" charset="-128"/>
              </a:rPr>
              <a:t>ついて</a:t>
            </a:r>
            <a:endParaRPr lang="en-US" altLang="ja-JP" sz="2800" b="1" dirty="0" smtClean="0">
              <a:solidFill>
                <a:srgbClr val="005AB4"/>
              </a:solidFill>
              <a:latin typeface="游ゴシック" panose="020B0400000000000000" pitchFamily="50" charset="-128"/>
              <a:ea typeface="游ゴシック" panose="020B0400000000000000" pitchFamily="50" charset="-128"/>
            </a:endParaRPr>
          </a:p>
          <a:p>
            <a:pPr marL="401300" indent="-401300" algn="ctr"/>
            <a:r>
              <a:rPr lang="ja-JP" altLang="en-US" sz="2800" b="1" dirty="0" smtClean="0">
                <a:solidFill>
                  <a:srgbClr val="005AB4"/>
                </a:solidFill>
                <a:latin typeface="游ゴシック" panose="020B0400000000000000" pitchFamily="50" charset="-128"/>
                <a:ea typeface="游ゴシック" panose="020B0400000000000000" pitchFamily="50" charset="-128"/>
              </a:rPr>
              <a:t>ご不明</a:t>
            </a:r>
            <a:r>
              <a:rPr lang="ja-JP" altLang="en-US" sz="2800" b="1" dirty="0">
                <a:solidFill>
                  <a:srgbClr val="005AB4"/>
                </a:solidFill>
                <a:latin typeface="游ゴシック" panose="020B0400000000000000" pitchFamily="50" charset="-128"/>
                <a:ea typeface="游ゴシック" panose="020B0400000000000000" pitchFamily="50" charset="-128"/>
              </a:rPr>
              <a:t>な点が</a:t>
            </a:r>
            <a:r>
              <a:rPr lang="ja-JP" altLang="en-US" sz="2800" b="1" dirty="0" smtClean="0">
                <a:solidFill>
                  <a:srgbClr val="005AB4"/>
                </a:solidFill>
                <a:latin typeface="游ゴシック" panose="020B0400000000000000" pitchFamily="50" charset="-128"/>
                <a:ea typeface="游ゴシック" panose="020B0400000000000000" pitchFamily="50" charset="-128"/>
              </a:rPr>
              <a:t>あればご加入</a:t>
            </a:r>
            <a:r>
              <a:rPr lang="ja-JP" altLang="en-US" sz="2800" b="1" dirty="0">
                <a:solidFill>
                  <a:srgbClr val="005AB4"/>
                </a:solidFill>
                <a:latin typeface="游ゴシック" panose="020B0400000000000000" pitchFamily="50" charset="-128"/>
                <a:ea typeface="游ゴシック" panose="020B0400000000000000" pitchFamily="50" charset="-128"/>
              </a:rPr>
              <a:t>の各保険者にお問い合わせ</a:t>
            </a:r>
            <a:r>
              <a:rPr lang="ja-JP" altLang="en-US" sz="2800" b="1" dirty="0" smtClean="0">
                <a:solidFill>
                  <a:srgbClr val="005AB4"/>
                </a:solidFill>
                <a:latin typeface="游ゴシック" panose="020B0400000000000000" pitchFamily="50" charset="-128"/>
                <a:ea typeface="游ゴシック" panose="020B0400000000000000" pitchFamily="50" charset="-128"/>
              </a:rPr>
              <a:t>下さい</a:t>
            </a:r>
            <a:r>
              <a:rPr lang="ja-JP" altLang="en-US" sz="2800" b="1" dirty="0">
                <a:solidFill>
                  <a:srgbClr val="005AB4"/>
                </a:solidFill>
                <a:latin typeface="游ゴシック" panose="020B0400000000000000" pitchFamily="50" charset="-128"/>
                <a:ea typeface="游ゴシック" panose="020B0400000000000000" pitchFamily="50" charset="-128"/>
              </a:rPr>
              <a:t>。</a:t>
            </a:r>
          </a:p>
        </p:txBody>
      </p:sp>
      <p:sp>
        <p:nvSpPr>
          <p:cNvPr id="2" name="角丸四角形 1"/>
          <p:cNvSpPr/>
          <p:nvPr/>
        </p:nvSpPr>
        <p:spPr>
          <a:xfrm>
            <a:off x="234522" y="7709963"/>
            <a:ext cx="10222768" cy="2376604"/>
          </a:xfrm>
          <a:prstGeom prst="roundRect">
            <a:avLst>
              <a:gd name="adj" fmla="val 0"/>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tIns="36000" bIns="0" rtlCol="0" anchor="t"/>
          <a:lstStyle/>
          <a:p>
            <a:r>
              <a:rPr lang="ja-JP" altLang="en-US" sz="1700" b="1" dirty="0" smtClean="0">
                <a:solidFill>
                  <a:schemeClr val="tx1"/>
                </a:solidFill>
                <a:latin typeface="游ゴシック" panose="020B0400000000000000" pitchFamily="50" charset="-128"/>
                <a:ea typeface="游ゴシック" panose="020B0400000000000000" pitchFamily="50" charset="-128"/>
              </a:rPr>
              <a:t>［国保・介護保険］</a:t>
            </a:r>
            <a:endParaRPr lang="en-US" altLang="ja-JP" sz="1700" b="1" dirty="0" smtClean="0">
              <a:solidFill>
                <a:schemeClr val="tx1"/>
              </a:solidFill>
              <a:latin typeface="游ゴシック" panose="020B0400000000000000" pitchFamily="50" charset="-128"/>
              <a:ea typeface="游ゴシック" panose="020B0400000000000000" pitchFamily="50" charset="-128"/>
            </a:endParaRPr>
          </a:p>
          <a:p>
            <a:r>
              <a:rPr lang="ja-JP" altLang="en-US" sz="1700" b="1" dirty="0">
                <a:solidFill>
                  <a:schemeClr val="tx1"/>
                </a:solidFill>
                <a:latin typeface="游ゴシック" panose="020B0400000000000000" pitchFamily="50" charset="-128"/>
                <a:ea typeface="游ゴシック" panose="020B0400000000000000" pitchFamily="50" charset="-128"/>
              </a:rPr>
              <a:t>川崎市、相模原市、平塚市、小田原市、茅ヶ崎市、秦野市、厚木市、伊勢原市、海老名市、座間市</a:t>
            </a:r>
            <a:r>
              <a:rPr lang="ja-JP" altLang="en-US" sz="1700" b="1" dirty="0" smtClean="0">
                <a:solidFill>
                  <a:schemeClr val="tx1"/>
                </a:solidFill>
                <a:latin typeface="游ゴシック" panose="020B0400000000000000" pitchFamily="50" charset="-128"/>
                <a:ea typeface="游ゴシック" panose="020B0400000000000000" pitchFamily="50" charset="-128"/>
              </a:rPr>
              <a:t>、</a:t>
            </a:r>
            <a:endParaRPr lang="en-US" altLang="ja-JP" sz="1700" b="1" smtClean="0">
              <a:solidFill>
                <a:schemeClr val="tx1"/>
              </a:solidFill>
              <a:latin typeface="游ゴシック" panose="020B0400000000000000" pitchFamily="50" charset="-128"/>
              <a:ea typeface="游ゴシック" panose="020B0400000000000000" pitchFamily="50" charset="-128"/>
            </a:endParaRPr>
          </a:p>
          <a:p>
            <a:r>
              <a:rPr lang="ja-JP" altLang="en-US" sz="1700" b="1" smtClean="0">
                <a:solidFill>
                  <a:schemeClr val="tx1"/>
                </a:solidFill>
                <a:latin typeface="游ゴシック" panose="020B0400000000000000" pitchFamily="50" charset="-128"/>
                <a:ea typeface="游ゴシック" panose="020B0400000000000000" pitchFamily="50" charset="-128"/>
              </a:rPr>
              <a:t>南足柄市</a:t>
            </a:r>
            <a:r>
              <a:rPr lang="ja-JP" altLang="en-US" sz="1700" b="1" dirty="0">
                <a:solidFill>
                  <a:schemeClr val="tx1"/>
                </a:solidFill>
                <a:latin typeface="游ゴシック" panose="020B0400000000000000" pitchFamily="50" charset="-128"/>
                <a:ea typeface="游ゴシック" panose="020B0400000000000000" pitchFamily="50" charset="-128"/>
              </a:rPr>
              <a:t>、寒川町、大井町、松田町、山北町、箱根町、湯河原町、愛川町、</a:t>
            </a:r>
            <a:r>
              <a:rPr lang="ja-JP" altLang="en-US" sz="1700" b="1" dirty="0" smtClean="0">
                <a:solidFill>
                  <a:schemeClr val="tx1"/>
                </a:solidFill>
                <a:latin typeface="游ゴシック" panose="020B0400000000000000" pitchFamily="50" charset="-128"/>
                <a:ea typeface="游ゴシック" panose="020B0400000000000000" pitchFamily="50" charset="-128"/>
              </a:rPr>
              <a:t>清川村</a:t>
            </a:r>
            <a:endParaRPr lang="en-US" altLang="ja-JP" sz="1700" b="1" dirty="0" smtClean="0">
              <a:solidFill>
                <a:schemeClr val="tx1"/>
              </a:solidFill>
              <a:latin typeface="游ゴシック" panose="020B0400000000000000" pitchFamily="50" charset="-128"/>
              <a:ea typeface="游ゴシック" panose="020B0400000000000000" pitchFamily="50" charset="-128"/>
            </a:endParaRPr>
          </a:p>
          <a:p>
            <a:endParaRPr lang="en-US" altLang="ja-JP" sz="1700" b="1" dirty="0">
              <a:solidFill>
                <a:schemeClr val="tx1"/>
              </a:solidFill>
              <a:latin typeface="游ゴシック" panose="020B0400000000000000" pitchFamily="50" charset="-128"/>
              <a:ea typeface="游ゴシック" panose="020B0400000000000000" pitchFamily="50" charset="-128"/>
            </a:endParaRPr>
          </a:p>
          <a:p>
            <a:r>
              <a:rPr lang="ja-JP" altLang="en-US" sz="1700" b="1" dirty="0" smtClean="0">
                <a:solidFill>
                  <a:schemeClr val="tx1"/>
                </a:solidFill>
                <a:latin typeface="游ゴシック" panose="020B0400000000000000" pitchFamily="50" charset="-128"/>
                <a:ea typeface="游ゴシック" panose="020B0400000000000000" pitchFamily="50" charset="-128"/>
              </a:rPr>
              <a:t>［上記以外］</a:t>
            </a:r>
            <a:endParaRPr lang="en-US" altLang="ja-JP" sz="1700" b="1" dirty="0" smtClean="0">
              <a:solidFill>
                <a:schemeClr val="tx1"/>
              </a:solidFill>
              <a:latin typeface="游ゴシック" panose="020B0400000000000000" pitchFamily="50" charset="-128"/>
              <a:ea typeface="游ゴシック" panose="020B0400000000000000" pitchFamily="50" charset="-128"/>
            </a:endParaRPr>
          </a:p>
          <a:p>
            <a:r>
              <a:rPr lang="ja-JP" altLang="en-US" sz="1700" b="1" dirty="0" smtClean="0">
                <a:solidFill>
                  <a:schemeClr val="tx1"/>
                </a:solidFill>
                <a:latin typeface="游ゴシック" panose="020B0400000000000000" pitchFamily="50" charset="-128"/>
                <a:ea typeface="游ゴシック" panose="020B0400000000000000" pitchFamily="50" charset="-128"/>
              </a:rPr>
              <a:t>後期高齢者広域連合、全国</a:t>
            </a:r>
            <a:r>
              <a:rPr lang="ja-JP" altLang="en-US" sz="1700" b="1" dirty="0">
                <a:solidFill>
                  <a:schemeClr val="tx1"/>
                </a:solidFill>
                <a:latin typeface="游ゴシック" panose="020B0400000000000000" pitchFamily="50" charset="-128"/>
                <a:ea typeface="游ゴシック" panose="020B0400000000000000" pitchFamily="50" charset="-128"/>
              </a:rPr>
              <a:t>健康保険</a:t>
            </a:r>
            <a:r>
              <a:rPr lang="ja-JP" altLang="en-US" sz="1700" b="1" dirty="0" smtClean="0">
                <a:solidFill>
                  <a:schemeClr val="tx1"/>
                </a:solidFill>
                <a:latin typeface="游ゴシック" panose="020B0400000000000000" pitchFamily="50" charset="-128"/>
                <a:ea typeface="游ゴシック" panose="020B0400000000000000" pitchFamily="50" charset="-128"/>
              </a:rPr>
              <a:t>協会</a:t>
            </a:r>
            <a:endParaRPr lang="en-US" altLang="ja-JP" sz="1400" b="1" dirty="0" smtClean="0">
              <a:solidFill>
                <a:schemeClr val="tx1"/>
              </a:solidFill>
              <a:latin typeface="游ゴシック" panose="020B0400000000000000" pitchFamily="50" charset="-128"/>
              <a:ea typeface="游ゴシック" panose="020B0400000000000000" pitchFamily="50" charset="-128"/>
            </a:endParaRPr>
          </a:p>
          <a:p>
            <a:endParaRPr lang="en-US" altLang="ja-JP" sz="1400" b="1" dirty="0" smtClean="0">
              <a:solidFill>
                <a:schemeClr val="tx1"/>
              </a:solidFill>
              <a:latin typeface="游ゴシック" panose="020B0400000000000000" pitchFamily="50" charset="-128"/>
              <a:ea typeface="游ゴシック" panose="020B0400000000000000" pitchFamily="50" charset="-128"/>
            </a:endParaRPr>
          </a:p>
          <a:p>
            <a:endParaRPr lang="en-US" altLang="ja-JP" sz="1400" b="1" dirty="0" smtClean="0">
              <a:solidFill>
                <a:schemeClr val="tx1"/>
              </a:solidFill>
              <a:latin typeface="游ゴシック" panose="020B0400000000000000" pitchFamily="50" charset="-128"/>
              <a:ea typeface="游ゴシック" panose="020B0400000000000000" pitchFamily="50" charset="-128"/>
            </a:endParaRPr>
          </a:p>
          <a:p>
            <a:r>
              <a:rPr lang="ja-JP" altLang="en-US" sz="1400" b="1" dirty="0" smtClean="0">
                <a:solidFill>
                  <a:schemeClr val="tx1"/>
                </a:solidFill>
                <a:latin typeface="游ゴシック" panose="020B0400000000000000" pitchFamily="50" charset="-128"/>
                <a:ea typeface="游ゴシック" panose="020B0400000000000000" pitchFamily="50" charset="-128"/>
              </a:rPr>
              <a:t>（上記</a:t>
            </a:r>
            <a:r>
              <a:rPr lang="ja-JP" altLang="en-US" sz="1400" b="1" dirty="0">
                <a:solidFill>
                  <a:schemeClr val="tx1"/>
                </a:solidFill>
                <a:latin typeface="游ゴシック" panose="020B0400000000000000" pitchFamily="50" charset="-128"/>
                <a:ea typeface="游ゴシック" panose="020B0400000000000000" pitchFamily="50" charset="-128"/>
              </a:rPr>
              <a:t>以外に、一部の健保組合・国保組合についても免除される場合があります。詳細は各組合にお問い合わせください。）</a:t>
            </a:r>
          </a:p>
        </p:txBody>
      </p:sp>
      <p:sp>
        <p:nvSpPr>
          <p:cNvPr id="3" name="角丸四角形 2"/>
          <p:cNvSpPr/>
          <p:nvPr/>
        </p:nvSpPr>
        <p:spPr>
          <a:xfrm>
            <a:off x="234521" y="7343691"/>
            <a:ext cx="10222767" cy="360000"/>
          </a:xfrm>
          <a:prstGeom prst="roundRect">
            <a:avLst>
              <a:gd name="adj" fmla="val 0"/>
            </a:avLst>
          </a:prstGeom>
          <a:solidFill>
            <a:srgbClr val="005AB4"/>
          </a:solidFill>
        </p:spPr>
        <p:style>
          <a:lnRef idx="2">
            <a:schemeClr val="dk1">
              <a:shade val="50000"/>
            </a:schemeClr>
          </a:lnRef>
          <a:fillRef idx="1">
            <a:schemeClr val="dk1"/>
          </a:fillRef>
          <a:effectRef idx="0">
            <a:schemeClr val="dk1"/>
          </a:effectRef>
          <a:fontRef idx="minor">
            <a:schemeClr val="lt1"/>
          </a:fontRef>
        </p:style>
        <p:txBody>
          <a:bodyPr tIns="108000" bIns="36000" rtlCol="0" anchor="ctr"/>
          <a:lstStyle/>
          <a:p>
            <a:pPr algn="ctr"/>
            <a:r>
              <a:rPr lang="ja-JP" altLang="en-US" sz="1800" b="1" dirty="0" smtClean="0">
                <a:ln w="0"/>
                <a:solidFill>
                  <a:schemeClr val="bg1"/>
                </a:solidFill>
                <a:latin typeface="メイリオ" panose="020B0604030504040204" pitchFamily="50" charset="-128"/>
                <a:ea typeface="メイリオ" panose="020B0604030504040204" pitchFamily="50" charset="-128"/>
              </a:rPr>
              <a:t>神奈川県　対象</a:t>
            </a:r>
            <a:r>
              <a:rPr lang="ja-JP" altLang="en-US" sz="1800" b="1" dirty="0">
                <a:ln w="0"/>
                <a:solidFill>
                  <a:schemeClr val="bg1"/>
                </a:solidFill>
                <a:latin typeface="メイリオ" panose="020B0604030504040204" pitchFamily="50" charset="-128"/>
                <a:ea typeface="メイリオ" panose="020B0604030504040204" pitchFamily="50" charset="-128"/>
              </a:rPr>
              <a:t>保険者（令和２年２月以降）</a:t>
            </a:r>
          </a:p>
        </p:txBody>
      </p:sp>
      <p:sp>
        <p:nvSpPr>
          <p:cNvPr id="8" name="テキスト ボックス 7"/>
          <p:cNvSpPr txBox="1"/>
          <p:nvPr/>
        </p:nvSpPr>
        <p:spPr>
          <a:xfrm>
            <a:off x="298124" y="10086567"/>
            <a:ext cx="10159165" cy="3647152"/>
          </a:xfrm>
          <a:prstGeom prst="rect">
            <a:avLst/>
          </a:prstGeom>
          <a:noFill/>
        </p:spPr>
        <p:txBody>
          <a:bodyPr wrap="square" rtlCol="0">
            <a:spAutoFit/>
          </a:bodyPr>
          <a:lstStyle/>
          <a:p>
            <a:pPr marL="197998" indent="-197998"/>
            <a:r>
              <a:rPr lang="en-US" altLang="ja-JP" sz="2100" dirty="0">
                <a:latin typeface="游ゴシック" panose="020B0400000000000000" pitchFamily="50" charset="-128"/>
                <a:ea typeface="游ゴシック" panose="020B0400000000000000" pitchFamily="50" charset="-128"/>
              </a:rPr>
              <a:t>※ </a:t>
            </a:r>
            <a:r>
              <a:rPr lang="ja-JP" altLang="en-US" sz="2100" dirty="0">
                <a:latin typeface="游ゴシック" panose="020B0400000000000000" pitchFamily="50" charset="-128"/>
                <a:ea typeface="游ゴシック" panose="020B0400000000000000" pitchFamily="50" charset="-128"/>
              </a:rPr>
              <a:t>この免除を受けるには、上記の①～⑤のいずれかに該当する必要があることから、医療機関等の窓口でご申告いただいた内容について、後日、ご加入の保険者から、確認が行われることがあります。</a:t>
            </a:r>
            <a:endParaRPr lang="en-US" altLang="ja-JP" sz="2100" dirty="0">
              <a:latin typeface="游ゴシック" panose="020B0400000000000000" pitchFamily="50" charset="-128"/>
              <a:ea typeface="游ゴシック" panose="020B0400000000000000" pitchFamily="50" charset="-128"/>
            </a:endParaRPr>
          </a:p>
          <a:p>
            <a:pPr marL="197998" indent="-197998"/>
            <a:r>
              <a:rPr lang="en-US" altLang="ja-JP" sz="2100" dirty="0">
                <a:latin typeface="游ゴシック" panose="020B0400000000000000" pitchFamily="50" charset="-128"/>
                <a:ea typeface="游ゴシック" panose="020B0400000000000000" pitchFamily="50" charset="-128"/>
              </a:rPr>
              <a:t>※ </a:t>
            </a:r>
            <a:r>
              <a:rPr lang="ja-JP" altLang="en-US" sz="2100" dirty="0">
                <a:latin typeface="游ゴシック" panose="020B0400000000000000" pitchFamily="50" charset="-128"/>
                <a:ea typeface="游ゴシック" panose="020B0400000000000000" pitchFamily="50" charset="-128"/>
              </a:rPr>
              <a:t>上記の医療保険・介護保険の加入者であれば、府県外の医療機関等を受診、介護サービスを利用された場合にも支払いを求められることはありません。</a:t>
            </a:r>
            <a:endParaRPr lang="en-US" altLang="ja-JP" sz="2100" dirty="0">
              <a:latin typeface="游ゴシック" panose="020B0400000000000000" pitchFamily="50" charset="-128"/>
              <a:ea typeface="游ゴシック" panose="020B0400000000000000" pitchFamily="50" charset="-128"/>
            </a:endParaRPr>
          </a:p>
          <a:p>
            <a:pPr marL="197998" indent="-197998"/>
            <a:r>
              <a:rPr lang="en-US" altLang="ja-JP" sz="2100" dirty="0">
                <a:latin typeface="游ゴシック" panose="020B0400000000000000" pitchFamily="50" charset="-128"/>
                <a:ea typeface="游ゴシック" panose="020B0400000000000000" pitchFamily="50" charset="-128"/>
              </a:rPr>
              <a:t>※</a:t>
            </a:r>
            <a:r>
              <a:rPr lang="ja-JP" altLang="en-US" sz="2100" dirty="0">
                <a:latin typeface="游ゴシック" panose="020B0400000000000000" pitchFamily="50" charset="-128"/>
                <a:ea typeface="游ゴシック" panose="020B0400000000000000" pitchFamily="50" charset="-128"/>
              </a:rPr>
              <a:t>　なお、入院・入所時の食費・居住費などはお支払いいただく必要があります。</a:t>
            </a:r>
            <a:endParaRPr lang="en-US" altLang="ja-JP" sz="2100" dirty="0">
              <a:latin typeface="游ゴシック" panose="020B0400000000000000" pitchFamily="50" charset="-128"/>
              <a:ea typeface="游ゴシック" panose="020B0400000000000000" pitchFamily="50" charset="-128"/>
            </a:endParaRPr>
          </a:p>
          <a:p>
            <a:pPr marL="197998" indent="-197998"/>
            <a:r>
              <a:rPr lang="en-US" altLang="ja-JP" sz="2100" dirty="0">
                <a:latin typeface="游ゴシック" panose="020B0400000000000000" pitchFamily="50" charset="-128"/>
                <a:ea typeface="游ゴシック" panose="020B0400000000000000" pitchFamily="50" charset="-128"/>
              </a:rPr>
              <a:t>※ </a:t>
            </a:r>
            <a:r>
              <a:rPr lang="ja-JP" altLang="en-US" sz="2100" b="1" u="sng" dirty="0">
                <a:solidFill>
                  <a:srgbClr val="CC0000"/>
                </a:solidFill>
                <a:latin typeface="游ゴシック" panose="020B0400000000000000" pitchFamily="50" charset="-128"/>
                <a:ea typeface="游ゴシック" panose="020B0400000000000000" pitchFamily="50" charset="-128"/>
              </a:rPr>
              <a:t>上記以外の</a:t>
            </a:r>
            <a:r>
              <a:rPr lang="ja-JP" altLang="en-US" sz="2100" dirty="0">
                <a:latin typeface="游ゴシック" panose="020B0400000000000000" pitchFamily="50" charset="-128"/>
                <a:ea typeface="游ゴシック" panose="020B0400000000000000" pitchFamily="50" charset="-128"/>
              </a:rPr>
              <a:t>保険者については、医療保険の窓口負担や介護保険の利用料を支払っていただく必要がありますが、一定期間は支払いが猶予される可能性があります。詳細は各保険者にお問い合わせください。</a:t>
            </a:r>
            <a:endParaRPr lang="en-US" altLang="ja-JP" sz="2100" dirty="0">
              <a:latin typeface="游ゴシック" panose="020B0400000000000000" pitchFamily="50" charset="-128"/>
              <a:ea typeface="游ゴシック" panose="020B0400000000000000" pitchFamily="50" charset="-128"/>
            </a:endParaRPr>
          </a:p>
          <a:p>
            <a:pPr marL="197998" indent="-197998">
              <a:spcAft>
                <a:spcPts val="445"/>
              </a:spcAft>
            </a:pPr>
            <a:r>
              <a:rPr lang="en-US" altLang="ja-JP" sz="2100" dirty="0">
                <a:latin typeface="游ゴシック" panose="020B0400000000000000" pitchFamily="50" charset="-128"/>
                <a:ea typeface="游ゴシック" panose="020B0400000000000000" pitchFamily="50" charset="-128"/>
              </a:rPr>
              <a:t>※</a:t>
            </a:r>
            <a:r>
              <a:rPr lang="ja-JP" altLang="en-US" sz="2100" dirty="0">
                <a:latin typeface="游ゴシック" panose="020B0400000000000000" pitchFamily="50" charset="-128"/>
                <a:ea typeface="游ゴシック" panose="020B0400000000000000" pitchFamily="50" charset="-128"/>
              </a:rPr>
              <a:t>　被災者の皆様は、</a:t>
            </a:r>
            <a:r>
              <a:rPr lang="ja-JP" altLang="en-US" sz="2100" b="1" u="sng" dirty="0">
                <a:solidFill>
                  <a:srgbClr val="CC0000"/>
                </a:solidFill>
                <a:latin typeface="游ゴシック" panose="020B0400000000000000" pitchFamily="50" charset="-128"/>
                <a:ea typeface="游ゴシック" panose="020B0400000000000000" pitchFamily="50" charset="-128"/>
              </a:rPr>
              <a:t>保険証なしでも</a:t>
            </a:r>
            <a:r>
              <a:rPr lang="ja-JP" altLang="en-US" sz="2100" dirty="0">
                <a:latin typeface="游ゴシック" panose="020B0400000000000000" pitchFamily="50" charset="-128"/>
                <a:ea typeface="游ゴシック" panose="020B0400000000000000" pitchFamily="50" charset="-128"/>
              </a:rPr>
              <a:t>医療機関等を受診、介護サービスを利用できます。</a:t>
            </a:r>
          </a:p>
        </p:txBody>
      </p:sp>
      <p:sp>
        <p:nvSpPr>
          <p:cNvPr id="18" name="テキスト ボックス 17"/>
          <p:cNvSpPr txBox="1"/>
          <p:nvPr/>
        </p:nvSpPr>
        <p:spPr>
          <a:xfrm>
            <a:off x="105949" y="2898186"/>
            <a:ext cx="10530945" cy="2492990"/>
          </a:xfrm>
          <a:prstGeom prst="rect">
            <a:avLst/>
          </a:prstGeom>
          <a:noFill/>
        </p:spPr>
        <p:txBody>
          <a:bodyPr wrap="square" rtlCol="0">
            <a:spAutoFit/>
          </a:bodyPr>
          <a:lstStyle/>
          <a:p>
            <a:pPr marL="296997" indent="-296997"/>
            <a:r>
              <a:rPr lang="ja-JP" altLang="en-US" sz="2600" dirty="0">
                <a:latin typeface="Meiryo UI" panose="020B0604030504040204" pitchFamily="50" charset="-128"/>
                <a:ea typeface="Meiryo UI" panose="020B0604030504040204" pitchFamily="50" charset="-128"/>
              </a:rPr>
              <a:t>〇　</a:t>
            </a:r>
            <a:r>
              <a:rPr lang="ja-JP" altLang="en-US" sz="2600" b="1" u="sng" dirty="0">
                <a:solidFill>
                  <a:srgbClr val="CC0000"/>
                </a:solidFill>
                <a:latin typeface="Meiryo UI" panose="020B0604030504040204" pitchFamily="50" charset="-128"/>
                <a:ea typeface="Meiryo UI" panose="020B0604030504040204" pitchFamily="50" charset="-128"/>
              </a:rPr>
              <a:t>災害救助法適用市町村の住民の方で</a:t>
            </a:r>
            <a:r>
              <a:rPr lang="ja-JP" altLang="en-US" sz="2600" dirty="0">
                <a:latin typeface="Meiryo UI" panose="020B0604030504040204" pitchFamily="50" charset="-128"/>
                <a:ea typeface="Meiryo UI" panose="020B0604030504040204" pitchFamily="50" charset="-128"/>
              </a:rPr>
              <a:t>、適用市町村の国民健康保険・介護保険、適用市町村が所在する都県の後期高齢者医療制度</a:t>
            </a:r>
            <a:r>
              <a:rPr lang="ja-JP" altLang="en-US" sz="2600" dirty="0" smtClean="0">
                <a:latin typeface="Meiryo UI" panose="020B0604030504040204" pitchFamily="50" charset="-128"/>
                <a:ea typeface="Meiryo UI" panose="020B0604030504040204" pitchFamily="50" charset="-128"/>
              </a:rPr>
              <a:t>、</a:t>
            </a:r>
            <a:endParaRPr lang="en-US" altLang="ja-JP" sz="2600" dirty="0" smtClean="0">
              <a:latin typeface="Meiryo UI" panose="020B0604030504040204" pitchFamily="50" charset="-128"/>
              <a:ea typeface="Meiryo UI" panose="020B0604030504040204" pitchFamily="50" charset="-128"/>
            </a:endParaRPr>
          </a:p>
          <a:p>
            <a:pPr marL="296997" indent="-296997"/>
            <a:r>
              <a:rPr lang="en-US" altLang="ja-JP" sz="2600" dirty="0" smtClean="0">
                <a:latin typeface="Meiryo UI" panose="020B0604030504040204" pitchFamily="50" charset="-128"/>
                <a:ea typeface="Meiryo UI" panose="020B0604030504040204" pitchFamily="50" charset="-128"/>
              </a:rPr>
              <a:t>	</a:t>
            </a:r>
            <a:r>
              <a:rPr lang="ja-JP" altLang="en-US" sz="2600" dirty="0" smtClean="0">
                <a:latin typeface="Meiryo UI" panose="020B0604030504040204" pitchFamily="50" charset="-128"/>
                <a:ea typeface="Meiryo UI" panose="020B0604030504040204" pitchFamily="50" charset="-128"/>
              </a:rPr>
              <a:t>協会</a:t>
            </a:r>
            <a:r>
              <a:rPr lang="ja-JP" altLang="en-US" sz="2600" dirty="0">
                <a:latin typeface="Meiryo UI" panose="020B0604030504040204" pitchFamily="50" charset="-128"/>
                <a:ea typeface="Meiryo UI" panose="020B0604030504040204" pitchFamily="50" charset="-128"/>
              </a:rPr>
              <a:t>けんぽ（以下の「対象保険者」に記載の保険者）に加入している場合、</a:t>
            </a:r>
            <a:endParaRPr lang="en-US" altLang="ja-JP" sz="2600" dirty="0">
              <a:latin typeface="Meiryo UI" panose="020B0604030504040204" pitchFamily="50" charset="-128"/>
              <a:ea typeface="Meiryo UI" panose="020B0604030504040204" pitchFamily="50" charset="-128"/>
            </a:endParaRPr>
          </a:p>
          <a:p>
            <a:pPr marL="296997" indent="-296997"/>
            <a:r>
              <a:rPr lang="en-US" altLang="ja-JP" sz="2600" dirty="0">
                <a:latin typeface="Meiryo UI" panose="020B0604030504040204" pitchFamily="50" charset="-128"/>
                <a:ea typeface="Meiryo UI" panose="020B0604030504040204" pitchFamily="50" charset="-128"/>
              </a:rPr>
              <a:t>	</a:t>
            </a:r>
            <a:r>
              <a:rPr lang="ja-JP" altLang="en-US" sz="2600" dirty="0">
                <a:latin typeface="Meiryo UI" panose="020B0604030504040204" pitchFamily="50" charset="-128"/>
                <a:ea typeface="Meiryo UI" panose="020B0604030504040204" pitchFamily="50" charset="-128"/>
              </a:rPr>
              <a:t>次の</a:t>
            </a:r>
            <a:r>
              <a:rPr lang="ja-JP" altLang="en-US" sz="2600" b="1" u="sng" dirty="0">
                <a:solidFill>
                  <a:srgbClr val="CC0000"/>
                </a:solidFill>
                <a:latin typeface="Meiryo UI" panose="020B0604030504040204" pitchFamily="50" charset="-128"/>
                <a:ea typeface="Meiryo UI" panose="020B0604030504040204" pitchFamily="50" charset="-128"/>
              </a:rPr>
              <a:t>➀～➄のいずれかに該当する方は、</a:t>
            </a:r>
            <a:r>
              <a:rPr lang="ja-JP" altLang="en-US" sz="2600" dirty="0">
                <a:latin typeface="Meiryo UI" panose="020B0604030504040204" pitchFamily="50" charset="-128"/>
                <a:ea typeface="Meiryo UI" panose="020B0604030504040204" pitchFamily="50" charset="-128"/>
              </a:rPr>
              <a:t>医療機関、介護サービス事業所等の窓口でその旨を</a:t>
            </a:r>
            <a:r>
              <a:rPr lang="ja-JP" altLang="en-US" sz="2600" b="1" u="sng" dirty="0">
                <a:solidFill>
                  <a:srgbClr val="CC0000"/>
                </a:solidFill>
                <a:latin typeface="Meiryo UI" panose="020B0604030504040204" pitchFamily="50" charset="-128"/>
                <a:ea typeface="Meiryo UI" panose="020B0604030504040204" pitchFamily="50" charset="-128"/>
              </a:rPr>
              <a:t>ご申告</a:t>
            </a:r>
            <a:r>
              <a:rPr lang="ja-JP" altLang="en-US" sz="2600" dirty="0">
                <a:latin typeface="Meiryo UI" panose="020B0604030504040204" pitchFamily="50" charset="-128"/>
                <a:ea typeface="Meiryo UI" panose="020B0604030504040204" pitchFamily="50" charset="-128"/>
              </a:rPr>
              <a:t>いただくことで、</a:t>
            </a:r>
            <a:r>
              <a:rPr lang="ja-JP" altLang="en-US" sz="2600" b="1" u="sng" dirty="0">
                <a:solidFill>
                  <a:srgbClr val="CC0000"/>
                </a:solidFill>
                <a:latin typeface="Meiryo UI" panose="020B0604030504040204" pitchFamily="50" charset="-128"/>
                <a:ea typeface="Meiryo UI" panose="020B0604030504040204" pitchFamily="50" charset="-128"/>
              </a:rPr>
              <a:t>医療保険の窓口負担</a:t>
            </a:r>
            <a:r>
              <a:rPr lang="ja-JP" altLang="en-US" sz="2600" dirty="0">
                <a:latin typeface="Meiryo UI" panose="020B0604030504040204" pitchFamily="50" charset="-128"/>
                <a:ea typeface="Meiryo UI" panose="020B0604030504040204" pitchFamily="50" charset="-128"/>
              </a:rPr>
              <a:t>や</a:t>
            </a:r>
            <a:r>
              <a:rPr lang="ja-JP" altLang="en-US" sz="2600" b="1" u="sng" dirty="0">
                <a:solidFill>
                  <a:srgbClr val="CC0000"/>
                </a:solidFill>
                <a:latin typeface="Meiryo UI" panose="020B0604030504040204" pitchFamily="50" charset="-128"/>
                <a:ea typeface="Meiryo UI" panose="020B0604030504040204" pitchFamily="50" charset="-128"/>
              </a:rPr>
              <a:t>介護保険の利用料</a:t>
            </a:r>
            <a:r>
              <a:rPr lang="ja-JP" altLang="en-US" sz="2600" dirty="0">
                <a:latin typeface="Meiryo UI" panose="020B0604030504040204" pitchFamily="50" charset="-128"/>
                <a:ea typeface="Meiryo UI" panose="020B0604030504040204" pitchFamily="50" charset="-128"/>
              </a:rPr>
              <a:t>について</a:t>
            </a:r>
            <a:r>
              <a:rPr lang="ja-JP" altLang="en-US" sz="2600" b="1" u="sng" dirty="0">
                <a:solidFill>
                  <a:srgbClr val="CC0000"/>
                </a:solidFill>
                <a:latin typeface="Meiryo UI" panose="020B0604030504040204" pitchFamily="50" charset="-128"/>
                <a:ea typeface="Meiryo UI" panose="020B0604030504040204" pitchFamily="50" charset="-128"/>
              </a:rPr>
              <a:t>支払いが不要</a:t>
            </a:r>
            <a:r>
              <a:rPr lang="ja-JP" altLang="en-US" sz="2600" dirty="0">
                <a:latin typeface="Meiryo UI" panose="020B0604030504040204" pitchFamily="50" charset="-128"/>
                <a:ea typeface="Meiryo UI" panose="020B0604030504040204" pitchFamily="50" charset="-128"/>
              </a:rPr>
              <a:t>となります（</a:t>
            </a:r>
            <a:r>
              <a:rPr lang="ja-JP" altLang="en-US" sz="2600" b="1" dirty="0">
                <a:solidFill>
                  <a:srgbClr val="CC0000"/>
                </a:solidFill>
                <a:latin typeface="Meiryo UI" panose="020B0604030504040204" pitchFamily="50" charset="-128"/>
                <a:ea typeface="Meiryo UI" panose="020B0604030504040204" pitchFamily="50" charset="-128"/>
              </a:rPr>
              <a:t>令和２年３月末まで</a:t>
            </a:r>
            <a:r>
              <a:rPr lang="ja-JP" altLang="en-US" sz="2600" dirty="0">
                <a:latin typeface="Meiryo UI" panose="020B0604030504040204" pitchFamily="50" charset="-128"/>
                <a:ea typeface="Meiryo UI" panose="020B0604030504040204" pitchFamily="50" charset="-128"/>
              </a:rPr>
              <a:t>）。</a:t>
            </a:r>
            <a:endParaRPr lang="ja-JP" altLang="en-US" sz="2600" dirty="0"/>
          </a:p>
        </p:txBody>
      </p:sp>
      <p:sp>
        <p:nvSpPr>
          <p:cNvPr id="19" name="テキスト ボックス 18"/>
          <p:cNvSpPr txBox="1"/>
          <p:nvPr/>
        </p:nvSpPr>
        <p:spPr>
          <a:xfrm>
            <a:off x="234521" y="5394246"/>
            <a:ext cx="10222769" cy="1877437"/>
          </a:xfrm>
          <a:prstGeom prst="rect">
            <a:avLst/>
          </a:prstGeom>
          <a:solidFill>
            <a:schemeClr val="bg1"/>
          </a:solidFill>
          <a:ln w="25400">
            <a:solidFill>
              <a:schemeClr val="dk1">
                <a:shade val="50000"/>
              </a:schemeClr>
            </a:solidFill>
          </a:ln>
        </p:spPr>
        <p:txBody>
          <a:bodyPr wrap="square" rtlCol="0">
            <a:spAutoFit/>
          </a:bodyPr>
          <a:lstStyle/>
          <a:p>
            <a:pPr marL="896938" lvl="1" indent="-717550"/>
            <a:r>
              <a:rPr lang="ja-JP" altLang="en-US" sz="2000" b="1" dirty="0">
                <a:latin typeface="游ゴシック" panose="020B0400000000000000" pitchFamily="50" charset="-128"/>
                <a:ea typeface="游ゴシック" panose="020B0400000000000000" pitchFamily="50" charset="-128"/>
              </a:rPr>
              <a:t>①　住家の全半壊、全半焼、床上浸水又はこれに準ずる被災をされた方</a:t>
            </a:r>
            <a:endParaRPr lang="en-US" altLang="ja-JP" sz="2000" b="1" dirty="0">
              <a:latin typeface="游ゴシック" panose="020B0400000000000000" pitchFamily="50" charset="-128"/>
              <a:ea typeface="游ゴシック" panose="020B0400000000000000" pitchFamily="50" charset="-128"/>
            </a:endParaRPr>
          </a:p>
          <a:p>
            <a:pPr marL="985838" lvl="1" indent="-806450"/>
            <a:r>
              <a:rPr lang="ja-JP" altLang="en-US" sz="1600" b="1" dirty="0">
                <a:latin typeface="游ゴシック" panose="020B0400000000000000" pitchFamily="50" charset="-128"/>
                <a:ea typeface="游ゴシック" panose="020B0400000000000000" pitchFamily="50" charset="-128"/>
              </a:rPr>
              <a:t>　</a:t>
            </a:r>
            <a:r>
              <a:rPr lang="ja-JP" altLang="en-US" sz="1600" b="1" dirty="0" smtClean="0">
                <a:latin typeface="游ゴシック" panose="020B0400000000000000" pitchFamily="50" charset="-128"/>
                <a:ea typeface="游ゴシック" panose="020B0400000000000000" pitchFamily="50" charset="-128"/>
              </a:rPr>
              <a:t>　  </a:t>
            </a:r>
            <a:r>
              <a:rPr lang="en-US" altLang="ja-JP" sz="1600" b="1" dirty="0" smtClean="0">
                <a:latin typeface="游ゴシック" panose="020B0400000000000000" pitchFamily="50" charset="-128"/>
                <a:ea typeface="游ゴシック" panose="020B0400000000000000" pitchFamily="50" charset="-128"/>
              </a:rPr>
              <a:t>※</a:t>
            </a:r>
            <a:r>
              <a:rPr lang="ja-JP" altLang="en-US" sz="1600" b="1" dirty="0" smtClean="0">
                <a:latin typeface="游ゴシック" panose="020B0400000000000000" pitchFamily="50" charset="-128"/>
                <a:ea typeface="游ゴシック" panose="020B0400000000000000" pitchFamily="50" charset="-128"/>
              </a:rPr>
              <a:t>罹災</a:t>
            </a:r>
            <a:r>
              <a:rPr lang="ja-JP" altLang="en-US" sz="1600" b="1" dirty="0">
                <a:latin typeface="游ゴシック" panose="020B0400000000000000" pitchFamily="50" charset="-128"/>
                <a:ea typeface="游ゴシック" panose="020B0400000000000000" pitchFamily="50" charset="-128"/>
              </a:rPr>
              <a:t>証明書の提示は必要</a:t>
            </a:r>
            <a:r>
              <a:rPr lang="ja-JP" altLang="en-US" sz="1600" b="1" dirty="0" smtClean="0">
                <a:latin typeface="游ゴシック" panose="020B0400000000000000" pitchFamily="50" charset="-128"/>
                <a:ea typeface="游ゴシック" panose="020B0400000000000000" pitchFamily="50" charset="-128"/>
              </a:rPr>
              <a:t>ありません</a:t>
            </a:r>
            <a:r>
              <a:rPr lang="ja-JP" altLang="en-US" sz="1600" b="1" dirty="0">
                <a:latin typeface="游ゴシック" panose="020B0400000000000000" pitchFamily="50" charset="-128"/>
                <a:ea typeface="游ゴシック" panose="020B0400000000000000" pitchFamily="50" charset="-128"/>
              </a:rPr>
              <a:t>。</a:t>
            </a:r>
            <a:r>
              <a:rPr lang="ja-JP" altLang="en-US" sz="1600" b="1" dirty="0" smtClean="0">
                <a:latin typeface="游ゴシック" panose="020B0400000000000000" pitchFamily="50" charset="-128"/>
                <a:ea typeface="游ゴシック" panose="020B0400000000000000" pitchFamily="50" charset="-128"/>
              </a:rPr>
              <a:t>窓口</a:t>
            </a:r>
            <a:r>
              <a:rPr lang="ja-JP" altLang="en-US" sz="1600" b="1" dirty="0">
                <a:latin typeface="游ゴシック" panose="020B0400000000000000" pitchFamily="50" charset="-128"/>
                <a:ea typeface="游ゴシック" panose="020B0400000000000000" pitchFamily="50" charset="-128"/>
              </a:rPr>
              <a:t>で口頭で申告してください。</a:t>
            </a:r>
            <a:endParaRPr lang="en-US" altLang="ja-JP" sz="1600" b="1" dirty="0">
              <a:latin typeface="游ゴシック" panose="020B0400000000000000" pitchFamily="50" charset="-128"/>
              <a:ea typeface="游ゴシック" panose="020B0400000000000000" pitchFamily="50" charset="-128"/>
            </a:endParaRPr>
          </a:p>
          <a:p>
            <a:pPr marL="896938" lvl="1" indent="-717550"/>
            <a:r>
              <a:rPr lang="ja-JP" altLang="en-US" sz="2000" b="1" dirty="0">
                <a:latin typeface="游ゴシック" panose="020B0400000000000000" pitchFamily="50" charset="-128"/>
                <a:ea typeface="游ゴシック" panose="020B0400000000000000" pitchFamily="50" charset="-128"/>
              </a:rPr>
              <a:t>②　主たる生計維持者が死亡し又は重篤な傷病を負われた方</a:t>
            </a:r>
            <a:endParaRPr lang="en-US" altLang="ja-JP" sz="2000" b="1" dirty="0">
              <a:latin typeface="游ゴシック" panose="020B0400000000000000" pitchFamily="50" charset="-128"/>
              <a:ea typeface="游ゴシック" panose="020B0400000000000000" pitchFamily="50" charset="-128"/>
            </a:endParaRPr>
          </a:p>
          <a:p>
            <a:pPr marL="896938" lvl="1" indent="-717550"/>
            <a:r>
              <a:rPr lang="ja-JP" altLang="en-US" sz="2000" b="1" dirty="0">
                <a:latin typeface="游ゴシック" panose="020B0400000000000000" pitchFamily="50" charset="-128"/>
                <a:ea typeface="游ゴシック" panose="020B0400000000000000" pitchFamily="50" charset="-128"/>
              </a:rPr>
              <a:t>③　主たる生計維持者の行方が不明である方</a:t>
            </a:r>
            <a:endParaRPr lang="en-US" altLang="ja-JP" sz="2000" b="1" dirty="0">
              <a:latin typeface="游ゴシック" panose="020B0400000000000000" pitchFamily="50" charset="-128"/>
              <a:ea typeface="游ゴシック" panose="020B0400000000000000" pitchFamily="50" charset="-128"/>
            </a:endParaRPr>
          </a:p>
          <a:p>
            <a:pPr marL="896938" lvl="1" indent="-717550"/>
            <a:r>
              <a:rPr lang="ja-JP" altLang="en-US" sz="2000" b="1" dirty="0">
                <a:latin typeface="游ゴシック" panose="020B0400000000000000" pitchFamily="50" charset="-128"/>
                <a:ea typeface="游ゴシック" panose="020B0400000000000000" pitchFamily="50" charset="-128"/>
              </a:rPr>
              <a:t>④　主たる生計維持者が業務を廃止、又は休止された方</a:t>
            </a:r>
            <a:endParaRPr lang="en-US" altLang="ja-JP" sz="2000" b="1" dirty="0">
              <a:latin typeface="游ゴシック" panose="020B0400000000000000" pitchFamily="50" charset="-128"/>
              <a:ea typeface="游ゴシック" panose="020B0400000000000000" pitchFamily="50" charset="-128"/>
            </a:endParaRPr>
          </a:p>
          <a:p>
            <a:pPr marL="896938" lvl="1" indent="-717550"/>
            <a:r>
              <a:rPr lang="ja-JP" altLang="en-US" sz="2000" b="1" dirty="0">
                <a:latin typeface="游ゴシック" panose="020B0400000000000000" pitchFamily="50" charset="-128"/>
                <a:ea typeface="游ゴシック" panose="020B0400000000000000" pitchFamily="50" charset="-128"/>
              </a:rPr>
              <a:t>⑤　主たる生計維持者が失職し、現在収入がない方</a:t>
            </a:r>
            <a:endParaRPr lang="en-US" altLang="ja-JP" sz="2000" b="1" dirty="0">
              <a:latin typeface="游ゴシック" panose="020B0400000000000000" pitchFamily="50" charset="-128"/>
              <a:ea typeface="游ゴシック" panose="020B0400000000000000" pitchFamily="50" charset="-128"/>
            </a:endParaRPr>
          </a:p>
        </p:txBody>
      </p:sp>
      <p:grpSp>
        <p:nvGrpSpPr>
          <p:cNvPr id="15" name="グループ化 14"/>
          <p:cNvGrpSpPr/>
          <p:nvPr/>
        </p:nvGrpSpPr>
        <p:grpSpPr>
          <a:xfrm>
            <a:off x="7722170" y="40791"/>
            <a:ext cx="2884595" cy="1114060"/>
            <a:chOff x="8446275" y="430883"/>
            <a:chExt cx="2160490" cy="834403"/>
          </a:xfrm>
        </p:grpSpPr>
        <p:pic>
          <p:nvPicPr>
            <p:cNvPr id="16" name="図 15" descr="報道発表資料psdのコピー2"/>
            <p:cNvPicPr/>
            <p:nvPr/>
          </p:nvPicPr>
          <p:blipFill>
            <a:blip r:embed="rId2" cstate="print"/>
            <a:srcRect/>
            <a:stretch>
              <a:fillRect/>
            </a:stretch>
          </p:blipFill>
          <p:spPr bwMode="auto">
            <a:xfrm>
              <a:off x="8446276" y="430883"/>
              <a:ext cx="2160489" cy="618358"/>
            </a:xfrm>
            <a:prstGeom prst="rect">
              <a:avLst/>
            </a:prstGeom>
            <a:noFill/>
          </p:spPr>
        </p:pic>
        <p:sp>
          <p:nvSpPr>
            <p:cNvPr id="17" name="テキスト ボックス 16"/>
            <p:cNvSpPr txBox="1"/>
            <p:nvPr/>
          </p:nvSpPr>
          <p:spPr>
            <a:xfrm>
              <a:off x="8446275" y="1042165"/>
              <a:ext cx="2151321" cy="223121"/>
            </a:xfrm>
            <a:prstGeom prst="rect">
              <a:avLst/>
            </a:prstGeom>
            <a:noFill/>
          </p:spPr>
          <p:txBody>
            <a:bodyPr wrap="square" rtlCol="0">
              <a:spAutoFit/>
            </a:bodyPr>
            <a:lstStyle/>
            <a:p>
              <a:pPr algn="dist"/>
              <a:r>
                <a:rPr lang="ja-JP" altLang="en-US" sz="1336" b="1" dirty="0">
                  <a:latin typeface="游ゴシック" panose="020B0400000000000000" pitchFamily="50" charset="-128"/>
                  <a:ea typeface="游ゴシック" panose="020B0400000000000000" pitchFamily="50" charset="-128"/>
                </a:rPr>
                <a:t>令和</a:t>
              </a:r>
              <a:r>
                <a:rPr lang="ja-JP" altLang="en-US" sz="1336" b="1" dirty="0" smtClean="0">
                  <a:latin typeface="游ゴシック" panose="020B0400000000000000" pitchFamily="50" charset="-128"/>
                  <a:ea typeface="游ゴシック" panose="020B0400000000000000" pitchFamily="50" charset="-128"/>
                </a:rPr>
                <a:t>２年</a:t>
              </a:r>
              <a:r>
                <a:rPr lang="ja-JP" altLang="en-US" sz="1336" b="1" dirty="0" smtClean="0">
                  <a:latin typeface="游ゴシック" panose="020B0400000000000000" pitchFamily="50" charset="-128"/>
                  <a:ea typeface="游ゴシック" panose="020B0400000000000000" pitchFamily="50" charset="-128"/>
                </a:rPr>
                <a:t>１月</a:t>
              </a:r>
              <a:r>
                <a:rPr lang="en-US" altLang="ja-JP" sz="1336" b="1" dirty="0" smtClean="0">
                  <a:latin typeface="游ゴシック" panose="020B0400000000000000" pitchFamily="50" charset="-128"/>
                  <a:ea typeface="游ゴシック" panose="020B0400000000000000" pitchFamily="50" charset="-128"/>
                </a:rPr>
                <a:t>24</a:t>
              </a:r>
              <a:r>
                <a:rPr lang="ja-JP" altLang="en-US" sz="1336" b="1" dirty="0" smtClean="0">
                  <a:latin typeface="游ゴシック" panose="020B0400000000000000" pitchFamily="50" charset="-128"/>
                  <a:ea typeface="游ゴシック" panose="020B0400000000000000" pitchFamily="50" charset="-128"/>
                </a:rPr>
                <a:t>日</a:t>
              </a:r>
              <a:r>
                <a:rPr lang="ja-JP" altLang="en-US" sz="1336" b="1" dirty="0">
                  <a:latin typeface="游ゴシック" panose="020B0400000000000000" pitchFamily="50" charset="-128"/>
                  <a:ea typeface="游ゴシック" panose="020B0400000000000000" pitchFamily="50" charset="-128"/>
                </a:rPr>
                <a:t>時点</a:t>
              </a:r>
            </a:p>
          </p:txBody>
        </p:sp>
      </p:grpSp>
      <p:sp>
        <p:nvSpPr>
          <p:cNvPr id="20" name="正方形/長方形 19"/>
          <p:cNvSpPr/>
          <p:nvPr/>
        </p:nvSpPr>
        <p:spPr>
          <a:xfrm>
            <a:off x="144886" y="141178"/>
            <a:ext cx="7565042" cy="1009785"/>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3600" b="1" dirty="0">
                <a:solidFill>
                  <a:srgbClr val="CC0000"/>
                </a:solidFill>
                <a:latin typeface="メイリオ" panose="020B0604030504040204" pitchFamily="50" charset="-128"/>
                <a:ea typeface="メイリオ" panose="020B0604030504040204" pitchFamily="50" charset="-128"/>
              </a:rPr>
              <a:t>令和元年台風第</a:t>
            </a:r>
            <a:r>
              <a:rPr lang="en-US" altLang="ja-JP" sz="3600" b="1" dirty="0">
                <a:solidFill>
                  <a:srgbClr val="CC0000"/>
                </a:solidFill>
                <a:latin typeface="メイリオ" panose="020B0604030504040204" pitchFamily="50" charset="-128"/>
                <a:ea typeface="メイリオ" panose="020B0604030504040204" pitchFamily="50" charset="-128"/>
              </a:rPr>
              <a:t>15</a:t>
            </a:r>
            <a:r>
              <a:rPr lang="ja-JP" altLang="en-US" sz="3600" b="1" dirty="0" smtClean="0">
                <a:solidFill>
                  <a:srgbClr val="CC0000"/>
                </a:solidFill>
                <a:latin typeface="メイリオ" panose="020B0604030504040204" pitchFamily="50" charset="-128"/>
                <a:ea typeface="メイリオ" panose="020B0604030504040204" pitchFamily="50" charset="-128"/>
              </a:rPr>
              <a:t>号</a:t>
            </a:r>
            <a:r>
              <a:rPr lang="ja-JP" altLang="en-US" sz="2800" b="1" dirty="0" smtClean="0">
                <a:solidFill>
                  <a:srgbClr val="CC0000"/>
                </a:solidFill>
                <a:latin typeface="メイリオ" panose="020B0604030504040204" pitchFamily="50" charset="-128"/>
                <a:ea typeface="メイリオ" panose="020B0604030504040204" pitchFamily="50" charset="-128"/>
              </a:rPr>
              <a:t>又は</a:t>
            </a:r>
            <a:r>
              <a:rPr lang="ja-JP" altLang="en-US" sz="3600" b="1" dirty="0" smtClean="0">
                <a:solidFill>
                  <a:srgbClr val="CC0000"/>
                </a:solidFill>
                <a:latin typeface="メイリオ" panose="020B0604030504040204" pitchFamily="50" charset="-128"/>
                <a:ea typeface="メイリオ" panose="020B0604030504040204" pitchFamily="50" charset="-128"/>
              </a:rPr>
              <a:t>第</a:t>
            </a:r>
            <a:r>
              <a:rPr lang="en-US" altLang="ja-JP" sz="3600" b="1" dirty="0" smtClean="0">
                <a:solidFill>
                  <a:srgbClr val="CC0000"/>
                </a:solidFill>
                <a:latin typeface="メイリオ" panose="020B0604030504040204" pitchFamily="50" charset="-128"/>
                <a:ea typeface="メイリオ" panose="020B0604030504040204" pitchFamily="50" charset="-128"/>
              </a:rPr>
              <a:t>19</a:t>
            </a:r>
            <a:r>
              <a:rPr lang="ja-JP" altLang="en-US" sz="3600" b="1" dirty="0" smtClean="0">
                <a:solidFill>
                  <a:srgbClr val="CC0000"/>
                </a:solidFill>
                <a:latin typeface="メイリオ" panose="020B0604030504040204" pitchFamily="50" charset="-128"/>
                <a:ea typeface="メイリオ" panose="020B0604030504040204" pitchFamily="50" charset="-128"/>
              </a:rPr>
              <a:t>号</a:t>
            </a:r>
            <a:r>
              <a:rPr lang="ja-JP" altLang="en-US" sz="3200" b="1" dirty="0" smtClean="0">
                <a:solidFill>
                  <a:srgbClr val="CC0000"/>
                </a:solidFill>
                <a:latin typeface="メイリオ" panose="020B0604030504040204" pitchFamily="50" charset="-128"/>
                <a:ea typeface="メイリオ" panose="020B0604030504040204" pitchFamily="50" charset="-128"/>
              </a:rPr>
              <a:t>等</a:t>
            </a:r>
            <a:r>
              <a:rPr lang="ja-JP" altLang="en-US" sz="2800" b="1" dirty="0" smtClean="0">
                <a:solidFill>
                  <a:srgbClr val="CC0000"/>
                </a:solidFill>
                <a:latin typeface="メイリオ" panose="020B0604030504040204" pitchFamily="50" charset="-128"/>
                <a:ea typeface="メイリオ" panose="020B0604030504040204" pitchFamily="50" charset="-128"/>
              </a:rPr>
              <a:t>の</a:t>
            </a:r>
            <a:endParaRPr lang="en-US" altLang="ja-JP" sz="2800" b="1" dirty="0" smtClean="0">
              <a:solidFill>
                <a:srgbClr val="CC0000"/>
              </a:solidFill>
              <a:latin typeface="メイリオ" panose="020B0604030504040204" pitchFamily="50" charset="-128"/>
              <a:ea typeface="メイリオ" panose="020B0604030504040204" pitchFamily="50" charset="-128"/>
            </a:endParaRPr>
          </a:p>
          <a:p>
            <a:r>
              <a:rPr lang="ja-JP" altLang="en-US" sz="3600" b="1" dirty="0" smtClean="0">
                <a:solidFill>
                  <a:srgbClr val="CC0000"/>
                </a:solidFill>
                <a:latin typeface="メイリオ" panose="020B0604030504040204" pitchFamily="50" charset="-128"/>
                <a:ea typeface="メイリオ" panose="020B0604030504040204" pitchFamily="50" charset="-128"/>
              </a:rPr>
              <a:t>被災者</a:t>
            </a:r>
            <a:r>
              <a:rPr lang="ja-JP" altLang="en-US" sz="2800" b="1" dirty="0">
                <a:solidFill>
                  <a:srgbClr val="CC0000"/>
                </a:solidFill>
                <a:latin typeface="メイリオ" panose="020B0604030504040204" pitchFamily="50" charset="-128"/>
                <a:ea typeface="メイリオ" panose="020B0604030504040204" pitchFamily="50" charset="-128"/>
              </a:rPr>
              <a:t>の</a:t>
            </a:r>
            <a:r>
              <a:rPr lang="ja-JP" altLang="en-US" sz="3600" b="1" dirty="0">
                <a:solidFill>
                  <a:srgbClr val="CC0000"/>
                </a:solidFill>
                <a:latin typeface="メイリオ" panose="020B0604030504040204" pitchFamily="50" charset="-128"/>
                <a:ea typeface="メイリオ" panose="020B0604030504040204" pitchFamily="50" charset="-128"/>
              </a:rPr>
              <a:t>皆様</a:t>
            </a:r>
            <a:r>
              <a:rPr lang="ja-JP" altLang="en-US" sz="2800" b="1" dirty="0">
                <a:solidFill>
                  <a:srgbClr val="CC0000"/>
                </a:solidFill>
                <a:latin typeface="メイリオ" panose="020B0604030504040204" pitchFamily="50" charset="-128"/>
                <a:ea typeface="メイリオ" panose="020B0604030504040204" pitchFamily="50" charset="-128"/>
              </a:rPr>
              <a:t>へ</a:t>
            </a:r>
            <a:endParaRPr lang="en-US" altLang="ja-JP" sz="2800" b="1" dirty="0">
              <a:solidFill>
                <a:srgbClr val="CC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2051</TotalTime>
  <Words>235</Words>
  <Application>Microsoft Office PowerPoint</Application>
  <PresentationFormat>ユーザー設定</PresentationFormat>
  <Paragraphs>31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Meiryo UI</vt:lpstr>
      <vt:lpstr>ＭＳ Ｐゴシック</vt:lpstr>
      <vt:lpstr>メイリオ</vt:lpstr>
      <vt:lpstr>游ゴシック</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市川 雄太(ichikawa-yuuta.5z4)</cp:lastModifiedBy>
  <cp:revision>171</cp:revision>
  <cp:lastPrinted>2020-01-22T07:59:50Z</cp:lastPrinted>
  <dcterms:created xsi:type="dcterms:W3CDTF">2016-04-24T05:31:51Z</dcterms:created>
  <dcterms:modified xsi:type="dcterms:W3CDTF">2020-01-24T05:30:11Z</dcterms:modified>
</cp:coreProperties>
</file>