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2" r:id="rId3"/>
    <p:sldId id="273" r:id="rId4"/>
    <p:sldId id="268" r:id="rId5"/>
    <p:sldId id="269" r:id="rId6"/>
    <p:sldId id="270" r:id="rId7"/>
    <p:sldId id="271" r:id="rId8"/>
    <p:sldId id="275" r:id="rId9"/>
    <p:sldId id="256" r:id="rId10"/>
    <p:sldId id="257" r:id="rId11"/>
    <p:sldId id="258" r:id="rId12"/>
    <p:sldId id="259" r:id="rId13"/>
    <p:sldId id="260" r:id="rId14"/>
    <p:sldId id="261" r:id="rId15"/>
    <p:sldId id="262" r:id="rId16"/>
    <p:sldId id="263" r:id="rId17"/>
    <p:sldId id="264" r:id="rId18"/>
    <p:sldId id="265" r:id="rId19"/>
  </p:sldIdLst>
  <p:sldSz cx="9601200" cy="128016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71" autoAdjust="0"/>
    <p:restoredTop sz="94660"/>
  </p:normalViewPr>
  <p:slideViewPr>
    <p:cSldViewPr snapToGrid="0">
      <p:cViewPr>
        <p:scale>
          <a:sx n="66" d="100"/>
          <a:sy n="66" d="100"/>
        </p:scale>
        <p:origin x="16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51203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3346547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265129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402827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411270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30566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412611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278538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4181710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113192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062CCD-705A-4BB1-BF38-B38270C76EB4}" type="datetimeFigureOut">
              <a:rPr kumimoji="1" lang="ja-JP" altLang="en-US" smtClean="0"/>
              <a:t>2022/3/8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104732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7E062CCD-705A-4BB1-BF38-B38270C76EB4}" type="datetimeFigureOut">
              <a:rPr kumimoji="1" lang="ja-JP" altLang="en-US" smtClean="0"/>
              <a:t>2022/3/8</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9BDD5E6A-4C7C-4AF3-9546-A8A52EEF54AE}" type="slidenum">
              <a:rPr kumimoji="1" lang="ja-JP" altLang="en-US" smtClean="0"/>
              <a:t>‹#›</a:t>
            </a:fld>
            <a:endParaRPr kumimoji="1" lang="ja-JP" altLang="en-US"/>
          </a:p>
        </p:txBody>
      </p:sp>
    </p:spTree>
    <p:extLst>
      <p:ext uri="{BB962C8B-B14F-4D97-AF65-F5344CB8AC3E}">
        <p14:creationId xmlns:p14="http://schemas.microsoft.com/office/powerpoint/2010/main" val="597730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29" y="2862063"/>
            <a:ext cx="8281035" cy="2474384"/>
          </a:xfrm>
        </p:spPr>
        <p:txBody>
          <a:bodyPr>
            <a:normAutofit/>
          </a:bodyPr>
          <a:lstStyle/>
          <a:p>
            <a:r>
              <a:rPr lang="ja-JP" altLang="en-US" sz="4000" dirty="0" smtClean="0">
                <a:solidFill>
                  <a:srgbClr val="0070C0"/>
                </a:solidFill>
              </a:rPr>
              <a:t>記載</a:t>
            </a:r>
            <a:r>
              <a:rPr lang="ja-JP" altLang="en-US" sz="4000" dirty="0">
                <a:solidFill>
                  <a:srgbClr val="0070C0"/>
                </a:solidFill>
              </a:rPr>
              <a:t>例</a:t>
            </a:r>
            <a:r>
              <a:rPr lang="ja-JP" altLang="en-US" sz="4000" dirty="0" smtClean="0">
                <a:solidFill>
                  <a:srgbClr val="0070C0"/>
                </a:solidFill>
              </a:rPr>
              <a:t>と重要な管理のポイントに係る注意事項</a:t>
            </a:r>
            <a:endParaRPr kumimoji="1" lang="ja-JP" altLang="en-US" sz="4000" dirty="0">
              <a:solidFill>
                <a:srgbClr val="0070C0"/>
              </a:solidFill>
            </a:endParaRPr>
          </a:p>
        </p:txBody>
      </p:sp>
    </p:spTree>
    <p:extLst>
      <p:ext uri="{BB962C8B-B14F-4D97-AF65-F5344CB8AC3E}">
        <p14:creationId xmlns:p14="http://schemas.microsoft.com/office/powerpoint/2010/main" val="3964358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端子 1"/>
          <p:cNvSpPr/>
          <p:nvPr/>
        </p:nvSpPr>
        <p:spPr>
          <a:xfrm>
            <a:off x="736974" y="327546"/>
            <a:ext cx="4831308" cy="477672"/>
          </a:xfrm>
          <a:prstGeom prst="flowChartTerminator">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５．一般衛生管理のポイント</a:t>
            </a:r>
            <a:endParaRPr kumimoji="1" lang="ja-JP" altLang="en-US" sz="2400" dirty="0">
              <a:solidFill>
                <a:schemeClr val="tx1"/>
              </a:solidFill>
            </a:endParaRPr>
          </a:p>
        </p:txBody>
      </p:sp>
      <p:sp>
        <p:nvSpPr>
          <p:cNvPr id="3" name="テキスト ボックス 2"/>
          <p:cNvSpPr txBox="1"/>
          <p:nvPr/>
        </p:nvSpPr>
        <p:spPr>
          <a:xfrm>
            <a:off x="736974" y="1269239"/>
            <a:ext cx="8494633" cy="954107"/>
          </a:xfrm>
          <a:prstGeom prst="rect">
            <a:avLst/>
          </a:prstGeom>
          <a:noFill/>
        </p:spPr>
        <p:txBody>
          <a:bodyPr wrap="none" rtlCol="0">
            <a:spAutoFit/>
          </a:bodyPr>
          <a:lstStyle/>
          <a:p>
            <a:r>
              <a:rPr kumimoji="1" lang="ja-JP" altLang="en-US" sz="2000" u="sng" dirty="0" smtClean="0"/>
              <a:t>（１）日常点検</a:t>
            </a:r>
            <a:endParaRPr kumimoji="1" lang="en-US" altLang="ja-JP" sz="2000" u="sng" dirty="0" smtClean="0"/>
          </a:p>
          <a:p>
            <a:r>
              <a:rPr kumimoji="1" lang="ja-JP" altLang="en-US" dirty="0"/>
              <a:t>　</a:t>
            </a:r>
            <a:r>
              <a:rPr kumimoji="1" lang="ja-JP" altLang="en-US" dirty="0" smtClean="0"/>
              <a:t>　毎日、次の項目のポイントをチェックし、問題がある場合は対処内容を記入</a:t>
            </a:r>
            <a:endParaRPr kumimoji="1" lang="en-US" altLang="ja-JP" dirty="0" smtClean="0"/>
          </a:p>
          <a:p>
            <a:r>
              <a:rPr kumimoji="1" lang="ja-JP" altLang="en-US" dirty="0"/>
              <a:t>　</a:t>
            </a:r>
            <a:r>
              <a:rPr kumimoji="1" lang="ja-JP" altLang="en-US" dirty="0" smtClean="0"/>
              <a:t>　しましょう。（「一般衛生管理の実施記録」（Ｐ２６）に記入</a:t>
            </a:r>
            <a:endParaRPr kumimoji="1" lang="ja-JP" altLang="en-US" dirty="0"/>
          </a:p>
        </p:txBody>
      </p:sp>
      <p:sp>
        <p:nvSpPr>
          <p:cNvPr id="4" name="角丸四角形 3"/>
          <p:cNvSpPr/>
          <p:nvPr/>
        </p:nvSpPr>
        <p:spPr>
          <a:xfrm>
            <a:off x="7765574" y="1883387"/>
            <a:ext cx="1501253" cy="436729"/>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記載例Ｐ１６</a:t>
            </a:r>
            <a:endParaRPr kumimoji="1" lang="ja-JP" altLang="en-US" sz="1600" dirty="0">
              <a:solidFill>
                <a:schemeClr val="tx1"/>
              </a:solidFill>
            </a:endParaRPr>
          </a:p>
        </p:txBody>
      </p:sp>
      <p:sp>
        <p:nvSpPr>
          <p:cNvPr id="5" name="テキスト ボックス 4"/>
          <p:cNvSpPr txBox="1"/>
          <p:nvPr/>
        </p:nvSpPr>
        <p:spPr>
          <a:xfrm>
            <a:off x="736974" y="2645182"/>
            <a:ext cx="3185487" cy="369332"/>
          </a:xfrm>
          <a:prstGeom prst="rect">
            <a:avLst/>
          </a:prstGeom>
          <a:noFill/>
        </p:spPr>
        <p:txBody>
          <a:bodyPr wrap="none" rtlCol="0">
            <a:spAutoFit/>
          </a:bodyPr>
          <a:lstStyle/>
          <a:p>
            <a:r>
              <a:rPr kumimoji="1" lang="ja-JP" altLang="en-US" dirty="0" smtClean="0"/>
              <a:t>①　従業員の健康・衛生管理</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567941314"/>
              </p:ext>
            </p:extLst>
          </p:nvPr>
        </p:nvGraphicFramePr>
        <p:xfrm>
          <a:off x="873457" y="3066188"/>
          <a:ext cx="8175009" cy="2852928"/>
        </p:xfrm>
        <a:graphic>
          <a:graphicData uri="http://schemas.openxmlformats.org/drawingml/2006/table">
            <a:tbl>
              <a:tblPr firstRow="1" bandRow="1">
                <a:tableStyleId>{5C22544A-7EE6-4342-B048-85BDC9FD1C3A}</a:tableStyleId>
              </a:tblPr>
              <a:tblGrid>
                <a:gridCol w="7001301">
                  <a:extLst>
                    <a:ext uri="{9D8B030D-6E8A-4147-A177-3AD203B41FA5}">
                      <a16:colId xmlns:a16="http://schemas.microsoft.com/office/drawing/2014/main" val="3883309638"/>
                    </a:ext>
                  </a:extLst>
                </a:gridCol>
                <a:gridCol w="1173708">
                  <a:extLst>
                    <a:ext uri="{9D8B030D-6E8A-4147-A177-3AD203B41FA5}">
                      <a16:colId xmlns:a16="http://schemas.microsoft.com/office/drawing/2014/main" val="2948818108"/>
                    </a:ext>
                  </a:extLst>
                </a:gridCol>
              </a:tblGrid>
              <a:tr h="370840">
                <a:tc>
                  <a:txBody>
                    <a:bodyPr/>
                    <a:lstStyle/>
                    <a:p>
                      <a:pPr algn="ctr"/>
                      <a:r>
                        <a:rPr kumimoji="1" lang="ja-JP" altLang="en-US" b="0" dirty="0" smtClean="0">
                          <a:solidFill>
                            <a:schemeClr val="tx1"/>
                          </a:solidFill>
                        </a:rPr>
                        <a:t>チェック項目</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smtClean="0">
                          <a:solidFill>
                            <a:schemeClr val="tx1"/>
                          </a:solidFill>
                        </a:rPr>
                        <a:t>参照頁</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8482303"/>
                  </a:ext>
                </a:extLst>
              </a:tr>
              <a:tr h="370840">
                <a:tc>
                  <a:txBody>
                    <a:bodyPr/>
                    <a:lstStyle/>
                    <a:p>
                      <a:r>
                        <a:rPr kumimoji="1" lang="en-US" altLang="ja-JP" dirty="0" smtClean="0">
                          <a:solidFill>
                            <a:schemeClr val="tx1"/>
                          </a:solidFill>
                        </a:rPr>
                        <a:t>ⅰ</a:t>
                      </a:r>
                      <a:r>
                        <a:rPr kumimoji="1" lang="ja-JP" altLang="en-US" dirty="0" smtClean="0">
                          <a:solidFill>
                            <a:schemeClr val="tx1"/>
                          </a:solidFill>
                        </a:rPr>
                        <a:t>　従業員に下痢、腹痛、発熱、吐き気・嘔吐　</a:t>
                      </a:r>
                      <a:endParaRPr kumimoji="1" lang="en-US" altLang="ja-JP" dirty="0" smtClean="0">
                        <a:solidFill>
                          <a:schemeClr val="tx1"/>
                        </a:solidFill>
                      </a:endParaRPr>
                    </a:p>
                    <a:p>
                      <a:r>
                        <a:rPr kumimoji="1" lang="ja-JP" altLang="en-US" dirty="0" smtClean="0">
                          <a:solidFill>
                            <a:schemeClr val="tx1"/>
                          </a:solidFill>
                        </a:rPr>
                        <a:t>　　などの症状がある者はいませんか。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Ｐ１７</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7937627"/>
                  </a:ext>
                </a:extLst>
              </a:tr>
              <a:tr h="370840">
                <a:tc>
                  <a:txBody>
                    <a:bodyPr/>
                    <a:lstStyle/>
                    <a:p>
                      <a:r>
                        <a:rPr kumimoji="1" lang="en-US" altLang="ja-JP" dirty="0" smtClean="0">
                          <a:solidFill>
                            <a:schemeClr val="tx1"/>
                          </a:solidFill>
                        </a:rPr>
                        <a:t>ⅱ</a:t>
                      </a:r>
                      <a:r>
                        <a:rPr kumimoji="1" lang="ja-JP" altLang="en-US" dirty="0" smtClean="0">
                          <a:solidFill>
                            <a:schemeClr val="tx1"/>
                          </a:solidFill>
                        </a:rPr>
                        <a:t>　作業着等服装は清潔に保たれていますか。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Ｐ１７</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1720709"/>
                  </a:ext>
                </a:extLst>
              </a:tr>
              <a:tr h="370840">
                <a:tc>
                  <a:txBody>
                    <a:bodyPr/>
                    <a:lstStyle/>
                    <a:p>
                      <a:r>
                        <a:rPr kumimoji="1" lang="en-US" altLang="ja-JP" dirty="0" smtClean="0">
                          <a:solidFill>
                            <a:schemeClr val="tx1"/>
                          </a:solidFill>
                        </a:rPr>
                        <a:t>ⅲ</a:t>
                      </a:r>
                      <a:r>
                        <a:rPr kumimoji="1" lang="ja-JP" altLang="en-US" dirty="0" smtClean="0">
                          <a:solidFill>
                            <a:schemeClr val="tx1"/>
                          </a:solidFill>
                        </a:rPr>
                        <a:t>　手指にケガをしている者はいませんか。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Ｐ１８</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980982"/>
                  </a:ext>
                </a:extLst>
              </a:tr>
              <a:tr h="370840">
                <a:tc>
                  <a:txBody>
                    <a:bodyPr/>
                    <a:lstStyle/>
                    <a:p>
                      <a:r>
                        <a:rPr kumimoji="1" lang="en-US" altLang="ja-JP" dirty="0" smtClean="0">
                          <a:solidFill>
                            <a:schemeClr val="tx1"/>
                          </a:solidFill>
                        </a:rPr>
                        <a:t>ⅳ</a:t>
                      </a:r>
                      <a:r>
                        <a:rPr kumimoji="1" lang="ja-JP" altLang="en-US" dirty="0" smtClean="0">
                          <a:solidFill>
                            <a:schemeClr val="tx1"/>
                          </a:solidFill>
                        </a:rPr>
                        <a:t>　作業前、作業中の手洗いは十分に行っていますか。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Ｐ１８</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86860"/>
                  </a:ext>
                </a:extLst>
              </a:tr>
              <a:tr h="370840">
                <a:tc>
                  <a:txBody>
                    <a:bodyPr/>
                    <a:lstStyle/>
                    <a:p>
                      <a:r>
                        <a:rPr kumimoji="1" lang="en-US" altLang="ja-JP" dirty="0" smtClean="0">
                          <a:solidFill>
                            <a:schemeClr val="tx1"/>
                          </a:solidFill>
                        </a:rPr>
                        <a:t>ⅴ</a:t>
                      </a:r>
                      <a:r>
                        <a:rPr kumimoji="1" lang="ja-JP" altLang="en-US" dirty="0" smtClean="0">
                          <a:solidFill>
                            <a:schemeClr val="tx1"/>
                          </a:solidFill>
                        </a:rPr>
                        <a:t>　便所で履物を履き替えていますか。用便後の手洗いは十分</a:t>
                      </a:r>
                      <a:endParaRPr kumimoji="1" lang="en-US" altLang="ja-JP" dirty="0" smtClean="0">
                        <a:solidFill>
                          <a:schemeClr val="tx1"/>
                        </a:solidFill>
                      </a:endParaRPr>
                    </a:p>
                    <a:p>
                      <a:r>
                        <a:rPr kumimoji="1" lang="ja-JP" altLang="en-US" dirty="0" smtClean="0">
                          <a:solidFill>
                            <a:schemeClr val="tx1"/>
                          </a:solidFill>
                        </a:rPr>
                        <a:t>　　に行っていますか。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Ｐ１９</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19570"/>
                  </a:ext>
                </a:extLst>
              </a:tr>
            </a:tbl>
          </a:graphicData>
        </a:graphic>
      </p:graphicFrame>
      <p:sp>
        <p:nvSpPr>
          <p:cNvPr id="7" name="テキスト ボックス 6"/>
          <p:cNvSpPr txBox="1"/>
          <p:nvPr/>
        </p:nvSpPr>
        <p:spPr>
          <a:xfrm>
            <a:off x="736974" y="6100345"/>
            <a:ext cx="2723823" cy="369332"/>
          </a:xfrm>
          <a:prstGeom prst="rect">
            <a:avLst/>
          </a:prstGeom>
          <a:noFill/>
        </p:spPr>
        <p:txBody>
          <a:bodyPr wrap="none" rtlCol="0">
            <a:spAutoFit/>
          </a:bodyPr>
          <a:lstStyle/>
          <a:p>
            <a:r>
              <a:rPr kumimoji="1" lang="ja-JP" altLang="en-US" dirty="0" smtClean="0"/>
              <a:t>②　製造環境の衛生管理</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780865863"/>
              </p:ext>
            </p:extLst>
          </p:nvPr>
        </p:nvGraphicFramePr>
        <p:xfrm>
          <a:off x="873457" y="6521351"/>
          <a:ext cx="8175009" cy="3703320"/>
        </p:xfrm>
        <a:graphic>
          <a:graphicData uri="http://schemas.openxmlformats.org/drawingml/2006/table">
            <a:tbl>
              <a:tblPr firstRow="1" bandRow="1">
                <a:tableStyleId>{5C22544A-7EE6-4342-B048-85BDC9FD1C3A}</a:tableStyleId>
              </a:tblPr>
              <a:tblGrid>
                <a:gridCol w="7001301">
                  <a:extLst>
                    <a:ext uri="{9D8B030D-6E8A-4147-A177-3AD203B41FA5}">
                      <a16:colId xmlns:a16="http://schemas.microsoft.com/office/drawing/2014/main" val="3883309638"/>
                    </a:ext>
                  </a:extLst>
                </a:gridCol>
                <a:gridCol w="1173708">
                  <a:extLst>
                    <a:ext uri="{9D8B030D-6E8A-4147-A177-3AD203B41FA5}">
                      <a16:colId xmlns:a16="http://schemas.microsoft.com/office/drawing/2014/main" val="2948818108"/>
                    </a:ext>
                  </a:extLst>
                </a:gridCol>
              </a:tblGrid>
              <a:tr h="370840">
                <a:tc>
                  <a:txBody>
                    <a:bodyPr/>
                    <a:lstStyle/>
                    <a:p>
                      <a:pPr algn="ctr"/>
                      <a:r>
                        <a:rPr kumimoji="1" lang="ja-JP" altLang="en-US" b="0" dirty="0" smtClean="0">
                          <a:solidFill>
                            <a:schemeClr val="tx1"/>
                          </a:solidFill>
                        </a:rPr>
                        <a:t>チェック項目</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smtClean="0">
                          <a:solidFill>
                            <a:schemeClr val="tx1"/>
                          </a:solidFill>
                        </a:rPr>
                        <a:t>参照頁</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8482303"/>
                  </a:ext>
                </a:extLst>
              </a:tr>
              <a:tr h="370840">
                <a:tc>
                  <a:txBody>
                    <a:bodyPr/>
                    <a:lstStyle/>
                    <a:p>
                      <a:r>
                        <a:rPr kumimoji="1" lang="en-US" altLang="ja-JP" dirty="0" smtClean="0">
                          <a:solidFill>
                            <a:schemeClr val="tx1"/>
                          </a:solidFill>
                        </a:rPr>
                        <a:t>ⅰ</a:t>
                      </a:r>
                      <a:r>
                        <a:rPr kumimoji="1" lang="ja-JP" altLang="en-US" dirty="0" smtClean="0">
                          <a:solidFill>
                            <a:schemeClr val="tx1"/>
                          </a:solidFill>
                        </a:rPr>
                        <a:t>　作業場は整理・整頓されていますか。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Ｐ１７</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7937627"/>
                  </a:ext>
                </a:extLst>
              </a:tr>
              <a:tr h="370840">
                <a:tc>
                  <a:txBody>
                    <a:bodyPr/>
                    <a:lstStyle/>
                    <a:p>
                      <a:r>
                        <a:rPr kumimoji="1" lang="en-US" altLang="ja-JP" dirty="0" smtClean="0">
                          <a:solidFill>
                            <a:schemeClr val="tx1"/>
                          </a:solidFill>
                        </a:rPr>
                        <a:t>ⅱ</a:t>
                      </a:r>
                      <a:r>
                        <a:rPr kumimoji="1" lang="ja-JP" altLang="en-US" dirty="0" smtClean="0">
                          <a:solidFill>
                            <a:schemeClr val="tx1"/>
                          </a:solidFill>
                        </a:rPr>
                        <a:t>　作業場の清掃は十分ですか。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Ｐ１７</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1720709"/>
                  </a:ext>
                </a:extLst>
              </a:tr>
              <a:tr h="370840">
                <a:tc>
                  <a:txBody>
                    <a:bodyPr/>
                    <a:lstStyle/>
                    <a:p>
                      <a:r>
                        <a:rPr kumimoji="1" lang="en-US" altLang="ja-JP" dirty="0" smtClean="0">
                          <a:solidFill>
                            <a:schemeClr val="tx1"/>
                          </a:solidFill>
                        </a:rPr>
                        <a:t>ⅲ</a:t>
                      </a:r>
                      <a:r>
                        <a:rPr kumimoji="1" lang="ja-JP" altLang="en-US" dirty="0" smtClean="0">
                          <a:solidFill>
                            <a:schemeClr val="tx1"/>
                          </a:solidFill>
                        </a:rPr>
                        <a:t>　便所は清掃し清潔に保たれていますか。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Ｐ１９</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980982"/>
                  </a:ext>
                </a:extLst>
              </a:tr>
              <a:tr h="370840">
                <a:tc>
                  <a:txBody>
                    <a:bodyPr/>
                    <a:lstStyle/>
                    <a:p>
                      <a:r>
                        <a:rPr kumimoji="1" lang="en-US" altLang="ja-JP" dirty="0" smtClean="0">
                          <a:solidFill>
                            <a:schemeClr val="tx1"/>
                          </a:solidFill>
                        </a:rPr>
                        <a:t>ⅳ</a:t>
                      </a:r>
                      <a:r>
                        <a:rPr kumimoji="1" lang="ja-JP" altLang="en-US" dirty="0" smtClean="0">
                          <a:solidFill>
                            <a:schemeClr val="tx1"/>
                          </a:solidFill>
                        </a:rPr>
                        <a:t>　排水溝は汚れていませんか。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Ｐ１９</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86860"/>
                  </a:ext>
                </a:extLst>
              </a:tr>
              <a:tr h="370840">
                <a:tc>
                  <a:txBody>
                    <a:bodyPr/>
                    <a:lstStyle/>
                    <a:p>
                      <a:r>
                        <a:rPr kumimoji="1" lang="en-US" altLang="ja-JP" dirty="0" smtClean="0">
                          <a:solidFill>
                            <a:schemeClr val="tx1"/>
                          </a:solidFill>
                        </a:rPr>
                        <a:t>ⅴ</a:t>
                      </a:r>
                      <a:r>
                        <a:rPr kumimoji="1" lang="ja-JP" altLang="en-US" dirty="0" smtClean="0">
                          <a:solidFill>
                            <a:schemeClr val="tx1"/>
                          </a:solidFill>
                        </a:rPr>
                        <a:t>　ネズミ、ゴキブリ、ハエ等の痕跡はありませんか。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Ｐ２０</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19570"/>
                  </a:ext>
                </a:extLst>
              </a:tr>
              <a:tr h="370840">
                <a:tc>
                  <a:txBody>
                    <a:bodyPr/>
                    <a:lstStyle/>
                    <a:p>
                      <a:r>
                        <a:rPr kumimoji="1" lang="en-US" altLang="ja-JP" dirty="0" smtClean="0">
                          <a:solidFill>
                            <a:schemeClr val="tx1"/>
                          </a:solidFill>
                        </a:rPr>
                        <a:t>ⅵ</a:t>
                      </a:r>
                      <a:r>
                        <a:rPr kumimoji="1" lang="ja-JP" altLang="en-US" dirty="0" smtClean="0">
                          <a:solidFill>
                            <a:schemeClr val="tx1"/>
                          </a:solidFill>
                        </a:rPr>
                        <a:t>　ゴミは指定された場所に置かれていますか。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Ｐ２１</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4028719"/>
                  </a:ext>
                </a:extLst>
              </a:tr>
              <a:tr h="370840">
                <a:tc>
                  <a:txBody>
                    <a:bodyPr/>
                    <a:lstStyle/>
                    <a:p>
                      <a:r>
                        <a:rPr kumimoji="1" lang="en-US" altLang="ja-JP" dirty="0" smtClean="0">
                          <a:solidFill>
                            <a:schemeClr val="tx1"/>
                          </a:solidFill>
                        </a:rPr>
                        <a:t>ⅶ</a:t>
                      </a:r>
                      <a:r>
                        <a:rPr kumimoji="1" lang="ja-JP" altLang="en-US" dirty="0" smtClean="0">
                          <a:solidFill>
                            <a:schemeClr val="tx1"/>
                          </a:solidFill>
                        </a:rPr>
                        <a:t>　使用水は、食品製造使用水を使っていますか。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Ｐ２１</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29786"/>
                  </a:ext>
                </a:extLst>
              </a:tr>
              <a:tr h="370840">
                <a:tc>
                  <a:txBody>
                    <a:bodyPr/>
                    <a:lstStyle/>
                    <a:p>
                      <a:r>
                        <a:rPr kumimoji="1" lang="en-US" altLang="ja-JP" dirty="0" smtClean="0">
                          <a:solidFill>
                            <a:schemeClr val="tx1"/>
                          </a:solidFill>
                        </a:rPr>
                        <a:t>ⅷ</a:t>
                      </a:r>
                      <a:r>
                        <a:rPr kumimoji="1" lang="ja-JP" altLang="en-US" dirty="0" smtClean="0">
                          <a:solidFill>
                            <a:schemeClr val="tx1"/>
                          </a:solidFill>
                        </a:rPr>
                        <a:t>　井戸水を使用している場合は、残留塩素は</a:t>
                      </a:r>
                      <a:r>
                        <a:rPr kumimoji="1" lang="en-US" altLang="ja-JP" dirty="0" smtClean="0">
                          <a:solidFill>
                            <a:schemeClr val="tx1"/>
                          </a:solidFill>
                        </a:rPr>
                        <a:t>0.1ppm</a:t>
                      </a:r>
                      <a:r>
                        <a:rPr kumimoji="1" lang="ja-JP" altLang="en-US" dirty="0" smtClean="0">
                          <a:solidFill>
                            <a:schemeClr val="tx1"/>
                          </a:solidFill>
                        </a:rPr>
                        <a:t>以上あり　</a:t>
                      </a:r>
                      <a:endParaRPr kumimoji="1" lang="en-US" altLang="ja-JP" dirty="0" smtClean="0">
                        <a:solidFill>
                          <a:schemeClr val="tx1"/>
                        </a:solidFill>
                      </a:endParaRPr>
                    </a:p>
                    <a:p>
                      <a:r>
                        <a:rPr kumimoji="1" lang="ja-JP" altLang="en-US" dirty="0" smtClean="0">
                          <a:solidFill>
                            <a:schemeClr val="tx1"/>
                          </a:solidFill>
                        </a:rPr>
                        <a:t>　　ますか。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Ｐ２１</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5944362"/>
                  </a:ext>
                </a:extLst>
              </a:tr>
            </a:tbl>
          </a:graphicData>
        </a:graphic>
      </p:graphicFrame>
      <p:sp>
        <p:nvSpPr>
          <p:cNvPr id="9" name="テキスト ボックス 8"/>
          <p:cNvSpPr txBox="1"/>
          <p:nvPr/>
        </p:nvSpPr>
        <p:spPr>
          <a:xfrm>
            <a:off x="736974" y="10276345"/>
            <a:ext cx="2954655" cy="369332"/>
          </a:xfrm>
          <a:prstGeom prst="rect">
            <a:avLst/>
          </a:prstGeom>
          <a:noFill/>
        </p:spPr>
        <p:txBody>
          <a:bodyPr wrap="none" rtlCol="0">
            <a:spAutoFit/>
          </a:bodyPr>
          <a:lstStyle/>
          <a:p>
            <a:r>
              <a:rPr kumimoji="1" lang="ja-JP" altLang="en-US" dirty="0" smtClean="0"/>
              <a:t>③　機械設備等の衛生管理</a:t>
            </a:r>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4046267699"/>
              </p:ext>
            </p:extLst>
          </p:nvPr>
        </p:nvGraphicFramePr>
        <p:xfrm>
          <a:off x="873457" y="10697351"/>
          <a:ext cx="8175009" cy="1138428"/>
        </p:xfrm>
        <a:graphic>
          <a:graphicData uri="http://schemas.openxmlformats.org/drawingml/2006/table">
            <a:tbl>
              <a:tblPr firstRow="1" bandRow="1">
                <a:tableStyleId>{5C22544A-7EE6-4342-B048-85BDC9FD1C3A}</a:tableStyleId>
              </a:tblPr>
              <a:tblGrid>
                <a:gridCol w="7001301">
                  <a:extLst>
                    <a:ext uri="{9D8B030D-6E8A-4147-A177-3AD203B41FA5}">
                      <a16:colId xmlns:a16="http://schemas.microsoft.com/office/drawing/2014/main" val="3883309638"/>
                    </a:ext>
                  </a:extLst>
                </a:gridCol>
                <a:gridCol w="1173708">
                  <a:extLst>
                    <a:ext uri="{9D8B030D-6E8A-4147-A177-3AD203B41FA5}">
                      <a16:colId xmlns:a16="http://schemas.microsoft.com/office/drawing/2014/main" val="2948818108"/>
                    </a:ext>
                  </a:extLst>
                </a:gridCol>
              </a:tblGrid>
              <a:tr h="370840">
                <a:tc>
                  <a:txBody>
                    <a:bodyPr/>
                    <a:lstStyle/>
                    <a:p>
                      <a:pPr algn="ctr"/>
                      <a:r>
                        <a:rPr kumimoji="1" lang="ja-JP" altLang="en-US" b="0" dirty="0" smtClean="0">
                          <a:solidFill>
                            <a:schemeClr val="tx1"/>
                          </a:solidFill>
                        </a:rPr>
                        <a:t>チェック項目</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smtClean="0">
                          <a:solidFill>
                            <a:schemeClr val="tx1"/>
                          </a:solidFill>
                        </a:rPr>
                        <a:t>参照頁</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8482303"/>
                  </a:ext>
                </a:extLst>
              </a:tr>
              <a:tr h="370840">
                <a:tc>
                  <a:txBody>
                    <a:bodyPr/>
                    <a:lstStyle/>
                    <a:p>
                      <a:r>
                        <a:rPr kumimoji="1" lang="en-US" altLang="ja-JP" dirty="0" smtClean="0">
                          <a:solidFill>
                            <a:schemeClr val="tx1"/>
                          </a:solidFill>
                        </a:rPr>
                        <a:t>ⅰ</a:t>
                      </a:r>
                      <a:r>
                        <a:rPr kumimoji="1" lang="ja-JP" altLang="en-US" dirty="0" smtClean="0">
                          <a:solidFill>
                            <a:schemeClr val="tx1"/>
                          </a:solidFill>
                        </a:rPr>
                        <a:t>　機械・器具の清掃・洗浄は十分行いましたか。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Ｐ２０</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7937627"/>
                  </a:ext>
                </a:extLst>
              </a:tr>
              <a:tr h="370840">
                <a:tc>
                  <a:txBody>
                    <a:bodyPr/>
                    <a:lstStyle/>
                    <a:p>
                      <a:r>
                        <a:rPr kumimoji="1" lang="en-US" altLang="ja-JP" dirty="0" smtClean="0">
                          <a:solidFill>
                            <a:schemeClr val="tx1"/>
                          </a:solidFill>
                        </a:rPr>
                        <a:t>ⅱ</a:t>
                      </a:r>
                      <a:r>
                        <a:rPr kumimoji="1" lang="ja-JP" altLang="en-US" dirty="0" smtClean="0">
                          <a:solidFill>
                            <a:schemeClr val="tx1"/>
                          </a:solidFill>
                        </a:rPr>
                        <a:t>　機械・器具の破損はありませんか。</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Ｐ２０</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1720709"/>
                  </a:ext>
                </a:extLst>
              </a:tr>
            </a:tbl>
          </a:graphicData>
        </a:graphic>
      </p:graphicFrame>
    </p:spTree>
    <p:extLst>
      <p:ext uri="{BB962C8B-B14F-4D97-AF65-F5344CB8AC3E}">
        <p14:creationId xmlns:p14="http://schemas.microsoft.com/office/powerpoint/2010/main" val="2850857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36974" y="1269239"/>
            <a:ext cx="8494633" cy="954107"/>
          </a:xfrm>
          <a:prstGeom prst="rect">
            <a:avLst/>
          </a:prstGeom>
          <a:noFill/>
        </p:spPr>
        <p:txBody>
          <a:bodyPr wrap="none" rtlCol="0">
            <a:spAutoFit/>
          </a:bodyPr>
          <a:lstStyle/>
          <a:p>
            <a:r>
              <a:rPr kumimoji="1" lang="ja-JP" altLang="en-US" sz="2000" u="sng" dirty="0" smtClean="0"/>
              <a:t>（２）定期点検</a:t>
            </a:r>
            <a:endParaRPr kumimoji="1" lang="en-US" altLang="ja-JP" sz="2000" u="sng" dirty="0" smtClean="0"/>
          </a:p>
          <a:p>
            <a:r>
              <a:rPr kumimoji="1" lang="ja-JP" altLang="en-US" dirty="0"/>
              <a:t>　</a:t>
            </a:r>
            <a:r>
              <a:rPr kumimoji="1" lang="ja-JP" altLang="en-US" dirty="0" smtClean="0"/>
              <a:t>　定期的に、次の項目のポイントをチェックし、問題がある場合は対処内容を</a:t>
            </a:r>
            <a:endParaRPr kumimoji="1" lang="en-US" altLang="ja-JP" dirty="0" smtClean="0"/>
          </a:p>
          <a:p>
            <a:r>
              <a:rPr kumimoji="1" lang="ja-JP" altLang="en-US" dirty="0"/>
              <a:t>　</a:t>
            </a:r>
            <a:r>
              <a:rPr kumimoji="1" lang="ja-JP" altLang="en-US" dirty="0" smtClean="0"/>
              <a:t>記載しましょう。（「一般衛生管理の実施記録」（Ｐ２６）に記載）</a:t>
            </a:r>
            <a:endParaRPr kumimoji="1" lang="ja-JP" altLang="en-US" dirty="0"/>
          </a:p>
        </p:txBody>
      </p:sp>
      <p:sp>
        <p:nvSpPr>
          <p:cNvPr id="3" name="テキスト ボックス 2"/>
          <p:cNvSpPr txBox="1"/>
          <p:nvPr/>
        </p:nvSpPr>
        <p:spPr>
          <a:xfrm>
            <a:off x="736974" y="2645182"/>
            <a:ext cx="2492990" cy="369332"/>
          </a:xfrm>
          <a:prstGeom prst="rect">
            <a:avLst/>
          </a:prstGeom>
          <a:noFill/>
        </p:spPr>
        <p:txBody>
          <a:bodyPr wrap="none" rtlCol="0">
            <a:spAutoFit/>
          </a:bodyPr>
          <a:lstStyle/>
          <a:p>
            <a:r>
              <a:rPr kumimoji="1" lang="ja-JP" altLang="en-US" dirty="0" smtClean="0"/>
              <a:t>①　従業員の衛生管理</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04740465"/>
              </p:ext>
            </p:extLst>
          </p:nvPr>
        </p:nvGraphicFramePr>
        <p:xfrm>
          <a:off x="873457" y="3066188"/>
          <a:ext cx="8175009" cy="758952"/>
        </p:xfrm>
        <a:graphic>
          <a:graphicData uri="http://schemas.openxmlformats.org/drawingml/2006/table">
            <a:tbl>
              <a:tblPr firstRow="1" bandRow="1">
                <a:tableStyleId>{5C22544A-7EE6-4342-B048-85BDC9FD1C3A}</a:tableStyleId>
              </a:tblPr>
              <a:tblGrid>
                <a:gridCol w="7001301">
                  <a:extLst>
                    <a:ext uri="{9D8B030D-6E8A-4147-A177-3AD203B41FA5}">
                      <a16:colId xmlns:a16="http://schemas.microsoft.com/office/drawing/2014/main" val="3883309638"/>
                    </a:ext>
                  </a:extLst>
                </a:gridCol>
                <a:gridCol w="1173708">
                  <a:extLst>
                    <a:ext uri="{9D8B030D-6E8A-4147-A177-3AD203B41FA5}">
                      <a16:colId xmlns:a16="http://schemas.microsoft.com/office/drawing/2014/main" val="2948818108"/>
                    </a:ext>
                  </a:extLst>
                </a:gridCol>
              </a:tblGrid>
              <a:tr h="370840">
                <a:tc>
                  <a:txBody>
                    <a:bodyPr/>
                    <a:lstStyle/>
                    <a:p>
                      <a:pPr algn="ctr"/>
                      <a:r>
                        <a:rPr kumimoji="1" lang="ja-JP" altLang="en-US" b="0" dirty="0" smtClean="0">
                          <a:solidFill>
                            <a:schemeClr val="tx1"/>
                          </a:solidFill>
                        </a:rPr>
                        <a:t>チェック項目</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smtClean="0">
                          <a:solidFill>
                            <a:schemeClr val="tx1"/>
                          </a:solidFill>
                        </a:rPr>
                        <a:t>参照頁</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8482303"/>
                  </a:ext>
                </a:extLst>
              </a:tr>
              <a:tr h="370840">
                <a:tc>
                  <a:txBody>
                    <a:bodyPr/>
                    <a:lstStyle/>
                    <a:p>
                      <a:r>
                        <a:rPr kumimoji="1" lang="en-US" altLang="ja-JP" dirty="0" smtClean="0">
                          <a:solidFill>
                            <a:schemeClr val="tx1"/>
                          </a:solidFill>
                        </a:rPr>
                        <a:t>ⅰ</a:t>
                      </a:r>
                      <a:r>
                        <a:rPr kumimoji="1" lang="ja-JP" altLang="en-US" dirty="0" smtClean="0">
                          <a:solidFill>
                            <a:schemeClr val="tx1"/>
                          </a:solidFill>
                        </a:rPr>
                        <a:t>　健康診断、検便を年１回以上実施していますか。</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Ｐ１８</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7937627"/>
                  </a:ext>
                </a:extLst>
              </a:tr>
            </a:tbl>
          </a:graphicData>
        </a:graphic>
      </p:graphicFrame>
      <p:sp>
        <p:nvSpPr>
          <p:cNvPr id="5" name="角丸四角形 4"/>
          <p:cNvSpPr/>
          <p:nvPr/>
        </p:nvSpPr>
        <p:spPr>
          <a:xfrm>
            <a:off x="7765574" y="2169995"/>
            <a:ext cx="1501253" cy="436729"/>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記載例Ｐ１６</a:t>
            </a:r>
            <a:endParaRPr kumimoji="1" lang="ja-JP" altLang="en-US" sz="1600" dirty="0">
              <a:solidFill>
                <a:schemeClr val="tx1"/>
              </a:solidFill>
            </a:endParaRPr>
          </a:p>
        </p:txBody>
      </p:sp>
      <p:sp>
        <p:nvSpPr>
          <p:cNvPr id="6" name="テキスト ボックス 5"/>
          <p:cNvSpPr txBox="1"/>
          <p:nvPr/>
        </p:nvSpPr>
        <p:spPr>
          <a:xfrm>
            <a:off x="752894" y="4544494"/>
            <a:ext cx="2723823" cy="369332"/>
          </a:xfrm>
          <a:prstGeom prst="rect">
            <a:avLst/>
          </a:prstGeom>
          <a:noFill/>
        </p:spPr>
        <p:txBody>
          <a:bodyPr wrap="none" rtlCol="0">
            <a:spAutoFit/>
          </a:bodyPr>
          <a:lstStyle/>
          <a:p>
            <a:r>
              <a:rPr kumimoji="1" lang="ja-JP" altLang="en-US" dirty="0" smtClean="0"/>
              <a:t>②　製造環境の衛生管理</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465957815"/>
              </p:ext>
            </p:extLst>
          </p:nvPr>
        </p:nvGraphicFramePr>
        <p:xfrm>
          <a:off x="889377" y="4965500"/>
          <a:ext cx="8175009" cy="3049524"/>
        </p:xfrm>
        <a:graphic>
          <a:graphicData uri="http://schemas.openxmlformats.org/drawingml/2006/table">
            <a:tbl>
              <a:tblPr firstRow="1" bandRow="1">
                <a:tableStyleId>{5C22544A-7EE6-4342-B048-85BDC9FD1C3A}</a:tableStyleId>
              </a:tblPr>
              <a:tblGrid>
                <a:gridCol w="7001301">
                  <a:extLst>
                    <a:ext uri="{9D8B030D-6E8A-4147-A177-3AD203B41FA5}">
                      <a16:colId xmlns:a16="http://schemas.microsoft.com/office/drawing/2014/main" val="3883309638"/>
                    </a:ext>
                  </a:extLst>
                </a:gridCol>
                <a:gridCol w="1173708">
                  <a:extLst>
                    <a:ext uri="{9D8B030D-6E8A-4147-A177-3AD203B41FA5}">
                      <a16:colId xmlns:a16="http://schemas.microsoft.com/office/drawing/2014/main" val="2948818108"/>
                    </a:ext>
                  </a:extLst>
                </a:gridCol>
              </a:tblGrid>
              <a:tr h="370840">
                <a:tc>
                  <a:txBody>
                    <a:bodyPr/>
                    <a:lstStyle/>
                    <a:p>
                      <a:pPr algn="ctr"/>
                      <a:r>
                        <a:rPr kumimoji="1" lang="ja-JP" altLang="en-US" b="0" dirty="0" smtClean="0">
                          <a:solidFill>
                            <a:schemeClr val="tx1"/>
                          </a:solidFill>
                        </a:rPr>
                        <a:t>チェック項目</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smtClean="0">
                          <a:solidFill>
                            <a:schemeClr val="tx1"/>
                          </a:solidFill>
                        </a:rPr>
                        <a:t>参照頁</a:t>
                      </a: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8482303"/>
                  </a:ext>
                </a:extLst>
              </a:tr>
              <a:tr h="370840">
                <a:tc>
                  <a:txBody>
                    <a:bodyPr/>
                    <a:lstStyle/>
                    <a:p>
                      <a:r>
                        <a:rPr kumimoji="1" lang="en-US" altLang="ja-JP" dirty="0" smtClean="0">
                          <a:solidFill>
                            <a:schemeClr val="tx1"/>
                          </a:solidFill>
                        </a:rPr>
                        <a:t>ⅰ</a:t>
                      </a:r>
                      <a:r>
                        <a:rPr kumimoji="1" lang="ja-JP" altLang="en-US" dirty="0" smtClean="0">
                          <a:solidFill>
                            <a:schemeClr val="tx1"/>
                          </a:solidFill>
                        </a:rPr>
                        <a:t>　天井、壁、窓に汚れや破損はありませんか。</a:t>
                      </a:r>
                      <a:endParaRPr kumimoji="1" lang="en-US" altLang="ja-JP" dirty="0" smtClean="0">
                        <a:solidFill>
                          <a:schemeClr val="tx1"/>
                        </a:solidFill>
                      </a:endParaRPr>
                    </a:p>
                    <a:p>
                      <a:r>
                        <a:rPr kumimoji="1" lang="ja-JP" altLang="en-US" dirty="0" smtClean="0">
                          <a:solidFill>
                            <a:schemeClr val="tx1"/>
                          </a:solidFill>
                        </a:rPr>
                        <a:t>　（月１回以上）</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Ｐ１９</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7937627"/>
                  </a:ext>
                </a:extLst>
              </a:tr>
              <a:tr h="370840">
                <a:tc>
                  <a:txBody>
                    <a:bodyPr/>
                    <a:lstStyle/>
                    <a:p>
                      <a:r>
                        <a:rPr kumimoji="1" lang="en-US" altLang="ja-JP" dirty="0" smtClean="0">
                          <a:solidFill>
                            <a:schemeClr val="tx1"/>
                          </a:solidFill>
                        </a:rPr>
                        <a:t>ⅱ</a:t>
                      </a:r>
                      <a:r>
                        <a:rPr kumimoji="1" lang="ja-JP" altLang="en-US" dirty="0" smtClean="0">
                          <a:solidFill>
                            <a:schemeClr val="tx1"/>
                          </a:solidFill>
                        </a:rPr>
                        <a:t>　蛍光灯の清掃、点検は行いましたか。</a:t>
                      </a:r>
                      <a:endParaRPr kumimoji="1" lang="en-US" altLang="ja-JP" dirty="0" smtClean="0">
                        <a:solidFill>
                          <a:schemeClr val="tx1"/>
                        </a:solidFill>
                      </a:endParaRPr>
                    </a:p>
                    <a:p>
                      <a:r>
                        <a:rPr kumimoji="1" lang="ja-JP" altLang="en-US" dirty="0" smtClean="0">
                          <a:solidFill>
                            <a:schemeClr val="tx1"/>
                          </a:solidFill>
                        </a:rPr>
                        <a:t>　（月１回以上）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Ｐ１９</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1720709"/>
                  </a:ext>
                </a:extLst>
              </a:tr>
              <a:tr h="370840">
                <a:tc>
                  <a:txBody>
                    <a:bodyPr/>
                    <a:lstStyle/>
                    <a:p>
                      <a:r>
                        <a:rPr kumimoji="1" lang="en-US" altLang="ja-JP" dirty="0" smtClean="0">
                          <a:solidFill>
                            <a:schemeClr val="tx1"/>
                          </a:solidFill>
                        </a:rPr>
                        <a:t>ⅲ</a:t>
                      </a:r>
                      <a:r>
                        <a:rPr kumimoji="1" lang="ja-JP" altLang="en-US" dirty="0" smtClean="0">
                          <a:solidFill>
                            <a:schemeClr val="tx1"/>
                          </a:solidFill>
                        </a:rPr>
                        <a:t>　作業場出入り口の防虫設備の点検は行いましたか。</a:t>
                      </a:r>
                      <a:endParaRPr kumimoji="1" lang="en-US" altLang="ja-JP" dirty="0" smtClean="0">
                        <a:solidFill>
                          <a:schemeClr val="tx1"/>
                        </a:solidFill>
                      </a:endParaRPr>
                    </a:p>
                    <a:p>
                      <a:r>
                        <a:rPr kumimoji="1" lang="ja-JP" altLang="en-US" dirty="0" smtClean="0">
                          <a:solidFill>
                            <a:schemeClr val="tx1"/>
                          </a:solidFill>
                        </a:rPr>
                        <a:t>　（月１回以上）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Ｐ２０</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980982"/>
                  </a:ext>
                </a:extLst>
              </a:tr>
              <a:tr h="370840">
                <a:tc>
                  <a:txBody>
                    <a:bodyPr/>
                    <a:lstStyle/>
                    <a:p>
                      <a:r>
                        <a:rPr kumimoji="1" lang="en-US" altLang="ja-JP" dirty="0" smtClean="0">
                          <a:solidFill>
                            <a:schemeClr val="tx1"/>
                          </a:solidFill>
                        </a:rPr>
                        <a:t>ⅳ</a:t>
                      </a:r>
                      <a:r>
                        <a:rPr kumimoji="1" lang="ja-JP" altLang="en-US" dirty="0" smtClean="0">
                          <a:solidFill>
                            <a:schemeClr val="tx1"/>
                          </a:solidFill>
                        </a:rPr>
                        <a:t>　水道水以外の使用水の水質検査は行いましたか。</a:t>
                      </a:r>
                      <a:endParaRPr kumimoji="1" lang="en-US" altLang="ja-JP" dirty="0" smtClean="0">
                        <a:solidFill>
                          <a:schemeClr val="tx1"/>
                        </a:solidFill>
                      </a:endParaRPr>
                    </a:p>
                    <a:p>
                      <a:r>
                        <a:rPr kumimoji="1" lang="ja-JP" altLang="en-US" dirty="0" smtClean="0">
                          <a:solidFill>
                            <a:schemeClr val="tx1"/>
                          </a:solidFill>
                        </a:rPr>
                        <a:t>　（年１回以上）</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Ｐ２０</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86860"/>
                  </a:ext>
                </a:extLst>
              </a:tr>
            </a:tbl>
          </a:graphicData>
        </a:graphic>
      </p:graphicFrame>
    </p:spTree>
    <p:extLst>
      <p:ext uri="{BB962C8B-B14F-4D97-AF65-F5344CB8AC3E}">
        <p14:creationId xmlns:p14="http://schemas.microsoft.com/office/powerpoint/2010/main" val="2345476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862076" y="10988727"/>
            <a:ext cx="8297844" cy="14307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フローチャート: 端子 1"/>
          <p:cNvSpPr/>
          <p:nvPr/>
        </p:nvSpPr>
        <p:spPr>
          <a:xfrm>
            <a:off x="736974" y="327546"/>
            <a:ext cx="4831308" cy="477672"/>
          </a:xfrm>
          <a:prstGeom prst="flowChartTerminator">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６</a:t>
            </a:r>
            <a:r>
              <a:rPr kumimoji="1" lang="ja-JP" altLang="en-US" sz="2400" dirty="0" smtClean="0">
                <a:solidFill>
                  <a:schemeClr val="tx1"/>
                </a:solidFill>
              </a:rPr>
              <a:t>．一般衛生管理の説明</a:t>
            </a:r>
            <a:endParaRPr kumimoji="1" lang="ja-JP" altLang="en-US" sz="2400" dirty="0">
              <a:solidFill>
                <a:schemeClr val="tx1"/>
              </a:solidFill>
            </a:endParaRPr>
          </a:p>
        </p:txBody>
      </p:sp>
      <p:sp>
        <p:nvSpPr>
          <p:cNvPr id="3" name="楕円 2"/>
          <p:cNvSpPr/>
          <p:nvPr/>
        </p:nvSpPr>
        <p:spPr>
          <a:xfrm>
            <a:off x="736974" y="1023579"/>
            <a:ext cx="3248167" cy="68238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（１）「５Ｓ活動」</a:t>
            </a:r>
            <a:endParaRPr kumimoji="1" lang="ja-JP" altLang="en-US" b="1" dirty="0"/>
          </a:p>
        </p:txBody>
      </p:sp>
      <p:sp>
        <p:nvSpPr>
          <p:cNvPr id="4" name="テキスト ボックス 3"/>
          <p:cNvSpPr txBox="1"/>
          <p:nvPr/>
        </p:nvSpPr>
        <p:spPr>
          <a:xfrm>
            <a:off x="736974" y="1869736"/>
            <a:ext cx="8725466" cy="1200329"/>
          </a:xfrm>
          <a:prstGeom prst="rect">
            <a:avLst/>
          </a:prstGeom>
          <a:noFill/>
        </p:spPr>
        <p:txBody>
          <a:bodyPr wrap="none" rtlCol="0">
            <a:spAutoFit/>
          </a:bodyPr>
          <a:lstStyle/>
          <a:p>
            <a:r>
              <a:rPr kumimoji="1" lang="ja-JP" altLang="en-US" dirty="0" smtClean="0"/>
              <a:t>５Ｓ活動は、食品の安全を確保していく上で基本となります。この活動の目的は</a:t>
            </a:r>
            <a:endParaRPr kumimoji="1" lang="en-US" altLang="ja-JP" dirty="0" smtClean="0"/>
          </a:p>
          <a:p>
            <a:r>
              <a:rPr kumimoji="1" lang="ja-JP" altLang="en-US" dirty="0" smtClean="0"/>
              <a:t>「清潔」で、食品に悪影響を及ぼさない状態を作ることです。５Ｓ活動を実行し、</a:t>
            </a:r>
            <a:endParaRPr kumimoji="1" lang="en-US" altLang="ja-JP" dirty="0" smtClean="0"/>
          </a:p>
          <a:p>
            <a:r>
              <a:rPr kumimoji="1" lang="ja-JP" altLang="en-US" dirty="0"/>
              <a:t>食品</a:t>
            </a:r>
            <a:r>
              <a:rPr kumimoji="1" lang="ja-JP" altLang="en-US" dirty="0" smtClean="0"/>
              <a:t>の製造環境と製造機械・器具を清潔にすることで食品への二次汚染や異物</a:t>
            </a:r>
            <a:endParaRPr kumimoji="1" lang="en-US" altLang="ja-JP" dirty="0" smtClean="0"/>
          </a:p>
          <a:p>
            <a:r>
              <a:rPr kumimoji="1" lang="ja-JP" altLang="en-US" dirty="0" smtClean="0"/>
              <a:t>混入を予防することができます。</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551378210"/>
              </p:ext>
            </p:extLst>
          </p:nvPr>
        </p:nvGraphicFramePr>
        <p:xfrm>
          <a:off x="736974" y="3066191"/>
          <a:ext cx="8420674" cy="2276856"/>
        </p:xfrm>
        <a:graphic>
          <a:graphicData uri="http://schemas.openxmlformats.org/drawingml/2006/table">
            <a:tbl>
              <a:tblPr firstRow="1" bandRow="1">
                <a:tableStyleId>{5C22544A-7EE6-4342-B048-85BDC9FD1C3A}</a:tableStyleId>
              </a:tblPr>
              <a:tblGrid>
                <a:gridCol w="8420674">
                  <a:extLst>
                    <a:ext uri="{9D8B030D-6E8A-4147-A177-3AD203B41FA5}">
                      <a16:colId xmlns:a16="http://schemas.microsoft.com/office/drawing/2014/main" val="1753573741"/>
                    </a:ext>
                  </a:extLst>
                </a:gridCol>
              </a:tblGrid>
              <a:tr h="370840">
                <a:tc>
                  <a:txBody>
                    <a:bodyPr/>
                    <a:lstStyle/>
                    <a:p>
                      <a:pPr algn="ctr"/>
                      <a:r>
                        <a:rPr kumimoji="1" lang="ja-JP" altLang="en-US" dirty="0" smtClean="0"/>
                        <a:t>５Ｓとは（毎日の欠かせない活動）</a:t>
                      </a:r>
                      <a:endParaRPr kumimoji="1" lang="ja-JP" altLang="en-US" dirty="0"/>
                    </a:p>
                  </a:txBody>
                  <a:tcPr/>
                </a:tc>
                <a:extLst>
                  <a:ext uri="{0D108BD9-81ED-4DB2-BD59-A6C34878D82A}">
                    <a16:rowId xmlns:a16="http://schemas.microsoft.com/office/drawing/2014/main" val="922088730"/>
                  </a:ext>
                </a:extLst>
              </a:tr>
              <a:tr h="370840">
                <a:tc>
                  <a:txBody>
                    <a:bodyPr/>
                    <a:lstStyle/>
                    <a:p>
                      <a:r>
                        <a:rPr kumimoji="1" lang="ja-JP" altLang="en-US" dirty="0" smtClean="0"/>
                        <a:t>整　理　　要らない物を撤去する。</a:t>
                      </a:r>
                      <a:endParaRPr kumimoji="1" lang="ja-JP" altLang="en-US" dirty="0"/>
                    </a:p>
                  </a:txBody>
                  <a:tcPr/>
                </a:tc>
                <a:extLst>
                  <a:ext uri="{0D108BD9-81ED-4DB2-BD59-A6C34878D82A}">
                    <a16:rowId xmlns:a16="http://schemas.microsoft.com/office/drawing/2014/main" val="3319209253"/>
                  </a:ext>
                </a:extLst>
              </a:tr>
              <a:tr h="370840">
                <a:tc>
                  <a:txBody>
                    <a:bodyPr/>
                    <a:lstStyle/>
                    <a:p>
                      <a:r>
                        <a:rPr kumimoji="1" lang="ja-JP" altLang="en-US" dirty="0" smtClean="0"/>
                        <a:t>整　頓　　置く場所を決め、管理する。</a:t>
                      </a:r>
                      <a:endParaRPr kumimoji="1" lang="ja-JP" altLang="en-US" dirty="0"/>
                    </a:p>
                  </a:txBody>
                  <a:tcPr/>
                </a:tc>
                <a:extLst>
                  <a:ext uri="{0D108BD9-81ED-4DB2-BD59-A6C34878D82A}">
                    <a16:rowId xmlns:a16="http://schemas.microsoft.com/office/drawing/2014/main" val="3810510298"/>
                  </a:ext>
                </a:extLst>
              </a:tr>
              <a:tr h="370840">
                <a:tc>
                  <a:txBody>
                    <a:bodyPr/>
                    <a:lstStyle/>
                    <a:p>
                      <a:r>
                        <a:rPr kumimoji="1" lang="ja-JP" altLang="en-US" dirty="0" smtClean="0"/>
                        <a:t>清　掃　　汚れがない状況にする。</a:t>
                      </a:r>
                      <a:endParaRPr kumimoji="1" lang="ja-JP" altLang="en-US" dirty="0"/>
                    </a:p>
                  </a:txBody>
                  <a:tcPr/>
                </a:tc>
                <a:extLst>
                  <a:ext uri="{0D108BD9-81ED-4DB2-BD59-A6C34878D82A}">
                    <a16:rowId xmlns:a16="http://schemas.microsoft.com/office/drawing/2014/main" val="2666864284"/>
                  </a:ext>
                </a:extLst>
              </a:tr>
              <a:tr h="370840">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dirty="0" smtClean="0"/>
                        <a:t>清　潔　　整理・整頓・清掃ができていて、綺麗な状態を保つ。</a:t>
                      </a:r>
                    </a:p>
                  </a:txBody>
                  <a:tcPr/>
                </a:tc>
                <a:extLst>
                  <a:ext uri="{0D108BD9-81ED-4DB2-BD59-A6C34878D82A}">
                    <a16:rowId xmlns:a16="http://schemas.microsoft.com/office/drawing/2014/main" val="3498483609"/>
                  </a:ext>
                </a:extLst>
              </a:tr>
              <a:tr h="370840">
                <a:tc>
                  <a:txBody>
                    <a:bodyPr/>
                    <a:lstStyle/>
                    <a:p>
                      <a:r>
                        <a:rPr kumimoji="1" lang="ja-JP" altLang="en-US" dirty="0" smtClean="0"/>
                        <a:t>習　慣　　ルールを伝え、ルール通りに実施することを習慣化する。</a:t>
                      </a:r>
                      <a:endParaRPr kumimoji="1" lang="ja-JP" altLang="en-US" dirty="0"/>
                    </a:p>
                  </a:txBody>
                  <a:tcPr/>
                </a:tc>
                <a:extLst>
                  <a:ext uri="{0D108BD9-81ED-4DB2-BD59-A6C34878D82A}">
                    <a16:rowId xmlns:a16="http://schemas.microsoft.com/office/drawing/2014/main" val="1201377567"/>
                  </a:ext>
                </a:extLst>
              </a:tr>
            </a:tbl>
          </a:graphicData>
        </a:graphic>
      </p:graphicFrame>
      <p:sp>
        <p:nvSpPr>
          <p:cNvPr id="6" name="楕円 5"/>
          <p:cNvSpPr/>
          <p:nvPr/>
        </p:nvSpPr>
        <p:spPr>
          <a:xfrm>
            <a:off x="736974" y="5694009"/>
            <a:ext cx="3985151" cy="68238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（２）従業員の衛生管理</a:t>
            </a:r>
            <a:endParaRPr kumimoji="1" lang="ja-JP" altLang="en-US" b="1" dirty="0"/>
          </a:p>
        </p:txBody>
      </p:sp>
      <p:sp>
        <p:nvSpPr>
          <p:cNvPr id="7" name="テキスト ボックス 6"/>
          <p:cNvSpPr txBox="1"/>
          <p:nvPr/>
        </p:nvSpPr>
        <p:spPr>
          <a:xfrm>
            <a:off x="736974" y="6471928"/>
            <a:ext cx="8494633" cy="1231106"/>
          </a:xfrm>
          <a:prstGeom prst="rect">
            <a:avLst/>
          </a:prstGeom>
          <a:noFill/>
        </p:spPr>
        <p:txBody>
          <a:bodyPr wrap="none" rtlCol="0">
            <a:spAutoFit/>
          </a:bodyPr>
          <a:lstStyle/>
          <a:p>
            <a:r>
              <a:rPr kumimoji="1" lang="ja-JP" altLang="en-US" sz="2000" dirty="0" smtClean="0"/>
              <a:t>①人の衛生</a:t>
            </a:r>
            <a:endParaRPr kumimoji="1" lang="en-US" altLang="ja-JP" sz="2000" dirty="0" smtClean="0"/>
          </a:p>
          <a:p>
            <a:r>
              <a:rPr kumimoji="1" lang="ja-JP" altLang="en-US" dirty="0"/>
              <a:t>　</a:t>
            </a:r>
            <a:r>
              <a:rPr kumimoji="1" lang="ja-JP" altLang="en-US" dirty="0" smtClean="0"/>
              <a:t>食品を取り扱う従業員自身が汚染源となり、食品を汚染させることによって食</a:t>
            </a:r>
            <a:endParaRPr kumimoji="1" lang="en-US" altLang="ja-JP" dirty="0" smtClean="0"/>
          </a:p>
          <a:p>
            <a:r>
              <a:rPr kumimoji="1" lang="ja-JP" altLang="en-US" dirty="0"/>
              <a:t>　</a:t>
            </a:r>
            <a:r>
              <a:rPr kumimoji="1" lang="ja-JP" altLang="en-US" dirty="0" smtClean="0"/>
              <a:t>中毒事故が発生する可能性があります。従業員の清潔維持や健康管理は大切で</a:t>
            </a:r>
            <a:endParaRPr kumimoji="1" lang="en-US" altLang="ja-JP" dirty="0" smtClean="0"/>
          </a:p>
          <a:p>
            <a:r>
              <a:rPr kumimoji="1" lang="ja-JP" altLang="en-US" dirty="0"/>
              <a:t>　</a:t>
            </a:r>
            <a:r>
              <a:rPr kumimoji="1" lang="ja-JP" altLang="en-US" dirty="0" smtClean="0"/>
              <a:t>す。</a:t>
            </a:r>
            <a:endParaRPr kumimoji="1" lang="ja-JP" altLang="en-US" dirty="0"/>
          </a:p>
        </p:txBody>
      </p:sp>
      <p:sp>
        <p:nvSpPr>
          <p:cNvPr id="9" name="角丸四角形 8"/>
          <p:cNvSpPr/>
          <p:nvPr/>
        </p:nvSpPr>
        <p:spPr>
          <a:xfrm>
            <a:off x="859804" y="7757628"/>
            <a:ext cx="2142703"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体調</a:t>
            </a:r>
            <a:r>
              <a:rPr kumimoji="1" lang="ja-JP" altLang="en-US" b="1" dirty="0">
                <a:solidFill>
                  <a:schemeClr val="bg1"/>
                </a:solidFill>
              </a:rPr>
              <a:t>不良</a:t>
            </a:r>
          </a:p>
        </p:txBody>
      </p:sp>
      <p:sp>
        <p:nvSpPr>
          <p:cNvPr id="10" name="テキスト ボックス 9"/>
          <p:cNvSpPr txBox="1"/>
          <p:nvPr/>
        </p:nvSpPr>
        <p:spPr>
          <a:xfrm>
            <a:off x="736974" y="8375019"/>
            <a:ext cx="8494633" cy="923330"/>
          </a:xfrm>
          <a:prstGeom prst="rect">
            <a:avLst/>
          </a:prstGeom>
          <a:noFill/>
        </p:spPr>
        <p:txBody>
          <a:bodyPr wrap="none" rtlCol="0">
            <a:spAutoFit/>
          </a:bodyPr>
          <a:lstStyle/>
          <a:p>
            <a:r>
              <a:rPr kumimoji="1" lang="ja-JP" altLang="en-US" dirty="0" smtClean="0"/>
              <a:t>・下痢、腹痛、発熱、吐き気・嘔吐、発熱を</a:t>
            </a:r>
            <a:r>
              <a:rPr kumimoji="1" lang="ja-JP" altLang="en-US" dirty="0" err="1" smtClean="0"/>
              <a:t>伴うの</a:t>
            </a:r>
            <a:r>
              <a:rPr kumimoji="1" lang="ja-JP" altLang="en-US" dirty="0" smtClean="0"/>
              <a:t>どの痛みがある</a:t>
            </a:r>
            <a:endParaRPr kumimoji="1" lang="en-US" altLang="ja-JP" dirty="0" smtClean="0"/>
          </a:p>
          <a:p>
            <a:r>
              <a:rPr kumimoji="1" lang="ja-JP" altLang="en-US" dirty="0" smtClean="0"/>
              <a:t>・家族に同様の体調不良者がいる</a:t>
            </a:r>
            <a:endParaRPr kumimoji="1" lang="en-US" altLang="ja-JP" dirty="0" smtClean="0"/>
          </a:p>
          <a:p>
            <a:r>
              <a:rPr kumimoji="1" lang="ja-JP" altLang="en-US" dirty="0"/>
              <a:t>　</a:t>
            </a:r>
            <a:r>
              <a:rPr kumimoji="1" lang="ja-JP" altLang="en-US" dirty="0" smtClean="0"/>
              <a:t>上記に該当する人は、責任者に必ず報告し、指示を受けるようにしましょう。</a:t>
            </a:r>
            <a:endParaRPr kumimoji="1" lang="ja-JP" altLang="en-US" dirty="0"/>
          </a:p>
        </p:txBody>
      </p:sp>
      <p:sp>
        <p:nvSpPr>
          <p:cNvPr id="11" name="正方形/長方形 10"/>
          <p:cNvSpPr/>
          <p:nvPr/>
        </p:nvSpPr>
        <p:spPr>
          <a:xfrm>
            <a:off x="859804" y="9335066"/>
            <a:ext cx="8297844" cy="15694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905973" y="9471544"/>
            <a:ext cx="8263801" cy="1754326"/>
          </a:xfrm>
          <a:prstGeom prst="rect">
            <a:avLst/>
          </a:prstGeom>
          <a:noFill/>
        </p:spPr>
        <p:txBody>
          <a:bodyPr wrap="none" rtlCol="0">
            <a:spAutoFit/>
          </a:bodyPr>
          <a:lstStyle/>
          <a:p>
            <a:r>
              <a:rPr kumimoji="1" lang="ja-JP" altLang="en-US" dirty="0" smtClean="0"/>
              <a:t>責任者は体調不良者がいる場合の対応策をあらかじめ用意し、従業員に的確に</a:t>
            </a:r>
            <a:endParaRPr kumimoji="1" lang="en-US" altLang="ja-JP" dirty="0" smtClean="0"/>
          </a:p>
          <a:p>
            <a:r>
              <a:rPr kumimoji="1" lang="ja-JP" altLang="en-US" dirty="0" smtClean="0"/>
              <a:t>指示できるようにしておきましょう。自身の体調不良はもちろんですが、家族</a:t>
            </a:r>
            <a:endParaRPr kumimoji="1" lang="en-US" altLang="ja-JP" dirty="0" smtClean="0"/>
          </a:p>
          <a:p>
            <a:r>
              <a:rPr kumimoji="1" lang="ja-JP" altLang="en-US" dirty="0" smtClean="0"/>
              <a:t>に体調不良者がいると、自身に症状がなくても保菌者となっていることがあり</a:t>
            </a:r>
            <a:endParaRPr kumimoji="1" lang="en-US" altLang="ja-JP" dirty="0" smtClean="0"/>
          </a:p>
          <a:p>
            <a:r>
              <a:rPr kumimoji="1" lang="ja-JP" altLang="en-US" dirty="0" smtClean="0"/>
              <a:t>ますので注意が必要です。</a:t>
            </a:r>
            <a:endParaRPr kumimoji="1" lang="en-US" altLang="ja-JP" dirty="0" smtClean="0"/>
          </a:p>
          <a:p>
            <a:endParaRPr kumimoji="1" lang="en-US" altLang="ja-JP" dirty="0"/>
          </a:p>
          <a:p>
            <a:endParaRPr kumimoji="1" lang="ja-JP" altLang="en-US" dirty="0"/>
          </a:p>
        </p:txBody>
      </p:sp>
      <p:sp>
        <p:nvSpPr>
          <p:cNvPr id="13" name="テキスト ボックス 12"/>
          <p:cNvSpPr txBox="1"/>
          <p:nvPr/>
        </p:nvSpPr>
        <p:spPr>
          <a:xfrm>
            <a:off x="2048009" y="11104897"/>
            <a:ext cx="7109639" cy="1200329"/>
          </a:xfrm>
          <a:prstGeom prst="rect">
            <a:avLst/>
          </a:prstGeom>
          <a:noFill/>
        </p:spPr>
        <p:txBody>
          <a:bodyPr wrap="none" rtlCol="0">
            <a:spAutoFit/>
          </a:bodyPr>
          <a:lstStyle/>
          <a:p>
            <a:r>
              <a:rPr kumimoji="1" lang="ja-JP" altLang="en-US" dirty="0" smtClean="0"/>
              <a:t>・責任者は体調不良の概要、指示内容を記録する。</a:t>
            </a:r>
            <a:endParaRPr kumimoji="1" lang="en-US" altLang="ja-JP" dirty="0" smtClean="0"/>
          </a:p>
          <a:p>
            <a:r>
              <a:rPr kumimoji="1" lang="ja-JP" altLang="en-US" dirty="0" smtClean="0"/>
              <a:t>・体調不良者には製造作業などに従事させない。</a:t>
            </a:r>
            <a:endParaRPr kumimoji="1" lang="en-US" altLang="ja-JP" dirty="0" smtClean="0"/>
          </a:p>
          <a:p>
            <a:r>
              <a:rPr kumimoji="1" lang="ja-JP" altLang="en-US" dirty="0" smtClean="0"/>
              <a:t>・下痢などの症状を呈している場合は、体調回復後に検便を行い、</a:t>
            </a:r>
            <a:endParaRPr kumimoji="1" lang="en-US" altLang="ja-JP" dirty="0" smtClean="0"/>
          </a:p>
          <a:p>
            <a:r>
              <a:rPr kumimoji="1" lang="ja-JP" altLang="en-US" dirty="0"/>
              <a:t>　</a:t>
            </a:r>
            <a:r>
              <a:rPr kumimoji="1" lang="ja-JP" altLang="en-US" dirty="0" smtClean="0"/>
              <a:t>保菌していないか確認したうえで従事させる。</a:t>
            </a:r>
            <a:endParaRPr kumimoji="1" lang="ja-JP" altLang="en-US" dirty="0"/>
          </a:p>
        </p:txBody>
      </p:sp>
      <p:sp>
        <p:nvSpPr>
          <p:cNvPr id="15" name="正方形/長方形 14"/>
          <p:cNvSpPr/>
          <p:nvPr/>
        </p:nvSpPr>
        <p:spPr>
          <a:xfrm>
            <a:off x="1187355" y="11104898"/>
            <a:ext cx="736979" cy="10962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対</a:t>
            </a:r>
            <a:endParaRPr kumimoji="1" lang="en-US" altLang="ja-JP" b="1" dirty="0" smtClean="0"/>
          </a:p>
          <a:p>
            <a:pPr algn="ctr"/>
            <a:r>
              <a:rPr kumimoji="1" lang="ja-JP" altLang="en-US" b="1" dirty="0" smtClean="0"/>
              <a:t>応</a:t>
            </a:r>
            <a:endParaRPr kumimoji="1" lang="en-US" altLang="ja-JP" b="1" dirty="0" smtClean="0"/>
          </a:p>
          <a:p>
            <a:pPr algn="ctr"/>
            <a:r>
              <a:rPr kumimoji="1" lang="ja-JP" altLang="en-US" b="1" dirty="0" smtClean="0"/>
              <a:t>策</a:t>
            </a:r>
            <a:endParaRPr kumimoji="1" lang="ja-JP" altLang="en-US" b="1" dirty="0"/>
          </a:p>
        </p:txBody>
      </p:sp>
    </p:spTree>
    <p:extLst>
      <p:ext uri="{BB962C8B-B14F-4D97-AF65-F5344CB8AC3E}">
        <p14:creationId xmlns:p14="http://schemas.microsoft.com/office/powerpoint/2010/main" val="629635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85876" y="3784409"/>
            <a:ext cx="8297844" cy="14307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783604" y="553310"/>
            <a:ext cx="2142703"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手指の傷など</a:t>
            </a:r>
            <a:endParaRPr kumimoji="1" lang="ja-JP" altLang="en-US" b="1" dirty="0">
              <a:solidFill>
                <a:schemeClr val="bg1"/>
              </a:solidFill>
            </a:endParaRPr>
          </a:p>
        </p:txBody>
      </p:sp>
      <p:sp>
        <p:nvSpPr>
          <p:cNvPr id="4" name="テキスト ボックス 3"/>
          <p:cNvSpPr txBox="1"/>
          <p:nvPr/>
        </p:nvSpPr>
        <p:spPr>
          <a:xfrm>
            <a:off x="660774" y="1170701"/>
            <a:ext cx="8494633" cy="923330"/>
          </a:xfrm>
          <a:prstGeom prst="rect">
            <a:avLst/>
          </a:prstGeom>
          <a:noFill/>
        </p:spPr>
        <p:txBody>
          <a:bodyPr wrap="none" rtlCol="0">
            <a:spAutoFit/>
          </a:bodyPr>
          <a:lstStyle/>
          <a:p>
            <a:r>
              <a:rPr kumimoji="1" lang="ja-JP" altLang="en-US" dirty="0" smtClean="0"/>
              <a:t>・手指にケガをしている</a:t>
            </a:r>
            <a:endParaRPr kumimoji="1" lang="en-US" altLang="ja-JP" dirty="0" smtClean="0"/>
          </a:p>
          <a:p>
            <a:r>
              <a:rPr kumimoji="1" lang="ja-JP" altLang="en-US" dirty="0" smtClean="0"/>
              <a:t>・ひどい手荒れ</a:t>
            </a:r>
            <a:endParaRPr kumimoji="1" lang="en-US" altLang="ja-JP" dirty="0" smtClean="0"/>
          </a:p>
          <a:p>
            <a:r>
              <a:rPr kumimoji="1" lang="ja-JP" altLang="en-US" dirty="0"/>
              <a:t>　</a:t>
            </a:r>
            <a:r>
              <a:rPr kumimoji="1" lang="ja-JP" altLang="en-US" dirty="0" smtClean="0"/>
              <a:t>上記に該当する人は、次のような対応をとり、責任者に必ず報告しましょう。</a:t>
            </a:r>
            <a:endParaRPr kumimoji="1" lang="ja-JP" altLang="en-US" dirty="0"/>
          </a:p>
        </p:txBody>
      </p:sp>
      <p:sp>
        <p:nvSpPr>
          <p:cNvPr id="5" name="テキスト ボックス 4"/>
          <p:cNvSpPr txBox="1"/>
          <p:nvPr/>
        </p:nvSpPr>
        <p:spPr>
          <a:xfrm>
            <a:off x="829773" y="2267226"/>
            <a:ext cx="8263801" cy="1477328"/>
          </a:xfrm>
          <a:prstGeom prst="rect">
            <a:avLst/>
          </a:prstGeom>
          <a:noFill/>
        </p:spPr>
        <p:txBody>
          <a:bodyPr wrap="none" rtlCol="0">
            <a:spAutoFit/>
          </a:bodyPr>
          <a:lstStyle/>
          <a:p>
            <a:r>
              <a:rPr kumimoji="1" lang="ja-JP" altLang="en-US" dirty="0" smtClean="0"/>
              <a:t>手指の化膿している傷が原因となる食中毒菌として、「黄色ブドウ球菌」が</a:t>
            </a:r>
            <a:endParaRPr kumimoji="1" lang="en-US" altLang="ja-JP" dirty="0" smtClean="0"/>
          </a:p>
          <a:p>
            <a:r>
              <a:rPr kumimoji="1" lang="ja-JP" altLang="en-US" dirty="0" smtClean="0"/>
              <a:t>挙げられます。皮膚や鼻・のどの粘膜、化膿した傷口に広く分布しています。</a:t>
            </a:r>
            <a:endParaRPr kumimoji="1" lang="en-US" altLang="ja-JP" dirty="0" smtClean="0"/>
          </a:p>
          <a:p>
            <a:r>
              <a:rPr kumimoji="1" lang="ja-JP" altLang="en-US" dirty="0" smtClean="0"/>
              <a:t>黄色ブドウ球菌が出す毒素（エンテロトキシン）は熱に強く、加熱しても</a:t>
            </a:r>
            <a:endParaRPr kumimoji="1" lang="en-US" altLang="ja-JP" dirty="0" smtClean="0"/>
          </a:p>
          <a:p>
            <a:r>
              <a:rPr kumimoji="1" lang="ja-JP" altLang="en-US" dirty="0" smtClean="0"/>
              <a:t>毒素は残り食中毒を</a:t>
            </a:r>
            <a:r>
              <a:rPr kumimoji="1" lang="ja-JP" altLang="en-US" dirty="0"/>
              <a:t>起</a:t>
            </a:r>
            <a:r>
              <a:rPr kumimoji="1" lang="ja-JP" altLang="en-US" dirty="0" smtClean="0"/>
              <a:t>こします。</a:t>
            </a:r>
            <a:endParaRPr kumimoji="1" lang="en-US" altLang="ja-JP" dirty="0"/>
          </a:p>
          <a:p>
            <a:endParaRPr kumimoji="1" lang="ja-JP" altLang="en-US" dirty="0"/>
          </a:p>
        </p:txBody>
      </p:sp>
      <p:sp>
        <p:nvSpPr>
          <p:cNvPr id="6" name="テキスト ボックス 5"/>
          <p:cNvSpPr txBox="1"/>
          <p:nvPr/>
        </p:nvSpPr>
        <p:spPr>
          <a:xfrm>
            <a:off x="1971809" y="3900579"/>
            <a:ext cx="6647974" cy="923330"/>
          </a:xfrm>
          <a:prstGeom prst="rect">
            <a:avLst/>
          </a:prstGeom>
          <a:noFill/>
        </p:spPr>
        <p:txBody>
          <a:bodyPr wrap="none" rtlCol="0">
            <a:spAutoFit/>
          </a:bodyPr>
          <a:lstStyle/>
          <a:p>
            <a:r>
              <a:rPr kumimoji="1" lang="ja-JP" altLang="en-US" dirty="0" smtClean="0"/>
              <a:t>・ケガをしたままで製造作業に従事しない。</a:t>
            </a:r>
            <a:endParaRPr kumimoji="1" lang="en-US" altLang="ja-JP" dirty="0" smtClean="0"/>
          </a:p>
          <a:p>
            <a:r>
              <a:rPr kumimoji="1" lang="ja-JP" altLang="en-US" dirty="0" smtClean="0"/>
              <a:t>・従事する場合は、傷口の手当てをしっかり行った後、手袋を</a:t>
            </a:r>
            <a:endParaRPr kumimoji="1" lang="en-US" altLang="ja-JP" dirty="0" smtClean="0"/>
          </a:p>
          <a:p>
            <a:r>
              <a:rPr kumimoji="1" lang="ja-JP" altLang="en-US" dirty="0"/>
              <a:t>　</a:t>
            </a:r>
            <a:r>
              <a:rPr kumimoji="1" lang="ja-JP" altLang="en-US" dirty="0" smtClean="0"/>
              <a:t>着用し、傷口からの汚染を防ぐ。</a:t>
            </a:r>
            <a:endParaRPr kumimoji="1" lang="ja-JP" altLang="en-US" dirty="0"/>
          </a:p>
        </p:txBody>
      </p:sp>
      <p:sp>
        <p:nvSpPr>
          <p:cNvPr id="7" name="正方形/長方形 6"/>
          <p:cNvSpPr/>
          <p:nvPr/>
        </p:nvSpPr>
        <p:spPr>
          <a:xfrm>
            <a:off x="1111155" y="3900580"/>
            <a:ext cx="736979" cy="10962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対</a:t>
            </a:r>
            <a:endParaRPr kumimoji="1" lang="en-US" altLang="ja-JP" b="1" dirty="0" smtClean="0"/>
          </a:p>
          <a:p>
            <a:pPr algn="ctr"/>
            <a:r>
              <a:rPr kumimoji="1" lang="ja-JP" altLang="en-US" b="1" dirty="0" smtClean="0"/>
              <a:t>応</a:t>
            </a:r>
            <a:endParaRPr kumimoji="1" lang="en-US" altLang="ja-JP" b="1" dirty="0" smtClean="0"/>
          </a:p>
          <a:p>
            <a:pPr algn="ctr"/>
            <a:r>
              <a:rPr kumimoji="1" lang="ja-JP" altLang="en-US" b="1" dirty="0" smtClean="0"/>
              <a:t>策</a:t>
            </a:r>
            <a:endParaRPr kumimoji="1" lang="ja-JP" altLang="en-US" b="1" dirty="0"/>
          </a:p>
        </p:txBody>
      </p:sp>
      <p:sp>
        <p:nvSpPr>
          <p:cNvPr id="8" name="正方形/長方形 7"/>
          <p:cNvSpPr/>
          <p:nvPr/>
        </p:nvSpPr>
        <p:spPr>
          <a:xfrm>
            <a:off x="829773" y="2152990"/>
            <a:ext cx="8251675" cy="1328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783604" y="5464494"/>
            <a:ext cx="3807730"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定期的</a:t>
            </a:r>
            <a:r>
              <a:rPr kumimoji="1" lang="ja-JP" altLang="en-US" b="1" dirty="0" smtClean="0">
                <a:solidFill>
                  <a:schemeClr val="bg1"/>
                </a:solidFill>
              </a:rPr>
              <a:t>な検便や健康診断の実施</a:t>
            </a:r>
            <a:endParaRPr kumimoji="1" lang="ja-JP" altLang="en-US" b="1" dirty="0">
              <a:solidFill>
                <a:schemeClr val="bg1"/>
              </a:solidFill>
            </a:endParaRPr>
          </a:p>
        </p:txBody>
      </p:sp>
      <p:sp>
        <p:nvSpPr>
          <p:cNvPr id="10" name="テキスト ボックス 9"/>
          <p:cNvSpPr txBox="1"/>
          <p:nvPr/>
        </p:nvSpPr>
        <p:spPr>
          <a:xfrm>
            <a:off x="813174" y="6123701"/>
            <a:ext cx="8032968" cy="1200329"/>
          </a:xfrm>
          <a:prstGeom prst="rect">
            <a:avLst/>
          </a:prstGeom>
          <a:noFill/>
        </p:spPr>
        <p:txBody>
          <a:bodyPr wrap="none" rtlCol="0">
            <a:spAutoFit/>
          </a:bodyPr>
          <a:lstStyle/>
          <a:p>
            <a:r>
              <a:rPr kumimoji="1" lang="ja-JP" altLang="en-US" dirty="0" smtClean="0"/>
              <a:t>●健康診断（</a:t>
            </a:r>
            <a:r>
              <a:rPr kumimoji="1" lang="ja-JP" altLang="en-US" dirty="0"/>
              <a:t>１</a:t>
            </a:r>
            <a:r>
              <a:rPr kumimoji="1" lang="ja-JP" altLang="en-US" dirty="0" smtClean="0"/>
              <a:t>年に</a:t>
            </a:r>
            <a:r>
              <a:rPr kumimoji="1" lang="ja-JP" altLang="en-US" dirty="0"/>
              <a:t>１</a:t>
            </a:r>
            <a:r>
              <a:rPr kumimoji="1" lang="ja-JP" altLang="en-US" dirty="0" smtClean="0"/>
              <a:t>回以上）の実施パートタイマーについても一定期間・</a:t>
            </a:r>
            <a:endParaRPr kumimoji="1" lang="en-US" altLang="ja-JP" dirty="0" smtClean="0"/>
          </a:p>
          <a:p>
            <a:r>
              <a:rPr kumimoji="1" lang="ja-JP" altLang="en-US" dirty="0"/>
              <a:t>　</a:t>
            </a:r>
            <a:r>
              <a:rPr kumimoji="1" lang="ja-JP" altLang="en-US" dirty="0" smtClean="0"/>
              <a:t>一定時間以上従事する場合は、常勤者と同じ健康診断が必要です。</a:t>
            </a:r>
            <a:endParaRPr kumimoji="1" lang="en-US" altLang="ja-JP" dirty="0" smtClean="0"/>
          </a:p>
          <a:p>
            <a:r>
              <a:rPr kumimoji="1" lang="ja-JP" altLang="en-US" dirty="0" smtClean="0"/>
              <a:t>●定期的な検便の実施</a:t>
            </a:r>
            <a:endParaRPr kumimoji="1" lang="en-US" altLang="ja-JP" dirty="0" smtClean="0"/>
          </a:p>
          <a:p>
            <a:r>
              <a:rPr kumimoji="1" lang="ja-JP" altLang="en-US" dirty="0"/>
              <a:t>　</a:t>
            </a:r>
            <a:r>
              <a:rPr kumimoji="1" lang="ja-JP" altLang="en-US" dirty="0" smtClean="0"/>
              <a:t>腸管出血性大腸菌等を実施しましょう。</a:t>
            </a:r>
            <a:endParaRPr kumimoji="1" lang="ja-JP" altLang="en-US" dirty="0"/>
          </a:p>
        </p:txBody>
      </p:sp>
      <p:sp>
        <p:nvSpPr>
          <p:cNvPr id="11" name="テキスト ボックス 10"/>
          <p:cNvSpPr txBox="1"/>
          <p:nvPr/>
        </p:nvSpPr>
        <p:spPr>
          <a:xfrm>
            <a:off x="660774" y="7354502"/>
            <a:ext cx="8032968" cy="954107"/>
          </a:xfrm>
          <a:prstGeom prst="rect">
            <a:avLst/>
          </a:prstGeom>
          <a:noFill/>
        </p:spPr>
        <p:txBody>
          <a:bodyPr wrap="none" rtlCol="0">
            <a:spAutoFit/>
          </a:bodyPr>
          <a:lstStyle/>
          <a:p>
            <a:r>
              <a:rPr kumimoji="1" lang="ja-JP" altLang="en-US" sz="2000" dirty="0" smtClean="0"/>
              <a:t>②手洗い</a:t>
            </a:r>
            <a:endParaRPr kumimoji="1" lang="en-US" altLang="ja-JP" sz="2000" dirty="0" smtClean="0"/>
          </a:p>
          <a:p>
            <a:r>
              <a:rPr kumimoji="1" lang="ja-JP" altLang="en-US" dirty="0"/>
              <a:t>　手洗</a:t>
            </a:r>
            <a:r>
              <a:rPr kumimoji="1" lang="ja-JP" altLang="en-US" dirty="0" smtClean="0"/>
              <a:t>いは食品衛生の基本です。手洗いを怠ると食品への二次汚染を起こす</a:t>
            </a:r>
            <a:endParaRPr kumimoji="1" lang="en-US" altLang="ja-JP" dirty="0" smtClean="0"/>
          </a:p>
          <a:p>
            <a:r>
              <a:rPr kumimoji="1" lang="ja-JP" altLang="en-US" dirty="0"/>
              <a:t>　</a:t>
            </a:r>
            <a:r>
              <a:rPr kumimoji="1" lang="ja-JP" altLang="en-US" dirty="0" smtClean="0"/>
              <a:t>可能性があります。</a:t>
            </a:r>
            <a:endParaRPr kumimoji="1" lang="en-US" altLang="ja-JP" dirty="0" smtClean="0"/>
          </a:p>
        </p:txBody>
      </p:sp>
      <p:sp>
        <p:nvSpPr>
          <p:cNvPr id="12" name="フローチャート: 端子 11"/>
          <p:cNvSpPr/>
          <p:nvPr/>
        </p:nvSpPr>
        <p:spPr>
          <a:xfrm>
            <a:off x="783603" y="8511177"/>
            <a:ext cx="3269781" cy="532263"/>
          </a:xfrm>
          <a:prstGeom prst="flowChartTerminator">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人の手は微生物でいっぱい</a:t>
            </a:r>
            <a:endParaRPr kumimoji="1" lang="ja-JP" altLang="en-US" dirty="0">
              <a:solidFill>
                <a:schemeClr val="tx1"/>
              </a:solidFill>
            </a:endParaRPr>
          </a:p>
        </p:txBody>
      </p:sp>
      <p:sp>
        <p:nvSpPr>
          <p:cNvPr id="13" name="フローチャート: 端子 12"/>
          <p:cNvSpPr/>
          <p:nvPr/>
        </p:nvSpPr>
        <p:spPr>
          <a:xfrm>
            <a:off x="5295796" y="8511177"/>
            <a:ext cx="3269781" cy="532263"/>
          </a:xfrm>
          <a:prstGeom prst="flowChartTerminator">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洗い</a:t>
            </a:r>
            <a:r>
              <a:rPr kumimoji="1" lang="ja-JP" altLang="en-US" dirty="0">
                <a:solidFill>
                  <a:schemeClr val="tx1"/>
                </a:solidFill>
              </a:rPr>
              <a:t>残</a:t>
            </a:r>
            <a:r>
              <a:rPr kumimoji="1" lang="ja-JP" altLang="en-US" dirty="0" smtClean="0">
                <a:solidFill>
                  <a:schemeClr val="tx1"/>
                </a:solidFill>
              </a:rPr>
              <a:t>しに注意！！</a:t>
            </a:r>
            <a:endParaRPr kumimoji="1" lang="ja-JP" altLang="en-US" dirty="0">
              <a:solidFill>
                <a:schemeClr val="tx1"/>
              </a:solidFill>
            </a:endParaRPr>
          </a:p>
        </p:txBody>
      </p:sp>
      <p:sp>
        <p:nvSpPr>
          <p:cNvPr id="14" name="テキスト ボックス 13"/>
          <p:cNvSpPr txBox="1"/>
          <p:nvPr/>
        </p:nvSpPr>
        <p:spPr>
          <a:xfrm>
            <a:off x="783603" y="9212537"/>
            <a:ext cx="3877985" cy="1200329"/>
          </a:xfrm>
          <a:prstGeom prst="rect">
            <a:avLst/>
          </a:prstGeom>
          <a:noFill/>
        </p:spPr>
        <p:txBody>
          <a:bodyPr wrap="none" rtlCol="0">
            <a:spAutoFit/>
          </a:bodyPr>
          <a:lstStyle/>
          <a:p>
            <a:r>
              <a:rPr kumimoji="1" lang="ja-JP" altLang="en-US" dirty="0" smtClean="0"/>
              <a:t>手はいろいろな場所に触れるため、</a:t>
            </a:r>
            <a:endParaRPr kumimoji="1" lang="en-US" altLang="ja-JP" dirty="0" smtClean="0"/>
          </a:p>
          <a:p>
            <a:r>
              <a:rPr kumimoji="1" lang="ja-JP" altLang="en-US" dirty="0" smtClean="0"/>
              <a:t>さまざまな汚れや微生物が付着し</a:t>
            </a:r>
            <a:endParaRPr kumimoji="1" lang="en-US" altLang="ja-JP" dirty="0" smtClean="0"/>
          </a:p>
          <a:p>
            <a:r>
              <a:rPr kumimoji="1" lang="ja-JP" altLang="en-US" dirty="0" smtClean="0"/>
              <a:t>ています。正しい手洗いで衛生的</a:t>
            </a:r>
            <a:endParaRPr kumimoji="1" lang="en-US" altLang="ja-JP" dirty="0" smtClean="0"/>
          </a:p>
          <a:p>
            <a:r>
              <a:rPr kumimoji="1" lang="ja-JP" altLang="en-US" dirty="0" smtClean="0"/>
              <a:t>に保ちましょう！</a:t>
            </a:r>
            <a:endParaRPr kumimoji="1" lang="ja-JP" altLang="en-US" dirty="0"/>
          </a:p>
        </p:txBody>
      </p:sp>
      <p:sp>
        <p:nvSpPr>
          <p:cNvPr id="15" name="テキスト ボックス 14"/>
          <p:cNvSpPr txBox="1"/>
          <p:nvPr/>
        </p:nvSpPr>
        <p:spPr>
          <a:xfrm>
            <a:off x="5295796" y="9246008"/>
            <a:ext cx="3647152" cy="646331"/>
          </a:xfrm>
          <a:prstGeom prst="rect">
            <a:avLst/>
          </a:prstGeom>
          <a:noFill/>
        </p:spPr>
        <p:txBody>
          <a:bodyPr wrap="none" rtlCol="0">
            <a:spAutoFit/>
          </a:bodyPr>
          <a:lstStyle/>
          <a:p>
            <a:r>
              <a:rPr kumimoji="1" lang="ja-JP" altLang="en-US" dirty="0"/>
              <a:t>〇</a:t>
            </a:r>
            <a:r>
              <a:rPr kumimoji="1" lang="ja-JP" altLang="en-US" dirty="0" smtClean="0"/>
              <a:t>で示した箇所が洗い残しの多い</a:t>
            </a:r>
            <a:endParaRPr kumimoji="1" lang="en-US" altLang="ja-JP" dirty="0" smtClean="0"/>
          </a:p>
          <a:p>
            <a:r>
              <a:rPr kumimoji="1" lang="ja-JP" altLang="en-US" dirty="0"/>
              <a:t>部分</a:t>
            </a:r>
            <a:r>
              <a:rPr kumimoji="1" lang="ja-JP" altLang="en-US" dirty="0" smtClean="0"/>
              <a:t>です。</a:t>
            </a:r>
            <a:endParaRPr kumimoji="1" lang="ja-JP" altLang="en-US" dirty="0"/>
          </a:p>
        </p:txBody>
      </p:sp>
      <p:pic>
        <p:nvPicPr>
          <p:cNvPr id="16" name="図 15"/>
          <p:cNvPicPr>
            <a:picLocks noChangeAspect="1"/>
          </p:cNvPicPr>
          <p:nvPr/>
        </p:nvPicPr>
        <p:blipFill>
          <a:blip r:embed="rId2"/>
          <a:stretch>
            <a:fillRect/>
          </a:stretch>
        </p:blipFill>
        <p:spPr>
          <a:xfrm>
            <a:off x="5559083" y="9974524"/>
            <a:ext cx="2743205" cy="2402591"/>
          </a:xfrm>
          <a:prstGeom prst="rect">
            <a:avLst/>
          </a:prstGeom>
        </p:spPr>
      </p:pic>
      <p:sp>
        <p:nvSpPr>
          <p:cNvPr id="17" name="角丸四角形 16"/>
          <p:cNvSpPr/>
          <p:nvPr/>
        </p:nvSpPr>
        <p:spPr>
          <a:xfrm>
            <a:off x="660774" y="10522424"/>
            <a:ext cx="4635022" cy="19652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手洗い後は布製タオルで手を拭いては</a:t>
            </a:r>
            <a:endParaRPr kumimoji="1" lang="en-US" altLang="ja-JP" dirty="0" smtClean="0"/>
          </a:p>
          <a:p>
            <a:r>
              <a:rPr kumimoji="1" lang="ja-JP" altLang="en-US" dirty="0" smtClean="0"/>
              <a:t>いけません。汚れたタオルを使うとせっかくきれいになった手を再度汚すことになります。ペーパータオルで乾燥させる</a:t>
            </a:r>
            <a:endParaRPr kumimoji="1" lang="en-US" altLang="ja-JP" dirty="0" smtClean="0"/>
          </a:p>
          <a:p>
            <a:r>
              <a:rPr kumimoji="1" lang="ja-JP" altLang="en-US" dirty="0" smtClean="0"/>
              <a:t>ようにしましょう</a:t>
            </a:r>
            <a:r>
              <a:rPr kumimoji="1" lang="ja-JP" altLang="en-US" dirty="0"/>
              <a:t>。</a:t>
            </a:r>
          </a:p>
        </p:txBody>
      </p:sp>
    </p:spTree>
    <p:extLst>
      <p:ext uri="{BB962C8B-B14F-4D97-AF65-F5344CB8AC3E}">
        <p14:creationId xmlns:p14="http://schemas.microsoft.com/office/powerpoint/2010/main" val="916293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p:cNvSpPr/>
          <p:nvPr/>
        </p:nvSpPr>
        <p:spPr>
          <a:xfrm>
            <a:off x="736974" y="528866"/>
            <a:ext cx="4460668" cy="68238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（３）製造環境の衛生管理</a:t>
            </a:r>
            <a:endParaRPr kumimoji="1" lang="ja-JP" altLang="en-US" b="1" dirty="0"/>
          </a:p>
        </p:txBody>
      </p:sp>
      <p:sp>
        <p:nvSpPr>
          <p:cNvPr id="3" name="テキスト ボックス 2"/>
          <p:cNvSpPr txBox="1"/>
          <p:nvPr/>
        </p:nvSpPr>
        <p:spPr>
          <a:xfrm>
            <a:off x="736974" y="1306785"/>
            <a:ext cx="8494633" cy="1231106"/>
          </a:xfrm>
          <a:prstGeom prst="rect">
            <a:avLst/>
          </a:prstGeom>
          <a:noFill/>
        </p:spPr>
        <p:txBody>
          <a:bodyPr wrap="none" rtlCol="0">
            <a:spAutoFit/>
          </a:bodyPr>
          <a:lstStyle/>
          <a:p>
            <a:r>
              <a:rPr kumimoji="1" lang="ja-JP" altLang="en-US" sz="2000" dirty="0" smtClean="0"/>
              <a:t>①</a:t>
            </a:r>
            <a:r>
              <a:rPr kumimoji="1" lang="ja-JP" altLang="en-US" sz="2000" dirty="0"/>
              <a:t>施設</a:t>
            </a:r>
            <a:r>
              <a:rPr kumimoji="1" lang="ja-JP" altLang="en-US" sz="2000" dirty="0" smtClean="0"/>
              <a:t>の衛生</a:t>
            </a:r>
            <a:r>
              <a:rPr kumimoji="1" lang="ja-JP" altLang="en-US" sz="2000" dirty="0"/>
              <a:t>管理</a:t>
            </a:r>
            <a:endParaRPr kumimoji="1" lang="en-US" altLang="ja-JP" sz="2000" dirty="0" smtClean="0"/>
          </a:p>
          <a:p>
            <a:r>
              <a:rPr kumimoji="1" lang="ja-JP" altLang="en-US" dirty="0"/>
              <a:t>　食品</a:t>
            </a:r>
            <a:r>
              <a:rPr kumimoji="1" lang="ja-JP" altLang="en-US" dirty="0" smtClean="0"/>
              <a:t>の製造環境は、清掃不足によるカビの発生や</a:t>
            </a:r>
            <a:r>
              <a:rPr kumimoji="1" lang="ja-JP" altLang="en-US" dirty="0"/>
              <a:t>埃</a:t>
            </a:r>
            <a:r>
              <a:rPr kumimoji="1" lang="ja-JP" altLang="en-US" dirty="0" smtClean="0"/>
              <a:t>の蓄積による食品への二次</a:t>
            </a:r>
            <a:endParaRPr kumimoji="1" lang="en-US" altLang="ja-JP" dirty="0" smtClean="0"/>
          </a:p>
          <a:p>
            <a:r>
              <a:rPr kumimoji="1" lang="ja-JP" altLang="en-US" dirty="0" smtClean="0"/>
              <a:t>　汚染によるハエ・ゴキブリ等の発生・混入などを起こさないよう清潔に管理し</a:t>
            </a:r>
            <a:endParaRPr kumimoji="1" lang="en-US" altLang="ja-JP" dirty="0" smtClean="0"/>
          </a:p>
          <a:p>
            <a:r>
              <a:rPr kumimoji="1" lang="ja-JP" altLang="en-US" dirty="0" smtClean="0"/>
              <a:t>ま</a:t>
            </a:r>
            <a:r>
              <a:rPr kumimoji="1" lang="ja-JP" altLang="en-US" dirty="0"/>
              <a:t>し</a:t>
            </a:r>
            <a:r>
              <a:rPr kumimoji="1" lang="ja-JP" altLang="en-US" dirty="0" smtClean="0"/>
              <a:t>ょう</a:t>
            </a:r>
            <a:r>
              <a:rPr kumimoji="1" lang="ja-JP" altLang="en-US" dirty="0"/>
              <a:t>。</a:t>
            </a:r>
            <a:endParaRPr kumimoji="1" lang="en-US" altLang="ja-JP" dirty="0" smtClean="0"/>
          </a:p>
        </p:txBody>
      </p:sp>
      <p:sp>
        <p:nvSpPr>
          <p:cNvPr id="4" name="角丸四角形 3"/>
          <p:cNvSpPr/>
          <p:nvPr/>
        </p:nvSpPr>
        <p:spPr>
          <a:xfrm>
            <a:off x="859804" y="2592485"/>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床</a:t>
            </a:r>
          </a:p>
        </p:txBody>
      </p:sp>
      <p:sp>
        <p:nvSpPr>
          <p:cNvPr id="5" name="テキスト ボックス 4"/>
          <p:cNvSpPr txBox="1"/>
          <p:nvPr/>
        </p:nvSpPr>
        <p:spPr>
          <a:xfrm>
            <a:off x="736974" y="3137684"/>
            <a:ext cx="8263801" cy="2031325"/>
          </a:xfrm>
          <a:prstGeom prst="rect">
            <a:avLst/>
          </a:prstGeom>
          <a:noFill/>
        </p:spPr>
        <p:txBody>
          <a:bodyPr wrap="none" rtlCol="0">
            <a:spAutoFit/>
          </a:bodyPr>
          <a:lstStyle/>
          <a:p>
            <a:r>
              <a:rPr kumimoji="1" lang="ja-JP" altLang="en-US" dirty="0" smtClean="0"/>
              <a:t>●床が破損していたり、水たまりがあったら補修しましょう。</a:t>
            </a:r>
            <a:endParaRPr kumimoji="1" lang="en-US" altLang="ja-JP" dirty="0" smtClean="0"/>
          </a:p>
          <a:p>
            <a:r>
              <a:rPr kumimoji="1" lang="ja-JP" altLang="en-US" dirty="0" smtClean="0"/>
              <a:t>●作業場は水を多く使用するので、作業が終了したら毎日、洗浄剤、消毒液を</a:t>
            </a:r>
            <a:endParaRPr kumimoji="1" lang="en-US" altLang="ja-JP" dirty="0" smtClean="0"/>
          </a:p>
          <a:p>
            <a:r>
              <a:rPr kumimoji="1" lang="ja-JP" altLang="en-US" dirty="0"/>
              <a:t>　</a:t>
            </a:r>
            <a:r>
              <a:rPr kumimoji="1" lang="ja-JP" altLang="en-US" dirty="0" smtClean="0"/>
              <a:t>用いて洗浄消毒しましょう。</a:t>
            </a:r>
            <a:endParaRPr kumimoji="1" lang="en-US" altLang="ja-JP" dirty="0" smtClean="0"/>
          </a:p>
          <a:p>
            <a:r>
              <a:rPr kumimoji="1" lang="ja-JP" altLang="en-US" dirty="0" smtClean="0"/>
              <a:t>●排水溝がある場合は目皿に破損がないかを確認、補修しましょう。</a:t>
            </a:r>
            <a:endParaRPr kumimoji="1" lang="en-US" altLang="ja-JP" dirty="0" smtClean="0"/>
          </a:p>
          <a:p>
            <a:r>
              <a:rPr kumimoji="1" lang="ja-JP" altLang="en-US" dirty="0" smtClean="0"/>
              <a:t>●排水溝は毎日掃除する。目皿の裏側もよく洗浄しましょう。</a:t>
            </a:r>
            <a:endParaRPr kumimoji="1" lang="en-US" altLang="ja-JP" dirty="0" smtClean="0"/>
          </a:p>
          <a:p>
            <a:r>
              <a:rPr kumimoji="1" lang="ja-JP" altLang="en-US" dirty="0"/>
              <a:t>　</a:t>
            </a:r>
            <a:r>
              <a:rPr kumimoji="1" lang="ja-JP" altLang="en-US" dirty="0" smtClean="0"/>
              <a:t>注）グリストラップを設置している場合は、食品原材料の残渣や油分が</a:t>
            </a:r>
            <a:r>
              <a:rPr kumimoji="1" lang="ja-JP" altLang="en-US" dirty="0" err="1" smtClean="0"/>
              <a:t>留ま</a:t>
            </a:r>
            <a:endParaRPr kumimoji="1" lang="en-US" altLang="ja-JP" dirty="0" smtClean="0"/>
          </a:p>
          <a:p>
            <a:r>
              <a:rPr kumimoji="1" lang="ja-JP" altLang="en-US" dirty="0"/>
              <a:t>　</a:t>
            </a:r>
            <a:r>
              <a:rPr kumimoji="1" lang="ja-JP" altLang="en-US" dirty="0" smtClean="0"/>
              <a:t>　　り、細菌が増殖しやすい環境になるので、毎日清掃しましょう。</a:t>
            </a:r>
            <a:endParaRPr kumimoji="1" lang="ja-JP" altLang="en-US" dirty="0"/>
          </a:p>
        </p:txBody>
      </p:sp>
      <p:sp>
        <p:nvSpPr>
          <p:cNvPr id="6" name="角丸四角形 5"/>
          <p:cNvSpPr/>
          <p:nvPr/>
        </p:nvSpPr>
        <p:spPr>
          <a:xfrm>
            <a:off x="859804" y="5164442"/>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天井</a:t>
            </a:r>
            <a:endParaRPr kumimoji="1" lang="ja-JP" altLang="en-US" b="1" dirty="0">
              <a:solidFill>
                <a:schemeClr val="bg1"/>
              </a:solidFill>
            </a:endParaRPr>
          </a:p>
        </p:txBody>
      </p:sp>
      <p:sp>
        <p:nvSpPr>
          <p:cNvPr id="7" name="テキスト ボックス 6"/>
          <p:cNvSpPr txBox="1"/>
          <p:nvPr/>
        </p:nvSpPr>
        <p:spPr>
          <a:xfrm>
            <a:off x="736974" y="5709641"/>
            <a:ext cx="4801314" cy="369332"/>
          </a:xfrm>
          <a:prstGeom prst="rect">
            <a:avLst/>
          </a:prstGeom>
          <a:noFill/>
        </p:spPr>
        <p:txBody>
          <a:bodyPr wrap="none" rtlCol="0">
            <a:spAutoFit/>
          </a:bodyPr>
          <a:lstStyle/>
          <a:p>
            <a:r>
              <a:rPr kumimoji="1" lang="ja-JP" altLang="en-US" dirty="0" smtClean="0"/>
              <a:t>●汚れに注意し、定期的に清掃しましょう。</a:t>
            </a:r>
            <a:endParaRPr kumimoji="1" lang="en-US" altLang="ja-JP" dirty="0" smtClean="0"/>
          </a:p>
        </p:txBody>
      </p:sp>
      <p:sp>
        <p:nvSpPr>
          <p:cNvPr id="8" name="角丸四角形 7"/>
          <p:cNvSpPr/>
          <p:nvPr/>
        </p:nvSpPr>
        <p:spPr>
          <a:xfrm>
            <a:off x="859804" y="6097569"/>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壁</a:t>
            </a:r>
            <a:r>
              <a:rPr kumimoji="1" lang="ja-JP" altLang="en-US" b="1" dirty="0" smtClean="0">
                <a:solidFill>
                  <a:schemeClr val="bg1"/>
                </a:solidFill>
              </a:rPr>
              <a:t>と</a:t>
            </a:r>
            <a:r>
              <a:rPr kumimoji="1" lang="ja-JP" altLang="en-US" b="1" dirty="0">
                <a:solidFill>
                  <a:schemeClr val="bg1"/>
                </a:solidFill>
              </a:rPr>
              <a:t>窓</a:t>
            </a:r>
          </a:p>
        </p:txBody>
      </p:sp>
      <p:sp>
        <p:nvSpPr>
          <p:cNvPr id="9" name="テキスト ボックス 8"/>
          <p:cNvSpPr txBox="1"/>
          <p:nvPr/>
        </p:nvSpPr>
        <p:spPr>
          <a:xfrm>
            <a:off x="736974" y="6606676"/>
            <a:ext cx="8494633" cy="1200329"/>
          </a:xfrm>
          <a:prstGeom prst="rect">
            <a:avLst/>
          </a:prstGeom>
          <a:noFill/>
        </p:spPr>
        <p:txBody>
          <a:bodyPr wrap="none" rtlCol="0">
            <a:spAutoFit/>
          </a:bodyPr>
          <a:lstStyle/>
          <a:p>
            <a:r>
              <a:rPr kumimoji="1" lang="ja-JP" altLang="en-US" dirty="0" smtClean="0"/>
              <a:t>●壁は床から１ｍの高さまでは毎日掃除しましょう。</a:t>
            </a:r>
            <a:endParaRPr kumimoji="1" lang="en-US" altLang="ja-JP" dirty="0" smtClean="0"/>
          </a:p>
          <a:p>
            <a:r>
              <a:rPr kumimoji="1" lang="ja-JP" altLang="en-US" dirty="0" smtClean="0"/>
              <a:t>●壁の破損を確認したらすぐに補修しましょう。</a:t>
            </a:r>
            <a:endParaRPr kumimoji="1" lang="en-US" altLang="ja-JP" dirty="0" smtClean="0"/>
          </a:p>
          <a:p>
            <a:r>
              <a:rPr kumimoji="1" lang="ja-JP" altLang="en-US" dirty="0" smtClean="0"/>
              <a:t>●壁に汚れはないか、網戸は破れていたり、破損していないか点検しましょう。</a:t>
            </a:r>
            <a:endParaRPr kumimoji="1" lang="en-US" altLang="ja-JP" dirty="0" smtClean="0"/>
          </a:p>
          <a:p>
            <a:r>
              <a:rPr kumimoji="1" lang="ja-JP" altLang="en-US" dirty="0" smtClean="0"/>
              <a:t>●窓枠の内側に不要物品を放置していないか点検しましょう。</a:t>
            </a:r>
            <a:endParaRPr kumimoji="1" lang="en-US" altLang="ja-JP" dirty="0" smtClean="0"/>
          </a:p>
        </p:txBody>
      </p:sp>
      <p:sp>
        <p:nvSpPr>
          <p:cNvPr id="10" name="角丸四角形 9"/>
          <p:cNvSpPr/>
          <p:nvPr/>
        </p:nvSpPr>
        <p:spPr>
          <a:xfrm>
            <a:off x="859804" y="7803829"/>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照明</a:t>
            </a:r>
            <a:r>
              <a:rPr kumimoji="1" lang="ja-JP" altLang="en-US" b="1" dirty="0">
                <a:solidFill>
                  <a:schemeClr val="bg1"/>
                </a:solidFill>
              </a:rPr>
              <a:t>器具</a:t>
            </a:r>
          </a:p>
        </p:txBody>
      </p:sp>
      <p:sp>
        <p:nvSpPr>
          <p:cNvPr id="11" name="テキスト ボックス 10"/>
          <p:cNvSpPr txBox="1"/>
          <p:nvPr/>
        </p:nvSpPr>
        <p:spPr>
          <a:xfrm>
            <a:off x="736974" y="8288874"/>
            <a:ext cx="8494633" cy="1200329"/>
          </a:xfrm>
          <a:prstGeom prst="rect">
            <a:avLst/>
          </a:prstGeom>
          <a:noFill/>
        </p:spPr>
        <p:txBody>
          <a:bodyPr wrap="none" rtlCol="0">
            <a:spAutoFit/>
          </a:bodyPr>
          <a:lstStyle/>
          <a:p>
            <a:r>
              <a:rPr kumimoji="1" lang="ja-JP" altLang="en-US" dirty="0" smtClean="0"/>
              <a:t>●定期的に清掃しましょう。</a:t>
            </a:r>
            <a:endParaRPr kumimoji="1" lang="en-US" altLang="ja-JP" dirty="0" smtClean="0"/>
          </a:p>
          <a:p>
            <a:r>
              <a:rPr kumimoji="1" lang="ja-JP" altLang="en-US" dirty="0" smtClean="0"/>
              <a:t>●蛍光灯は、照度が落ちたら新しい物と交換しましょう。</a:t>
            </a:r>
            <a:endParaRPr kumimoji="1" lang="en-US" altLang="ja-JP" dirty="0" smtClean="0"/>
          </a:p>
          <a:p>
            <a:r>
              <a:rPr kumimoji="1" lang="ja-JP" altLang="en-US" dirty="0" smtClean="0"/>
              <a:t>●天井から吊るしてある構造のものは、器具全体も清掃しましょう。</a:t>
            </a:r>
            <a:endParaRPr kumimoji="1" lang="en-US" altLang="ja-JP" dirty="0" smtClean="0"/>
          </a:p>
          <a:p>
            <a:r>
              <a:rPr kumimoji="1" lang="ja-JP" altLang="en-US" dirty="0"/>
              <a:t>　</a:t>
            </a:r>
            <a:r>
              <a:rPr kumimoji="1" lang="ja-JP" altLang="en-US" dirty="0" smtClean="0"/>
              <a:t>注）照度は作業台面で３５０ルクス以上、その他の場所で１５０ルクス以上。</a:t>
            </a:r>
            <a:endParaRPr kumimoji="1" lang="en-US" altLang="ja-JP" dirty="0" smtClean="0"/>
          </a:p>
        </p:txBody>
      </p:sp>
      <p:sp>
        <p:nvSpPr>
          <p:cNvPr id="12" name="角丸四角形 11"/>
          <p:cNvSpPr/>
          <p:nvPr/>
        </p:nvSpPr>
        <p:spPr>
          <a:xfrm>
            <a:off x="859804" y="9489482"/>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便所</a:t>
            </a:r>
            <a:endParaRPr kumimoji="1" lang="ja-JP" altLang="en-US" b="1" dirty="0">
              <a:solidFill>
                <a:schemeClr val="bg1"/>
              </a:solidFill>
            </a:endParaRPr>
          </a:p>
        </p:txBody>
      </p:sp>
      <p:sp>
        <p:nvSpPr>
          <p:cNvPr id="13" name="テキスト ボックス 12"/>
          <p:cNvSpPr txBox="1"/>
          <p:nvPr/>
        </p:nvSpPr>
        <p:spPr>
          <a:xfrm>
            <a:off x="736974" y="9962493"/>
            <a:ext cx="8263801" cy="1200329"/>
          </a:xfrm>
          <a:prstGeom prst="rect">
            <a:avLst/>
          </a:prstGeom>
          <a:noFill/>
        </p:spPr>
        <p:txBody>
          <a:bodyPr wrap="none" rtlCol="0">
            <a:spAutoFit/>
          </a:bodyPr>
          <a:lstStyle/>
          <a:p>
            <a:r>
              <a:rPr kumimoji="1" lang="ja-JP" altLang="en-US" dirty="0" smtClean="0"/>
              <a:t>●便所は毎日清掃、また汚れた時はその都度清掃しましょう。</a:t>
            </a:r>
            <a:endParaRPr kumimoji="1" lang="en-US" altLang="ja-JP" dirty="0" smtClean="0"/>
          </a:p>
          <a:p>
            <a:r>
              <a:rPr kumimoji="1" lang="ja-JP" altLang="en-US" dirty="0" smtClean="0"/>
              <a:t>●便所を使用するときは作業靴を履き替えて、履物は便所専用のものを使用し</a:t>
            </a:r>
            <a:endParaRPr kumimoji="1" lang="en-US" altLang="ja-JP" dirty="0" smtClean="0"/>
          </a:p>
          <a:p>
            <a:r>
              <a:rPr kumimoji="1" lang="ja-JP" altLang="en-US" dirty="0"/>
              <a:t>　</a:t>
            </a:r>
            <a:r>
              <a:rPr kumimoji="1" lang="ja-JP" altLang="en-US" dirty="0" smtClean="0"/>
              <a:t>ましょう。</a:t>
            </a:r>
            <a:endParaRPr kumimoji="1" lang="en-US" altLang="ja-JP" dirty="0" smtClean="0"/>
          </a:p>
          <a:p>
            <a:r>
              <a:rPr kumimoji="1" lang="ja-JP" altLang="en-US" dirty="0" smtClean="0"/>
              <a:t>●石けん、消毒液をいれるタンク、ペーパータオル等を常備しましょう。</a:t>
            </a:r>
            <a:endParaRPr kumimoji="1" lang="en-US" altLang="ja-JP" dirty="0" smtClean="0"/>
          </a:p>
        </p:txBody>
      </p:sp>
      <p:sp>
        <p:nvSpPr>
          <p:cNvPr id="14" name="角丸四角形 13"/>
          <p:cNvSpPr/>
          <p:nvPr/>
        </p:nvSpPr>
        <p:spPr>
          <a:xfrm>
            <a:off x="1937084" y="11231491"/>
            <a:ext cx="5558589" cy="1288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トイレの衛生管理は、あらゆる汚染源となり得るので靴の履き替えなどを含め清潔にしておく手順を明確にしておく必要があります。</a:t>
            </a:r>
            <a:endParaRPr kumimoji="1" lang="en-US" altLang="ja-JP" dirty="0" smtClean="0"/>
          </a:p>
        </p:txBody>
      </p:sp>
    </p:spTree>
    <p:extLst>
      <p:ext uri="{BB962C8B-B14F-4D97-AF65-F5344CB8AC3E}">
        <p14:creationId xmlns:p14="http://schemas.microsoft.com/office/powerpoint/2010/main" val="4273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64783" y="7387761"/>
            <a:ext cx="8566823" cy="25860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64783" y="5873112"/>
            <a:ext cx="8566823" cy="11110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64784" y="3525264"/>
            <a:ext cx="8566823" cy="1925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64784" y="488637"/>
            <a:ext cx="8905002" cy="2708434"/>
          </a:xfrm>
          <a:prstGeom prst="rect">
            <a:avLst/>
          </a:prstGeom>
          <a:noFill/>
        </p:spPr>
        <p:txBody>
          <a:bodyPr wrap="none" rtlCol="0">
            <a:spAutoFit/>
          </a:bodyPr>
          <a:lstStyle/>
          <a:p>
            <a:r>
              <a:rPr kumimoji="1" lang="ja-JP" altLang="en-US" sz="2000" dirty="0" smtClean="0"/>
              <a:t>②食品取扱設備等の衛生管理</a:t>
            </a:r>
            <a:endParaRPr kumimoji="1" lang="en-US" altLang="ja-JP" sz="2000" dirty="0" smtClean="0"/>
          </a:p>
          <a:p>
            <a:r>
              <a:rPr kumimoji="1" lang="ja-JP" altLang="en-US" dirty="0"/>
              <a:t>　食品</a:t>
            </a:r>
            <a:r>
              <a:rPr kumimoji="1" lang="ja-JP" altLang="en-US" dirty="0" smtClean="0"/>
              <a:t>を製造する機械・器具は食品への二次汚染を防止するために洗浄、部品や</a:t>
            </a:r>
            <a:endParaRPr kumimoji="1" lang="en-US" altLang="ja-JP" dirty="0" smtClean="0"/>
          </a:p>
          <a:p>
            <a:r>
              <a:rPr kumimoji="1" lang="ja-JP" altLang="en-US" dirty="0"/>
              <a:t>　</a:t>
            </a:r>
            <a:r>
              <a:rPr kumimoji="1" lang="ja-JP" altLang="en-US" dirty="0" smtClean="0"/>
              <a:t>破損した破片などが混入しないように管理しましょう。また、使用する洗剤は</a:t>
            </a:r>
            <a:endParaRPr kumimoji="1" lang="en-US" altLang="ja-JP" dirty="0" smtClean="0"/>
          </a:p>
          <a:p>
            <a:r>
              <a:rPr kumimoji="1" lang="ja-JP" altLang="en-US" dirty="0"/>
              <a:t>　</a:t>
            </a:r>
            <a:r>
              <a:rPr kumimoji="1" lang="ja-JP" altLang="en-US" dirty="0" smtClean="0"/>
              <a:t>リスト化し、保管場所や使用する目的や方法、容量を決定し、小分けする場合</a:t>
            </a:r>
            <a:endParaRPr kumimoji="1" lang="en-US" altLang="ja-JP" dirty="0" smtClean="0"/>
          </a:p>
          <a:p>
            <a:r>
              <a:rPr kumimoji="1" lang="ja-JP" altLang="en-US" dirty="0"/>
              <a:t>　</a:t>
            </a:r>
            <a:r>
              <a:rPr kumimoji="1" lang="ja-JP" altLang="en-US" dirty="0" smtClean="0"/>
              <a:t>は容器に内容名を表示しておきましょう。</a:t>
            </a:r>
            <a:endParaRPr kumimoji="1" lang="en-US" altLang="ja-JP" dirty="0" smtClean="0"/>
          </a:p>
          <a:p>
            <a:endParaRPr kumimoji="1" lang="en-US" altLang="ja-JP" dirty="0" smtClean="0"/>
          </a:p>
          <a:p>
            <a:r>
              <a:rPr kumimoji="1" lang="ja-JP" altLang="en-US" sz="2000" dirty="0" smtClean="0"/>
              <a:t>③ネズミ及び昆虫対策</a:t>
            </a:r>
            <a:endParaRPr kumimoji="1" lang="en-US" altLang="ja-JP" sz="2000" dirty="0" smtClean="0"/>
          </a:p>
          <a:p>
            <a:r>
              <a:rPr kumimoji="1" lang="ja-JP" altLang="en-US" sz="2000" dirty="0"/>
              <a:t>　</a:t>
            </a:r>
            <a:r>
              <a:rPr kumimoji="1" lang="ja-JP" altLang="en-US" sz="2000" dirty="0" smtClean="0"/>
              <a:t>ネズミ及び昆虫などの有害生物が製造環境内へ侵入や発生することで、</a:t>
            </a:r>
            <a:endParaRPr kumimoji="1" lang="en-US" altLang="ja-JP" sz="2000" dirty="0" smtClean="0"/>
          </a:p>
          <a:p>
            <a:r>
              <a:rPr kumimoji="1" lang="ja-JP" altLang="en-US" sz="2000" dirty="0"/>
              <a:t>　</a:t>
            </a:r>
            <a:r>
              <a:rPr kumimoji="1" lang="ja-JP" altLang="en-US" sz="2000" dirty="0" smtClean="0"/>
              <a:t>二次汚染や異物混入を起こさないように管理しましょう。</a:t>
            </a:r>
            <a:endParaRPr kumimoji="1" lang="en-US" altLang="ja-JP" sz="2000" dirty="0" smtClean="0"/>
          </a:p>
        </p:txBody>
      </p:sp>
      <p:sp>
        <p:nvSpPr>
          <p:cNvPr id="3" name="角丸四角形 2"/>
          <p:cNvSpPr/>
          <p:nvPr/>
        </p:nvSpPr>
        <p:spPr>
          <a:xfrm>
            <a:off x="859804" y="3314390"/>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ネズミ</a:t>
            </a:r>
            <a:endParaRPr kumimoji="1" lang="ja-JP" altLang="en-US" b="1" dirty="0">
              <a:solidFill>
                <a:schemeClr val="bg1"/>
              </a:solidFill>
            </a:endParaRPr>
          </a:p>
        </p:txBody>
      </p:sp>
      <p:sp>
        <p:nvSpPr>
          <p:cNvPr id="4" name="テキスト ボックス 3"/>
          <p:cNvSpPr txBox="1"/>
          <p:nvPr/>
        </p:nvSpPr>
        <p:spPr>
          <a:xfrm>
            <a:off x="736974" y="3859589"/>
            <a:ext cx="8725466" cy="1477328"/>
          </a:xfrm>
          <a:prstGeom prst="rect">
            <a:avLst/>
          </a:prstGeom>
          <a:noFill/>
        </p:spPr>
        <p:txBody>
          <a:bodyPr wrap="none" rtlCol="0">
            <a:spAutoFit/>
          </a:bodyPr>
          <a:lstStyle/>
          <a:p>
            <a:r>
              <a:rPr kumimoji="1" lang="ja-JP" altLang="en-US" dirty="0" smtClean="0"/>
              <a:t>●ゴミや餌になるような物を作業場内に</a:t>
            </a:r>
            <a:r>
              <a:rPr kumimoji="1" lang="ja-JP" altLang="en-US" dirty="0"/>
              <a:t>残</a:t>
            </a:r>
            <a:r>
              <a:rPr kumimoji="1" lang="ja-JP" altLang="en-US" dirty="0" smtClean="0"/>
              <a:t>さないようにしましょう。</a:t>
            </a:r>
            <a:endParaRPr kumimoji="1" lang="en-US" altLang="ja-JP" dirty="0" smtClean="0"/>
          </a:p>
          <a:p>
            <a:r>
              <a:rPr kumimoji="1" lang="ja-JP" altLang="en-US" dirty="0" smtClean="0"/>
              <a:t>●作業場内の整理整頓、清掃をして巣になる場所をつくらないようにしましょう。</a:t>
            </a:r>
            <a:endParaRPr kumimoji="1" lang="en-US" altLang="ja-JP" dirty="0" smtClean="0"/>
          </a:p>
          <a:p>
            <a:r>
              <a:rPr kumimoji="1" lang="ja-JP" altLang="en-US" dirty="0" smtClean="0"/>
              <a:t>●出入り口、窓、壁、天井、排水溝から侵入できないよう対策をとりましょう。</a:t>
            </a:r>
            <a:endParaRPr kumimoji="1" lang="en-US" altLang="ja-JP" dirty="0" smtClean="0"/>
          </a:p>
          <a:p>
            <a:r>
              <a:rPr kumimoji="1" lang="ja-JP" altLang="en-US" dirty="0"/>
              <a:t>　</a:t>
            </a:r>
            <a:r>
              <a:rPr kumimoji="1" lang="ja-JP" altLang="en-US" dirty="0" smtClean="0"/>
              <a:t>（例）壁に穴や破れはないか、天井に巣をつくっていないか、排水溝の目皿に</a:t>
            </a:r>
            <a:endParaRPr kumimoji="1" lang="en-US" altLang="ja-JP" dirty="0" smtClean="0"/>
          </a:p>
          <a:p>
            <a:r>
              <a:rPr kumimoji="1" lang="ja-JP" altLang="en-US" dirty="0"/>
              <a:t>　</a:t>
            </a:r>
            <a:r>
              <a:rPr kumimoji="1" lang="ja-JP" altLang="en-US" dirty="0" smtClean="0"/>
              <a:t>　　　問題はないか。</a:t>
            </a:r>
            <a:endParaRPr kumimoji="1" lang="ja-JP" altLang="en-US" dirty="0"/>
          </a:p>
        </p:txBody>
      </p:sp>
      <p:sp>
        <p:nvSpPr>
          <p:cNvPr id="5" name="角丸四角形 4"/>
          <p:cNvSpPr/>
          <p:nvPr/>
        </p:nvSpPr>
        <p:spPr>
          <a:xfrm>
            <a:off x="859804" y="5669774"/>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ハエ</a:t>
            </a:r>
          </a:p>
        </p:txBody>
      </p:sp>
      <p:sp>
        <p:nvSpPr>
          <p:cNvPr id="6" name="テキスト ボックス 5"/>
          <p:cNvSpPr txBox="1"/>
          <p:nvPr/>
        </p:nvSpPr>
        <p:spPr>
          <a:xfrm>
            <a:off x="736974" y="6214973"/>
            <a:ext cx="7340471" cy="646331"/>
          </a:xfrm>
          <a:prstGeom prst="rect">
            <a:avLst/>
          </a:prstGeom>
          <a:noFill/>
        </p:spPr>
        <p:txBody>
          <a:bodyPr wrap="none" rtlCol="0">
            <a:spAutoFit/>
          </a:bodyPr>
          <a:lstStyle/>
          <a:p>
            <a:r>
              <a:rPr kumimoji="1" lang="ja-JP" altLang="en-US" dirty="0" smtClean="0"/>
              <a:t>●出入り口、窓の網戸、その他侵入できる隙間を塞ぎましょう。</a:t>
            </a:r>
            <a:endParaRPr kumimoji="1" lang="en-US" altLang="ja-JP" dirty="0" smtClean="0"/>
          </a:p>
          <a:p>
            <a:r>
              <a:rPr kumimoji="1" lang="ja-JP" altLang="en-US" dirty="0" smtClean="0"/>
              <a:t>●排水溝は常に清掃し、ハエが発生できないように心がけましょう。</a:t>
            </a:r>
            <a:endParaRPr kumimoji="1" lang="en-US" altLang="ja-JP" dirty="0" smtClean="0"/>
          </a:p>
        </p:txBody>
      </p:sp>
      <p:sp>
        <p:nvSpPr>
          <p:cNvPr id="7" name="角丸四角形 6"/>
          <p:cNvSpPr/>
          <p:nvPr/>
        </p:nvSpPr>
        <p:spPr>
          <a:xfrm>
            <a:off x="859804" y="7156360"/>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ゴキブリ</a:t>
            </a:r>
          </a:p>
        </p:txBody>
      </p:sp>
      <p:sp>
        <p:nvSpPr>
          <p:cNvPr id="8" name="テキスト ボックス 7"/>
          <p:cNvSpPr txBox="1"/>
          <p:nvPr/>
        </p:nvSpPr>
        <p:spPr>
          <a:xfrm>
            <a:off x="736974" y="7665467"/>
            <a:ext cx="8263801" cy="2308324"/>
          </a:xfrm>
          <a:prstGeom prst="rect">
            <a:avLst/>
          </a:prstGeom>
          <a:noFill/>
        </p:spPr>
        <p:txBody>
          <a:bodyPr wrap="none" rtlCol="0">
            <a:spAutoFit/>
          </a:bodyPr>
          <a:lstStyle/>
          <a:p>
            <a:r>
              <a:rPr kumimoji="1" lang="ja-JP" altLang="en-US" dirty="0" smtClean="0"/>
              <a:t>●侵入場所を塞ぎましょう。</a:t>
            </a:r>
            <a:endParaRPr kumimoji="1" lang="en-US" altLang="ja-JP" dirty="0" smtClean="0"/>
          </a:p>
          <a:p>
            <a:r>
              <a:rPr kumimoji="1" lang="ja-JP" altLang="en-US" dirty="0" smtClean="0"/>
              <a:t>●冷蔵庫の上や戸棚の中など、巣になりやすい場所は、常に清潔にしておき</a:t>
            </a:r>
            <a:r>
              <a:rPr kumimoji="1" lang="ja-JP" altLang="en-US" dirty="0" err="1" smtClean="0"/>
              <a:t>ま</a:t>
            </a:r>
            <a:endParaRPr kumimoji="1" lang="en-US" altLang="ja-JP" dirty="0" smtClean="0"/>
          </a:p>
          <a:p>
            <a:r>
              <a:rPr kumimoji="1" lang="ja-JP" altLang="en-US" dirty="0" smtClean="0"/>
              <a:t>　しょう。</a:t>
            </a:r>
            <a:endParaRPr kumimoji="1" lang="en-US" altLang="ja-JP" dirty="0" smtClean="0"/>
          </a:p>
          <a:p>
            <a:r>
              <a:rPr kumimoji="1" lang="ja-JP" altLang="en-US" dirty="0"/>
              <a:t>　</a:t>
            </a:r>
            <a:r>
              <a:rPr kumimoji="1" lang="ja-JP" altLang="en-US" dirty="0" smtClean="0"/>
              <a:t>注１）侵入、発生を発見したら</a:t>
            </a:r>
            <a:endParaRPr kumimoji="1" lang="en-US" altLang="ja-JP" dirty="0" smtClean="0"/>
          </a:p>
          <a:p>
            <a:r>
              <a:rPr kumimoji="1" lang="ja-JP" altLang="en-US" dirty="0"/>
              <a:t>　</a:t>
            </a:r>
            <a:r>
              <a:rPr kumimoji="1" lang="ja-JP" altLang="en-US" dirty="0" smtClean="0"/>
              <a:t>・直ちに応急処置を講じる。</a:t>
            </a:r>
            <a:endParaRPr kumimoji="1" lang="en-US" altLang="ja-JP" dirty="0" smtClean="0"/>
          </a:p>
          <a:p>
            <a:r>
              <a:rPr kumimoji="1" lang="ja-JP" altLang="en-US" dirty="0"/>
              <a:t>　</a:t>
            </a:r>
            <a:r>
              <a:rPr kumimoji="1" lang="ja-JP" altLang="en-US" dirty="0" smtClean="0"/>
              <a:t>・専門業者に依頼して施設の補修、あるいは駆除を行う。</a:t>
            </a:r>
            <a:endParaRPr kumimoji="1" lang="en-US" altLang="ja-JP" dirty="0" smtClean="0"/>
          </a:p>
          <a:p>
            <a:r>
              <a:rPr kumimoji="1" lang="ja-JP" altLang="en-US" dirty="0"/>
              <a:t>　</a:t>
            </a:r>
            <a:r>
              <a:rPr kumimoji="1" lang="ja-JP" altLang="en-US" dirty="0" smtClean="0"/>
              <a:t>・専門業者に依頼した場合は実施記録を１年以上保管する。</a:t>
            </a:r>
            <a:endParaRPr kumimoji="1" lang="en-US" altLang="ja-JP" dirty="0" smtClean="0"/>
          </a:p>
          <a:p>
            <a:r>
              <a:rPr kumimoji="1" lang="ja-JP" altLang="en-US" dirty="0"/>
              <a:t>　</a:t>
            </a:r>
            <a:r>
              <a:rPr kumimoji="1" lang="ja-JP" altLang="en-US" dirty="0" smtClean="0"/>
              <a:t>注２）施設の周辺、ゴミ置き場等は常に清掃し、必要に応じて消毒する。</a:t>
            </a:r>
            <a:endParaRPr kumimoji="1" lang="en-US" altLang="ja-JP" dirty="0" smtClean="0"/>
          </a:p>
        </p:txBody>
      </p:sp>
      <p:sp>
        <p:nvSpPr>
          <p:cNvPr id="10" name="テキスト ボックス 9"/>
          <p:cNvSpPr txBox="1"/>
          <p:nvPr/>
        </p:nvSpPr>
        <p:spPr>
          <a:xfrm>
            <a:off x="736974" y="10146012"/>
            <a:ext cx="8494633" cy="954107"/>
          </a:xfrm>
          <a:prstGeom prst="rect">
            <a:avLst/>
          </a:prstGeom>
          <a:noFill/>
        </p:spPr>
        <p:txBody>
          <a:bodyPr wrap="none" rtlCol="0">
            <a:spAutoFit/>
          </a:bodyPr>
          <a:lstStyle/>
          <a:p>
            <a:r>
              <a:rPr kumimoji="1" lang="ja-JP" altLang="en-US" sz="2000" dirty="0" smtClean="0"/>
              <a:t>④廃棄物及び排水の取扱い</a:t>
            </a:r>
            <a:endParaRPr kumimoji="1" lang="en-US" altLang="ja-JP" sz="2000" dirty="0" smtClean="0"/>
          </a:p>
          <a:p>
            <a:r>
              <a:rPr kumimoji="1" lang="ja-JP" altLang="en-US" dirty="0"/>
              <a:t>　</a:t>
            </a:r>
            <a:r>
              <a:rPr kumimoji="1" lang="ja-JP" altLang="en-US" dirty="0" smtClean="0"/>
              <a:t>廃棄物による食品への汚染がないように管理するとともに、施設周囲の環境に</a:t>
            </a:r>
            <a:endParaRPr kumimoji="1" lang="en-US" altLang="ja-JP" dirty="0" smtClean="0"/>
          </a:p>
          <a:p>
            <a:r>
              <a:rPr kumimoji="1" lang="ja-JP" altLang="en-US" dirty="0" smtClean="0"/>
              <a:t>　悪</a:t>
            </a:r>
            <a:r>
              <a:rPr kumimoji="1" lang="ja-JP" altLang="en-US" dirty="0"/>
              <a:t>影響</a:t>
            </a:r>
            <a:r>
              <a:rPr kumimoji="1" lang="ja-JP" altLang="en-US" dirty="0" smtClean="0"/>
              <a:t>を及ぼさないように管理しましょう。</a:t>
            </a:r>
            <a:endParaRPr kumimoji="1" lang="en-US" altLang="ja-JP" dirty="0" smtClean="0"/>
          </a:p>
        </p:txBody>
      </p:sp>
    </p:spTree>
    <p:extLst>
      <p:ext uri="{BB962C8B-B14F-4D97-AF65-F5344CB8AC3E}">
        <p14:creationId xmlns:p14="http://schemas.microsoft.com/office/powerpoint/2010/main" val="168260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64783" y="639357"/>
            <a:ext cx="8566823" cy="11110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859804" y="436019"/>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排水</a:t>
            </a:r>
          </a:p>
        </p:txBody>
      </p:sp>
      <p:sp>
        <p:nvSpPr>
          <p:cNvPr id="5" name="テキスト ボックス 4"/>
          <p:cNvSpPr txBox="1"/>
          <p:nvPr/>
        </p:nvSpPr>
        <p:spPr>
          <a:xfrm>
            <a:off x="736974" y="981218"/>
            <a:ext cx="8263801" cy="646331"/>
          </a:xfrm>
          <a:prstGeom prst="rect">
            <a:avLst/>
          </a:prstGeom>
          <a:noFill/>
        </p:spPr>
        <p:txBody>
          <a:bodyPr wrap="none" rtlCol="0">
            <a:spAutoFit/>
          </a:bodyPr>
          <a:lstStyle/>
          <a:p>
            <a:r>
              <a:rPr kumimoji="1" lang="ja-JP" altLang="en-US" dirty="0" smtClean="0"/>
              <a:t>●浄化槽を設置している場合は、専門業者に委託して、定期的にメンテナンス</a:t>
            </a:r>
            <a:endParaRPr kumimoji="1" lang="en-US" altLang="ja-JP" dirty="0" smtClean="0"/>
          </a:p>
          <a:p>
            <a:r>
              <a:rPr kumimoji="1" lang="ja-JP" altLang="en-US" dirty="0"/>
              <a:t>　</a:t>
            </a:r>
            <a:r>
              <a:rPr kumimoji="1" lang="ja-JP" altLang="en-US" dirty="0" smtClean="0"/>
              <a:t>と点検を行い、記録は１年以上保管しましょう。</a:t>
            </a:r>
            <a:endParaRPr kumimoji="1" lang="en-US" altLang="ja-JP" dirty="0" smtClean="0"/>
          </a:p>
        </p:txBody>
      </p:sp>
      <p:sp>
        <p:nvSpPr>
          <p:cNvPr id="6" name="正方形/長方形 5"/>
          <p:cNvSpPr/>
          <p:nvPr/>
        </p:nvSpPr>
        <p:spPr>
          <a:xfrm>
            <a:off x="664783" y="2223693"/>
            <a:ext cx="8566823" cy="8563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859804" y="2020355"/>
            <a:ext cx="1233691"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廃棄物</a:t>
            </a:r>
          </a:p>
        </p:txBody>
      </p:sp>
      <p:sp>
        <p:nvSpPr>
          <p:cNvPr id="8" name="テキスト ボックス 7"/>
          <p:cNvSpPr txBox="1"/>
          <p:nvPr/>
        </p:nvSpPr>
        <p:spPr>
          <a:xfrm>
            <a:off x="736974" y="2565554"/>
            <a:ext cx="8494633" cy="369332"/>
          </a:xfrm>
          <a:prstGeom prst="rect">
            <a:avLst/>
          </a:prstGeom>
          <a:noFill/>
        </p:spPr>
        <p:txBody>
          <a:bodyPr wrap="none" rtlCol="0">
            <a:spAutoFit/>
          </a:bodyPr>
          <a:lstStyle/>
          <a:p>
            <a:r>
              <a:rPr kumimoji="1" lang="ja-JP" altLang="en-US" dirty="0" smtClean="0"/>
              <a:t>●生</a:t>
            </a:r>
            <a:r>
              <a:rPr kumimoji="1" lang="ja-JP" altLang="en-US" dirty="0"/>
              <a:t>ゴミ</a:t>
            </a:r>
            <a:r>
              <a:rPr kumimoji="1" lang="ja-JP" altLang="en-US" dirty="0" smtClean="0"/>
              <a:t>は、蓋付</a:t>
            </a:r>
            <a:r>
              <a:rPr kumimoji="1" lang="ja-JP" altLang="en-US" dirty="0"/>
              <a:t>き</a:t>
            </a:r>
            <a:r>
              <a:rPr kumimoji="1" lang="ja-JP" altLang="en-US" dirty="0" smtClean="0"/>
              <a:t>容器に入れて作業に影響のない場所に保管し、搬出します。</a:t>
            </a:r>
            <a:endParaRPr kumimoji="1" lang="en-US" altLang="ja-JP" dirty="0" smtClean="0"/>
          </a:p>
        </p:txBody>
      </p:sp>
      <p:sp>
        <p:nvSpPr>
          <p:cNvPr id="9" name="テキスト ボックス 8"/>
          <p:cNvSpPr txBox="1"/>
          <p:nvPr/>
        </p:nvSpPr>
        <p:spPr>
          <a:xfrm>
            <a:off x="621557" y="3283422"/>
            <a:ext cx="8956298" cy="5139869"/>
          </a:xfrm>
          <a:prstGeom prst="rect">
            <a:avLst/>
          </a:prstGeom>
          <a:noFill/>
        </p:spPr>
        <p:txBody>
          <a:bodyPr wrap="none" rtlCol="0">
            <a:spAutoFit/>
          </a:bodyPr>
          <a:lstStyle/>
          <a:p>
            <a:r>
              <a:rPr kumimoji="1" lang="ja-JP" altLang="en-US" sz="2000" dirty="0"/>
              <a:t>⑤</a:t>
            </a:r>
            <a:r>
              <a:rPr kumimoji="1" lang="ja-JP" altLang="en-US" sz="2000" dirty="0" smtClean="0"/>
              <a:t>使用水等の衛生管理</a:t>
            </a:r>
            <a:endParaRPr kumimoji="1" lang="en-US" altLang="ja-JP" sz="2000" dirty="0" smtClean="0"/>
          </a:p>
          <a:p>
            <a:r>
              <a:rPr kumimoji="1" lang="ja-JP" altLang="en-US" dirty="0"/>
              <a:t>　</a:t>
            </a:r>
            <a:r>
              <a:rPr kumimoji="1" lang="ja-JP" altLang="en-US" dirty="0" smtClean="0"/>
              <a:t>食品取扱施設で使用する水及び氷は食品製造用水を使用することとなっています。</a:t>
            </a:r>
            <a:endParaRPr kumimoji="1" lang="en-US" altLang="ja-JP" dirty="0" smtClean="0"/>
          </a:p>
          <a:p>
            <a:r>
              <a:rPr kumimoji="1" lang="ja-JP" altLang="en-US" dirty="0"/>
              <a:t>　</a:t>
            </a:r>
            <a:r>
              <a:rPr kumimoji="1" lang="ja-JP" altLang="en-US" dirty="0" smtClean="0"/>
              <a:t>使用する水には水道直結式、水道水で貯水槽を介するもの、井戸水など施設ごと</a:t>
            </a:r>
            <a:endParaRPr kumimoji="1" lang="en-US" altLang="ja-JP" dirty="0" smtClean="0"/>
          </a:p>
          <a:p>
            <a:r>
              <a:rPr kumimoji="1" lang="ja-JP" altLang="en-US" dirty="0"/>
              <a:t>　</a:t>
            </a:r>
            <a:r>
              <a:rPr kumimoji="1" lang="ja-JP" altLang="en-US" dirty="0" smtClean="0"/>
              <a:t>に様々なので、状態に応じて管理しましょう。</a:t>
            </a:r>
            <a:endParaRPr kumimoji="1" lang="en-US" altLang="ja-JP" dirty="0" smtClean="0"/>
          </a:p>
          <a:p>
            <a:endParaRPr kumimoji="1" lang="en-US" altLang="ja-JP" dirty="0" smtClean="0"/>
          </a:p>
          <a:p>
            <a:r>
              <a:rPr kumimoji="1" lang="ja-JP" altLang="en-US" dirty="0" smtClean="0"/>
              <a:t>　　Ａ．残留塩素の測定</a:t>
            </a:r>
            <a:endParaRPr kumimoji="1" lang="en-US" altLang="ja-JP" dirty="0" smtClean="0"/>
          </a:p>
          <a:p>
            <a:r>
              <a:rPr kumimoji="1" lang="en-US" altLang="ja-JP" dirty="0"/>
              <a:t>	</a:t>
            </a:r>
            <a:r>
              <a:rPr kumimoji="1" lang="en-US" altLang="ja-JP" dirty="0" smtClean="0"/>
              <a:t>	</a:t>
            </a:r>
            <a:r>
              <a:rPr kumimoji="1" lang="ja-JP" altLang="en-US" dirty="0" smtClean="0"/>
              <a:t>水道水以外の水を使用する場合は、残留塩素の測定を作業開始前に行い</a:t>
            </a:r>
            <a:endParaRPr kumimoji="1" lang="en-US" altLang="ja-JP" dirty="0" smtClean="0"/>
          </a:p>
          <a:p>
            <a:r>
              <a:rPr kumimoji="1" lang="en-US" altLang="ja-JP" dirty="0"/>
              <a:t>	</a:t>
            </a:r>
            <a:r>
              <a:rPr kumimoji="1" lang="en-US" altLang="ja-JP" dirty="0" smtClean="0"/>
              <a:t>	</a:t>
            </a:r>
            <a:r>
              <a:rPr kumimoji="1" lang="ja-JP" altLang="en-US" dirty="0" smtClean="0"/>
              <a:t>ましょう。（０．１ｐｐｍ以上）</a:t>
            </a:r>
            <a:endParaRPr kumimoji="1" lang="en-US" altLang="ja-JP" dirty="0" smtClean="0"/>
          </a:p>
          <a:p>
            <a:r>
              <a:rPr kumimoji="1" lang="en-US" altLang="ja-JP" dirty="0"/>
              <a:t>	</a:t>
            </a:r>
            <a:r>
              <a:rPr kumimoji="1" lang="ja-JP" altLang="en-US" dirty="0" smtClean="0"/>
              <a:t>Ｂ．水質検査</a:t>
            </a:r>
            <a:endParaRPr kumimoji="1" lang="en-US" altLang="ja-JP" dirty="0" smtClean="0"/>
          </a:p>
          <a:p>
            <a:r>
              <a:rPr kumimoji="1" lang="en-US" altLang="ja-JP" dirty="0"/>
              <a:t>	</a:t>
            </a:r>
            <a:r>
              <a:rPr kumimoji="1" lang="en-US" altLang="ja-JP" dirty="0" smtClean="0"/>
              <a:t>	</a:t>
            </a:r>
            <a:r>
              <a:rPr kumimoji="1" lang="ja-JP" altLang="en-US" dirty="0" smtClean="0"/>
              <a:t>水道水以外の水を使用する場合は水質検査を年に１回以上行い、成績書</a:t>
            </a:r>
            <a:endParaRPr kumimoji="1" lang="en-US" altLang="ja-JP" dirty="0" smtClean="0"/>
          </a:p>
          <a:p>
            <a:r>
              <a:rPr kumimoji="1" lang="en-US" altLang="ja-JP" dirty="0"/>
              <a:t>	</a:t>
            </a:r>
            <a:r>
              <a:rPr kumimoji="1" lang="en-US" altLang="ja-JP" dirty="0" smtClean="0"/>
              <a:t>	</a:t>
            </a:r>
            <a:r>
              <a:rPr kumimoji="1" lang="ja-JP" altLang="en-US" dirty="0" smtClean="0"/>
              <a:t>は１年以上保管しましょう。</a:t>
            </a:r>
            <a:endParaRPr kumimoji="1" lang="en-US" altLang="ja-JP" dirty="0" smtClean="0"/>
          </a:p>
          <a:p>
            <a:r>
              <a:rPr kumimoji="1" lang="en-US" altLang="ja-JP" dirty="0"/>
              <a:t>	</a:t>
            </a:r>
            <a:r>
              <a:rPr kumimoji="1" lang="ja-JP" altLang="en-US" dirty="0" smtClean="0"/>
              <a:t>Ｃ．貯水槽の清掃</a:t>
            </a:r>
            <a:endParaRPr kumimoji="1" lang="en-US" altLang="ja-JP" dirty="0" smtClean="0"/>
          </a:p>
          <a:p>
            <a:r>
              <a:rPr kumimoji="1" lang="en-US" altLang="ja-JP" dirty="0"/>
              <a:t>	</a:t>
            </a:r>
            <a:r>
              <a:rPr kumimoji="1" lang="en-US" altLang="ja-JP" dirty="0" smtClean="0"/>
              <a:t>	</a:t>
            </a:r>
            <a:r>
              <a:rPr kumimoji="1" lang="ja-JP" altLang="en-US" dirty="0" smtClean="0"/>
              <a:t>貯水槽の設置施設では定期的に清掃を行う。清掃時には水質検査を実施</a:t>
            </a:r>
            <a:endParaRPr kumimoji="1" lang="en-US" altLang="ja-JP" dirty="0" smtClean="0"/>
          </a:p>
          <a:p>
            <a:r>
              <a:rPr kumimoji="1" lang="en-US" altLang="ja-JP" dirty="0"/>
              <a:t>	</a:t>
            </a:r>
            <a:r>
              <a:rPr kumimoji="1" lang="en-US" altLang="ja-JP" dirty="0" smtClean="0"/>
              <a:t>	</a:t>
            </a:r>
            <a:r>
              <a:rPr kumimoji="1" lang="ja-JP" altLang="en-US" dirty="0" smtClean="0"/>
              <a:t>しましょう。</a:t>
            </a:r>
            <a:endParaRPr kumimoji="1" lang="en-US" altLang="ja-JP" dirty="0"/>
          </a:p>
          <a:p>
            <a:endParaRPr kumimoji="1" lang="en-US" altLang="ja-JP" dirty="0" smtClean="0"/>
          </a:p>
          <a:p>
            <a:r>
              <a:rPr kumimoji="1" lang="ja-JP" altLang="en-US" sz="2000" dirty="0" smtClean="0"/>
              <a:t>⑥食品等の取扱い</a:t>
            </a:r>
            <a:endParaRPr kumimoji="1" lang="en-US" altLang="ja-JP" sz="2000" dirty="0" smtClean="0"/>
          </a:p>
          <a:p>
            <a:r>
              <a:rPr kumimoji="1" lang="ja-JP" altLang="en-US" dirty="0" smtClean="0"/>
              <a:t>　原材料の取扱いや食品の取扱いを丁寧に行うことで、二次汚染や菌の増殖、異</a:t>
            </a:r>
            <a:endParaRPr kumimoji="1" lang="en-US" altLang="ja-JP" dirty="0" smtClean="0"/>
          </a:p>
          <a:p>
            <a:r>
              <a:rPr kumimoji="1" lang="ja-JP" altLang="en-US" dirty="0"/>
              <a:t>　</a:t>
            </a:r>
            <a:r>
              <a:rPr kumimoji="1" lang="ja-JP" altLang="en-US" dirty="0" smtClean="0"/>
              <a:t>物混入を起こさないように管理します。</a:t>
            </a:r>
            <a:endParaRPr kumimoji="1" lang="en-US" altLang="ja-JP" dirty="0" smtClean="0"/>
          </a:p>
        </p:txBody>
      </p:sp>
      <p:sp>
        <p:nvSpPr>
          <p:cNvPr id="10" name="角丸四角形 9"/>
          <p:cNvSpPr/>
          <p:nvPr/>
        </p:nvSpPr>
        <p:spPr>
          <a:xfrm>
            <a:off x="859803" y="8458181"/>
            <a:ext cx="2172155" cy="436729"/>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原材料</a:t>
            </a:r>
            <a:r>
              <a:rPr kumimoji="1" lang="ja-JP" altLang="en-US" b="1" dirty="0" smtClean="0">
                <a:solidFill>
                  <a:schemeClr val="bg1"/>
                </a:solidFill>
              </a:rPr>
              <a:t>の受け入れ</a:t>
            </a:r>
            <a:endParaRPr kumimoji="1" lang="ja-JP" altLang="en-US" b="1" dirty="0">
              <a:solidFill>
                <a:schemeClr val="bg1"/>
              </a:solidFill>
            </a:endParaRPr>
          </a:p>
        </p:txBody>
      </p:sp>
      <p:sp>
        <p:nvSpPr>
          <p:cNvPr id="11" name="テキスト ボックス 10"/>
          <p:cNvSpPr txBox="1"/>
          <p:nvPr/>
        </p:nvSpPr>
        <p:spPr>
          <a:xfrm>
            <a:off x="852389" y="9023684"/>
            <a:ext cx="8494633" cy="2862322"/>
          </a:xfrm>
          <a:prstGeom prst="rect">
            <a:avLst/>
          </a:prstGeom>
          <a:noFill/>
        </p:spPr>
        <p:txBody>
          <a:bodyPr wrap="none" rtlCol="0">
            <a:spAutoFit/>
          </a:bodyPr>
          <a:lstStyle/>
          <a:p>
            <a:r>
              <a:rPr kumimoji="1" lang="ja-JP" altLang="en-US" dirty="0" smtClean="0"/>
              <a:t>原材料の受け入れ時や保管時に注意しなければならないことを確認しましょう。</a:t>
            </a:r>
            <a:endParaRPr kumimoji="1" lang="en-US" altLang="ja-JP" dirty="0" smtClean="0"/>
          </a:p>
          <a:p>
            <a:r>
              <a:rPr kumimoji="1" lang="ja-JP" altLang="en-US" dirty="0"/>
              <a:t>搬送</a:t>
            </a:r>
            <a:r>
              <a:rPr kumimoji="1" lang="ja-JP" altLang="en-US" dirty="0" smtClean="0"/>
              <a:t>に使用した容器を作業場などの清潔な区域へ持ち込まないことも大切です。</a:t>
            </a:r>
            <a:endParaRPr kumimoji="1" lang="en-US" altLang="ja-JP" dirty="0" smtClean="0"/>
          </a:p>
          <a:p>
            <a:endParaRPr kumimoji="1" lang="en-US" altLang="ja-JP" dirty="0"/>
          </a:p>
          <a:p>
            <a:r>
              <a:rPr kumimoji="1" lang="en-US" altLang="ja-JP" dirty="0" smtClean="0"/>
              <a:t>【</a:t>
            </a:r>
            <a:r>
              <a:rPr kumimoji="1" lang="ja-JP" altLang="en-US" dirty="0" smtClean="0"/>
              <a:t>原材料の受け入れ（検収）時の確認事項</a:t>
            </a:r>
            <a:r>
              <a:rPr kumimoji="1" lang="en-US" altLang="ja-JP" dirty="0" smtClean="0"/>
              <a:t>】</a:t>
            </a:r>
          </a:p>
          <a:p>
            <a:r>
              <a:rPr kumimoji="1" lang="ja-JP" altLang="en-US" dirty="0"/>
              <a:t>　</a:t>
            </a:r>
            <a:r>
              <a:rPr kumimoji="1" lang="ja-JP" altLang="en-US" dirty="0" smtClean="0"/>
              <a:t>■状態の確認</a:t>
            </a:r>
            <a:endParaRPr kumimoji="1" lang="en-US" altLang="ja-JP" dirty="0" smtClean="0"/>
          </a:p>
          <a:p>
            <a:r>
              <a:rPr kumimoji="1" lang="en-US" altLang="ja-JP" dirty="0"/>
              <a:t>	</a:t>
            </a:r>
            <a:r>
              <a:rPr kumimoji="1" lang="ja-JP" altLang="en-US" dirty="0" smtClean="0"/>
              <a:t>・外箱に異状はないか（包装の破れ、液もれなど）</a:t>
            </a:r>
            <a:endParaRPr kumimoji="1" lang="en-US" altLang="ja-JP" dirty="0" smtClean="0"/>
          </a:p>
          <a:p>
            <a:r>
              <a:rPr kumimoji="1" lang="en-US" altLang="ja-JP" dirty="0"/>
              <a:t>	</a:t>
            </a:r>
            <a:r>
              <a:rPr kumimoji="1" lang="ja-JP" altLang="en-US" dirty="0" smtClean="0"/>
              <a:t>・商品名や数量など注文したものが納品されたか</a:t>
            </a:r>
            <a:endParaRPr kumimoji="1" lang="en-US" altLang="ja-JP" dirty="0" smtClean="0"/>
          </a:p>
          <a:p>
            <a:r>
              <a:rPr kumimoji="1" lang="en-US" altLang="ja-JP" dirty="0"/>
              <a:t>	</a:t>
            </a:r>
            <a:r>
              <a:rPr kumimoji="1" lang="ja-JP" altLang="en-US" dirty="0"/>
              <a:t>　</a:t>
            </a:r>
            <a:r>
              <a:rPr kumimoji="1" lang="ja-JP" altLang="en-US" dirty="0" smtClean="0"/>
              <a:t>（数量が違うとき（多いとき、少ないとき）は気をつけましょう）</a:t>
            </a:r>
            <a:endParaRPr kumimoji="1" lang="en-US" altLang="ja-JP" dirty="0" smtClean="0"/>
          </a:p>
          <a:p>
            <a:r>
              <a:rPr kumimoji="1" lang="en-US" altLang="ja-JP" dirty="0"/>
              <a:t>	</a:t>
            </a:r>
            <a:r>
              <a:rPr kumimoji="1" lang="ja-JP" altLang="en-US" dirty="0" smtClean="0"/>
              <a:t>・製品の汚れ、いたみなど異常がないかを確認しましょう。</a:t>
            </a:r>
            <a:endParaRPr kumimoji="1" lang="en-US" altLang="ja-JP" dirty="0" smtClean="0"/>
          </a:p>
          <a:p>
            <a:r>
              <a:rPr kumimoji="1" lang="en-US" altLang="ja-JP" dirty="0"/>
              <a:t>	</a:t>
            </a:r>
            <a:r>
              <a:rPr kumimoji="1" lang="ja-JP" altLang="en-US" dirty="0" smtClean="0"/>
              <a:t>・入荷時間や異臭、色調などの五感の検収も重要です。</a:t>
            </a:r>
            <a:endParaRPr kumimoji="1" lang="ja-JP" altLang="en-US" dirty="0"/>
          </a:p>
        </p:txBody>
      </p:sp>
    </p:spTree>
    <p:extLst>
      <p:ext uri="{BB962C8B-B14F-4D97-AF65-F5344CB8AC3E}">
        <p14:creationId xmlns:p14="http://schemas.microsoft.com/office/powerpoint/2010/main" val="4264703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p:cNvSpPr/>
          <p:nvPr/>
        </p:nvSpPr>
        <p:spPr>
          <a:xfrm>
            <a:off x="736974" y="528866"/>
            <a:ext cx="3209384" cy="68238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（４）記録の必要性</a:t>
            </a:r>
            <a:endParaRPr kumimoji="1" lang="ja-JP" altLang="en-US" b="1" dirty="0"/>
          </a:p>
        </p:txBody>
      </p:sp>
      <p:sp>
        <p:nvSpPr>
          <p:cNvPr id="3" name="テキスト ボックス 2"/>
          <p:cNvSpPr txBox="1"/>
          <p:nvPr/>
        </p:nvSpPr>
        <p:spPr>
          <a:xfrm>
            <a:off x="736974" y="1306785"/>
            <a:ext cx="8494633" cy="2308324"/>
          </a:xfrm>
          <a:prstGeom prst="rect">
            <a:avLst/>
          </a:prstGeom>
          <a:noFill/>
        </p:spPr>
        <p:txBody>
          <a:bodyPr wrap="none" rtlCol="0">
            <a:spAutoFit/>
          </a:bodyPr>
          <a:lstStyle/>
          <a:p>
            <a:r>
              <a:rPr kumimoji="1" lang="ja-JP" altLang="en-US" dirty="0" smtClean="0"/>
              <a:t>なぜ記録が必要か？</a:t>
            </a:r>
            <a:endParaRPr kumimoji="1" lang="en-US" altLang="ja-JP" dirty="0" smtClean="0"/>
          </a:p>
          <a:p>
            <a:r>
              <a:rPr kumimoji="1" lang="ja-JP" altLang="en-US" dirty="0"/>
              <a:t>作業中</a:t>
            </a:r>
            <a:r>
              <a:rPr kumimoji="1" lang="ja-JP" altLang="en-US" dirty="0" smtClean="0"/>
              <a:t>に記録をつけるということは非常に大変な作業です。しかし、食品事故</a:t>
            </a:r>
            <a:endParaRPr kumimoji="1" lang="en-US" altLang="ja-JP" dirty="0" smtClean="0"/>
          </a:p>
          <a:p>
            <a:r>
              <a:rPr kumimoji="1" lang="ja-JP" altLang="en-US" dirty="0" smtClean="0"/>
              <a:t>やクレームがあった時や責任者による確認の時などに衛生管理の記録があると</a:t>
            </a:r>
            <a:endParaRPr kumimoji="1" lang="en-US" altLang="ja-JP" dirty="0" smtClean="0"/>
          </a:p>
          <a:p>
            <a:r>
              <a:rPr kumimoji="1" lang="ja-JP" altLang="en-US" dirty="0" smtClean="0"/>
              <a:t>「どこに問題があったのか、なかったのか」が</a:t>
            </a:r>
            <a:r>
              <a:rPr kumimoji="1" lang="ja-JP" altLang="en-US" dirty="0"/>
              <a:t>素早</a:t>
            </a:r>
            <a:r>
              <a:rPr kumimoji="1" lang="ja-JP" altLang="en-US" dirty="0" smtClean="0"/>
              <a:t>く確認できます。また問題</a:t>
            </a:r>
            <a:endParaRPr kumimoji="1" lang="en-US" altLang="ja-JP" dirty="0" smtClean="0"/>
          </a:p>
          <a:p>
            <a:r>
              <a:rPr kumimoji="1" lang="ja-JP" altLang="en-US" dirty="0" smtClean="0"/>
              <a:t>となるロットの確定も容易です。いい加減な記録だった場合には、これまでの</a:t>
            </a:r>
            <a:endParaRPr kumimoji="1" lang="en-US" altLang="ja-JP" dirty="0" smtClean="0"/>
          </a:p>
          <a:p>
            <a:r>
              <a:rPr kumimoji="1" lang="ja-JP" altLang="en-US" dirty="0"/>
              <a:t>記録</a:t>
            </a:r>
            <a:r>
              <a:rPr kumimoji="1" lang="ja-JP" altLang="en-US" dirty="0" smtClean="0"/>
              <a:t>も</a:t>
            </a:r>
            <a:r>
              <a:rPr kumimoji="1" lang="ja-JP" altLang="en-US" dirty="0"/>
              <a:t>信用</a:t>
            </a:r>
            <a:r>
              <a:rPr kumimoji="1" lang="ja-JP" altLang="en-US" dirty="0" smtClean="0"/>
              <a:t>されず、すべてが無駄になってしまいます。記録の意味を理解して、</a:t>
            </a:r>
            <a:endParaRPr kumimoji="1" lang="en-US" altLang="ja-JP" dirty="0" smtClean="0"/>
          </a:p>
          <a:p>
            <a:r>
              <a:rPr kumimoji="1" lang="ja-JP" altLang="en-US" dirty="0"/>
              <a:t>記録</a:t>
            </a:r>
            <a:r>
              <a:rPr kumimoji="1" lang="ja-JP" altLang="en-US" dirty="0" smtClean="0"/>
              <a:t>のための</a:t>
            </a:r>
            <a:r>
              <a:rPr kumimoji="1" lang="ja-JP" altLang="en-US" dirty="0"/>
              <a:t>記録</a:t>
            </a:r>
            <a:r>
              <a:rPr kumimoji="1" lang="ja-JP" altLang="en-US" dirty="0" smtClean="0"/>
              <a:t>にならないよう、漏れのない正しいチェックを心がけ</a:t>
            </a:r>
            <a:r>
              <a:rPr kumimoji="1" lang="ja-JP" altLang="en-US" dirty="0" err="1" smtClean="0"/>
              <a:t>ましょ</a:t>
            </a:r>
            <a:endParaRPr kumimoji="1" lang="en-US" altLang="ja-JP" dirty="0" smtClean="0"/>
          </a:p>
          <a:p>
            <a:r>
              <a:rPr kumimoji="1" lang="ja-JP" altLang="en-US" dirty="0" smtClean="0"/>
              <a:t>う。</a:t>
            </a:r>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1148533242"/>
              </p:ext>
            </p:extLst>
          </p:nvPr>
        </p:nvGraphicFramePr>
        <p:xfrm>
          <a:off x="902367" y="4002501"/>
          <a:ext cx="8073191" cy="4316476"/>
        </p:xfrm>
        <a:graphic>
          <a:graphicData uri="http://schemas.openxmlformats.org/drawingml/2006/table">
            <a:tbl>
              <a:tblPr firstRow="1" bandRow="1">
                <a:tableStyleId>{5C22544A-7EE6-4342-B048-85BDC9FD1C3A}</a:tableStyleId>
              </a:tblPr>
              <a:tblGrid>
                <a:gridCol w="2891159">
                  <a:extLst>
                    <a:ext uri="{9D8B030D-6E8A-4147-A177-3AD203B41FA5}">
                      <a16:colId xmlns:a16="http://schemas.microsoft.com/office/drawing/2014/main" val="3657883228"/>
                    </a:ext>
                  </a:extLst>
                </a:gridCol>
                <a:gridCol w="2246327">
                  <a:extLst>
                    <a:ext uri="{9D8B030D-6E8A-4147-A177-3AD203B41FA5}">
                      <a16:colId xmlns:a16="http://schemas.microsoft.com/office/drawing/2014/main" val="4094448147"/>
                    </a:ext>
                  </a:extLst>
                </a:gridCol>
                <a:gridCol w="2935705">
                  <a:extLst>
                    <a:ext uri="{9D8B030D-6E8A-4147-A177-3AD203B41FA5}">
                      <a16:colId xmlns:a16="http://schemas.microsoft.com/office/drawing/2014/main" val="2333993984"/>
                    </a:ext>
                  </a:extLst>
                </a:gridCol>
              </a:tblGrid>
              <a:tr h="370840">
                <a:tc gridSpan="3">
                  <a:txBody>
                    <a:bodyPr/>
                    <a:lstStyle/>
                    <a:p>
                      <a:pPr algn="ctr"/>
                      <a:r>
                        <a:rPr kumimoji="1" lang="ja-JP" altLang="en-US" dirty="0" smtClean="0"/>
                        <a:t>準備しておきたい記録類（例）</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739529832"/>
                  </a:ext>
                </a:extLst>
              </a:tr>
              <a:tr h="370840">
                <a:tc>
                  <a:txBody>
                    <a:bodyPr/>
                    <a:lstStyle/>
                    <a:p>
                      <a:pPr algn="ctr"/>
                      <a:r>
                        <a:rPr kumimoji="1" lang="ja-JP" altLang="en-US" sz="1400" dirty="0" smtClean="0"/>
                        <a:t>必要な記録</a:t>
                      </a:r>
                      <a:endParaRPr kumimoji="1" lang="ja-JP" altLang="en-US" sz="1400" dirty="0"/>
                    </a:p>
                  </a:txBody>
                  <a:tcPr/>
                </a:tc>
                <a:tc>
                  <a:txBody>
                    <a:bodyPr/>
                    <a:lstStyle/>
                    <a:p>
                      <a:pPr algn="ctr"/>
                      <a:r>
                        <a:rPr kumimoji="1" lang="ja-JP" altLang="en-US" sz="1400" dirty="0" smtClean="0"/>
                        <a:t>必要な情報</a:t>
                      </a:r>
                      <a:endParaRPr kumimoji="1" lang="ja-JP" altLang="en-US" sz="1400" dirty="0"/>
                    </a:p>
                  </a:txBody>
                  <a:tcPr/>
                </a:tc>
                <a:tc>
                  <a:txBody>
                    <a:bodyPr/>
                    <a:lstStyle/>
                    <a:p>
                      <a:pPr algn="ctr"/>
                      <a:r>
                        <a:rPr kumimoji="1" lang="ja-JP" altLang="en-US" sz="1400" dirty="0" smtClean="0"/>
                        <a:t>記録名</a:t>
                      </a:r>
                      <a:endParaRPr kumimoji="1" lang="ja-JP" altLang="en-US" sz="1400" dirty="0"/>
                    </a:p>
                  </a:txBody>
                  <a:tcPr/>
                </a:tc>
                <a:extLst>
                  <a:ext uri="{0D108BD9-81ED-4DB2-BD59-A6C34878D82A}">
                    <a16:rowId xmlns:a16="http://schemas.microsoft.com/office/drawing/2014/main" val="3483370533"/>
                  </a:ext>
                </a:extLst>
              </a:tr>
              <a:tr h="370840">
                <a:tc>
                  <a:txBody>
                    <a:bodyPr/>
                    <a:lstStyle/>
                    <a:p>
                      <a:r>
                        <a:rPr kumimoji="1" lang="ja-JP" altLang="en-US" sz="1500" dirty="0" smtClean="0"/>
                        <a:t>原材料の仕入れに関する記録</a:t>
                      </a:r>
                      <a:endParaRPr kumimoji="1" lang="ja-JP" altLang="en-US" sz="1500" dirty="0"/>
                    </a:p>
                  </a:txBody>
                  <a:tcPr/>
                </a:tc>
                <a:tc>
                  <a:txBody>
                    <a:bodyPr/>
                    <a:lstStyle/>
                    <a:p>
                      <a:r>
                        <a:rPr kumimoji="1" lang="ja-JP" altLang="en-US" sz="1500" dirty="0" smtClean="0"/>
                        <a:t>原料等の仕入れ元の住所、電話番号などを記載した名簿やリスト、仕入れ年月日の記録など</a:t>
                      </a:r>
                      <a:endParaRPr kumimoji="1" lang="ja-JP" altLang="en-US" sz="1500" dirty="0"/>
                    </a:p>
                  </a:txBody>
                  <a:tcPr/>
                </a:tc>
                <a:tc>
                  <a:txBody>
                    <a:bodyPr/>
                    <a:lstStyle/>
                    <a:p>
                      <a:r>
                        <a:rPr kumimoji="1" lang="ja-JP" altLang="en-US" sz="1500" dirty="0" smtClean="0"/>
                        <a:t>・受入チェックリスト等</a:t>
                      </a:r>
                      <a:endParaRPr kumimoji="1" lang="ja-JP" altLang="en-US" sz="1500" dirty="0"/>
                    </a:p>
                  </a:txBody>
                  <a:tcPr/>
                </a:tc>
                <a:extLst>
                  <a:ext uri="{0D108BD9-81ED-4DB2-BD59-A6C34878D82A}">
                    <a16:rowId xmlns:a16="http://schemas.microsoft.com/office/drawing/2014/main" val="614055361"/>
                  </a:ext>
                </a:extLst>
              </a:tr>
              <a:tr h="370840">
                <a:tc>
                  <a:txBody>
                    <a:bodyPr/>
                    <a:lstStyle/>
                    <a:p>
                      <a:r>
                        <a:rPr kumimoji="1" lang="ja-JP" altLang="en-US" sz="1500" dirty="0" smtClean="0"/>
                        <a:t>食品の製造・加工、販売過程</a:t>
                      </a:r>
                      <a:endParaRPr kumimoji="1" lang="en-US" altLang="ja-JP" sz="1500" dirty="0" smtClean="0"/>
                    </a:p>
                    <a:p>
                      <a:r>
                        <a:rPr kumimoji="1" lang="ja-JP" altLang="en-US" sz="1500" dirty="0" err="1" smtClean="0"/>
                        <a:t>での</a:t>
                      </a:r>
                      <a:r>
                        <a:rPr kumimoji="1" lang="ja-JP" altLang="en-US" sz="1500" dirty="0" smtClean="0"/>
                        <a:t>記録</a:t>
                      </a:r>
                      <a:endParaRPr kumimoji="1" lang="ja-JP" altLang="en-US" sz="1500" dirty="0"/>
                    </a:p>
                  </a:txBody>
                  <a:tcPr/>
                </a:tc>
                <a:tc>
                  <a:txBody>
                    <a:bodyPr/>
                    <a:lstStyle/>
                    <a:p>
                      <a:r>
                        <a:rPr kumimoji="1" lang="ja-JP" altLang="en-US" sz="1500" dirty="0" smtClean="0"/>
                        <a:t>保管温度、作業時間、配合した記録など</a:t>
                      </a:r>
                      <a:endParaRPr kumimoji="1" lang="ja-JP" altLang="en-US" sz="1500" dirty="0"/>
                    </a:p>
                  </a:txBody>
                  <a:tcPr/>
                </a:tc>
                <a:tc>
                  <a:txBody>
                    <a:bodyPr/>
                    <a:lstStyle/>
                    <a:p>
                      <a:r>
                        <a:rPr kumimoji="1" lang="ja-JP" altLang="en-US" sz="1500" dirty="0" smtClean="0"/>
                        <a:t>・原料受入表又は受入伝票</a:t>
                      </a:r>
                      <a:endParaRPr kumimoji="1" lang="en-US" altLang="ja-JP" sz="1500" dirty="0" smtClean="0"/>
                    </a:p>
                    <a:p>
                      <a:r>
                        <a:rPr kumimoji="1" lang="ja-JP" altLang="en-US" sz="1500" dirty="0" smtClean="0"/>
                        <a:t>・温度チェック表等</a:t>
                      </a:r>
                      <a:endParaRPr kumimoji="1" lang="ja-JP" altLang="en-US" sz="1500" dirty="0"/>
                    </a:p>
                  </a:txBody>
                  <a:tcPr/>
                </a:tc>
                <a:extLst>
                  <a:ext uri="{0D108BD9-81ED-4DB2-BD59-A6C34878D82A}">
                    <a16:rowId xmlns:a16="http://schemas.microsoft.com/office/drawing/2014/main" val="1209428331"/>
                  </a:ext>
                </a:extLst>
              </a:tr>
              <a:tr h="370840">
                <a:tc>
                  <a:txBody>
                    <a:bodyPr/>
                    <a:lstStyle/>
                    <a:p>
                      <a:r>
                        <a:rPr kumimoji="1" lang="ja-JP" altLang="en-US" sz="1500" dirty="0" smtClean="0"/>
                        <a:t>施設の衛生状態の記録</a:t>
                      </a:r>
                      <a:endParaRPr kumimoji="1" lang="ja-JP" altLang="en-US" sz="1500" dirty="0"/>
                    </a:p>
                  </a:txBody>
                  <a:tcPr/>
                </a:tc>
                <a:tc>
                  <a:txBody>
                    <a:bodyPr/>
                    <a:lstStyle/>
                    <a:p>
                      <a:r>
                        <a:rPr kumimoji="1" lang="ja-JP" altLang="en-US" sz="1500" dirty="0" smtClean="0"/>
                        <a:t>衛生管理に係わる自主点検記録、検査結果の有無および成績表</a:t>
                      </a:r>
                      <a:endParaRPr kumimoji="1" lang="ja-JP" altLang="en-US" sz="1500" dirty="0"/>
                    </a:p>
                  </a:txBody>
                  <a:tcPr/>
                </a:tc>
                <a:tc>
                  <a:txBody>
                    <a:bodyPr/>
                    <a:lstStyle/>
                    <a:p>
                      <a:r>
                        <a:rPr kumimoji="1" lang="ja-JP" altLang="en-US" sz="1500" dirty="0" smtClean="0"/>
                        <a:t>・床、排水溝およびトイレ清　</a:t>
                      </a:r>
                      <a:endParaRPr kumimoji="1" lang="en-US" altLang="ja-JP" sz="1500" dirty="0" smtClean="0"/>
                    </a:p>
                    <a:p>
                      <a:r>
                        <a:rPr kumimoji="1" lang="ja-JP" altLang="en-US" sz="1500" dirty="0" smtClean="0"/>
                        <a:t>　掃・保守点検記録</a:t>
                      </a:r>
                      <a:endParaRPr kumimoji="1" lang="en-US" altLang="ja-JP" sz="1500" dirty="0" smtClean="0"/>
                    </a:p>
                    <a:p>
                      <a:r>
                        <a:rPr kumimoji="1" lang="ja-JP" altLang="en-US" sz="1500" dirty="0" smtClean="0"/>
                        <a:t>・水質検査記録</a:t>
                      </a:r>
                      <a:endParaRPr kumimoji="1" lang="en-US" altLang="ja-JP" sz="1500" dirty="0" smtClean="0"/>
                    </a:p>
                    <a:p>
                      <a:r>
                        <a:rPr kumimoji="1" lang="ja-JP" altLang="en-US" sz="1500" dirty="0" smtClean="0"/>
                        <a:t>・衛生害虫等の駆除記録等</a:t>
                      </a:r>
                      <a:endParaRPr kumimoji="1" lang="ja-JP" altLang="en-US" sz="1500" dirty="0"/>
                    </a:p>
                  </a:txBody>
                  <a:tcPr/>
                </a:tc>
                <a:extLst>
                  <a:ext uri="{0D108BD9-81ED-4DB2-BD59-A6C34878D82A}">
                    <a16:rowId xmlns:a16="http://schemas.microsoft.com/office/drawing/2014/main" val="12810403"/>
                  </a:ext>
                </a:extLst>
              </a:tr>
              <a:tr h="370840">
                <a:tc>
                  <a:txBody>
                    <a:bodyPr/>
                    <a:lstStyle/>
                    <a:p>
                      <a:r>
                        <a:rPr kumimoji="1" lang="ja-JP" altLang="en-US" sz="1500" dirty="0" smtClean="0"/>
                        <a:t>従事者についての記録</a:t>
                      </a:r>
                      <a:endParaRPr kumimoji="1" lang="ja-JP" altLang="en-US" sz="1500" dirty="0"/>
                    </a:p>
                  </a:txBody>
                  <a:tcPr/>
                </a:tc>
                <a:tc>
                  <a:txBody>
                    <a:bodyPr/>
                    <a:lstStyle/>
                    <a:p>
                      <a:r>
                        <a:rPr kumimoji="1" lang="ja-JP" altLang="en-US" sz="1500" dirty="0" smtClean="0"/>
                        <a:t>従事者の健康状態、検便等、健康診断の実施状況の確認など</a:t>
                      </a:r>
                      <a:endParaRPr kumimoji="1" lang="ja-JP" altLang="en-US" sz="1500" dirty="0"/>
                    </a:p>
                  </a:txBody>
                  <a:tcPr/>
                </a:tc>
                <a:tc>
                  <a:txBody>
                    <a:bodyPr/>
                    <a:lstStyle/>
                    <a:p>
                      <a:r>
                        <a:rPr kumimoji="1" lang="ja-JP" altLang="en-US" sz="1500" dirty="0" smtClean="0"/>
                        <a:t>・健康管理記録表</a:t>
                      </a:r>
                      <a:endParaRPr kumimoji="1" lang="en-US" altLang="ja-JP" sz="1500" dirty="0" smtClean="0"/>
                    </a:p>
                    <a:p>
                      <a:r>
                        <a:rPr kumimoji="1" lang="ja-JP" altLang="en-US" sz="1500" dirty="0" smtClean="0"/>
                        <a:t>・講習会受講、衛生教育記録等</a:t>
                      </a:r>
                      <a:endParaRPr kumimoji="1" lang="ja-JP" altLang="en-US" sz="1500" dirty="0"/>
                    </a:p>
                  </a:txBody>
                  <a:tcPr/>
                </a:tc>
                <a:extLst>
                  <a:ext uri="{0D108BD9-81ED-4DB2-BD59-A6C34878D82A}">
                    <a16:rowId xmlns:a16="http://schemas.microsoft.com/office/drawing/2014/main" val="1914279445"/>
                  </a:ext>
                </a:extLst>
              </a:tr>
            </a:tbl>
          </a:graphicData>
        </a:graphic>
      </p:graphicFrame>
    </p:spTree>
    <p:extLst>
      <p:ext uri="{BB962C8B-B14F-4D97-AF65-F5344CB8AC3E}">
        <p14:creationId xmlns:p14="http://schemas.microsoft.com/office/powerpoint/2010/main" val="2186682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p:cNvSpPr/>
          <p:nvPr/>
        </p:nvSpPr>
        <p:spPr>
          <a:xfrm>
            <a:off x="736973" y="528866"/>
            <a:ext cx="4905837" cy="68238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（５）食品取扱者の教育・訓練</a:t>
            </a:r>
            <a:endParaRPr kumimoji="1" lang="ja-JP" altLang="en-US" b="1" dirty="0"/>
          </a:p>
        </p:txBody>
      </p:sp>
      <p:sp>
        <p:nvSpPr>
          <p:cNvPr id="3" name="テキスト ボックス 2"/>
          <p:cNvSpPr txBox="1"/>
          <p:nvPr/>
        </p:nvSpPr>
        <p:spPr>
          <a:xfrm>
            <a:off x="736974" y="1306785"/>
            <a:ext cx="8725466" cy="1200329"/>
          </a:xfrm>
          <a:prstGeom prst="rect">
            <a:avLst/>
          </a:prstGeom>
          <a:noFill/>
        </p:spPr>
        <p:txBody>
          <a:bodyPr wrap="none" rtlCol="0">
            <a:spAutoFit/>
          </a:bodyPr>
          <a:lstStyle/>
          <a:p>
            <a:r>
              <a:rPr kumimoji="1" lang="ja-JP" altLang="en-US" dirty="0" smtClean="0"/>
              <a:t>　食品取扱者の教育・訓練は「安全」を確保するために決めたルールを守って</a:t>
            </a:r>
            <a:endParaRPr kumimoji="1" lang="en-US" altLang="ja-JP" dirty="0" smtClean="0"/>
          </a:p>
          <a:p>
            <a:r>
              <a:rPr kumimoji="1" lang="ja-JP" altLang="en-US" dirty="0" smtClean="0"/>
              <a:t>もらうために</a:t>
            </a:r>
            <a:r>
              <a:rPr kumimoji="1" lang="ja-JP" altLang="en-US" dirty="0"/>
              <a:t>必要</a:t>
            </a:r>
            <a:r>
              <a:rPr kumimoji="1" lang="ja-JP" altLang="en-US" dirty="0" smtClean="0"/>
              <a:t>です。たびたび起こる食品事故の原因を調べると、作業の慣れ</a:t>
            </a:r>
            <a:endParaRPr kumimoji="1" lang="en-US" altLang="ja-JP" dirty="0" smtClean="0"/>
          </a:p>
          <a:p>
            <a:r>
              <a:rPr kumimoji="1" lang="ja-JP" altLang="en-US" dirty="0" smtClean="0"/>
              <a:t>による油断や無知からくる判断の誤りなどがあり、必ず「人」が関係しています。</a:t>
            </a:r>
            <a:endParaRPr kumimoji="1" lang="en-US" altLang="ja-JP" dirty="0" smtClean="0"/>
          </a:p>
          <a:p>
            <a:r>
              <a:rPr kumimoji="1" lang="ja-JP" altLang="en-US" dirty="0" smtClean="0"/>
              <a:t>できる限り「食品安全」について知りえる環境を整えましょう。</a:t>
            </a:r>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2717284895"/>
              </p:ext>
            </p:extLst>
          </p:nvPr>
        </p:nvGraphicFramePr>
        <p:xfrm>
          <a:off x="736973" y="2691063"/>
          <a:ext cx="8382963" cy="2473960"/>
        </p:xfrm>
        <a:graphic>
          <a:graphicData uri="http://schemas.openxmlformats.org/drawingml/2006/table">
            <a:tbl>
              <a:tblPr firstRow="1" bandRow="1">
                <a:tableStyleId>{5C22544A-7EE6-4342-B048-85BDC9FD1C3A}</a:tableStyleId>
              </a:tblPr>
              <a:tblGrid>
                <a:gridCol w="1825753">
                  <a:extLst>
                    <a:ext uri="{9D8B030D-6E8A-4147-A177-3AD203B41FA5}">
                      <a16:colId xmlns:a16="http://schemas.microsoft.com/office/drawing/2014/main" val="886093684"/>
                    </a:ext>
                  </a:extLst>
                </a:gridCol>
                <a:gridCol w="2695074">
                  <a:extLst>
                    <a:ext uri="{9D8B030D-6E8A-4147-A177-3AD203B41FA5}">
                      <a16:colId xmlns:a16="http://schemas.microsoft.com/office/drawing/2014/main" val="1463825695"/>
                    </a:ext>
                  </a:extLst>
                </a:gridCol>
                <a:gridCol w="3862136">
                  <a:extLst>
                    <a:ext uri="{9D8B030D-6E8A-4147-A177-3AD203B41FA5}">
                      <a16:colId xmlns:a16="http://schemas.microsoft.com/office/drawing/2014/main" val="4212962523"/>
                    </a:ext>
                  </a:extLst>
                </a:gridCol>
              </a:tblGrid>
              <a:tr h="370840">
                <a:tc>
                  <a:txBody>
                    <a:bodyPr/>
                    <a:lstStyle/>
                    <a:p>
                      <a:pPr algn="ctr"/>
                      <a:r>
                        <a:rPr kumimoji="1" lang="ja-JP" altLang="en-US" sz="1500" dirty="0" smtClean="0"/>
                        <a:t>教育方法</a:t>
                      </a:r>
                      <a:endParaRPr kumimoji="1" lang="ja-JP" altLang="en-US" sz="1500" dirty="0"/>
                    </a:p>
                  </a:txBody>
                  <a:tcPr/>
                </a:tc>
                <a:tc>
                  <a:txBody>
                    <a:bodyPr/>
                    <a:lstStyle/>
                    <a:p>
                      <a:pPr algn="ctr"/>
                      <a:r>
                        <a:rPr kumimoji="1" lang="ja-JP" altLang="en-US" sz="1500" dirty="0" smtClean="0"/>
                        <a:t>内　容</a:t>
                      </a:r>
                      <a:endParaRPr kumimoji="1" lang="ja-JP" altLang="en-US" sz="1500" dirty="0"/>
                    </a:p>
                  </a:txBody>
                  <a:tcPr/>
                </a:tc>
                <a:tc>
                  <a:txBody>
                    <a:bodyPr/>
                    <a:lstStyle/>
                    <a:p>
                      <a:pPr algn="ctr"/>
                      <a:r>
                        <a:rPr kumimoji="1" lang="ja-JP" altLang="en-US" sz="1500" dirty="0" smtClean="0"/>
                        <a:t>方　法</a:t>
                      </a:r>
                      <a:endParaRPr kumimoji="1" lang="ja-JP" altLang="en-US" sz="1500" dirty="0"/>
                    </a:p>
                  </a:txBody>
                  <a:tcPr/>
                </a:tc>
                <a:extLst>
                  <a:ext uri="{0D108BD9-81ED-4DB2-BD59-A6C34878D82A}">
                    <a16:rowId xmlns:a16="http://schemas.microsoft.com/office/drawing/2014/main" val="3423937782"/>
                  </a:ext>
                </a:extLst>
              </a:tr>
              <a:tr h="370840">
                <a:tc>
                  <a:txBody>
                    <a:bodyPr/>
                    <a:lstStyle/>
                    <a:p>
                      <a:r>
                        <a:rPr kumimoji="1" lang="ja-JP" altLang="en-US" sz="1500" dirty="0" smtClean="0"/>
                        <a:t>１．掲　示</a:t>
                      </a:r>
                      <a:endParaRPr kumimoji="1" lang="ja-JP" altLang="en-US" sz="1500" dirty="0"/>
                    </a:p>
                  </a:txBody>
                  <a:tcPr/>
                </a:tc>
                <a:tc>
                  <a:txBody>
                    <a:bodyPr/>
                    <a:lstStyle/>
                    <a:p>
                      <a:r>
                        <a:rPr kumimoji="1" lang="ja-JP" altLang="en-US" sz="1500" dirty="0" smtClean="0"/>
                        <a:t>「食品安全」についての資料を掲示・周知する。</a:t>
                      </a:r>
                      <a:endParaRPr kumimoji="1" lang="ja-JP" altLang="en-US" sz="1500" dirty="0"/>
                    </a:p>
                  </a:txBody>
                  <a:tcPr/>
                </a:tc>
                <a:tc>
                  <a:txBody>
                    <a:bodyPr/>
                    <a:lstStyle/>
                    <a:p>
                      <a:r>
                        <a:rPr kumimoji="1" lang="ja-JP" altLang="en-US" sz="1500" dirty="0" smtClean="0"/>
                        <a:t>新聞記事や業界情報などを切りぬきして掲示する。</a:t>
                      </a:r>
                      <a:endParaRPr kumimoji="1" lang="ja-JP" altLang="en-US" sz="1500" dirty="0"/>
                    </a:p>
                  </a:txBody>
                  <a:tcPr/>
                </a:tc>
                <a:extLst>
                  <a:ext uri="{0D108BD9-81ED-4DB2-BD59-A6C34878D82A}">
                    <a16:rowId xmlns:a16="http://schemas.microsoft.com/office/drawing/2014/main" val="338861880"/>
                  </a:ext>
                </a:extLst>
              </a:tr>
              <a:tr h="370840">
                <a:tc>
                  <a:txBody>
                    <a:bodyPr/>
                    <a:lstStyle/>
                    <a:p>
                      <a:r>
                        <a:rPr kumimoji="1" lang="ja-JP" altLang="en-US" sz="1500" dirty="0" smtClean="0"/>
                        <a:t>２．朝　礼</a:t>
                      </a:r>
                      <a:endParaRPr kumimoji="1" lang="ja-JP" altLang="en-US" sz="1500" dirty="0"/>
                    </a:p>
                  </a:txBody>
                  <a:tcPr/>
                </a:tc>
                <a:tc>
                  <a:txBody>
                    <a:bodyPr/>
                    <a:lstStyle/>
                    <a:p>
                      <a:r>
                        <a:rPr kumimoji="1" lang="ja-JP" altLang="en-US" sz="1500" dirty="0" smtClean="0"/>
                        <a:t>朝礼に合わせて５分程度の申し送りをする。</a:t>
                      </a:r>
                      <a:endParaRPr kumimoji="1" lang="ja-JP" altLang="en-US" sz="1500" dirty="0"/>
                    </a:p>
                  </a:txBody>
                  <a:tcPr/>
                </a:tc>
                <a:tc>
                  <a:txBody>
                    <a:bodyPr/>
                    <a:lstStyle/>
                    <a:p>
                      <a:r>
                        <a:rPr kumimoji="1" lang="ja-JP" altLang="en-US" sz="1500" dirty="0" smtClean="0"/>
                        <a:t>クレーム発生時や上記情報の周知。</a:t>
                      </a:r>
                      <a:endParaRPr kumimoji="1" lang="en-US" altLang="ja-JP" sz="1500" dirty="0" smtClean="0"/>
                    </a:p>
                    <a:p>
                      <a:r>
                        <a:rPr kumimoji="1" lang="ja-JP" altLang="en-US" sz="1500" dirty="0" smtClean="0"/>
                        <a:t>または５</a:t>
                      </a:r>
                      <a:r>
                        <a:rPr kumimoji="1" lang="en-US" altLang="ja-JP" sz="1500" dirty="0" smtClean="0"/>
                        <a:t>S</a:t>
                      </a:r>
                      <a:r>
                        <a:rPr kumimoji="1" lang="ja-JP" altLang="en-US" sz="1500" dirty="0" smtClean="0"/>
                        <a:t>などの一言集の読み合わせなどです。</a:t>
                      </a:r>
                      <a:endParaRPr kumimoji="1" lang="en-US" altLang="ja-JP" sz="1500" dirty="0" smtClean="0"/>
                    </a:p>
                  </a:txBody>
                  <a:tcPr/>
                </a:tc>
                <a:extLst>
                  <a:ext uri="{0D108BD9-81ED-4DB2-BD59-A6C34878D82A}">
                    <a16:rowId xmlns:a16="http://schemas.microsoft.com/office/drawing/2014/main" val="2936210231"/>
                  </a:ext>
                </a:extLst>
              </a:tr>
              <a:tr h="370840">
                <a:tc>
                  <a:txBody>
                    <a:bodyPr/>
                    <a:lstStyle/>
                    <a:p>
                      <a:r>
                        <a:rPr kumimoji="1" lang="ja-JP" altLang="en-US" sz="1500" dirty="0" smtClean="0"/>
                        <a:t>３．計画的勉強会</a:t>
                      </a:r>
                      <a:endParaRPr kumimoji="1" lang="ja-JP" altLang="en-US" sz="1500" dirty="0"/>
                    </a:p>
                  </a:txBody>
                  <a:tcPr/>
                </a:tc>
                <a:tc>
                  <a:txBody>
                    <a:bodyPr/>
                    <a:lstStyle/>
                    <a:p>
                      <a:r>
                        <a:rPr kumimoji="1" lang="ja-JP" altLang="en-US" sz="1500" dirty="0" smtClean="0"/>
                        <a:t>約３０分から１時間程度の勉強会を行う。</a:t>
                      </a:r>
                      <a:endParaRPr kumimoji="1" lang="ja-JP" altLang="en-US" sz="1500" dirty="0"/>
                    </a:p>
                  </a:txBody>
                  <a:tcPr/>
                </a:tc>
                <a:tc>
                  <a:txBody>
                    <a:bodyPr/>
                    <a:lstStyle/>
                    <a:p>
                      <a:r>
                        <a:rPr kumimoji="1" lang="ja-JP" altLang="en-US" sz="1500" dirty="0" smtClean="0"/>
                        <a:t>責任者が手洗いや異物混入防止などテーマを設けて実施します。行政が実施するセミナーへ積極的に参加しましょう。</a:t>
                      </a:r>
                      <a:endParaRPr kumimoji="1" lang="ja-JP" altLang="en-US" sz="1500" dirty="0"/>
                    </a:p>
                  </a:txBody>
                  <a:tcPr/>
                </a:tc>
                <a:extLst>
                  <a:ext uri="{0D108BD9-81ED-4DB2-BD59-A6C34878D82A}">
                    <a16:rowId xmlns:a16="http://schemas.microsoft.com/office/drawing/2014/main" val="1696530475"/>
                  </a:ext>
                </a:extLst>
              </a:tr>
            </a:tbl>
          </a:graphicData>
        </a:graphic>
      </p:graphicFrame>
      <p:sp>
        <p:nvSpPr>
          <p:cNvPr id="5" name="楕円 4"/>
          <p:cNvSpPr/>
          <p:nvPr/>
        </p:nvSpPr>
        <p:spPr>
          <a:xfrm>
            <a:off x="736973" y="5566096"/>
            <a:ext cx="3546269" cy="68238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（６）保健所への報告</a:t>
            </a:r>
            <a:endParaRPr kumimoji="1" lang="ja-JP" altLang="en-US" b="1" dirty="0"/>
          </a:p>
        </p:txBody>
      </p:sp>
      <p:sp>
        <p:nvSpPr>
          <p:cNvPr id="6" name="テキスト ボックス 5"/>
          <p:cNvSpPr txBox="1"/>
          <p:nvPr/>
        </p:nvSpPr>
        <p:spPr>
          <a:xfrm>
            <a:off x="736974" y="6344015"/>
            <a:ext cx="8725466" cy="1200329"/>
          </a:xfrm>
          <a:prstGeom prst="rect">
            <a:avLst/>
          </a:prstGeom>
          <a:noFill/>
        </p:spPr>
        <p:txBody>
          <a:bodyPr wrap="none" rtlCol="0">
            <a:spAutoFit/>
          </a:bodyPr>
          <a:lstStyle/>
          <a:p>
            <a:r>
              <a:rPr kumimoji="1" lang="ja-JP" altLang="en-US" dirty="0" smtClean="0"/>
              <a:t>　消費者等から、製品に係わる異味・異臭の発生、異物の混入その他の苦情で</a:t>
            </a:r>
            <a:endParaRPr kumimoji="1" lang="en-US" altLang="ja-JP" dirty="0" smtClean="0"/>
          </a:p>
          <a:p>
            <a:r>
              <a:rPr kumimoji="1" lang="ja-JP" altLang="en-US" dirty="0" smtClean="0"/>
              <a:t>あって、健康被害につながる恐れが否定できないものを受けた場合は、所轄の</a:t>
            </a:r>
            <a:endParaRPr kumimoji="1" lang="en-US" altLang="ja-JP" dirty="0" smtClean="0"/>
          </a:p>
          <a:p>
            <a:r>
              <a:rPr kumimoji="1" lang="ja-JP" altLang="en-US" dirty="0" smtClean="0"/>
              <a:t>保健所へ速やかに報告しましょう。</a:t>
            </a:r>
            <a:endParaRPr kumimoji="1" lang="en-US" altLang="ja-JP" dirty="0" smtClean="0"/>
          </a:p>
          <a:p>
            <a:r>
              <a:rPr kumimoji="1" lang="ja-JP" altLang="en-US" dirty="0"/>
              <a:t>　</a:t>
            </a:r>
            <a:r>
              <a:rPr kumimoji="1" lang="ja-JP" altLang="en-US" dirty="0" smtClean="0"/>
              <a:t>また、緊急連絡網を作成し、緊急時に連絡が取れるようにしておきましょう。</a:t>
            </a:r>
            <a:endParaRPr kumimoji="1" lang="en-US" altLang="ja-JP" dirty="0" smtClean="0"/>
          </a:p>
        </p:txBody>
      </p:sp>
    </p:spTree>
    <p:extLst>
      <p:ext uri="{BB962C8B-B14F-4D97-AF65-F5344CB8AC3E}">
        <p14:creationId xmlns:p14="http://schemas.microsoft.com/office/powerpoint/2010/main" val="168025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13254" y="766119"/>
            <a:ext cx="5493812" cy="369332"/>
          </a:xfrm>
          <a:prstGeom prst="rect">
            <a:avLst/>
          </a:prstGeom>
          <a:noFill/>
        </p:spPr>
        <p:txBody>
          <a:bodyPr wrap="none" rtlCol="0">
            <a:spAutoFit/>
          </a:bodyPr>
          <a:lstStyle/>
          <a:p>
            <a:r>
              <a:rPr kumimoji="1" lang="ja-JP" altLang="en-US" dirty="0" smtClean="0"/>
              <a:t>農産物漬物製造における衛生管理計画</a:t>
            </a:r>
            <a:r>
              <a:rPr kumimoji="1" lang="ja-JP" altLang="en-US" dirty="0" smtClean="0">
                <a:solidFill>
                  <a:srgbClr val="FF0000"/>
                </a:solidFill>
              </a:rPr>
              <a:t>（記載例１）</a:t>
            </a:r>
            <a:endParaRPr kumimoji="1" lang="ja-JP" altLang="en-US" dirty="0">
              <a:solidFill>
                <a:srgbClr val="FF0000"/>
              </a:solidFill>
            </a:endParaRPr>
          </a:p>
        </p:txBody>
      </p:sp>
      <p:graphicFrame>
        <p:nvGraphicFramePr>
          <p:cNvPr id="5" name="表 4"/>
          <p:cNvGraphicFramePr>
            <a:graphicFrameLocks noGrp="1"/>
          </p:cNvGraphicFramePr>
          <p:nvPr>
            <p:extLst/>
          </p:nvPr>
        </p:nvGraphicFramePr>
        <p:xfrm>
          <a:off x="1151021" y="1331495"/>
          <a:ext cx="7768390" cy="7620801"/>
        </p:xfrm>
        <a:graphic>
          <a:graphicData uri="http://schemas.openxmlformats.org/drawingml/2006/table">
            <a:tbl>
              <a:tblPr firstRow="1" bandRow="1">
                <a:tableStyleId>{5C22544A-7EE6-4342-B048-85BDC9FD1C3A}</a:tableStyleId>
              </a:tblPr>
              <a:tblGrid>
                <a:gridCol w="2169695">
                  <a:extLst>
                    <a:ext uri="{9D8B030D-6E8A-4147-A177-3AD203B41FA5}">
                      <a16:colId xmlns:a16="http://schemas.microsoft.com/office/drawing/2014/main" val="2433889467"/>
                    </a:ext>
                  </a:extLst>
                </a:gridCol>
                <a:gridCol w="5598695">
                  <a:extLst>
                    <a:ext uri="{9D8B030D-6E8A-4147-A177-3AD203B41FA5}">
                      <a16:colId xmlns:a16="http://schemas.microsoft.com/office/drawing/2014/main" val="2633344797"/>
                    </a:ext>
                  </a:extLst>
                </a:gridCol>
              </a:tblGrid>
              <a:tr h="894347">
                <a:tc>
                  <a:txBody>
                    <a:bodyPr/>
                    <a:lstStyle/>
                    <a:p>
                      <a:r>
                        <a:rPr kumimoji="1" lang="ja-JP" altLang="en-US" sz="1600" b="0" dirty="0" smtClean="0">
                          <a:solidFill>
                            <a:schemeClr val="tx1"/>
                          </a:solidFill>
                          <a:latin typeface="+mn-ea"/>
                          <a:ea typeface="+mn-ea"/>
                        </a:rPr>
                        <a:t>１．事業所名</a:t>
                      </a:r>
                      <a:endParaRPr kumimoji="1" lang="en-US" altLang="ja-JP" sz="1600" b="0" dirty="0" smtClean="0">
                        <a:solidFill>
                          <a:schemeClr val="tx1"/>
                        </a:solidFill>
                        <a:latin typeface="+mn-ea"/>
                        <a:ea typeface="+mn-ea"/>
                      </a:endParaRPr>
                    </a:p>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dirty="0" smtClean="0">
                          <a:solidFill>
                            <a:srgbClr val="FF0000"/>
                          </a:solidFill>
                        </a:rPr>
                        <a:t>○○会社　製造所○○○</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8994437"/>
                  </a:ext>
                </a:extLst>
              </a:tr>
              <a:tr h="894347">
                <a:tc>
                  <a:txBody>
                    <a:bodyPr/>
                    <a:lstStyle/>
                    <a:p>
                      <a:r>
                        <a:rPr kumimoji="1" lang="ja-JP" altLang="en-US" sz="1600" dirty="0" smtClean="0"/>
                        <a:t>２．製造品目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dirty="0" smtClean="0">
                          <a:solidFill>
                            <a:srgbClr val="FF0000"/>
                          </a:solidFill>
                        </a:rPr>
                        <a:t>白菜浅漬（調味浅漬）</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925023"/>
                  </a:ext>
                </a:extLst>
              </a:tr>
              <a:tr h="894347">
                <a:tc>
                  <a:txBody>
                    <a:bodyPr/>
                    <a:lstStyle/>
                    <a:p>
                      <a:r>
                        <a:rPr kumimoji="1" lang="ja-JP" altLang="en-US" sz="1600" dirty="0" smtClean="0"/>
                        <a:t>３．工程表</a:t>
                      </a:r>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smtClean="0"/>
                        <a:t>※</a:t>
                      </a:r>
                      <a:r>
                        <a:rPr kumimoji="1" lang="ja-JP" altLang="en-US" sz="1400" u="sng" dirty="0" smtClean="0"/>
                        <a:t>自社の製造工程について、</a:t>
                      </a:r>
                      <a:r>
                        <a:rPr kumimoji="1" lang="ja-JP" altLang="en-US" sz="1400" dirty="0" smtClean="0"/>
                        <a:t>漬物の製造工程例を参考にして工程表を作成し、重要なポイントに「◎」をつけて下さい。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9408633"/>
                  </a:ext>
                </a:extLst>
              </a:tr>
              <a:tr h="894347">
                <a:tc gridSpan="2">
                  <a:txBody>
                    <a:bodyPr/>
                    <a:lstStyle/>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r>
                        <a:rPr kumimoji="1" lang="en-US" altLang="ja-JP" sz="1400" dirty="0" smtClean="0"/>
                        <a:t>※</a:t>
                      </a:r>
                      <a:r>
                        <a:rPr kumimoji="1" lang="ja-JP" altLang="en-US" sz="1400" dirty="0" smtClean="0"/>
                        <a:t>◎印は、重要な管理のポイント</a:t>
                      </a:r>
                      <a:endParaRPr kumimoji="1" lang="en-US" altLang="ja-JP" sz="14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53583"/>
                  </a:ext>
                </a:extLst>
              </a:tr>
            </a:tbl>
          </a:graphicData>
        </a:graphic>
      </p:graphicFrame>
      <p:graphicFrame>
        <p:nvGraphicFramePr>
          <p:cNvPr id="6" name="表 5"/>
          <p:cNvGraphicFramePr>
            <a:graphicFrameLocks noGrp="1"/>
          </p:cNvGraphicFramePr>
          <p:nvPr>
            <p:extLst/>
          </p:nvPr>
        </p:nvGraphicFramePr>
        <p:xfrm>
          <a:off x="1155031" y="6753724"/>
          <a:ext cx="7748337" cy="5939342"/>
        </p:xfrm>
        <a:graphic>
          <a:graphicData uri="http://schemas.openxmlformats.org/drawingml/2006/table">
            <a:tbl>
              <a:tblPr firstRow="1" bandRow="1">
                <a:tableStyleId>{5C22544A-7EE6-4342-B048-85BDC9FD1C3A}</a:tableStyleId>
              </a:tblPr>
              <a:tblGrid>
                <a:gridCol w="7748337">
                  <a:extLst>
                    <a:ext uri="{9D8B030D-6E8A-4147-A177-3AD203B41FA5}">
                      <a16:colId xmlns:a16="http://schemas.microsoft.com/office/drawing/2014/main" val="3115975185"/>
                    </a:ext>
                  </a:extLst>
                </a:gridCol>
              </a:tblGrid>
              <a:tr h="514120">
                <a:tc>
                  <a:txBody>
                    <a:bodyPr/>
                    <a:lstStyle/>
                    <a:p>
                      <a:r>
                        <a:rPr kumimoji="1" lang="ja-JP" altLang="en-US" sz="1600" b="0" dirty="0" smtClean="0">
                          <a:solidFill>
                            <a:schemeClr val="tx1"/>
                          </a:solidFill>
                        </a:rPr>
                        <a:t>４．一般衛生管理のポイント</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59796853"/>
                  </a:ext>
                </a:extLst>
              </a:tr>
              <a:tr h="1235396">
                <a:tc>
                  <a:txBody>
                    <a:bodyPr/>
                    <a:lstStyle/>
                    <a:p>
                      <a:r>
                        <a:rPr kumimoji="1" lang="ja-JP" altLang="en-US" sz="1600" dirty="0" smtClean="0"/>
                        <a:t>①　日常点検</a:t>
                      </a:r>
                      <a:endParaRPr kumimoji="1" lang="en-US" altLang="ja-JP" sz="1600" dirty="0" smtClean="0"/>
                    </a:p>
                    <a:p>
                      <a:r>
                        <a:rPr kumimoji="1" lang="ja-JP" altLang="en-US" sz="1600" dirty="0" smtClean="0"/>
                        <a:t>　　（従業員の健康・衛生管理、製造環境の衛生管理、機械設備等の衛生管理）</a:t>
                      </a:r>
                      <a:endParaRPr kumimoji="1" lang="en-US" altLang="ja-JP" sz="1600" dirty="0" smtClean="0"/>
                    </a:p>
                    <a:p>
                      <a:r>
                        <a:rPr kumimoji="1" lang="ja-JP" altLang="en-US" sz="1600" dirty="0" smtClean="0"/>
                        <a:t>②　定期点検</a:t>
                      </a:r>
                      <a:endParaRPr kumimoji="1" lang="en-US" altLang="ja-JP" sz="1600" dirty="0" smtClean="0"/>
                    </a:p>
                    <a:p>
                      <a:r>
                        <a:rPr kumimoji="1" lang="ja-JP" altLang="en-US" sz="1600" dirty="0" smtClean="0"/>
                        <a:t>　　（従業員の健康・衛生管理、製造環境の衛生管理）</a:t>
                      </a:r>
                      <a:endParaRPr kumimoji="1" lang="en-US" altLang="ja-JP" sz="1600" dirty="0" smtClean="0"/>
                    </a:p>
                    <a:p>
                      <a:r>
                        <a:rPr kumimoji="1" lang="en-US" altLang="ja-JP" sz="1600" b="1" dirty="0" smtClean="0"/>
                        <a:t>※</a:t>
                      </a:r>
                      <a:r>
                        <a:rPr kumimoji="1" lang="ja-JP" altLang="en-US" sz="1600" b="1" dirty="0" smtClean="0"/>
                        <a:t>一般衛生管理の実施記録表により確認、記録してください。</a:t>
                      </a:r>
                      <a:endParaRPr kumimoji="1" lang="ja-JP" alt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188667"/>
                  </a:ext>
                </a:extLst>
              </a:tr>
              <a:tr h="609382">
                <a:tc>
                  <a:txBody>
                    <a:bodyPr/>
                    <a:lstStyle/>
                    <a:p>
                      <a:r>
                        <a:rPr kumimoji="1" lang="ja-JP" altLang="en-US" sz="1600" dirty="0" smtClean="0"/>
                        <a:t>５．重要な管理のポイント</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50127855"/>
                  </a:ext>
                </a:extLst>
              </a:tr>
              <a:tr h="3303967">
                <a:tc>
                  <a:txBody>
                    <a:bodyPr/>
                    <a:lstStyle/>
                    <a:p>
                      <a:r>
                        <a:rPr kumimoji="1" lang="ja-JP" altLang="en-US" sz="1600" dirty="0" smtClean="0"/>
                        <a:t>１．重要な管理工程のチェックポイントを記入してください。</a:t>
                      </a:r>
                      <a:endParaRPr kumimoji="1" lang="en-US" altLang="ja-JP" sz="1600" dirty="0" smtClean="0"/>
                    </a:p>
                    <a:p>
                      <a:r>
                        <a:rPr kumimoji="1" lang="ja-JP" altLang="en-US" sz="1600" dirty="0" smtClean="0"/>
                        <a:t>　　</a:t>
                      </a:r>
                      <a:r>
                        <a:rPr kumimoji="1" lang="ja-JP" altLang="en-US" sz="1600" dirty="0" smtClean="0">
                          <a:solidFill>
                            <a:srgbClr val="FF0000"/>
                          </a:solidFill>
                        </a:rPr>
                        <a:t>①洗浄・殺菌は適正に行われたか。（洗浄殺菌記録）</a:t>
                      </a:r>
                      <a:endParaRPr kumimoji="1" lang="en-US" altLang="ja-JP" sz="1600" dirty="0" smtClean="0">
                        <a:solidFill>
                          <a:srgbClr val="FF0000"/>
                        </a:solidFill>
                      </a:endParaRPr>
                    </a:p>
                    <a:p>
                      <a:r>
                        <a:rPr kumimoji="1" lang="ja-JP" altLang="en-US" sz="1600" dirty="0" smtClean="0">
                          <a:solidFill>
                            <a:srgbClr val="FF0000"/>
                          </a:solidFill>
                        </a:rPr>
                        <a:t>　　②金属検出機は正常か。（金属検知器テストチェック表）</a:t>
                      </a:r>
                      <a:endParaRPr kumimoji="1" lang="en-US" altLang="ja-JP" sz="1600" dirty="0" smtClean="0"/>
                    </a:p>
                    <a:p>
                      <a:r>
                        <a:rPr kumimoji="1" lang="ja-JP" altLang="en-US" sz="1600" dirty="0" smtClean="0"/>
                        <a:t>２．不適切な場合の改善措置をあらかじめ決めて記入してください。</a:t>
                      </a:r>
                      <a:endParaRPr kumimoji="1" lang="en-US" altLang="ja-JP" sz="1600" dirty="0" smtClean="0"/>
                    </a:p>
                    <a:p>
                      <a:r>
                        <a:rPr kumimoji="1" lang="ja-JP" altLang="en-US" sz="1600" dirty="0" smtClean="0"/>
                        <a:t>　　</a:t>
                      </a:r>
                      <a:r>
                        <a:rPr kumimoji="1" lang="ja-JP" altLang="en-US" sz="1600" dirty="0" smtClean="0">
                          <a:solidFill>
                            <a:srgbClr val="FF0000"/>
                          </a:solidFill>
                        </a:rPr>
                        <a:t>①殺菌・洗浄を止め、殺菌できなかった製品を区別する。原因を特定し、正常　</a:t>
                      </a:r>
                      <a:endParaRPr kumimoji="1" lang="en-US" altLang="ja-JP" sz="1600" dirty="0" smtClean="0">
                        <a:solidFill>
                          <a:srgbClr val="FF0000"/>
                        </a:solidFill>
                      </a:endParaRPr>
                    </a:p>
                    <a:p>
                      <a:r>
                        <a:rPr kumimoji="1" lang="ja-JP" altLang="en-US" sz="1600" dirty="0" smtClean="0">
                          <a:solidFill>
                            <a:srgbClr val="FF0000"/>
                          </a:solidFill>
                        </a:rPr>
                        <a:t>　　　に殺菌できるように復旧させて、再洗浄、再殺菌を行う。</a:t>
                      </a:r>
                      <a:endParaRPr kumimoji="1" lang="en-US" altLang="ja-JP" sz="1600" dirty="0" smtClean="0">
                        <a:solidFill>
                          <a:srgbClr val="FF0000"/>
                        </a:solidFill>
                      </a:endParaRPr>
                    </a:p>
                    <a:p>
                      <a:r>
                        <a:rPr kumimoji="1" lang="ja-JP" altLang="en-US" sz="1600" dirty="0" smtClean="0">
                          <a:solidFill>
                            <a:srgbClr val="FF0000"/>
                          </a:solidFill>
                        </a:rPr>
                        <a:t>　　②テストチェックでテストピースが止まらないで通過してしまった場合、金属</a:t>
                      </a:r>
                      <a:endParaRPr kumimoji="1" lang="en-US" altLang="ja-JP" sz="1600" dirty="0" smtClean="0">
                        <a:solidFill>
                          <a:srgbClr val="FF0000"/>
                        </a:solidFill>
                      </a:endParaRPr>
                    </a:p>
                    <a:p>
                      <a:r>
                        <a:rPr kumimoji="1" lang="ja-JP" altLang="en-US" sz="1600" dirty="0" smtClean="0">
                          <a:solidFill>
                            <a:srgbClr val="FF0000"/>
                          </a:solidFill>
                        </a:rPr>
                        <a:t>　　　検出ラインを止め、それまでに通過した製品を特定し、隔離、金属検出機を</a:t>
                      </a:r>
                      <a:endParaRPr kumimoji="1" lang="en-US" altLang="ja-JP" sz="1600" dirty="0" smtClean="0">
                        <a:solidFill>
                          <a:srgbClr val="FF0000"/>
                        </a:solidFill>
                      </a:endParaRPr>
                    </a:p>
                    <a:p>
                      <a:r>
                        <a:rPr kumimoji="1" lang="ja-JP" altLang="en-US" sz="1600" dirty="0" smtClean="0">
                          <a:solidFill>
                            <a:srgbClr val="FF0000"/>
                          </a:solidFill>
                        </a:rPr>
                        <a:t>　　　再調整し、再度金属検出機を通過させる。</a:t>
                      </a:r>
                      <a:endParaRPr kumimoji="1" lang="en-US" altLang="ja-JP" sz="1600" dirty="0" smtClean="0">
                        <a:solidFill>
                          <a:srgbClr val="FF0000"/>
                        </a:solidFill>
                      </a:endParaRPr>
                    </a:p>
                    <a:p>
                      <a:r>
                        <a:rPr kumimoji="1" lang="ja-JP" altLang="en-US" sz="1600" dirty="0" smtClean="0"/>
                        <a:t>３．確認・記録</a:t>
                      </a:r>
                      <a:endParaRPr kumimoji="1" lang="en-US" altLang="ja-JP" sz="1600" dirty="0" smtClean="0"/>
                    </a:p>
                    <a:p>
                      <a:r>
                        <a:rPr kumimoji="1" lang="ja-JP" altLang="en-US" sz="1600" smtClean="0"/>
                        <a:t>　　</a:t>
                      </a:r>
                      <a:r>
                        <a:rPr kumimoji="1" lang="en-US" altLang="ja-JP" sz="1600" b="1" smtClean="0"/>
                        <a:t>※</a:t>
                      </a:r>
                      <a:r>
                        <a:rPr kumimoji="1" lang="ja-JP" altLang="en-US" sz="1600" b="1" dirty="0" smtClean="0"/>
                        <a:t>関係帳票類（Ｐ２７～参照）により、確認、記録して下さい。</a:t>
                      </a:r>
                      <a:endParaRPr kumimoji="1" lang="en-US" altLang="ja-JP" sz="1600" b="1" dirty="0" smtClean="0"/>
                    </a:p>
                    <a:p>
                      <a:endParaRPr kumimoji="1" lang="en-US" altLang="ja-JP" sz="1600"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16428"/>
                  </a:ext>
                </a:extLst>
              </a:tr>
            </a:tbl>
          </a:graphicData>
        </a:graphic>
      </p:graphicFrame>
      <p:sp>
        <p:nvSpPr>
          <p:cNvPr id="8" name="正方形/長方形 7"/>
          <p:cNvSpPr/>
          <p:nvPr/>
        </p:nvSpPr>
        <p:spPr>
          <a:xfrm>
            <a:off x="1494816"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原料</a:t>
            </a:r>
            <a:r>
              <a:rPr kumimoji="1" lang="ja-JP" altLang="en-US" sz="1200" dirty="0" smtClean="0">
                <a:solidFill>
                  <a:srgbClr val="FF0000"/>
                </a:solidFill>
              </a:rPr>
              <a:t>受入</a:t>
            </a:r>
            <a:endParaRPr kumimoji="1" lang="ja-JP" altLang="en-US" sz="1200" dirty="0">
              <a:solidFill>
                <a:srgbClr val="FF0000"/>
              </a:solidFill>
            </a:endParaRPr>
          </a:p>
        </p:txBody>
      </p:sp>
      <p:sp>
        <p:nvSpPr>
          <p:cNvPr id="9" name="正方形/長方形 8"/>
          <p:cNvSpPr/>
          <p:nvPr/>
        </p:nvSpPr>
        <p:spPr>
          <a:xfrm>
            <a:off x="2959766"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保管（</a:t>
            </a:r>
            <a:r>
              <a:rPr kumimoji="1" lang="ja-JP" altLang="en-US" sz="1200" dirty="0" smtClean="0">
                <a:solidFill>
                  <a:srgbClr val="FF0000"/>
                </a:solidFill>
              </a:rPr>
              <a:t>冷蔵）</a:t>
            </a:r>
            <a:endParaRPr kumimoji="1" lang="ja-JP" altLang="en-US" sz="1200" dirty="0"/>
          </a:p>
        </p:txBody>
      </p:sp>
      <p:sp>
        <p:nvSpPr>
          <p:cNvPr id="10" name="正方形/長方形 9"/>
          <p:cNvSpPr/>
          <p:nvPr/>
        </p:nvSpPr>
        <p:spPr>
          <a:xfrm>
            <a:off x="4462712"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切断</a:t>
            </a:r>
            <a:endParaRPr kumimoji="1" lang="ja-JP" altLang="en-US" sz="1200" dirty="0"/>
          </a:p>
        </p:txBody>
      </p:sp>
      <p:sp>
        <p:nvSpPr>
          <p:cNvPr id="11" name="正方形/長方形 10"/>
          <p:cNvSpPr/>
          <p:nvPr/>
        </p:nvSpPr>
        <p:spPr>
          <a:xfrm>
            <a:off x="5959638"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洗浄・殺菌</a:t>
            </a:r>
            <a:endParaRPr kumimoji="1" lang="ja-JP" altLang="en-US" dirty="0"/>
          </a:p>
        </p:txBody>
      </p:sp>
      <p:sp>
        <p:nvSpPr>
          <p:cNvPr id="12" name="正方形/長方形 11"/>
          <p:cNvSpPr/>
          <p:nvPr/>
        </p:nvSpPr>
        <p:spPr>
          <a:xfrm>
            <a:off x="7435513"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冷蔵庫内</a:t>
            </a:r>
            <a:endParaRPr kumimoji="1" lang="en-US" altLang="ja-JP" sz="1200" dirty="0" smtClean="0">
              <a:solidFill>
                <a:srgbClr val="FF0000"/>
              </a:solidFill>
            </a:endParaRPr>
          </a:p>
          <a:p>
            <a:pPr algn="ctr"/>
            <a:r>
              <a:rPr kumimoji="1" lang="ja-JP" altLang="en-US" sz="1200" dirty="0" smtClean="0">
                <a:solidFill>
                  <a:srgbClr val="FF0000"/>
                </a:solidFill>
              </a:rPr>
              <a:t>塩漬</a:t>
            </a:r>
            <a:endParaRPr kumimoji="1" lang="ja-JP" altLang="en-US" sz="1200" dirty="0">
              <a:solidFill>
                <a:srgbClr val="FF0000"/>
              </a:solidFill>
            </a:endParaRPr>
          </a:p>
        </p:txBody>
      </p:sp>
      <p:cxnSp>
        <p:nvCxnSpPr>
          <p:cNvPr id="16" name="直線矢印コネクタ 15"/>
          <p:cNvCxnSpPr/>
          <p:nvPr/>
        </p:nvCxnSpPr>
        <p:spPr>
          <a:xfrm>
            <a:off x="2630904" y="4531407"/>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endCxn id="10" idx="1"/>
          </p:cNvCxnSpPr>
          <p:nvPr/>
        </p:nvCxnSpPr>
        <p:spPr>
          <a:xfrm flipV="1">
            <a:off x="4106777" y="4528932"/>
            <a:ext cx="355935" cy="2475"/>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5585659" y="4531407"/>
            <a:ext cx="373977" cy="4978"/>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7106649" y="4536385"/>
            <a:ext cx="352923"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1532021"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冷蔵庫内</a:t>
            </a:r>
            <a:endParaRPr kumimoji="1" lang="en-US" altLang="ja-JP" sz="1200" dirty="0" smtClean="0">
              <a:solidFill>
                <a:srgbClr val="FF0000"/>
              </a:solidFill>
            </a:endParaRPr>
          </a:p>
          <a:p>
            <a:pPr algn="ctr"/>
            <a:r>
              <a:rPr kumimoji="1" lang="ja-JP" altLang="en-US" sz="1200" dirty="0" smtClean="0">
                <a:solidFill>
                  <a:srgbClr val="FF0000"/>
                </a:solidFill>
              </a:rPr>
              <a:t>調味</a:t>
            </a:r>
            <a:endParaRPr kumimoji="1" lang="ja-JP" altLang="en-US" dirty="0"/>
          </a:p>
        </p:txBody>
      </p:sp>
      <p:sp>
        <p:nvSpPr>
          <p:cNvPr id="25" name="正方形/長方形 24"/>
          <p:cNvSpPr/>
          <p:nvPr/>
        </p:nvSpPr>
        <p:spPr>
          <a:xfrm>
            <a:off x="2983830"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充填・</a:t>
            </a:r>
            <a:r>
              <a:rPr kumimoji="1" lang="ja-JP" altLang="en-US" sz="1200" dirty="0" smtClean="0">
                <a:solidFill>
                  <a:srgbClr val="FF0000"/>
                </a:solidFill>
              </a:rPr>
              <a:t>混合</a:t>
            </a:r>
            <a:endParaRPr kumimoji="1" lang="ja-JP" altLang="en-US" sz="1200" dirty="0">
              <a:solidFill>
                <a:srgbClr val="FF0000"/>
              </a:solidFill>
            </a:endParaRPr>
          </a:p>
        </p:txBody>
      </p:sp>
      <p:sp>
        <p:nvSpPr>
          <p:cNvPr id="26" name="正方形/長方形 25"/>
          <p:cNvSpPr/>
          <p:nvPr/>
        </p:nvSpPr>
        <p:spPr>
          <a:xfrm>
            <a:off x="4467726"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金属</a:t>
            </a:r>
            <a:r>
              <a:rPr kumimoji="1" lang="ja-JP" altLang="en-US" sz="1200" dirty="0" smtClean="0">
                <a:solidFill>
                  <a:srgbClr val="FF0000"/>
                </a:solidFill>
              </a:rPr>
              <a:t>検出</a:t>
            </a:r>
            <a:endParaRPr kumimoji="1" lang="ja-JP" altLang="en-US" sz="1200" dirty="0">
              <a:solidFill>
                <a:srgbClr val="FF0000"/>
              </a:solidFill>
            </a:endParaRPr>
          </a:p>
        </p:txBody>
      </p:sp>
      <p:sp>
        <p:nvSpPr>
          <p:cNvPr id="27" name="正方形/長方形 26"/>
          <p:cNvSpPr/>
          <p:nvPr/>
        </p:nvSpPr>
        <p:spPr>
          <a:xfrm>
            <a:off x="5983702"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保管（冷蔵</a:t>
            </a:r>
            <a:r>
              <a:rPr kumimoji="1" lang="ja-JP" altLang="en-US" sz="1200" dirty="0" smtClean="0">
                <a:solidFill>
                  <a:srgbClr val="FF0000"/>
                </a:solidFill>
              </a:rPr>
              <a:t>）</a:t>
            </a:r>
            <a:endParaRPr kumimoji="1" lang="ja-JP" altLang="en-US" sz="1200" dirty="0">
              <a:solidFill>
                <a:srgbClr val="FF0000"/>
              </a:solidFill>
            </a:endParaRPr>
          </a:p>
        </p:txBody>
      </p:sp>
      <p:sp>
        <p:nvSpPr>
          <p:cNvPr id="28" name="正方形/長方形 27"/>
          <p:cNvSpPr/>
          <p:nvPr/>
        </p:nvSpPr>
        <p:spPr>
          <a:xfrm>
            <a:off x="7459577"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箱詰・出荷</a:t>
            </a:r>
            <a:endParaRPr kumimoji="1" lang="en-US" altLang="ja-JP" sz="1200" dirty="0">
              <a:solidFill>
                <a:srgbClr val="FF0000"/>
              </a:solidFill>
            </a:endParaRPr>
          </a:p>
          <a:p>
            <a:pPr algn="ctr"/>
            <a:r>
              <a:rPr kumimoji="1" lang="ja-JP" altLang="en-US" sz="1200" dirty="0">
                <a:solidFill>
                  <a:srgbClr val="FF0000"/>
                </a:solidFill>
              </a:rPr>
              <a:t> （保冷</a:t>
            </a:r>
            <a:r>
              <a:rPr kumimoji="1" lang="ja-JP" altLang="en-US" sz="1200" dirty="0" smtClean="0">
                <a:solidFill>
                  <a:srgbClr val="FF0000"/>
                </a:solidFill>
              </a:rPr>
              <a:t>）</a:t>
            </a:r>
            <a:endParaRPr kumimoji="1" lang="ja-JP" altLang="en-US" dirty="0"/>
          </a:p>
        </p:txBody>
      </p:sp>
      <p:cxnSp>
        <p:nvCxnSpPr>
          <p:cNvPr id="29" name="直線矢印コネクタ 28"/>
          <p:cNvCxnSpPr/>
          <p:nvPr/>
        </p:nvCxnSpPr>
        <p:spPr>
          <a:xfrm>
            <a:off x="2654968" y="5378594"/>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106777" y="5378594"/>
            <a:ext cx="360949" cy="57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6" idx="3"/>
          </p:cNvCxnSpPr>
          <p:nvPr/>
        </p:nvCxnSpPr>
        <p:spPr>
          <a:xfrm>
            <a:off x="5590673" y="5371142"/>
            <a:ext cx="39302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7" idx="3"/>
            <a:endCxn id="28" idx="1"/>
          </p:cNvCxnSpPr>
          <p:nvPr/>
        </p:nvCxnSpPr>
        <p:spPr>
          <a:xfrm>
            <a:off x="7106649" y="5371142"/>
            <a:ext cx="352928"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pSp>
        <p:nvGrpSpPr>
          <p:cNvPr id="33" name="グループ化 32"/>
          <p:cNvGrpSpPr/>
          <p:nvPr/>
        </p:nvGrpSpPr>
        <p:grpSpPr>
          <a:xfrm>
            <a:off x="1532710" y="6004803"/>
            <a:ext cx="7050503" cy="417095"/>
            <a:chOff x="1507957" y="4176000"/>
            <a:chExt cx="7050503" cy="417095"/>
          </a:xfrm>
        </p:grpSpPr>
        <p:sp>
          <p:nvSpPr>
            <p:cNvPr id="34" name="正方形/長方形 33"/>
            <p:cNvSpPr/>
            <p:nvPr/>
          </p:nvSpPr>
          <p:spPr>
            <a:xfrm>
              <a:off x="1507957"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959766"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443662"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959638"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7435513"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矢印コネクタ 38"/>
            <p:cNvCxnSpPr/>
            <p:nvPr/>
          </p:nvCxnSpPr>
          <p:spPr>
            <a:xfrm>
              <a:off x="2630904" y="4392000"/>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4082024" y="4392000"/>
              <a:ext cx="361638" cy="57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5560906" y="4392000"/>
              <a:ext cx="398730"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7081896" y="4392000"/>
              <a:ext cx="377676"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pSp>
      <p:cxnSp>
        <p:nvCxnSpPr>
          <p:cNvPr id="43" name="直線矢印コネクタ 42"/>
          <p:cNvCxnSpPr/>
          <p:nvPr/>
        </p:nvCxnSpPr>
        <p:spPr>
          <a:xfrm>
            <a:off x="1235246" y="5402658"/>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1227226" y="4931537"/>
            <a:ext cx="0" cy="4711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1235246" y="4936652"/>
            <a:ext cx="7483452" cy="318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カギ線コネクタ 49"/>
          <p:cNvCxnSpPr/>
          <p:nvPr/>
        </p:nvCxnSpPr>
        <p:spPr>
          <a:xfrm rot="16200000" flipH="1">
            <a:off x="8456161" y="4719662"/>
            <a:ext cx="388902" cy="136173"/>
          </a:xfrm>
          <a:prstGeom prst="bentConnector3">
            <a:avLst>
              <a:gd name="adj1" fmla="val -7414"/>
            </a:avLst>
          </a:prstGeom>
          <a:ln w="25400"/>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1239601" y="6225627"/>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1231581" y="5754506"/>
            <a:ext cx="0" cy="4711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1239601" y="5773269"/>
            <a:ext cx="7483452" cy="318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7" name="カギ線コネクタ 66"/>
          <p:cNvCxnSpPr/>
          <p:nvPr/>
        </p:nvCxnSpPr>
        <p:spPr>
          <a:xfrm rot="16200000" flipH="1">
            <a:off x="8460516" y="5542631"/>
            <a:ext cx="388902" cy="136173"/>
          </a:xfrm>
          <a:prstGeom prst="bentConnector3">
            <a:avLst>
              <a:gd name="adj1" fmla="val -7414"/>
            </a:avLst>
          </a:prstGeom>
          <a:ln w="25400"/>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150024" y="4056976"/>
            <a:ext cx="543739" cy="307777"/>
          </a:xfrm>
          <a:prstGeom prst="rect">
            <a:avLst/>
          </a:prstGeom>
          <a:noFill/>
        </p:spPr>
        <p:txBody>
          <a:bodyPr wrap="none" rtlCol="0">
            <a:spAutoFit/>
          </a:bodyPr>
          <a:lstStyle/>
          <a:p>
            <a:r>
              <a:rPr kumimoji="1" lang="ja-JP" altLang="en-US" sz="1400" dirty="0" smtClean="0">
                <a:solidFill>
                  <a:srgbClr val="FF0000"/>
                </a:solidFill>
              </a:rPr>
              <a:t>◎①</a:t>
            </a:r>
            <a:endParaRPr kumimoji="1" lang="ja-JP" altLang="en-US" sz="1400" dirty="0">
              <a:solidFill>
                <a:srgbClr val="FF0000"/>
              </a:solidFill>
            </a:endParaRPr>
          </a:p>
        </p:txBody>
      </p:sp>
      <p:sp>
        <p:nvSpPr>
          <p:cNvPr id="56" name="テキスト ボックス 55"/>
          <p:cNvSpPr txBox="1"/>
          <p:nvPr/>
        </p:nvSpPr>
        <p:spPr>
          <a:xfrm>
            <a:off x="4757329" y="4917875"/>
            <a:ext cx="543739" cy="307777"/>
          </a:xfrm>
          <a:prstGeom prst="rect">
            <a:avLst/>
          </a:prstGeom>
          <a:noFill/>
        </p:spPr>
        <p:txBody>
          <a:bodyPr wrap="none" rtlCol="0">
            <a:spAutoFit/>
          </a:bodyPr>
          <a:lstStyle/>
          <a:p>
            <a:r>
              <a:rPr kumimoji="1" lang="ja-JP" altLang="en-US" sz="1400" dirty="0" smtClean="0">
                <a:solidFill>
                  <a:srgbClr val="FF0000"/>
                </a:solidFill>
              </a:rPr>
              <a:t>◎②</a:t>
            </a:r>
            <a:endParaRPr kumimoji="1" lang="ja-JP" altLang="en-US" sz="1400" dirty="0">
              <a:solidFill>
                <a:srgbClr val="FF0000"/>
              </a:solidFill>
            </a:endParaRPr>
          </a:p>
        </p:txBody>
      </p:sp>
    </p:spTree>
    <p:extLst>
      <p:ext uri="{BB962C8B-B14F-4D97-AF65-F5344CB8AC3E}">
        <p14:creationId xmlns:p14="http://schemas.microsoft.com/office/powerpoint/2010/main" val="3261416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13254" y="766119"/>
            <a:ext cx="54938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農産物漬物製造における衛生管理計画</a:t>
            </a:r>
            <a:r>
              <a:rPr kumimoji="1" lang="ja-JP" altLang="en-US" sz="18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（記載例</a:t>
            </a:r>
            <a:r>
              <a:rPr kumimoji="1" lang="ja-JP" altLang="en-US" dirty="0">
                <a:solidFill>
                  <a:srgbClr val="FF0000"/>
                </a:solidFill>
                <a:latin typeface="Calibri" panose="020F0502020204030204"/>
                <a:ea typeface="游ゴシック" panose="020B0400000000000000" pitchFamily="50" charset="-128"/>
              </a:rPr>
              <a:t>２</a:t>
            </a:r>
            <a:r>
              <a:rPr kumimoji="1" lang="ja-JP" altLang="en-US" sz="18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graphicFrame>
        <p:nvGraphicFramePr>
          <p:cNvPr id="5" name="表 4"/>
          <p:cNvGraphicFramePr>
            <a:graphicFrameLocks noGrp="1"/>
          </p:cNvGraphicFramePr>
          <p:nvPr>
            <p:extLst/>
          </p:nvPr>
        </p:nvGraphicFramePr>
        <p:xfrm>
          <a:off x="1151021" y="1331495"/>
          <a:ext cx="7768390" cy="7620801"/>
        </p:xfrm>
        <a:graphic>
          <a:graphicData uri="http://schemas.openxmlformats.org/drawingml/2006/table">
            <a:tbl>
              <a:tblPr firstRow="1" bandRow="1">
                <a:tableStyleId>{5C22544A-7EE6-4342-B048-85BDC9FD1C3A}</a:tableStyleId>
              </a:tblPr>
              <a:tblGrid>
                <a:gridCol w="2169695">
                  <a:extLst>
                    <a:ext uri="{9D8B030D-6E8A-4147-A177-3AD203B41FA5}">
                      <a16:colId xmlns:a16="http://schemas.microsoft.com/office/drawing/2014/main" val="2433889467"/>
                    </a:ext>
                  </a:extLst>
                </a:gridCol>
                <a:gridCol w="5598695">
                  <a:extLst>
                    <a:ext uri="{9D8B030D-6E8A-4147-A177-3AD203B41FA5}">
                      <a16:colId xmlns:a16="http://schemas.microsoft.com/office/drawing/2014/main" val="2633344797"/>
                    </a:ext>
                  </a:extLst>
                </a:gridCol>
              </a:tblGrid>
              <a:tr h="894347">
                <a:tc>
                  <a:txBody>
                    <a:bodyPr/>
                    <a:lstStyle/>
                    <a:p>
                      <a:r>
                        <a:rPr kumimoji="1" lang="ja-JP" altLang="en-US" sz="1600" b="0" dirty="0" smtClean="0">
                          <a:solidFill>
                            <a:schemeClr val="tx1"/>
                          </a:solidFill>
                          <a:latin typeface="+mn-ea"/>
                          <a:ea typeface="+mn-ea"/>
                        </a:rPr>
                        <a:t>１．事業所名</a:t>
                      </a:r>
                      <a:endParaRPr kumimoji="1" lang="en-US" altLang="ja-JP" sz="1600" b="0" dirty="0" smtClean="0">
                        <a:solidFill>
                          <a:schemeClr val="tx1"/>
                        </a:solidFill>
                        <a:latin typeface="+mn-ea"/>
                        <a:ea typeface="+mn-ea"/>
                      </a:endParaRPr>
                    </a:p>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dirty="0" smtClean="0">
                          <a:solidFill>
                            <a:srgbClr val="FF0000"/>
                          </a:solidFill>
                        </a:rPr>
                        <a:t>○○会社　製造所○○○</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8994437"/>
                  </a:ext>
                </a:extLst>
              </a:tr>
              <a:tr h="894347">
                <a:tc>
                  <a:txBody>
                    <a:bodyPr/>
                    <a:lstStyle/>
                    <a:p>
                      <a:r>
                        <a:rPr kumimoji="1" lang="ja-JP" altLang="en-US" sz="1600" dirty="0" smtClean="0"/>
                        <a:t>２．製造品目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dirty="0" smtClean="0">
                          <a:solidFill>
                            <a:srgbClr val="FF0000"/>
                          </a:solidFill>
                        </a:rPr>
                        <a:t>きゅうりしょうゆ漬（調味漬）</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925023"/>
                  </a:ext>
                </a:extLst>
              </a:tr>
              <a:tr h="894347">
                <a:tc>
                  <a:txBody>
                    <a:bodyPr/>
                    <a:lstStyle/>
                    <a:p>
                      <a:r>
                        <a:rPr kumimoji="1" lang="ja-JP" altLang="en-US" sz="1600" dirty="0" smtClean="0"/>
                        <a:t>３．工程表</a:t>
                      </a:r>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smtClean="0"/>
                        <a:t>※</a:t>
                      </a:r>
                      <a:r>
                        <a:rPr kumimoji="1" lang="ja-JP" altLang="en-US" sz="1400" u="sng" dirty="0" smtClean="0"/>
                        <a:t>自社の製造工程について、</a:t>
                      </a:r>
                      <a:r>
                        <a:rPr kumimoji="1" lang="ja-JP" altLang="en-US" sz="1400" dirty="0" smtClean="0"/>
                        <a:t>漬物の製造工程例を参考にして工程表を作成し、重要なポイントに「◎」をつけて下さい。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9408633"/>
                  </a:ext>
                </a:extLst>
              </a:tr>
              <a:tr h="894347">
                <a:tc gridSpan="2">
                  <a:txBody>
                    <a:bodyPr/>
                    <a:lstStyle/>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r>
                        <a:rPr kumimoji="1" lang="en-US" altLang="ja-JP" sz="1400" dirty="0" smtClean="0"/>
                        <a:t>※</a:t>
                      </a:r>
                      <a:r>
                        <a:rPr kumimoji="1" lang="ja-JP" altLang="en-US" sz="1400" dirty="0" smtClean="0"/>
                        <a:t>◎印は、重要な管理のポイント</a:t>
                      </a:r>
                      <a:endParaRPr kumimoji="1" lang="en-US" altLang="ja-JP" sz="14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5358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282474230"/>
              </p:ext>
            </p:extLst>
          </p:nvPr>
        </p:nvGraphicFramePr>
        <p:xfrm>
          <a:off x="1155031" y="6753724"/>
          <a:ext cx="7748337" cy="5738109"/>
        </p:xfrm>
        <a:graphic>
          <a:graphicData uri="http://schemas.openxmlformats.org/drawingml/2006/table">
            <a:tbl>
              <a:tblPr firstRow="1" bandRow="1">
                <a:tableStyleId>{5C22544A-7EE6-4342-B048-85BDC9FD1C3A}</a:tableStyleId>
              </a:tblPr>
              <a:tblGrid>
                <a:gridCol w="7748337">
                  <a:extLst>
                    <a:ext uri="{9D8B030D-6E8A-4147-A177-3AD203B41FA5}">
                      <a16:colId xmlns:a16="http://schemas.microsoft.com/office/drawing/2014/main" val="3115975185"/>
                    </a:ext>
                  </a:extLst>
                </a:gridCol>
              </a:tblGrid>
              <a:tr h="514120">
                <a:tc>
                  <a:txBody>
                    <a:bodyPr/>
                    <a:lstStyle/>
                    <a:p>
                      <a:r>
                        <a:rPr kumimoji="1" lang="ja-JP" altLang="en-US" sz="1600" b="0" dirty="0" smtClean="0">
                          <a:solidFill>
                            <a:schemeClr val="tx1"/>
                          </a:solidFill>
                        </a:rPr>
                        <a:t>４．一般衛生管理のポイント</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59796853"/>
                  </a:ext>
                </a:extLst>
              </a:tr>
              <a:tr h="1235396">
                <a:tc>
                  <a:txBody>
                    <a:bodyPr/>
                    <a:lstStyle/>
                    <a:p>
                      <a:r>
                        <a:rPr kumimoji="1" lang="ja-JP" altLang="en-US" sz="1600" dirty="0" smtClean="0"/>
                        <a:t>①日常点検</a:t>
                      </a:r>
                      <a:endParaRPr kumimoji="1" lang="en-US" altLang="ja-JP" sz="1600" dirty="0" smtClean="0"/>
                    </a:p>
                    <a:p>
                      <a:r>
                        <a:rPr kumimoji="1" lang="ja-JP" altLang="en-US" sz="1600" dirty="0" smtClean="0"/>
                        <a:t>　（従業員の健康・衛生管理、製造環境の衛生管理、機械設備等の衛生管理）</a:t>
                      </a:r>
                      <a:endParaRPr kumimoji="1" lang="en-US" altLang="ja-JP" sz="1600" dirty="0" smtClean="0"/>
                    </a:p>
                    <a:p>
                      <a:r>
                        <a:rPr kumimoji="1" lang="ja-JP" altLang="en-US" sz="1600" dirty="0" smtClean="0"/>
                        <a:t>②定期点検</a:t>
                      </a:r>
                      <a:endParaRPr kumimoji="1" lang="en-US" altLang="ja-JP" sz="1600" dirty="0" smtClean="0"/>
                    </a:p>
                    <a:p>
                      <a:r>
                        <a:rPr kumimoji="1" lang="ja-JP" altLang="en-US" sz="1600" dirty="0" smtClean="0"/>
                        <a:t>　（従業員の健康・衛生管理、製造環境の衛生管理）</a:t>
                      </a:r>
                      <a:endParaRPr kumimoji="1" lang="en-US" altLang="ja-JP" sz="1600" dirty="0" smtClean="0"/>
                    </a:p>
                    <a:p>
                      <a:r>
                        <a:rPr kumimoji="1" lang="en-US" altLang="ja-JP" sz="1600" b="1" dirty="0" smtClean="0"/>
                        <a:t>※</a:t>
                      </a:r>
                      <a:r>
                        <a:rPr kumimoji="1" lang="ja-JP" altLang="en-US" sz="1600" b="1" dirty="0" smtClean="0"/>
                        <a:t>一般衛生管理の実施記録表により確認、記録してください。</a:t>
                      </a:r>
                      <a:endParaRPr kumimoji="1" lang="ja-JP" alt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188667"/>
                  </a:ext>
                </a:extLst>
              </a:tr>
              <a:tr h="609382">
                <a:tc>
                  <a:txBody>
                    <a:bodyPr/>
                    <a:lstStyle/>
                    <a:p>
                      <a:r>
                        <a:rPr kumimoji="1" lang="ja-JP" altLang="en-US" sz="1600" dirty="0" smtClean="0"/>
                        <a:t>５．重要な管理のポイント</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50127855"/>
                  </a:ext>
                </a:extLst>
              </a:tr>
              <a:tr h="3303967">
                <a:tc>
                  <a:txBody>
                    <a:bodyPr/>
                    <a:lstStyle/>
                    <a:p>
                      <a:r>
                        <a:rPr kumimoji="1" lang="ja-JP" altLang="en-US" sz="1600" dirty="0" smtClean="0"/>
                        <a:t>１．重要な管理工程のチェックポイントを記入してください。</a:t>
                      </a:r>
                      <a:endParaRPr kumimoji="1" lang="en-US" altLang="ja-JP" sz="1600" dirty="0" smtClean="0"/>
                    </a:p>
                    <a:p>
                      <a:r>
                        <a:rPr kumimoji="1" lang="ja-JP" altLang="en-US" sz="1600" dirty="0" smtClean="0"/>
                        <a:t>　　</a:t>
                      </a:r>
                      <a:r>
                        <a:rPr kumimoji="1" lang="ja-JP" altLang="en-US" sz="1600" dirty="0" smtClean="0">
                          <a:solidFill>
                            <a:srgbClr val="FF0000"/>
                          </a:solidFill>
                        </a:rPr>
                        <a:t>①加熱殺菌工程における加熱温度・時間は適正か（殺菌温度・時間記録表）</a:t>
                      </a:r>
                      <a:endParaRPr kumimoji="1" lang="en-US" altLang="ja-JP" sz="1600" dirty="0" smtClean="0">
                        <a:solidFill>
                          <a:srgbClr val="FF0000"/>
                        </a:solidFill>
                      </a:endParaRPr>
                    </a:p>
                    <a:p>
                      <a:r>
                        <a:rPr kumimoji="1" lang="ja-JP" altLang="en-US" sz="1600" dirty="0" smtClean="0">
                          <a:solidFill>
                            <a:srgbClr val="FF0000"/>
                          </a:solidFill>
                        </a:rPr>
                        <a:t>　　②金属異物等はないか</a:t>
                      </a:r>
                      <a:endParaRPr kumimoji="1" lang="en-US" altLang="ja-JP" sz="1600" dirty="0" smtClean="0"/>
                    </a:p>
                    <a:p>
                      <a:r>
                        <a:rPr kumimoji="1" lang="ja-JP" altLang="en-US" sz="1600" dirty="0" smtClean="0"/>
                        <a:t>２．不適切な場合の改善措置をあらかじめ決めて記入してください。</a:t>
                      </a:r>
                      <a:endParaRPr kumimoji="1" lang="en-US" altLang="ja-JP" sz="1600" dirty="0" smtClean="0"/>
                    </a:p>
                    <a:p>
                      <a:r>
                        <a:rPr kumimoji="1" lang="ja-JP" altLang="en-US" sz="1600" dirty="0" smtClean="0"/>
                        <a:t>　　</a:t>
                      </a:r>
                      <a:r>
                        <a:rPr kumimoji="1" lang="ja-JP" altLang="en-US" sz="1600" dirty="0" smtClean="0">
                          <a:solidFill>
                            <a:srgbClr val="FF0000"/>
                          </a:solidFill>
                        </a:rPr>
                        <a:t>①加熱殺菌ラインを止め、加熱できなかった製品を区別する。原因を特定し、</a:t>
                      </a:r>
                      <a:endParaRPr kumimoji="1" lang="en-US" altLang="ja-JP" sz="1600" dirty="0" smtClean="0">
                        <a:solidFill>
                          <a:srgbClr val="FF0000"/>
                        </a:solidFill>
                      </a:endParaRPr>
                    </a:p>
                    <a:p>
                      <a:r>
                        <a:rPr kumimoji="1" lang="ja-JP" altLang="en-US" sz="1600" dirty="0" smtClean="0">
                          <a:solidFill>
                            <a:srgbClr val="FF0000"/>
                          </a:solidFill>
                        </a:rPr>
                        <a:t>　　　正常に加熱できるように復旧させる。温度計、タイマーを校正する。不適合　</a:t>
                      </a:r>
                      <a:endParaRPr kumimoji="1" lang="en-US" altLang="ja-JP" sz="1600" dirty="0" smtClean="0">
                        <a:solidFill>
                          <a:srgbClr val="FF0000"/>
                        </a:solidFill>
                      </a:endParaRPr>
                    </a:p>
                    <a:p>
                      <a:r>
                        <a:rPr kumimoji="1" lang="ja-JP" altLang="en-US" sz="1600" dirty="0" smtClean="0">
                          <a:solidFill>
                            <a:srgbClr val="FF0000"/>
                          </a:solidFill>
                        </a:rPr>
                        <a:t>　　　品を廃棄する。</a:t>
                      </a:r>
                      <a:endParaRPr kumimoji="1" lang="en-US" altLang="ja-JP" sz="1600" dirty="0" smtClean="0">
                        <a:solidFill>
                          <a:srgbClr val="FF0000"/>
                        </a:solidFill>
                      </a:endParaRPr>
                    </a:p>
                    <a:p>
                      <a:r>
                        <a:rPr kumimoji="1" lang="ja-JP" altLang="en-US" sz="1600" dirty="0" smtClean="0">
                          <a:solidFill>
                            <a:srgbClr val="FF0000"/>
                          </a:solidFill>
                        </a:rPr>
                        <a:t>　　②製造作業中に目視検査により異常を確認したら、直ちに作業を止めて異物の</a:t>
                      </a:r>
                      <a:endParaRPr kumimoji="1" lang="en-US" altLang="ja-JP" sz="1600" dirty="0" smtClean="0">
                        <a:solidFill>
                          <a:srgbClr val="FF0000"/>
                        </a:solidFill>
                      </a:endParaRPr>
                    </a:p>
                    <a:p>
                      <a:r>
                        <a:rPr kumimoji="1" lang="ja-JP" altLang="en-US" sz="1600" dirty="0" smtClean="0">
                          <a:solidFill>
                            <a:srgbClr val="FF0000"/>
                          </a:solidFill>
                        </a:rPr>
                        <a:t>　　　除去及び裁断野菜の選別や廃棄を行う。</a:t>
                      </a:r>
                      <a:endParaRPr kumimoji="1" lang="en-US" altLang="ja-JP" sz="1600" dirty="0" smtClean="0">
                        <a:solidFill>
                          <a:srgbClr val="FF0000"/>
                        </a:solidFill>
                      </a:endParaRPr>
                    </a:p>
                    <a:p>
                      <a:r>
                        <a:rPr kumimoji="1" lang="ja-JP" altLang="en-US" sz="1600" dirty="0" smtClean="0"/>
                        <a:t>３．確認・記録</a:t>
                      </a:r>
                      <a:endParaRPr kumimoji="1" lang="en-US" altLang="ja-JP" sz="1600" dirty="0" smtClean="0"/>
                    </a:p>
                    <a:p>
                      <a:r>
                        <a:rPr kumimoji="1" lang="en-US" altLang="ja-JP" sz="1600" b="1" dirty="0" smtClean="0"/>
                        <a:t>※</a:t>
                      </a:r>
                      <a:r>
                        <a:rPr kumimoji="1" lang="ja-JP" altLang="en-US" sz="1600" b="1" dirty="0" smtClean="0"/>
                        <a:t>関係帳票類（Ｐ２７～参照）により、確認、記録して下さい。</a:t>
                      </a:r>
                      <a:endParaRPr kumimoji="1" lang="en-US" altLang="ja-JP" sz="1600" b="1"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16428"/>
                  </a:ext>
                </a:extLst>
              </a:tr>
            </a:tbl>
          </a:graphicData>
        </a:graphic>
      </p:graphicFrame>
      <p:sp>
        <p:nvSpPr>
          <p:cNvPr id="8" name="正方形/長方形 7"/>
          <p:cNvSpPr/>
          <p:nvPr/>
        </p:nvSpPr>
        <p:spPr>
          <a:xfrm>
            <a:off x="1494816"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原料</a:t>
            </a:r>
            <a:r>
              <a:rPr kumimoji="1" lang="ja-JP" altLang="en-US" sz="1200" dirty="0" smtClean="0">
                <a:solidFill>
                  <a:srgbClr val="FF0000"/>
                </a:solidFill>
              </a:rPr>
              <a:t>受入</a:t>
            </a:r>
            <a:endParaRPr kumimoji="1" lang="ja-JP" altLang="en-US" sz="1200" dirty="0">
              <a:solidFill>
                <a:srgbClr val="FF0000"/>
              </a:solidFill>
            </a:endParaRPr>
          </a:p>
        </p:txBody>
      </p:sp>
      <p:sp>
        <p:nvSpPr>
          <p:cNvPr id="9" name="正方形/長方形 8"/>
          <p:cNvSpPr/>
          <p:nvPr/>
        </p:nvSpPr>
        <p:spPr>
          <a:xfrm>
            <a:off x="2959766"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保管</a:t>
            </a:r>
            <a:endParaRPr kumimoji="1" lang="ja-JP" altLang="en-US" sz="1200" dirty="0">
              <a:solidFill>
                <a:srgbClr val="FF0000"/>
              </a:solidFill>
            </a:endParaRPr>
          </a:p>
        </p:txBody>
      </p:sp>
      <p:sp>
        <p:nvSpPr>
          <p:cNvPr id="10" name="正方形/長方形 9"/>
          <p:cNvSpPr/>
          <p:nvPr/>
        </p:nvSpPr>
        <p:spPr>
          <a:xfrm>
            <a:off x="4443662"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洗浄</a:t>
            </a:r>
            <a:endParaRPr kumimoji="1" lang="ja-JP" altLang="en-US" sz="1400" dirty="0">
              <a:solidFill>
                <a:srgbClr val="FF0000"/>
              </a:solidFill>
            </a:endParaRPr>
          </a:p>
        </p:txBody>
      </p:sp>
      <p:sp>
        <p:nvSpPr>
          <p:cNvPr id="11" name="正方形/長方形 10"/>
          <p:cNvSpPr/>
          <p:nvPr/>
        </p:nvSpPr>
        <p:spPr>
          <a:xfrm>
            <a:off x="5959638"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切断</a:t>
            </a:r>
            <a:endParaRPr kumimoji="1" lang="ja-JP" altLang="en-US" sz="1200" dirty="0">
              <a:solidFill>
                <a:srgbClr val="FF0000"/>
              </a:solidFill>
            </a:endParaRPr>
          </a:p>
        </p:txBody>
      </p:sp>
      <p:sp>
        <p:nvSpPr>
          <p:cNvPr id="12" name="正方形/長方形 11"/>
          <p:cNvSpPr/>
          <p:nvPr/>
        </p:nvSpPr>
        <p:spPr>
          <a:xfrm>
            <a:off x="7435513" y="432038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脱塩</a:t>
            </a:r>
            <a:endParaRPr kumimoji="1" lang="en-US" altLang="ja-JP" sz="1200" dirty="0">
              <a:solidFill>
                <a:srgbClr val="FF0000"/>
              </a:solidFill>
            </a:endParaRPr>
          </a:p>
        </p:txBody>
      </p:sp>
      <p:cxnSp>
        <p:nvCxnSpPr>
          <p:cNvPr id="16" name="直線矢印コネクタ 15"/>
          <p:cNvCxnSpPr/>
          <p:nvPr/>
        </p:nvCxnSpPr>
        <p:spPr>
          <a:xfrm>
            <a:off x="2630904" y="4531407"/>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9" idx="3"/>
            <a:endCxn id="10" idx="1"/>
          </p:cNvCxnSpPr>
          <p:nvPr/>
        </p:nvCxnSpPr>
        <p:spPr>
          <a:xfrm>
            <a:off x="4082713" y="4528932"/>
            <a:ext cx="36094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10" idx="3"/>
            <a:endCxn id="11" idx="1"/>
          </p:cNvCxnSpPr>
          <p:nvPr/>
        </p:nvCxnSpPr>
        <p:spPr>
          <a:xfrm>
            <a:off x="5566609" y="4528932"/>
            <a:ext cx="39302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1" idx="3"/>
          </p:cNvCxnSpPr>
          <p:nvPr/>
        </p:nvCxnSpPr>
        <p:spPr>
          <a:xfrm>
            <a:off x="7082585" y="4528932"/>
            <a:ext cx="37698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1532021"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圧搾</a:t>
            </a:r>
            <a:endParaRPr kumimoji="1" lang="en-US" altLang="ja-JP" sz="1200" dirty="0">
              <a:solidFill>
                <a:srgbClr val="FF0000"/>
              </a:solidFill>
            </a:endParaRPr>
          </a:p>
        </p:txBody>
      </p:sp>
      <p:sp>
        <p:nvSpPr>
          <p:cNvPr id="25" name="正方形/長方形 24"/>
          <p:cNvSpPr/>
          <p:nvPr/>
        </p:nvSpPr>
        <p:spPr>
          <a:xfrm>
            <a:off x="2983830"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調味</a:t>
            </a:r>
            <a:endParaRPr kumimoji="1" lang="ja-JP" altLang="en-US" sz="1200" dirty="0">
              <a:solidFill>
                <a:srgbClr val="FF0000"/>
              </a:solidFill>
            </a:endParaRPr>
          </a:p>
        </p:txBody>
      </p:sp>
      <p:sp>
        <p:nvSpPr>
          <p:cNvPr id="26" name="正方形/長方形 25"/>
          <p:cNvSpPr/>
          <p:nvPr/>
        </p:nvSpPr>
        <p:spPr>
          <a:xfrm>
            <a:off x="4467726"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計量・</a:t>
            </a:r>
            <a:r>
              <a:rPr kumimoji="1" lang="ja-JP" altLang="en-US" sz="1200" dirty="0" smtClean="0">
                <a:solidFill>
                  <a:srgbClr val="FF0000"/>
                </a:solidFill>
              </a:rPr>
              <a:t>充填</a:t>
            </a:r>
            <a:endParaRPr kumimoji="1" lang="ja-JP" altLang="en-US" sz="1200" dirty="0">
              <a:solidFill>
                <a:srgbClr val="FF0000"/>
              </a:solidFill>
            </a:endParaRPr>
          </a:p>
        </p:txBody>
      </p:sp>
      <p:sp>
        <p:nvSpPr>
          <p:cNvPr id="27" name="正方形/長方形 26"/>
          <p:cNvSpPr/>
          <p:nvPr/>
        </p:nvSpPr>
        <p:spPr>
          <a:xfrm>
            <a:off x="5983702"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rPr>
              <a:t>加熱</a:t>
            </a:r>
            <a:r>
              <a:rPr kumimoji="1" lang="ja-JP" altLang="en-US" sz="1200" dirty="0" smtClean="0">
                <a:solidFill>
                  <a:srgbClr val="FF0000"/>
                </a:solidFill>
              </a:rPr>
              <a:t>殺菌</a:t>
            </a:r>
            <a:endParaRPr kumimoji="1" lang="ja-JP" altLang="en-US" sz="1200" dirty="0">
              <a:solidFill>
                <a:srgbClr val="FF0000"/>
              </a:solidFill>
            </a:endParaRPr>
          </a:p>
        </p:txBody>
      </p:sp>
      <p:sp>
        <p:nvSpPr>
          <p:cNvPr id="28" name="正方形/長方形 27"/>
          <p:cNvSpPr/>
          <p:nvPr/>
        </p:nvSpPr>
        <p:spPr>
          <a:xfrm>
            <a:off x="7459577" y="5162594"/>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冷却</a:t>
            </a:r>
            <a:endParaRPr kumimoji="1" lang="en-US" altLang="ja-JP" sz="1200" dirty="0">
              <a:solidFill>
                <a:srgbClr val="FF0000"/>
              </a:solidFill>
            </a:endParaRPr>
          </a:p>
        </p:txBody>
      </p:sp>
      <p:cxnSp>
        <p:nvCxnSpPr>
          <p:cNvPr id="29" name="直線矢印コネクタ 28"/>
          <p:cNvCxnSpPr/>
          <p:nvPr/>
        </p:nvCxnSpPr>
        <p:spPr>
          <a:xfrm>
            <a:off x="2654968" y="5378594"/>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5" idx="3"/>
          </p:cNvCxnSpPr>
          <p:nvPr/>
        </p:nvCxnSpPr>
        <p:spPr>
          <a:xfrm>
            <a:off x="4106777" y="5371142"/>
            <a:ext cx="360949" cy="802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6" idx="3"/>
          </p:cNvCxnSpPr>
          <p:nvPr/>
        </p:nvCxnSpPr>
        <p:spPr>
          <a:xfrm>
            <a:off x="5590673" y="5371142"/>
            <a:ext cx="39302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7" idx="3"/>
          </p:cNvCxnSpPr>
          <p:nvPr/>
        </p:nvCxnSpPr>
        <p:spPr>
          <a:xfrm>
            <a:off x="7106649" y="5371142"/>
            <a:ext cx="37698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1532710" y="6004803"/>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1" lang="ja-JP" altLang="en-US" sz="1200" dirty="0">
                <a:solidFill>
                  <a:srgbClr val="FF0000"/>
                </a:solidFill>
              </a:rPr>
              <a:t>金属検出</a:t>
            </a:r>
            <a:endParaRPr kumimoji="1" lang="en-US" altLang="ja-JP" sz="1200" dirty="0">
              <a:solidFill>
                <a:srgbClr val="FF0000"/>
              </a:solidFill>
            </a:endParaRPr>
          </a:p>
          <a:p>
            <a:pPr lvl="0" algn="ctr">
              <a:defRPr/>
            </a:pPr>
            <a:r>
              <a:rPr kumimoji="1" lang="ja-JP" altLang="en-US" sz="1200" dirty="0">
                <a:solidFill>
                  <a:srgbClr val="FF0000"/>
                </a:solidFill>
              </a:rPr>
              <a:t>（目視</a:t>
            </a:r>
            <a:r>
              <a:rPr kumimoji="1" lang="ja-JP" altLang="en-US" sz="1200" dirty="0" smtClean="0">
                <a:solidFill>
                  <a:srgbClr val="FF0000"/>
                </a:solidFill>
              </a:rPr>
              <a:t>）</a:t>
            </a:r>
            <a:endParaRPr kumimoji="1" lang="en-US" altLang="ja-JP" sz="1200" dirty="0">
              <a:solidFill>
                <a:srgbClr val="FF0000"/>
              </a:solidFill>
            </a:endParaRPr>
          </a:p>
        </p:txBody>
      </p:sp>
      <p:sp>
        <p:nvSpPr>
          <p:cNvPr id="35" name="正方形/長方形 34"/>
          <p:cNvSpPr/>
          <p:nvPr/>
        </p:nvSpPr>
        <p:spPr>
          <a:xfrm>
            <a:off x="2984519" y="6004803"/>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保管</a:t>
            </a:r>
            <a:endParaRPr kumimoji="1" lang="ja-JP" altLang="en-US" sz="1200" dirty="0">
              <a:solidFill>
                <a:srgbClr val="FF0000"/>
              </a:solidFill>
            </a:endParaRPr>
          </a:p>
        </p:txBody>
      </p:sp>
      <p:sp>
        <p:nvSpPr>
          <p:cNvPr id="36" name="正方形/長方形 35"/>
          <p:cNvSpPr/>
          <p:nvPr/>
        </p:nvSpPr>
        <p:spPr>
          <a:xfrm>
            <a:off x="4468415" y="6004803"/>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出荷</a:t>
            </a:r>
            <a:endParaRPr kumimoji="1" lang="ja-JP" altLang="en-US" sz="1200" dirty="0">
              <a:solidFill>
                <a:srgbClr val="FF0000"/>
              </a:solidFill>
            </a:endParaRPr>
          </a:p>
        </p:txBody>
      </p:sp>
      <p:sp>
        <p:nvSpPr>
          <p:cNvPr id="37" name="正方形/長方形 36"/>
          <p:cNvSpPr/>
          <p:nvPr/>
        </p:nvSpPr>
        <p:spPr>
          <a:xfrm>
            <a:off x="5984391" y="6004803"/>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正方形/長方形 37"/>
          <p:cNvSpPr/>
          <p:nvPr/>
        </p:nvSpPr>
        <p:spPr>
          <a:xfrm>
            <a:off x="7460266" y="6004803"/>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39" name="直線矢印コネクタ 38"/>
          <p:cNvCxnSpPr/>
          <p:nvPr/>
        </p:nvCxnSpPr>
        <p:spPr>
          <a:xfrm>
            <a:off x="2655657" y="6220803"/>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35" idx="3"/>
          </p:cNvCxnSpPr>
          <p:nvPr/>
        </p:nvCxnSpPr>
        <p:spPr>
          <a:xfrm>
            <a:off x="4107466" y="6213351"/>
            <a:ext cx="360949" cy="802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36" idx="3"/>
          </p:cNvCxnSpPr>
          <p:nvPr/>
        </p:nvCxnSpPr>
        <p:spPr>
          <a:xfrm>
            <a:off x="5591362" y="6213351"/>
            <a:ext cx="39302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37" idx="3"/>
          </p:cNvCxnSpPr>
          <p:nvPr/>
        </p:nvCxnSpPr>
        <p:spPr>
          <a:xfrm>
            <a:off x="7107338" y="6213351"/>
            <a:ext cx="37698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pSp>
        <p:nvGrpSpPr>
          <p:cNvPr id="62" name="グループ化 61"/>
          <p:cNvGrpSpPr/>
          <p:nvPr/>
        </p:nvGrpSpPr>
        <p:grpSpPr>
          <a:xfrm>
            <a:off x="1227226" y="4593298"/>
            <a:ext cx="7491472" cy="809361"/>
            <a:chOff x="1227226" y="4448914"/>
            <a:chExt cx="7491472" cy="809361"/>
          </a:xfrm>
        </p:grpSpPr>
        <p:cxnSp>
          <p:nvCxnSpPr>
            <p:cNvPr id="43" name="直線矢印コネクタ 42"/>
            <p:cNvCxnSpPr/>
            <p:nvPr/>
          </p:nvCxnSpPr>
          <p:spPr>
            <a:xfrm>
              <a:off x="1235246" y="5258274"/>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1227226" y="4787153"/>
              <a:ext cx="0" cy="4711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1235246" y="4805916"/>
              <a:ext cx="7483452" cy="318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カギ線コネクタ 49"/>
            <p:cNvCxnSpPr/>
            <p:nvPr/>
          </p:nvCxnSpPr>
          <p:spPr>
            <a:xfrm rot="16200000" flipH="1">
              <a:off x="8456161" y="4575278"/>
              <a:ext cx="388902" cy="136173"/>
            </a:xfrm>
            <a:prstGeom prst="bentConnector3">
              <a:avLst>
                <a:gd name="adj1" fmla="val -7414"/>
              </a:avLst>
            </a:prstGeom>
            <a:ln w="25400"/>
          </p:spPr>
          <p:style>
            <a:lnRef idx="1">
              <a:schemeClr val="accent1"/>
            </a:lnRef>
            <a:fillRef idx="0">
              <a:schemeClr val="accent1"/>
            </a:fillRef>
            <a:effectRef idx="0">
              <a:schemeClr val="accent1"/>
            </a:effectRef>
            <a:fontRef idx="minor">
              <a:schemeClr val="tx1"/>
            </a:fontRef>
          </p:style>
        </p:cxnSp>
      </p:grpSp>
      <p:cxnSp>
        <p:nvCxnSpPr>
          <p:cNvPr id="64" name="直線矢印コネクタ 63"/>
          <p:cNvCxnSpPr/>
          <p:nvPr/>
        </p:nvCxnSpPr>
        <p:spPr>
          <a:xfrm>
            <a:off x="1239601" y="6225627"/>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1231581" y="5754506"/>
            <a:ext cx="0" cy="4711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1239601" y="5773269"/>
            <a:ext cx="7483452" cy="318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7" name="カギ線コネクタ 66"/>
          <p:cNvCxnSpPr/>
          <p:nvPr/>
        </p:nvCxnSpPr>
        <p:spPr>
          <a:xfrm rot="16200000" flipH="1">
            <a:off x="8460516" y="5542631"/>
            <a:ext cx="388902" cy="136173"/>
          </a:xfrm>
          <a:prstGeom prst="bentConnector3">
            <a:avLst>
              <a:gd name="adj1" fmla="val -7414"/>
            </a:avLst>
          </a:prstGeom>
          <a:ln w="25400"/>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113658" y="4925516"/>
            <a:ext cx="543739"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◎①</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56" name="テキスト ボックス 55"/>
          <p:cNvSpPr txBox="1"/>
          <p:nvPr/>
        </p:nvSpPr>
        <p:spPr>
          <a:xfrm>
            <a:off x="1722722" y="5760085"/>
            <a:ext cx="543739"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◎②</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5637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2973" y="1197440"/>
            <a:ext cx="3262432" cy="61555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（１）包装後加熱殺菌しない漬物</a:t>
            </a:r>
            <a:endPar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679157" y="2010326"/>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野菜受入れ</a:t>
            </a:r>
            <a:endParaRPr kumimoji="1"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選別調理・保管</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正方形/長方形 11"/>
          <p:cNvSpPr/>
          <p:nvPr/>
        </p:nvSpPr>
        <p:spPr>
          <a:xfrm>
            <a:off x="2237856" y="201032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カット</a:t>
            </a:r>
          </a:p>
        </p:txBody>
      </p:sp>
      <p:sp>
        <p:nvSpPr>
          <p:cNvPr id="13" name="正方形/長方形 12"/>
          <p:cNvSpPr/>
          <p:nvPr/>
        </p:nvSpPr>
        <p:spPr>
          <a:xfrm>
            <a:off x="3697688" y="2010326"/>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洗浄・殺菌</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6" name="直線矢印コネクタ 15"/>
          <p:cNvCxnSpPr/>
          <p:nvPr/>
        </p:nvCxnSpPr>
        <p:spPr>
          <a:xfrm>
            <a:off x="1941641" y="230785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380858" y="229998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436177" y="1505216"/>
            <a:ext cx="1415772"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１）調味浅漬</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正方形/長方形 28"/>
          <p:cNvSpPr/>
          <p:nvPr/>
        </p:nvSpPr>
        <p:spPr>
          <a:xfrm>
            <a:off x="5126033" y="201032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塩漬</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30" name="正方形/長方形 29"/>
          <p:cNvSpPr/>
          <p:nvPr/>
        </p:nvSpPr>
        <p:spPr>
          <a:xfrm>
            <a:off x="6485595" y="2367237"/>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計量</a:t>
            </a:r>
          </a:p>
        </p:txBody>
      </p:sp>
      <p:sp>
        <p:nvSpPr>
          <p:cNvPr id="31" name="正方形/長方形 30"/>
          <p:cNvSpPr/>
          <p:nvPr/>
        </p:nvSpPr>
        <p:spPr>
          <a:xfrm>
            <a:off x="7809060" y="2369935"/>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調味</a:t>
            </a:r>
          </a:p>
        </p:txBody>
      </p:sp>
      <p:sp>
        <p:nvSpPr>
          <p:cNvPr id="32" name="正方形/長方形 31"/>
          <p:cNvSpPr/>
          <p:nvPr/>
        </p:nvSpPr>
        <p:spPr>
          <a:xfrm>
            <a:off x="7809061" y="1527178"/>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計量</a:t>
            </a:r>
          </a:p>
        </p:txBody>
      </p:sp>
      <p:sp>
        <p:nvSpPr>
          <p:cNvPr id="33" name="正方形/長方形 32"/>
          <p:cNvSpPr/>
          <p:nvPr/>
        </p:nvSpPr>
        <p:spPr>
          <a:xfrm>
            <a:off x="6485595" y="1527178"/>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調味</a:t>
            </a:r>
          </a:p>
        </p:txBody>
      </p:sp>
      <p:cxnSp>
        <p:nvCxnSpPr>
          <p:cNvPr id="34" name="直線矢印コネクタ 33"/>
          <p:cNvCxnSpPr/>
          <p:nvPr/>
        </p:nvCxnSpPr>
        <p:spPr>
          <a:xfrm>
            <a:off x="4808611" y="2307997"/>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flipV="1">
            <a:off x="7621148" y="1843770"/>
            <a:ext cx="224009" cy="436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7596797" y="2719756"/>
            <a:ext cx="224009" cy="436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5663442" y="1852893"/>
            <a:ext cx="844213" cy="562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5671458" y="2736501"/>
            <a:ext cx="844213" cy="562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5680132" y="1863794"/>
            <a:ext cx="1" cy="1465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687506" y="2587694"/>
            <a:ext cx="1" cy="14653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677409" y="3296201"/>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包装・</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シール</a:t>
            </a:r>
          </a:p>
        </p:txBody>
      </p:sp>
      <p:sp>
        <p:nvSpPr>
          <p:cNvPr id="47" name="正方形/長方形 46"/>
          <p:cNvSpPr/>
          <p:nvPr/>
        </p:nvSpPr>
        <p:spPr>
          <a:xfrm>
            <a:off x="2096571" y="3307756"/>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金属検出</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48" name="正方形/長方形 47"/>
          <p:cNvSpPr/>
          <p:nvPr/>
        </p:nvSpPr>
        <p:spPr>
          <a:xfrm>
            <a:off x="3556403" y="330775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保管</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（冷蔵）</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49" name="直線矢印コネクタ 48"/>
          <p:cNvCxnSpPr/>
          <p:nvPr/>
        </p:nvCxnSpPr>
        <p:spPr>
          <a:xfrm>
            <a:off x="1800356" y="360528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39573" y="359741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4984748" y="330775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保冷</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出荷</a:t>
            </a:r>
          </a:p>
        </p:txBody>
      </p:sp>
      <p:cxnSp>
        <p:nvCxnSpPr>
          <p:cNvPr id="52" name="直線矢印コネクタ 51"/>
          <p:cNvCxnSpPr/>
          <p:nvPr/>
        </p:nvCxnSpPr>
        <p:spPr>
          <a:xfrm>
            <a:off x="4667326" y="3605427"/>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8932007" y="1838146"/>
            <a:ext cx="112004" cy="7805"/>
          </a:xfrm>
          <a:prstGeom prst="straightConnector1">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8932007" y="2656893"/>
            <a:ext cx="112004" cy="10078"/>
          </a:xfrm>
          <a:prstGeom prst="straightConnector1">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9044011" y="1838146"/>
            <a:ext cx="0" cy="125440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a:off x="542260" y="3092552"/>
            <a:ext cx="850175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H="1">
            <a:off x="557735" y="3092552"/>
            <a:ext cx="1" cy="52187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525937" y="3614429"/>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4081741" y="1769572"/>
            <a:ext cx="298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76" name="テキスト ボックス 75"/>
          <p:cNvSpPr txBox="1"/>
          <p:nvPr/>
        </p:nvSpPr>
        <p:spPr>
          <a:xfrm>
            <a:off x="2501304" y="3057799"/>
            <a:ext cx="298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77" name="テキスト ボックス 76"/>
          <p:cNvSpPr txBox="1"/>
          <p:nvPr/>
        </p:nvSpPr>
        <p:spPr>
          <a:xfrm>
            <a:off x="2121399" y="3910285"/>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2" name="グループ化 1"/>
          <p:cNvGrpSpPr/>
          <p:nvPr/>
        </p:nvGrpSpPr>
        <p:grpSpPr>
          <a:xfrm>
            <a:off x="506515" y="4563032"/>
            <a:ext cx="7408980" cy="2233514"/>
            <a:chOff x="436177" y="4375464"/>
            <a:chExt cx="7408980" cy="2233514"/>
          </a:xfrm>
        </p:grpSpPr>
        <p:sp>
          <p:nvSpPr>
            <p:cNvPr id="78" name="テキスト ボックス 77"/>
            <p:cNvSpPr txBox="1"/>
            <p:nvPr/>
          </p:nvSpPr>
          <p:spPr>
            <a:xfrm>
              <a:off x="436177" y="4375464"/>
              <a:ext cx="1210588"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２</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）キムチ</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9" name="正方形/長方形 78"/>
            <p:cNvSpPr/>
            <p:nvPr/>
          </p:nvSpPr>
          <p:spPr>
            <a:xfrm>
              <a:off x="679157" y="4805777"/>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野菜受入れ</a:t>
              </a:r>
              <a:endParaRPr kumimoji="1"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選別調理・保管</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0" name="正方形/長方形 79"/>
            <p:cNvSpPr/>
            <p:nvPr/>
          </p:nvSpPr>
          <p:spPr>
            <a:xfrm>
              <a:off x="2237856" y="4805777"/>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カット</a:t>
              </a:r>
            </a:p>
          </p:txBody>
        </p:sp>
        <p:sp>
          <p:nvSpPr>
            <p:cNvPr id="81" name="正方形/長方形 80"/>
            <p:cNvSpPr/>
            <p:nvPr/>
          </p:nvSpPr>
          <p:spPr>
            <a:xfrm>
              <a:off x="3697688" y="4805777"/>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洗浄・殺菌</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2" name="直線矢印コネクタ 81"/>
            <p:cNvCxnSpPr/>
            <p:nvPr/>
          </p:nvCxnSpPr>
          <p:spPr>
            <a:xfrm>
              <a:off x="1941641" y="5103304"/>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a:off x="3380858" y="5095432"/>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5126033" y="4805777"/>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塩漬</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5" name="直線矢印コネクタ 84"/>
            <p:cNvCxnSpPr/>
            <p:nvPr/>
          </p:nvCxnSpPr>
          <p:spPr>
            <a:xfrm>
              <a:off x="4808611" y="5103448"/>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6547023" y="480577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薬味タレ混合</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又</a:t>
              </a: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は挟み込み</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7" name="直線矢印コネクタ 86"/>
            <p:cNvCxnSpPr/>
            <p:nvPr/>
          </p:nvCxnSpPr>
          <p:spPr>
            <a:xfrm>
              <a:off x="6251791" y="509543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679157" y="5754525"/>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プレ発酵</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9" name="正方形/長方形 88"/>
            <p:cNvSpPr/>
            <p:nvPr/>
          </p:nvSpPr>
          <p:spPr>
            <a:xfrm>
              <a:off x="2237856" y="5754525"/>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計量・包装・シール</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90" name="正方形/長方形 89"/>
            <p:cNvSpPr/>
            <p:nvPr/>
          </p:nvSpPr>
          <p:spPr>
            <a:xfrm>
              <a:off x="3697688" y="5754525"/>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金属検出</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1" name="直線矢印コネクタ 90"/>
            <p:cNvCxnSpPr/>
            <p:nvPr/>
          </p:nvCxnSpPr>
          <p:spPr>
            <a:xfrm>
              <a:off x="1941641" y="6052052"/>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380858" y="6044180"/>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3" name="正方形/長方形 92"/>
            <p:cNvSpPr/>
            <p:nvPr/>
          </p:nvSpPr>
          <p:spPr>
            <a:xfrm>
              <a:off x="5126033" y="5754525"/>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保管</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冷蔵）</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4" name="直線矢印コネクタ 93"/>
            <p:cNvCxnSpPr/>
            <p:nvPr/>
          </p:nvCxnSpPr>
          <p:spPr>
            <a:xfrm>
              <a:off x="4808611" y="6052196"/>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6547023" y="5754524"/>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保冷・出荷</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6" name="直線矢印コネクタ 95"/>
            <p:cNvCxnSpPr/>
            <p:nvPr/>
          </p:nvCxnSpPr>
          <p:spPr>
            <a:xfrm>
              <a:off x="6251791" y="604417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flipH="1">
              <a:off x="557735" y="5576142"/>
              <a:ext cx="7287422" cy="24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4065602" y="4548042"/>
              <a:ext cx="298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99" name="テキスト ボックス 98"/>
            <p:cNvSpPr txBox="1"/>
            <p:nvPr/>
          </p:nvSpPr>
          <p:spPr>
            <a:xfrm>
              <a:off x="4095020" y="5505943"/>
              <a:ext cx="298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01" name="直線矢印コネクタ 100"/>
            <p:cNvCxnSpPr/>
            <p:nvPr/>
          </p:nvCxnSpPr>
          <p:spPr>
            <a:xfrm>
              <a:off x="542260" y="6052052"/>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557735" y="5587722"/>
              <a:ext cx="0" cy="42700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7845157" y="5095431"/>
              <a:ext cx="0" cy="4807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86" idx="3"/>
            </p:cNvCxnSpPr>
            <p:nvPr/>
          </p:nvCxnSpPr>
          <p:spPr>
            <a:xfrm flipV="1">
              <a:off x="7669970" y="5095431"/>
              <a:ext cx="175187"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9" name="テキスト ボックス 108"/>
            <p:cNvSpPr txBox="1"/>
            <p:nvPr/>
          </p:nvSpPr>
          <p:spPr>
            <a:xfrm>
              <a:off x="3737030" y="6347368"/>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4" name="フローチャート: 端子 3"/>
          <p:cNvSpPr/>
          <p:nvPr/>
        </p:nvSpPr>
        <p:spPr>
          <a:xfrm>
            <a:off x="436177" y="444408"/>
            <a:ext cx="7000743" cy="491163"/>
          </a:xfrm>
          <a:prstGeom prst="flowChartTerminator">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３．漬物の製造工程（例）</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◎は重要な管理ポイント</a:t>
            </a:r>
            <a:r>
              <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66" name="グループ化 65"/>
          <p:cNvGrpSpPr/>
          <p:nvPr/>
        </p:nvGrpSpPr>
        <p:grpSpPr>
          <a:xfrm>
            <a:off x="534288" y="7648581"/>
            <a:ext cx="8612620" cy="3291681"/>
            <a:chOff x="436177" y="847494"/>
            <a:chExt cx="8612620" cy="3291681"/>
          </a:xfrm>
        </p:grpSpPr>
        <p:sp>
          <p:nvSpPr>
            <p:cNvPr id="68" name="正方形/長方形 67"/>
            <p:cNvSpPr/>
            <p:nvPr/>
          </p:nvSpPr>
          <p:spPr>
            <a:xfrm>
              <a:off x="679157" y="1352604"/>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原料ウメ受入</a:t>
              </a:r>
              <a:endParaRPr kumimoji="1"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受入れ・</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9" name="正方形/長方形 68"/>
            <p:cNvSpPr/>
            <p:nvPr/>
          </p:nvSpPr>
          <p:spPr>
            <a:xfrm>
              <a:off x="2237856" y="1352604"/>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選果・洗浄</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72" name="正方形/長方形 71"/>
            <p:cNvSpPr/>
            <p:nvPr/>
          </p:nvSpPr>
          <p:spPr>
            <a:xfrm>
              <a:off x="7820806" y="1719218"/>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脱塩</a:t>
              </a:r>
            </a:p>
          </p:txBody>
        </p:sp>
        <p:cxnSp>
          <p:nvCxnSpPr>
            <p:cNvPr id="73" name="直線矢印コネクタ 72"/>
            <p:cNvCxnSpPr/>
            <p:nvPr/>
          </p:nvCxnSpPr>
          <p:spPr>
            <a:xfrm>
              <a:off x="1941641" y="165013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7505539" y="200924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0" name="テキスト ボックス 99"/>
            <p:cNvSpPr txBox="1"/>
            <p:nvPr/>
          </p:nvSpPr>
          <p:spPr>
            <a:xfrm>
              <a:off x="436177" y="847494"/>
              <a:ext cx="1620957"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３）梅漬・梅干</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2" name="正方形/長方形 101"/>
            <p:cNvSpPr/>
            <p:nvPr/>
          </p:nvSpPr>
          <p:spPr>
            <a:xfrm>
              <a:off x="3688067" y="1352604"/>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塩漬</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04" name="正方形/長方形 103"/>
            <p:cNvSpPr/>
            <p:nvPr/>
          </p:nvSpPr>
          <p:spPr>
            <a:xfrm>
              <a:off x="5047629" y="1709515"/>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硬化・追塩</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05" name="正方形/長方形 104"/>
            <p:cNvSpPr/>
            <p:nvPr/>
          </p:nvSpPr>
          <p:spPr>
            <a:xfrm>
              <a:off x="6371094" y="1712213"/>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塩</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蔵</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07" name="正方形/長方形 106"/>
            <p:cNvSpPr/>
            <p:nvPr/>
          </p:nvSpPr>
          <p:spPr>
            <a:xfrm>
              <a:off x="6371095" y="86945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保</a:t>
              </a: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蔵</a:t>
              </a:r>
            </a:p>
          </p:txBody>
        </p:sp>
        <p:sp>
          <p:nvSpPr>
            <p:cNvPr id="111" name="正方形/長方形 110"/>
            <p:cNvSpPr/>
            <p:nvPr/>
          </p:nvSpPr>
          <p:spPr>
            <a:xfrm>
              <a:off x="5047629" y="86945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乾燥</a:t>
              </a:r>
            </a:p>
          </p:txBody>
        </p:sp>
        <p:cxnSp>
          <p:nvCxnSpPr>
            <p:cNvPr id="112" name="直線矢印コネクタ 111"/>
            <p:cNvCxnSpPr/>
            <p:nvPr/>
          </p:nvCxnSpPr>
          <p:spPr>
            <a:xfrm>
              <a:off x="3370645" y="1650275"/>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flipV="1">
              <a:off x="6183182" y="1186048"/>
              <a:ext cx="224009" cy="436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flipV="1">
              <a:off x="6158831" y="2062034"/>
              <a:ext cx="224009" cy="436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p:nvPr/>
          </p:nvCxnSpPr>
          <p:spPr>
            <a:xfrm flipV="1">
              <a:off x="4225476" y="1195171"/>
              <a:ext cx="844213" cy="562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flipV="1">
              <a:off x="4233492" y="2078779"/>
              <a:ext cx="844213" cy="562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4227415" y="1206072"/>
              <a:ext cx="1" cy="1465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4234789" y="1929972"/>
              <a:ext cx="1" cy="14653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677409" y="3267129"/>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調味</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20" name="正方形/長方形 119"/>
            <p:cNvSpPr/>
            <p:nvPr/>
          </p:nvSpPr>
          <p:spPr>
            <a:xfrm>
              <a:off x="2096571" y="3278684"/>
              <a:ext cx="1122947" cy="57931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計量・包装</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シール</a:t>
              </a:r>
            </a:p>
          </p:txBody>
        </p:sp>
        <p:sp>
          <p:nvSpPr>
            <p:cNvPr id="121" name="正方形/長方形 120"/>
            <p:cNvSpPr/>
            <p:nvPr/>
          </p:nvSpPr>
          <p:spPr>
            <a:xfrm>
              <a:off x="3556403" y="3278684"/>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金属検出</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22" name="直線矢印コネクタ 121"/>
            <p:cNvCxnSpPr/>
            <p:nvPr/>
          </p:nvCxnSpPr>
          <p:spPr>
            <a:xfrm>
              <a:off x="1800356" y="357621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23" name="直線矢印コネクタ 122"/>
            <p:cNvCxnSpPr/>
            <p:nvPr/>
          </p:nvCxnSpPr>
          <p:spPr>
            <a:xfrm>
              <a:off x="3239573" y="356833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a:xfrm>
              <a:off x="4984748" y="3278684"/>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p:txBody>
        </p:sp>
        <p:cxnSp>
          <p:nvCxnSpPr>
            <p:cNvPr id="125" name="直線矢印コネクタ 124"/>
            <p:cNvCxnSpPr/>
            <p:nvPr/>
          </p:nvCxnSpPr>
          <p:spPr>
            <a:xfrm>
              <a:off x="4667326" y="3576355"/>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a:xfrm flipV="1">
              <a:off x="8932007" y="1999171"/>
              <a:ext cx="112004" cy="10078"/>
            </a:xfrm>
            <a:prstGeom prst="straightConnector1">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9044011" y="2009249"/>
              <a:ext cx="4786" cy="10398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flipH="1">
              <a:off x="515204" y="3015855"/>
              <a:ext cx="8528808" cy="318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flipH="1">
              <a:off x="539268" y="3026094"/>
              <a:ext cx="998" cy="5186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p:nvPr/>
          </p:nvCxnSpPr>
          <p:spPr>
            <a:xfrm>
              <a:off x="532970" y="3568117"/>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31" name="テキスト ボックス 130"/>
            <p:cNvSpPr txBox="1"/>
            <p:nvPr/>
          </p:nvSpPr>
          <p:spPr>
            <a:xfrm flipH="1">
              <a:off x="3975518" y="3019040"/>
              <a:ext cx="38810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32" name="テキスト ボックス 131"/>
            <p:cNvSpPr txBox="1"/>
            <p:nvPr/>
          </p:nvSpPr>
          <p:spPr>
            <a:xfrm>
              <a:off x="3572889" y="3877565"/>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133" name="直線矢印コネクタ 132"/>
            <p:cNvCxnSpPr/>
            <p:nvPr/>
          </p:nvCxnSpPr>
          <p:spPr>
            <a:xfrm>
              <a:off x="7490959" y="1190410"/>
              <a:ext cx="179011" cy="4761"/>
            </a:xfrm>
            <a:prstGeom prst="straightConnector1">
              <a:avLst/>
            </a:prstGeom>
            <a:ln w="38100">
              <a:solidFill>
                <a:schemeClr val="accent1">
                  <a:lumMod val="40000"/>
                  <a:lumOff val="60000"/>
                </a:schemeClr>
              </a:solidFill>
              <a:tailEnd type="none" w="lg" len="lg"/>
            </a:ln>
          </p:spPr>
          <p:style>
            <a:lnRef idx="1">
              <a:schemeClr val="accent1"/>
            </a:lnRef>
            <a:fillRef idx="0">
              <a:schemeClr val="accent1"/>
            </a:fillRef>
            <a:effectRef idx="0">
              <a:schemeClr val="accent1"/>
            </a:effectRef>
            <a:fontRef idx="minor">
              <a:schemeClr val="tx1"/>
            </a:fontRef>
          </p:style>
        </p:cxnSp>
        <p:sp>
          <p:nvSpPr>
            <p:cNvPr id="134" name="正方形/長方形 133"/>
            <p:cNvSpPr/>
            <p:nvPr/>
          </p:nvSpPr>
          <p:spPr>
            <a:xfrm>
              <a:off x="685181" y="2219206"/>
              <a:ext cx="3678446"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塩蔵・乾燥ウメの受入れ・選果・保管</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35" name="直線コネクタ 134"/>
            <p:cNvCxnSpPr/>
            <p:nvPr/>
          </p:nvCxnSpPr>
          <p:spPr>
            <a:xfrm>
              <a:off x="7641850" y="1159112"/>
              <a:ext cx="13180" cy="140576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4363627" y="2546962"/>
              <a:ext cx="3284813"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6437415" y="3267129"/>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出荷</a:t>
              </a:r>
            </a:p>
          </p:txBody>
        </p:sp>
        <p:cxnSp>
          <p:nvCxnSpPr>
            <p:cNvPr id="138" name="直線矢印コネクタ 137"/>
            <p:cNvCxnSpPr/>
            <p:nvPr/>
          </p:nvCxnSpPr>
          <p:spPr>
            <a:xfrm>
              <a:off x="6108553" y="358642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2564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459623" y="678302"/>
            <a:ext cx="8679257" cy="3770851"/>
            <a:chOff x="436177" y="5766114"/>
            <a:chExt cx="8679257" cy="3770851"/>
          </a:xfrm>
        </p:grpSpPr>
        <p:sp>
          <p:nvSpPr>
            <p:cNvPr id="78" name="テキスト ボックス 77"/>
            <p:cNvSpPr txBox="1"/>
            <p:nvPr/>
          </p:nvSpPr>
          <p:spPr>
            <a:xfrm>
              <a:off x="436177" y="5766114"/>
              <a:ext cx="1210588"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４）奈良漬</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9" name="正方形/長方形 78"/>
            <p:cNvSpPr/>
            <p:nvPr/>
          </p:nvSpPr>
          <p:spPr>
            <a:xfrm>
              <a:off x="679157" y="6196427"/>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原料野菜</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受入れ・</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0" name="正方形/長方形 79"/>
            <p:cNvSpPr/>
            <p:nvPr/>
          </p:nvSpPr>
          <p:spPr>
            <a:xfrm>
              <a:off x="2237856" y="6196427"/>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選別・洗浄</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81" name="正方形/長方形 80"/>
            <p:cNvSpPr/>
            <p:nvPr/>
          </p:nvSpPr>
          <p:spPr>
            <a:xfrm>
              <a:off x="3697688" y="6196427"/>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塩漬</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2" name="直線矢印コネクタ 81"/>
            <p:cNvCxnSpPr/>
            <p:nvPr/>
          </p:nvCxnSpPr>
          <p:spPr>
            <a:xfrm>
              <a:off x="1941641" y="6493954"/>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a:off x="3380858" y="6486082"/>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5126033" y="6196427"/>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5" name="直線矢印コネクタ 84"/>
            <p:cNvCxnSpPr/>
            <p:nvPr/>
          </p:nvCxnSpPr>
          <p:spPr>
            <a:xfrm>
              <a:off x="4808611" y="6494098"/>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6547023" y="619642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部分脱塩</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7" name="直線矢印コネクタ 86"/>
            <p:cNvCxnSpPr/>
            <p:nvPr/>
          </p:nvCxnSpPr>
          <p:spPr>
            <a:xfrm>
              <a:off x="6251791" y="648608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679157" y="8209703"/>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調味</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（酒粕床）</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9" name="正方形/長方形 88"/>
            <p:cNvSpPr/>
            <p:nvPr/>
          </p:nvSpPr>
          <p:spPr>
            <a:xfrm>
              <a:off x="2237856" y="7841213"/>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計量・包装・シール</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90" name="正方形/長方形 89"/>
            <p:cNvSpPr/>
            <p:nvPr/>
          </p:nvSpPr>
          <p:spPr>
            <a:xfrm>
              <a:off x="3697688" y="7840733"/>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金属検出</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1" name="直線矢印コネクタ 90"/>
            <p:cNvCxnSpPr/>
            <p:nvPr/>
          </p:nvCxnSpPr>
          <p:spPr>
            <a:xfrm flipV="1">
              <a:off x="1310099" y="8068913"/>
              <a:ext cx="960404" cy="981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380858" y="8110532"/>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3" name="正方形/長方形 92"/>
            <p:cNvSpPr/>
            <p:nvPr/>
          </p:nvSpPr>
          <p:spPr>
            <a:xfrm>
              <a:off x="5158295" y="8664488"/>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樽</a:t>
              </a:r>
              <a:r>
                <a:rPr kumimoji="1" lang="ja-JP" altLang="en-US" sz="1400" b="0" i="0" u="none" strike="noStrike" kern="1200" cap="none" spc="0" normalizeH="0" baseline="0" noProof="0" dirty="0" err="1" smtClean="0">
                  <a:ln>
                    <a:noFill/>
                  </a:ln>
                  <a:solidFill>
                    <a:srgbClr val="FF0000"/>
                  </a:solidFill>
                  <a:effectLst/>
                  <a:uLnTx/>
                  <a:uFillTx/>
                  <a:latin typeface="Calibri" panose="020F0502020204030204"/>
                  <a:ea typeface="游ゴシック" panose="020B0400000000000000" pitchFamily="50" charset="-128"/>
                  <a:cs typeface="+mn-cs"/>
                </a:rPr>
                <a:t>どり</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4" name="直線矢印コネクタ 93"/>
            <p:cNvCxnSpPr/>
            <p:nvPr/>
          </p:nvCxnSpPr>
          <p:spPr>
            <a:xfrm>
              <a:off x="4840873" y="896215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6577704" y="7834403"/>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6" name="直線矢印コネクタ 95"/>
            <p:cNvCxnSpPr>
              <a:stCxn id="90" idx="3"/>
            </p:cNvCxnSpPr>
            <p:nvPr/>
          </p:nvCxnSpPr>
          <p:spPr>
            <a:xfrm flipV="1">
              <a:off x="4820635" y="8124059"/>
              <a:ext cx="1790699" cy="6330"/>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flipH="1">
              <a:off x="557735" y="7690120"/>
              <a:ext cx="7287422" cy="24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4047198" y="7575232"/>
              <a:ext cx="298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99" name="テキスト ボックス 98"/>
            <p:cNvSpPr txBox="1"/>
            <p:nvPr/>
          </p:nvSpPr>
          <p:spPr>
            <a:xfrm flipH="1" flipV="1">
              <a:off x="4214614" y="8390676"/>
              <a:ext cx="21265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01" name="直線矢印コネクタ 100"/>
            <p:cNvCxnSpPr/>
            <p:nvPr/>
          </p:nvCxnSpPr>
          <p:spPr>
            <a:xfrm>
              <a:off x="542260" y="8507230"/>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549997" y="7690120"/>
              <a:ext cx="7738" cy="7797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7845157" y="6486081"/>
              <a:ext cx="0" cy="120403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86" idx="3"/>
            </p:cNvCxnSpPr>
            <p:nvPr/>
          </p:nvCxnSpPr>
          <p:spPr>
            <a:xfrm flipV="1">
              <a:off x="7669970" y="6486081"/>
              <a:ext cx="175187"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9" name="テキスト ボックス 108"/>
            <p:cNvSpPr txBox="1"/>
            <p:nvPr/>
          </p:nvSpPr>
          <p:spPr>
            <a:xfrm>
              <a:off x="3718397" y="9275355"/>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5" name="正方形/長方形 104"/>
            <p:cNvSpPr/>
            <p:nvPr/>
          </p:nvSpPr>
          <p:spPr>
            <a:xfrm>
              <a:off x="685181" y="6929104"/>
              <a:ext cx="3678446"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塩蔵野菜の受入れ・保管</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5" name="直線矢印コネクタ 14"/>
            <p:cNvCxnSpPr>
              <a:stCxn id="86" idx="2"/>
            </p:cNvCxnSpPr>
            <p:nvPr/>
          </p:nvCxnSpPr>
          <p:spPr>
            <a:xfrm flipH="1">
              <a:off x="7108496" y="6775738"/>
              <a:ext cx="1" cy="403468"/>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4363627" y="7179206"/>
              <a:ext cx="2744869" cy="3723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1" name="正方形/長方形 110"/>
            <p:cNvSpPr/>
            <p:nvPr/>
          </p:nvSpPr>
          <p:spPr>
            <a:xfrm>
              <a:off x="2257871" y="8686953"/>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包装</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12" name="直線コネクタ 111"/>
            <p:cNvCxnSpPr>
              <a:stCxn id="88" idx="0"/>
              <a:endCxn id="88" idx="0"/>
            </p:cNvCxnSpPr>
            <p:nvPr/>
          </p:nvCxnSpPr>
          <p:spPr>
            <a:xfrm>
              <a:off x="1310099" y="8209703"/>
              <a:ext cx="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a:endCxn id="88" idx="0"/>
            </p:cNvCxnSpPr>
            <p:nvPr/>
          </p:nvCxnSpPr>
          <p:spPr>
            <a:xfrm>
              <a:off x="1310099" y="8078731"/>
              <a:ext cx="0" cy="13097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flipV="1">
              <a:off x="1313638" y="8944327"/>
              <a:ext cx="960404" cy="981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a:off x="1313638" y="8805283"/>
              <a:ext cx="0" cy="13097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5" name="正方形/長方形 114"/>
            <p:cNvSpPr/>
            <p:nvPr/>
          </p:nvSpPr>
          <p:spPr>
            <a:xfrm>
              <a:off x="3708083" y="8682027"/>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金属検出</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16" name="直線矢印コネクタ 115"/>
            <p:cNvCxnSpPr/>
            <p:nvPr/>
          </p:nvCxnSpPr>
          <p:spPr>
            <a:xfrm>
              <a:off x="3413080" y="8954144"/>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flipH="1">
              <a:off x="7150190" y="8417462"/>
              <a:ext cx="2" cy="561487"/>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flipV="1">
              <a:off x="6294454" y="8971683"/>
              <a:ext cx="855736" cy="7266"/>
            </a:xfrm>
            <a:prstGeom prst="straightConnector1">
              <a:avLst/>
            </a:prstGeom>
            <a:ln w="38100">
              <a:tailEnd type="none" w="lg" len="lg"/>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7992487" y="7841213"/>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出荷</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20" name="直線矢印コネクタ 119"/>
            <p:cNvCxnSpPr/>
            <p:nvPr/>
          </p:nvCxnSpPr>
          <p:spPr>
            <a:xfrm>
              <a:off x="7707434" y="812405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grpSp>
        <p:nvGrpSpPr>
          <p:cNvPr id="4" name="グループ化 3"/>
          <p:cNvGrpSpPr/>
          <p:nvPr/>
        </p:nvGrpSpPr>
        <p:grpSpPr>
          <a:xfrm>
            <a:off x="330608" y="4799720"/>
            <a:ext cx="8937806" cy="3890761"/>
            <a:chOff x="330608" y="5127964"/>
            <a:chExt cx="8937806" cy="3890761"/>
          </a:xfrm>
        </p:grpSpPr>
        <p:grpSp>
          <p:nvGrpSpPr>
            <p:cNvPr id="121" name="グループ化 120"/>
            <p:cNvGrpSpPr/>
            <p:nvPr/>
          </p:nvGrpSpPr>
          <p:grpSpPr>
            <a:xfrm>
              <a:off x="330608" y="5127964"/>
              <a:ext cx="8937806" cy="3414449"/>
              <a:chOff x="272995" y="430782"/>
              <a:chExt cx="8937806" cy="3414449"/>
            </a:xfrm>
          </p:grpSpPr>
          <p:sp>
            <p:nvSpPr>
              <p:cNvPr id="122" name="正方形/長方形 121"/>
              <p:cNvSpPr/>
              <p:nvPr/>
            </p:nvSpPr>
            <p:spPr>
              <a:xfrm>
                <a:off x="272995" y="430782"/>
                <a:ext cx="3416320"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（２）</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包装後加熱</a:t>
                </a: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殺菌す</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る</a:t>
                </a:r>
                <a:r>
                  <a:rPr kumimoji="0"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漬物</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3" name="グループ化 122"/>
              <p:cNvGrpSpPr/>
              <p:nvPr/>
            </p:nvGrpSpPr>
            <p:grpSpPr>
              <a:xfrm>
                <a:off x="515204" y="729464"/>
                <a:ext cx="8695597" cy="3115767"/>
                <a:chOff x="515204" y="752910"/>
                <a:chExt cx="8695597" cy="3115767"/>
              </a:xfrm>
            </p:grpSpPr>
            <p:sp>
              <p:nvSpPr>
                <p:cNvPr id="124" name="正方形/長方形 123"/>
                <p:cNvSpPr/>
                <p:nvPr/>
              </p:nvSpPr>
              <p:spPr>
                <a:xfrm>
                  <a:off x="679157" y="1093292"/>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原料野菜受入れ</a:t>
                  </a:r>
                  <a:endParaRPr kumimoji="1"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選別</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調整</a:t>
                  </a: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5" name="正方形/長方形 124"/>
                <p:cNvSpPr/>
                <p:nvPr/>
              </p:nvSpPr>
              <p:spPr>
                <a:xfrm>
                  <a:off x="2237856" y="1093292"/>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洗浄</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26" name="正方形/長方形 125"/>
                <p:cNvSpPr/>
                <p:nvPr/>
              </p:nvSpPr>
              <p:spPr>
                <a:xfrm>
                  <a:off x="7820806" y="1098946"/>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脱塩</a:t>
                  </a:r>
                </a:p>
              </p:txBody>
            </p:sp>
            <p:cxnSp>
              <p:nvCxnSpPr>
                <p:cNvPr id="127" name="直線矢印コネクタ 126"/>
                <p:cNvCxnSpPr/>
                <p:nvPr/>
              </p:nvCxnSpPr>
              <p:spPr>
                <a:xfrm>
                  <a:off x="1941641" y="139081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p:nvPr/>
              </p:nvCxnSpPr>
              <p:spPr>
                <a:xfrm>
                  <a:off x="7505539" y="1388977"/>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29" name="正方形/長方形 128"/>
                <p:cNvSpPr/>
                <p:nvPr/>
              </p:nvSpPr>
              <p:spPr>
                <a:xfrm>
                  <a:off x="3688067" y="1093292"/>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30" name="正方形/長方形 129"/>
                <p:cNvSpPr/>
                <p:nvPr/>
              </p:nvSpPr>
              <p:spPr>
                <a:xfrm>
                  <a:off x="5047629" y="1089243"/>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洗浄</a:t>
                  </a:r>
                </a:p>
              </p:txBody>
            </p:sp>
            <p:sp>
              <p:nvSpPr>
                <p:cNvPr id="131" name="正方形/長方形 130"/>
                <p:cNvSpPr/>
                <p:nvPr/>
              </p:nvSpPr>
              <p:spPr>
                <a:xfrm>
                  <a:off x="6371094" y="1091941"/>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カット</a:t>
                  </a:r>
                </a:p>
              </p:txBody>
            </p:sp>
            <p:cxnSp>
              <p:nvCxnSpPr>
                <p:cNvPr id="132" name="直線矢印コネクタ 131"/>
                <p:cNvCxnSpPr/>
                <p:nvPr/>
              </p:nvCxnSpPr>
              <p:spPr>
                <a:xfrm>
                  <a:off x="3370645" y="139096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p:nvPr/>
              </p:nvCxnSpPr>
              <p:spPr>
                <a:xfrm flipV="1">
                  <a:off x="6158831" y="1381602"/>
                  <a:ext cx="224009" cy="436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34" name="直線矢印コネクタ 133"/>
                <p:cNvCxnSpPr>
                  <a:endCxn id="130" idx="2"/>
                </p:cNvCxnSpPr>
                <p:nvPr/>
              </p:nvCxnSpPr>
              <p:spPr>
                <a:xfrm flipV="1">
                  <a:off x="5597727" y="1668555"/>
                  <a:ext cx="11376" cy="57898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677410" y="3007817"/>
                  <a:ext cx="969356"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（圧搾）</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36" name="正方形/長方形 135"/>
                <p:cNvSpPr/>
                <p:nvPr/>
              </p:nvSpPr>
              <p:spPr>
                <a:xfrm>
                  <a:off x="1976251" y="3019372"/>
                  <a:ext cx="949270" cy="57931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調味</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37" name="正方形/長方形 136"/>
                <p:cNvSpPr/>
                <p:nvPr/>
              </p:nvSpPr>
              <p:spPr>
                <a:xfrm>
                  <a:off x="3255604" y="3019372"/>
                  <a:ext cx="1122947" cy="57931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計量・包装</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シール</a:t>
                  </a:r>
                </a:p>
              </p:txBody>
            </p:sp>
            <p:cxnSp>
              <p:nvCxnSpPr>
                <p:cNvPr id="138" name="直線矢印コネクタ 137"/>
                <p:cNvCxnSpPr/>
                <p:nvPr/>
              </p:nvCxnSpPr>
              <p:spPr>
                <a:xfrm>
                  <a:off x="1643940" y="3316899"/>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p:nvPr/>
              </p:nvCxnSpPr>
              <p:spPr>
                <a:xfrm>
                  <a:off x="2938775" y="3309027"/>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40" name="正方形/長方形 139"/>
                <p:cNvSpPr/>
                <p:nvPr/>
              </p:nvSpPr>
              <p:spPr>
                <a:xfrm>
                  <a:off x="4695981" y="3019372"/>
                  <a:ext cx="1007800"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a:t>
                  </a: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検出</a:t>
                  </a:r>
                </a:p>
              </p:txBody>
            </p:sp>
            <p:cxnSp>
              <p:nvCxnSpPr>
                <p:cNvPr id="141" name="直線矢印コネクタ 140"/>
                <p:cNvCxnSpPr/>
                <p:nvPr/>
              </p:nvCxnSpPr>
              <p:spPr>
                <a:xfrm>
                  <a:off x="4366527" y="331704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p:nvPr/>
              </p:nvCxnSpPr>
              <p:spPr>
                <a:xfrm flipV="1">
                  <a:off x="8932007" y="1378905"/>
                  <a:ext cx="112004" cy="10078"/>
                </a:xfrm>
                <a:prstGeom prst="straightConnector1">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9044011" y="1388977"/>
                  <a:ext cx="4786" cy="14007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flipH="1">
                  <a:off x="515204" y="2756543"/>
                  <a:ext cx="8528808" cy="318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H="1">
                  <a:off x="515204" y="2778814"/>
                  <a:ext cx="998" cy="5186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a:off x="532970" y="3308805"/>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47" name="テキスト ボックス 146"/>
                <p:cNvSpPr txBox="1"/>
                <p:nvPr/>
              </p:nvSpPr>
              <p:spPr>
                <a:xfrm flipH="1">
                  <a:off x="4996987" y="2745903"/>
                  <a:ext cx="38810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48" name="テキスト ボックス 147"/>
                <p:cNvSpPr txBox="1"/>
                <p:nvPr/>
              </p:nvSpPr>
              <p:spPr>
                <a:xfrm>
                  <a:off x="4778235" y="3607067"/>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9" name="正方形/長方形 148"/>
                <p:cNvSpPr/>
                <p:nvPr/>
              </p:nvSpPr>
              <p:spPr>
                <a:xfrm>
                  <a:off x="685181" y="1959894"/>
                  <a:ext cx="3678446"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塩蔵野菜の受入れ・保管</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50" name="直線コネクタ 149"/>
                <p:cNvCxnSpPr/>
                <p:nvPr/>
              </p:nvCxnSpPr>
              <p:spPr>
                <a:xfrm>
                  <a:off x="4363627" y="2233784"/>
                  <a:ext cx="1245475" cy="15766"/>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1" name="正方形/長方形 150"/>
                <p:cNvSpPr/>
                <p:nvPr/>
              </p:nvSpPr>
              <p:spPr>
                <a:xfrm>
                  <a:off x="6016302" y="3007817"/>
                  <a:ext cx="1015509"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加熱殺菌</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冷却</a:t>
                  </a:r>
                </a:p>
              </p:txBody>
            </p:sp>
            <p:cxnSp>
              <p:nvCxnSpPr>
                <p:cNvPr id="152" name="直線矢印コネクタ 151"/>
                <p:cNvCxnSpPr/>
                <p:nvPr/>
              </p:nvCxnSpPr>
              <p:spPr>
                <a:xfrm>
                  <a:off x="5699465" y="332711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3" name="テキスト ボックス 152"/>
                <p:cNvSpPr txBox="1"/>
                <p:nvPr/>
              </p:nvSpPr>
              <p:spPr>
                <a:xfrm>
                  <a:off x="532970" y="752910"/>
                  <a:ext cx="4288353"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１</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）調味漬：醤油漬・塩漬・酢漬・からし漬</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154" name="直線矢印コネクタ 153"/>
                <p:cNvCxnSpPr/>
                <p:nvPr/>
              </p:nvCxnSpPr>
              <p:spPr>
                <a:xfrm flipV="1">
                  <a:off x="4808611" y="1389756"/>
                  <a:ext cx="224009" cy="436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5" name="正方形/長方形 154"/>
                <p:cNvSpPr/>
                <p:nvPr/>
              </p:nvSpPr>
              <p:spPr>
                <a:xfrm>
                  <a:off x="7331444" y="3000845"/>
                  <a:ext cx="789862"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p:txBody>
            </p:sp>
            <p:cxnSp>
              <p:nvCxnSpPr>
                <p:cNvPr id="156" name="直線矢印コネクタ 155"/>
                <p:cNvCxnSpPr/>
                <p:nvPr/>
              </p:nvCxnSpPr>
              <p:spPr>
                <a:xfrm>
                  <a:off x="7031811" y="3308805"/>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7" name="正方形/長方形 156"/>
                <p:cNvSpPr/>
                <p:nvPr/>
              </p:nvSpPr>
              <p:spPr>
                <a:xfrm>
                  <a:off x="8420939" y="2997291"/>
                  <a:ext cx="789862"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出荷</a:t>
                  </a:r>
                </a:p>
              </p:txBody>
            </p:sp>
            <p:cxnSp>
              <p:nvCxnSpPr>
                <p:cNvPr id="158" name="直線矢印コネクタ 157"/>
                <p:cNvCxnSpPr/>
                <p:nvPr/>
              </p:nvCxnSpPr>
              <p:spPr>
                <a:xfrm>
                  <a:off x="8106692" y="3316898"/>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9" name="テキスト ボックス 158"/>
                <p:cNvSpPr txBox="1"/>
                <p:nvPr/>
              </p:nvSpPr>
              <p:spPr>
                <a:xfrm flipH="1">
                  <a:off x="6352968" y="2742512"/>
                  <a:ext cx="38810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grpSp>
        </p:grpSp>
        <p:sp>
          <p:nvSpPr>
            <p:cNvPr id="160" name="テキスト ボックス 159"/>
            <p:cNvSpPr txBox="1"/>
            <p:nvPr/>
          </p:nvSpPr>
          <p:spPr>
            <a:xfrm>
              <a:off x="6050122" y="8418561"/>
              <a:ext cx="173088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中心温度</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75</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分間の加熱</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又</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はこれと同等以上の効力を有する方法で殺菌</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720433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18946" y="830474"/>
            <a:ext cx="8953842" cy="7502133"/>
            <a:chOff x="436177" y="5191458"/>
            <a:chExt cx="8953842" cy="7502133"/>
          </a:xfrm>
        </p:grpSpPr>
        <p:sp>
          <p:nvSpPr>
            <p:cNvPr id="78" name="テキスト ボックス 77"/>
            <p:cNvSpPr txBox="1"/>
            <p:nvPr/>
          </p:nvSpPr>
          <p:spPr>
            <a:xfrm>
              <a:off x="436177" y="5191458"/>
              <a:ext cx="1620957"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２</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）たく</a:t>
              </a:r>
              <a:r>
                <a:rPr kumimoji="1" lang="ja-JP" altLang="en-US" sz="16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あん</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漬</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9" name="正方形/長方形 78"/>
            <p:cNvSpPr/>
            <p:nvPr/>
          </p:nvSpPr>
          <p:spPr>
            <a:xfrm>
              <a:off x="679157" y="5814283"/>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原料野菜</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受入れ・</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0" name="正方形/長方形 79"/>
            <p:cNvSpPr/>
            <p:nvPr/>
          </p:nvSpPr>
          <p:spPr>
            <a:xfrm>
              <a:off x="2237857" y="5416988"/>
              <a:ext cx="842228"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乾燥</a:t>
              </a:r>
            </a:p>
          </p:txBody>
        </p:sp>
        <p:sp>
          <p:nvSpPr>
            <p:cNvPr id="81" name="正方形/長方形 80"/>
            <p:cNvSpPr/>
            <p:nvPr/>
          </p:nvSpPr>
          <p:spPr>
            <a:xfrm>
              <a:off x="3601433" y="5814283"/>
              <a:ext cx="909136"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err="1" smtClean="0">
                  <a:ln>
                    <a:noFill/>
                  </a:ln>
                  <a:solidFill>
                    <a:srgbClr val="FF0000"/>
                  </a:solidFill>
                  <a:effectLst/>
                  <a:uLnTx/>
                  <a:uFillTx/>
                  <a:latin typeface="Calibri" panose="020F0502020204030204"/>
                  <a:ea typeface="游ゴシック" panose="020B0400000000000000" pitchFamily="50" charset="-128"/>
                  <a:cs typeface="+mn-cs"/>
                </a:rPr>
                <a:t>ぬか</a:t>
              </a: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漬</a:t>
              </a:r>
            </a:p>
          </p:txBody>
        </p:sp>
        <p:cxnSp>
          <p:nvCxnSpPr>
            <p:cNvPr id="82" name="直線矢印コネクタ 81"/>
            <p:cNvCxnSpPr/>
            <p:nvPr/>
          </p:nvCxnSpPr>
          <p:spPr>
            <a:xfrm>
              <a:off x="1466098" y="5706058"/>
              <a:ext cx="787017" cy="0"/>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a:off x="3284602" y="6103938"/>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4781136" y="5414060"/>
              <a:ext cx="890269"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冷蔵</a:t>
              </a:r>
            </a:p>
          </p:txBody>
        </p:sp>
        <p:cxnSp>
          <p:nvCxnSpPr>
            <p:cNvPr id="85" name="直線矢印コネクタ 84"/>
            <p:cNvCxnSpPr/>
            <p:nvPr/>
          </p:nvCxnSpPr>
          <p:spPr>
            <a:xfrm flipV="1">
              <a:off x="4141914" y="5694884"/>
              <a:ext cx="656580" cy="5280"/>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8534700" y="5814282"/>
              <a:ext cx="855319"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調味</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87" name="直線矢印コネクタ 86"/>
            <p:cNvCxnSpPr>
              <a:endCxn id="134" idx="1"/>
            </p:cNvCxnSpPr>
            <p:nvPr/>
          </p:nvCxnSpPr>
          <p:spPr>
            <a:xfrm>
              <a:off x="5678572" y="6535209"/>
              <a:ext cx="381473" cy="368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764378" y="7452259"/>
              <a:ext cx="974978"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（脱気）</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9" name="正方形/長方形 88"/>
            <p:cNvSpPr/>
            <p:nvPr/>
          </p:nvSpPr>
          <p:spPr>
            <a:xfrm>
              <a:off x="2237856" y="7459069"/>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計量・包装・シール</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90" name="正方形/長方形 89"/>
            <p:cNvSpPr/>
            <p:nvPr/>
          </p:nvSpPr>
          <p:spPr>
            <a:xfrm>
              <a:off x="3697688" y="7458589"/>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金属検出</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1" name="直線矢印コネクタ 90"/>
            <p:cNvCxnSpPr>
              <a:stCxn id="88" idx="3"/>
              <a:endCxn id="89" idx="1"/>
            </p:cNvCxnSpPr>
            <p:nvPr/>
          </p:nvCxnSpPr>
          <p:spPr>
            <a:xfrm>
              <a:off x="1739356" y="7741915"/>
              <a:ext cx="498500" cy="6810"/>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3368826" y="774191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3" name="正方形/長方形 92"/>
            <p:cNvSpPr/>
            <p:nvPr/>
          </p:nvSpPr>
          <p:spPr>
            <a:xfrm>
              <a:off x="5158295" y="7464195"/>
              <a:ext cx="1122947"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加熱</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殺菌</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冷却</a:t>
              </a:r>
            </a:p>
          </p:txBody>
        </p:sp>
        <p:cxnSp>
          <p:nvCxnSpPr>
            <p:cNvPr id="94" name="直線矢印コネクタ 93"/>
            <p:cNvCxnSpPr/>
            <p:nvPr/>
          </p:nvCxnSpPr>
          <p:spPr>
            <a:xfrm>
              <a:off x="4852386" y="7741914"/>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6601768" y="7452259"/>
              <a:ext cx="1070193"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7" name="直線コネクタ 96"/>
            <p:cNvCxnSpPr/>
            <p:nvPr/>
          </p:nvCxnSpPr>
          <p:spPr>
            <a:xfrm flipH="1">
              <a:off x="557735" y="7005520"/>
              <a:ext cx="8430274" cy="281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4047198" y="7193088"/>
              <a:ext cx="298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99" name="テキスト ボックス 98"/>
            <p:cNvSpPr txBox="1"/>
            <p:nvPr/>
          </p:nvSpPr>
          <p:spPr>
            <a:xfrm flipH="1" flipV="1">
              <a:off x="5699465" y="7178497"/>
              <a:ext cx="21265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01" name="直線矢印コネクタ 100"/>
            <p:cNvCxnSpPr/>
            <p:nvPr/>
          </p:nvCxnSpPr>
          <p:spPr>
            <a:xfrm>
              <a:off x="593121" y="7718111"/>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569766" y="7019598"/>
              <a:ext cx="7738" cy="7797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8344018" y="5694884"/>
              <a:ext cx="0" cy="8692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flipV="1">
              <a:off x="3097962" y="5718921"/>
              <a:ext cx="175187"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9" name="テキスト ボックス 108"/>
            <p:cNvSpPr txBox="1"/>
            <p:nvPr/>
          </p:nvSpPr>
          <p:spPr>
            <a:xfrm>
              <a:off x="3737030" y="8059743"/>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0" name="テキスト ボックス 109"/>
            <p:cNvSpPr txBox="1"/>
            <p:nvPr/>
          </p:nvSpPr>
          <p:spPr>
            <a:xfrm>
              <a:off x="577504" y="12108816"/>
              <a:ext cx="8392041"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この区分中、風味・肉質を損なわないよう低温管理、低温流通させるため、加熱・殺菌</a:t>
              </a:r>
              <a:endPar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をしない漬物もあります。</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15" name="直線矢印コネクタ 14"/>
            <p:cNvCxnSpPr/>
            <p:nvPr/>
          </p:nvCxnSpPr>
          <p:spPr>
            <a:xfrm>
              <a:off x="1466098" y="6418625"/>
              <a:ext cx="1" cy="104961"/>
            </a:xfrm>
            <a:prstGeom prst="straightConnector1">
              <a:avLst/>
            </a:prstGeom>
            <a:ln w="38100">
              <a:headEnd type="none" w="lg" len="lg"/>
              <a:tailEnd type="none"/>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6949972" y="5700509"/>
              <a:ext cx="1394046" cy="235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2" name="直線コネクタ 111"/>
            <p:cNvCxnSpPr>
              <a:stCxn id="88" idx="0"/>
              <a:endCxn id="88" idx="0"/>
            </p:cNvCxnSpPr>
            <p:nvPr/>
          </p:nvCxnSpPr>
          <p:spPr>
            <a:xfrm>
              <a:off x="1310099" y="7827559"/>
              <a:ext cx="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7992487" y="7459069"/>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出荷</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20" name="直線矢印コネクタ 119"/>
            <p:cNvCxnSpPr/>
            <p:nvPr/>
          </p:nvCxnSpPr>
          <p:spPr>
            <a:xfrm>
              <a:off x="7683370" y="7741915"/>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29" name="正方形/長方形 128"/>
            <p:cNvSpPr/>
            <p:nvPr/>
          </p:nvSpPr>
          <p:spPr>
            <a:xfrm>
              <a:off x="2253115" y="6243498"/>
              <a:ext cx="842228"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塩押し</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30" name="直線矢印コネクタ 129"/>
            <p:cNvCxnSpPr>
              <a:endCxn id="86" idx="1"/>
            </p:cNvCxnSpPr>
            <p:nvPr/>
          </p:nvCxnSpPr>
          <p:spPr>
            <a:xfrm flipV="1">
              <a:off x="8344018" y="6103938"/>
              <a:ext cx="190682" cy="112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267637" y="5705202"/>
              <a:ext cx="6037" cy="83224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3105831" y="6537443"/>
              <a:ext cx="175187"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2" name="正方形/長方形 131"/>
            <p:cNvSpPr/>
            <p:nvPr/>
          </p:nvSpPr>
          <p:spPr>
            <a:xfrm>
              <a:off x="4777504" y="6251652"/>
              <a:ext cx="890269"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貯蔵</a:t>
              </a:r>
            </a:p>
          </p:txBody>
        </p:sp>
        <p:sp>
          <p:nvSpPr>
            <p:cNvPr id="133" name="正方形/長方形 132"/>
            <p:cNvSpPr/>
            <p:nvPr/>
          </p:nvSpPr>
          <p:spPr>
            <a:xfrm>
              <a:off x="6063677" y="5411645"/>
              <a:ext cx="890269"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洗浄</a:t>
              </a:r>
            </a:p>
          </p:txBody>
        </p:sp>
        <p:sp>
          <p:nvSpPr>
            <p:cNvPr id="134" name="正方形/長方形 133"/>
            <p:cNvSpPr/>
            <p:nvPr/>
          </p:nvSpPr>
          <p:spPr>
            <a:xfrm>
              <a:off x="6060045" y="6249237"/>
              <a:ext cx="890269"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a:t>
              </a: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抜</a:t>
              </a: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き</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35" name="直線矢印コネクタ 134"/>
            <p:cNvCxnSpPr/>
            <p:nvPr/>
          </p:nvCxnSpPr>
          <p:spPr>
            <a:xfrm>
              <a:off x="5671405" y="5702173"/>
              <a:ext cx="381473" cy="368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1450839" y="6514240"/>
              <a:ext cx="787017" cy="0"/>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79" idx="0"/>
              <a:endCxn id="79" idx="0"/>
            </p:cNvCxnSpPr>
            <p:nvPr/>
          </p:nvCxnSpPr>
          <p:spPr>
            <a:xfrm>
              <a:off x="1310099" y="5814283"/>
              <a:ext cx="0" cy="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a:off x="1479154" y="5700164"/>
              <a:ext cx="1" cy="104961"/>
            </a:xfrm>
            <a:prstGeom prst="straightConnector1">
              <a:avLst/>
            </a:prstGeom>
            <a:ln w="38100">
              <a:headEnd type="none" w="lg" len="lg"/>
              <a:tailEnd type="none"/>
            </a:ln>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p:nvPr/>
          </p:nvCxnSpPr>
          <p:spPr>
            <a:xfrm flipV="1">
              <a:off x="4130408" y="6526739"/>
              <a:ext cx="656580" cy="5280"/>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a:off x="4151768" y="5717856"/>
              <a:ext cx="1" cy="104961"/>
            </a:xfrm>
            <a:prstGeom prst="straightConnector1">
              <a:avLst/>
            </a:prstGeom>
            <a:ln w="38100">
              <a:headEnd type="none" w="lg" len="lg"/>
              <a:tailEnd type="none"/>
            </a:ln>
          </p:spPr>
          <p:style>
            <a:lnRef idx="1">
              <a:schemeClr val="accent1"/>
            </a:lnRef>
            <a:fillRef idx="0">
              <a:schemeClr val="accent1"/>
            </a:fillRef>
            <a:effectRef idx="0">
              <a:schemeClr val="accent1"/>
            </a:effectRef>
            <a:fontRef idx="minor">
              <a:schemeClr val="tx1"/>
            </a:fontRef>
          </p:style>
        </p:cxnSp>
        <p:cxnSp>
          <p:nvCxnSpPr>
            <p:cNvPr id="141" name="直線矢印コネクタ 140"/>
            <p:cNvCxnSpPr/>
            <p:nvPr/>
          </p:nvCxnSpPr>
          <p:spPr>
            <a:xfrm>
              <a:off x="4151767" y="6407686"/>
              <a:ext cx="1" cy="104961"/>
            </a:xfrm>
            <a:prstGeom prst="straightConnector1">
              <a:avLst/>
            </a:prstGeom>
            <a:ln w="38100">
              <a:headEnd type="none" w="lg" len="lg"/>
              <a:tailEnd type="none"/>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7305304" y="6245458"/>
              <a:ext cx="890269"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軽圧搾</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43" name="直線矢印コネクタ 142"/>
            <p:cNvCxnSpPr/>
            <p:nvPr/>
          </p:nvCxnSpPr>
          <p:spPr>
            <a:xfrm>
              <a:off x="6949971" y="6543336"/>
              <a:ext cx="381473" cy="368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flipH="1">
              <a:off x="8185643" y="6547020"/>
              <a:ext cx="158375" cy="235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8980272" y="6392432"/>
              <a:ext cx="3869" cy="62716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a:off x="6296970" y="7748372"/>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47" name="テキスト ボックス 146"/>
            <p:cNvSpPr txBox="1"/>
            <p:nvPr/>
          </p:nvSpPr>
          <p:spPr>
            <a:xfrm>
              <a:off x="4992349" y="8055917"/>
              <a:ext cx="174872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中心温度</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75</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分間の加熱</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又</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はこれと同等以上の効力を有する方法で殺菌</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8" name="正方形/長方形 147"/>
            <p:cNvSpPr/>
            <p:nvPr/>
          </p:nvSpPr>
          <p:spPr>
            <a:xfrm>
              <a:off x="720529" y="8982774"/>
              <a:ext cx="1261884"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原料野菜</a:t>
              </a:r>
              <a:endParaRPr kumimoji="1" lang="en-US" altLang="ja-JP"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受入れ・保管</a:t>
              </a:r>
              <a:endPar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9" name="正方形/長方形 148"/>
            <p:cNvSpPr/>
            <p:nvPr/>
          </p:nvSpPr>
          <p:spPr>
            <a:xfrm>
              <a:off x="2279228" y="8982774"/>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洗浄</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51" name="直線矢印コネクタ 150"/>
            <p:cNvCxnSpPr/>
            <p:nvPr/>
          </p:nvCxnSpPr>
          <p:spPr>
            <a:xfrm>
              <a:off x="1983013" y="928030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3" name="正方形/長方形 152"/>
            <p:cNvSpPr/>
            <p:nvPr/>
          </p:nvSpPr>
          <p:spPr>
            <a:xfrm>
              <a:off x="3729439" y="8982774"/>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54" name="正方形/長方形 153"/>
            <p:cNvSpPr/>
            <p:nvPr/>
          </p:nvSpPr>
          <p:spPr>
            <a:xfrm>
              <a:off x="5211833" y="8978725"/>
              <a:ext cx="1122947"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脱塩</a:t>
              </a:r>
            </a:p>
          </p:txBody>
        </p:sp>
        <p:sp>
          <p:nvSpPr>
            <p:cNvPr id="155" name="正方形/長方形 154"/>
            <p:cNvSpPr/>
            <p:nvPr/>
          </p:nvSpPr>
          <p:spPr>
            <a:xfrm>
              <a:off x="6658130" y="8981423"/>
              <a:ext cx="1486308"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調味</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（味噌床など）</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56" name="直線矢印コネクタ 155"/>
            <p:cNvCxnSpPr/>
            <p:nvPr/>
          </p:nvCxnSpPr>
          <p:spPr>
            <a:xfrm>
              <a:off x="3412017" y="9280445"/>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58" name="直線矢印コネクタ 157"/>
            <p:cNvCxnSpPr/>
            <p:nvPr/>
          </p:nvCxnSpPr>
          <p:spPr>
            <a:xfrm flipV="1">
              <a:off x="5775579" y="9558037"/>
              <a:ext cx="11376" cy="57898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9" name="正方形/長方形 158"/>
            <p:cNvSpPr/>
            <p:nvPr/>
          </p:nvSpPr>
          <p:spPr>
            <a:xfrm>
              <a:off x="718782" y="10897299"/>
              <a:ext cx="1304318"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化粧（味噌）仕上げ</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61" name="正方形/長方形 160"/>
            <p:cNvSpPr/>
            <p:nvPr/>
          </p:nvSpPr>
          <p:spPr>
            <a:xfrm>
              <a:off x="2327979" y="10908854"/>
              <a:ext cx="1122947" cy="57931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計量・包装</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シール</a:t>
              </a:r>
            </a:p>
          </p:txBody>
        </p:sp>
        <p:cxnSp>
          <p:nvCxnSpPr>
            <p:cNvPr id="162" name="直線矢印コネクタ 161"/>
            <p:cNvCxnSpPr/>
            <p:nvPr/>
          </p:nvCxnSpPr>
          <p:spPr>
            <a:xfrm>
              <a:off x="2040154" y="11206381"/>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64" name="正方形/長方形 163"/>
            <p:cNvSpPr/>
            <p:nvPr/>
          </p:nvSpPr>
          <p:spPr>
            <a:xfrm>
              <a:off x="3782011" y="10908854"/>
              <a:ext cx="1007800"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金属</a:t>
              </a: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検出</a:t>
              </a:r>
            </a:p>
          </p:txBody>
        </p:sp>
        <p:cxnSp>
          <p:nvCxnSpPr>
            <p:cNvPr id="165" name="直線矢印コネクタ 164"/>
            <p:cNvCxnSpPr/>
            <p:nvPr/>
          </p:nvCxnSpPr>
          <p:spPr>
            <a:xfrm>
              <a:off x="3452557" y="11206525"/>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66" name="直線矢印コネクタ 165"/>
            <p:cNvCxnSpPr>
              <a:stCxn id="155" idx="3"/>
            </p:cNvCxnSpPr>
            <p:nvPr/>
          </p:nvCxnSpPr>
          <p:spPr>
            <a:xfrm flipV="1">
              <a:off x="8144438" y="9268381"/>
              <a:ext cx="313143" cy="2698"/>
            </a:xfrm>
            <a:prstGeom prst="straightConnector1">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a:xfrm>
              <a:off x="8457581" y="9278459"/>
              <a:ext cx="4786" cy="14007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a:xfrm flipH="1" flipV="1">
              <a:off x="556576" y="10649210"/>
              <a:ext cx="7920350" cy="249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9" name="直線コネクタ 168"/>
            <p:cNvCxnSpPr/>
            <p:nvPr/>
          </p:nvCxnSpPr>
          <p:spPr>
            <a:xfrm flipH="1">
              <a:off x="556576" y="10668296"/>
              <a:ext cx="998" cy="5186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0" name="直線矢印コネクタ 169"/>
            <p:cNvCxnSpPr/>
            <p:nvPr/>
          </p:nvCxnSpPr>
          <p:spPr>
            <a:xfrm>
              <a:off x="574342" y="11198287"/>
              <a:ext cx="184119"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71" name="テキスト ボックス 170"/>
            <p:cNvSpPr txBox="1"/>
            <p:nvPr/>
          </p:nvSpPr>
          <p:spPr>
            <a:xfrm flipH="1">
              <a:off x="4083017" y="10635385"/>
              <a:ext cx="38810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72" name="テキスト ボックス 171"/>
            <p:cNvSpPr txBox="1"/>
            <p:nvPr/>
          </p:nvSpPr>
          <p:spPr>
            <a:xfrm>
              <a:off x="3820718" y="11511063"/>
              <a:ext cx="889987"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注２を参照</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3" name="正方形/長方形 172"/>
            <p:cNvSpPr/>
            <p:nvPr/>
          </p:nvSpPr>
          <p:spPr>
            <a:xfrm>
              <a:off x="726553" y="9849376"/>
              <a:ext cx="3678446"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塩蔵野菜の受入れ・保管</a:t>
              </a:r>
              <a:endPar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174" name="直線コネクタ 173"/>
            <p:cNvCxnSpPr>
              <a:stCxn id="173" idx="3"/>
            </p:cNvCxnSpPr>
            <p:nvPr/>
          </p:nvCxnSpPr>
          <p:spPr>
            <a:xfrm>
              <a:off x="4404999" y="10139032"/>
              <a:ext cx="1388464"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5" name="正方形/長方形 174"/>
            <p:cNvSpPr/>
            <p:nvPr/>
          </p:nvSpPr>
          <p:spPr>
            <a:xfrm>
              <a:off x="5102332" y="10897299"/>
              <a:ext cx="1015509" cy="57931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加熱殺菌</a:t>
              </a:r>
              <a:endParaRPr kumimoji="1" lang="en-US" altLang="ja-JP" sz="14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冷却</a:t>
              </a:r>
            </a:p>
          </p:txBody>
        </p:sp>
        <p:cxnSp>
          <p:nvCxnSpPr>
            <p:cNvPr id="176" name="直線矢印コネクタ 175"/>
            <p:cNvCxnSpPr/>
            <p:nvPr/>
          </p:nvCxnSpPr>
          <p:spPr>
            <a:xfrm>
              <a:off x="4785495" y="11216593"/>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77" name="テキスト ボックス 176"/>
            <p:cNvSpPr txBox="1"/>
            <p:nvPr/>
          </p:nvSpPr>
          <p:spPr>
            <a:xfrm>
              <a:off x="574342" y="8587800"/>
              <a:ext cx="2852063"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３）味噌漬・麹漬・も</a:t>
              </a:r>
              <a:r>
                <a:rPr kumimoji="1" lang="ja-JP" altLang="en-US" sz="16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ろみ</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漬</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178" name="直線矢印コネクタ 177"/>
            <p:cNvCxnSpPr>
              <a:stCxn id="153" idx="3"/>
              <a:endCxn id="154" idx="1"/>
            </p:cNvCxnSpPr>
            <p:nvPr/>
          </p:nvCxnSpPr>
          <p:spPr>
            <a:xfrm flipV="1">
              <a:off x="4852386" y="9268381"/>
              <a:ext cx="359447" cy="4049"/>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79" name="正方形/長方形 178"/>
            <p:cNvSpPr/>
            <p:nvPr/>
          </p:nvSpPr>
          <p:spPr>
            <a:xfrm>
              <a:off x="6417474" y="10890327"/>
              <a:ext cx="789862"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保管</a:t>
              </a:r>
            </a:p>
          </p:txBody>
        </p:sp>
        <p:cxnSp>
          <p:nvCxnSpPr>
            <p:cNvPr id="180" name="直線矢印コネクタ 179"/>
            <p:cNvCxnSpPr/>
            <p:nvPr/>
          </p:nvCxnSpPr>
          <p:spPr>
            <a:xfrm>
              <a:off x="6117841" y="11198287"/>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81" name="正方形/長方形 180"/>
            <p:cNvSpPr/>
            <p:nvPr/>
          </p:nvSpPr>
          <p:spPr>
            <a:xfrm>
              <a:off x="7534259" y="10886773"/>
              <a:ext cx="789862" cy="57931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出荷</a:t>
              </a:r>
            </a:p>
          </p:txBody>
        </p:sp>
        <p:cxnSp>
          <p:nvCxnSpPr>
            <p:cNvPr id="182" name="直線矢印コネクタ 181"/>
            <p:cNvCxnSpPr/>
            <p:nvPr/>
          </p:nvCxnSpPr>
          <p:spPr>
            <a:xfrm>
              <a:off x="7192722" y="11206380"/>
              <a:ext cx="328862" cy="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83" name="テキスト ボックス 182"/>
            <p:cNvSpPr txBox="1"/>
            <p:nvPr/>
          </p:nvSpPr>
          <p:spPr>
            <a:xfrm flipH="1">
              <a:off x="5438998" y="10631994"/>
              <a:ext cx="38810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84" name="テキスト ボックス 183"/>
            <p:cNvSpPr txBox="1"/>
            <p:nvPr/>
          </p:nvSpPr>
          <p:spPr>
            <a:xfrm>
              <a:off x="4947069" y="11522367"/>
              <a:ext cx="179400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中心温度</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75</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分間の加熱</a:t>
              </a: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又</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はこれと同等以上の効力を有する方法で殺菌</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185" name="直線矢印コネクタ 184"/>
            <p:cNvCxnSpPr/>
            <p:nvPr/>
          </p:nvCxnSpPr>
          <p:spPr>
            <a:xfrm flipV="1">
              <a:off x="6326637" y="9270405"/>
              <a:ext cx="359447" cy="4049"/>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3364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32258" y="504965"/>
            <a:ext cx="5416868"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重要</a:t>
            </a: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な管理のポイントに係る注意事項</a:t>
            </a:r>
            <a:endPar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p:cNvSpPr txBox="1"/>
          <p:nvPr/>
        </p:nvSpPr>
        <p:spPr>
          <a:xfrm>
            <a:off x="232004" y="1078526"/>
            <a:ext cx="9417963" cy="1089529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（注１）調味液による微生物汚染・増殖の防止</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作業者は、加熱殺菌しない漬物に使用する調味液が、微生物（食中毒菌も含む）に汚</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染されないよう調合・保管や充填の作業を注意して行います。調味液の調合では、①調</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味資材、使用水の洗浄確認、②使用器具・容器の洗浄・消毒、③調合作業者の体調確認、</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正しい手洗いの励行、手袋使用の作業、④蓋</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付き</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容器での調味液の一時保管（冷蔵が良</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い）と調味液の使い切りに心がけます。特に、②及び③の微生物の二次感染を防ぐ注意</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が必要です。調味液の充填では、①使用器具・機械の洗浄・消毒、②袋詰作業者の体調</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確認、正しい手洗い励行、手袋使用の作業で、漬物製品の二次感染防止を行います。</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（注２）異物除去について</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作業者は、製造工程の全般にわたって、絶えず目を光らせて（目視）、原料、仕掛品、</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製品</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の品質不良や健康被害を起こすような異物除去を行い、不良品の出荷がないように</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しなければなりません。また、製造工程内での器具、機械の破損等による異物発生（特</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に刃こぼれ、ねじの抜け落ち、破損ガラス等）を防ぐため、作業中において器具、機械</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の点検、保守を行う必要があります。野菜の切断作業時に「ガリッ」「ガツッ」などの</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包丁</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やカッターの異常音があったときは、直ちに作業を止めて、刃こぼれ等があれば、</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裁断</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野菜の選別や廃棄を行わなければなりません。不良品や異物がどのようなものであ</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るかを、作業者に教育、訓練して異物除去を徹底することも必要です。</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なお、大量生産を行う製造工場は、目視による異物除去を見逃すリスクも考えて、</a:t>
            </a:r>
            <a:r>
              <a:rPr kumimoji="1" lang="ja-JP" altLang="en-US" sz="18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さ</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らに</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最終工程に金属検出機やＸ線異物検査機を備えている場合があります。</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（注３）加熱殺菌後の冷却について</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食中毒菌などは、容器包装後の加熱が中心温度７５℃以上・１分間以上であれば、</a:t>
            </a:r>
            <a:r>
              <a:rPr kumimoji="1" lang="ja-JP" altLang="en-US" sz="18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ほ</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とん</a:t>
            </a:r>
            <a:r>
              <a:rPr kumimoji="1" lang="ja-JP" altLang="en-US" sz="18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どが</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死滅しますが、なかには一部生存するものがあり、加熱殺菌後は細菌が増えや</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すい温度帯を避けるよう自然放冷ではなく、直ちに冷水で冷却します。</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（注４）温度計の精度確認（校正）について</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温度計は室温、殺菌・冷却温度を計るための重要な計測機器です。必要に応じて精度</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の確認（校正）を行います。</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①砕氷した氷水に入れ、静置（約１分）後に表示温度が０℃になることの確認</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②沸騰蒸気の温度を測定し、静置（約</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１</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分）後に１００℃（沸点）になることの確認</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（注５）保存料のソルビン酸カリウムを使用する場合</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保存料は、流通販売時の微生物の増加による品質劣化を防ぐため、以下の漬物に使用</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できるのはソルビン酸カリウムのみであり、それぞれ以下の規定量を守って配合チェッ</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ク表などで確認の上、使用します。</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①かす漬、こうじ漬、塩漬、しょうゆ漬、みそ漬、たく</a:t>
            </a:r>
            <a:r>
              <a:rPr kumimoji="1" lang="ja-JP" altLang="en-US" sz="18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あん</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漬（早漬け等を除く。）</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・・・・・・・・・１．３３ｇ／ｋｇ以下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②酢漬・・・・・・・０．６６５ｇ／ｋｇ以下</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フローチャート: 処理 9"/>
          <p:cNvSpPr/>
          <p:nvPr/>
        </p:nvSpPr>
        <p:spPr>
          <a:xfrm>
            <a:off x="232004" y="1070811"/>
            <a:ext cx="5073922" cy="300789"/>
          </a:xfrm>
          <a:prstGeom prst="flowChartProcess">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フローチャート: 処理 10"/>
          <p:cNvSpPr/>
          <p:nvPr/>
        </p:nvSpPr>
        <p:spPr>
          <a:xfrm>
            <a:off x="232004" y="3555425"/>
            <a:ext cx="2960379" cy="300789"/>
          </a:xfrm>
          <a:prstGeom prst="flowChartProcess">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フローチャート: 処理 11"/>
          <p:cNvSpPr/>
          <p:nvPr/>
        </p:nvSpPr>
        <p:spPr>
          <a:xfrm>
            <a:off x="233706" y="6837948"/>
            <a:ext cx="3914889" cy="300789"/>
          </a:xfrm>
          <a:prstGeom prst="flowChartProcess">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フローチャート: 処理 12"/>
          <p:cNvSpPr/>
          <p:nvPr/>
        </p:nvSpPr>
        <p:spPr>
          <a:xfrm>
            <a:off x="233706" y="8205537"/>
            <a:ext cx="4831589" cy="300789"/>
          </a:xfrm>
          <a:prstGeom prst="flowChartProcess">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フローチャート: 処理 13"/>
          <p:cNvSpPr/>
          <p:nvPr/>
        </p:nvSpPr>
        <p:spPr>
          <a:xfrm>
            <a:off x="233706" y="9843746"/>
            <a:ext cx="5715420" cy="300789"/>
          </a:xfrm>
          <a:prstGeom prst="flowChartProcess">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77684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29" y="2862063"/>
            <a:ext cx="8281035" cy="2474384"/>
          </a:xfrm>
        </p:spPr>
        <p:txBody>
          <a:bodyPr>
            <a:normAutofit/>
          </a:bodyPr>
          <a:lstStyle/>
          <a:p>
            <a:r>
              <a:rPr lang="ja-JP" altLang="en-US" sz="4000" dirty="0" smtClean="0">
                <a:solidFill>
                  <a:srgbClr val="0070C0"/>
                </a:solidFill>
              </a:rPr>
              <a:t>計画書（書式</a:t>
            </a:r>
            <a:r>
              <a:rPr lang="ja-JP" altLang="en-US" sz="4000" smtClean="0">
                <a:solidFill>
                  <a:srgbClr val="0070C0"/>
                </a:solidFill>
              </a:rPr>
              <a:t>）と重要な一般</a:t>
            </a:r>
            <a:r>
              <a:rPr lang="ja-JP" altLang="en-US" sz="4000" dirty="0" smtClean="0">
                <a:solidFill>
                  <a:srgbClr val="0070C0"/>
                </a:solidFill>
              </a:rPr>
              <a:t>衛生管理のポイント</a:t>
            </a:r>
            <a:endParaRPr kumimoji="1" lang="ja-JP" altLang="en-US" sz="4000" dirty="0">
              <a:solidFill>
                <a:srgbClr val="0070C0"/>
              </a:solidFill>
            </a:endParaRPr>
          </a:p>
        </p:txBody>
      </p:sp>
    </p:spTree>
    <p:extLst>
      <p:ext uri="{BB962C8B-B14F-4D97-AF65-F5344CB8AC3E}">
        <p14:creationId xmlns:p14="http://schemas.microsoft.com/office/powerpoint/2010/main" val="3805930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13254" y="766119"/>
            <a:ext cx="4108817" cy="369332"/>
          </a:xfrm>
          <a:prstGeom prst="rect">
            <a:avLst/>
          </a:prstGeom>
          <a:noFill/>
        </p:spPr>
        <p:txBody>
          <a:bodyPr wrap="none" rtlCol="0">
            <a:spAutoFit/>
          </a:bodyPr>
          <a:lstStyle/>
          <a:p>
            <a:r>
              <a:rPr kumimoji="1" lang="ja-JP" altLang="en-US" dirty="0" smtClean="0"/>
              <a:t>農産物漬物製造における衛生管理計画</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241359190"/>
              </p:ext>
            </p:extLst>
          </p:nvPr>
        </p:nvGraphicFramePr>
        <p:xfrm>
          <a:off x="1151021" y="1331495"/>
          <a:ext cx="7768390" cy="7620801"/>
        </p:xfrm>
        <a:graphic>
          <a:graphicData uri="http://schemas.openxmlformats.org/drawingml/2006/table">
            <a:tbl>
              <a:tblPr firstRow="1" bandRow="1">
                <a:tableStyleId>{5C22544A-7EE6-4342-B048-85BDC9FD1C3A}</a:tableStyleId>
              </a:tblPr>
              <a:tblGrid>
                <a:gridCol w="2169695">
                  <a:extLst>
                    <a:ext uri="{9D8B030D-6E8A-4147-A177-3AD203B41FA5}">
                      <a16:colId xmlns:a16="http://schemas.microsoft.com/office/drawing/2014/main" val="2433889467"/>
                    </a:ext>
                  </a:extLst>
                </a:gridCol>
                <a:gridCol w="5598695">
                  <a:extLst>
                    <a:ext uri="{9D8B030D-6E8A-4147-A177-3AD203B41FA5}">
                      <a16:colId xmlns:a16="http://schemas.microsoft.com/office/drawing/2014/main" val="2633344797"/>
                    </a:ext>
                  </a:extLst>
                </a:gridCol>
              </a:tblGrid>
              <a:tr h="894347">
                <a:tc>
                  <a:txBody>
                    <a:bodyPr/>
                    <a:lstStyle/>
                    <a:p>
                      <a:r>
                        <a:rPr kumimoji="1" lang="ja-JP" altLang="en-US" sz="1600" b="0" dirty="0" smtClean="0">
                          <a:solidFill>
                            <a:schemeClr val="tx1"/>
                          </a:solidFill>
                          <a:latin typeface="+mn-ea"/>
                          <a:ea typeface="+mn-ea"/>
                        </a:rPr>
                        <a:t>１．事業所名</a:t>
                      </a:r>
                      <a:endParaRPr kumimoji="1" lang="en-US" altLang="ja-JP" sz="1600" b="0" dirty="0" smtClean="0">
                        <a:solidFill>
                          <a:schemeClr val="tx1"/>
                        </a:solidFill>
                        <a:latin typeface="+mn-ea"/>
                        <a:ea typeface="+mn-ea"/>
                      </a:endParaRPr>
                    </a:p>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8994437"/>
                  </a:ext>
                </a:extLst>
              </a:tr>
              <a:tr h="894347">
                <a:tc>
                  <a:txBody>
                    <a:bodyPr/>
                    <a:lstStyle/>
                    <a:p>
                      <a:r>
                        <a:rPr kumimoji="1" lang="ja-JP" altLang="en-US" sz="1600" dirty="0" smtClean="0"/>
                        <a:t>２．製造品目</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925023"/>
                  </a:ext>
                </a:extLst>
              </a:tr>
              <a:tr h="894347">
                <a:tc>
                  <a:txBody>
                    <a:bodyPr/>
                    <a:lstStyle/>
                    <a:p>
                      <a:r>
                        <a:rPr kumimoji="1" lang="ja-JP" altLang="en-US" sz="1600" dirty="0" smtClean="0"/>
                        <a:t>３．工程表</a:t>
                      </a:r>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smtClean="0"/>
                        <a:t>※</a:t>
                      </a:r>
                      <a:r>
                        <a:rPr kumimoji="1" lang="ja-JP" altLang="en-US" sz="1400" u="sng" dirty="0" smtClean="0"/>
                        <a:t>自社の製造工程について</a:t>
                      </a:r>
                      <a:r>
                        <a:rPr kumimoji="1" lang="ja-JP" altLang="en-US" sz="1400" u="sng" dirty="0" smtClean="0"/>
                        <a:t>、</a:t>
                      </a:r>
                      <a:r>
                        <a:rPr kumimoji="1" lang="ja-JP" altLang="en-US" sz="1400" dirty="0" smtClean="0"/>
                        <a:t>漬物</a:t>
                      </a:r>
                      <a:r>
                        <a:rPr kumimoji="1" lang="ja-JP" altLang="en-US" sz="1400" dirty="0" smtClean="0"/>
                        <a:t>の製造工程例を参考にして工程表を作成し、重要なポイントに「◎」をつけて下さい。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9408633"/>
                  </a:ext>
                </a:extLst>
              </a:tr>
              <a:tr h="894347">
                <a:tc gridSpan="2">
                  <a:txBody>
                    <a:bodyPr/>
                    <a:lstStyle/>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r>
                        <a:rPr kumimoji="1" lang="en-US" altLang="ja-JP" sz="1400" dirty="0" smtClean="0"/>
                        <a:t>※</a:t>
                      </a:r>
                      <a:r>
                        <a:rPr kumimoji="1" lang="ja-JP" altLang="en-US" sz="1400" dirty="0" smtClean="0"/>
                        <a:t>◎印は、重要な管理のポイント</a:t>
                      </a:r>
                      <a:endParaRPr kumimoji="1" lang="en-US" altLang="ja-JP" sz="14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5358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718349213"/>
              </p:ext>
            </p:extLst>
          </p:nvPr>
        </p:nvGraphicFramePr>
        <p:xfrm>
          <a:off x="1155031" y="6753724"/>
          <a:ext cx="7748337" cy="5763930"/>
        </p:xfrm>
        <a:graphic>
          <a:graphicData uri="http://schemas.openxmlformats.org/drawingml/2006/table">
            <a:tbl>
              <a:tblPr firstRow="1" bandRow="1">
                <a:tableStyleId>{5C22544A-7EE6-4342-B048-85BDC9FD1C3A}</a:tableStyleId>
              </a:tblPr>
              <a:tblGrid>
                <a:gridCol w="7748337">
                  <a:extLst>
                    <a:ext uri="{9D8B030D-6E8A-4147-A177-3AD203B41FA5}">
                      <a16:colId xmlns:a16="http://schemas.microsoft.com/office/drawing/2014/main" val="3115975185"/>
                    </a:ext>
                  </a:extLst>
                </a:gridCol>
              </a:tblGrid>
              <a:tr h="545433">
                <a:tc>
                  <a:txBody>
                    <a:bodyPr/>
                    <a:lstStyle/>
                    <a:p>
                      <a:r>
                        <a:rPr kumimoji="1" lang="ja-JP" altLang="en-US" sz="1600" b="0" dirty="0" smtClean="0">
                          <a:solidFill>
                            <a:schemeClr val="tx1"/>
                          </a:solidFill>
                        </a:rPr>
                        <a:t>４．一般衛生管理の</a:t>
                      </a:r>
                      <a:r>
                        <a:rPr kumimoji="1" lang="ja-JP" altLang="en-US" sz="1600" b="0" dirty="0" smtClean="0">
                          <a:solidFill>
                            <a:schemeClr val="tx1"/>
                          </a:solidFill>
                        </a:rPr>
                        <a:t>ポイント</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59796853"/>
                  </a:ext>
                </a:extLst>
              </a:tr>
              <a:tr h="1249460">
                <a:tc>
                  <a:txBody>
                    <a:bodyPr/>
                    <a:lstStyle/>
                    <a:p>
                      <a:r>
                        <a:rPr kumimoji="1" lang="ja-JP" altLang="en-US" sz="1600" dirty="0" smtClean="0"/>
                        <a:t>①日常点検</a:t>
                      </a:r>
                      <a:endParaRPr kumimoji="1" lang="en-US" altLang="ja-JP" sz="1600" dirty="0" smtClean="0"/>
                    </a:p>
                    <a:p>
                      <a:r>
                        <a:rPr kumimoji="1" lang="ja-JP" altLang="en-US" sz="1600" dirty="0" smtClean="0"/>
                        <a:t>　（従業員の健康・衛生管理、製造環境の衛生管理、機械設備等の衛生管理）</a:t>
                      </a:r>
                      <a:endParaRPr kumimoji="1" lang="en-US" altLang="ja-JP" sz="1600" dirty="0" smtClean="0"/>
                    </a:p>
                    <a:p>
                      <a:r>
                        <a:rPr kumimoji="1" lang="ja-JP" altLang="en-US" sz="1600" dirty="0" smtClean="0"/>
                        <a:t>②定期点検</a:t>
                      </a:r>
                      <a:endParaRPr kumimoji="1" lang="en-US" altLang="ja-JP" sz="1600" dirty="0" smtClean="0"/>
                    </a:p>
                    <a:p>
                      <a:r>
                        <a:rPr kumimoji="1" lang="ja-JP" altLang="en-US" sz="1600" dirty="0" smtClean="0"/>
                        <a:t>　（従業員の健康・衛生管理、製造環境の衛生管理）</a:t>
                      </a:r>
                      <a:endParaRPr kumimoji="1" lang="en-US" altLang="ja-JP" sz="1600" dirty="0" smtClean="0"/>
                    </a:p>
                    <a:p>
                      <a:r>
                        <a:rPr kumimoji="1" lang="en-US" altLang="ja-JP" sz="1600" b="1" dirty="0" smtClean="0"/>
                        <a:t>※</a:t>
                      </a:r>
                      <a:r>
                        <a:rPr kumimoji="1" lang="ja-JP" altLang="en-US" sz="1600" b="1" dirty="0" smtClean="0"/>
                        <a:t>一般衛生管理の実施記録表により確認、記録してください。</a:t>
                      </a:r>
                      <a:endParaRPr kumimoji="1" lang="ja-JP" alt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188667"/>
                  </a:ext>
                </a:extLst>
              </a:tr>
              <a:tr h="646497">
                <a:tc>
                  <a:txBody>
                    <a:bodyPr/>
                    <a:lstStyle/>
                    <a:p>
                      <a:r>
                        <a:rPr kumimoji="1" lang="ja-JP" altLang="en-US" sz="1600" dirty="0" smtClean="0"/>
                        <a:t>５．重要な管理のポイント（Ｐ９～１２参照）</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50127855"/>
                  </a:ext>
                </a:extLst>
              </a:tr>
              <a:tr h="1249460">
                <a:tc>
                  <a:txBody>
                    <a:bodyPr/>
                    <a:lstStyle/>
                    <a:p>
                      <a:r>
                        <a:rPr kumimoji="1" lang="ja-JP" altLang="en-US" sz="1600" dirty="0" smtClean="0"/>
                        <a:t>１．重要な管理工程のチェックポイントを記入してください。</a:t>
                      </a:r>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r>
                        <a:rPr kumimoji="1" lang="ja-JP" altLang="en-US" sz="1600" dirty="0" smtClean="0"/>
                        <a:t>２．不適切な場合の改善措置をあらかじめ決めて記入してください。</a:t>
                      </a:r>
                      <a:endParaRPr kumimoji="1" lang="en-US" altLang="ja-JP" sz="1600" dirty="0" smtClean="0"/>
                    </a:p>
                    <a:p>
                      <a:endParaRPr kumimoji="1" lang="en-US" altLang="ja-JP" sz="1600" dirty="0" smtClean="0"/>
                    </a:p>
                    <a:p>
                      <a:endParaRPr kumimoji="1" lang="en-US" altLang="ja-JP" sz="1600" dirty="0" smtClean="0"/>
                    </a:p>
                    <a:p>
                      <a:endParaRPr kumimoji="1" lang="en-US" altLang="ja-JP" sz="1600" dirty="0" smtClean="0"/>
                    </a:p>
                    <a:p>
                      <a:r>
                        <a:rPr kumimoji="1" lang="ja-JP" altLang="en-US" sz="1600" dirty="0" smtClean="0"/>
                        <a:t>３．確認・記録</a:t>
                      </a:r>
                      <a:endParaRPr kumimoji="1" lang="en-US" altLang="ja-JP" sz="1600" dirty="0" smtClean="0"/>
                    </a:p>
                    <a:p>
                      <a:r>
                        <a:rPr kumimoji="1" lang="en-US" altLang="ja-JP" sz="1600" b="1" dirty="0" smtClean="0"/>
                        <a:t>※</a:t>
                      </a:r>
                      <a:r>
                        <a:rPr kumimoji="1" lang="ja-JP" altLang="en-US" sz="1600" b="1" dirty="0" smtClean="0"/>
                        <a:t>関係</a:t>
                      </a:r>
                      <a:r>
                        <a:rPr kumimoji="1" lang="ja-JP" altLang="en-US" sz="1600" b="1" dirty="0" smtClean="0"/>
                        <a:t>帳票類（Ｐ２７～参照）により、確認、記録して下さい。</a:t>
                      </a:r>
                      <a:endParaRPr kumimoji="1" lang="en-US" altLang="ja-JP" sz="1600" b="1" dirty="0" smtClean="0"/>
                    </a:p>
                    <a:p>
                      <a:endParaRPr kumimoji="1" lang="en-US" altLang="ja-JP" sz="1600" dirty="0" smtClean="0"/>
                    </a:p>
                    <a:p>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16428"/>
                  </a:ext>
                </a:extLst>
              </a:tr>
            </a:tbl>
          </a:graphicData>
        </a:graphic>
      </p:graphicFrame>
      <p:sp>
        <p:nvSpPr>
          <p:cNvPr id="8" name="正方形/長方形 7"/>
          <p:cNvSpPr/>
          <p:nvPr/>
        </p:nvSpPr>
        <p:spPr>
          <a:xfrm>
            <a:off x="1495924"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959766"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443662"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959638"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435513"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2630904" y="4387023"/>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9" idx="3"/>
          </p:cNvCxnSpPr>
          <p:nvPr/>
        </p:nvCxnSpPr>
        <p:spPr>
          <a:xfrm>
            <a:off x="4082713" y="4384548"/>
            <a:ext cx="360949" cy="802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5590673" y="4392000"/>
            <a:ext cx="368963"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1" idx="3"/>
          </p:cNvCxnSpPr>
          <p:nvPr/>
        </p:nvCxnSpPr>
        <p:spPr>
          <a:xfrm>
            <a:off x="7082585" y="4384548"/>
            <a:ext cx="37698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1532021" y="501821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983830" y="501821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467726" y="501821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5983702" y="501821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7459577" y="501821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矢印コネクタ 28"/>
          <p:cNvCxnSpPr/>
          <p:nvPr/>
        </p:nvCxnSpPr>
        <p:spPr>
          <a:xfrm>
            <a:off x="2654968" y="5234210"/>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5" idx="3"/>
          </p:cNvCxnSpPr>
          <p:nvPr/>
        </p:nvCxnSpPr>
        <p:spPr>
          <a:xfrm>
            <a:off x="4106777" y="5226758"/>
            <a:ext cx="360949" cy="802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6" idx="3"/>
          </p:cNvCxnSpPr>
          <p:nvPr/>
        </p:nvCxnSpPr>
        <p:spPr>
          <a:xfrm>
            <a:off x="5590673" y="5226758"/>
            <a:ext cx="39302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7" idx="3"/>
          </p:cNvCxnSpPr>
          <p:nvPr/>
        </p:nvCxnSpPr>
        <p:spPr>
          <a:xfrm>
            <a:off x="7106649" y="5226758"/>
            <a:ext cx="37698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pSp>
        <p:nvGrpSpPr>
          <p:cNvPr id="33" name="グループ化 32"/>
          <p:cNvGrpSpPr/>
          <p:nvPr/>
        </p:nvGrpSpPr>
        <p:grpSpPr>
          <a:xfrm>
            <a:off x="1532710" y="5860419"/>
            <a:ext cx="7050503" cy="417095"/>
            <a:chOff x="1507957" y="4176000"/>
            <a:chExt cx="7050503" cy="417095"/>
          </a:xfrm>
        </p:grpSpPr>
        <p:sp>
          <p:nvSpPr>
            <p:cNvPr id="34" name="正方形/長方形 33"/>
            <p:cNvSpPr/>
            <p:nvPr/>
          </p:nvSpPr>
          <p:spPr>
            <a:xfrm>
              <a:off x="1507957"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959766"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443662"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959638"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7435513" y="4176000"/>
              <a:ext cx="1122947" cy="4170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矢印コネクタ 38"/>
            <p:cNvCxnSpPr/>
            <p:nvPr/>
          </p:nvCxnSpPr>
          <p:spPr>
            <a:xfrm>
              <a:off x="2630904" y="4392000"/>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35" idx="3"/>
            </p:cNvCxnSpPr>
            <p:nvPr/>
          </p:nvCxnSpPr>
          <p:spPr>
            <a:xfrm>
              <a:off x="4082713" y="4384548"/>
              <a:ext cx="360949" cy="8022"/>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36" idx="3"/>
            </p:cNvCxnSpPr>
            <p:nvPr/>
          </p:nvCxnSpPr>
          <p:spPr>
            <a:xfrm>
              <a:off x="5566609" y="4384548"/>
              <a:ext cx="39302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37" idx="3"/>
            </p:cNvCxnSpPr>
            <p:nvPr/>
          </p:nvCxnSpPr>
          <p:spPr>
            <a:xfrm>
              <a:off x="7082585" y="4384548"/>
              <a:ext cx="376987" cy="7453"/>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pSp>
      <p:cxnSp>
        <p:nvCxnSpPr>
          <p:cNvPr id="43" name="直線矢印コネクタ 42"/>
          <p:cNvCxnSpPr/>
          <p:nvPr/>
        </p:nvCxnSpPr>
        <p:spPr>
          <a:xfrm>
            <a:off x="1235246" y="5226375"/>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H="1" flipV="1">
            <a:off x="1231581" y="4808318"/>
            <a:ext cx="3019" cy="42046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1235246" y="4805916"/>
            <a:ext cx="7483452" cy="318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カギ線コネクタ 49"/>
          <p:cNvCxnSpPr/>
          <p:nvPr/>
        </p:nvCxnSpPr>
        <p:spPr>
          <a:xfrm rot="16200000" flipH="1">
            <a:off x="8456161" y="4575278"/>
            <a:ext cx="388902" cy="136173"/>
          </a:xfrm>
          <a:prstGeom prst="bentConnector3">
            <a:avLst>
              <a:gd name="adj1" fmla="val -7414"/>
            </a:avLst>
          </a:prstGeom>
          <a:ln w="25400"/>
        </p:spPr>
        <p:style>
          <a:lnRef idx="1">
            <a:schemeClr val="accent1"/>
          </a:lnRef>
          <a:fillRef idx="0">
            <a:schemeClr val="accent1"/>
          </a:fillRef>
          <a:effectRef idx="0">
            <a:schemeClr val="accent1"/>
          </a:effectRef>
          <a:fontRef idx="minor">
            <a:schemeClr val="tx1"/>
          </a:fontRef>
        </p:style>
      </p:cxnSp>
      <p:grpSp>
        <p:nvGrpSpPr>
          <p:cNvPr id="63" name="グループ化 62"/>
          <p:cNvGrpSpPr/>
          <p:nvPr/>
        </p:nvGrpSpPr>
        <p:grpSpPr>
          <a:xfrm>
            <a:off x="1231581" y="5271883"/>
            <a:ext cx="7491472" cy="809361"/>
            <a:chOff x="1227226" y="4448914"/>
            <a:chExt cx="7491472" cy="809361"/>
          </a:xfrm>
        </p:grpSpPr>
        <p:cxnSp>
          <p:nvCxnSpPr>
            <p:cNvPr id="64" name="直線矢印コネクタ 63"/>
            <p:cNvCxnSpPr/>
            <p:nvPr/>
          </p:nvCxnSpPr>
          <p:spPr>
            <a:xfrm>
              <a:off x="1235246" y="5258274"/>
              <a:ext cx="328862" cy="1"/>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1227226" y="4787153"/>
              <a:ext cx="0" cy="471121"/>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1235246" y="4805916"/>
              <a:ext cx="7483452" cy="3189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7" name="カギ線コネクタ 66"/>
            <p:cNvCxnSpPr/>
            <p:nvPr/>
          </p:nvCxnSpPr>
          <p:spPr>
            <a:xfrm rot="16200000" flipH="1">
              <a:off x="8456161" y="4575278"/>
              <a:ext cx="388902" cy="136173"/>
            </a:xfrm>
            <a:prstGeom prst="bentConnector3">
              <a:avLst>
                <a:gd name="adj1" fmla="val -7414"/>
              </a:avLst>
            </a:prstGeom>
            <a:ln w="2222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289084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TotalTime>
  <Words>5009</Words>
  <Application>Microsoft Office PowerPoint</Application>
  <PresentationFormat>A3 297x420 mm</PresentationFormat>
  <Paragraphs>653</Paragraphs>
  <Slides>18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游ゴシック</vt:lpstr>
      <vt:lpstr>游ゴシック Light</vt:lpstr>
      <vt:lpstr>Arial</vt:lpstr>
      <vt:lpstr>Calibri</vt:lpstr>
      <vt:lpstr>Calibri Light</vt:lpstr>
      <vt:lpstr>Office テーマ</vt:lpstr>
      <vt:lpstr>記載例と重要な管理のポイントに係る注意事項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計画書（書式）と重要な一般衛生管理のポイント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総務企画局情報管理部システム管理課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川崎市</dc:creator>
  <cp:lastModifiedBy>川崎市</cp:lastModifiedBy>
  <cp:revision>73</cp:revision>
  <cp:lastPrinted>2022-03-07T06:45:49Z</cp:lastPrinted>
  <dcterms:created xsi:type="dcterms:W3CDTF">2022-02-15T05:18:42Z</dcterms:created>
  <dcterms:modified xsi:type="dcterms:W3CDTF">2022-03-08T01:13:11Z</dcterms:modified>
</cp:coreProperties>
</file>