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57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5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193F3D-0177-4C2D-86D6-824171F8E24B}" v="13" dt="2025-11-18T06:21:03.2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298" autoAdjust="0"/>
    <p:restoredTop sz="91145" autoAdjust="0"/>
  </p:normalViewPr>
  <p:slideViewPr>
    <p:cSldViewPr snapToGrid="0">
      <p:cViewPr varScale="1">
        <p:scale>
          <a:sx n="63" d="100"/>
          <a:sy n="63" d="100"/>
        </p:scale>
        <p:origin x="30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4F395-B4B3-40AB-89AB-C424B52AE1F5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04A321-2A48-4BCF-8964-3741D009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976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4D00D-D5EE-E0A1-16D9-CD57443827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5FA4367-C365-C07B-E40A-B479C1DB35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BA26514-A18D-2D02-E056-2190891C1D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B9C86B3-0893-749F-35FB-1AE6735D86B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04A321-2A48-4BCF-8964-3741D0092D3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712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04A321-2A48-4BCF-8964-3741D0092D3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6517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8073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297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00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3326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264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69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288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02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8088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0141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38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042929-D012-4E04-9F76-269E494EFE3B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B2EFF6-0A49-43D3-BECB-2A46AB99FFE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246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DFE05-0DC9-2F36-7D10-2990E42A6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C095625-6E65-9378-95C8-959D98531172}"/>
              </a:ext>
            </a:extLst>
          </p:cNvPr>
          <p:cNvSpPr/>
          <p:nvPr/>
        </p:nvSpPr>
        <p:spPr>
          <a:xfrm>
            <a:off x="-1" y="1021080"/>
            <a:ext cx="7559673" cy="710743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防災活動などの写真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2911D64B-3739-8741-2885-CA245DF1BB82}"/>
              </a:ext>
            </a:extLst>
          </p:cNvPr>
          <p:cNvSpPr/>
          <p:nvPr/>
        </p:nvSpPr>
        <p:spPr>
          <a:xfrm>
            <a:off x="0" y="-8170"/>
            <a:ext cx="7559674" cy="1282913"/>
          </a:xfrm>
          <a:prstGeom prst="rect">
            <a:avLst/>
          </a:prstGeom>
          <a:solidFill>
            <a:srgbClr val="045A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斜め縞 21">
            <a:extLst>
              <a:ext uri="{FF2B5EF4-FFF2-40B4-BE49-F238E27FC236}">
                <a16:creationId xmlns:a16="http://schemas.microsoft.com/office/drawing/2014/main" id="{AD94A6A8-EE2C-301C-4B0E-5CF5EEAD4AD6}"/>
              </a:ext>
            </a:extLst>
          </p:cNvPr>
          <p:cNvSpPr/>
          <p:nvPr/>
        </p:nvSpPr>
        <p:spPr>
          <a:xfrm>
            <a:off x="-2" y="1274744"/>
            <a:ext cx="7559675" cy="935056"/>
          </a:xfrm>
          <a:prstGeom prst="diagStripe">
            <a:avLst>
              <a:gd name="adj" fmla="val 0"/>
            </a:avLst>
          </a:prstGeom>
          <a:solidFill>
            <a:srgbClr val="045A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1359837-33A5-53A1-0708-8E1A4917E84D}"/>
              </a:ext>
            </a:extLst>
          </p:cNvPr>
          <p:cNvSpPr txBox="1"/>
          <p:nvPr/>
        </p:nvSpPr>
        <p:spPr>
          <a:xfrm>
            <a:off x="255488" y="10003238"/>
            <a:ext cx="70260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詳しくは</a:t>
            </a:r>
            <a:r>
              <a:rPr kumimoji="1" lang="ja-JP" altLang="en-US" sz="20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裏面</a:t>
            </a:r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をご確認ください</a:t>
            </a:r>
            <a:r>
              <a:rPr kumimoji="1"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&gt;&gt;&gt;</a:t>
            </a:r>
            <a:endParaRPr kumimoji="1"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AFFB861-F17A-E320-09F9-DFC5ABF13707}"/>
              </a:ext>
            </a:extLst>
          </p:cNvPr>
          <p:cNvSpPr txBox="1"/>
          <p:nvPr/>
        </p:nvSpPr>
        <p:spPr>
          <a:xfrm>
            <a:off x="0" y="149966"/>
            <a:ext cx="755967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●●町内会災害時レポーター</a:t>
            </a:r>
            <a:br>
              <a:rPr kumimoji="1" lang="en-US" altLang="ja-JP" sz="4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4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募集</a:t>
            </a:r>
            <a:r>
              <a:rPr kumimoji="1" lang="en-US" altLang="ja-JP" sz="4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!!!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CFCDB14-C080-4117-A1E2-C174D344E49E}"/>
              </a:ext>
            </a:extLst>
          </p:cNvPr>
          <p:cNvSpPr/>
          <p:nvPr/>
        </p:nvSpPr>
        <p:spPr>
          <a:xfrm>
            <a:off x="-11306" y="8026741"/>
            <a:ext cx="7570981" cy="1156855"/>
          </a:xfrm>
          <a:prstGeom prst="rect">
            <a:avLst/>
          </a:prstGeom>
          <a:solidFill>
            <a:srgbClr val="045A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E875F74-7FD4-18B2-624F-30F2DAE4EB56}"/>
              </a:ext>
            </a:extLst>
          </p:cNvPr>
          <p:cNvSpPr txBox="1"/>
          <p:nvPr/>
        </p:nvSpPr>
        <p:spPr>
          <a:xfrm>
            <a:off x="255488" y="8072051"/>
            <a:ext cx="7026089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&lt;</a:t>
            </a:r>
            <a:r>
              <a:rPr kumimoji="1"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対象者</a:t>
            </a:r>
            <a:r>
              <a:rPr kumimoji="1" lang="en-US" altLang="ja-JP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&gt;</a:t>
            </a:r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●●町内会とその周辺に在住・在勤・在学の方</a:t>
            </a:r>
            <a:endParaRPr kumimoji="1" lang="en-US" altLang="ja-JP" sz="20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600" u="sng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町内会への加入有無は問いません</a:t>
            </a:r>
            <a:endParaRPr kumimoji="1" lang="ja-JP" altLang="en-US" sz="2000" u="sng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B42B56D-1E10-E0DA-8D0A-ACC4F8AD8394}"/>
              </a:ext>
            </a:extLst>
          </p:cNvPr>
          <p:cNvGrpSpPr/>
          <p:nvPr/>
        </p:nvGrpSpPr>
        <p:grpSpPr>
          <a:xfrm>
            <a:off x="281142" y="6982176"/>
            <a:ext cx="7095474" cy="963215"/>
            <a:chOff x="-5776395" y="2261781"/>
            <a:chExt cx="7095474" cy="963215"/>
          </a:xfrm>
        </p:grpSpPr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98B75750-4098-49FE-CAB7-9DEF5AE4A1BA}"/>
                </a:ext>
              </a:extLst>
            </p:cNvPr>
            <p:cNvSpPr txBox="1"/>
            <p:nvPr/>
          </p:nvSpPr>
          <p:spPr>
            <a:xfrm>
              <a:off x="-5776395" y="2270889"/>
              <a:ext cx="709547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情報共有から始める、</a:t>
              </a:r>
              <a:br>
                <a:rPr kumimoji="1" lang="ja-JP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我がまち「●●」の災害共助</a:t>
              </a:r>
              <a:r>
                <a:rPr kumimoji="1" lang="en-US" altLang="ja-JP" sz="2800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glow rad="101600">
                      <a:schemeClr val="accent1">
                        <a:satMod val="175000"/>
                        <a:alpha val="40000"/>
                      </a:schemeClr>
                    </a:glow>
                  </a:effectLst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――</a:t>
              </a: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1B8B2227-1B99-2937-3EC5-32C207745A96}"/>
                </a:ext>
              </a:extLst>
            </p:cNvPr>
            <p:cNvSpPr txBox="1"/>
            <p:nvPr/>
          </p:nvSpPr>
          <p:spPr>
            <a:xfrm>
              <a:off x="-5776395" y="2261781"/>
              <a:ext cx="7095474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28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情報共有から始める、</a:t>
              </a:r>
              <a:br>
                <a:rPr kumimoji="1" lang="en-US" altLang="ja-JP" sz="28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28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　　　　　我がまち「●●」の災害共助</a:t>
              </a:r>
              <a:r>
                <a:rPr kumimoji="1" lang="en-US" altLang="ja-JP" sz="28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――</a:t>
              </a:r>
            </a:p>
          </p:txBody>
        </p:sp>
      </p:grp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51A2943-046A-5A3B-A793-98767D4BB91A}"/>
              </a:ext>
            </a:extLst>
          </p:cNvPr>
          <p:cNvSpPr txBox="1"/>
          <p:nvPr/>
        </p:nvSpPr>
        <p:spPr>
          <a:xfrm>
            <a:off x="255488" y="9286244"/>
            <a:ext cx="70260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災害時に</a:t>
            </a:r>
            <a:r>
              <a:rPr kumimoji="1"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”</a:t>
            </a:r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可能な範囲で</a:t>
            </a:r>
            <a:r>
              <a:rPr kumimoji="1"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”</a:t>
            </a:r>
            <a:r>
              <a:rPr kumimoji="1" lang="ja-JP" altLang="en-US" sz="20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身の回りの状況をレポート</a:t>
            </a:r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したり、</a:t>
            </a:r>
            <a:endParaRPr kumimoji="1"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共助の活動をしたりできる方を募集しています</a:t>
            </a:r>
          </a:p>
        </p:txBody>
      </p:sp>
    </p:spTree>
    <p:extLst>
      <p:ext uri="{BB962C8B-B14F-4D97-AF65-F5344CB8AC3E}">
        <p14:creationId xmlns:p14="http://schemas.microsoft.com/office/powerpoint/2010/main" val="139136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図 35">
            <a:extLst>
              <a:ext uri="{FF2B5EF4-FFF2-40B4-BE49-F238E27FC236}">
                <a16:creationId xmlns:a16="http://schemas.microsoft.com/office/drawing/2014/main" id="{5BF0B39F-BA47-AF16-2AD9-B4ACC73716F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6916" y="6360722"/>
            <a:ext cx="5758025" cy="2219796"/>
          </a:xfrm>
          <a:prstGeom prst="rect">
            <a:avLst/>
          </a:prstGeom>
        </p:spPr>
      </p:pic>
      <p:sp>
        <p:nvSpPr>
          <p:cNvPr id="13" name="矢印: 五方向 12">
            <a:extLst>
              <a:ext uri="{FF2B5EF4-FFF2-40B4-BE49-F238E27FC236}">
                <a16:creationId xmlns:a16="http://schemas.microsoft.com/office/drawing/2014/main" id="{598E75D0-F39B-C883-92D4-D47F88DB5870}"/>
              </a:ext>
            </a:extLst>
          </p:cNvPr>
          <p:cNvSpPr/>
          <p:nvPr/>
        </p:nvSpPr>
        <p:spPr>
          <a:xfrm rot="5400000">
            <a:off x="3305320" y="-3305546"/>
            <a:ext cx="949037" cy="7559676"/>
          </a:xfrm>
          <a:prstGeom prst="homePlate">
            <a:avLst>
              <a:gd name="adj" fmla="val 20073"/>
            </a:avLst>
          </a:prstGeom>
          <a:solidFill>
            <a:srgbClr val="045A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71B47B6-B3BD-9648-79D3-FE3271B92F36}"/>
              </a:ext>
            </a:extLst>
          </p:cNvPr>
          <p:cNvSpPr txBox="1"/>
          <p:nvPr/>
        </p:nvSpPr>
        <p:spPr>
          <a:xfrm>
            <a:off x="255495" y="3231088"/>
            <a:ext cx="2144806" cy="400110"/>
          </a:xfrm>
          <a:prstGeom prst="rect">
            <a:avLst/>
          </a:prstGeom>
          <a:solidFill>
            <a:srgbClr val="045A94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なにをするの？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C4CCF42-4FE5-822F-6CF1-C448C1917CA2}"/>
              </a:ext>
            </a:extLst>
          </p:cNvPr>
          <p:cNvSpPr txBox="1"/>
          <p:nvPr/>
        </p:nvSpPr>
        <p:spPr>
          <a:xfrm>
            <a:off x="255492" y="3631198"/>
            <a:ext cx="7026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災害発生時に周囲の状況をレポートしてください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4B9F0B6-E1DC-5FF0-F37E-F8C800ADA60E}"/>
              </a:ext>
            </a:extLst>
          </p:cNvPr>
          <p:cNvSpPr txBox="1"/>
          <p:nvPr/>
        </p:nvSpPr>
        <p:spPr>
          <a:xfrm>
            <a:off x="255490" y="3907844"/>
            <a:ext cx="70260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平常時の活動は基本的にありません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災害時には本部設営等のお手伝いを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”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できる範囲で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”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お願いすることがあります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3D3EA2C-B0B8-5875-78FA-827EC48EAD5C}"/>
              </a:ext>
            </a:extLst>
          </p:cNvPr>
          <p:cNvSpPr txBox="1"/>
          <p:nvPr/>
        </p:nvSpPr>
        <p:spPr>
          <a:xfrm>
            <a:off x="255493" y="4584750"/>
            <a:ext cx="1808630" cy="400110"/>
          </a:xfrm>
          <a:prstGeom prst="rect">
            <a:avLst/>
          </a:prstGeom>
          <a:solidFill>
            <a:srgbClr val="045A94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どうやるの？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27C0E-E6EE-8E9B-80CD-2F2A10A9D82D}"/>
              </a:ext>
            </a:extLst>
          </p:cNvPr>
          <p:cNvSpPr txBox="1"/>
          <p:nvPr/>
        </p:nvSpPr>
        <p:spPr>
          <a:xfrm>
            <a:off x="255490" y="4984860"/>
            <a:ext cx="7026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災害時レポーター用の連絡網に情報を流す形で共有します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DA96351-024D-5C98-CED0-E44E6DCD5F3E}"/>
              </a:ext>
            </a:extLst>
          </p:cNvPr>
          <p:cNvSpPr txBox="1"/>
          <p:nvPr/>
        </p:nvSpPr>
        <p:spPr>
          <a:xfrm>
            <a:off x="255494" y="8442703"/>
            <a:ext cx="2507878" cy="400110"/>
          </a:xfrm>
          <a:prstGeom prst="rect">
            <a:avLst/>
          </a:prstGeom>
          <a:solidFill>
            <a:srgbClr val="045A94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どこで申し込むの？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3AEA827-F364-2E12-152F-64A7EC14585F}"/>
              </a:ext>
            </a:extLst>
          </p:cNvPr>
          <p:cNvSpPr txBox="1"/>
          <p:nvPr/>
        </p:nvSpPr>
        <p:spPr>
          <a:xfrm>
            <a:off x="255491" y="8842813"/>
            <a:ext cx="7026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右記二次元コードよりアクセスできる</a:t>
            </a:r>
            <a:br>
              <a:rPr kumimoji="1" lang="en-US" altLang="ja-JP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フォームにご回答ください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354E9F5-CB55-A36F-F408-6B2F430EB68D}"/>
              </a:ext>
            </a:extLst>
          </p:cNvPr>
          <p:cNvSpPr txBox="1"/>
          <p:nvPr/>
        </p:nvSpPr>
        <p:spPr>
          <a:xfrm>
            <a:off x="255490" y="10091347"/>
            <a:ext cx="7026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ご不明な点は●●</a:t>
            </a:r>
            <a:r>
              <a:rPr kumimoji="1" lang="ja-JP" altLang="en-US" sz="16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町内会の役員</a:t>
            </a: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にお尋ねください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59D23ED-EBC1-867A-940E-F76CF3AAEEAC}"/>
              </a:ext>
            </a:extLst>
          </p:cNvPr>
          <p:cNvSpPr txBox="1"/>
          <p:nvPr/>
        </p:nvSpPr>
        <p:spPr>
          <a:xfrm>
            <a:off x="255491" y="9512239"/>
            <a:ext cx="4309582" cy="494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80"/>
              </a:lnSpc>
              <a:spcAft>
                <a:spcPts val="300"/>
              </a:spcAft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ご記入いただいた連絡先にご案内をお送りします。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ct val="90000"/>
              </a:lnSpc>
              <a:spcAft>
                <a:spcPts val="300"/>
              </a:spcAft>
            </a:pPr>
            <a:r>
              <a: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いただいた情報は本制度の運用以外の目的では使用いたしません。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A9B8C3D-F90F-D43D-E059-CE72C3DDBB10}"/>
              </a:ext>
            </a:extLst>
          </p:cNvPr>
          <p:cNvSpPr txBox="1"/>
          <p:nvPr/>
        </p:nvSpPr>
        <p:spPr>
          <a:xfrm>
            <a:off x="255490" y="5711547"/>
            <a:ext cx="2507878" cy="400110"/>
          </a:xfrm>
          <a:prstGeom prst="rect">
            <a:avLst/>
          </a:prstGeom>
          <a:solidFill>
            <a:srgbClr val="045A94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制度運用のイメージ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00D2B7B-2C49-7FF0-7F2C-7522C81B9350}"/>
              </a:ext>
            </a:extLst>
          </p:cNvPr>
          <p:cNvSpPr txBox="1"/>
          <p:nvPr/>
        </p:nvSpPr>
        <p:spPr>
          <a:xfrm>
            <a:off x="266791" y="149966"/>
            <a:ext cx="7095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●●町内会災害時レポーターとは？</a:t>
            </a:r>
            <a:endParaRPr kumimoji="1" lang="en-US" altLang="ja-JP" sz="28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89E563C4-698F-12F8-7F7B-BEBD1EEDBA00}"/>
              </a:ext>
            </a:extLst>
          </p:cNvPr>
          <p:cNvSpPr/>
          <p:nvPr/>
        </p:nvSpPr>
        <p:spPr>
          <a:xfrm>
            <a:off x="4565073" y="8491109"/>
            <a:ext cx="2625437" cy="1488178"/>
          </a:xfrm>
          <a:prstGeom prst="roundRect">
            <a:avLst>
              <a:gd name="adj" fmla="val 4564"/>
            </a:avLst>
          </a:prstGeom>
          <a:solidFill>
            <a:srgbClr val="045A9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3081AD5B-5C07-ADF6-FF26-30896FA3DEAB}"/>
              </a:ext>
            </a:extLst>
          </p:cNvPr>
          <p:cNvSpPr txBox="1"/>
          <p:nvPr/>
        </p:nvSpPr>
        <p:spPr>
          <a:xfrm>
            <a:off x="345543" y="987921"/>
            <a:ext cx="70260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災害時に身の回りの状況を報告するボランティアです！</a:t>
            </a:r>
          </a:p>
        </p:txBody>
      </p:sp>
      <p:sp>
        <p:nvSpPr>
          <p:cNvPr id="20" name="吹き出し: 角を丸めた四角形 19">
            <a:extLst>
              <a:ext uri="{FF2B5EF4-FFF2-40B4-BE49-F238E27FC236}">
                <a16:creationId xmlns:a16="http://schemas.microsoft.com/office/drawing/2014/main" id="{61C7E257-891C-2574-325C-21AAFCC01707}"/>
              </a:ext>
            </a:extLst>
          </p:cNvPr>
          <p:cNvSpPr/>
          <p:nvPr/>
        </p:nvSpPr>
        <p:spPr>
          <a:xfrm>
            <a:off x="266791" y="1597909"/>
            <a:ext cx="5314039" cy="1364870"/>
          </a:xfrm>
          <a:prstGeom prst="wedgeRoundRectCallout">
            <a:avLst>
              <a:gd name="adj1" fmla="val 56730"/>
              <a:gd name="adj2" fmla="val 1612"/>
              <a:gd name="adj3" fmla="val 16667"/>
            </a:avLst>
          </a:prstGeom>
          <a:noFill/>
          <a:ln>
            <a:solidFill>
              <a:srgbClr val="045A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ts val="1800"/>
              </a:lnSpc>
            </a:pPr>
            <a:r>
              <a:rPr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災害直後は</a:t>
            </a:r>
            <a:r>
              <a:rPr lang="ja-JP" altLang="en-US" sz="13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公助がすぐに届かない</a:t>
            </a:r>
            <a:r>
              <a:rPr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ことも多く、地域の自助・共助が</a:t>
            </a:r>
            <a:br>
              <a:rPr lang="en-US" altLang="ja-JP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大きな力になります。この制度は、皆さんが“できる範囲で”身の回りの情報を伝え合う仕組みです。</a:t>
            </a:r>
            <a:r>
              <a:rPr lang="ja-JP" altLang="en-US" sz="13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一人ひとりの小さな取り組みが、地域の大きな助け合い</a:t>
            </a:r>
            <a:r>
              <a:rPr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につながります。ぜひ一緒に</a:t>
            </a:r>
            <a:r>
              <a:rPr lang="ja-JP" altLang="en-US" sz="13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“災害に強いまち”</a:t>
            </a:r>
            <a:r>
              <a:rPr lang="ja-JP" altLang="en-US" sz="1300" dirty="0">
                <a:solidFill>
                  <a:schemeClr val="tx1">
                    <a:lumMod val="85000"/>
                    <a:lumOff val="1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を築いていきましょう。</a:t>
            </a:r>
            <a:endParaRPr kumimoji="1" lang="ja-JP" altLang="en-US" sz="1300" dirty="0">
              <a:solidFill>
                <a:schemeClr val="tx1">
                  <a:lumMod val="85000"/>
                  <a:lumOff val="1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7E6F658-49B8-E905-C04B-43DFBC2927E1}"/>
              </a:ext>
            </a:extLst>
          </p:cNvPr>
          <p:cNvSpPr txBox="1"/>
          <p:nvPr/>
        </p:nvSpPr>
        <p:spPr>
          <a:xfrm>
            <a:off x="5927233" y="2854397"/>
            <a:ext cx="15289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●●町内会 会長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6235F2E1-7990-435B-4E29-B6FF5E4AFCFC}"/>
              </a:ext>
            </a:extLst>
          </p:cNvPr>
          <p:cNvSpPr txBox="1"/>
          <p:nvPr/>
        </p:nvSpPr>
        <p:spPr>
          <a:xfrm>
            <a:off x="266792" y="6196146"/>
            <a:ext cx="70260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レポートされた情報を、次の</a:t>
            </a:r>
            <a:r>
              <a:rPr kumimoji="1" lang="ja-JP" altLang="en-US" sz="16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「共助」</a:t>
            </a:r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につなげていきます。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BC31A2ED-3379-BB17-DAC5-D434B9E80439}"/>
              </a:ext>
            </a:extLst>
          </p:cNvPr>
          <p:cNvSpPr txBox="1"/>
          <p:nvPr/>
        </p:nvSpPr>
        <p:spPr>
          <a:xfrm>
            <a:off x="4633270" y="8842063"/>
            <a:ext cx="12830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災害時</a:t>
            </a:r>
            <a:br>
              <a:rPr kumimoji="1"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レポーター</a:t>
            </a:r>
            <a:br>
              <a:rPr kumimoji="1"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登録フォーム</a:t>
            </a:r>
            <a:endParaRPr kumimoji="1" lang="en-US" altLang="ja-JP" sz="14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E1DDFBB-EA75-1693-05CF-01F508E308AA}"/>
              </a:ext>
            </a:extLst>
          </p:cNvPr>
          <p:cNvSpPr txBox="1"/>
          <p:nvPr/>
        </p:nvSpPr>
        <p:spPr>
          <a:xfrm>
            <a:off x="5546177" y="6758628"/>
            <a:ext cx="1557528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レポートを基に町内会から</a:t>
            </a:r>
          </a:p>
        </p:txBody>
      </p: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7CA6CED6-0D17-DB8B-8AF0-09715669B410}"/>
              </a:ext>
            </a:extLst>
          </p:cNvPr>
          <p:cNvSpPr/>
          <p:nvPr/>
        </p:nvSpPr>
        <p:spPr>
          <a:xfrm>
            <a:off x="309466" y="7026378"/>
            <a:ext cx="1091184" cy="551688"/>
          </a:xfrm>
          <a:prstGeom prst="wedgeRoundRectCallout">
            <a:avLst>
              <a:gd name="adj1" fmla="val 37612"/>
              <a:gd name="adj2" fmla="val 65546"/>
              <a:gd name="adj3" fmla="val 16667"/>
            </a:avLst>
          </a:prstGeom>
          <a:solidFill>
            <a:schemeClr val="bg1"/>
          </a:solidFill>
          <a:ln>
            <a:solidFill>
              <a:srgbClr val="045A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382C001F-37D3-C075-D8DD-30C4EAAFCF43}"/>
              </a:ext>
            </a:extLst>
          </p:cNvPr>
          <p:cNvSpPr txBox="1"/>
          <p:nvPr/>
        </p:nvSpPr>
        <p:spPr>
          <a:xfrm>
            <a:off x="279167" y="7117556"/>
            <a:ext cx="1121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無理のない範囲で</a:t>
            </a:r>
            <a:br>
              <a:rPr kumimoji="1" lang="en-US" altLang="ja-JP" sz="9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en-US" sz="9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助け合い</a:t>
            </a:r>
          </a:p>
        </p:txBody>
      </p:sp>
      <p:sp>
        <p:nvSpPr>
          <p:cNvPr id="27" name="吹き出し: 角を丸めた四角形 26">
            <a:extLst>
              <a:ext uri="{FF2B5EF4-FFF2-40B4-BE49-F238E27FC236}">
                <a16:creationId xmlns:a16="http://schemas.microsoft.com/office/drawing/2014/main" id="{1A687F95-4CF7-7D6C-3034-07AE3ABE0753}"/>
              </a:ext>
            </a:extLst>
          </p:cNvPr>
          <p:cNvSpPr/>
          <p:nvPr/>
        </p:nvSpPr>
        <p:spPr>
          <a:xfrm>
            <a:off x="5598169" y="6655966"/>
            <a:ext cx="1462864" cy="634362"/>
          </a:xfrm>
          <a:prstGeom prst="wedgeRoundRectCallout">
            <a:avLst>
              <a:gd name="adj1" fmla="val -62061"/>
              <a:gd name="adj2" fmla="val 9029"/>
              <a:gd name="adj3" fmla="val 16667"/>
            </a:avLst>
          </a:prstGeom>
          <a:solidFill>
            <a:schemeClr val="bg1"/>
          </a:solidFill>
          <a:ln>
            <a:solidFill>
              <a:srgbClr val="045A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459ABA3-7DE8-E54B-AD7D-04D089A1F866}"/>
              </a:ext>
            </a:extLst>
          </p:cNvPr>
          <p:cNvSpPr txBox="1"/>
          <p:nvPr/>
        </p:nvSpPr>
        <p:spPr>
          <a:xfrm>
            <a:off x="5567870" y="6673389"/>
            <a:ext cx="15358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レポートを基に町内会から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E460DD2-57F0-CB16-EECC-EF81D2BA0B5D}"/>
              </a:ext>
            </a:extLst>
          </p:cNvPr>
          <p:cNvSpPr txBox="1"/>
          <p:nvPr/>
        </p:nvSpPr>
        <p:spPr>
          <a:xfrm>
            <a:off x="5567869" y="6831222"/>
            <a:ext cx="153583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川崎市役所・区役所等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47FDD35-FBC1-8221-34C0-CE1FC7F9E7E8}"/>
              </a:ext>
            </a:extLst>
          </p:cNvPr>
          <p:cNvSpPr txBox="1"/>
          <p:nvPr/>
        </p:nvSpPr>
        <p:spPr>
          <a:xfrm>
            <a:off x="5948513" y="7025368"/>
            <a:ext cx="11109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9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への情報伝達</a:t>
            </a:r>
          </a:p>
        </p:txBody>
      </p:sp>
      <p:sp>
        <p:nvSpPr>
          <p:cNvPr id="31" name="吹き出し: 角を丸めた四角形 30">
            <a:extLst>
              <a:ext uri="{FF2B5EF4-FFF2-40B4-BE49-F238E27FC236}">
                <a16:creationId xmlns:a16="http://schemas.microsoft.com/office/drawing/2014/main" id="{CAA1EBB4-FEE4-79B5-3925-CA6334FD194F}"/>
              </a:ext>
            </a:extLst>
          </p:cNvPr>
          <p:cNvSpPr/>
          <p:nvPr/>
        </p:nvSpPr>
        <p:spPr>
          <a:xfrm>
            <a:off x="5782469" y="7526806"/>
            <a:ext cx="1462864" cy="634362"/>
          </a:xfrm>
          <a:prstGeom prst="wedgeRoundRectCallout">
            <a:avLst>
              <a:gd name="adj1" fmla="val -58806"/>
              <a:gd name="adj2" fmla="val -14995"/>
              <a:gd name="adj3" fmla="val 16667"/>
            </a:avLst>
          </a:prstGeom>
          <a:solidFill>
            <a:schemeClr val="bg1"/>
          </a:solidFill>
          <a:ln>
            <a:solidFill>
              <a:srgbClr val="045A9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16F2966-1D45-0E34-494C-03B0F3ABD2B6}"/>
              </a:ext>
            </a:extLst>
          </p:cNvPr>
          <p:cNvSpPr txBox="1"/>
          <p:nvPr/>
        </p:nvSpPr>
        <p:spPr>
          <a:xfrm>
            <a:off x="5768074" y="7619892"/>
            <a:ext cx="15358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避難所のサポート</a:t>
            </a:r>
            <a:endParaRPr kumimoji="1" lang="en-US" altLang="ja-JP" sz="1100" b="1" dirty="0">
              <a:solidFill>
                <a:srgbClr val="045A94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100" b="1" dirty="0">
                <a:solidFill>
                  <a:srgbClr val="045A9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軽作業の手伝いなど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A77A218-F359-5D43-1F2D-2209A049475C}"/>
              </a:ext>
            </a:extLst>
          </p:cNvPr>
          <p:cNvSpPr txBox="1"/>
          <p:nvPr/>
        </p:nvSpPr>
        <p:spPr>
          <a:xfrm>
            <a:off x="266791" y="5289232"/>
            <a:ext cx="70260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連絡網は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LINE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グループ等を予定しています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8F6DEA0-4E9E-E68B-16D7-AC66D5EE3D7D}"/>
              </a:ext>
            </a:extLst>
          </p:cNvPr>
          <p:cNvSpPr txBox="1"/>
          <p:nvPr/>
        </p:nvSpPr>
        <p:spPr>
          <a:xfrm>
            <a:off x="6137689" y="1645927"/>
            <a:ext cx="11079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会長の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写真など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8D8A7CC-B0DF-FE39-16FD-570513BEC11A}"/>
              </a:ext>
            </a:extLst>
          </p:cNvPr>
          <p:cNvSpPr txBox="1"/>
          <p:nvPr/>
        </p:nvSpPr>
        <p:spPr>
          <a:xfrm>
            <a:off x="5980757" y="8622953"/>
            <a:ext cx="1031052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二次元 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コード</a:t>
            </a:r>
            <a:endParaRPr kumimoji="1" lang="en-US" altLang="ja-JP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69965058-9841-EBE5-6B00-4C9286E63FD5}"/>
              </a:ext>
            </a:extLst>
          </p:cNvPr>
          <p:cNvSpPr txBox="1"/>
          <p:nvPr/>
        </p:nvSpPr>
        <p:spPr>
          <a:xfrm>
            <a:off x="2716342" y="7355184"/>
            <a:ext cx="1535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まずは情報を</a:t>
            </a:r>
            <a:endParaRPr kumimoji="1" lang="en-US" altLang="ja-JP" sz="1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レポート</a:t>
            </a:r>
          </a:p>
        </p:txBody>
      </p:sp>
    </p:spTree>
    <p:extLst>
      <p:ext uri="{BB962C8B-B14F-4D97-AF65-F5344CB8AC3E}">
        <p14:creationId xmlns:p14="http://schemas.microsoft.com/office/powerpoint/2010/main" val="3609827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950</TotalTime>
  <Words>405</Words>
  <Application>Microsoft Office PowerPoint</Application>
  <PresentationFormat>ユーザー設定</PresentationFormat>
  <Paragraphs>46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桒原桃香_50（ま）防災まちづくり推進課</cp:lastModifiedBy>
  <cp:revision>18</cp:revision>
  <dcterms:created xsi:type="dcterms:W3CDTF">2025-09-22T03:17:55Z</dcterms:created>
  <dcterms:modified xsi:type="dcterms:W3CDTF">2026-03-24T00:00:13Z</dcterms:modified>
</cp:coreProperties>
</file>