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7" r:id="rId2"/>
    <p:sldId id="258" r:id="rId3"/>
  </p:sldIdLst>
  <p:sldSz cx="21383625" cy="30275213"/>
  <p:notesSz cx="7102475" cy="10233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BD5F"/>
    <a:srgbClr val="BDD7EE"/>
    <a:srgbClr val="F8CBAD"/>
    <a:srgbClr val="FFF2CC"/>
    <a:srgbClr val="D0CECE"/>
    <a:srgbClr val="FFFFFF"/>
    <a:srgbClr val="F2F2F2"/>
    <a:srgbClr val="F7F46C"/>
    <a:srgbClr val="F5E86B"/>
    <a:srgbClr val="81D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3" d="100"/>
          <a:sy n="23" d="100"/>
        </p:scale>
        <p:origin x="3174" y="78"/>
      </p:cViewPr>
      <p:guideLst>
        <p:guide orient="horz" pos="9536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628" cy="513544"/>
          </a:xfrm>
          <a:prstGeom prst="rect">
            <a:avLst/>
          </a:prstGeom>
        </p:spPr>
        <p:txBody>
          <a:bodyPr vert="horz" lIns="95445" tIns="47723" rIns="95445" bIns="4772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174" y="0"/>
            <a:ext cx="3077628" cy="513544"/>
          </a:xfrm>
          <a:prstGeom prst="rect">
            <a:avLst/>
          </a:prstGeom>
        </p:spPr>
        <p:txBody>
          <a:bodyPr vert="horz" lIns="95445" tIns="47723" rIns="95445" bIns="47723" rtlCol="0"/>
          <a:lstStyle>
            <a:lvl1pPr algn="r">
              <a:defRPr sz="1300"/>
            </a:lvl1pPr>
          </a:lstStyle>
          <a:p>
            <a:fld id="{DCE7B8C6-EACD-470F-9689-B3E8A5015628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2038" y="1279525"/>
            <a:ext cx="243840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45" tIns="47723" rIns="95445" bIns="4772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578" y="4924756"/>
            <a:ext cx="5683319" cy="4029346"/>
          </a:xfrm>
          <a:prstGeom prst="rect">
            <a:avLst/>
          </a:prstGeom>
        </p:spPr>
        <p:txBody>
          <a:bodyPr vert="horz" lIns="95445" tIns="47723" rIns="95445" bIns="4772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19481"/>
            <a:ext cx="3077628" cy="513544"/>
          </a:xfrm>
          <a:prstGeom prst="rect">
            <a:avLst/>
          </a:prstGeom>
        </p:spPr>
        <p:txBody>
          <a:bodyPr vert="horz" lIns="95445" tIns="47723" rIns="95445" bIns="4772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174" y="9719481"/>
            <a:ext cx="3077628" cy="513544"/>
          </a:xfrm>
          <a:prstGeom prst="rect">
            <a:avLst/>
          </a:prstGeom>
        </p:spPr>
        <p:txBody>
          <a:bodyPr vert="horz" lIns="95445" tIns="47723" rIns="95445" bIns="47723" rtlCol="0" anchor="b"/>
          <a:lstStyle>
            <a:lvl1pPr algn="r">
              <a:defRPr sz="1300"/>
            </a:lvl1pPr>
          </a:lstStyle>
          <a:p>
            <a:fld id="{B34C6110-7E6D-4BAC-B163-138F63FF8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0322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17485" rtl="0" eaLnBrk="1" latinLnBrk="0" hangingPunct="1">
      <a:defRPr kumimoji="1" sz="3698" kern="1200">
        <a:solidFill>
          <a:schemeClr val="tx1"/>
        </a:solidFill>
        <a:latin typeface="+mn-lt"/>
        <a:ea typeface="+mn-ea"/>
        <a:cs typeface="+mn-cs"/>
      </a:defRPr>
    </a:lvl1pPr>
    <a:lvl2pPr marL="1408742" algn="l" defTabSz="2817485" rtl="0" eaLnBrk="1" latinLnBrk="0" hangingPunct="1">
      <a:defRPr kumimoji="1" sz="3698" kern="1200">
        <a:solidFill>
          <a:schemeClr val="tx1"/>
        </a:solidFill>
        <a:latin typeface="+mn-lt"/>
        <a:ea typeface="+mn-ea"/>
        <a:cs typeface="+mn-cs"/>
      </a:defRPr>
    </a:lvl2pPr>
    <a:lvl3pPr marL="2817485" algn="l" defTabSz="2817485" rtl="0" eaLnBrk="1" latinLnBrk="0" hangingPunct="1">
      <a:defRPr kumimoji="1" sz="3698" kern="1200">
        <a:solidFill>
          <a:schemeClr val="tx1"/>
        </a:solidFill>
        <a:latin typeface="+mn-lt"/>
        <a:ea typeface="+mn-ea"/>
        <a:cs typeface="+mn-cs"/>
      </a:defRPr>
    </a:lvl3pPr>
    <a:lvl4pPr marL="4226227" algn="l" defTabSz="2817485" rtl="0" eaLnBrk="1" latinLnBrk="0" hangingPunct="1">
      <a:defRPr kumimoji="1" sz="3698" kern="1200">
        <a:solidFill>
          <a:schemeClr val="tx1"/>
        </a:solidFill>
        <a:latin typeface="+mn-lt"/>
        <a:ea typeface="+mn-ea"/>
        <a:cs typeface="+mn-cs"/>
      </a:defRPr>
    </a:lvl4pPr>
    <a:lvl5pPr marL="5634969" algn="l" defTabSz="2817485" rtl="0" eaLnBrk="1" latinLnBrk="0" hangingPunct="1">
      <a:defRPr kumimoji="1" sz="3698" kern="1200">
        <a:solidFill>
          <a:schemeClr val="tx1"/>
        </a:solidFill>
        <a:latin typeface="+mn-lt"/>
        <a:ea typeface="+mn-ea"/>
        <a:cs typeface="+mn-cs"/>
      </a:defRPr>
    </a:lvl5pPr>
    <a:lvl6pPr marL="7043711" algn="l" defTabSz="2817485" rtl="0" eaLnBrk="1" latinLnBrk="0" hangingPunct="1">
      <a:defRPr kumimoji="1" sz="3698" kern="1200">
        <a:solidFill>
          <a:schemeClr val="tx1"/>
        </a:solidFill>
        <a:latin typeface="+mn-lt"/>
        <a:ea typeface="+mn-ea"/>
        <a:cs typeface="+mn-cs"/>
      </a:defRPr>
    </a:lvl6pPr>
    <a:lvl7pPr marL="8452455" algn="l" defTabSz="2817485" rtl="0" eaLnBrk="1" latinLnBrk="0" hangingPunct="1">
      <a:defRPr kumimoji="1" sz="3698" kern="1200">
        <a:solidFill>
          <a:schemeClr val="tx1"/>
        </a:solidFill>
        <a:latin typeface="+mn-lt"/>
        <a:ea typeface="+mn-ea"/>
        <a:cs typeface="+mn-cs"/>
      </a:defRPr>
    </a:lvl7pPr>
    <a:lvl8pPr marL="9861197" algn="l" defTabSz="2817485" rtl="0" eaLnBrk="1" latinLnBrk="0" hangingPunct="1">
      <a:defRPr kumimoji="1" sz="3698" kern="1200">
        <a:solidFill>
          <a:schemeClr val="tx1"/>
        </a:solidFill>
        <a:latin typeface="+mn-lt"/>
        <a:ea typeface="+mn-ea"/>
        <a:cs typeface="+mn-cs"/>
      </a:defRPr>
    </a:lvl8pPr>
    <a:lvl9pPr marL="11269938" algn="l" defTabSz="2817485" rtl="0" eaLnBrk="1" latinLnBrk="0" hangingPunct="1">
      <a:defRPr kumimoji="1" sz="36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332038" y="1279525"/>
            <a:ext cx="2438400" cy="34528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C6110-7E6D-4BAC-B163-138F63FF8CB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374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332038" y="1279525"/>
            <a:ext cx="2438400" cy="34528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C6110-7E6D-4BAC-B163-138F63FF8CB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784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3B89-1626-4978-856C-01837D46B42D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D959-D470-49AB-BA6B-0FC4766608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06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3B89-1626-4978-856C-01837D46B42D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D959-D470-49AB-BA6B-0FC4766608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92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3B89-1626-4978-856C-01837D46B42D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D959-D470-49AB-BA6B-0FC4766608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828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3B89-1626-4978-856C-01837D46B42D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D959-D470-49AB-BA6B-0FC4766608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66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3B89-1626-4978-856C-01837D46B42D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D959-D470-49AB-BA6B-0FC4766608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540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3B89-1626-4978-856C-01837D46B42D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D959-D470-49AB-BA6B-0FC4766608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715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3B89-1626-4978-856C-01837D46B42D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D959-D470-49AB-BA6B-0FC4766608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68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3B89-1626-4978-856C-01837D46B42D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D959-D470-49AB-BA6B-0FC4766608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051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3B89-1626-4978-856C-01837D46B42D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D959-D470-49AB-BA6B-0FC4766608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5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3B89-1626-4978-856C-01837D46B42D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D959-D470-49AB-BA6B-0FC4766608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17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3B89-1626-4978-856C-01837D46B42D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D959-D470-49AB-BA6B-0FC4766608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49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13B89-1626-4978-856C-01837D46B42D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1D959-D470-49AB-BA6B-0FC4766608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37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kumimoji="1"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kumimoji="1"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楕円 142"/>
          <p:cNvSpPr/>
          <p:nvPr/>
        </p:nvSpPr>
        <p:spPr>
          <a:xfrm>
            <a:off x="11363679" y="23012003"/>
            <a:ext cx="9616878" cy="17735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/>
          <p:nvPr/>
        </p:nvSpPr>
        <p:spPr>
          <a:xfrm>
            <a:off x="10558465" y="22008837"/>
            <a:ext cx="6117628" cy="17735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対角する 2 つの角を丸めた四角形 141"/>
          <p:cNvSpPr/>
          <p:nvPr/>
        </p:nvSpPr>
        <p:spPr>
          <a:xfrm>
            <a:off x="11197515" y="24910163"/>
            <a:ext cx="9923451" cy="4768141"/>
          </a:xfrm>
          <a:prstGeom prst="round2DiagRect">
            <a:avLst/>
          </a:prstGeom>
          <a:solidFill>
            <a:schemeClr val="accent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100" dirty="0"/>
          </a:p>
        </p:txBody>
      </p:sp>
      <p:grpSp>
        <p:nvGrpSpPr>
          <p:cNvPr id="49" name="グループ化 48"/>
          <p:cNvGrpSpPr/>
          <p:nvPr/>
        </p:nvGrpSpPr>
        <p:grpSpPr>
          <a:xfrm>
            <a:off x="534014" y="21777627"/>
            <a:ext cx="9923451" cy="7882155"/>
            <a:chOff x="395369" y="4983418"/>
            <a:chExt cx="9923451" cy="11968151"/>
          </a:xfrm>
        </p:grpSpPr>
        <p:sp>
          <p:nvSpPr>
            <p:cNvPr id="50" name="角丸四角形 49"/>
            <p:cNvSpPr/>
            <p:nvPr/>
          </p:nvSpPr>
          <p:spPr>
            <a:xfrm>
              <a:off x="395369" y="4983418"/>
              <a:ext cx="9923451" cy="1196815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5100" dirty="0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818763" y="5541265"/>
              <a:ext cx="9167731" cy="12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48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キッチンペーパーマスク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17192081" y="240446"/>
            <a:ext cx="4268226" cy="3537845"/>
            <a:chOff x="22760116" y="439852"/>
            <a:chExt cx="3717953" cy="3081560"/>
          </a:xfrm>
        </p:grpSpPr>
        <p:sp>
          <p:nvSpPr>
            <p:cNvPr id="2" name="楕円 1"/>
            <p:cNvSpPr/>
            <p:nvPr/>
          </p:nvSpPr>
          <p:spPr>
            <a:xfrm>
              <a:off x="22978610" y="439852"/>
              <a:ext cx="3081560" cy="30815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510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22760116" y="960499"/>
              <a:ext cx="3717953" cy="2211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やってみたい！</a:t>
              </a:r>
              <a:endParaRPr lang="en-US" altLang="ja-JP" sz="28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endParaRPr lang="en-US" altLang="ja-JP" sz="10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lang="ja-JP" altLang="en-US" sz="32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と思うところに</a:t>
              </a:r>
              <a:endParaRPr lang="en-US" altLang="ja-JP" sz="32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endParaRPr lang="en-US" altLang="ja-JP" sz="10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lang="ja-JP" altLang="en-US" sz="32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シールを</a:t>
              </a:r>
              <a:endParaRPr lang="en-US" altLang="ja-JP" sz="32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endParaRPr lang="en-US" altLang="ja-JP" sz="10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lang="ja-JP" altLang="en-US" sz="32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はってね！</a:t>
              </a:r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844107" y="3815382"/>
            <a:ext cx="18981681" cy="957334"/>
            <a:chOff x="844107" y="3625080"/>
            <a:chExt cx="18981681" cy="957334"/>
          </a:xfrm>
        </p:grpSpPr>
        <p:sp>
          <p:nvSpPr>
            <p:cNvPr id="15" name="正方形/長方形 14"/>
            <p:cNvSpPr/>
            <p:nvPr/>
          </p:nvSpPr>
          <p:spPr>
            <a:xfrm>
              <a:off x="844107" y="4393334"/>
              <a:ext cx="18981681" cy="189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917820" y="3625080"/>
              <a:ext cx="182794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4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災害時に役に立ちそうだと思うものはどれですか？　</a:t>
              </a:r>
              <a:endParaRPr lang="en-US" altLang="ja-JP" sz="54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654075" y="430524"/>
            <a:ext cx="18028977" cy="3196047"/>
            <a:chOff x="10245095" y="-144973"/>
            <a:chExt cx="15031885" cy="2351191"/>
          </a:xfrm>
        </p:grpSpPr>
        <p:sp>
          <p:nvSpPr>
            <p:cNvPr id="43" name="テキスト ボックス 42"/>
            <p:cNvSpPr txBox="1"/>
            <p:nvPr/>
          </p:nvSpPr>
          <p:spPr>
            <a:xfrm>
              <a:off x="10427926" y="-35317"/>
              <a:ext cx="14849054" cy="22415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9600" b="1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みんなで考えよう！</a:t>
              </a:r>
              <a:endParaRPr lang="en-US" altLang="ja-JP" sz="9600" b="1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9600" b="1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戸手の防災まちづくり</a:t>
              </a: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10245095" y="-144973"/>
              <a:ext cx="14531766" cy="22415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9600" b="1" dirty="0">
                  <a:ln w="38100">
                    <a:solidFill>
                      <a:schemeClr val="accent2"/>
                    </a:solidFill>
                  </a:ln>
                  <a:solidFill>
                    <a:schemeClr val="accent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みんなで考えよう！</a:t>
              </a:r>
              <a:endParaRPr lang="en-US" altLang="ja-JP" sz="9600" b="1" dirty="0">
                <a:ln w="38100"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9600" b="1" dirty="0">
                  <a:ln w="38100">
                    <a:solidFill>
                      <a:schemeClr val="accent2"/>
                    </a:solidFill>
                  </a:ln>
                  <a:solidFill>
                    <a:schemeClr val="accent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●●町内会の防災まちづくり</a:t>
              </a:r>
            </a:p>
          </p:txBody>
        </p:sp>
      </p:grpSp>
      <p:grpSp>
        <p:nvGrpSpPr>
          <p:cNvPr id="69" name="グループ化 68"/>
          <p:cNvGrpSpPr/>
          <p:nvPr/>
        </p:nvGrpSpPr>
        <p:grpSpPr>
          <a:xfrm>
            <a:off x="534012" y="13389541"/>
            <a:ext cx="9923451" cy="7882155"/>
            <a:chOff x="395369" y="4983418"/>
            <a:chExt cx="9923451" cy="11968151"/>
          </a:xfrm>
        </p:grpSpPr>
        <p:sp>
          <p:nvSpPr>
            <p:cNvPr id="70" name="角丸四角形 69"/>
            <p:cNvSpPr/>
            <p:nvPr/>
          </p:nvSpPr>
          <p:spPr>
            <a:xfrm>
              <a:off x="395369" y="4983418"/>
              <a:ext cx="9923451" cy="1196815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5100" dirty="0"/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818763" y="5541265"/>
              <a:ext cx="9167731" cy="12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48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新聞紙食器</a:t>
              </a:r>
            </a:p>
          </p:txBody>
        </p:sp>
      </p:grpSp>
      <p:grpSp>
        <p:nvGrpSpPr>
          <p:cNvPr id="73" name="グループ化 72"/>
          <p:cNvGrpSpPr/>
          <p:nvPr/>
        </p:nvGrpSpPr>
        <p:grpSpPr>
          <a:xfrm>
            <a:off x="534011" y="5116601"/>
            <a:ext cx="9923451" cy="7882155"/>
            <a:chOff x="395369" y="4983418"/>
            <a:chExt cx="9923451" cy="11968151"/>
          </a:xfrm>
        </p:grpSpPr>
        <p:sp>
          <p:nvSpPr>
            <p:cNvPr id="74" name="角丸四角形 73"/>
            <p:cNvSpPr/>
            <p:nvPr/>
          </p:nvSpPr>
          <p:spPr>
            <a:xfrm>
              <a:off x="395369" y="4983418"/>
              <a:ext cx="9923451" cy="1196815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5100" dirty="0"/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818763" y="5541265"/>
              <a:ext cx="9167731" cy="12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48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ペットボトルランタン</a:t>
              </a:r>
            </a:p>
          </p:txBody>
        </p:sp>
      </p:grpSp>
      <p:grpSp>
        <p:nvGrpSpPr>
          <p:cNvPr id="79" name="グループ化 78"/>
          <p:cNvGrpSpPr/>
          <p:nvPr/>
        </p:nvGrpSpPr>
        <p:grpSpPr>
          <a:xfrm>
            <a:off x="11033635" y="13408064"/>
            <a:ext cx="9923451" cy="7882155"/>
            <a:chOff x="395369" y="4983418"/>
            <a:chExt cx="9923451" cy="11968151"/>
          </a:xfrm>
        </p:grpSpPr>
        <p:sp>
          <p:nvSpPr>
            <p:cNvPr id="80" name="角丸四角形 79"/>
            <p:cNvSpPr/>
            <p:nvPr/>
          </p:nvSpPr>
          <p:spPr>
            <a:xfrm>
              <a:off x="395369" y="4983418"/>
              <a:ext cx="9923451" cy="1196815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5100" dirty="0"/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818763" y="5541265"/>
              <a:ext cx="9167731" cy="12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48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ゴミ袋ポンチョ</a:t>
              </a:r>
            </a:p>
          </p:txBody>
        </p:sp>
      </p:grpSp>
      <p:grpSp>
        <p:nvGrpSpPr>
          <p:cNvPr id="82" name="グループ化 81"/>
          <p:cNvGrpSpPr/>
          <p:nvPr/>
        </p:nvGrpSpPr>
        <p:grpSpPr>
          <a:xfrm>
            <a:off x="11033634" y="5135124"/>
            <a:ext cx="9923451" cy="7882155"/>
            <a:chOff x="395369" y="4983418"/>
            <a:chExt cx="9923451" cy="11968151"/>
          </a:xfrm>
        </p:grpSpPr>
        <p:sp>
          <p:nvSpPr>
            <p:cNvPr id="83" name="角丸四角形 82"/>
            <p:cNvSpPr/>
            <p:nvPr/>
          </p:nvSpPr>
          <p:spPr>
            <a:xfrm>
              <a:off x="395369" y="4983418"/>
              <a:ext cx="9923451" cy="1196815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5100" dirty="0"/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818763" y="5541265"/>
              <a:ext cx="9167731" cy="12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48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新聞紙スリッパ</a:t>
              </a:r>
            </a:p>
          </p:txBody>
        </p:sp>
      </p:grp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3425" y="9715917"/>
            <a:ext cx="3810000" cy="352425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769" y="9057307"/>
            <a:ext cx="2486025" cy="3810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8515" y="9202484"/>
            <a:ext cx="3105150" cy="38100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416" y="9262348"/>
            <a:ext cx="3810000" cy="292417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635" y="26382655"/>
            <a:ext cx="3810000" cy="329565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19" y="25606635"/>
            <a:ext cx="3810000" cy="38100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3634" y="17039780"/>
            <a:ext cx="3810000" cy="381000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06627" y="17480219"/>
            <a:ext cx="3752850" cy="3810000"/>
          </a:xfrm>
          <a:prstGeom prst="rect">
            <a:avLst/>
          </a:prstGeom>
        </p:spPr>
      </p:pic>
      <p:pic>
        <p:nvPicPr>
          <p:cNvPr id="85" name="図 8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492" y="17605731"/>
            <a:ext cx="3810000" cy="2924175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2346" y="27517990"/>
            <a:ext cx="2571750" cy="1533525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31746" flipH="1">
            <a:off x="4130563" y="18367561"/>
            <a:ext cx="1733550" cy="257175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392325">
            <a:off x="4400160" y="9988890"/>
            <a:ext cx="1733550" cy="257175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08518">
            <a:off x="14382513" y="18812090"/>
            <a:ext cx="2571750" cy="1533525"/>
          </a:xfrm>
          <a:prstGeom prst="rect">
            <a:avLst/>
          </a:prstGeom>
        </p:spPr>
      </p:pic>
      <p:pic>
        <p:nvPicPr>
          <p:cNvPr id="86" name="図 8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6306" flipV="1">
            <a:off x="14664612" y="10255928"/>
            <a:ext cx="2571750" cy="1533525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610" y="18177231"/>
            <a:ext cx="3810000" cy="3238500"/>
          </a:xfrm>
          <a:prstGeom prst="rect">
            <a:avLst/>
          </a:prstGeom>
        </p:spPr>
      </p:pic>
      <p:grpSp>
        <p:nvGrpSpPr>
          <p:cNvPr id="100" name="グループ化 99"/>
          <p:cNvGrpSpPr/>
          <p:nvPr/>
        </p:nvGrpSpPr>
        <p:grpSpPr>
          <a:xfrm>
            <a:off x="5709022" y="9725910"/>
            <a:ext cx="5214108" cy="3616918"/>
            <a:chOff x="-6882471" y="5116601"/>
            <a:chExt cx="5214108" cy="3616918"/>
          </a:xfrm>
          <a:solidFill>
            <a:srgbClr val="FFF2CC">
              <a:alpha val="72941"/>
            </a:srgbClr>
          </a:solidFill>
        </p:grpSpPr>
        <p:sp>
          <p:nvSpPr>
            <p:cNvPr id="101" name="フローチャート: 結合子 100"/>
            <p:cNvSpPr/>
            <p:nvPr/>
          </p:nvSpPr>
          <p:spPr>
            <a:xfrm>
              <a:off x="-6882471" y="5502005"/>
              <a:ext cx="3086523" cy="2702362"/>
            </a:xfrm>
            <a:prstGeom prst="flowChartConnector">
              <a:avLst/>
            </a:prstGeom>
            <a:grpFill/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ローチャート: 結合子 101"/>
            <p:cNvSpPr/>
            <p:nvPr/>
          </p:nvSpPr>
          <p:spPr>
            <a:xfrm>
              <a:off x="-5755147" y="5116601"/>
              <a:ext cx="3086523" cy="2702362"/>
            </a:xfrm>
            <a:prstGeom prst="flowChartConnector">
              <a:avLst/>
            </a:prstGeom>
            <a:grpFill/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ローチャート: 結合子 102"/>
            <p:cNvSpPr/>
            <p:nvPr/>
          </p:nvSpPr>
          <p:spPr>
            <a:xfrm>
              <a:off x="-4754886" y="5704976"/>
              <a:ext cx="3086523" cy="2702362"/>
            </a:xfrm>
            <a:prstGeom prst="flowChartConnector">
              <a:avLst/>
            </a:prstGeom>
            <a:grpFill/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ローチャート: 結合子 103"/>
            <p:cNvSpPr/>
            <p:nvPr/>
          </p:nvSpPr>
          <p:spPr>
            <a:xfrm>
              <a:off x="-6226856" y="6031157"/>
              <a:ext cx="3086523" cy="2702362"/>
            </a:xfrm>
            <a:prstGeom prst="flowChartConnector">
              <a:avLst/>
            </a:prstGeom>
            <a:grpFill/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5" name="図 10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898" y="10564791"/>
            <a:ext cx="1495425" cy="1905000"/>
          </a:xfrm>
          <a:prstGeom prst="rect">
            <a:avLst/>
          </a:prstGeom>
        </p:spPr>
      </p:pic>
      <p:grpSp>
        <p:nvGrpSpPr>
          <p:cNvPr id="78" name="グループ化 77"/>
          <p:cNvGrpSpPr/>
          <p:nvPr/>
        </p:nvGrpSpPr>
        <p:grpSpPr>
          <a:xfrm>
            <a:off x="5709022" y="18186345"/>
            <a:ext cx="5214108" cy="3616918"/>
            <a:chOff x="-6882471" y="5116601"/>
            <a:chExt cx="5214108" cy="3616918"/>
          </a:xfrm>
          <a:solidFill>
            <a:srgbClr val="FFF2CC">
              <a:alpha val="72941"/>
            </a:srgbClr>
          </a:solidFill>
        </p:grpSpPr>
        <p:sp>
          <p:nvSpPr>
            <p:cNvPr id="88" name="フローチャート: 結合子 87"/>
            <p:cNvSpPr/>
            <p:nvPr/>
          </p:nvSpPr>
          <p:spPr>
            <a:xfrm>
              <a:off x="-6882471" y="5502005"/>
              <a:ext cx="3086523" cy="2702362"/>
            </a:xfrm>
            <a:prstGeom prst="flowChartConnector">
              <a:avLst/>
            </a:prstGeom>
            <a:grpFill/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ローチャート: 結合子 92"/>
            <p:cNvSpPr/>
            <p:nvPr/>
          </p:nvSpPr>
          <p:spPr>
            <a:xfrm>
              <a:off x="-5755147" y="5116601"/>
              <a:ext cx="3086523" cy="2702362"/>
            </a:xfrm>
            <a:prstGeom prst="flowChartConnector">
              <a:avLst/>
            </a:prstGeom>
            <a:grpFill/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ローチャート: 結合子 118"/>
            <p:cNvSpPr/>
            <p:nvPr/>
          </p:nvSpPr>
          <p:spPr>
            <a:xfrm>
              <a:off x="-4754886" y="5704976"/>
              <a:ext cx="3086523" cy="2702362"/>
            </a:xfrm>
            <a:prstGeom prst="flowChartConnector">
              <a:avLst/>
            </a:prstGeom>
            <a:grpFill/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ローチャート: 結合子 119"/>
            <p:cNvSpPr/>
            <p:nvPr/>
          </p:nvSpPr>
          <p:spPr>
            <a:xfrm>
              <a:off x="-6226856" y="6031157"/>
              <a:ext cx="3086523" cy="2702362"/>
            </a:xfrm>
            <a:prstGeom prst="flowChartConnector">
              <a:avLst/>
            </a:prstGeom>
            <a:grpFill/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1" name="グループ化 120"/>
          <p:cNvGrpSpPr/>
          <p:nvPr/>
        </p:nvGrpSpPr>
        <p:grpSpPr>
          <a:xfrm>
            <a:off x="16998356" y="9864075"/>
            <a:ext cx="5214108" cy="3616918"/>
            <a:chOff x="-6882471" y="5116601"/>
            <a:chExt cx="5214108" cy="3616918"/>
          </a:xfrm>
          <a:solidFill>
            <a:srgbClr val="FFF2CC">
              <a:alpha val="72941"/>
            </a:srgbClr>
          </a:solidFill>
        </p:grpSpPr>
        <p:sp>
          <p:nvSpPr>
            <p:cNvPr id="122" name="フローチャート: 結合子 121"/>
            <p:cNvSpPr/>
            <p:nvPr/>
          </p:nvSpPr>
          <p:spPr>
            <a:xfrm>
              <a:off x="-6882471" y="5502005"/>
              <a:ext cx="3086523" cy="2702362"/>
            </a:xfrm>
            <a:prstGeom prst="flowChartConnector">
              <a:avLst/>
            </a:prstGeom>
            <a:grpFill/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ローチャート: 結合子 122"/>
            <p:cNvSpPr/>
            <p:nvPr/>
          </p:nvSpPr>
          <p:spPr>
            <a:xfrm>
              <a:off x="-5755147" y="5116601"/>
              <a:ext cx="3086523" cy="2702362"/>
            </a:xfrm>
            <a:prstGeom prst="flowChartConnector">
              <a:avLst/>
            </a:prstGeom>
            <a:grpFill/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ローチャート: 結合子 123"/>
            <p:cNvSpPr/>
            <p:nvPr/>
          </p:nvSpPr>
          <p:spPr>
            <a:xfrm>
              <a:off x="-4754886" y="5704976"/>
              <a:ext cx="3086523" cy="2702362"/>
            </a:xfrm>
            <a:prstGeom prst="flowChartConnector">
              <a:avLst/>
            </a:prstGeom>
            <a:grpFill/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ローチャート: 結合子 124"/>
            <p:cNvSpPr/>
            <p:nvPr/>
          </p:nvSpPr>
          <p:spPr>
            <a:xfrm>
              <a:off x="-6226856" y="6031157"/>
              <a:ext cx="3086523" cy="2702362"/>
            </a:xfrm>
            <a:prstGeom prst="flowChartConnector">
              <a:avLst/>
            </a:prstGeom>
            <a:grpFill/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6" name="グループ化 125"/>
          <p:cNvGrpSpPr/>
          <p:nvPr/>
        </p:nvGrpSpPr>
        <p:grpSpPr>
          <a:xfrm>
            <a:off x="16382085" y="17770393"/>
            <a:ext cx="5214108" cy="3616918"/>
            <a:chOff x="-6882471" y="5116601"/>
            <a:chExt cx="5214108" cy="3616918"/>
          </a:xfrm>
          <a:solidFill>
            <a:srgbClr val="FFF2CC">
              <a:alpha val="72941"/>
            </a:srgbClr>
          </a:solidFill>
        </p:grpSpPr>
        <p:sp>
          <p:nvSpPr>
            <p:cNvPr id="127" name="フローチャート: 結合子 126"/>
            <p:cNvSpPr/>
            <p:nvPr/>
          </p:nvSpPr>
          <p:spPr>
            <a:xfrm>
              <a:off x="-6882471" y="5502005"/>
              <a:ext cx="3086523" cy="2702362"/>
            </a:xfrm>
            <a:prstGeom prst="flowChartConnector">
              <a:avLst/>
            </a:prstGeom>
            <a:grpFill/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ローチャート: 結合子 127"/>
            <p:cNvSpPr/>
            <p:nvPr/>
          </p:nvSpPr>
          <p:spPr>
            <a:xfrm>
              <a:off x="-5755147" y="5116601"/>
              <a:ext cx="3086523" cy="2702362"/>
            </a:xfrm>
            <a:prstGeom prst="flowChartConnector">
              <a:avLst/>
            </a:prstGeom>
            <a:grpFill/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ローチャート: 結合子 128"/>
            <p:cNvSpPr/>
            <p:nvPr/>
          </p:nvSpPr>
          <p:spPr>
            <a:xfrm>
              <a:off x="-4754886" y="5704976"/>
              <a:ext cx="3086523" cy="2702362"/>
            </a:xfrm>
            <a:prstGeom prst="flowChartConnector">
              <a:avLst/>
            </a:prstGeom>
            <a:grpFill/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ローチャート: 結合子 129"/>
            <p:cNvSpPr/>
            <p:nvPr/>
          </p:nvSpPr>
          <p:spPr>
            <a:xfrm>
              <a:off x="-6226856" y="6031157"/>
              <a:ext cx="3086523" cy="2702362"/>
            </a:xfrm>
            <a:prstGeom prst="flowChartConnector">
              <a:avLst/>
            </a:prstGeom>
            <a:grpFill/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1" name="グループ化 130"/>
          <p:cNvGrpSpPr/>
          <p:nvPr/>
        </p:nvGrpSpPr>
        <p:grpSpPr>
          <a:xfrm>
            <a:off x="5635308" y="26112348"/>
            <a:ext cx="5214108" cy="3616918"/>
            <a:chOff x="-6882471" y="5116601"/>
            <a:chExt cx="5214108" cy="3616918"/>
          </a:xfrm>
          <a:solidFill>
            <a:srgbClr val="FFF2CC">
              <a:alpha val="72941"/>
            </a:srgbClr>
          </a:solidFill>
        </p:grpSpPr>
        <p:sp>
          <p:nvSpPr>
            <p:cNvPr id="132" name="フローチャート: 結合子 131"/>
            <p:cNvSpPr/>
            <p:nvPr/>
          </p:nvSpPr>
          <p:spPr>
            <a:xfrm>
              <a:off x="-6882471" y="5502005"/>
              <a:ext cx="3086523" cy="2702362"/>
            </a:xfrm>
            <a:prstGeom prst="flowChartConnector">
              <a:avLst/>
            </a:prstGeom>
            <a:grpFill/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ローチャート: 結合子 132"/>
            <p:cNvSpPr/>
            <p:nvPr/>
          </p:nvSpPr>
          <p:spPr>
            <a:xfrm>
              <a:off x="-5755147" y="5116601"/>
              <a:ext cx="3086523" cy="2702362"/>
            </a:xfrm>
            <a:prstGeom prst="flowChartConnector">
              <a:avLst/>
            </a:prstGeom>
            <a:grpFill/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ローチャート: 結合子 133"/>
            <p:cNvSpPr/>
            <p:nvPr/>
          </p:nvSpPr>
          <p:spPr>
            <a:xfrm>
              <a:off x="-4754886" y="5704976"/>
              <a:ext cx="3086523" cy="2702362"/>
            </a:xfrm>
            <a:prstGeom prst="flowChartConnector">
              <a:avLst/>
            </a:prstGeom>
            <a:grpFill/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ローチャート: 結合子 134"/>
            <p:cNvSpPr/>
            <p:nvPr/>
          </p:nvSpPr>
          <p:spPr>
            <a:xfrm>
              <a:off x="-6226856" y="6031157"/>
              <a:ext cx="3086523" cy="2702362"/>
            </a:xfrm>
            <a:prstGeom prst="flowChartConnector">
              <a:avLst/>
            </a:prstGeom>
            <a:grpFill/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3" name="図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0364" y="10437029"/>
            <a:ext cx="1495425" cy="1905000"/>
          </a:xfrm>
          <a:prstGeom prst="rect">
            <a:avLst/>
          </a:prstGeom>
        </p:spPr>
      </p:pic>
      <p:pic>
        <p:nvPicPr>
          <p:cNvPr id="116" name="図 1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310" y="27071130"/>
            <a:ext cx="1495425" cy="1905000"/>
          </a:xfrm>
          <a:prstGeom prst="rect">
            <a:avLst/>
          </a:prstGeom>
        </p:spPr>
      </p:pic>
      <p:pic>
        <p:nvPicPr>
          <p:cNvPr id="117" name="図 1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550" y="18892165"/>
            <a:ext cx="1495425" cy="1905000"/>
          </a:xfrm>
          <a:prstGeom prst="rect">
            <a:avLst/>
          </a:prstGeom>
        </p:spPr>
      </p:pic>
      <p:pic>
        <p:nvPicPr>
          <p:cNvPr id="118" name="図 1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5906" y="18724044"/>
            <a:ext cx="1495425" cy="1905000"/>
          </a:xfrm>
          <a:prstGeom prst="rect">
            <a:avLst/>
          </a:prstGeom>
        </p:spPr>
      </p:pic>
      <p:sp>
        <p:nvSpPr>
          <p:cNvPr id="137" name="テキスト ボックス 136"/>
          <p:cNvSpPr txBox="1"/>
          <p:nvPr/>
        </p:nvSpPr>
        <p:spPr>
          <a:xfrm>
            <a:off x="11376555" y="25388974"/>
            <a:ext cx="95911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防災を</a:t>
            </a:r>
            <a:r>
              <a:rPr lang="en-US" altLang="ja-JP" sz="4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lang="ja-JP" altLang="en-US" sz="4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楽しんで学ぶ</a:t>
            </a:r>
            <a:r>
              <a:rPr lang="en-US" altLang="ja-JP" sz="4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  <a:r>
              <a:rPr lang="ja-JP" altLang="en-US" sz="4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ことを目的に</a:t>
            </a:r>
            <a:endParaRPr lang="en-US" altLang="ja-JP" sz="4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町内会主催で防災グッズの</a:t>
            </a:r>
            <a:endParaRPr lang="en-US" altLang="ja-JP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工作ワークショップの開催を</a:t>
            </a:r>
            <a:endParaRPr lang="en-US" altLang="ja-JP" sz="4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考えていますので</a:t>
            </a:r>
            <a:endParaRPr lang="en-US" altLang="ja-JP" sz="4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みなさんの意見をお聞かせください！</a:t>
            </a:r>
            <a:endParaRPr lang="en-US" altLang="ja-JP" sz="4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11016468" y="22320064"/>
            <a:ext cx="10269269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結果を踏まえて</a:t>
            </a:r>
            <a:endParaRPr lang="en-US" altLang="ja-JP" sz="6000" b="1" dirty="0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b="1" dirty="0">
              <a:ln w="28575">
                <a:solidFill>
                  <a:schemeClr val="accent2"/>
                </a:solidFill>
              </a:ln>
              <a:solidFill>
                <a:schemeClr val="accent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7200" b="1" dirty="0">
                <a:ln w="28575"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6000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実施を検討します！</a:t>
            </a:r>
            <a:endParaRPr lang="en-US" altLang="ja-JP" sz="6000" b="1" dirty="0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15025919" y="13496974"/>
            <a:ext cx="1356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ぶくろ　　　　　</a:t>
            </a: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14016941" y="5237305"/>
            <a:ext cx="3175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 ん ぶ ん し　　　　　</a:t>
            </a: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4018292" y="13535910"/>
            <a:ext cx="3346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 ん ぶ ん し  　しょっき　　　　　</a:t>
            </a: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1027499" y="3624162"/>
            <a:ext cx="11617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 い が い   じ　　　　　　や く　　　　　 た　　　　　　　　　　　　　　　　　　　　　お も　　　　　</a:t>
            </a:r>
          </a:p>
        </p:txBody>
      </p:sp>
      <p:sp>
        <p:nvSpPr>
          <p:cNvPr id="159" name="テキスト ボックス 158"/>
          <p:cNvSpPr txBox="1"/>
          <p:nvPr/>
        </p:nvSpPr>
        <p:spPr>
          <a:xfrm>
            <a:off x="5786202" y="186922"/>
            <a:ext cx="6119065" cy="47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かんが　　　　　</a:t>
            </a:r>
          </a:p>
        </p:txBody>
      </p:sp>
      <p:sp>
        <p:nvSpPr>
          <p:cNvPr id="160" name="テキスト ボックス 159"/>
          <p:cNvSpPr txBox="1"/>
          <p:nvPr/>
        </p:nvSpPr>
        <p:spPr>
          <a:xfrm>
            <a:off x="5917280" y="1781422"/>
            <a:ext cx="1437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だ　い</a:t>
            </a:r>
          </a:p>
        </p:txBody>
      </p:sp>
      <p:sp>
        <p:nvSpPr>
          <p:cNvPr id="161" name="テキスト ボックス 160"/>
          <p:cNvSpPr txBox="1"/>
          <p:nvPr/>
        </p:nvSpPr>
        <p:spPr>
          <a:xfrm>
            <a:off x="18296402" y="1281458"/>
            <a:ext cx="900830" cy="336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おも　　　　　</a:t>
            </a: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8342980" y="1781422"/>
            <a:ext cx="2783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ぼ　う　さ　い</a:t>
            </a:r>
          </a:p>
        </p:txBody>
      </p:sp>
    </p:spTree>
    <p:extLst>
      <p:ext uri="{BB962C8B-B14F-4D97-AF65-F5344CB8AC3E}">
        <p14:creationId xmlns:p14="http://schemas.microsoft.com/office/powerpoint/2010/main" val="56461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534014" y="23179782"/>
            <a:ext cx="6480000" cy="6480000"/>
            <a:chOff x="534014" y="23179782"/>
            <a:chExt cx="6480000" cy="6480000"/>
          </a:xfrm>
        </p:grpSpPr>
        <p:sp>
          <p:nvSpPr>
            <p:cNvPr id="101" name="角丸四角形 100"/>
            <p:cNvSpPr/>
            <p:nvPr/>
          </p:nvSpPr>
          <p:spPr>
            <a:xfrm>
              <a:off x="534014" y="23179782"/>
              <a:ext cx="6480000" cy="64800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5100"/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675337" y="23551003"/>
              <a:ext cx="619735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48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避難ルート・避難計画</a:t>
              </a:r>
              <a:endParaRPr lang="en-US" altLang="ja-JP" sz="48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endParaRPr lang="en-US" altLang="ja-JP" sz="16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lang="ja-JP" altLang="en-US" sz="48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作成講座</a:t>
              </a:r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7451813" y="23179782"/>
            <a:ext cx="6480000" cy="6480000"/>
            <a:chOff x="534014" y="23179782"/>
            <a:chExt cx="6480000" cy="6480000"/>
          </a:xfrm>
        </p:grpSpPr>
        <p:sp>
          <p:nvSpPr>
            <p:cNvPr id="69" name="角丸四角形 68"/>
            <p:cNvSpPr/>
            <p:nvPr/>
          </p:nvSpPr>
          <p:spPr>
            <a:xfrm>
              <a:off x="534014" y="23179782"/>
              <a:ext cx="6480000" cy="64800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5100"/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675337" y="23551003"/>
              <a:ext cx="61973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48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防災講座</a:t>
              </a:r>
            </a:p>
          </p:txBody>
        </p:sp>
      </p:grpSp>
      <p:grpSp>
        <p:nvGrpSpPr>
          <p:cNvPr id="74" name="グループ化 73"/>
          <p:cNvGrpSpPr/>
          <p:nvPr/>
        </p:nvGrpSpPr>
        <p:grpSpPr>
          <a:xfrm>
            <a:off x="536864" y="16325983"/>
            <a:ext cx="6480000" cy="6480000"/>
            <a:chOff x="534014" y="23179782"/>
            <a:chExt cx="6480000" cy="6480000"/>
          </a:xfrm>
        </p:grpSpPr>
        <p:sp>
          <p:nvSpPr>
            <p:cNvPr id="75" name="角丸四角形 74"/>
            <p:cNvSpPr/>
            <p:nvPr/>
          </p:nvSpPr>
          <p:spPr>
            <a:xfrm>
              <a:off x="534014" y="23179782"/>
              <a:ext cx="6480000" cy="64800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5100"/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675337" y="23551003"/>
              <a:ext cx="61973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48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避難所運営体験</a:t>
              </a:r>
            </a:p>
          </p:txBody>
        </p:sp>
      </p:grpSp>
      <p:grpSp>
        <p:nvGrpSpPr>
          <p:cNvPr id="77" name="グループ化 76"/>
          <p:cNvGrpSpPr/>
          <p:nvPr/>
        </p:nvGrpSpPr>
        <p:grpSpPr>
          <a:xfrm>
            <a:off x="7454663" y="16325983"/>
            <a:ext cx="6480000" cy="6480000"/>
            <a:chOff x="534014" y="23179782"/>
            <a:chExt cx="6480000" cy="6480000"/>
          </a:xfrm>
        </p:grpSpPr>
        <p:sp>
          <p:nvSpPr>
            <p:cNvPr id="78" name="角丸四角形 77"/>
            <p:cNvSpPr/>
            <p:nvPr/>
          </p:nvSpPr>
          <p:spPr>
            <a:xfrm>
              <a:off x="534014" y="23179782"/>
              <a:ext cx="6480000" cy="64800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5100"/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675337" y="23551003"/>
              <a:ext cx="619735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48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防災資器材の</a:t>
              </a:r>
              <a:endParaRPr lang="en-US" altLang="ja-JP" sz="48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endParaRPr lang="en-US" altLang="ja-JP" sz="16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lang="ja-JP" altLang="en-US" sz="48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使用体験</a:t>
              </a:r>
            </a:p>
          </p:txBody>
        </p:sp>
      </p:grpSp>
      <p:grpSp>
        <p:nvGrpSpPr>
          <p:cNvPr id="80" name="グループ化 79"/>
          <p:cNvGrpSpPr/>
          <p:nvPr/>
        </p:nvGrpSpPr>
        <p:grpSpPr>
          <a:xfrm>
            <a:off x="14372462" y="16325983"/>
            <a:ext cx="6480000" cy="6480000"/>
            <a:chOff x="534014" y="23179782"/>
            <a:chExt cx="6480000" cy="6480000"/>
          </a:xfrm>
        </p:grpSpPr>
        <p:sp>
          <p:nvSpPr>
            <p:cNvPr id="81" name="角丸四角形 80"/>
            <p:cNvSpPr/>
            <p:nvPr/>
          </p:nvSpPr>
          <p:spPr>
            <a:xfrm>
              <a:off x="534014" y="23179782"/>
              <a:ext cx="6480000" cy="64800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5100"/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675337" y="23551003"/>
              <a:ext cx="61973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48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防災倉庫見学</a:t>
              </a:r>
            </a:p>
          </p:txBody>
        </p:sp>
      </p:grpSp>
      <p:grpSp>
        <p:nvGrpSpPr>
          <p:cNvPr id="127" name="グループ化 126"/>
          <p:cNvGrpSpPr/>
          <p:nvPr/>
        </p:nvGrpSpPr>
        <p:grpSpPr>
          <a:xfrm>
            <a:off x="534014" y="9402888"/>
            <a:ext cx="6480000" cy="6480000"/>
            <a:chOff x="534014" y="23179782"/>
            <a:chExt cx="6480000" cy="6480000"/>
          </a:xfrm>
        </p:grpSpPr>
        <p:sp>
          <p:nvSpPr>
            <p:cNvPr id="128" name="角丸四角形 127"/>
            <p:cNvSpPr/>
            <p:nvPr/>
          </p:nvSpPr>
          <p:spPr>
            <a:xfrm>
              <a:off x="534014" y="23179782"/>
              <a:ext cx="6480000" cy="64800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5100"/>
            </a:p>
          </p:txBody>
        </p:sp>
        <p:sp>
          <p:nvSpPr>
            <p:cNvPr id="129" name="テキスト ボックス 128"/>
            <p:cNvSpPr txBox="1"/>
            <p:nvPr/>
          </p:nvSpPr>
          <p:spPr>
            <a:xfrm>
              <a:off x="675337" y="23551003"/>
              <a:ext cx="61973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48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防災まち歩き</a:t>
              </a:r>
            </a:p>
          </p:txBody>
        </p:sp>
      </p:grpSp>
      <p:grpSp>
        <p:nvGrpSpPr>
          <p:cNvPr id="130" name="グループ化 129"/>
          <p:cNvGrpSpPr/>
          <p:nvPr/>
        </p:nvGrpSpPr>
        <p:grpSpPr>
          <a:xfrm>
            <a:off x="7451813" y="9402888"/>
            <a:ext cx="6480000" cy="6480000"/>
            <a:chOff x="534014" y="23179782"/>
            <a:chExt cx="6480000" cy="6480000"/>
          </a:xfrm>
        </p:grpSpPr>
        <p:sp>
          <p:nvSpPr>
            <p:cNvPr id="131" name="角丸四角形 130"/>
            <p:cNvSpPr/>
            <p:nvPr/>
          </p:nvSpPr>
          <p:spPr>
            <a:xfrm>
              <a:off x="534014" y="23179782"/>
              <a:ext cx="6480000" cy="64800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5100"/>
            </a:p>
          </p:txBody>
        </p:sp>
        <p:sp>
          <p:nvSpPr>
            <p:cNvPr id="132" name="テキスト ボックス 131"/>
            <p:cNvSpPr txBox="1"/>
            <p:nvPr/>
          </p:nvSpPr>
          <p:spPr>
            <a:xfrm>
              <a:off x="675337" y="23551003"/>
              <a:ext cx="619735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48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消火ホースキット</a:t>
              </a:r>
              <a:endParaRPr lang="en-US" altLang="ja-JP" sz="16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endParaRPr lang="en-US" altLang="ja-JP" sz="16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lang="ja-JP" altLang="en-US" sz="48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取扱訓練</a:t>
              </a:r>
            </a:p>
          </p:txBody>
        </p:sp>
      </p:grpSp>
      <p:grpSp>
        <p:nvGrpSpPr>
          <p:cNvPr id="133" name="グループ化 132"/>
          <p:cNvGrpSpPr/>
          <p:nvPr/>
        </p:nvGrpSpPr>
        <p:grpSpPr>
          <a:xfrm>
            <a:off x="14369612" y="9402888"/>
            <a:ext cx="6480000" cy="6480000"/>
            <a:chOff x="534014" y="23179782"/>
            <a:chExt cx="6480000" cy="6480000"/>
          </a:xfrm>
        </p:grpSpPr>
        <p:sp>
          <p:nvSpPr>
            <p:cNvPr id="134" name="角丸四角形 133"/>
            <p:cNvSpPr/>
            <p:nvPr/>
          </p:nvSpPr>
          <p:spPr>
            <a:xfrm>
              <a:off x="534014" y="23179782"/>
              <a:ext cx="6480000" cy="64800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5100"/>
            </a:p>
          </p:txBody>
        </p:sp>
        <p:sp>
          <p:nvSpPr>
            <p:cNvPr id="135" name="テキスト ボックス 134"/>
            <p:cNvSpPr txBox="1"/>
            <p:nvPr/>
          </p:nvSpPr>
          <p:spPr>
            <a:xfrm>
              <a:off x="675337" y="23551003"/>
              <a:ext cx="61973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48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避難所生活体験</a:t>
              </a:r>
            </a:p>
          </p:txBody>
        </p:sp>
      </p:grpSp>
      <p:grpSp>
        <p:nvGrpSpPr>
          <p:cNvPr id="136" name="グループ化 135"/>
          <p:cNvGrpSpPr/>
          <p:nvPr/>
        </p:nvGrpSpPr>
        <p:grpSpPr>
          <a:xfrm>
            <a:off x="536864" y="2549089"/>
            <a:ext cx="6480000" cy="6480000"/>
            <a:chOff x="534014" y="23179782"/>
            <a:chExt cx="6480000" cy="6480000"/>
          </a:xfrm>
        </p:grpSpPr>
        <p:sp>
          <p:nvSpPr>
            <p:cNvPr id="137" name="角丸四角形 136"/>
            <p:cNvSpPr/>
            <p:nvPr/>
          </p:nvSpPr>
          <p:spPr>
            <a:xfrm>
              <a:off x="534014" y="23179782"/>
              <a:ext cx="6480000" cy="64800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5100"/>
            </a:p>
          </p:txBody>
        </p:sp>
        <p:sp>
          <p:nvSpPr>
            <p:cNvPr id="138" name="テキスト ボックス 137"/>
            <p:cNvSpPr txBox="1"/>
            <p:nvPr/>
          </p:nvSpPr>
          <p:spPr>
            <a:xfrm>
              <a:off x="675337" y="23551003"/>
              <a:ext cx="61973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48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楽しめる防災訓練</a:t>
              </a:r>
            </a:p>
          </p:txBody>
        </p:sp>
      </p:grpSp>
      <p:grpSp>
        <p:nvGrpSpPr>
          <p:cNvPr id="139" name="グループ化 138"/>
          <p:cNvGrpSpPr/>
          <p:nvPr/>
        </p:nvGrpSpPr>
        <p:grpSpPr>
          <a:xfrm>
            <a:off x="7454663" y="2549089"/>
            <a:ext cx="6480000" cy="6480000"/>
            <a:chOff x="534014" y="23179782"/>
            <a:chExt cx="6480000" cy="6480000"/>
          </a:xfrm>
        </p:grpSpPr>
        <p:sp>
          <p:nvSpPr>
            <p:cNvPr id="140" name="角丸四角形 139"/>
            <p:cNvSpPr/>
            <p:nvPr/>
          </p:nvSpPr>
          <p:spPr>
            <a:xfrm>
              <a:off x="534014" y="23179782"/>
              <a:ext cx="6480000" cy="64800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5100"/>
            </a:p>
          </p:txBody>
        </p:sp>
        <p:sp>
          <p:nvSpPr>
            <p:cNvPr id="141" name="テキスト ボックス 140"/>
            <p:cNvSpPr txBox="1"/>
            <p:nvPr/>
          </p:nvSpPr>
          <p:spPr>
            <a:xfrm>
              <a:off x="675337" y="23551003"/>
              <a:ext cx="6197354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48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防災用品の販売</a:t>
              </a:r>
              <a:endParaRPr lang="en-US" altLang="ja-JP" sz="48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endParaRPr lang="en-US" altLang="ja-JP" sz="16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lang="ja-JP" altLang="en-US" sz="48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（消火器や携帯トイレ）</a:t>
              </a:r>
            </a:p>
          </p:txBody>
        </p:sp>
      </p:grpSp>
      <p:grpSp>
        <p:nvGrpSpPr>
          <p:cNvPr id="142" name="グループ化 141"/>
          <p:cNvGrpSpPr/>
          <p:nvPr/>
        </p:nvGrpSpPr>
        <p:grpSpPr>
          <a:xfrm>
            <a:off x="14372462" y="2549089"/>
            <a:ext cx="6480000" cy="6480000"/>
            <a:chOff x="534014" y="23179782"/>
            <a:chExt cx="6480000" cy="6480000"/>
          </a:xfrm>
        </p:grpSpPr>
        <p:sp>
          <p:nvSpPr>
            <p:cNvPr id="143" name="角丸四角形 142"/>
            <p:cNvSpPr/>
            <p:nvPr/>
          </p:nvSpPr>
          <p:spPr>
            <a:xfrm>
              <a:off x="534014" y="23179782"/>
              <a:ext cx="6480000" cy="64800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5100"/>
            </a:p>
          </p:txBody>
        </p:sp>
        <p:sp>
          <p:nvSpPr>
            <p:cNvPr id="144" name="テキスト ボックス 143"/>
            <p:cNvSpPr txBox="1"/>
            <p:nvPr/>
          </p:nvSpPr>
          <p:spPr>
            <a:xfrm>
              <a:off x="675337" y="23551003"/>
              <a:ext cx="61973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48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防災クッキング教室</a:t>
              </a:r>
            </a:p>
          </p:txBody>
        </p:sp>
      </p:grpSp>
      <p:pic>
        <p:nvPicPr>
          <p:cNvPr id="29" name="図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810" y="5954355"/>
            <a:ext cx="3540399" cy="3567154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4713" y="6914819"/>
            <a:ext cx="1943570" cy="2524118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 flipH="1">
            <a:off x="-80550" y="11935579"/>
            <a:ext cx="4528559" cy="4495174"/>
            <a:chOff x="26430050" y="5873932"/>
            <a:chExt cx="5815497" cy="5772624"/>
          </a:xfrm>
        </p:grpSpPr>
        <p:pic>
          <p:nvPicPr>
            <p:cNvPr id="37" name="図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40575" y="5873932"/>
              <a:ext cx="4004972" cy="4816979"/>
            </a:xfrm>
            <a:prstGeom prst="rect">
              <a:avLst/>
            </a:prstGeom>
          </p:spPr>
        </p:pic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30050" y="8437312"/>
              <a:ext cx="2406934" cy="3209244"/>
            </a:xfrm>
            <a:prstGeom prst="rect">
              <a:avLst/>
            </a:prstGeom>
          </p:spPr>
        </p:pic>
        <p:pic>
          <p:nvPicPr>
            <p:cNvPr id="41" name="図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77333" y="7788542"/>
              <a:ext cx="2390630" cy="3735359"/>
            </a:xfrm>
            <a:prstGeom prst="rect">
              <a:avLst/>
            </a:prstGeom>
          </p:spPr>
        </p:pic>
      </p:grpSp>
      <p:pic>
        <p:nvPicPr>
          <p:cNvPr id="32" name="図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7930" y="12995737"/>
            <a:ext cx="4063363" cy="3673280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298" y="19374145"/>
            <a:ext cx="5344038" cy="4275229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0573" y="26571636"/>
            <a:ext cx="5221432" cy="3703577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041224" y="19949914"/>
            <a:ext cx="3200138" cy="3200138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4254" y="20809204"/>
            <a:ext cx="1711866" cy="1699028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539" y="19882364"/>
            <a:ext cx="3848345" cy="369440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2020" y="26571636"/>
            <a:ext cx="3934594" cy="393459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7332" y="6036398"/>
            <a:ext cx="2530743" cy="3363114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6746" y="5850396"/>
            <a:ext cx="2440236" cy="3523807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3869" y="6725460"/>
            <a:ext cx="2655382" cy="2648743"/>
          </a:xfrm>
          <a:prstGeom prst="rect">
            <a:avLst/>
          </a:prstGeom>
        </p:spPr>
      </p:pic>
      <p:sp>
        <p:nvSpPr>
          <p:cNvPr id="56" name="テキスト ボックス 55"/>
          <p:cNvSpPr txBox="1"/>
          <p:nvPr/>
        </p:nvSpPr>
        <p:spPr>
          <a:xfrm>
            <a:off x="14369612" y="25091148"/>
            <a:ext cx="70140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地域の防災力を高めるために</a:t>
            </a:r>
            <a:endParaRPr lang="en-US" altLang="ja-JP" sz="4000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600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4000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町内会の活動に</a:t>
            </a:r>
            <a:endParaRPr lang="en-US" altLang="ja-JP" sz="4000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4000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ご協力をお願いします！</a:t>
            </a:r>
            <a:endParaRPr lang="en-US" altLang="ja-JP" sz="4000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61" name="グループ化 60"/>
          <p:cNvGrpSpPr/>
          <p:nvPr/>
        </p:nvGrpSpPr>
        <p:grpSpPr>
          <a:xfrm>
            <a:off x="844107" y="1223974"/>
            <a:ext cx="18981681" cy="957334"/>
            <a:chOff x="844107" y="3625080"/>
            <a:chExt cx="18981681" cy="957334"/>
          </a:xfrm>
        </p:grpSpPr>
        <p:sp>
          <p:nvSpPr>
            <p:cNvPr id="62" name="正方形/長方形 61"/>
            <p:cNvSpPr/>
            <p:nvPr/>
          </p:nvSpPr>
          <p:spPr>
            <a:xfrm>
              <a:off x="844107" y="4393334"/>
              <a:ext cx="18981681" cy="189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917820" y="3625080"/>
              <a:ext cx="182794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4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どの活動に参加してみたいですか？　</a:t>
              </a:r>
              <a:endParaRPr lang="en-US" altLang="ja-JP" sz="54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64" name="テキスト ボックス 63"/>
          <p:cNvSpPr txBox="1"/>
          <p:nvPr/>
        </p:nvSpPr>
        <p:spPr>
          <a:xfrm>
            <a:off x="15018854" y="27774722"/>
            <a:ext cx="8231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活動の実施は</a:t>
            </a:r>
            <a:endParaRPr lang="en-US" altLang="ja-JP" sz="3200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200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掲示板や回覧板でお知らせします</a:t>
            </a:r>
            <a:endParaRPr lang="en-US" altLang="ja-JP" sz="3200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061759" y="1012245"/>
            <a:ext cx="8135397" cy="415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かつ　どう　　　　　 さ ん か　　</a:t>
            </a: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1314474" y="2745609"/>
            <a:ext cx="5048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err="1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たの</a:t>
            </a:r>
            <a:r>
              <a:rPr lang="ja-JP" altLang="en-US" sz="20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ぼう さい  くん れん　　　　　　</a:t>
            </a: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8426474" y="2708360"/>
            <a:ext cx="5048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ぼう さい　よう ひん　　　　はん ばい</a:t>
            </a: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8077200" y="3660760"/>
            <a:ext cx="4949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しょう か　 き　　　　　　けいたい　</a:t>
            </a: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15018854" y="2708360"/>
            <a:ext cx="5402746" cy="411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ぼう さい　　　　　　　　　　　　　　　　 きょうしつ　　　　　　</a:t>
            </a: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1968500" y="9566126"/>
            <a:ext cx="495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ぼう さい　　　　　　　 ある　　　　　　</a:t>
            </a: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8441764" y="9581378"/>
            <a:ext cx="494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しょうか</a:t>
            </a: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15660063" y="9550643"/>
            <a:ext cx="5048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 なん　じょ せい かつ　たいけん　　　　　　</a:t>
            </a: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1724702" y="16459038"/>
            <a:ext cx="5048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　なん　じょ　うん えい　たい けん</a:t>
            </a: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8826400" y="16486591"/>
            <a:ext cx="5048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ぼう さい　 し　　き　 ざい</a:t>
            </a: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9462709" y="17423874"/>
            <a:ext cx="5048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し　よう たい けん</a:t>
            </a: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15733575" y="16459038"/>
            <a:ext cx="5048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ぼう さい　そう　こ　　けん がく</a:t>
            </a: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1061759" y="23315855"/>
            <a:ext cx="5711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　なん　　　　　　　　　　　　　 ひ　なん　けいかく</a:t>
            </a: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2534959" y="24300617"/>
            <a:ext cx="2849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さく　せい　こう　ざ</a:t>
            </a: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9400610" y="23325539"/>
            <a:ext cx="5711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ぼう さい　こう　ざ</a:t>
            </a: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9358651" y="10529382"/>
            <a:ext cx="494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とりあつかいくんれん　　　　　　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2095" y="12804618"/>
            <a:ext cx="3258418" cy="293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59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858</TotalTime>
  <Words>289</Words>
  <Application>Microsoft Office PowerPoint</Application>
  <PresentationFormat>ユーザー設定</PresentationFormat>
  <Paragraphs>83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BIZ UDPゴシック</vt:lpstr>
      <vt:lpstr>HG丸ｺﾞｼｯｸM-PRO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lastModifiedBy>桒原桃香_50（ま）防災まちづくり推進課</cp:lastModifiedBy>
  <cp:revision>81</cp:revision>
  <cp:lastPrinted>2025-12-12T06:06:22Z</cp:lastPrinted>
  <dcterms:created xsi:type="dcterms:W3CDTF">2024-09-24T05:58:33Z</dcterms:created>
  <dcterms:modified xsi:type="dcterms:W3CDTF">2026-03-24T00:07:25Z</dcterms:modified>
</cp:coreProperties>
</file>