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theme/themeOverride1.xml" ContentType="application/vnd.openxmlformats-officedocument.themeOverride+xml"/>
  <Override PartName="/ppt/charts/chart3.xml" ContentType="application/vnd.openxmlformats-officedocument.drawingml.chart+xml"/>
  <Override PartName="/ppt/theme/themeOverride2.xml" ContentType="application/vnd.openxmlformats-officedocument.themeOverride+xml"/>
  <Override PartName="/ppt/charts/chart4.xml" ContentType="application/vnd.openxmlformats-officedocument.drawingml.chart+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65" r:id="rId2"/>
    <p:sldId id="264" r:id="rId3"/>
  </p:sldIdLst>
  <p:sldSz cx="6858000" cy="9906000" type="A4"/>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修正紙面" id="{2A83161E-551E-41E4-A89F-96D9347FC904}">
          <p14:sldIdLst>
            <p14:sldId id="265"/>
            <p14:sldId id="26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BF5"/>
    <a:srgbClr val="FFE5FF"/>
    <a:srgbClr val="FFDAC4"/>
    <a:srgbClr val="426277"/>
    <a:srgbClr val="307E80"/>
    <a:srgbClr val="C224A4"/>
    <a:srgbClr val="EE606E"/>
    <a:srgbClr val="F6ACB3"/>
    <a:srgbClr val="2F5597"/>
    <a:srgbClr val="F2F6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7" autoAdjust="0"/>
    <p:restoredTop sz="96357" autoAdjust="0"/>
  </p:normalViewPr>
  <p:slideViewPr>
    <p:cSldViewPr snapToGrid="0">
      <p:cViewPr varScale="1">
        <p:scale>
          <a:sx n="75" d="100"/>
          <a:sy n="75" d="100"/>
        </p:scale>
        <p:origin x="3336" y="54"/>
      </p:cViewPr>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pieChart>
        <c:varyColors val="1"/>
        <c:ser>
          <c:idx val="0"/>
          <c:order val="0"/>
          <c:tx>
            <c:strRef>
              <c:f>Sheet1!$B$1</c:f>
              <c:strCache>
                <c:ptCount val="1"/>
                <c:pt idx="0">
                  <c:v>阪神淡路大震災での負傷原因</c:v>
                </c:pt>
              </c:strCache>
            </c:strRef>
          </c:tx>
          <c:dPt>
            <c:idx val="0"/>
            <c:bubble3D val="0"/>
            <c:spPr>
              <a:solidFill>
                <a:srgbClr val="FFE72B"/>
              </a:solidFill>
              <a:ln w="19050">
                <a:solidFill>
                  <a:schemeClr val="lt1"/>
                </a:solidFill>
              </a:ln>
              <a:effectLst/>
            </c:spPr>
            <c:extLst>
              <c:ext xmlns:c16="http://schemas.microsoft.com/office/drawing/2014/chart" uri="{C3380CC4-5D6E-409C-BE32-E72D297353CC}">
                <c16:uniqueId val="{00000001-D6D7-41EE-A31B-FF76B73147C3}"/>
              </c:ext>
            </c:extLst>
          </c:dPt>
          <c:dPt>
            <c:idx val="1"/>
            <c:bubble3D val="0"/>
            <c:spPr>
              <a:solidFill>
                <a:srgbClr val="00B0F0"/>
              </a:solidFill>
              <a:ln w="19050">
                <a:solidFill>
                  <a:schemeClr val="lt1"/>
                </a:solidFill>
              </a:ln>
              <a:effectLst/>
            </c:spPr>
            <c:extLst>
              <c:ext xmlns:c16="http://schemas.microsoft.com/office/drawing/2014/chart" uri="{C3380CC4-5D6E-409C-BE32-E72D297353CC}">
                <c16:uniqueId val="{00000003-D6D7-41EE-A31B-FF76B73147C3}"/>
              </c:ext>
            </c:extLst>
          </c:dPt>
          <c:dPt>
            <c:idx val="2"/>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5-D6D7-41EE-A31B-FF76B73147C3}"/>
              </c:ext>
            </c:extLst>
          </c:dPt>
          <c:dPt>
            <c:idx val="3"/>
            <c:bubble3D val="0"/>
            <c:spPr>
              <a:solidFill>
                <a:srgbClr val="92D050"/>
              </a:solidFill>
              <a:ln w="19050">
                <a:solidFill>
                  <a:schemeClr val="lt1"/>
                </a:solidFill>
              </a:ln>
              <a:effectLst/>
            </c:spPr>
            <c:extLst>
              <c:ext xmlns:c16="http://schemas.microsoft.com/office/drawing/2014/chart" uri="{C3380CC4-5D6E-409C-BE32-E72D297353CC}">
                <c16:uniqueId val="{00000007-D6D7-41EE-A31B-FF76B73147C3}"/>
              </c:ext>
            </c:extLst>
          </c:dPt>
          <c:dPt>
            <c:idx val="4"/>
            <c:bubble3D val="0"/>
            <c:spPr>
              <a:solidFill>
                <a:schemeClr val="accent5">
                  <a:tint val="54000"/>
                </a:schemeClr>
              </a:solidFill>
              <a:ln w="19050">
                <a:solidFill>
                  <a:schemeClr val="lt1"/>
                </a:solidFill>
              </a:ln>
              <a:effectLst/>
            </c:spPr>
            <c:extLst>
              <c:ext xmlns:c16="http://schemas.microsoft.com/office/drawing/2014/chart" uri="{C3380CC4-5D6E-409C-BE32-E72D297353CC}">
                <c16:uniqueId val="{00000009-D6D7-41EE-A31B-FF76B73147C3}"/>
              </c:ext>
            </c:extLst>
          </c:dPt>
          <c:dLbls>
            <c:delete val="1"/>
          </c:dLbls>
          <c:cat>
            <c:strRef>
              <c:f>Sheet1!$A$2:$A$6</c:f>
              <c:strCache>
                <c:ptCount val="5"/>
                <c:pt idx="0">
                  <c:v>家具等の転倒落下</c:v>
                </c:pt>
                <c:pt idx="1">
                  <c:v>ガラス</c:v>
                </c:pt>
                <c:pt idx="2">
                  <c:v>その他</c:v>
                </c:pt>
                <c:pt idx="3">
                  <c:v>家屋の倒壊</c:v>
                </c:pt>
                <c:pt idx="4">
                  <c:v>不明</c:v>
                </c:pt>
              </c:strCache>
            </c:strRef>
          </c:cat>
          <c:val>
            <c:numRef>
              <c:f>Sheet1!$B$2:$B$6</c:f>
              <c:numCache>
                <c:formatCode>General</c:formatCode>
                <c:ptCount val="5"/>
                <c:pt idx="0">
                  <c:v>46</c:v>
                </c:pt>
                <c:pt idx="1">
                  <c:v>29</c:v>
                </c:pt>
                <c:pt idx="2">
                  <c:v>18</c:v>
                </c:pt>
                <c:pt idx="3">
                  <c:v>3</c:v>
                </c:pt>
                <c:pt idx="4">
                  <c:v>3</c:v>
                </c:pt>
              </c:numCache>
            </c:numRef>
          </c:val>
          <c:extLst>
            <c:ext xmlns:c16="http://schemas.microsoft.com/office/drawing/2014/chart" uri="{C3380CC4-5D6E-409C-BE32-E72D297353CC}">
              <c16:uniqueId val="{0000000A-D6D7-41EE-A31B-FF76B73147C3}"/>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tx>
            <c:strRef>
              <c:f>Sheet1!$G$2</c:f>
              <c:strCache>
                <c:ptCount val="1"/>
                <c:pt idx="0">
                  <c:v>無被害</c:v>
                </c:pt>
              </c:strCache>
            </c:strRef>
          </c:tx>
          <c:spPr>
            <a:solidFill>
              <a:srgbClr val="99CCFF"/>
            </a:solidFill>
            <a:ln>
              <a:solidFill>
                <a:schemeClr val="tx1"/>
              </a:solidFill>
            </a:ln>
            <a:effectLst/>
          </c:spPr>
          <c:invertIfNegative val="0"/>
          <c:dLbls>
            <c:dLbl>
              <c:idx val="0"/>
              <c:tx>
                <c:rich>
                  <a:bodyPr/>
                  <a:lstStyle/>
                  <a:p>
                    <a:r>
                      <a:rPr lang="ja-JP" altLang="en-US" baseline="0"/>
                      <a:t>無被害</a:t>
                    </a:r>
                    <a:r>
                      <a:rPr lang="ja-JP" altLang="en-US" baseline="0" dirty="0"/>
                      <a:t>
</a:t>
                    </a:r>
                    <a:fld id="{D81FC159-FBD5-446B-ACF9-173B2547326F}" type="VALUE">
                      <a:rPr lang="en-US" altLang="ja-JP" baseline="0"/>
                      <a:pPr/>
                      <a:t>[値]</a:t>
                    </a:fld>
                    <a:endParaRPr lang="ja-JP" altLang="en-US" baseline="0" dirty="0"/>
                  </a:p>
                </c:rich>
              </c:tx>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0-B091-4ABA-9552-F755942C02A0}"/>
                </c:ext>
              </c:extLst>
            </c:dLbl>
            <c:spPr>
              <a:noFill/>
              <a:ln>
                <a:noFill/>
              </a:ln>
              <a:effectLst/>
            </c:spPr>
            <c:txPr>
              <a:bodyPr rot="0" spcFirstLastPara="1" vertOverflow="ellipsis" vert="horz" wrap="square" lIns="0" tIns="0" rIns="0" bIns="0" anchor="ctr" anchorCtr="1"/>
              <a:lstStyle/>
              <a:p>
                <a:pPr>
                  <a:defRPr sz="5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0"/>
            <c:showBubbleSize val="0"/>
            <c:separator>
</c:separator>
            <c:showLeaderLines val="0"/>
            <c:extLst>
              <c:ext xmlns:c15="http://schemas.microsoft.com/office/drawing/2012/chart" uri="{CE6537A1-D6FC-4f65-9D91-7224C49458BB}">
                <c15:spPr xmlns:c15="http://schemas.microsoft.com/office/drawing/2012/chart">
                  <a:prstGeom prst="rect">
                    <a:avLst/>
                  </a:prstGeom>
                </c15:spPr>
                <c15:showLeaderLines val="1"/>
                <c15:leaderLines>
                  <c:spPr>
                    <a:ln w="9525" cap="flat" cmpd="sng" algn="ctr">
                      <a:solidFill>
                        <a:schemeClr val="tx1">
                          <a:lumMod val="35000"/>
                          <a:lumOff val="65000"/>
                        </a:schemeClr>
                      </a:solidFill>
                      <a:round/>
                    </a:ln>
                    <a:effectLst/>
                  </c:spPr>
                </c15:leaderLines>
              </c:ext>
            </c:extLst>
          </c:dLbls>
          <c:cat>
            <c:strRef>
              <c:f>Sheet1!$H$1</c:f>
              <c:strCache>
                <c:ptCount val="1"/>
                <c:pt idx="0">
                  <c:v>旧耐震</c:v>
                </c:pt>
              </c:strCache>
            </c:strRef>
          </c:cat>
          <c:val>
            <c:numRef>
              <c:f>Sheet1!$H$2</c:f>
              <c:numCache>
                <c:formatCode>0.0_);[Red]\(0.0\)</c:formatCode>
                <c:ptCount val="1"/>
                <c:pt idx="0">
                  <c:v>12.5</c:v>
                </c:pt>
              </c:numCache>
            </c:numRef>
          </c:val>
          <c:extLst>
            <c:ext xmlns:c16="http://schemas.microsoft.com/office/drawing/2014/chart" uri="{C3380CC4-5D6E-409C-BE32-E72D297353CC}">
              <c16:uniqueId val="{00000001-B091-4ABA-9552-F755942C02A0}"/>
            </c:ext>
          </c:extLst>
        </c:ser>
        <c:ser>
          <c:idx val="1"/>
          <c:order val="1"/>
          <c:tx>
            <c:strRef>
              <c:f>Sheet1!$G$3</c:f>
              <c:strCache>
                <c:ptCount val="1"/>
                <c:pt idx="0">
                  <c:v>軽微・小破・中破</c:v>
                </c:pt>
              </c:strCache>
            </c:strRef>
          </c:tx>
          <c:spPr>
            <a:solidFill>
              <a:srgbClr val="FFFF99"/>
            </a:solidFill>
            <a:ln>
              <a:solidFill>
                <a:schemeClr val="tx1"/>
              </a:solidFill>
            </a:ln>
            <a:effectLst/>
          </c:spPr>
          <c:invertIfNegative val="0"/>
          <c:dLbls>
            <c:dLbl>
              <c:idx val="0"/>
              <c:spPr>
                <a:noFill/>
                <a:ln>
                  <a:noFill/>
                </a:ln>
                <a:effectLst/>
              </c:spPr>
              <c:txPr>
                <a:bodyPr rot="0" spcFirstLastPara="1" vertOverflow="ellipsis" vert="horz" wrap="square" lIns="0" tIns="0" rIns="0" bIns="0" anchor="ctr" anchorCtr="1"/>
                <a:lstStyle/>
                <a:p>
                  <a:pPr>
                    <a:defRPr sz="7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1"/>
              <c:showPercent val="0"/>
              <c:showBubbleSize val="0"/>
              <c:extLst>
                <c:ext xmlns:c15="http://schemas.microsoft.com/office/drawing/2012/chart" uri="{CE6537A1-D6FC-4f65-9D91-7224C49458BB}">
                  <c15:spPr xmlns:c15="http://schemas.microsoft.com/office/drawing/2012/chart">
                    <a:prstGeom prst="rect">
                      <a:avLst/>
                    </a:prstGeom>
                  </c15:spPr>
                  <c15:layout>
                    <c:manualLayout>
                      <c:w val="0.29986111111111113"/>
                      <c:h val="0.40128472222222222"/>
                    </c:manualLayout>
                  </c15:layout>
                </c:ext>
                <c:ext xmlns:c16="http://schemas.microsoft.com/office/drawing/2014/chart" uri="{C3380CC4-5D6E-409C-BE32-E72D297353CC}">
                  <c16:uniqueId val="{00000002-B091-4ABA-9552-F755942C02A0}"/>
                </c:ext>
              </c:extLst>
            </c:dLbl>
            <c:spPr>
              <a:noFill/>
              <a:ln>
                <a:noFill/>
              </a:ln>
              <a:effectLst/>
            </c:spPr>
            <c:txPr>
              <a:bodyPr rot="0" spcFirstLastPara="1" vertOverflow="ellipsis" vert="horz" wrap="square" anchor="ctr" anchorCtr="1"/>
              <a:lstStyle/>
              <a:p>
                <a:pPr>
                  <a:defRPr sz="7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Sheet1!$H$1</c:f>
              <c:strCache>
                <c:ptCount val="1"/>
                <c:pt idx="0">
                  <c:v>旧耐震</c:v>
                </c:pt>
              </c:strCache>
            </c:strRef>
          </c:cat>
          <c:val>
            <c:numRef>
              <c:f>Sheet1!$H$3</c:f>
              <c:numCache>
                <c:formatCode>0.0_);[Red]\(0.0\)</c:formatCode>
                <c:ptCount val="1"/>
                <c:pt idx="0">
                  <c:v>48.239436619718312</c:v>
                </c:pt>
              </c:numCache>
            </c:numRef>
          </c:val>
          <c:extLst>
            <c:ext xmlns:c16="http://schemas.microsoft.com/office/drawing/2014/chart" uri="{C3380CC4-5D6E-409C-BE32-E72D297353CC}">
              <c16:uniqueId val="{00000003-B091-4ABA-9552-F755942C02A0}"/>
            </c:ext>
          </c:extLst>
        </c:ser>
        <c:ser>
          <c:idx val="2"/>
          <c:order val="2"/>
          <c:tx>
            <c:strRef>
              <c:f>Sheet1!$G$4</c:f>
              <c:strCache>
                <c:ptCount val="1"/>
                <c:pt idx="0">
                  <c:v>大破</c:v>
                </c:pt>
              </c:strCache>
            </c:strRef>
          </c:tx>
          <c:spPr>
            <a:solidFill>
              <a:srgbClr val="FFCCCC"/>
            </a:solidFill>
            <a:ln>
              <a:solidFill>
                <a:schemeClr val="tx1"/>
              </a:solidFill>
            </a:ln>
            <a:effectLst/>
          </c:spPr>
          <c:invertIfNegative val="0"/>
          <c:dLbls>
            <c:spPr>
              <a:noFill/>
              <a:ln>
                <a:noFill/>
              </a:ln>
              <a:effectLst/>
            </c:spPr>
            <c:txPr>
              <a:bodyPr rot="0" spcFirstLastPara="1" vertOverflow="ellipsis" vert="horz" wrap="square" lIns="0" tIns="0" rIns="0" bIns="0" anchor="ctr" anchorCtr="1"/>
              <a:lstStyle/>
              <a:p>
                <a:pPr>
                  <a:defRPr sz="7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1"/>
            <c:showPercent val="0"/>
            <c:showBubbleSize val="0"/>
            <c:separator>
</c:separator>
            <c:showLeaderLines val="0"/>
            <c:extLst>
              <c:ext xmlns:c15="http://schemas.microsoft.com/office/drawing/2012/chart" uri="{CE6537A1-D6FC-4f65-9D91-7224C49458BB}">
                <c15:spPr xmlns:c15="http://schemas.microsoft.com/office/drawing/2012/chart">
                  <a:prstGeom prst="rect">
                    <a:avLst/>
                  </a:prstGeom>
                </c15:spPr>
                <c15:showLeaderLines val="1"/>
                <c15:leaderLines>
                  <c:spPr>
                    <a:ln w="9525" cap="flat" cmpd="sng" algn="ctr">
                      <a:solidFill>
                        <a:schemeClr val="tx1">
                          <a:lumMod val="35000"/>
                          <a:lumOff val="65000"/>
                        </a:schemeClr>
                      </a:solidFill>
                      <a:round/>
                    </a:ln>
                    <a:effectLst/>
                  </c:spPr>
                </c15:leaderLines>
              </c:ext>
            </c:extLst>
          </c:dLbls>
          <c:cat>
            <c:strRef>
              <c:f>Sheet1!$H$1</c:f>
              <c:strCache>
                <c:ptCount val="1"/>
                <c:pt idx="0">
                  <c:v>旧耐震</c:v>
                </c:pt>
              </c:strCache>
            </c:strRef>
          </c:cat>
          <c:val>
            <c:numRef>
              <c:f>Sheet1!$H$4</c:f>
              <c:numCache>
                <c:formatCode>0.0_);[Red]\(0.0\)</c:formatCode>
                <c:ptCount val="1"/>
                <c:pt idx="0">
                  <c:v>19.835680751173708</c:v>
                </c:pt>
              </c:numCache>
            </c:numRef>
          </c:val>
          <c:extLst>
            <c:ext xmlns:c16="http://schemas.microsoft.com/office/drawing/2014/chart" uri="{C3380CC4-5D6E-409C-BE32-E72D297353CC}">
              <c16:uniqueId val="{00000004-B091-4ABA-9552-F755942C02A0}"/>
            </c:ext>
          </c:extLst>
        </c:ser>
        <c:ser>
          <c:idx val="3"/>
          <c:order val="3"/>
          <c:tx>
            <c:strRef>
              <c:f>Sheet1!$G$5</c:f>
              <c:strCache>
                <c:ptCount val="1"/>
                <c:pt idx="0">
                  <c:v>倒壊・崩壊</c:v>
                </c:pt>
              </c:strCache>
            </c:strRef>
          </c:tx>
          <c:spPr>
            <a:solidFill>
              <a:srgbClr val="C00000"/>
            </a:solidFill>
            <a:ln>
              <a:solidFill>
                <a:schemeClr val="tx1"/>
              </a:solidFill>
            </a:ln>
            <a:effectLst/>
          </c:spPr>
          <c:invertIfNegative val="0"/>
          <c:dLbls>
            <c:dLbl>
              <c:idx val="0"/>
              <c:spPr>
                <a:noFill/>
                <a:ln>
                  <a:noFill/>
                </a:ln>
                <a:effectLst/>
              </c:spPr>
              <c:txPr>
                <a:bodyPr rot="0" spcFirstLastPara="1" vertOverflow="ellipsis" vert="horz" wrap="square" lIns="0" tIns="0" rIns="0" bIns="0" anchor="ctr" anchorCtr="1"/>
                <a:lstStyle/>
                <a:p>
                  <a:pPr>
                    <a:defRPr sz="800" b="1" i="0" u="none" strike="noStrike" kern="1200" baseline="0">
                      <a:solidFill>
                        <a:schemeClr val="bg1"/>
                      </a:solidFill>
                      <a:latin typeface="+mn-ea"/>
                      <a:ea typeface="+mn-ea"/>
                      <a:cs typeface="+mn-cs"/>
                    </a:defRPr>
                  </a:pPr>
                  <a:endParaRPr lang="ja-JP"/>
                </a:p>
              </c:txPr>
              <c:showLegendKey val="0"/>
              <c:showVal val="1"/>
              <c:showCatName val="0"/>
              <c:showSerName val="1"/>
              <c:showPercent val="0"/>
              <c:showBubbleSize val="0"/>
              <c:extLst>
                <c:ext xmlns:c15="http://schemas.microsoft.com/office/drawing/2012/chart" uri="{CE6537A1-D6FC-4f65-9D91-7224C49458BB}">
                  <c15:spPr xmlns:c15="http://schemas.microsoft.com/office/drawing/2012/chart">
                    <a:prstGeom prst="rect">
                      <a:avLst/>
                    </a:prstGeom>
                  </c15:spPr>
                  <c15:layout>
                    <c:manualLayout>
                      <c:w val="0.25352962962962955"/>
                      <c:h val="0.45861111111111114"/>
                    </c:manualLayout>
                  </c15:layout>
                </c:ext>
                <c:ext xmlns:c16="http://schemas.microsoft.com/office/drawing/2014/chart" uri="{C3380CC4-5D6E-409C-BE32-E72D297353CC}">
                  <c16:uniqueId val="{00000005-B091-4ABA-9552-F755942C02A0}"/>
                </c:ext>
              </c:extLst>
            </c:dLbl>
            <c:spPr>
              <a:noFill/>
              <a:ln>
                <a:noFill/>
              </a:ln>
              <a:effectLst/>
            </c:spPr>
            <c:txPr>
              <a:bodyPr rot="0" spcFirstLastPara="1" vertOverflow="ellipsis" vert="horz" wrap="square" lIns="0" tIns="0" rIns="0" bIns="0" anchor="ctr" anchorCtr="1"/>
              <a:lstStyle/>
              <a:p>
                <a:pPr>
                  <a:defRPr sz="700" b="0" i="0" u="none" strike="noStrike" kern="1200" baseline="0">
                    <a:solidFill>
                      <a:schemeClr val="bg1"/>
                    </a:solidFill>
                    <a:latin typeface="+mn-lt"/>
                    <a:ea typeface="+mn-ea"/>
                    <a:cs typeface="+mn-cs"/>
                  </a:defRPr>
                </a:pPr>
                <a:endParaRPr lang="ja-JP"/>
              </a:p>
            </c:txPr>
            <c:showLegendKey val="0"/>
            <c:showVal val="1"/>
            <c:showCatName val="0"/>
            <c:showSerName val="1"/>
            <c:showPercent val="0"/>
            <c:showBubbleSize val="0"/>
            <c:separator>
</c:separator>
            <c:showLeaderLines val="0"/>
            <c:extLst>
              <c:ext xmlns:c15="http://schemas.microsoft.com/office/drawing/2012/chart" uri="{CE6537A1-D6FC-4f65-9D91-7224C49458BB}">
                <c15:spPr xmlns:c15="http://schemas.microsoft.com/office/drawing/2012/chart">
                  <a:prstGeom prst="rect">
                    <a:avLst/>
                  </a:prstGeom>
                </c15:spPr>
                <c15:showLeaderLines val="1"/>
                <c15:leaderLines>
                  <c:spPr>
                    <a:ln w="9525" cap="flat" cmpd="sng" algn="ctr">
                      <a:solidFill>
                        <a:schemeClr val="tx1">
                          <a:lumMod val="35000"/>
                          <a:lumOff val="65000"/>
                        </a:schemeClr>
                      </a:solidFill>
                      <a:round/>
                    </a:ln>
                    <a:effectLst/>
                  </c:spPr>
                </c15:leaderLines>
              </c:ext>
            </c:extLst>
          </c:dLbls>
          <c:cat>
            <c:strRef>
              <c:f>Sheet1!$H$1</c:f>
              <c:strCache>
                <c:ptCount val="1"/>
                <c:pt idx="0">
                  <c:v>旧耐震</c:v>
                </c:pt>
              </c:strCache>
            </c:strRef>
          </c:cat>
          <c:val>
            <c:numRef>
              <c:f>Sheet1!$H$5</c:f>
              <c:numCache>
                <c:formatCode>0.0_);[Red]\(0.0\)</c:formatCode>
                <c:ptCount val="1"/>
                <c:pt idx="0">
                  <c:v>19.42488262910798</c:v>
                </c:pt>
              </c:numCache>
            </c:numRef>
          </c:val>
          <c:extLst>
            <c:ext xmlns:c16="http://schemas.microsoft.com/office/drawing/2014/chart" uri="{C3380CC4-5D6E-409C-BE32-E72D297353CC}">
              <c16:uniqueId val="{00000006-B091-4ABA-9552-F755942C02A0}"/>
            </c:ext>
          </c:extLst>
        </c:ser>
        <c:dLbls>
          <c:showLegendKey val="0"/>
          <c:showVal val="0"/>
          <c:showCatName val="0"/>
          <c:showSerName val="0"/>
          <c:showPercent val="0"/>
          <c:showBubbleSize val="0"/>
        </c:dLbls>
        <c:gapWidth val="0"/>
        <c:overlap val="100"/>
        <c:axId val="278207247"/>
        <c:axId val="705868240"/>
      </c:barChart>
      <c:catAx>
        <c:axId val="278207247"/>
        <c:scaling>
          <c:orientation val="maxMin"/>
        </c:scaling>
        <c:delete val="1"/>
        <c:axPos val="l"/>
        <c:numFmt formatCode="General" sourceLinked="1"/>
        <c:majorTickMark val="none"/>
        <c:minorTickMark val="none"/>
        <c:tickLblPos val="nextTo"/>
        <c:crossAx val="705868240"/>
        <c:crosses val="autoZero"/>
        <c:auto val="1"/>
        <c:lblAlgn val="ctr"/>
        <c:lblOffset val="100"/>
        <c:noMultiLvlLbl val="0"/>
      </c:catAx>
      <c:valAx>
        <c:axId val="705868240"/>
        <c:scaling>
          <c:orientation val="minMax"/>
          <c:max val="100"/>
          <c:min val="0"/>
        </c:scaling>
        <c:delete val="1"/>
        <c:axPos val="t"/>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crossAx val="278207247"/>
        <c:crosses val="autoZero"/>
        <c:crossBetween val="between"/>
        <c:majorUnit val="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700">
          <a:latin typeface="+mn-lt"/>
        </a:defRPr>
      </a:pPr>
      <a:endParaRPr lang="ja-JP"/>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tx>
            <c:strRef>
              <c:f>Sheet1!$G$2</c:f>
              <c:strCache>
                <c:ptCount val="1"/>
                <c:pt idx="0">
                  <c:v>無被害</c:v>
                </c:pt>
              </c:strCache>
            </c:strRef>
          </c:tx>
          <c:spPr>
            <a:solidFill>
              <a:srgbClr val="99CCFF"/>
            </a:solidFill>
            <a:ln>
              <a:solidFill>
                <a:schemeClr val="tx1"/>
              </a:solidFill>
            </a:ln>
            <a:effectLst/>
          </c:spPr>
          <c:invertIfNegative val="0"/>
          <c:dLbls>
            <c:spPr>
              <a:noFill/>
              <a:ln>
                <a:noFill/>
              </a:ln>
              <a:effectLst/>
            </c:spPr>
            <c:txPr>
              <a:bodyPr rot="0" spcFirstLastPara="1" vertOverflow="ellipsis" vert="horz" wrap="square" anchor="ctr" anchorCtr="1"/>
              <a:lstStyle/>
              <a:p>
                <a:pPr>
                  <a:defRPr sz="7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Sheet1!$I$1</c:f>
              <c:strCache>
                <c:ptCount val="1"/>
                <c:pt idx="0">
                  <c:v>新耐震</c:v>
                </c:pt>
              </c:strCache>
            </c:strRef>
          </c:cat>
          <c:val>
            <c:numRef>
              <c:f>Sheet1!$I$2</c:f>
              <c:numCache>
                <c:formatCode>0.0_);[Red]\(0.0\)</c:formatCode>
                <c:ptCount val="1"/>
                <c:pt idx="0">
                  <c:v>26.539753639417697</c:v>
                </c:pt>
              </c:numCache>
            </c:numRef>
          </c:val>
          <c:extLst>
            <c:ext xmlns:c16="http://schemas.microsoft.com/office/drawing/2014/chart" uri="{C3380CC4-5D6E-409C-BE32-E72D297353CC}">
              <c16:uniqueId val="{00000000-5006-480E-AAC5-516DB45C57D6}"/>
            </c:ext>
          </c:extLst>
        </c:ser>
        <c:ser>
          <c:idx val="1"/>
          <c:order val="1"/>
          <c:tx>
            <c:strRef>
              <c:f>Sheet1!$G$3</c:f>
              <c:strCache>
                <c:ptCount val="1"/>
                <c:pt idx="0">
                  <c:v>軽微・小破・中破</c:v>
                </c:pt>
              </c:strCache>
            </c:strRef>
          </c:tx>
          <c:spPr>
            <a:solidFill>
              <a:srgbClr val="FFFF99"/>
            </a:solidFill>
            <a:ln>
              <a:solidFill>
                <a:schemeClr val="tx1"/>
              </a:solidFill>
            </a:ln>
            <a:effectLst/>
          </c:spPr>
          <c:invertIfNegative val="0"/>
          <c:dLbls>
            <c:dLbl>
              <c:idx val="0"/>
              <c:showLegendKey val="0"/>
              <c:showVal val="1"/>
              <c:showCatName val="0"/>
              <c:showSerName val="1"/>
              <c:showPercent val="0"/>
              <c:showBubbleSize val="0"/>
              <c:separator>
</c:separator>
              <c:extLst>
                <c:ext xmlns:c15="http://schemas.microsoft.com/office/drawing/2012/chart" uri="{CE6537A1-D6FC-4f65-9D91-7224C49458BB}">
                  <c15:layout>
                    <c:manualLayout>
                      <c:w val="0.34983796296296299"/>
                      <c:h val="0.46743055555555557"/>
                    </c:manualLayout>
                  </c15:layout>
                </c:ext>
                <c:ext xmlns:c16="http://schemas.microsoft.com/office/drawing/2014/chart" uri="{C3380CC4-5D6E-409C-BE32-E72D297353CC}">
                  <c16:uniqueId val="{00000000-47F5-4AF1-9F15-A1473F903549}"/>
                </c:ext>
              </c:extLst>
            </c:dLbl>
            <c:spPr>
              <a:noFill/>
              <a:ln>
                <a:noFill/>
              </a:ln>
              <a:effectLst/>
            </c:spPr>
            <c:txPr>
              <a:bodyPr rot="0" spcFirstLastPara="1" vertOverflow="ellipsis" vert="horz" wrap="square" anchor="ctr" anchorCtr="1"/>
              <a:lstStyle/>
              <a:p>
                <a:pPr>
                  <a:defRPr sz="7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Sheet1!$I$1</c:f>
              <c:strCache>
                <c:ptCount val="1"/>
                <c:pt idx="0">
                  <c:v>新耐震</c:v>
                </c:pt>
              </c:strCache>
            </c:strRef>
          </c:cat>
          <c:val>
            <c:numRef>
              <c:f>Sheet1!$I$3</c:f>
              <c:numCache>
                <c:formatCode>0.0_);[Red]\(0.0\)</c:formatCode>
                <c:ptCount val="1"/>
                <c:pt idx="0">
                  <c:v>56.550951847704368</c:v>
                </c:pt>
              </c:numCache>
            </c:numRef>
          </c:val>
          <c:extLst>
            <c:ext xmlns:c16="http://schemas.microsoft.com/office/drawing/2014/chart" uri="{C3380CC4-5D6E-409C-BE32-E72D297353CC}">
              <c16:uniqueId val="{00000002-5006-480E-AAC5-516DB45C57D6}"/>
            </c:ext>
          </c:extLst>
        </c:ser>
        <c:ser>
          <c:idx val="2"/>
          <c:order val="2"/>
          <c:tx>
            <c:strRef>
              <c:f>Sheet1!$G$4</c:f>
              <c:strCache>
                <c:ptCount val="1"/>
                <c:pt idx="0">
                  <c:v>大破</c:v>
                </c:pt>
              </c:strCache>
            </c:strRef>
          </c:tx>
          <c:spPr>
            <a:solidFill>
              <a:srgbClr val="FFCCCC"/>
            </a:solidFill>
            <a:ln>
              <a:solidFill>
                <a:schemeClr val="tx1"/>
              </a:solidFill>
            </a:ln>
            <a:effectLst/>
          </c:spPr>
          <c:invertIfNegative val="0"/>
          <c:dLbls>
            <c:dLbl>
              <c:idx val="0"/>
              <c:spPr>
                <a:noFill/>
                <a:ln>
                  <a:noFill/>
                </a:ln>
                <a:effectLst/>
              </c:spPr>
              <c:txPr>
                <a:bodyPr rot="0" spcFirstLastPara="1" vertOverflow="ellipsis" vert="horz" wrap="square" anchor="ctr" anchorCtr="1"/>
                <a:lstStyle/>
                <a:p>
                  <a:pPr>
                    <a:defRPr sz="6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3-5006-480E-AAC5-516DB45C57D6}"/>
                </c:ext>
              </c:extLst>
            </c:dLbl>
            <c:spPr>
              <a:noFill/>
              <a:ln>
                <a:noFill/>
              </a:ln>
              <a:effectLst/>
            </c:spPr>
            <c:txPr>
              <a:bodyPr rot="0" spcFirstLastPara="1" vertOverflow="ellipsis" vert="horz" wrap="square" anchor="ctr" anchorCtr="1"/>
              <a:lstStyle/>
              <a:p>
                <a:pPr>
                  <a:defRPr sz="7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Sheet1!$I$1</c:f>
              <c:strCache>
                <c:ptCount val="1"/>
                <c:pt idx="0">
                  <c:v>新耐震</c:v>
                </c:pt>
              </c:strCache>
            </c:strRef>
          </c:cat>
          <c:val>
            <c:numRef>
              <c:f>Sheet1!$I$4</c:f>
              <c:numCache>
                <c:formatCode>0.0_);[Red]\(0.0\)</c:formatCode>
                <c:ptCount val="1"/>
                <c:pt idx="0">
                  <c:v>11.534154535274356</c:v>
                </c:pt>
              </c:numCache>
            </c:numRef>
          </c:val>
          <c:extLst>
            <c:ext xmlns:c16="http://schemas.microsoft.com/office/drawing/2014/chart" uri="{C3380CC4-5D6E-409C-BE32-E72D297353CC}">
              <c16:uniqueId val="{00000004-5006-480E-AAC5-516DB45C57D6}"/>
            </c:ext>
          </c:extLst>
        </c:ser>
        <c:ser>
          <c:idx val="3"/>
          <c:order val="3"/>
          <c:tx>
            <c:strRef>
              <c:f>Sheet1!$G$5</c:f>
              <c:strCache>
                <c:ptCount val="1"/>
                <c:pt idx="0">
                  <c:v>倒壊・崩壊</c:v>
                </c:pt>
              </c:strCache>
            </c:strRef>
          </c:tx>
          <c:spPr>
            <a:solidFill>
              <a:srgbClr val="C00000"/>
            </a:solidFill>
            <a:ln>
              <a:solidFill>
                <a:schemeClr val="tx1"/>
              </a:solidFill>
            </a:ln>
            <a:effectLst/>
          </c:spPr>
          <c:invertIfNegative val="0"/>
          <c:dLbls>
            <c:dLbl>
              <c:idx val="0"/>
              <c:layout>
                <c:manualLayout>
                  <c:x val="-6.0653703703703814E-2"/>
                  <c:y val="-0.3866484375"/>
                </c:manualLayout>
              </c:layout>
              <c:tx>
                <c:rich>
                  <a:bodyPr rot="0" spcFirstLastPara="1" vertOverflow="ellipsis" vert="horz" wrap="square" lIns="0" tIns="0" rIns="0" bIns="0" anchor="ctr" anchorCtr="1">
                    <a:noAutofit/>
                  </a:bodyPr>
                  <a:lstStyle/>
                  <a:p>
                    <a:pPr>
                      <a:defRPr sz="900" b="1" i="0" u="none" strike="noStrike" kern="1200" baseline="0">
                        <a:solidFill>
                          <a:srgbClr val="C00000"/>
                        </a:solidFill>
                        <a:effectLst>
                          <a:glow rad="101600">
                            <a:srgbClr val="FFC000">
                              <a:alpha val="60000"/>
                            </a:srgbClr>
                          </a:glow>
                        </a:effectLst>
                        <a:latin typeface="+mn-ea"/>
                        <a:ea typeface="+mn-ea"/>
                        <a:cs typeface="+mn-cs"/>
                      </a:defRPr>
                    </a:pPr>
                    <a:fld id="{C86ABF32-0985-49FF-BC11-56251D4385DD}" type="SERIESNAME">
                      <a:rPr lang="ja-JP" altLang="en-US" sz="900" b="1" smtClean="0">
                        <a:solidFill>
                          <a:srgbClr val="C00000"/>
                        </a:solidFill>
                        <a:effectLst>
                          <a:glow rad="101600">
                            <a:srgbClr val="FFC000">
                              <a:alpha val="60000"/>
                            </a:srgbClr>
                          </a:glow>
                        </a:effectLst>
                        <a:latin typeface="+mn-ea"/>
                        <a:ea typeface="+mn-ea"/>
                      </a:rPr>
                      <a:pPr>
                        <a:defRPr sz="900" b="1" i="0" u="none" strike="noStrike" kern="1200" baseline="0">
                          <a:solidFill>
                            <a:srgbClr val="C00000"/>
                          </a:solidFill>
                          <a:effectLst>
                            <a:glow rad="101600">
                              <a:srgbClr val="FFC000">
                                <a:alpha val="60000"/>
                              </a:srgbClr>
                            </a:glow>
                          </a:effectLst>
                          <a:latin typeface="+mn-ea"/>
                          <a:ea typeface="+mn-ea"/>
                          <a:cs typeface="+mn-cs"/>
                        </a:defRPr>
                      </a:pPr>
                      <a:t>[系列名]</a:t>
                    </a:fld>
                    <a:r>
                      <a:rPr lang="ja-JP" altLang="en-US" sz="900" b="1" dirty="0">
                        <a:solidFill>
                          <a:srgbClr val="C00000"/>
                        </a:solidFill>
                        <a:effectLst>
                          <a:glow rad="101600">
                            <a:srgbClr val="FFC000">
                              <a:alpha val="60000"/>
                            </a:srgbClr>
                          </a:glow>
                        </a:effectLst>
                        <a:latin typeface="+mn-ea"/>
                        <a:ea typeface="+mn-ea"/>
                      </a:rPr>
                      <a:t> </a:t>
                    </a:r>
                    <a:fld id="{D998C28C-2FCE-4833-BA3C-2A37A14D0D5D}" type="VALUE">
                      <a:rPr lang="en-US" altLang="ja-JP" sz="900" b="1" baseline="0" smtClean="0">
                        <a:solidFill>
                          <a:srgbClr val="C00000"/>
                        </a:solidFill>
                        <a:effectLst>
                          <a:glow rad="101600">
                            <a:srgbClr val="FFC000">
                              <a:alpha val="60000"/>
                            </a:srgbClr>
                          </a:glow>
                        </a:effectLst>
                        <a:latin typeface="+mn-ea"/>
                        <a:ea typeface="+mn-ea"/>
                      </a:rPr>
                      <a:pPr>
                        <a:defRPr sz="900" b="1" i="0" u="none" strike="noStrike" kern="1200" baseline="0">
                          <a:solidFill>
                            <a:srgbClr val="C00000"/>
                          </a:solidFill>
                          <a:effectLst>
                            <a:glow rad="101600">
                              <a:srgbClr val="FFC000">
                                <a:alpha val="60000"/>
                              </a:srgbClr>
                            </a:glow>
                          </a:effectLst>
                          <a:latin typeface="+mn-ea"/>
                          <a:ea typeface="+mn-ea"/>
                          <a:cs typeface="+mn-cs"/>
                        </a:defRPr>
                      </a:pPr>
                      <a:t>[値]</a:t>
                    </a:fld>
                    <a:endParaRPr lang="ja-JP" altLang="en-US" sz="900" b="1" dirty="0">
                      <a:solidFill>
                        <a:srgbClr val="C00000"/>
                      </a:solidFill>
                      <a:effectLst>
                        <a:glow rad="101600">
                          <a:srgbClr val="FFC000">
                            <a:alpha val="60000"/>
                          </a:srgbClr>
                        </a:glow>
                      </a:effectLst>
                      <a:latin typeface="+mn-ea"/>
                      <a:ea typeface="+mn-ea"/>
                    </a:endParaRPr>
                  </a:p>
                </c:rich>
              </c:tx>
              <c:spPr>
                <a:noFill/>
                <a:ln>
                  <a:noFill/>
                </a:ln>
                <a:effectLst/>
              </c:spPr>
              <c:showLegendKey val="0"/>
              <c:showVal val="1"/>
              <c:showCatName val="0"/>
              <c:showSerName val="1"/>
              <c:showPercent val="0"/>
              <c:showBubbleSize val="0"/>
              <c:extLst>
                <c:ext xmlns:c15="http://schemas.microsoft.com/office/drawing/2012/chart" uri="{CE6537A1-D6FC-4f65-9D91-7224C49458BB}">
                  <c15:spPr xmlns:c15="http://schemas.microsoft.com/office/drawing/2012/chart">
                    <a:prstGeom prst="rect">
                      <a:avLst/>
                    </a:prstGeom>
                  </c15:spPr>
                  <c15:layout>
                    <c:manualLayout>
                      <c:w val="0.34840370370370372"/>
                      <c:h val="0.22211284722222219"/>
                    </c:manualLayout>
                  </c15:layout>
                  <c15:dlblFieldTable/>
                  <c15:showDataLabelsRange val="0"/>
                </c:ext>
                <c:ext xmlns:c16="http://schemas.microsoft.com/office/drawing/2014/chart" uri="{C3380CC4-5D6E-409C-BE32-E72D297353CC}">
                  <c16:uniqueId val="{00000005-5006-480E-AAC5-516DB45C57D6}"/>
                </c:ext>
              </c:extLst>
            </c:dLbl>
            <c:spPr>
              <a:noFill/>
              <a:ln>
                <a:noFill/>
              </a:ln>
              <a:effectLst/>
            </c:spPr>
            <c:txPr>
              <a:bodyPr rot="0" spcFirstLastPara="1" vertOverflow="ellipsis" vert="horz" wrap="square" lIns="0" tIns="0" rIns="0" bIns="0" anchor="ctr" anchorCtr="1">
                <a:spAutoFit/>
              </a:bodyPr>
              <a:lstStyle/>
              <a:p>
                <a:pPr>
                  <a:defRPr sz="500" b="0" i="0" u="none" strike="noStrike" kern="1200" baseline="0">
                    <a:solidFill>
                      <a:schemeClr val="tx1"/>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0"/>
              </c:ext>
            </c:extLst>
          </c:dLbls>
          <c:cat>
            <c:strRef>
              <c:f>Sheet1!$I$1</c:f>
              <c:strCache>
                <c:ptCount val="1"/>
                <c:pt idx="0">
                  <c:v>新耐震</c:v>
                </c:pt>
              </c:strCache>
            </c:strRef>
          </c:cat>
          <c:val>
            <c:numRef>
              <c:f>Sheet1!$I$5</c:f>
              <c:numCache>
                <c:formatCode>0.0_);[Red]\(0.0\)</c:formatCode>
                <c:ptCount val="1"/>
                <c:pt idx="0">
                  <c:v>5.3751399776035829</c:v>
                </c:pt>
              </c:numCache>
            </c:numRef>
          </c:val>
          <c:extLst>
            <c:ext xmlns:c16="http://schemas.microsoft.com/office/drawing/2014/chart" uri="{C3380CC4-5D6E-409C-BE32-E72D297353CC}">
              <c16:uniqueId val="{00000006-5006-480E-AAC5-516DB45C57D6}"/>
            </c:ext>
          </c:extLst>
        </c:ser>
        <c:dLbls>
          <c:showLegendKey val="0"/>
          <c:showVal val="0"/>
          <c:showCatName val="0"/>
          <c:showSerName val="0"/>
          <c:showPercent val="0"/>
          <c:showBubbleSize val="0"/>
        </c:dLbls>
        <c:gapWidth val="0"/>
        <c:overlap val="100"/>
        <c:axId val="278207247"/>
        <c:axId val="705868240"/>
      </c:barChart>
      <c:catAx>
        <c:axId val="278207247"/>
        <c:scaling>
          <c:orientation val="maxMin"/>
        </c:scaling>
        <c:delete val="1"/>
        <c:axPos val="l"/>
        <c:numFmt formatCode="General" sourceLinked="1"/>
        <c:majorTickMark val="none"/>
        <c:minorTickMark val="none"/>
        <c:tickLblPos val="nextTo"/>
        <c:crossAx val="705868240"/>
        <c:crosses val="autoZero"/>
        <c:auto val="1"/>
        <c:lblAlgn val="ctr"/>
        <c:lblOffset val="100"/>
        <c:noMultiLvlLbl val="0"/>
      </c:catAx>
      <c:valAx>
        <c:axId val="705868240"/>
        <c:scaling>
          <c:orientation val="minMax"/>
          <c:max val="100"/>
          <c:min val="0"/>
        </c:scaling>
        <c:delete val="1"/>
        <c:axPos val="t"/>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crossAx val="278207247"/>
        <c:crosses val="autoZero"/>
        <c:crossBetween val="between"/>
        <c:majorUnit val="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700">
          <a:latin typeface="+mn-lt"/>
        </a:defRPr>
      </a:pPr>
      <a:endParaRPr lang="ja-JP"/>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tx>
            <c:strRef>
              <c:f>Sheet1!$G$2</c:f>
              <c:strCache>
                <c:ptCount val="1"/>
                <c:pt idx="0">
                  <c:v>無被害</c:v>
                </c:pt>
              </c:strCache>
            </c:strRef>
          </c:tx>
          <c:spPr>
            <a:solidFill>
              <a:srgbClr val="99CCFF"/>
            </a:solidFill>
            <a:ln>
              <a:solidFill>
                <a:schemeClr val="tx1"/>
              </a:solidFill>
            </a:ln>
            <a:effectLst/>
          </c:spPr>
          <c:invertIfNegative val="0"/>
          <c:dLbls>
            <c:dLbl>
              <c:idx val="0"/>
              <c:tx>
                <c:rich>
                  <a:bodyPr/>
                  <a:lstStyle/>
                  <a:p>
                    <a:fld id="{2A3B8043-C585-4E47-AC92-A562AC1D6659}" type="SERIESNAME">
                      <a:rPr lang="ja-JP" altLang="en-US" smtClean="0"/>
                      <a:pPr/>
                      <a:t>[系列名]</a:t>
                    </a:fld>
                    <a:r>
                      <a:rPr lang="ja-JP" altLang="en-US" dirty="0"/>
                      <a:t>  </a:t>
                    </a:r>
                    <a:fld id="{382D7A9D-0442-45A9-90C5-EE2495CD1CC2}" type="VALUE">
                      <a:rPr lang="en-US" altLang="ja-JP" baseline="0" smtClean="0"/>
                      <a:pPr/>
                      <a:t>[値]</a:t>
                    </a:fld>
                    <a:endParaRPr lang="ja-JP" altLang="en-US" dirty="0"/>
                  </a:p>
                </c:rich>
              </c:tx>
              <c:showLegendKey val="0"/>
              <c:showVal val="1"/>
              <c:showCatName val="0"/>
              <c:showSerName val="1"/>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0-97C6-4A6B-9C53-762646914D57}"/>
                </c:ext>
              </c:extLst>
            </c:dLbl>
            <c:spPr>
              <a:noFill/>
              <a:ln>
                <a:noFill/>
              </a:ln>
              <a:effectLst/>
            </c:spPr>
            <c:txPr>
              <a:bodyPr rot="0" spcFirstLastPara="1" vertOverflow="ellipsis" vert="horz" wrap="square" anchor="ctr" anchorCtr="1"/>
              <a:lstStyle/>
              <a:p>
                <a:pPr>
                  <a:defRPr sz="7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Sheet1!$J$1</c:f>
              <c:strCache>
                <c:ptCount val="1"/>
                <c:pt idx="0">
                  <c:v>新耐震（2000年基準）</c:v>
                </c:pt>
              </c:strCache>
            </c:strRef>
          </c:cat>
          <c:val>
            <c:numRef>
              <c:f>Sheet1!$J$2</c:f>
              <c:numCache>
                <c:formatCode>0.0_);[Red]\(0.0\)</c:formatCode>
                <c:ptCount val="1"/>
                <c:pt idx="0">
                  <c:v>65.460526315789465</c:v>
                </c:pt>
              </c:numCache>
            </c:numRef>
          </c:val>
          <c:extLst>
            <c:ext xmlns:c16="http://schemas.microsoft.com/office/drawing/2014/chart" uri="{C3380CC4-5D6E-409C-BE32-E72D297353CC}">
              <c16:uniqueId val="{00000001-97C6-4A6B-9C53-762646914D57}"/>
            </c:ext>
          </c:extLst>
        </c:ser>
        <c:ser>
          <c:idx val="1"/>
          <c:order val="1"/>
          <c:tx>
            <c:strRef>
              <c:f>Sheet1!$G$3</c:f>
              <c:strCache>
                <c:ptCount val="1"/>
                <c:pt idx="0">
                  <c:v>軽微・小破・中破</c:v>
                </c:pt>
              </c:strCache>
            </c:strRef>
          </c:tx>
          <c:spPr>
            <a:solidFill>
              <a:srgbClr val="FFFF99"/>
            </a:solidFill>
            <a:ln>
              <a:solidFill>
                <a:schemeClr val="tx1"/>
              </a:solidFill>
            </a:ln>
            <a:effectLst/>
          </c:spPr>
          <c:invertIfNegative val="0"/>
          <c:dLbls>
            <c:dLbl>
              <c:idx val="0"/>
              <c:spPr>
                <a:noFill/>
                <a:ln>
                  <a:noFill/>
                </a:ln>
                <a:effectLst/>
              </c:spPr>
              <c:txPr>
                <a:bodyPr rot="0" spcFirstLastPara="1" vertOverflow="ellipsis" vert="horz" wrap="square" lIns="0" tIns="0" rIns="0" bIns="0" anchor="ctr" anchorCtr="1"/>
                <a:lstStyle/>
                <a:p>
                  <a:pPr>
                    <a:defRPr sz="6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1"/>
              <c:showPercent val="0"/>
              <c:showBubbleSize val="0"/>
              <c:extLst>
                <c:ext xmlns:c15="http://schemas.microsoft.com/office/drawing/2012/chart" uri="{CE6537A1-D6FC-4f65-9D91-7224C49458BB}">
                  <c15:spPr xmlns:c15="http://schemas.microsoft.com/office/drawing/2012/chart">
                    <a:prstGeom prst="rect">
                      <a:avLst/>
                    </a:prstGeom>
                  </c15:spPr>
                  <c15:layout>
                    <c:manualLayout>
                      <c:w val="0.26458333333333334"/>
                      <c:h val="0.49598437499999998"/>
                    </c:manualLayout>
                  </c15:layout>
                </c:ext>
                <c:ext xmlns:c16="http://schemas.microsoft.com/office/drawing/2014/chart" uri="{C3380CC4-5D6E-409C-BE32-E72D297353CC}">
                  <c16:uniqueId val="{00000002-97C6-4A6B-9C53-762646914D57}"/>
                </c:ext>
              </c:extLst>
            </c:dLbl>
            <c:spPr>
              <a:noFill/>
              <a:ln>
                <a:noFill/>
              </a:ln>
              <a:effectLst/>
            </c:spPr>
            <c:txPr>
              <a:bodyPr rot="0" spcFirstLastPara="1" vertOverflow="ellipsis" vert="horz" wrap="square" lIns="0" tIns="0" rIns="0" bIns="0" anchor="ctr" anchorCtr="1"/>
              <a:lstStyle/>
              <a:p>
                <a:pPr>
                  <a:defRPr sz="7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Sheet1!$J$1</c:f>
              <c:strCache>
                <c:ptCount val="1"/>
                <c:pt idx="0">
                  <c:v>新耐震（2000年基準）</c:v>
                </c:pt>
              </c:strCache>
            </c:strRef>
          </c:cat>
          <c:val>
            <c:numRef>
              <c:f>Sheet1!$J$3</c:f>
              <c:numCache>
                <c:formatCode>0.0_);[Red]\(0.0\)</c:formatCode>
                <c:ptCount val="1"/>
                <c:pt idx="0">
                  <c:v>32.565789473684212</c:v>
                </c:pt>
              </c:numCache>
            </c:numRef>
          </c:val>
          <c:extLst>
            <c:ext xmlns:c16="http://schemas.microsoft.com/office/drawing/2014/chart" uri="{C3380CC4-5D6E-409C-BE32-E72D297353CC}">
              <c16:uniqueId val="{00000003-97C6-4A6B-9C53-762646914D57}"/>
            </c:ext>
          </c:extLst>
        </c:ser>
        <c:ser>
          <c:idx val="2"/>
          <c:order val="2"/>
          <c:tx>
            <c:strRef>
              <c:f>Sheet1!$G$4</c:f>
              <c:strCache>
                <c:ptCount val="1"/>
                <c:pt idx="0">
                  <c:v>大破</c:v>
                </c:pt>
              </c:strCache>
            </c:strRef>
          </c:tx>
          <c:spPr>
            <a:solidFill>
              <a:srgbClr val="FFCCCC"/>
            </a:solidFill>
            <a:ln>
              <a:solidFill>
                <a:schemeClr val="tx1"/>
              </a:solidFill>
            </a:ln>
            <a:effectLst/>
          </c:spPr>
          <c:invertIfNegative val="0"/>
          <c:dLbls>
            <c:dLbl>
              <c:idx val="0"/>
              <c:layout>
                <c:manualLayout>
                  <c:x val="-5.5755324074074075E-2"/>
                  <c:y val="-0.34040917107583774"/>
                </c:manualLayout>
              </c:layout>
              <c:tx>
                <c:rich>
                  <a:bodyPr rot="0" spcFirstLastPara="1" vertOverflow="ellipsis" vert="horz" wrap="square" lIns="0" tIns="0" rIns="0" bIns="0" anchor="ctr" anchorCtr="1"/>
                  <a:lstStyle/>
                  <a:p>
                    <a:pPr>
                      <a:defRPr sz="600" b="0" i="0" u="none" strike="noStrike" kern="1200" baseline="0">
                        <a:solidFill>
                          <a:schemeClr val="tx1">
                            <a:lumMod val="75000"/>
                            <a:lumOff val="25000"/>
                          </a:schemeClr>
                        </a:solidFill>
                        <a:latin typeface="+mn-lt"/>
                        <a:ea typeface="+mn-ea"/>
                        <a:cs typeface="+mn-cs"/>
                      </a:defRPr>
                    </a:pPr>
                    <a:fld id="{FFEC228E-C3D8-4850-9E91-49DF83EF3E41}" type="SERIESNAME">
                      <a:rPr lang="ja-JP" altLang="en-US" sz="600" smtClean="0"/>
                      <a:pPr>
                        <a:defRPr sz="600" b="0" i="0" u="none" strike="noStrike" kern="1200" baseline="0">
                          <a:solidFill>
                            <a:schemeClr val="tx1">
                              <a:lumMod val="75000"/>
                              <a:lumOff val="25000"/>
                            </a:schemeClr>
                          </a:solidFill>
                          <a:latin typeface="+mn-lt"/>
                          <a:ea typeface="+mn-ea"/>
                          <a:cs typeface="+mn-cs"/>
                        </a:defRPr>
                      </a:pPr>
                      <a:t>[系列名]</a:t>
                    </a:fld>
                    <a:r>
                      <a:rPr lang="ja-JP" altLang="en-US" sz="600" dirty="0"/>
                      <a:t> </a:t>
                    </a:r>
                    <a:fld id="{40F3D1C2-D75A-4055-9F6F-36D7BF6896AF}" type="VALUE">
                      <a:rPr lang="en-US" altLang="ja-JP" sz="600" baseline="0" smtClean="0"/>
                      <a:pPr>
                        <a:defRPr sz="600" b="0" i="0" u="none" strike="noStrike" kern="1200" baseline="0">
                          <a:solidFill>
                            <a:schemeClr val="tx1">
                              <a:lumMod val="75000"/>
                              <a:lumOff val="25000"/>
                            </a:schemeClr>
                          </a:solidFill>
                          <a:latin typeface="+mn-lt"/>
                          <a:ea typeface="+mn-ea"/>
                          <a:cs typeface="+mn-cs"/>
                        </a:defRPr>
                      </a:pPr>
                      <a:t>[値]</a:t>
                    </a:fld>
                    <a:endParaRPr lang="ja-JP" altLang="en-US" sz="600" dirty="0"/>
                  </a:p>
                </c:rich>
              </c:tx>
              <c:spPr>
                <a:noFill/>
                <a:ln>
                  <a:noFill/>
                </a:ln>
                <a:effectLst/>
              </c:spPr>
              <c:showLegendKey val="0"/>
              <c:showVal val="1"/>
              <c:showCatName val="0"/>
              <c:showSerName val="1"/>
              <c:showPercent val="0"/>
              <c:showBubbleSize val="0"/>
              <c:separator>
</c:separator>
              <c:extLst>
                <c:ext xmlns:c15="http://schemas.microsoft.com/office/drawing/2012/chart" uri="{CE6537A1-D6FC-4f65-9D91-7224C49458BB}">
                  <c15:layout>
                    <c:manualLayout>
                      <c:w val="0.15895370370370368"/>
                      <c:h val="0.13999118165784832"/>
                    </c:manualLayout>
                  </c15:layout>
                  <c15:dlblFieldTable/>
                  <c15:showDataLabelsRange val="0"/>
                </c:ext>
                <c:ext xmlns:c16="http://schemas.microsoft.com/office/drawing/2014/chart" uri="{C3380CC4-5D6E-409C-BE32-E72D297353CC}">
                  <c16:uniqueId val="{00000004-97C6-4A6B-9C53-762646914D57}"/>
                </c:ext>
              </c:extLst>
            </c:dLbl>
            <c:spPr>
              <a:noFill/>
              <a:ln>
                <a:noFill/>
              </a:ln>
              <a:effectLst/>
            </c:spPr>
            <c:txPr>
              <a:bodyPr rot="0" spcFirstLastPara="1" vertOverflow="ellipsis" vert="horz" wrap="square" lIns="0" tIns="0" rIns="0" bIns="0" anchor="ctr" anchorCtr="1"/>
              <a:lstStyle/>
              <a:p>
                <a:pPr>
                  <a:defRPr sz="5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Sheet1!$J$1</c:f>
              <c:strCache>
                <c:ptCount val="1"/>
                <c:pt idx="0">
                  <c:v>新耐震（2000年基準）</c:v>
                </c:pt>
              </c:strCache>
            </c:strRef>
          </c:cat>
          <c:val>
            <c:numRef>
              <c:f>Sheet1!$J$4</c:f>
              <c:numCache>
                <c:formatCode>0.0_);[Red]\(0.0\)</c:formatCode>
                <c:ptCount val="1"/>
                <c:pt idx="0">
                  <c:v>1.3157894736842104</c:v>
                </c:pt>
              </c:numCache>
            </c:numRef>
          </c:val>
          <c:extLst>
            <c:ext xmlns:c16="http://schemas.microsoft.com/office/drawing/2014/chart" uri="{C3380CC4-5D6E-409C-BE32-E72D297353CC}">
              <c16:uniqueId val="{00000005-97C6-4A6B-9C53-762646914D57}"/>
            </c:ext>
          </c:extLst>
        </c:ser>
        <c:ser>
          <c:idx val="3"/>
          <c:order val="3"/>
          <c:tx>
            <c:strRef>
              <c:f>Sheet1!$G$5</c:f>
              <c:strCache>
                <c:ptCount val="1"/>
                <c:pt idx="0">
                  <c:v>倒壊・崩壊</c:v>
                </c:pt>
              </c:strCache>
            </c:strRef>
          </c:tx>
          <c:spPr>
            <a:solidFill>
              <a:srgbClr val="C00000"/>
            </a:solidFill>
            <a:ln>
              <a:solidFill>
                <a:schemeClr val="tx1"/>
              </a:solidFill>
            </a:ln>
            <a:effectLst/>
          </c:spPr>
          <c:invertIfNegative val="0"/>
          <c:dLbls>
            <c:dLbl>
              <c:idx val="0"/>
              <c:layout>
                <c:manualLayout>
                  <c:x val="-5.9898611111111111E-2"/>
                  <c:y val="0.37869791666666669"/>
                </c:manualLayout>
              </c:layout>
              <c:tx>
                <c:rich>
                  <a:bodyPr rot="0" spcFirstLastPara="1" vertOverflow="ellipsis" vert="horz" wrap="square" lIns="0" tIns="0" rIns="0" bIns="0" anchor="ctr" anchorCtr="1">
                    <a:noAutofit/>
                  </a:bodyPr>
                  <a:lstStyle/>
                  <a:p>
                    <a:pPr>
                      <a:defRPr sz="900" b="1" i="0" u="none" strike="noStrike" kern="1200" baseline="0">
                        <a:solidFill>
                          <a:srgbClr val="C00000"/>
                        </a:solidFill>
                        <a:effectLst>
                          <a:glow rad="101600">
                            <a:srgbClr val="FFC000">
                              <a:alpha val="60000"/>
                            </a:srgbClr>
                          </a:glow>
                        </a:effectLst>
                        <a:latin typeface="+mn-ea"/>
                        <a:ea typeface="+mn-ea"/>
                        <a:cs typeface="+mn-cs"/>
                      </a:defRPr>
                    </a:pPr>
                    <a:fld id="{83FB2078-42B3-4DB1-97C1-F747ACA810ED}" type="SERIESNAME">
                      <a:rPr lang="ja-JP" altLang="en-US" sz="900" b="1" smtClean="0">
                        <a:solidFill>
                          <a:srgbClr val="C00000"/>
                        </a:solidFill>
                        <a:effectLst>
                          <a:glow rad="101600">
                            <a:srgbClr val="FFC000">
                              <a:alpha val="60000"/>
                            </a:srgbClr>
                          </a:glow>
                        </a:effectLst>
                        <a:latin typeface="+mn-ea"/>
                        <a:ea typeface="+mn-ea"/>
                      </a:rPr>
                      <a:pPr>
                        <a:defRPr sz="900" b="1" i="0" u="none" strike="noStrike" kern="1200" baseline="0">
                          <a:solidFill>
                            <a:srgbClr val="C00000"/>
                          </a:solidFill>
                          <a:effectLst>
                            <a:glow rad="101600">
                              <a:srgbClr val="FFC000">
                                <a:alpha val="60000"/>
                              </a:srgbClr>
                            </a:glow>
                          </a:effectLst>
                          <a:latin typeface="+mn-ea"/>
                          <a:ea typeface="+mn-ea"/>
                          <a:cs typeface="+mn-cs"/>
                        </a:defRPr>
                      </a:pPr>
                      <a:t>[系列名]</a:t>
                    </a:fld>
                    <a:r>
                      <a:rPr lang="ja-JP" altLang="en-US" sz="900" b="1" dirty="0">
                        <a:solidFill>
                          <a:srgbClr val="C00000"/>
                        </a:solidFill>
                        <a:effectLst>
                          <a:glow rad="101600">
                            <a:srgbClr val="FFC000">
                              <a:alpha val="60000"/>
                            </a:srgbClr>
                          </a:glow>
                        </a:effectLst>
                        <a:latin typeface="+mn-ea"/>
                        <a:ea typeface="+mn-ea"/>
                      </a:rPr>
                      <a:t> </a:t>
                    </a:r>
                    <a:fld id="{EA5BD7E6-4D21-4884-A9BA-0C5DBE7684DA}" type="VALUE">
                      <a:rPr lang="en-US" altLang="ja-JP" sz="900" b="1" baseline="0" smtClean="0">
                        <a:solidFill>
                          <a:srgbClr val="C00000"/>
                        </a:solidFill>
                        <a:effectLst>
                          <a:glow rad="101600">
                            <a:srgbClr val="FFC000">
                              <a:alpha val="60000"/>
                            </a:srgbClr>
                          </a:glow>
                        </a:effectLst>
                        <a:latin typeface="+mn-ea"/>
                        <a:ea typeface="+mn-ea"/>
                      </a:rPr>
                      <a:pPr>
                        <a:defRPr sz="900" b="1" i="0" u="none" strike="noStrike" kern="1200" baseline="0">
                          <a:solidFill>
                            <a:srgbClr val="C00000"/>
                          </a:solidFill>
                          <a:effectLst>
                            <a:glow rad="101600">
                              <a:srgbClr val="FFC000">
                                <a:alpha val="60000"/>
                              </a:srgbClr>
                            </a:glow>
                          </a:effectLst>
                          <a:latin typeface="+mn-ea"/>
                          <a:ea typeface="+mn-ea"/>
                          <a:cs typeface="+mn-cs"/>
                        </a:defRPr>
                      </a:pPr>
                      <a:t>[値]</a:t>
                    </a:fld>
                    <a:endParaRPr lang="ja-JP" altLang="en-US" sz="900" b="1" dirty="0">
                      <a:solidFill>
                        <a:srgbClr val="C00000"/>
                      </a:solidFill>
                      <a:effectLst>
                        <a:glow rad="101600">
                          <a:srgbClr val="FFC000">
                            <a:alpha val="60000"/>
                          </a:srgbClr>
                        </a:glow>
                      </a:effectLst>
                      <a:latin typeface="+mn-ea"/>
                      <a:ea typeface="+mn-ea"/>
                    </a:endParaRPr>
                  </a:p>
                </c:rich>
              </c:tx>
              <c:spPr>
                <a:noFill/>
                <a:ln>
                  <a:noFill/>
                </a:ln>
                <a:effectLst/>
              </c:spPr>
              <c:dLblPos val="ctr"/>
              <c:showLegendKey val="0"/>
              <c:showVal val="1"/>
              <c:showCatName val="0"/>
              <c:showSerName val="1"/>
              <c:showPercent val="0"/>
              <c:showBubbleSize val="0"/>
              <c:extLst>
                <c:ext xmlns:c15="http://schemas.microsoft.com/office/drawing/2012/chart" uri="{CE6537A1-D6FC-4f65-9D91-7224C49458BB}">
                  <c15:spPr xmlns:c15="http://schemas.microsoft.com/office/drawing/2012/chart">
                    <a:prstGeom prst="rect">
                      <a:avLst/>
                    </a:prstGeom>
                  </c15:spPr>
                  <c15:layout>
                    <c:manualLayout>
                      <c:w val="0.34113425925925928"/>
                      <c:h val="0.24260416666666668"/>
                    </c:manualLayout>
                  </c15:layout>
                  <c15:dlblFieldTable/>
                  <c15:showDataLabelsRange val="0"/>
                </c:ext>
                <c:ext xmlns:c16="http://schemas.microsoft.com/office/drawing/2014/chart" uri="{C3380CC4-5D6E-409C-BE32-E72D297353CC}">
                  <c16:uniqueId val="{00000006-97C6-4A6B-9C53-762646914D57}"/>
                </c:ext>
              </c:extLst>
            </c:dLbl>
            <c:spPr>
              <a:noFill/>
              <a:ln>
                <a:noFill/>
              </a:ln>
              <a:effectLst/>
            </c:spPr>
            <c:txPr>
              <a:bodyPr rot="0" spcFirstLastPara="1" vertOverflow="ellipsis" vert="horz" wrap="square" lIns="0" tIns="0" rIns="0" bIns="0" anchor="ctr" anchorCtr="1">
                <a:spAutoFit/>
              </a:bodyPr>
              <a:lstStyle/>
              <a:p>
                <a:pPr>
                  <a:defRPr sz="800" b="1" i="0" u="none" strike="noStrike" kern="1200" baseline="0">
                    <a:solidFill>
                      <a:srgbClr val="C00000"/>
                    </a:solidFill>
                    <a:effectLst>
                      <a:glow rad="101600">
                        <a:srgbClr val="FFC000">
                          <a:alpha val="60000"/>
                        </a:srgbClr>
                      </a:glow>
                    </a:effectLst>
                    <a:latin typeface="+mn-lt"/>
                    <a:ea typeface="+mn-ea"/>
                    <a:cs typeface="+mn-cs"/>
                  </a:defRPr>
                </a:pPr>
                <a:endParaRPr lang="ja-JP"/>
              </a:p>
            </c:txPr>
            <c:dLblPos val="ct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15:leaderLines>
                  <c:spPr>
                    <a:ln w="9525" cap="flat" cmpd="sng" algn="ctr">
                      <a:solidFill>
                        <a:schemeClr val="tx1">
                          <a:lumMod val="35000"/>
                          <a:lumOff val="65000"/>
                        </a:schemeClr>
                      </a:solidFill>
                      <a:round/>
                    </a:ln>
                    <a:effectLst/>
                  </c:spPr>
                </c15:leaderLines>
              </c:ext>
            </c:extLst>
          </c:dLbls>
          <c:cat>
            <c:strRef>
              <c:f>Sheet1!$J$1</c:f>
              <c:strCache>
                <c:ptCount val="1"/>
                <c:pt idx="0">
                  <c:v>新耐震（2000年基準）</c:v>
                </c:pt>
              </c:strCache>
            </c:strRef>
          </c:cat>
          <c:val>
            <c:numRef>
              <c:f>Sheet1!$J$5</c:f>
              <c:numCache>
                <c:formatCode>0.0_);[Red]\(0.0\)</c:formatCode>
                <c:ptCount val="1"/>
                <c:pt idx="0">
                  <c:v>0.6578947368421052</c:v>
                </c:pt>
              </c:numCache>
            </c:numRef>
          </c:val>
          <c:extLst>
            <c:ext xmlns:c16="http://schemas.microsoft.com/office/drawing/2014/chart" uri="{C3380CC4-5D6E-409C-BE32-E72D297353CC}">
              <c16:uniqueId val="{00000007-97C6-4A6B-9C53-762646914D57}"/>
            </c:ext>
          </c:extLst>
        </c:ser>
        <c:dLbls>
          <c:showLegendKey val="0"/>
          <c:showVal val="0"/>
          <c:showCatName val="0"/>
          <c:showSerName val="0"/>
          <c:showPercent val="0"/>
          <c:showBubbleSize val="0"/>
        </c:dLbls>
        <c:gapWidth val="0"/>
        <c:overlap val="100"/>
        <c:axId val="278207247"/>
        <c:axId val="705868240"/>
      </c:barChart>
      <c:catAx>
        <c:axId val="278207247"/>
        <c:scaling>
          <c:orientation val="minMax"/>
        </c:scaling>
        <c:delete val="1"/>
        <c:axPos val="l"/>
        <c:numFmt formatCode="General" sourceLinked="1"/>
        <c:majorTickMark val="out"/>
        <c:minorTickMark val="none"/>
        <c:tickLblPos val="nextTo"/>
        <c:crossAx val="705868240"/>
        <c:crosses val="autoZero"/>
        <c:auto val="1"/>
        <c:lblAlgn val="ctr"/>
        <c:lblOffset val="100"/>
        <c:noMultiLvlLbl val="0"/>
      </c:catAx>
      <c:valAx>
        <c:axId val="705868240"/>
        <c:scaling>
          <c:orientation val="minMax"/>
          <c:max val="100"/>
          <c:min val="0"/>
        </c:scaling>
        <c:delete val="1"/>
        <c:axPos val="b"/>
        <c:majorGridlines>
          <c:spPr>
            <a:ln w="9525" cap="flat" cmpd="sng" algn="ctr">
              <a:solidFill>
                <a:schemeClr val="tx1">
                  <a:lumMod val="15000"/>
                  <a:lumOff val="85000"/>
                </a:schemeClr>
              </a:solidFill>
              <a:round/>
            </a:ln>
            <a:effectLst/>
          </c:spPr>
        </c:majorGridlines>
        <c:numFmt formatCode="#,##0_);[Red]\(#,##0\)" sourceLinked="0"/>
        <c:majorTickMark val="out"/>
        <c:minorTickMark val="none"/>
        <c:tickLblPos val="nextTo"/>
        <c:crossAx val="278207247"/>
        <c:crosses val="autoZero"/>
        <c:crossBetween val="between"/>
        <c:majorUnit val="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700">
          <a:latin typeface="+mn-lt"/>
        </a:defRPr>
      </a:pPr>
      <a:endParaRPr lang="ja-JP"/>
    </a:p>
  </c:txPr>
  <c:externalData r:id="rId2">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2984586" cy="502264"/>
          </a:xfrm>
          <a:prstGeom prst="rect">
            <a:avLst/>
          </a:prstGeom>
        </p:spPr>
        <p:txBody>
          <a:bodyPr vert="horz" lIns="62053" tIns="31027" rIns="62053" bIns="31027" rtlCol="0"/>
          <a:lstStyle>
            <a:lvl1pPr algn="l">
              <a:defRPr sz="800"/>
            </a:lvl1pPr>
          </a:lstStyle>
          <a:p>
            <a:endParaRPr kumimoji="1" lang="ja-JP" altLang="en-US"/>
          </a:p>
        </p:txBody>
      </p:sp>
      <p:sp>
        <p:nvSpPr>
          <p:cNvPr id="3" name="日付プレースホルダー 2"/>
          <p:cNvSpPr>
            <a:spLocks noGrp="1"/>
          </p:cNvSpPr>
          <p:nvPr>
            <p:ph type="dt" idx="1"/>
          </p:nvPr>
        </p:nvSpPr>
        <p:spPr>
          <a:xfrm>
            <a:off x="3901445" y="3"/>
            <a:ext cx="2985654" cy="502264"/>
          </a:xfrm>
          <a:prstGeom prst="rect">
            <a:avLst/>
          </a:prstGeom>
        </p:spPr>
        <p:txBody>
          <a:bodyPr vert="horz" lIns="62053" tIns="31027" rIns="62053" bIns="31027" rtlCol="0"/>
          <a:lstStyle>
            <a:lvl1pPr algn="r">
              <a:defRPr sz="800"/>
            </a:lvl1pPr>
          </a:lstStyle>
          <a:p>
            <a:fld id="{B26B29CD-03C9-4096-8CF8-9F5C996A112E}"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2273300" y="1252538"/>
            <a:ext cx="2341563" cy="3381375"/>
          </a:xfrm>
          <a:prstGeom prst="rect">
            <a:avLst/>
          </a:prstGeom>
          <a:noFill/>
          <a:ln w="12700">
            <a:solidFill>
              <a:prstClr val="black"/>
            </a:solidFill>
          </a:ln>
        </p:spPr>
        <p:txBody>
          <a:bodyPr vert="horz" lIns="62053" tIns="31027" rIns="62053" bIns="31027" rtlCol="0" anchor="ctr"/>
          <a:lstStyle/>
          <a:p>
            <a:endParaRPr lang="ja-JP" altLang="en-US"/>
          </a:p>
        </p:txBody>
      </p:sp>
      <p:sp>
        <p:nvSpPr>
          <p:cNvPr id="5" name="ノート プレースホルダー 4"/>
          <p:cNvSpPr>
            <a:spLocks noGrp="1"/>
          </p:cNvSpPr>
          <p:nvPr>
            <p:ph type="body" sz="quarter" idx="3"/>
          </p:nvPr>
        </p:nvSpPr>
        <p:spPr>
          <a:xfrm>
            <a:off x="689248" y="4821941"/>
            <a:ext cx="5509676" cy="3945418"/>
          </a:xfrm>
          <a:prstGeom prst="rect">
            <a:avLst/>
          </a:prstGeom>
        </p:spPr>
        <p:txBody>
          <a:bodyPr vert="horz" lIns="62053" tIns="31027" rIns="62053" bIns="3102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518041"/>
            <a:ext cx="2984586" cy="502264"/>
          </a:xfrm>
          <a:prstGeom prst="rect">
            <a:avLst/>
          </a:prstGeom>
        </p:spPr>
        <p:txBody>
          <a:bodyPr vert="horz" lIns="62053" tIns="31027" rIns="62053" bIns="31027"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901445" y="9518041"/>
            <a:ext cx="2985654" cy="502264"/>
          </a:xfrm>
          <a:prstGeom prst="rect">
            <a:avLst/>
          </a:prstGeom>
        </p:spPr>
        <p:txBody>
          <a:bodyPr vert="horz" lIns="62053" tIns="31027" rIns="62053" bIns="31027" rtlCol="0" anchor="b"/>
          <a:lstStyle>
            <a:lvl1pPr algn="r">
              <a:defRPr sz="800"/>
            </a:lvl1pPr>
          </a:lstStyle>
          <a:p>
            <a:fld id="{99390BB1-FB98-4DA9-A952-C4A20877B811}" type="slidenum">
              <a:rPr kumimoji="1" lang="ja-JP" altLang="en-US" smtClean="0"/>
              <a:t>‹#›</a:t>
            </a:fld>
            <a:endParaRPr kumimoji="1" lang="ja-JP" altLang="en-US"/>
          </a:p>
        </p:txBody>
      </p:sp>
    </p:spTree>
    <p:extLst>
      <p:ext uri="{BB962C8B-B14F-4D97-AF65-F5344CB8AC3E}">
        <p14:creationId xmlns:p14="http://schemas.microsoft.com/office/powerpoint/2010/main" val="1805445103"/>
      </p:ext>
    </p:extLst>
  </p:cSld>
  <p:clrMap bg1="lt1" tx1="dk1" bg2="lt2" tx2="dk2" accent1="accent1" accent2="accent2" accent3="accent3" accent4="accent4" accent5="accent5" accent6="accent6" hlink="hlink" folHlink="folHlink"/>
  <p:notesStyle>
    <a:lvl1pPr marL="0" algn="l" defTabSz="593811" rtl="0" eaLnBrk="1" latinLnBrk="0" hangingPunct="1">
      <a:defRPr kumimoji="1" sz="779" kern="1200">
        <a:solidFill>
          <a:schemeClr val="tx1"/>
        </a:solidFill>
        <a:latin typeface="+mn-lt"/>
        <a:ea typeface="+mn-ea"/>
        <a:cs typeface="+mn-cs"/>
      </a:defRPr>
    </a:lvl1pPr>
    <a:lvl2pPr marL="296906" algn="l" defTabSz="593811" rtl="0" eaLnBrk="1" latinLnBrk="0" hangingPunct="1">
      <a:defRPr kumimoji="1" sz="779" kern="1200">
        <a:solidFill>
          <a:schemeClr val="tx1"/>
        </a:solidFill>
        <a:latin typeface="+mn-lt"/>
        <a:ea typeface="+mn-ea"/>
        <a:cs typeface="+mn-cs"/>
      </a:defRPr>
    </a:lvl2pPr>
    <a:lvl3pPr marL="593811" algn="l" defTabSz="593811" rtl="0" eaLnBrk="1" latinLnBrk="0" hangingPunct="1">
      <a:defRPr kumimoji="1" sz="779" kern="1200">
        <a:solidFill>
          <a:schemeClr val="tx1"/>
        </a:solidFill>
        <a:latin typeface="+mn-lt"/>
        <a:ea typeface="+mn-ea"/>
        <a:cs typeface="+mn-cs"/>
      </a:defRPr>
    </a:lvl3pPr>
    <a:lvl4pPr marL="890717" algn="l" defTabSz="593811" rtl="0" eaLnBrk="1" latinLnBrk="0" hangingPunct="1">
      <a:defRPr kumimoji="1" sz="779" kern="1200">
        <a:solidFill>
          <a:schemeClr val="tx1"/>
        </a:solidFill>
        <a:latin typeface="+mn-lt"/>
        <a:ea typeface="+mn-ea"/>
        <a:cs typeface="+mn-cs"/>
      </a:defRPr>
    </a:lvl4pPr>
    <a:lvl5pPr marL="1187623" algn="l" defTabSz="593811" rtl="0" eaLnBrk="1" latinLnBrk="0" hangingPunct="1">
      <a:defRPr kumimoji="1" sz="779" kern="1200">
        <a:solidFill>
          <a:schemeClr val="tx1"/>
        </a:solidFill>
        <a:latin typeface="+mn-lt"/>
        <a:ea typeface="+mn-ea"/>
        <a:cs typeface="+mn-cs"/>
      </a:defRPr>
    </a:lvl5pPr>
    <a:lvl6pPr marL="1484528" algn="l" defTabSz="593811" rtl="0" eaLnBrk="1" latinLnBrk="0" hangingPunct="1">
      <a:defRPr kumimoji="1" sz="779" kern="1200">
        <a:solidFill>
          <a:schemeClr val="tx1"/>
        </a:solidFill>
        <a:latin typeface="+mn-lt"/>
        <a:ea typeface="+mn-ea"/>
        <a:cs typeface="+mn-cs"/>
      </a:defRPr>
    </a:lvl6pPr>
    <a:lvl7pPr marL="1781434" algn="l" defTabSz="593811" rtl="0" eaLnBrk="1" latinLnBrk="0" hangingPunct="1">
      <a:defRPr kumimoji="1" sz="779" kern="1200">
        <a:solidFill>
          <a:schemeClr val="tx1"/>
        </a:solidFill>
        <a:latin typeface="+mn-lt"/>
        <a:ea typeface="+mn-ea"/>
        <a:cs typeface="+mn-cs"/>
      </a:defRPr>
    </a:lvl7pPr>
    <a:lvl8pPr marL="2078340" algn="l" defTabSz="593811" rtl="0" eaLnBrk="1" latinLnBrk="0" hangingPunct="1">
      <a:defRPr kumimoji="1" sz="779" kern="1200">
        <a:solidFill>
          <a:schemeClr val="tx1"/>
        </a:solidFill>
        <a:latin typeface="+mn-lt"/>
        <a:ea typeface="+mn-ea"/>
        <a:cs typeface="+mn-cs"/>
      </a:defRPr>
    </a:lvl8pPr>
    <a:lvl9pPr marL="2375245" algn="l" defTabSz="593811" rtl="0" eaLnBrk="1" latinLnBrk="0" hangingPunct="1">
      <a:defRPr kumimoji="1" sz="77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73300" y="1252538"/>
            <a:ext cx="2341563" cy="33813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9390BB1-FB98-4DA9-A952-C4A20877B811}" type="slidenum">
              <a:rPr kumimoji="1" lang="ja-JP" altLang="en-US" smtClean="0"/>
              <a:t>1</a:t>
            </a:fld>
            <a:endParaRPr kumimoji="1" lang="ja-JP" altLang="en-US"/>
          </a:p>
        </p:txBody>
      </p:sp>
    </p:spTree>
    <p:extLst>
      <p:ext uri="{BB962C8B-B14F-4D97-AF65-F5344CB8AC3E}">
        <p14:creationId xmlns:p14="http://schemas.microsoft.com/office/powerpoint/2010/main" val="4279378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73300" y="1252538"/>
            <a:ext cx="2341563" cy="33813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9390BB1-FB98-4DA9-A952-C4A20877B811}" type="slidenum">
              <a:rPr kumimoji="1" lang="ja-JP" altLang="en-US" smtClean="0"/>
              <a:t>2</a:t>
            </a:fld>
            <a:endParaRPr kumimoji="1" lang="ja-JP" altLang="en-US"/>
          </a:p>
        </p:txBody>
      </p:sp>
    </p:spTree>
    <p:extLst>
      <p:ext uri="{BB962C8B-B14F-4D97-AF65-F5344CB8AC3E}">
        <p14:creationId xmlns:p14="http://schemas.microsoft.com/office/powerpoint/2010/main" val="3377472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28E6D2B-9CE2-45DF-826E-431815AF9AC8}"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26EB82-49FE-4B57-BA73-9C9870432665}" type="slidenum">
              <a:rPr kumimoji="1" lang="ja-JP" altLang="en-US" smtClean="0"/>
              <a:t>‹#›</a:t>
            </a:fld>
            <a:endParaRPr kumimoji="1" lang="ja-JP" altLang="en-US"/>
          </a:p>
        </p:txBody>
      </p:sp>
    </p:spTree>
    <p:extLst>
      <p:ext uri="{BB962C8B-B14F-4D97-AF65-F5344CB8AC3E}">
        <p14:creationId xmlns:p14="http://schemas.microsoft.com/office/powerpoint/2010/main" val="3629731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28E6D2B-9CE2-45DF-826E-431815AF9AC8}"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26EB82-49FE-4B57-BA73-9C9870432665}" type="slidenum">
              <a:rPr kumimoji="1" lang="ja-JP" altLang="en-US" smtClean="0"/>
              <a:t>‹#›</a:t>
            </a:fld>
            <a:endParaRPr kumimoji="1" lang="ja-JP" altLang="en-US"/>
          </a:p>
        </p:txBody>
      </p:sp>
    </p:spTree>
    <p:extLst>
      <p:ext uri="{BB962C8B-B14F-4D97-AF65-F5344CB8AC3E}">
        <p14:creationId xmlns:p14="http://schemas.microsoft.com/office/powerpoint/2010/main" val="2236111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28E6D2B-9CE2-45DF-826E-431815AF9AC8}"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26EB82-49FE-4B57-BA73-9C9870432665}" type="slidenum">
              <a:rPr kumimoji="1" lang="ja-JP" altLang="en-US" smtClean="0"/>
              <a:t>‹#›</a:t>
            </a:fld>
            <a:endParaRPr kumimoji="1" lang="ja-JP" altLang="en-US"/>
          </a:p>
        </p:txBody>
      </p:sp>
    </p:spTree>
    <p:extLst>
      <p:ext uri="{BB962C8B-B14F-4D97-AF65-F5344CB8AC3E}">
        <p14:creationId xmlns:p14="http://schemas.microsoft.com/office/powerpoint/2010/main" val="2909193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28E6D2B-9CE2-45DF-826E-431815AF9AC8}"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26EB82-49FE-4B57-BA73-9C9870432665}" type="slidenum">
              <a:rPr kumimoji="1" lang="ja-JP" altLang="en-US" smtClean="0"/>
              <a:t>‹#›</a:t>
            </a:fld>
            <a:endParaRPr kumimoji="1" lang="ja-JP" altLang="en-US"/>
          </a:p>
        </p:txBody>
      </p:sp>
    </p:spTree>
    <p:extLst>
      <p:ext uri="{BB962C8B-B14F-4D97-AF65-F5344CB8AC3E}">
        <p14:creationId xmlns:p14="http://schemas.microsoft.com/office/powerpoint/2010/main" val="2677322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28E6D2B-9CE2-45DF-826E-431815AF9AC8}"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26EB82-49FE-4B57-BA73-9C9870432665}" type="slidenum">
              <a:rPr kumimoji="1" lang="ja-JP" altLang="en-US" smtClean="0"/>
              <a:t>‹#›</a:t>
            </a:fld>
            <a:endParaRPr kumimoji="1" lang="ja-JP" altLang="en-US"/>
          </a:p>
        </p:txBody>
      </p:sp>
    </p:spTree>
    <p:extLst>
      <p:ext uri="{BB962C8B-B14F-4D97-AF65-F5344CB8AC3E}">
        <p14:creationId xmlns:p14="http://schemas.microsoft.com/office/powerpoint/2010/main" val="158028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28E6D2B-9CE2-45DF-826E-431815AF9AC8}"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226EB82-49FE-4B57-BA73-9C9870432665}" type="slidenum">
              <a:rPr kumimoji="1" lang="ja-JP" altLang="en-US" smtClean="0"/>
              <a:t>‹#›</a:t>
            </a:fld>
            <a:endParaRPr kumimoji="1" lang="ja-JP" altLang="en-US"/>
          </a:p>
        </p:txBody>
      </p:sp>
    </p:spTree>
    <p:extLst>
      <p:ext uri="{BB962C8B-B14F-4D97-AF65-F5344CB8AC3E}">
        <p14:creationId xmlns:p14="http://schemas.microsoft.com/office/powerpoint/2010/main" val="179303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28E6D2B-9CE2-45DF-826E-431815AF9AC8}" type="datetimeFigureOut">
              <a:rPr kumimoji="1" lang="ja-JP" altLang="en-US" smtClean="0"/>
              <a:t>2026/3/24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226EB82-49FE-4B57-BA73-9C9870432665}" type="slidenum">
              <a:rPr kumimoji="1" lang="ja-JP" altLang="en-US" smtClean="0"/>
              <a:t>‹#›</a:t>
            </a:fld>
            <a:endParaRPr kumimoji="1" lang="ja-JP" altLang="en-US"/>
          </a:p>
        </p:txBody>
      </p:sp>
    </p:spTree>
    <p:extLst>
      <p:ext uri="{BB962C8B-B14F-4D97-AF65-F5344CB8AC3E}">
        <p14:creationId xmlns:p14="http://schemas.microsoft.com/office/powerpoint/2010/main" val="4083107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28E6D2B-9CE2-45DF-826E-431815AF9AC8}" type="datetimeFigureOut">
              <a:rPr kumimoji="1" lang="ja-JP" altLang="en-US" smtClean="0"/>
              <a:t>2026/3/24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226EB82-49FE-4B57-BA73-9C9870432665}" type="slidenum">
              <a:rPr kumimoji="1" lang="ja-JP" altLang="en-US" smtClean="0"/>
              <a:t>‹#›</a:t>
            </a:fld>
            <a:endParaRPr kumimoji="1" lang="ja-JP" altLang="en-US"/>
          </a:p>
        </p:txBody>
      </p:sp>
    </p:spTree>
    <p:extLst>
      <p:ext uri="{BB962C8B-B14F-4D97-AF65-F5344CB8AC3E}">
        <p14:creationId xmlns:p14="http://schemas.microsoft.com/office/powerpoint/2010/main" val="110558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8E6D2B-9CE2-45DF-826E-431815AF9AC8}" type="datetimeFigureOut">
              <a:rPr kumimoji="1" lang="ja-JP" altLang="en-US" smtClean="0"/>
              <a:t>2026/3/24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226EB82-49FE-4B57-BA73-9C9870432665}" type="slidenum">
              <a:rPr kumimoji="1" lang="ja-JP" altLang="en-US" smtClean="0"/>
              <a:t>‹#›</a:t>
            </a:fld>
            <a:endParaRPr kumimoji="1" lang="ja-JP" altLang="en-US"/>
          </a:p>
        </p:txBody>
      </p:sp>
    </p:spTree>
    <p:extLst>
      <p:ext uri="{BB962C8B-B14F-4D97-AF65-F5344CB8AC3E}">
        <p14:creationId xmlns:p14="http://schemas.microsoft.com/office/powerpoint/2010/main" val="970966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28E6D2B-9CE2-45DF-826E-431815AF9AC8}"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226EB82-49FE-4B57-BA73-9C9870432665}" type="slidenum">
              <a:rPr kumimoji="1" lang="ja-JP" altLang="en-US" smtClean="0"/>
              <a:t>‹#›</a:t>
            </a:fld>
            <a:endParaRPr kumimoji="1" lang="ja-JP" altLang="en-US"/>
          </a:p>
        </p:txBody>
      </p:sp>
    </p:spTree>
    <p:extLst>
      <p:ext uri="{BB962C8B-B14F-4D97-AF65-F5344CB8AC3E}">
        <p14:creationId xmlns:p14="http://schemas.microsoft.com/office/powerpoint/2010/main" val="2611197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28E6D2B-9CE2-45DF-826E-431815AF9AC8}"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226EB82-49FE-4B57-BA73-9C9870432665}" type="slidenum">
              <a:rPr kumimoji="1" lang="ja-JP" altLang="en-US" smtClean="0"/>
              <a:t>‹#›</a:t>
            </a:fld>
            <a:endParaRPr kumimoji="1" lang="ja-JP" altLang="en-US"/>
          </a:p>
        </p:txBody>
      </p:sp>
    </p:spTree>
    <p:extLst>
      <p:ext uri="{BB962C8B-B14F-4D97-AF65-F5344CB8AC3E}">
        <p14:creationId xmlns:p14="http://schemas.microsoft.com/office/powerpoint/2010/main" val="3849478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28E6D2B-9CE2-45DF-826E-431815AF9AC8}" type="datetimeFigureOut">
              <a:rPr kumimoji="1" lang="ja-JP" altLang="en-US" smtClean="0"/>
              <a:t>2026/3/24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226EB82-49FE-4B57-BA73-9C9870432665}" type="slidenum">
              <a:rPr kumimoji="1" lang="ja-JP" altLang="en-US" smtClean="0"/>
              <a:t>‹#›</a:t>
            </a:fld>
            <a:endParaRPr kumimoji="1" lang="ja-JP" altLang="en-US"/>
          </a:p>
        </p:txBody>
      </p:sp>
    </p:spTree>
    <p:extLst>
      <p:ext uri="{BB962C8B-B14F-4D97-AF65-F5344CB8AC3E}">
        <p14:creationId xmlns:p14="http://schemas.microsoft.com/office/powerpoint/2010/main" val="8553008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chart" Target="../charts/chart4.xml"/><Relationship Id="rId5" Type="http://schemas.openxmlformats.org/officeDocument/2006/relationships/chart" Target="../charts/chart1.xml"/><Relationship Id="rId10" Type="http://schemas.openxmlformats.org/officeDocument/2006/relationships/chart" Target="../charts/chart3.xml"/><Relationship Id="rId4" Type="http://schemas.openxmlformats.org/officeDocument/2006/relationships/image" Target="../media/image4.png"/><Relationship Id="rId9"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9343A736-DCC2-4532-3C3A-3ABC4C963C27}"/>
              </a:ext>
            </a:extLst>
          </p:cNvPr>
          <p:cNvSpPr/>
          <p:nvPr/>
        </p:nvSpPr>
        <p:spPr>
          <a:xfrm>
            <a:off x="179748" y="2673542"/>
            <a:ext cx="6472511" cy="4169859"/>
          </a:xfrm>
          <a:prstGeom prst="rect">
            <a:avLst/>
          </a:prstGeom>
          <a:solidFill>
            <a:schemeClr val="bg1"/>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 name="テキスト ボックス 37">
            <a:extLst>
              <a:ext uri="{FF2B5EF4-FFF2-40B4-BE49-F238E27FC236}">
                <a16:creationId xmlns:a16="http://schemas.microsoft.com/office/drawing/2014/main" id="{DB8CE859-588C-476B-80FF-35F711AD18F0}"/>
              </a:ext>
            </a:extLst>
          </p:cNvPr>
          <p:cNvSpPr txBox="1"/>
          <p:nvPr/>
        </p:nvSpPr>
        <p:spPr>
          <a:xfrm>
            <a:off x="171811" y="179965"/>
            <a:ext cx="6514379" cy="654570"/>
          </a:xfrm>
          <a:prstGeom prst="rect">
            <a:avLst/>
          </a:prstGeom>
          <a:solidFill>
            <a:srgbClr val="C00000"/>
          </a:solidFill>
          <a:ln w="38100">
            <a:solidFill>
              <a:schemeClr val="tx1"/>
            </a:solidFill>
          </a:ln>
        </p:spPr>
        <p:txBody>
          <a:bodyPr wrap="square" lIns="108000" tIns="108000" rIns="108000" bIns="144000" rtlCol="0">
            <a:spAutoFit/>
          </a:bodyPr>
          <a:lstStyle/>
          <a:p>
            <a:pPr algn="dist"/>
            <a:r>
              <a:rPr kumimoji="1" lang="ja-JP" altLang="en-US" sz="2600" b="1" dirty="0">
                <a:solidFill>
                  <a:schemeClr val="bg1"/>
                </a:solidFill>
                <a:latin typeface="BIZ UDPゴシック" panose="020B0400000000000000" pitchFamily="50" charset="-128"/>
                <a:ea typeface="BIZ UDPゴシック" panose="020B0400000000000000" pitchFamily="50" charset="-128"/>
              </a:rPr>
              <a:t>●●町内会 防災まちづくり新聞 地震編</a:t>
            </a:r>
          </a:p>
        </p:txBody>
      </p:sp>
      <p:sp>
        <p:nvSpPr>
          <p:cNvPr id="35" name="テキスト ボックス 34">
            <a:extLst>
              <a:ext uri="{FF2B5EF4-FFF2-40B4-BE49-F238E27FC236}">
                <a16:creationId xmlns:a16="http://schemas.microsoft.com/office/drawing/2014/main" id="{D510F125-1C34-07BF-3BEC-2403E2515D57}"/>
              </a:ext>
            </a:extLst>
          </p:cNvPr>
          <p:cNvSpPr txBox="1"/>
          <p:nvPr/>
        </p:nvSpPr>
        <p:spPr>
          <a:xfrm>
            <a:off x="168878" y="1869066"/>
            <a:ext cx="5913141" cy="701731"/>
          </a:xfrm>
          <a:prstGeom prst="rect">
            <a:avLst/>
          </a:prstGeom>
          <a:noFill/>
        </p:spPr>
        <p:txBody>
          <a:bodyPr wrap="square" rtlCol="0">
            <a:spAutoFit/>
          </a:bodyPr>
          <a:lstStyle/>
          <a:p>
            <a:pPr lvl="0" algn="just" defTabSz="829544">
              <a:lnSpc>
                <a:spcPct val="110000"/>
              </a:lnSpc>
              <a:spcAft>
                <a:spcPts val="300"/>
              </a:spcAft>
              <a:defRPr/>
            </a:pPr>
            <a:r>
              <a:rPr lang="ja-JP" altLang="en-US" sz="1200" dirty="0">
                <a:latin typeface="BIZ UDPゴシック" panose="020B0400000000000000" pitchFamily="50" charset="-128"/>
                <a:ea typeface="BIZ UDPゴシック" panose="020B0400000000000000" pitchFamily="50" charset="-128"/>
              </a:rPr>
              <a:t>　関東では一定間隔で何度も巨大地震が起こっており、国の調査では今後</a:t>
            </a:r>
            <a:r>
              <a:rPr lang="en-US" altLang="ja-JP" sz="1200" dirty="0">
                <a:latin typeface="BIZ UDPゴシック" panose="020B0400000000000000" pitchFamily="50" charset="-128"/>
                <a:ea typeface="BIZ UDPゴシック" panose="020B0400000000000000" pitchFamily="50" charset="-128"/>
              </a:rPr>
              <a:t>30</a:t>
            </a:r>
            <a:r>
              <a:rPr lang="ja-JP" altLang="en-US" sz="1200" dirty="0">
                <a:latin typeface="BIZ UDPゴシック" panose="020B0400000000000000" pitchFamily="50" charset="-128"/>
                <a:ea typeface="BIZ UDPゴシック" panose="020B0400000000000000" pitchFamily="50" charset="-128"/>
              </a:rPr>
              <a:t>年以内に</a:t>
            </a:r>
            <a:r>
              <a:rPr lang="en-US" altLang="ja-JP" sz="1200" dirty="0">
                <a:latin typeface="BIZ UDPゴシック" panose="020B0400000000000000" pitchFamily="50" charset="-128"/>
                <a:ea typeface="BIZ UDPゴシック" panose="020B0400000000000000" pitchFamily="50" charset="-128"/>
              </a:rPr>
              <a:t>70%</a:t>
            </a:r>
            <a:r>
              <a:rPr lang="ja-JP" altLang="en-US" sz="1200" dirty="0">
                <a:latin typeface="BIZ UDPゴシック" panose="020B0400000000000000" pitchFamily="50" charset="-128"/>
                <a:ea typeface="BIZ UDPゴシック" panose="020B0400000000000000" pitchFamily="50" charset="-128"/>
              </a:rPr>
              <a:t>の確率で首都直下地震が発生すると言われています。本誌で地震と火災の対策をまとめてお知らせしますので、ぜひご一読ください。</a:t>
            </a:r>
            <a:endParaRPr lang="en-US" altLang="ja-JP" sz="1200" dirty="0">
              <a:latin typeface="BIZ UDPゴシック" panose="020B0400000000000000" pitchFamily="50" charset="-128"/>
              <a:ea typeface="BIZ UDPゴシック" panose="020B0400000000000000" pitchFamily="50" charset="-128"/>
            </a:endParaRPr>
          </a:p>
        </p:txBody>
      </p:sp>
      <p:sp>
        <p:nvSpPr>
          <p:cNvPr id="37" name="テキスト ボックス 36">
            <a:extLst>
              <a:ext uri="{FF2B5EF4-FFF2-40B4-BE49-F238E27FC236}">
                <a16:creationId xmlns:a16="http://schemas.microsoft.com/office/drawing/2014/main" id="{8542829A-6238-07F4-5FCC-DDA11CAAEAB9}"/>
              </a:ext>
            </a:extLst>
          </p:cNvPr>
          <p:cNvSpPr txBox="1"/>
          <p:nvPr/>
        </p:nvSpPr>
        <p:spPr>
          <a:xfrm>
            <a:off x="1983990" y="9675014"/>
            <a:ext cx="2890020" cy="143610"/>
          </a:xfrm>
          <a:prstGeom prst="rect">
            <a:avLst/>
          </a:prstGeom>
          <a:noFill/>
        </p:spPr>
        <p:txBody>
          <a:bodyPr wrap="square" lIns="0" tIns="0" rIns="0" bIns="0" rtlCol="0">
            <a:noAutofit/>
          </a:bodyPr>
          <a:lstStyle/>
          <a:p>
            <a:pPr algn="ctr"/>
            <a:r>
              <a:rPr lang="ja-JP" altLang="en-US" sz="1000" dirty="0">
                <a:latin typeface="BIZ UDPゴシック" panose="020B0400000000000000" pitchFamily="50" charset="-128"/>
                <a:ea typeface="BIZ UDPゴシック" panose="020B0400000000000000" pitchFamily="50" charset="-128"/>
              </a:rPr>
              <a:t>●●町内会</a:t>
            </a:r>
            <a:endParaRPr lang="en-US" altLang="ja-JP" sz="1000" dirty="0">
              <a:latin typeface="BIZ UDPゴシック" panose="020B0400000000000000" pitchFamily="50" charset="-128"/>
              <a:ea typeface="BIZ UDPゴシック" panose="020B0400000000000000" pitchFamily="50" charset="-128"/>
            </a:endParaRPr>
          </a:p>
        </p:txBody>
      </p:sp>
      <p:sp>
        <p:nvSpPr>
          <p:cNvPr id="39" name="テキスト ボックス 38">
            <a:extLst>
              <a:ext uri="{FF2B5EF4-FFF2-40B4-BE49-F238E27FC236}">
                <a16:creationId xmlns:a16="http://schemas.microsoft.com/office/drawing/2014/main" id="{82B78C23-BEAD-4A3D-86DD-E0B03CA4CA02}"/>
              </a:ext>
            </a:extLst>
          </p:cNvPr>
          <p:cNvSpPr txBox="1"/>
          <p:nvPr/>
        </p:nvSpPr>
        <p:spPr>
          <a:xfrm>
            <a:off x="5567822" y="9677965"/>
            <a:ext cx="1097530" cy="112142"/>
          </a:xfrm>
          <a:prstGeom prst="roundRect">
            <a:avLst>
              <a:gd name="adj" fmla="val 0"/>
            </a:avLst>
          </a:prstGeom>
          <a:noFill/>
        </p:spPr>
        <p:txBody>
          <a:bodyPr wrap="square" lIns="0" tIns="0" rIns="0" bIns="0" rtlCol="0" anchor="ctr">
            <a:noAutofit/>
          </a:bodyPr>
          <a:lstStyle>
            <a:defPPr>
              <a:defRPr lang="en-US"/>
            </a:defPPr>
            <a:lvl1pPr algn="just" defTabSz="829544">
              <a:lnSpc>
                <a:spcPct val="110000"/>
              </a:lnSpc>
              <a:defRPr kumimoji="1" sz="1200" b="1">
                <a:solidFill>
                  <a:prstClr val="black"/>
                </a:solidFill>
                <a:latin typeface="+mn-ea"/>
              </a:defRPr>
            </a:lvl1pPr>
          </a:lstStyle>
          <a:p>
            <a:pPr algn="l"/>
            <a:r>
              <a:rPr lang="ja-JP" altLang="en-US" sz="1050" dirty="0">
                <a:solidFill>
                  <a:srgbClr val="C00000"/>
                </a:solidFill>
                <a:latin typeface="BIZ UDゴシック" panose="020B0400000000000000" pitchFamily="49" charset="-128"/>
                <a:ea typeface="BIZ UDゴシック" panose="020B0400000000000000" pitchFamily="49" charset="-128"/>
              </a:rPr>
              <a:t>裏面へ続きます→</a:t>
            </a:r>
          </a:p>
        </p:txBody>
      </p:sp>
      <p:sp>
        <p:nvSpPr>
          <p:cNvPr id="40" name="四角形: 角を丸くする 70">
            <a:extLst>
              <a:ext uri="{FF2B5EF4-FFF2-40B4-BE49-F238E27FC236}">
                <a16:creationId xmlns:a16="http://schemas.microsoft.com/office/drawing/2014/main" id="{04CEAE1C-CE90-1D3B-C223-6F9121E5A3B1}"/>
              </a:ext>
            </a:extLst>
          </p:cNvPr>
          <p:cNvSpPr/>
          <p:nvPr/>
        </p:nvSpPr>
        <p:spPr>
          <a:xfrm>
            <a:off x="185352" y="7079239"/>
            <a:ext cx="6480000" cy="2516985"/>
          </a:xfrm>
          <a:prstGeom prst="roundRect">
            <a:avLst>
              <a:gd name="adj" fmla="val 0"/>
            </a:avLst>
          </a:prstGeom>
          <a:solidFill>
            <a:schemeClr val="bg1"/>
          </a:solid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a:extLst>
              <a:ext uri="{FF2B5EF4-FFF2-40B4-BE49-F238E27FC236}">
                <a16:creationId xmlns:a16="http://schemas.microsoft.com/office/drawing/2014/main" id="{D5542856-DA06-0EF3-E058-D7B71F28AC90}"/>
              </a:ext>
            </a:extLst>
          </p:cNvPr>
          <p:cNvSpPr txBox="1"/>
          <p:nvPr/>
        </p:nvSpPr>
        <p:spPr>
          <a:xfrm>
            <a:off x="256805" y="7404712"/>
            <a:ext cx="6332101" cy="883492"/>
          </a:xfrm>
          <a:prstGeom prst="rect">
            <a:avLst/>
          </a:prstGeom>
          <a:noFill/>
        </p:spPr>
        <p:txBody>
          <a:bodyPr wrap="square" rtlCol="0">
            <a:noAutofit/>
          </a:bodyPr>
          <a:lstStyle/>
          <a:p>
            <a:pPr algn="just" defTabSz="829544">
              <a:lnSpc>
                <a:spcPct val="110000"/>
              </a:lnSpc>
              <a:spcAft>
                <a:spcPts val="600"/>
              </a:spcAft>
              <a:defRPr/>
            </a:pPr>
            <a:r>
              <a:rPr lang="ja-JP" altLang="en-US" sz="1200" kern="0" dirty="0">
                <a:latin typeface="BIZ UDPゴシック" panose="020B0400000000000000" pitchFamily="50" charset="-128"/>
                <a:ea typeface="BIZ UDPゴシック" panose="020B0400000000000000" pitchFamily="50" charset="-128"/>
              </a:rPr>
              <a:t>地震時はストーブ等が転倒するほか、アイロンなどの熱機器の電源が入ったままだったことに気づかず停電が復旧して通電した際に近くの物を過熱し出火したり、揺れによって電気配線が損傷することで発火したりと、火災の危険が高まります。令和６年元日の輪島朝市の火災も電気配線が原因である可能性が高いと言われています。</a:t>
            </a:r>
            <a:endParaRPr lang="en-US" altLang="ja-JP" sz="1200" kern="0" dirty="0">
              <a:latin typeface="BIZ UDPゴシック" panose="020B0400000000000000" pitchFamily="50" charset="-128"/>
              <a:ea typeface="BIZ UDPゴシック" panose="020B0400000000000000" pitchFamily="50" charset="-128"/>
            </a:endParaRPr>
          </a:p>
        </p:txBody>
      </p:sp>
      <p:sp>
        <p:nvSpPr>
          <p:cNvPr id="42" name="テキスト ボックス 41">
            <a:extLst>
              <a:ext uri="{FF2B5EF4-FFF2-40B4-BE49-F238E27FC236}">
                <a16:creationId xmlns:a16="http://schemas.microsoft.com/office/drawing/2014/main" id="{4B1CBB8C-3366-CA90-B8D7-0C8854920576}"/>
              </a:ext>
            </a:extLst>
          </p:cNvPr>
          <p:cNvSpPr txBox="1"/>
          <p:nvPr/>
        </p:nvSpPr>
        <p:spPr>
          <a:xfrm>
            <a:off x="171678" y="7065412"/>
            <a:ext cx="3240000" cy="318924"/>
          </a:xfrm>
          <a:prstGeom prst="rect">
            <a:avLst/>
          </a:prstGeom>
          <a:solidFill>
            <a:srgbClr val="C00000"/>
          </a:solidFill>
        </p:spPr>
        <p:txBody>
          <a:bodyPr wrap="square" lIns="0" tIns="72000" rIns="0" bIns="0" rtlCol="0">
            <a:spAutoFit/>
          </a:bodyPr>
          <a:lstStyle>
            <a:defPPr>
              <a:defRPr lang="en-US"/>
            </a:defPPr>
            <a:lvl1pPr>
              <a:defRPr kumimoji="1" sz="1600" b="1">
                <a:latin typeface="arial" panose="020B0604020202020204" pitchFamily="34" charset="0"/>
              </a:defRPr>
            </a:lvl1pPr>
          </a:lstStyle>
          <a:p>
            <a:pPr algn="ctr"/>
            <a:r>
              <a:rPr lang="ja-JP" altLang="en-US" dirty="0">
                <a:solidFill>
                  <a:schemeClr val="bg1"/>
                </a:solidFill>
                <a:effectLst/>
                <a:latin typeface="メイリオ" panose="020B0604030504040204" pitchFamily="50" charset="-128"/>
                <a:ea typeface="メイリオ" panose="020B0604030504040204" pitchFamily="50" charset="-128"/>
              </a:rPr>
              <a:t>地震火災の原因、ご存じですか？</a:t>
            </a:r>
            <a:endParaRPr lang="en-US" altLang="ja-JP" dirty="0">
              <a:solidFill>
                <a:schemeClr val="bg1"/>
              </a:solidFill>
              <a:effectLst/>
              <a:latin typeface="メイリオ" panose="020B0604030504040204" pitchFamily="50" charset="-128"/>
              <a:ea typeface="メイリオ" panose="020B0604030504040204" pitchFamily="50" charset="-128"/>
            </a:endParaRPr>
          </a:p>
        </p:txBody>
      </p:sp>
      <p:sp>
        <p:nvSpPr>
          <p:cNvPr id="44" name="テキスト ボックス 43">
            <a:extLst>
              <a:ext uri="{FF2B5EF4-FFF2-40B4-BE49-F238E27FC236}">
                <a16:creationId xmlns:a16="http://schemas.microsoft.com/office/drawing/2014/main" id="{D5542856-DA06-0EF3-E058-D7B71F28AC90}"/>
              </a:ext>
            </a:extLst>
          </p:cNvPr>
          <p:cNvSpPr txBox="1"/>
          <p:nvPr/>
        </p:nvSpPr>
        <p:spPr>
          <a:xfrm>
            <a:off x="254628" y="8337372"/>
            <a:ext cx="4305493" cy="1201122"/>
          </a:xfrm>
          <a:prstGeom prst="rect">
            <a:avLst/>
          </a:prstGeom>
          <a:noFill/>
        </p:spPr>
        <p:txBody>
          <a:bodyPr wrap="square" rtlCol="0">
            <a:noAutofit/>
          </a:bodyPr>
          <a:lstStyle/>
          <a:p>
            <a:pPr marL="171450" indent="-171450" algn="just" defTabSz="829544">
              <a:lnSpc>
                <a:spcPct val="110000"/>
              </a:lnSpc>
              <a:spcAft>
                <a:spcPts val="3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停電中は電気機器のスイッチを切るとともに電源プラグをコンセントから抜いておきましょう。</a:t>
            </a:r>
          </a:p>
          <a:p>
            <a:pPr marL="171450" indent="-171450" algn="just" defTabSz="829544">
              <a:lnSpc>
                <a:spcPct val="110000"/>
              </a:lnSpc>
              <a:spcAft>
                <a:spcPts val="3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大きな揺れの後は屋内外の配線等の状態を確認しましょう。</a:t>
            </a:r>
            <a:endParaRPr lang="en-US" altLang="ja-JP" sz="1200" kern="0" dirty="0">
              <a:latin typeface="BIZ UDPゴシック" panose="020B0400000000000000" pitchFamily="50" charset="-128"/>
              <a:ea typeface="BIZ UDPゴシック" panose="020B0400000000000000" pitchFamily="50" charset="-128"/>
            </a:endParaRPr>
          </a:p>
          <a:p>
            <a:pPr marL="171450" indent="-171450" algn="just" defTabSz="829544">
              <a:lnSpc>
                <a:spcPct val="110000"/>
              </a:lnSpc>
              <a:spcAft>
                <a:spcPts val="3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避難等で家を離れる際はブレーカーを落としましょう</a:t>
            </a:r>
          </a:p>
          <a:p>
            <a:pPr marL="171450" indent="-171450" algn="just" defTabSz="829544">
              <a:lnSpc>
                <a:spcPct val="110000"/>
              </a:lnSpc>
              <a:spcAft>
                <a:spcPts val="6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地震時に自動で落ちる「感震ブレーカー」の設置も有効です。</a:t>
            </a:r>
          </a:p>
        </p:txBody>
      </p:sp>
      <p:sp>
        <p:nvSpPr>
          <p:cNvPr id="45" name="テキスト ボックス 44">
            <a:extLst>
              <a:ext uri="{FF2B5EF4-FFF2-40B4-BE49-F238E27FC236}">
                <a16:creationId xmlns:a16="http://schemas.microsoft.com/office/drawing/2014/main" id="{82B78C23-BEAD-4A3D-86DD-E0B03CA4CA02}"/>
              </a:ext>
            </a:extLst>
          </p:cNvPr>
          <p:cNvSpPr txBox="1"/>
          <p:nvPr/>
        </p:nvSpPr>
        <p:spPr>
          <a:xfrm>
            <a:off x="3467509" y="7119841"/>
            <a:ext cx="2124000" cy="288000"/>
          </a:xfrm>
          <a:prstGeom prst="roundRect">
            <a:avLst>
              <a:gd name="adj" fmla="val 0"/>
            </a:avLst>
          </a:prstGeom>
          <a:noFill/>
        </p:spPr>
        <p:txBody>
          <a:bodyPr wrap="square" lIns="36000" tIns="36000" rIns="36000" bIns="36000" rtlCol="0" anchor="ctr">
            <a:noAutofit/>
          </a:bodyPr>
          <a:lstStyle>
            <a:defPPr>
              <a:defRPr lang="en-US"/>
            </a:defPPr>
            <a:lvl1pPr algn="just" defTabSz="829544">
              <a:lnSpc>
                <a:spcPct val="110000"/>
              </a:lnSpc>
              <a:defRPr kumimoji="1" sz="1200" b="1">
                <a:solidFill>
                  <a:prstClr val="black"/>
                </a:solidFill>
                <a:latin typeface="+mn-ea"/>
              </a:defRPr>
            </a:lvl1pPr>
          </a:lstStyle>
          <a:p>
            <a:pPr algn="l"/>
            <a:r>
              <a:rPr lang="ja-JP" altLang="en-US" sz="1400" dirty="0">
                <a:solidFill>
                  <a:srgbClr val="C00000"/>
                </a:solidFill>
                <a:latin typeface="BIZ UDゴシック" panose="020B0400000000000000" pitchFamily="49" charset="-128"/>
                <a:ea typeface="BIZ UDゴシック" panose="020B0400000000000000" pitchFamily="49" charset="-128"/>
              </a:rPr>
              <a:t>電気配線に要注意！</a:t>
            </a:r>
          </a:p>
        </p:txBody>
      </p:sp>
      <p:pic>
        <p:nvPicPr>
          <p:cNvPr id="47" name="図 46"/>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4743073" y="8030475"/>
            <a:ext cx="1884056" cy="1534797"/>
          </a:xfrm>
          <a:prstGeom prst="rect">
            <a:avLst/>
          </a:prstGeom>
        </p:spPr>
      </p:pic>
      <p:sp>
        <p:nvSpPr>
          <p:cNvPr id="58" name="テキスト ボックス 57">
            <a:extLst>
              <a:ext uri="{FF2B5EF4-FFF2-40B4-BE49-F238E27FC236}">
                <a16:creationId xmlns:a16="http://schemas.microsoft.com/office/drawing/2014/main" id="{216E0927-08E4-2FBA-0E93-75A251EDFC35}"/>
              </a:ext>
            </a:extLst>
          </p:cNvPr>
          <p:cNvSpPr txBox="1"/>
          <p:nvPr/>
        </p:nvSpPr>
        <p:spPr>
          <a:xfrm>
            <a:off x="2884221" y="2769704"/>
            <a:ext cx="3720174" cy="311610"/>
          </a:xfrm>
          <a:prstGeom prst="roundRect">
            <a:avLst>
              <a:gd name="adj" fmla="val 50000"/>
            </a:avLst>
          </a:prstGeom>
          <a:solidFill>
            <a:srgbClr val="C00000"/>
          </a:solidFill>
          <a:ln>
            <a:noFill/>
          </a:ln>
          <a:effectLst>
            <a:outerShdw blurRad="50800" dist="38100" dir="2700000" algn="tl" rotWithShape="0">
              <a:prstClr val="black">
                <a:alpha val="40000"/>
              </a:prstClr>
            </a:outerShdw>
          </a:effectLst>
        </p:spPr>
        <p:txBody>
          <a:bodyPr wrap="square" lIns="0" tIns="0" rIns="0" bIns="0" rtlCol="0" anchor="ctr">
            <a:spAutoFit/>
          </a:bodyPr>
          <a:lstStyle/>
          <a:p>
            <a:pPr marR="0" lvl="0" indent="0" algn="ctr" fontAlgn="auto">
              <a:lnSpc>
                <a:spcPct val="90000"/>
              </a:lnSpc>
              <a:spcBef>
                <a:spcPts val="0"/>
              </a:spcBef>
              <a:spcAft>
                <a:spcPts val="0"/>
              </a:spcAft>
              <a:buClrTx/>
              <a:buSzTx/>
              <a:buFontTx/>
              <a:buNone/>
              <a:tabLst/>
              <a:defRPr/>
            </a:pPr>
            <a:r>
              <a:rPr kumimoji="1" lang="ja-JP" altLang="en-US" sz="1600" b="1" dirty="0">
                <a:ln w="3175">
                  <a:noFill/>
                </a:ln>
                <a:solidFill>
                  <a:schemeClr val="bg1"/>
                </a:solidFill>
                <a:latin typeface="BIZ UDゴシック" panose="020B0400000000000000" pitchFamily="49" charset="-128"/>
                <a:ea typeface="BIZ UDゴシック" panose="020B0400000000000000" pitchFamily="49" charset="-128"/>
              </a:rPr>
              <a:t>●●地区</a:t>
            </a:r>
            <a:r>
              <a:rPr kumimoji="1" lang="ja-JP" altLang="en-US" sz="1600" b="1" dirty="0">
                <a:ln w="3175">
                  <a:noFill/>
                </a:ln>
                <a:solidFill>
                  <a:schemeClr val="bg1"/>
                </a:solidFill>
                <a:effectLst/>
                <a:latin typeface="BIZ UDゴシック" panose="020B0400000000000000" pitchFamily="49" charset="-128"/>
                <a:ea typeface="BIZ UDゴシック" panose="020B0400000000000000" pitchFamily="49" charset="-128"/>
              </a:rPr>
              <a:t>周辺の大規模延焼クラスター</a:t>
            </a:r>
            <a:endParaRPr kumimoji="1" lang="en-US" altLang="ja-JP" sz="1600" b="1" dirty="0">
              <a:ln w="3175">
                <a:noFill/>
              </a:ln>
              <a:solidFill>
                <a:schemeClr val="bg1"/>
              </a:solidFill>
              <a:effectLst/>
              <a:latin typeface="BIZ UDゴシック" panose="020B0400000000000000" pitchFamily="49" charset="-128"/>
              <a:ea typeface="BIZ UDゴシック" panose="020B0400000000000000" pitchFamily="49" charset="-128"/>
            </a:endParaRPr>
          </a:p>
        </p:txBody>
      </p:sp>
      <p:sp>
        <p:nvSpPr>
          <p:cNvPr id="60" name="テキスト ボックス 59">
            <a:extLst>
              <a:ext uri="{FF2B5EF4-FFF2-40B4-BE49-F238E27FC236}">
                <a16:creationId xmlns:a16="http://schemas.microsoft.com/office/drawing/2014/main" id="{D510F125-1C34-07BF-3BEC-2403E2515D57}"/>
              </a:ext>
            </a:extLst>
          </p:cNvPr>
          <p:cNvSpPr txBox="1"/>
          <p:nvPr/>
        </p:nvSpPr>
        <p:spPr>
          <a:xfrm>
            <a:off x="3973781" y="3152673"/>
            <a:ext cx="2614232" cy="845873"/>
          </a:xfrm>
          <a:prstGeom prst="rect">
            <a:avLst/>
          </a:prstGeom>
          <a:solidFill>
            <a:srgbClr val="FFEBF5"/>
          </a:solidFill>
          <a:ln>
            <a:solidFill>
              <a:schemeClr val="tx1">
                <a:lumMod val="85000"/>
                <a:lumOff val="15000"/>
              </a:schemeClr>
            </a:solidFill>
          </a:ln>
        </p:spPr>
        <p:txBody>
          <a:bodyPr wrap="square" rtlCol="0" anchor="ctr">
            <a:spAutoFit/>
          </a:bodyPr>
          <a:lstStyle/>
          <a:p>
            <a:pPr algn="just">
              <a:lnSpc>
                <a:spcPct val="110000"/>
              </a:lnSpc>
              <a:spcAft>
                <a:spcPts val="600"/>
              </a:spcAft>
            </a:pPr>
            <a:r>
              <a:rPr lang="ja-JP" altLang="en-US" sz="1050" dirty="0">
                <a:latin typeface="BIZ UDPゴシック" panose="020B0400000000000000" pitchFamily="50" charset="-128"/>
                <a:ea typeface="BIZ UDPゴシック" panose="020B0400000000000000" pitchFamily="50" charset="-128"/>
              </a:rPr>
              <a:t>ピンクの部分で１か所でも火災が起こると、消火できなかった場合ピンク全体に燃え広がってしまう恐れがあるとされています。</a:t>
            </a:r>
            <a:r>
              <a:rPr lang="en-US" altLang="ja-JP" sz="700" dirty="0">
                <a:latin typeface="BIZ UDPゴシック" panose="020B0400000000000000" pitchFamily="50" charset="-128"/>
                <a:ea typeface="BIZ UDPゴシック" panose="020B0400000000000000" pitchFamily="50" charset="-128"/>
              </a:rPr>
              <a:t>※</a:t>
            </a:r>
            <a:r>
              <a:rPr lang="ja-JP" altLang="en-US" sz="700" dirty="0">
                <a:latin typeface="BIZ UDPゴシック" panose="020B0400000000000000" pitchFamily="50" charset="-128"/>
                <a:ea typeface="BIZ UDPゴシック" panose="020B0400000000000000" pitchFamily="50" charset="-128"/>
              </a:rPr>
              <a:t>１か所の火災が</a:t>
            </a:r>
            <a:r>
              <a:rPr lang="en-US" altLang="ja-JP" sz="700" dirty="0">
                <a:latin typeface="BIZ UDPゴシック" panose="020B0400000000000000" pitchFamily="50" charset="-128"/>
                <a:ea typeface="BIZ UDPゴシック" panose="020B0400000000000000" pitchFamily="50" charset="-128"/>
              </a:rPr>
              <a:t>1000</a:t>
            </a:r>
            <a:r>
              <a:rPr lang="ja-JP" altLang="en-US" sz="700" dirty="0">
                <a:latin typeface="BIZ UDPゴシック" panose="020B0400000000000000" pitchFamily="50" charset="-128"/>
                <a:ea typeface="BIZ UDPゴシック" panose="020B0400000000000000" pitchFamily="50" charset="-128"/>
              </a:rPr>
              <a:t>棟以上に延焼する恐れがある区域が「大規模延焼クラスター」としてピンクに塗られています。</a:t>
            </a:r>
            <a:endParaRPr lang="en-US" altLang="ja-JP" sz="700" dirty="0">
              <a:solidFill>
                <a:schemeClr val="tx1">
                  <a:lumMod val="85000"/>
                  <a:lumOff val="15000"/>
                </a:schemeClr>
              </a:solidFill>
              <a:latin typeface="BIZ UDPゴシック" panose="020B0400000000000000" pitchFamily="50" charset="-128"/>
              <a:ea typeface="BIZ UDPゴシック" panose="020B0400000000000000" pitchFamily="50" charset="-128"/>
            </a:endParaRPr>
          </a:p>
        </p:txBody>
      </p:sp>
      <p:sp>
        <p:nvSpPr>
          <p:cNvPr id="61" name="テキスト ボックス 60">
            <a:extLst>
              <a:ext uri="{FF2B5EF4-FFF2-40B4-BE49-F238E27FC236}">
                <a16:creationId xmlns:a16="http://schemas.microsoft.com/office/drawing/2014/main" id="{8542829A-6238-07F4-5FCC-DDA11CAAEAB9}"/>
              </a:ext>
            </a:extLst>
          </p:cNvPr>
          <p:cNvSpPr txBox="1"/>
          <p:nvPr/>
        </p:nvSpPr>
        <p:spPr>
          <a:xfrm>
            <a:off x="4481693" y="8510214"/>
            <a:ext cx="784633" cy="360526"/>
          </a:xfrm>
          <a:prstGeom prst="rect">
            <a:avLst/>
          </a:prstGeom>
          <a:noFill/>
        </p:spPr>
        <p:txBody>
          <a:bodyPr wrap="square" lIns="0" tIns="0" rIns="0" bIns="0" rtlCol="0">
            <a:noAutofit/>
          </a:bodyPr>
          <a:lstStyle/>
          <a:p>
            <a:pPr algn="ctr"/>
            <a:r>
              <a:rPr lang="ja-JP" altLang="en-US" sz="800" dirty="0">
                <a:latin typeface="BIZ UDPゴシック" panose="020B0400000000000000" pitchFamily="50" charset="-128"/>
                <a:ea typeface="BIZ UDPゴシック" panose="020B0400000000000000" pitchFamily="50" charset="-128"/>
              </a:rPr>
              <a:t>様々な種類の</a:t>
            </a:r>
            <a:endParaRPr lang="en-US" altLang="ja-JP" sz="800" dirty="0">
              <a:latin typeface="BIZ UDPゴシック" panose="020B0400000000000000" pitchFamily="50" charset="-128"/>
              <a:ea typeface="BIZ UDPゴシック" panose="020B0400000000000000" pitchFamily="50" charset="-128"/>
            </a:endParaRPr>
          </a:p>
          <a:p>
            <a:pPr algn="ctr"/>
            <a:r>
              <a:rPr lang="ja-JP" altLang="en-US" sz="800" dirty="0">
                <a:latin typeface="BIZ UDPゴシック" panose="020B0400000000000000" pitchFamily="50" charset="-128"/>
                <a:ea typeface="BIZ UDPゴシック" panose="020B0400000000000000" pitchFamily="50" charset="-128"/>
              </a:rPr>
              <a:t>感震ブレーカー</a:t>
            </a:r>
            <a:endParaRPr lang="en-US" altLang="ja-JP" sz="800" dirty="0">
              <a:latin typeface="BIZ UDPゴシック" panose="020B0400000000000000" pitchFamily="50" charset="-128"/>
              <a:ea typeface="BIZ UDPゴシック" panose="020B0400000000000000" pitchFamily="50" charset="-128"/>
            </a:endParaRPr>
          </a:p>
        </p:txBody>
      </p:sp>
      <p:pic>
        <p:nvPicPr>
          <p:cNvPr id="62" name="図 61"/>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6111549" y="1903408"/>
            <a:ext cx="545110" cy="651248"/>
          </a:xfrm>
          <a:prstGeom prst="rect">
            <a:avLst/>
          </a:prstGeom>
          <a:effectLst/>
        </p:spPr>
      </p:pic>
      <p:sp>
        <p:nvSpPr>
          <p:cNvPr id="63" name="テキスト ボックス 62">
            <a:extLst>
              <a:ext uri="{FF2B5EF4-FFF2-40B4-BE49-F238E27FC236}">
                <a16:creationId xmlns:a16="http://schemas.microsoft.com/office/drawing/2014/main" id="{8542829A-6238-07F4-5FCC-DDA11CAAEAB9}"/>
              </a:ext>
            </a:extLst>
          </p:cNvPr>
          <p:cNvSpPr txBox="1"/>
          <p:nvPr/>
        </p:nvSpPr>
        <p:spPr>
          <a:xfrm>
            <a:off x="4723334" y="2378498"/>
            <a:ext cx="1338946" cy="231536"/>
          </a:xfrm>
          <a:prstGeom prst="rect">
            <a:avLst/>
          </a:prstGeom>
          <a:noFill/>
        </p:spPr>
        <p:txBody>
          <a:bodyPr vert="horz" wrap="square" lIns="0" tIns="0" rIns="0" bIns="0" rtlCol="0">
            <a:noAutofit/>
          </a:bodyPr>
          <a:lstStyle/>
          <a:p>
            <a:pPr algn="r"/>
            <a:r>
              <a:rPr lang="ja-JP" altLang="en-US" sz="600" kern="0" spc="-20" dirty="0">
                <a:latin typeface="BIZ UDゴシック" panose="020B0400000000000000" pitchFamily="49" charset="-128"/>
                <a:ea typeface="BIZ UDゴシック" panose="020B0400000000000000" pitchFamily="49" charset="-128"/>
              </a:rPr>
              <a:t>防災まちづくりイメージキャラクター</a:t>
            </a:r>
            <a:endParaRPr lang="en-US" altLang="ja-JP" sz="600" kern="0" spc="-20" dirty="0">
              <a:latin typeface="BIZ UDゴシック" panose="020B0400000000000000" pitchFamily="49" charset="-128"/>
              <a:ea typeface="BIZ UDゴシック" panose="020B0400000000000000" pitchFamily="49" charset="-128"/>
            </a:endParaRPr>
          </a:p>
          <a:p>
            <a:pPr algn="r"/>
            <a:r>
              <a:rPr lang="ja-JP" altLang="en-US" sz="600" kern="0" spc="-20" dirty="0">
                <a:latin typeface="BIZ UDゴシック" panose="020B0400000000000000" pitchFamily="49" charset="-128"/>
                <a:ea typeface="BIZ UDゴシック" panose="020B0400000000000000" pitchFamily="49" charset="-128"/>
              </a:rPr>
              <a:t>ぼうサイくん</a:t>
            </a:r>
            <a:endParaRPr lang="en-US" altLang="ja-JP" sz="600" kern="0" spc="-20" dirty="0">
              <a:latin typeface="BIZ UDゴシック" panose="020B0400000000000000" pitchFamily="49" charset="-128"/>
              <a:ea typeface="BIZ UDゴシック" panose="020B0400000000000000" pitchFamily="49" charset="-128"/>
            </a:endParaRPr>
          </a:p>
        </p:txBody>
      </p:sp>
      <p:sp>
        <p:nvSpPr>
          <p:cNvPr id="64" name="テキスト ボックス 63">
            <a:extLst>
              <a:ext uri="{FF2B5EF4-FFF2-40B4-BE49-F238E27FC236}">
                <a16:creationId xmlns:a16="http://schemas.microsoft.com/office/drawing/2014/main" id="{D510F125-1C34-07BF-3BEC-2403E2515D57}"/>
              </a:ext>
            </a:extLst>
          </p:cNvPr>
          <p:cNvSpPr txBox="1"/>
          <p:nvPr/>
        </p:nvSpPr>
        <p:spPr>
          <a:xfrm>
            <a:off x="168878" y="1010102"/>
            <a:ext cx="6517311" cy="904863"/>
          </a:xfrm>
          <a:prstGeom prst="rect">
            <a:avLst/>
          </a:prstGeom>
          <a:noFill/>
        </p:spPr>
        <p:txBody>
          <a:bodyPr wrap="square" rtlCol="0">
            <a:spAutoFit/>
          </a:bodyPr>
          <a:lstStyle/>
          <a:p>
            <a:pPr lvl="0" algn="just" defTabSz="829544">
              <a:lnSpc>
                <a:spcPct val="110000"/>
              </a:lnSpc>
              <a:spcAft>
                <a:spcPts val="300"/>
              </a:spcAft>
              <a:defRPr/>
            </a:pPr>
            <a:r>
              <a:rPr lang="ja-JP" altLang="en-US" sz="1200" dirty="0">
                <a:latin typeface="BIZ UDPゴシック" panose="020B0400000000000000" pitchFamily="50" charset="-128"/>
                <a:ea typeface="BIZ UDPゴシック" panose="020B0400000000000000" pitchFamily="50" charset="-128"/>
              </a:rPr>
              <a:t>　大地震が起こると熱器具の転倒や電気配線の損傷等で火災が発生しやすくなると同時に、消防車が来られない、断水で消火栓が使えないなどで消火が困難になり、普段よりも延焼する危険性が高くなります。川崎市の地震被害想定調査では、</a:t>
            </a:r>
            <a:r>
              <a:rPr lang="ja-JP" altLang="en-US" sz="1200" dirty="0">
                <a:solidFill>
                  <a:srgbClr val="C00000"/>
                </a:solidFill>
                <a:latin typeface="BIZ UDPゴシック" panose="020B0400000000000000" pitchFamily="50" charset="-128"/>
                <a:ea typeface="BIZ UDPゴシック" panose="020B0400000000000000" pitchFamily="50" charset="-128"/>
              </a:rPr>
              <a:t>●●地区は木造住宅が密集していることから、火災が広範囲に延焼するリスクが高い「大規模延焼クラスター」に指定</a:t>
            </a:r>
            <a:r>
              <a:rPr lang="ja-JP" altLang="en-US" sz="1200" dirty="0">
                <a:latin typeface="BIZ UDPゴシック" panose="020B0400000000000000" pitchFamily="50" charset="-128"/>
                <a:ea typeface="BIZ UDPゴシック" panose="020B0400000000000000" pitchFamily="50" charset="-128"/>
              </a:rPr>
              <a:t>されています。</a:t>
            </a:r>
            <a:endParaRPr lang="en-US" altLang="ja-JP" sz="1200"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DB74F4F5-4686-5C8A-8575-757D4C10BD90}"/>
              </a:ext>
            </a:extLst>
          </p:cNvPr>
          <p:cNvSpPr txBox="1"/>
          <p:nvPr/>
        </p:nvSpPr>
        <p:spPr>
          <a:xfrm>
            <a:off x="726295" y="4329831"/>
            <a:ext cx="5171609" cy="1754326"/>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「ガイドマップかわさき」</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⇒「かわさきハザードマップ」</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⇒「地震・水害・土砂災害」</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⇒「レイア切替」から「建物クラスター分布」を選び、</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町会周辺地図をスクリーンショットして</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このページに張り付けましょう！</a:t>
            </a:r>
          </a:p>
        </p:txBody>
      </p:sp>
    </p:spTree>
    <p:extLst>
      <p:ext uri="{BB962C8B-B14F-4D97-AF65-F5344CB8AC3E}">
        <p14:creationId xmlns:p14="http://schemas.microsoft.com/office/powerpoint/2010/main" val="2524567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8" name="四角形: 角を丸くする 70">
            <a:extLst>
              <a:ext uri="{FF2B5EF4-FFF2-40B4-BE49-F238E27FC236}">
                <a16:creationId xmlns:a16="http://schemas.microsoft.com/office/drawing/2014/main" id="{04CEAE1C-CE90-1D3B-C223-6F9121E5A3B1}"/>
              </a:ext>
            </a:extLst>
          </p:cNvPr>
          <p:cNvSpPr/>
          <p:nvPr/>
        </p:nvSpPr>
        <p:spPr>
          <a:xfrm>
            <a:off x="189000" y="6022990"/>
            <a:ext cx="6480000" cy="3613611"/>
          </a:xfrm>
          <a:prstGeom prst="roundRect">
            <a:avLst>
              <a:gd name="adj" fmla="val 0"/>
            </a:avLst>
          </a:prstGeom>
          <a:solidFill>
            <a:schemeClr val="bg1"/>
          </a:solid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テキスト ボックス 48">
            <a:extLst>
              <a:ext uri="{FF2B5EF4-FFF2-40B4-BE49-F238E27FC236}">
                <a16:creationId xmlns:a16="http://schemas.microsoft.com/office/drawing/2014/main" id="{4B1CBB8C-3366-CA90-B8D7-0C8854920576}"/>
              </a:ext>
            </a:extLst>
          </p:cNvPr>
          <p:cNvSpPr txBox="1"/>
          <p:nvPr/>
        </p:nvSpPr>
        <p:spPr>
          <a:xfrm>
            <a:off x="180087" y="6025795"/>
            <a:ext cx="3060000" cy="324000"/>
          </a:xfrm>
          <a:prstGeom prst="rect">
            <a:avLst/>
          </a:prstGeom>
          <a:solidFill>
            <a:srgbClr val="C00000"/>
          </a:solidFill>
        </p:spPr>
        <p:txBody>
          <a:bodyPr wrap="square" lIns="72000" tIns="72000" rIns="36000" bIns="0" rtlCol="0">
            <a:spAutoFit/>
          </a:bodyPr>
          <a:lstStyle>
            <a:defPPr>
              <a:defRPr lang="en-US"/>
            </a:defPPr>
            <a:lvl1pPr>
              <a:defRPr kumimoji="1" sz="1600" b="1">
                <a:latin typeface="arial" panose="020B0604020202020204" pitchFamily="34" charset="0"/>
              </a:defRPr>
            </a:lvl1pPr>
          </a:lstStyle>
          <a:p>
            <a:pPr algn="ctr"/>
            <a:r>
              <a:rPr lang="ja-JP" altLang="en-US" dirty="0">
                <a:solidFill>
                  <a:schemeClr val="bg1"/>
                </a:solidFill>
                <a:effectLst/>
                <a:latin typeface="メイリオ" panose="020B0604030504040204" pitchFamily="50" charset="-128"/>
                <a:ea typeface="メイリオ" panose="020B0604030504040204" pitchFamily="50" charset="-128"/>
              </a:rPr>
              <a:t>部屋の中は安全ですか？</a:t>
            </a:r>
            <a:endParaRPr lang="en-US" altLang="ja-JP" dirty="0">
              <a:solidFill>
                <a:schemeClr val="bg1"/>
              </a:solidFill>
              <a:effectLst/>
              <a:latin typeface="メイリオ" panose="020B0604030504040204" pitchFamily="50" charset="-128"/>
              <a:ea typeface="メイリオ" panose="020B0604030504040204" pitchFamily="50" charset="-128"/>
            </a:endParaRPr>
          </a:p>
        </p:txBody>
      </p:sp>
      <p:sp>
        <p:nvSpPr>
          <p:cNvPr id="50" name="四角形: 角を丸くする 70">
            <a:extLst>
              <a:ext uri="{FF2B5EF4-FFF2-40B4-BE49-F238E27FC236}">
                <a16:creationId xmlns:a16="http://schemas.microsoft.com/office/drawing/2014/main" id="{04CEAE1C-CE90-1D3B-C223-6F9121E5A3B1}"/>
              </a:ext>
            </a:extLst>
          </p:cNvPr>
          <p:cNvSpPr/>
          <p:nvPr/>
        </p:nvSpPr>
        <p:spPr>
          <a:xfrm>
            <a:off x="189000" y="2205998"/>
            <a:ext cx="6480000" cy="3656764"/>
          </a:xfrm>
          <a:prstGeom prst="roundRect">
            <a:avLst>
              <a:gd name="adj" fmla="val 0"/>
            </a:avLst>
          </a:prstGeom>
          <a:solidFill>
            <a:schemeClr val="bg1"/>
          </a:solid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4B1CBB8C-3366-CA90-B8D7-0C8854920576}"/>
              </a:ext>
            </a:extLst>
          </p:cNvPr>
          <p:cNvSpPr txBox="1"/>
          <p:nvPr/>
        </p:nvSpPr>
        <p:spPr>
          <a:xfrm>
            <a:off x="185688" y="2190689"/>
            <a:ext cx="3060000" cy="324000"/>
          </a:xfrm>
          <a:prstGeom prst="rect">
            <a:avLst/>
          </a:prstGeom>
          <a:solidFill>
            <a:srgbClr val="C00000"/>
          </a:solidFill>
        </p:spPr>
        <p:txBody>
          <a:bodyPr wrap="square" lIns="72000" tIns="72000" rIns="36000" bIns="0" rtlCol="0">
            <a:spAutoFit/>
          </a:bodyPr>
          <a:lstStyle>
            <a:defPPr>
              <a:defRPr lang="en-US"/>
            </a:defPPr>
            <a:lvl1pPr>
              <a:defRPr kumimoji="1" sz="1600" b="1">
                <a:latin typeface="arial" panose="020B0604020202020204" pitchFamily="34" charset="0"/>
              </a:defRPr>
            </a:lvl1pPr>
          </a:lstStyle>
          <a:p>
            <a:pPr algn="ctr"/>
            <a:r>
              <a:rPr lang="ja-JP" altLang="en-US" dirty="0">
                <a:solidFill>
                  <a:schemeClr val="bg1"/>
                </a:solidFill>
                <a:latin typeface="メイリオ" panose="020B0604030504040204" pitchFamily="50" charset="-128"/>
                <a:ea typeface="メイリオ" panose="020B0604030504040204" pitchFamily="50" charset="-128"/>
              </a:rPr>
              <a:t>あなたの家はいつ建てられた？</a:t>
            </a:r>
            <a:endParaRPr lang="en-US" altLang="ja-JP" dirty="0">
              <a:solidFill>
                <a:schemeClr val="bg1"/>
              </a:solidFill>
              <a:effectLst/>
              <a:latin typeface="メイリオ" panose="020B0604030504040204" pitchFamily="50" charset="-128"/>
              <a:ea typeface="メイリオ" panose="020B0604030504040204" pitchFamily="50" charset="-128"/>
            </a:endParaRPr>
          </a:p>
        </p:txBody>
      </p:sp>
      <p:pic>
        <p:nvPicPr>
          <p:cNvPr id="56" name="図 55" descr="QR コード&#10;&#10;自動的に生成された説明">
            <a:extLst>
              <a:ext uri="{FF2B5EF4-FFF2-40B4-BE49-F238E27FC236}">
                <a16:creationId xmlns:a16="http://schemas.microsoft.com/office/drawing/2014/main" id="{80B35593-A6D7-43FD-1ECE-C09C85213396}"/>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5764957" y="2678681"/>
            <a:ext cx="839249" cy="834777"/>
          </a:xfrm>
          <a:prstGeom prst="rect">
            <a:avLst/>
          </a:prstGeom>
        </p:spPr>
      </p:pic>
      <p:sp>
        <p:nvSpPr>
          <p:cNvPr id="57" name="テキスト ボックス 56">
            <a:extLst>
              <a:ext uri="{FF2B5EF4-FFF2-40B4-BE49-F238E27FC236}">
                <a16:creationId xmlns:a16="http://schemas.microsoft.com/office/drawing/2014/main" id="{298A02FC-5CAB-8A49-11E9-98333349AE39}"/>
              </a:ext>
            </a:extLst>
          </p:cNvPr>
          <p:cNvSpPr txBox="1"/>
          <p:nvPr/>
        </p:nvSpPr>
        <p:spPr>
          <a:xfrm>
            <a:off x="247650" y="2544547"/>
            <a:ext cx="5580000" cy="964493"/>
          </a:xfrm>
          <a:prstGeom prst="rect">
            <a:avLst/>
          </a:prstGeom>
          <a:noFill/>
        </p:spPr>
        <p:txBody>
          <a:bodyPr wrap="square" rtlCol="0">
            <a:noAutofit/>
          </a:bodyPr>
          <a:lstStyle/>
          <a:p>
            <a:pPr marL="171450" indent="-171450" algn="just" defTabSz="829544">
              <a:lnSpc>
                <a:spcPct val="110000"/>
              </a:lnSpc>
              <a:spcAft>
                <a:spcPts val="6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昭和</a:t>
            </a:r>
            <a:r>
              <a:rPr lang="en-US" altLang="ja-JP" sz="1200" kern="0" dirty="0">
                <a:latin typeface="BIZ UDPゴシック" panose="020B0400000000000000" pitchFamily="50" charset="-128"/>
                <a:ea typeface="BIZ UDPゴシック" panose="020B0400000000000000" pitchFamily="50" charset="-128"/>
              </a:rPr>
              <a:t>56</a:t>
            </a:r>
            <a:r>
              <a:rPr lang="ja-JP" altLang="en-US" sz="1200" kern="0" dirty="0">
                <a:latin typeface="BIZ UDPゴシック" panose="020B0400000000000000" pitchFamily="50" charset="-128"/>
                <a:ea typeface="BIZ UDPゴシック" panose="020B0400000000000000" pitchFamily="50" charset="-128"/>
              </a:rPr>
              <a:t>年</a:t>
            </a:r>
            <a:r>
              <a:rPr lang="en-US" altLang="ja-JP" sz="1200" kern="0" dirty="0">
                <a:latin typeface="BIZ UDPゴシック" panose="020B0400000000000000" pitchFamily="50" charset="-128"/>
                <a:ea typeface="BIZ UDPゴシック" panose="020B0400000000000000" pitchFamily="50" charset="-128"/>
              </a:rPr>
              <a:t>(</a:t>
            </a:r>
            <a:r>
              <a:rPr lang="ja-JP" altLang="en-US" sz="1200" kern="0" dirty="0">
                <a:latin typeface="BIZ UDPゴシック" panose="020B0400000000000000" pitchFamily="50" charset="-128"/>
                <a:ea typeface="BIZ UDPゴシック" panose="020B0400000000000000" pitchFamily="50" charset="-128"/>
              </a:rPr>
              <a:t>１９８１年</a:t>
            </a:r>
            <a:r>
              <a:rPr lang="en-US" altLang="ja-JP" sz="1200" kern="0" dirty="0">
                <a:latin typeface="BIZ UDPゴシック" panose="020B0400000000000000" pitchFamily="50" charset="-128"/>
                <a:ea typeface="BIZ UDPゴシック" panose="020B0400000000000000" pitchFamily="50" charset="-128"/>
              </a:rPr>
              <a:t>)5</a:t>
            </a:r>
            <a:r>
              <a:rPr lang="ja-JP" altLang="en-US" sz="1200" kern="0" dirty="0">
                <a:latin typeface="BIZ UDPゴシック" panose="020B0400000000000000" pitchFamily="50" charset="-128"/>
                <a:ea typeface="BIZ UDPゴシック" panose="020B0400000000000000" pitchFamily="50" charset="-128"/>
              </a:rPr>
              <a:t>月</a:t>
            </a:r>
            <a:r>
              <a:rPr lang="en-US" altLang="ja-JP" sz="1200" kern="0" dirty="0">
                <a:latin typeface="BIZ UDPゴシック" panose="020B0400000000000000" pitchFamily="50" charset="-128"/>
                <a:ea typeface="BIZ UDPゴシック" panose="020B0400000000000000" pitchFamily="50" charset="-128"/>
              </a:rPr>
              <a:t>31</a:t>
            </a:r>
            <a:r>
              <a:rPr lang="ja-JP" altLang="en-US" sz="1200" kern="0" dirty="0">
                <a:latin typeface="BIZ UDPゴシック" panose="020B0400000000000000" pitchFamily="50" charset="-128"/>
                <a:ea typeface="BIZ UDPゴシック" panose="020B0400000000000000" pitchFamily="50" charset="-128"/>
              </a:rPr>
              <a:t>日以前に建てられた住宅は、旧耐震基準で建てられていることから、特に地震に弱いと言われています。</a:t>
            </a:r>
            <a:endParaRPr lang="en-US" altLang="ja-JP" sz="1200" kern="0" dirty="0">
              <a:latin typeface="BIZ UDPゴシック" panose="020B0400000000000000" pitchFamily="50" charset="-128"/>
              <a:ea typeface="BIZ UDPゴシック" panose="020B0400000000000000" pitchFamily="50" charset="-128"/>
            </a:endParaRPr>
          </a:p>
          <a:p>
            <a:pPr marL="171450" marR="0" lvl="0" indent="-171450" algn="just" defTabSz="829544" rtl="0" eaLnBrk="1" fontAlgn="auto" latinLnBrk="0" hangingPunct="1">
              <a:lnSpc>
                <a:spcPct val="110000"/>
              </a:lnSpc>
              <a:spcBef>
                <a:spcPts val="0"/>
              </a:spcBef>
              <a:spcAft>
                <a:spcPts val="600"/>
              </a:spcAft>
              <a:buClrTx/>
              <a:buSzTx/>
              <a:buFont typeface="Wingdings" panose="05000000000000000000" pitchFamily="2" charset="2"/>
              <a:buChar char="l"/>
              <a:tabLst/>
              <a:defRPr/>
            </a:pPr>
            <a:r>
              <a:rPr kumimoji="0" lang="ja-JP" altLang="en-US" sz="12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また、新耐震基準でも、平成</a:t>
            </a:r>
            <a:r>
              <a:rPr kumimoji="0" lang="en-US" altLang="ja-JP" sz="12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12</a:t>
            </a:r>
            <a:r>
              <a:rPr kumimoji="0" lang="ja-JP" altLang="en-US" sz="12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年</a:t>
            </a:r>
            <a:r>
              <a:rPr kumimoji="0" lang="en-US" altLang="ja-JP" sz="12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(2000</a:t>
            </a:r>
            <a:r>
              <a:rPr kumimoji="0" lang="ja-JP" altLang="en-US" sz="12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年</a:t>
            </a:r>
            <a:r>
              <a:rPr kumimoji="0" lang="en-US" altLang="ja-JP" sz="12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a:t>
            </a:r>
            <a:r>
              <a:rPr kumimoji="0" lang="ja-JP" altLang="en-US" sz="12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月以前に建てられた住宅も、地震に弱いと言われています。</a:t>
            </a:r>
            <a:endParaRPr lang="en-US" altLang="ja-JP" sz="300" kern="0" dirty="0">
              <a:latin typeface="BIZ UDPゴシック" panose="020B0400000000000000" pitchFamily="50" charset="-128"/>
              <a:ea typeface="BIZ UDPゴシック" panose="020B0400000000000000" pitchFamily="50" charset="-128"/>
            </a:endParaRPr>
          </a:p>
          <a:p>
            <a:pPr marL="171450" indent="-171450" algn="just" defTabSz="829544">
              <a:lnSpc>
                <a:spcPct val="110000"/>
              </a:lnSpc>
              <a:spcAft>
                <a:spcPts val="6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上記の時期に建てられた木造住宅にお住まいの方は、市の制度を使えば無料で耐震診断ができます。まずは地震で倒壊しないか診断してもらいましょう。</a:t>
            </a:r>
          </a:p>
        </p:txBody>
      </p:sp>
      <p:sp>
        <p:nvSpPr>
          <p:cNvPr id="60" name="テキスト ボックス 59">
            <a:extLst>
              <a:ext uri="{FF2B5EF4-FFF2-40B4-BE49-F238E27FC236}">
                <a16:creationId xmlns:a16="http://schemas.microsoft.com/office/drawing/2014/main" id="{AF0DCAAC-6FB4-270F-DDB1-265E446DAC4B}"/>
              </a:ext>
            </a:extLst>
          </p:cNvPr>
          <p:cNvSpPr txBox="1"/>
          <p:nvPr/>
        </p:nvSpPr>
        <p:spPr>
          <a:xfrm>
            <a:off x="5876287" y="2290359"/>
            <a:ext cx="610053" cy="415498"/>
          </a:xfrm>
          <a:prstGeom prst="rect">
            <a:avLst/>
          </a:prstGeom>
          <a:noFill/>
        </p:spPr>
        <p:txBody>
          <a:bodyPr wrap="square" lIns="0" tIns="0" rIns="0" bIns="0" rtlCol="0">
            <a:spAutoFit/>
          </a:bodyPr>
          <a:lstStyle/>
          <a:p>
            <a:pPr indent="-174092" algn="ctr"/>
            <a:r>
              <a:rPr lang="ja-JP" altLang="en-US" sz="900" dirty="0">
                <a:latin typeface="BIZ UDPゴシック" panose="020B0400000000000000" pitchFamily="50" charset="-128"/>
                <a:ea typeface="BIZ UDPゴシック" panose="020B0400000000000000" pitchFamily="50" charset="-128"/>
              </a:rPr>
              <a:t>木造住宅</a:t>
            </a:r>
            <a:endParaRPr lang="en-US" altLang="ja-JP" sz="900" dirty="0">
              <a:latin typeface="BIZ UDPゴシック" panose="020B0400000000000000" pitchFamily="50" charset="-128"/>
              <a:ea typeface="BIZ UDPゴシック" panose="020B0400000000000000" pitchFamily="50" charset="-128"/>
            </a:endParaRPr>
          </a:p>
          <a:p>
            <a:pPr indent="-174092" algn="ctr"/>
            <a:r>
              <a:rPr lang="ja-JP" altLang="en-US" sz="900" dirty="0">
                <a:latin typeface="BIZ UDPゴシック" panose="020B0400000000000000" pitchFamily="50" charset="-128"/>
                <a:ea typeface="BIZ UDPゴシック" panose="020B0400000000000000" pitchFamily="50" charset="-128"/>
              </a:rPr>
              <a:t>耐震診断士</a:t>
            </a:r>
            <a:endParaRPr lang="en-US" altLang="ja-JP" sz="900" dirty="0">
              <a:latin typeface="BIZ UDPゴシック" panose="020B0400000000000000" pitchFamily="50" charset="-128"/>
              <a:ea typeface="BIZ UDPゴシック" panose="020B0400000000000000" pitchFamily="50" charset="-128"/>
            </a:endParaRPr>
          </a:p>
          <a:p>
            <a:pPr indent="-174092" algn="ctr"/>
            <a:r>
              <a:rPr lang="ja-JP" altLang="en-US" sz="900" dirty="0">
                <a:latin typeface="BIZ UDPゴシック" panose="020B0400000000000000" pitchFamily="50" charset="-128"/>
                <a:ea typeface="BIZ UDPゴシック" panose="020B0400000000000000" pitchFamily="50" charset="-128"/>
              </a:rPr>
              <a:t>派遣制度</a:t>
            </a:r>
            <a:endParaRPr lang="en-US" altLang="ja-JP" sz="900" dirty="0">
              <a:latin typeface="BIZ UDPゴシック" panose="020B0400000000000000" pitchFamily="50" charset="-128"/>
              <a:ea typeface="BIZ UDPゴシック" panose="020B0400000000000000" pitchFamily="50" charset="-128"/>
            </a:endParaRPr>
          </a:p>
        </p:txBody>
      </p:sp>
      <p:sp>
        <p:nvSpPr>
          <p:cNvPr id="64" name="テキスト ボックス 63">
            <a:extLst>
              <a:ext uri="{FF2B5EF4-FFF2-40B4-BE49-F238E27FC236}">
                <a16:creationId xmlns:a16="http://schemas.microsoft.com/office/drawing/2014/main" id="{7E54138A-E0BC-8550-7F7D-8C197452AEEF}"/>
              </a:ext>
            </a:extLst>
          </p:cNvPr>
          <p:cNvSpPr txBox="1"/>
          <p:nvPr/>
        </p:nvSpPr>
        <p:spPr>
          <a:xfrm>
            <a:off x="323021" y="3989625"/>
            <a:ext cx="6211957" cy="252000"/>
          </a:xfrm>
          <a:prstGeom prst="roundRect">
            <a:avLst>
              <a:gd name="adj" fmla="val 0"/>
            </a:avLst>
          </a:prstGeom>
          <a:solidFill>
            <a:srgbClr val="FFEBF5"/>
          </a:solidFill>
        </p:spPr>
        <p:txBody>
          <a:bodyPr wrap="square" lIns="36000" rIns="36000" rtlCol="0" anchor="ctr">
            <a:noAutofit/>
          </a:bodyPr>
          <a:lstStyle>
            <a:defPPr>
              <a:defRPr lang="en-US"/>
            </a:defPPr>
            <a:lvl2pPr marL="0" lvl="1" algn="ctr">
              <a:buSzPts val="1000"/>
              <a:tabLst>
                <a:tab pos="914400" algn="l"/>
              </a:tabLst>
              <a:defRPr kumimoji="1" sz="1100">
                <a:solidFill>
                  <a:srgbClr val="C00000"/>
                </a:solidFill>
                <a:latin typeface="BIZ UDゴシック" panose="020B0400000000000000" pitchFamily="49" charset="-128"/>
                <a:ea typeface="BIZ UDゴシック" panose="020B0400000000000000" pitchFamily="49" charset="-128"/>
              </a:defRPr>
            </a:lvl2pPr>
          </a:lstStyle>
          <a:p>
            <a:pPr lvl="1"/>
            <a:r>
              <a:rPr lang="ja-JP" altLang="en-US" sz="1050" dirty="0"/>
              <a:t>無料耐震診断の詳細は川崎市防災まちづくり推進課（</a:t>
            </a:r>
            <a:r>
              <a:rPr lang="en-US" altLang="ja-JP" sz="1050" dirty="0"/>
              <a:t>TEL:044-200-3017</a:t>
            </a:r>
            <a:r>
              <a:rPr lang="ja-JP" altLang="en-US" sz="1050" dirty="0"/>
              <a:t>）または上の</a:t>
            </a:r>
            <a:r>
              <a:rPr lang="en-US" altLang="ja-JP" sz="1050" dirty="0"/>
              <a:t>QR</a:t>
            </a:r>
            <a:r>
              <a:rPr lang="ja-JP" altLang="en-US" sz="1050" dirty="0"/>
              <a:t>コードへ</a:t>
            </a:r>
            <a:endParaRPr lang="en-US" altLang="ja-JP" sz="1050" dirty="0"/>
          </a:p>
        </p:txBody>
      </p:sp>
      <p:sp>
        <p:nvSpPr>
          <p:cNvPr id="66" name="テキスト ボックス 65">
            <a:extLst>
              <a:ext uri="{FF2B5EF4-FFF2-40B4-BE49-F238E27FC236}">
                <a16:creationId xmlns:a16="http://schemas.microsoft.com/office/drawing/2014/main" id="{250D9D83-1AA4-9C54-B56E-045C465007A7}"/>
              </a:ext>
            </a:extLst>
          </p:cNvPr>
          <p:cNvSpPr txBox="1"/>
          <p:nvPr/>
        </p:nvSpPr>
        <p:spPr>
          <a:xfrm>
            <a:off x="247648" y="4278271"/>
            <a:ext cx="5642139" cy="969515"/>
          </a:xfrm>
          <a:prstGeom prst="rect">
            <a:avLst/>
          </a:prstGeom>
          <a:noFill/>
        </p:spPr>
        <p:txBody>
          <a:bodyPr wrap="square" rtlCol="0">
            <a:noAutofit/>
          </a:bodyPr>
          <a:lstStyle/>
          <a:p>
            <a:pPr marL="171450" indent="-171450" algn="just" defTabSz="829544">
              <a:lnSpc>
                <a:spcPct val="110000"/>
              </a:lnSpc>
              <a:spcAft>
                <a:spcPts val="6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診断の結果、耐震性が低いことが分かった場合は補強工事等を行いましょう。　川崎市では旧耐震基準等の建物の耐震改修工事の費用の一部を補助しています。</a:t>
            </a:r>
            <a:endParaRPr lang="en-US" altLang="ja-JP" sz="1200" kern="0" dirty="0">
              <a:latin typeface="BIZ UDPゴシック" panose="020B0400000000000000" pitchFamily="50" charset="-128"/>
              <a:ea typeface="BIZ UDPゴシック" panose="020B0400000000000000" pitchFamily="50" charset="-128"/>
            </a:endParaRPr>
          </a:p>
        </p:txBody>
      </p:sp>
      <p:pic>
        <p:nvPicPr>
          <p:cNvPr id="67" name="図 66"/>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5959016" y="4324246"/>
            <a:ext cx="444593" cy="733170"/>
          </a:xfrm>
          <a:prstGeom prst="rect">
            <a:avLst/>
          </a:prstGeom>
        </p:spPr>
      </p:pic>
      <p:sp>
        <p:nvSpPr>
          <p:cNvPr id="68" name="テキスト ボックス 67">
            <a:extLst>
              <a:ext uri="{FF2B5EF4-FFF2-40B4-BE49-F238E27FC236}">
                <a16:creationId xmlns:a16="http://schemas.microsoft.com/office/drawing/2014/main" id="{82B78C23-BEAD-4A3D-86DD-E0B03CA4CA02}"/>
              </a:ext>
            </a:extLst>
          </p:cNvPr>
          <p:cNvSpPr txBox="1"/>
          <p:nvPr/>
        </p:nvSpPr>
        <p:spPr>
          <a:xfrm>
            <a:off x="3321865" y="2215903"/>
            <a:ext cx="2124000" cy="288000"/>
          </a:xfrm>
          <a:prstGeom prst="roundRect">
            <a:avLst>
              <a:gd name="adj" fmla="val 0"/>
            </a:avLst>
          </a:prstGeom>
          <a:noFill/>
        </p:spPr>
        <p:txBody>
          <a:bodyPr wrap="square" lIns="36000" tIns="36000" rIns="36000" bIns="36000" rtlCol="0" anchor="ctr">
            <a:noAutofit/>
          </a:bodyPr>
          <a:lstStyle>
            <a:defPPr>
              <a:defRPr lang="en-US"/>
            </a:defPPr>
            <a:lvl1pPr algn="just" defTabSz="829544">
              <a:lnSpc>
                <a:spcPct val="110000"/>
              </a:lnSpc>
              <a:defRPr kumimoji="1" sz="1200" b="1">
                <a:solidFill>
                  <a:prstClr val="black"/>
                </a:solidFill>
                <a:latin typeface="+mn-ea"/>
              </a:defRPr>
            </a:lvl1pPr>
          </a:lstStyle>
          <a:p>
            <a:pPr algn="l"/>
            <a:r>
              <a:rPr lang="ja-JP" altLang="en-US" sz="1400" dirty="0">
                <a:solidFill>
                  <a:srgbClr val="C00000"/>
                </a:solidFill>
                <a:latin typeface="BIZ UDゴシック" panose="020B0400000000000000" pitchFamily="49" charset="-128"/>
                <a:ea typeface="BIZ UDゴシック" panose="020B0400000000000000" pitchFamily="49" charset="-128"/>
              </a:rPr>
              <a:t>古い住宅は耐震診断を！</a:t>
            </a:r>
          </a:p>
        </p:txBody>
      </p:sp>
      <p:sp>
        <p:nvSpPr>
          <p:cNvPr id="69" name="テキスト ボックス 68">
            <a:extLst>
              <a:ext uri="{FF2B5EF4-FFF2-40B4-BE49-F238E27FC236}">
                <a16:creationId xmlns:a16="http://schemas.microsoft.com/office/drawing/2014/main" id="{B52A99BE-65E4-683E-7D31-44BB1F74AFC6}"/>
              </a:ext>
            </a:extLst>
          </p:cNvPr>
          <p:cNvSpPr txBox="1"/>
          <p:nvPr/>
        </p:nvSpPr>
        <p:spPr>
          <a:xfrm>
            <a:off x="247649" y="6398052"/>
            <a:ext cx="6155959" cy="1375203"/>
          </a:xfrm>
          <a:prstGeom prst="rect">
            <a:avLst/>
          </a:prstGeom>
          <a:noFill/>
        </p:spPr>
        <p:txBody>
          <a:bodyPr wrap="square" rtlCol="0">
            <a:noAutofit/>
          </a:bodyPr>
          <a:lstStyle/>
          <a:p>
            <a:pPr marL="171450" indent="-171450" algn="just" defTabSz="829544">
              <a:lnSpc>
                <a:spcPct val="110000"/>
              </a:lnSpc>
              <a:spcAft>
                <a:spcPts val="6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地震時には、家具の転倒や落下で負傷する恐れがあります。家具を固定して転倒を防ぐとともに、高い場所に重い物を置くのは控えましょう。</a:t>
            </a:r>
          </a:p>
          <a:p>
            <a:pPr marL="171450" indent="-171450" algn="just" defTabSz="829544">
              <a:lnSpc>
                <a:spcPct val="110000"/>
              </a:lnSpc>
              <a:spcAft>
                <a:spcPts val="6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家具の固定は金具でのネジ止めが基本です。突っ張り棒はそれができない時のやむを得ない方法と考えましょう。</a:t>
            </a:r>
            <a:endParaRPr lang="en-US" altLang="ja-JP" sz="1200" kern="0" dirty="0">
              <a:latin typeface="BIZ UDPゴシック" panose="020B0400000000000000" pitchFamily="50" charset="-128"/>
              <a:ea typeface="BIZ UDPゴシック" panose="020B0400000000000000" pitchFamily="50" charset="-128"/>
            </a:endParaRPr>
          </a:p>
          <a:p>
            <a:pPr marL="171450" indent="-171450" algn="just" defTabSz="829544">
              <a:lnSpc>
                <a:spcPct val="110000"/>
              </a:lnSpc>
              <a:spcAft>
                <a:spcPts val="6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他にも開閉する食器棚にはストッパーをつける、重ねている棚は連結器具で固定する、ガラスには飛散防止フィルムを貼るなど、様々な対策があります。</a:t>
            </a:r>
            <a:endParaRPr lang="en-US" altLang="ja-JP" sz="1200" kern="0" dirty="0">
              <a:latin typeface="BIZ UDPゴシック" panose="020B0400000000000000" pitchFamily="50" charset="-128"/>
              <a:ea typeface="BIZ UDPゴシック" panose="020B0400000000000000" pitchFamily="50" charset="-128"/>
            </a:endParaRPr>
          </a:p>
          <a:p>
            <a:pPr marL="171450" indent="-171450" algn="just" defTabSz="829544">
              <a:lnSpc>
                <a:spcPct val="110000"/>
              </a:lnSpc>
              <a:spcAft>
                <a:spcPts val="600"/>
              </a:spcAft>
              <a:buFont typeface="Wingdings" panose="05000000000000000000" pitchFamily="2" charset="2"/>
              <a:buChar char="l"/>
              <a:defRPr/>
            </a:pPr>
            <a:r>
              <a:rPr lang="ja-JP" altLang="en-US" sz="1200" kern="0" dirty="0">
                <a:latin typeface="BIZ UDPゴシック" panose="020B0400000000000000" pitchFamily="50" charset="-128"/>
                <a:ea typeface="BIZ UDPゴシック" panose="020B0400000000000000" pitchFamily="50" charset="-128"/>
              </a:rPr>
              <a:t>高齢者又は障害者のみの世帯で固定器具の取付が困難な場合には、市の取付支援制度があります。</a:t>
            </a:r>
          </a:p>
        </p:txBody>
      </p:sp>
      <p:sp>
        <p:nvSpPr>
          <p:cNvPr id="72" name="テキスト ボックス 71">
            <a:extLst>
              <a:ext uri="{FF2B5EF4-FFF2-40B4-BE49-F238E27FC236}">
                <a16:creationId xmlns:a16="http://schemas.microsoft.com/office/drawing/2014/main" id="{8E235F59-A791-6F38-30D5-6A1FFA302FBA}"/>
              </a:ext>
            </a:extLst>
          </p:cNvPr>
          <p:cNvSpPr txBox="1"/>
          <p:nvPr/>
        </p:nvSpPr>
        <p:spPr>
          <a:xfrm>
            <a:off x="5517254" y="8818618"/>
            <a:ext cx="956936" cy="153888"/>
          </a:xfrm>
          <a:prstGeom prst="rect">
            <a:avLst/>
          </a:prstGeom>
          <a:noFill/>
          <a:ln w="12700">
            <a:noFill/>
          </a:ln>
        </p:spPr>
        <p:txBody>
          <a:bodyPr wrap="square" lIns="0" tIns="0" rIns="0" bIns="0" rtlCol="0">
            <a:spAutoFit/>
          </a:bodyPr>
          <a:lstStyle/>
          <a:p>
            <a:r>
              <a:rPr kumimoji="1" lang="ja-JP" altLang="en-US" sz="500" dirty="0">
                <a:solidFill>
                  <a:schemeClr val="tx1">
                    <a:lumMod val="85000"/>
                    <a:lumOff val="15000"/>
                  </a:schemeClr>
                </a:solidFill>
                <a:latin typeface="+mn-ea"/>
              </a:rPr>
              <a:t>出典：日本建築学会「阪神淡路</a:t>
            </a:r>
            <a:endParaRPr kumimoji="1" lang="en-US" altLang="ja-JP" sz="500" dirty="0">
              <a:solidFill>
                <a:schemeClr val="tx1">
                  <a:lumMod val="85000"/>
                  <a:lumOff val="15000"/>
                </a:schemeClr>
              </a:solidFill>
              <a:latin typeface="+mn-ea"/>
            </a:endParaRPr>
          </a:p>
          <a:p>
            <a:r>
              <a:rPr kumimoji="1" lang="ja-JP" altLang="en-US" sz="500" dirty="0">
                <a:solidFill>
                  <a:schemeClr val="tx1">
                    <a:lumMod val="85000"/>
                    <a:lumOff val="15000"/>
                  </a:schemeClr>
                </a:solidFill>
                <a:latin typeface="+mn-ea"/>
              </a:rPr>
              <a:t>大震災住宅内部被害調査報告書」</a:t>
            </a:r>
          </a:p>
        </p:txBody>
      </p:sp>
      <p:grpSp>
        <p:nvGrpSpPr>
          <p:cNvPr id="73" name="グループ化 72">
            <a:extLst>
              <a:ext uri="{FF2B5EF4-FFF2-40B4-BE49-F238E27FC236}">
                <a16:creationId xmlns:a16="http://schemas.microsoft.com/office/drawing/2014/main" id="{6CDB20B6-BE0C-C9EA-22DA-B3386E561393}"/>
              </a:ext>
            </a:extLst>
          </p:cNvPr>
          <p:cNvGrpSpPr/>
          <p:nvPr/>
        </p:nvGrpSpPr>
        <p:grpSpPr>
          <a:xfrm>
            <a:off x="4140376" y="8309051"/>
            <a:ext cx="1540743" cy="1357421"/>
            <a:chOff x="12379405" y="14822512"/>
            <a:chExt cx="4962324" cy="4371893"/>
          </a:xfrm>
        </p:grpSpPr>
        <p:graphicFrame>
          <p:nvGraphicFramePr>
            <p:cNvPr id="75" name="グラフ 74">
              <a:extLst>
                <a:ext uri="{FF2B5EF4-FFF2-40B4-BE49-F238E27FC236}">
                  <a16:creationId xmlns:a16="http://schemas.microsoft.com/office/drawing/2014/main" id="{791DC629-EC04-561F-019A-72F05422F2D9}"/>
                </a:ext>
              </a:extLst>
            </p:cNvPr>
            <p:cNvGraphicFramePr/>
            <p:nvPr>
              <p:extLst>
                <p:ext uri="{D42A27DB-BD31-4B8C-83A1-F6EECF244321}">
                  <p14:modId xmlns:p14="http://schemas.microsoft.com/office/powerpoint/2010/main" val="661466630"/>
                </p:ext>
              </p:extLst>
            </p:nvPr>
          </p:nvGraphicFramePr>
          <p:xfrm>
            <a:off x="12379405" y="14822512"/>
            <a:ext cx="4962324" cy="4371893"/>
          </p:xfrm>
          <a:graphic>
            <a:graphicData uri="http://schemas.openxmlformats.org/drawingml/2006/chart">
              <c:chart xmlns:c="http://schemas.openxmlformats.org/drawingml/2006/chart" xmlns:r="http://schemas.openxmlformats.org/officeDocument/2006/relationships" r:id="rId5"/>
            </a:graphicData>
          </a:graphic>
        </p:graphicFrame>
        <p:sp>
          <p:nvSpPr>
            <p:cNvPr id="76" name="テキスト ボックス 75">
              <a:extLst>
                <a:ext uri="{FF2B5EF4-FFF2-40B4-BE49-F238E27FC236}">
                  <a16:creationId xmlns:a16="http://schemas.microsoft.com/office/drawing/2014/main" id="{EDD5D222-1BC8-9554-84F9-EA62EAEDDBA1}"/>
                </a:ext>
              </a:extLst>
            </p:cNvPr>
            <p:cNvSpPr txBox="1"/>
            <p:nvPr/>
          </p:nvSpPr>
          <p:spPr>
            <a:xfrm>
              <a:off x="14502706" y="16106307"/>
              <a:ext cx="2362128" cy="1189520"/>
            </a:xfrm>
            <a:prstGeom prst="rect">
              <a:avLst/>
            </a:prstGeom>
            <a:noFill/>
            <a:ln w="12700">
              <a:noFill/>
            </a:ln>
          </p:spPr>
          <p:txBody>
            <a:bodyPr wrap="square" lIns="0" tIns="0" rIns="0" bIns="0" rtlCol="0">
              <a:spAutoFit/>
            </a:bodyPr>
            <a:lstStyle/>
            <a:p>
              <a:pPr algn="ctr"/>
              <a:r>
                <a:rPr kumimoji="1" lang="ja-JP" altLang="en-US" sz="800" b="1" dirty="0">
                  <a:latin typeface="BIZ UDPゴシック" panose="020B0400000000000000" pitchFamily="50" charset="-128"/>
                  <a:ea typeface="BIZ UDPゴシック" panose="020B0400000000000000" pitchFamily="50" charset="-128"/>
                </a:rPr>
                <a:t>家具等の</a:t>
              </a:r>
              <a:endParaRPr kumimoji="1" lang="en-US" altLang="ja-JP" sz="800" b="1" dirty="0">
                <a:latin typeface="BIZ UDPゴシック" panose="020B0400000000000000" pitchFamily="50" charset="-128"/>
                <a:ea typeface="BIZ UDPゴシック" panose="020B0400000000000000" pitchFamily="50" charset="-128"/>
              </a:endParaRPr>
            </a:p>
            <a:p>
              <a:pPr algn="ctr"/>
              <a:r>
                <a:rPr kumimoji="1" lang="ja-JP" altLang="en-US" sz="800" b="1" dirty="0">
                  <a:latin typeface="BIZ UDPゴシック" panose="020B0400000000000000" pitchFamily="50" charset="-128"/>
                  <a:ea typeface="BIZ UDPゴシック" panose="020B0400000000000000" pitchFamily="50" charset="-128"/>
                </a:rPr>
                <a:t>転倒落下</a:t>
              </a:r>
              <a:endParaRPr kumimoji="1" lang="en-US" altLang="ja-JP" sz="800" b="1" dirty="0">
                <a:latin typeface="BIZ UDPゴシック" panose="020B0400000000000000" pitchFamily="50" charset="-128"/>
                <a:ea typeface="BIZ UDPゴシック" panose="020B0400000000000000" pitchFamily="50" charset="-128"/>
              </a:endParaRPr>
            </a:p>
            <a:p>
              <a:pPr algn="ctr"/>
              <a:r>
                <a:rPr kumimoji="1" lang="en-US" altLang="ja-JP" sz="800" b="1" dirty="0">
                  <a:latin typeface="BIZ UDPゴシック" panose="020B0400000000000000" pitchFamily="50" charset="-128"/>
                  <a:ea typeface="BIZ UDPゴシック" panose="020B0400000000000000" pitchFamily="50" charset="-128"/>
                </a:rPr>
                <a:t>46%</a:t>
              </a:r>
              <a:endParaRPr kumimoji="1" lang="ja-JP" altLang="en-US" sz="800" b="1" dirty="0">
                <a:latin typeface="BIZ UDPゴシック" panose="020B0400000000000000" pitchFamily="50" charset="-128"/>
                <a:ea typeface="BIZ UDPゴシック" panose="020B0400000000000000" pitchFamily="50" charset="-128"/>
              </a:endParaRPr>
            </a:p>
          </p:txBody>
        </p:sp>
        <p:sp>
          <p:nvSpPr>
            <p:cNvPr id="77" name="テキスト ボックス 76">
              <a:extLst>
                <a:ext uri="{FF2B5EF4-FFF2-40B4-BE49-F238E27FC236}">
                  <a16:creationId xmlns:a16="http://schemas.microsoft.com/office/drawing/2014/main" id="{48D4460B-0174-3C17-30CD-D945D371E414}"/>
                </a:ext>
              </a:extLst>
            </p:cNvPr>
            <p:cNvSpPr txBox="1"/>
            <p:nvPr/>
          </p:nvSpPr>
          <p:spPr>
            <a:xfrm>
              <a:off x="13284618" y="17217708"/>
              <a:ext cx="1649357" cy="793013"/>
            </a:xfrm>
            <a:prstGeom prst="rect">
              <a:avLst/>
            </a:prstGeom>
            <a:noFill/>
            <a:ln w="12700">
              <a:noFill/>
            </a:ln>
          </p:spPr>
          <p:txBody>
            <a:bodyPr wrap="square" lIns="0" tIns="0" rIns="0" bIns="0" rtlCol="0">
              <a:spAutoFit/>
            </a:bodyPr>
            <a:lstStyle/>
            <a:p>
              <a:pPr algn="ctr"/>
              <a:r>
                <a:rPr kumimoji="1" lang="ja-JP" altLang="en-US" sz="800" b="1" dirty="0">
                  <a:latin typeface="BIZ UDPゴシック" panose="020B0400000000000000" pitchFamily="50" charset="-128"/>
                  <a:ea typeface="BIZ UDPゴシック" panose="020B0400000000000000" pitchFamily="50" charset="-128"/>
                </a:rPr>
                <a:t>ガラス</a:t>
              </a:r>
              <a:r>
                <a:rPr kumimoji="1" lang="en-US" altLang="ja-JP" sz="800" b="1" dirty="0">
                  <a:latin typeface="BIZ UDPゴシック" panose="020B0400000000000000" pitchFamily="50" charset="-128"/>
                  <a:ea typeface="BIZ UDPゴシック" panose="020B0400000000000000" pitchFamily="50" charset="-128"/>
                </a:rPr>
                <a:t>29%</a:t>
              </a:r>
              <a:endParaRPr kumimoji="1" lang="ja-JP" altLang="en-US" sz="800" b="1" dirty="0">
                <a:latin typeface="BIZ UDPゴシック" panose="020B0400000000000000" pitchFamily="50" charset="-128"/>
                <a:ea typeface="BIZ UDPゴシック" panose="020B0400000000000000" pitchFamily="50" charset="-128"/>
              </a:endParaRPr>
            </a:p>
          </p:txBody>
        </p:sp>
        <p:sp>
          <p:nvSpPr>
            <p:cNvPr id="78" name="テキスト ボックス 77">
              <a:extLst>
                <a:ext uri="{FF2B5EF4-FFF2-40B4-BE49-F238E27FC236}">
                  <a16:creationId xmlns:a16="http://schemas.microsoft.com/office/drawing/2014/main" id="{8353ACE5-D5E2-1619-CB52-1EA9365B3C1C}"/>
                </a:ext>
              </a:extLst>
            </p:cNvPr>
            <p:cNvSpPr txBox="1"/>
            <p:nvPr/>
          </p:nvSpPr>
          <p:spPr>
            <a:xfrm>
              <a:off x="13091567" y="15997327"/>
              <a:ext cx="1615272" cy="793013"/>
            </a:xfrm>
            <a:prstGeom prst="rect">
              <a:avLst/>
            </a:prstGeom>
            <a:noFill/>
            <a:ln w="12700">
              <a:noFill/>
            </a:ln>
          </p:spPr>
          <p:txBody>
            <a:bodyPr wrap="square" lIns="0" tIns="0" rIns="0" bIns="0" rtlCol="0">
              <a:spAutoFit/>
            </a:bodyPr>
            <a:lstStyle/>
            <a:p>
              <a:pPr algn="ctr"/>
              <a:r>
                <a:rPr kumimoji="1" lang="ja-JP" altLang="en-US" sz="800" b="1" dirty="0">
                  <a:latin typeface="BIZ UDPゴシック" panose="020B0400000000000000" pitchFamily="50" charset="-128"/>
                  <a:ea typeface="BIZ UDPゴシック" panose="020B0400000000000000" pitchFamily="50" charset="-128"/>
                </a:rPr>
                <a:t>その他</a:t>
              </a:r>
              <a:endParaRPr kumimoji="1" lang="en-US" altLang="ja-JP" sz="800" b="1" dirty="0">
                <a:latin typeface="BIZ UDPゴシック" panose="020B0400000000000000" pitchFamily="50" charset="-128"/>
                <a:ea typeface="BIZ UDPゴシック" panose="020B0400000000000000" pitchFamily="50" charset="-128"/>
              </a:endParaRPr>
            </a:p>
            <a:p>
              <a:pPr algn="ctr"/>
              <a:r>
                <a:rPr kumimoji="1" lang="en-US" altLang="ja-JP" sz="800" b="1" dirty="0">
                  <a:latin typeface="BIZ UDPゴシック" panose="020B0400000000000000" pitchFamily="50" charset="-128"/>
                  <a:ea typeface="BIZ UDPゴシック" panose="020B0400000000000000" pitchFamily="50" charset="-128"/>
                </a:rPr>
                <a:t>18%</a:t>
              </a:r>
              <a:endParaRPr kumimoji="1" lang="ja-JP" altLang="en-US" sz="800" b="1" dirty="0">
                <a:latin typeface="BIZ UDPゴシック" panose="020B0400000000000000" pitchFamily="50" charset="-128"/>
                <a:ea typeface="BIZ UDPゴシック" panose="020B0400000000000000" pitchFamily="50" charset="-128"/>
              </a:endParaRPr>
            </a:p>
          </p:txBody>
        </p:sp>
      </p:grpSp>
      <p:sp>
        <p:nvSpPr>
          <p:cNvPr id="80" name="テキスト ボックス 79">
            <a:extLst>
              <a:ext uri="{FF2B5EF4-FFF2-40B4-BE49-F238E27FC236}">
                <a16:creationId xmlns:a16="http://schemas.microsoft.com/office/drawing/2014/main" id="{5B8C8F37-E354-428E-9C5A-F21177D49536}"/>
              </a:ext>
            </a:extLst>
          </p:cNvPr>
          <p:cNvSpPr txBox="1"/>
          <p:nvPr/>
        </p:nvSpPr>
        <p:spPr>
          <a:xfrm>
            <a:off x="4839457" y="9110158"/>
            <a:ext cx="1516774" cy="307777"/>
          </a:xfrm>
          <a:prstGeom prst="rect">
            <a:avLst/>
          </a:prstGeom>
          <a:noFill/>
          <a:ln w="12700">
            <a:noFill/>
          </a:ln>
        </p:spPr>
        <p:txBody>
          <a:bodyPr wrap="square" lIns="0" tIns="0" rIns="0" bIns="0" rtlCol="0">
            <a:spAutoFit/>
          </a:bodyPr>
          <a:lstStyle/>
          <a:p>
            <a:pPr algn="ctr"/>
            <a:r>
              <a:rPr kumimoji="1" lang="ja-JP" altLang="en-US" sz="1000" b="1" dirty="0">
                <a:solidFill>
                  <a:srgbClr val="C00000"/>
                </a:solidFill>
                <a:effectLst>
                  <a:glow rad="101600">
                    <a:schemeClr val="bg1"/>
                  </a:glow>
                </a:effectLst>
                <a:latin typeface="BIZ UDゴシック" panose="020B0400000000000000" pitchFamily="49" charset="-128"/>
                <a:ea typeface="BIZ UDゴシック" panose="020B0400000000000000" pitchFamily="49" charset="-128"/>
              </a:rPr>
              <a:t>家具等の転倒落下が</a:t>
            </a:r>
            <a:endParaRPr kumimoji="1" lang="en-US" altLang="ja-JP" sz="1000" b="1" dirty="0">
              <a:solidFill>
                <a:srgbClr val="C00000"/>
              </a:solidFill>
              <a:effectLst>
                <a:glow rad="101600">
                  <a:schemeClr val="bg1"/>
                </a:glow>
              </a:effectLst>
              <a:latin typeface="BIZ UDゴシック" panose="020B0400000000000000" pitchFamily="49" charset="-128"/>
              <a:ea typeface="BIZ UDゴシック" panose="020B0400000000000000" pitchFamily="49" charset="-128"/>
            </a:endParaRPr>
          </a:p>
          <a:p>
            <a:pPr algn="ctr"/>
            <a:r>
              <a:rPr kumimoji="1" lang="ja-JP" altLang="en-US" sz="1000" b="1" dirty="0">
                <a:solidFill>
                  <a:srgbClr val="C00000"/>
                </a:solidFill>
                <a:effectLst>
                  <a:glow rad="101600">
                    <a:schemeClr val="bg1"/>
                  </a:glow>
                </a:effectLst>
                <a:latin typeface="BIZ UDゴシック" panose="020B0400000000000000" pitchFamily="49" charset="-128"/>
                <a:ea typeface="BIZ UDゴシック" panose="020B0400000000000000" pitchFamily="49" charset="-128"/>
              </a:rPr>
              <a:t>約半数を占める！</a:t>
            </a:r>
            <a:endParaRPr kumimoji="1" lang="ja-JP" altLang="en-US" sz="1050" b="1" u="sng" dirty="0">
              <a:solidFill>
                <a:srgbClr val="C00000"/>
              </a:solidFill>
              <a:effectLst>
                <a:glow rad="101600">
                  <a:schemeClr val="bg1"/>
                </a:glow>
              </a:effectLst>
            </a:endParaRPr>
          </a:p>
        </p:txBody>
      </p:sp>
      <p:sp>
        <p:nvSpPr>
          <p:cNvPr id="83" name="テキスト ボックス 82">
            <a:extLst>
              <a:ext uri="{FF2B5EF4-FFF2-40B4-BE49-F238E27FC236}">
                <a16:creationId xmlns:a16="http://schemas.microsoft.com/office/drawing/2014/main" id="{48AB124B-15B5-2395-B2F9-47392D590B40}"/>
              </a:ext>
            </a:extLst>
          </p:cNvPr>
          <p:cNvSpPr txBox="1"/>
          <p:nvPr/>
        </p:nvSpPr>
        <p:spPr>
          <a:xfrm>
            <a:off x="5313972" y="8423610"/>
            <a:ext cx="1406408" cy="369332"/>
          </a:xfrm>
          <a:prstGeom prst="roundRect">
            <a:avLst>
              <a:gd name="adj" fmla="val 0"/>
            </a:avLst>
          </a:prstGeom>
          <a:noFill/>
          <a:ln>
            <a:noFill/>
          </a:ln>
        </p:spPr>
        <p:txBody>
          <a:bodyPr wrap="square" lIns="0" tIns="0" rIns="0" bIns="0" rtlCol="0">
            <a:spAutoFit/>
          </a:bodyPr>
          <a:lstStyle>
            <a:defPPr>
              <a:defRPr lang="en-US"/>
            </a:defPPr>
            <a:lvl1pPr marR="0" lvl="0" indent="0" algn="ctr" fontAlgn="auto">
              <a:lnSpc>
                <a:spcPct val="100000"/>
              </a:lnSpc>
              <a:spcBef>
                <a:spcPts val="0"/>
              </a:spcBef>
              <a:spcAft>
                <a:spcPts val="0"/>
              </a:spcAft>
              <a:buClrTx/>
              <a:buSzTx/>
              <a:buFontTx/>
              <a:buNone/>
              <a:tabLst/>
              <a:defRPr kumimoji="1" sz="1200" b="1">
                <a:ln w="3175">
                  <a:noFill/>
                </a:ln>
                <a:solidFill>
                  <a:prstClr val="black"/>
                </a:solidFill>
                <a:effectLst>
                  <a:glow rad="127000">
                    <a:prstClr val="white"/>
                  </a:glow>
                </a:effectLst>
                <a:latin typeface="BIZ UDゴシック" panose="020B0400000000000000" pitchFamily="49" charset="-128"/>
                <a:ea typeface="BIZ UDゴシック" panose="020B0400000000000000" pitchFamily="49" charset="-128"/>
              </a:defRPr>
            </a:lvl1pPr>
          </a:lstStyle>
          <a:p>
            <a:pPr algn="l"/>
            <a:r>
              <a:rPr lang="ja-JP" altLang="en-US" dirty="0">
                <a:solidFill>
                  <a:schemeClr val="tx1"/>
                </a:solidFill>
              </a:rPr>
              <a:t>阪神淡路大震災</a:t>
            </a:r>
            <a:endParaRPr lang="en-US" altLang="ja-JP" dirty="0">
              <a:solidFill>
                <a:schemeClr val="tx1"/>
              </a:solidFill>
            </a:endParaRPr>
          </a:p>
          <a:p>
            <a:pPr algn="l"/>
            <a:r>
              <a:rPr lang="ja-JP" altLang="en-US" dirty="0">
                <a:solidFill>
                  <a:schemeClr val="tx1"/>
                </a:solidFill>
              </a:rPr>
              <a:t>　での負傷原因</a:t>
            </a:r>
          </a:p>
        </p:txBody>
      </p:sp>
      <p:sp>
        <p:nvSpPr>
          <p:cNvPr id="84" name="テキスト ボックス 83">
            <a:extLst>
              <a:ext uri="{FF2B5EF4-FFF2-40B4-BE49-F238E27FC236}">
                <a16:creationId xmlns:a16="http://schemas.microsoft.com/office/drawing/2014/main" id="{0B39976E-3341-47F8-AA1E-3FD4ECB4D474}"/>
              </a:ext>
            </a:extLst>
          </p:cNvPr>
          <p:cNvSpPr txBox="1"/>
          <p:nvPr/>
        </p:nvSpPr>
        <p:spPr>
          <a:xfrm>
            <a:off x="4500404" y="8398989"/>
            <a:ext cx="323486" cy="184666"/>
          </a:xfrm>
          <a:prstGeom prst="rect">
            <a:avLst/>
          </a:prstGeom>
          <a:noFill/>
          <a:ln w="12700">
            <a:noFill/>
          </a:ln>
        </p:spPr>
        <p:txBody>
          <a:bodyPr wrap="square" lIns="0" tIns="0" rIns="0" bIns="0" rtlCol="0">
            <a:spAutoFit/>
          </a:bodyPr>
          <a:lstStyle/>
          <a:p>
            <a:pPr algn="r"/>
            <a:r>
              <a:rPr kumimoji="1" lang="ja-JP" altLang="en-US" sz="600" dirty="0">
                <a:latin typeface="BIZ UDPゴシック" panose="020B0400000000000000" pitchFamily="50" charset="-128"/>
                <a:ea typeface="BIZ UDPゴシック" panose="020B0400000000000000" pitchFamily="50" charset="-128"/>
              </a:rPr>
              <a:t>家屋倒壊</a:t>
            </a:r>
            <a:endParaRPr kumimoji="1" lang="en-US" altLang="ja-JP" sz="600" dirty="0">
              <a:latin typeface="BIZ UDPゴシック" panose="020B0400000000000000" pitchFamily="50" charset="-128"/>
              <a:ea typeface="BIZ UDPゴシック" panose="020B0400000000000000" pitchFamily="50" charset="-128"/>
            </a:endParaRPr>
          </a:p>
          <a:p>
            <a:pPr algn="r"/>
            <a:r>
              <a:rPr kumimoji="1" lang="en-US" altLang="ja-JP" sz="600" dirty="0">
                <a:latin typeface="BIZ UDPゴシック" panose="020B0400000000000000" pitchFamily="50" charset="-128"/>
                <a:ea typeface="BIZ UDPゴシック" panose="020B0400000000000000" pitchFamily="50" charset="-128"/>
              </a:rPr>
              <a:t>3%</a:t>
            </a:r>
            <a:endParaRPr kumimoji="1" lang="ja-JP" altLang="en-US" sz="600" dirty="0">
              <a:latin typeface="BIZ UDPゴシック" panose="020B0400000000000000" pitchFamily="50" charset="-128"/>
              <a:ea typeface="BIZ UDPゴシック" panose="020B0400000000000000" pitchFamily="50" charset="-128"/>
            </a:endParaRPr>
          </a:p>
        </p:txBody>
      </p:sp>
      <p:sp>
        <p:nvSpPr>
          <p:cNvPr id="86" name="テキスト ボックス 85">
            <a:extLst>
              <a:ext uri="{FF2B5EF4-FFF2-40B4-BE49-F238E27FC236}">
                <a16:creationId xmlns:a16="http://schemas.microsoft.com/office/drawing/2014/main" id="{82B78C23-BEAD-4A3D-86DD-E0B03CA4CA02}"/>
              </a:ext>
            </a:extLst>
          </p:cNvPr>
          <p:cNvSpPr txBox="1"/>
          <p:nvPr/>
        </p:nvSpPr>
        <p:spPr>
          <a:xfrm>
            <a:off x="3316264" y="6055611"/>
            <a:ext cx="2304000" cy="288000"/>
          </a:xfrm>
          <a:prstGeom prst="roundRect">
            <a:avLst>
              <a:gd name="adj" fmla="val 0"/>
            </a:avLst>
          </a:prstGeom>
          <a:noFill/>
        </p:spPr>
        <p:txBody>
          <a:bodyPr wrap="square" lIns="36000" tIns="36000" rIns="36000" bIns="36000" rtlCol="0" anchor="ctr">
            <a:noAutofit/>
          </a:bodyPr>
          <a:lstStyle>
            <a:defPPr>
              <a:defRPr lang="en-US"/>
            </a:defPPr>
            <a:lvl1pPr algn="just" defTabSz="829544">
              <a:lnSpc>
                <a:spcPct val="110000"/>
              </a:lnSpc>
              <a:defRPr kumimoji="1" sz="1200" b="1">
                <a:solidFill>
                  <a:prstClr val="black"/>
                </a:solidFill>
                <a:latin typeface="+mn-ea"/>
              </a:defRPr>
            </a:lvl1pPr>
          </a:lstStyle>
          <a:p>
            <a:pPr algn="l"/>
            <a:r>
              <a:rPr lang="ja-JP" altLang="en-US" sz="1400" dirty="0">
                <a:solidFill>
                  <a:srgbClr val="C00000"/>
                </a:solidFill>
                <a:latin typeface="BIZ UDゴシック" panose="020B0400000000000000" pitchFamily="49" charset="-128"/>
                <a:ea typeface="BIZ UDゴシック" panose="020B0400000000000000" pitchFamily="49" charset="-128"/>
              </a:rPr>
              <a:t>家具を固定して転倒防止！</a:t>
            </a:r>
          </a:p>
        </p:txBody>
      </p:sp>
      <p:sp>
        <p:nvSpPr>
          <p:cNvPr id="87" name="テキスト ボックス 86">
            <a:extLst>
              <a:ext uri="{FF2B5EF4-FFF2-40B4-BE49-F238E27FC236}">
                <a16:creationId xmlns:a16="http://schemas.microsoft.com/office/drawing/2014/main" id="{0B39976E-3341-47F8-AA1E-3FD4ECB4D474}"/>
              </a:ext>
            </a:extLst>
          </p:cNvPr>
          <p:cNvSpPr txBox="1"/>
          <p:nvPr/>
        </p:nvSpPr>
        <p:spPr>
          <a:xfrm>
            <a:off x="4854075" y="8380598"/>
            <a:ext cx="252821" cy="184666"/>
          </a:xfrm>
          <a:prstGeom prst="rect">
            <a:avLst/>
          </a:prstGeom>
          <a:noFill/>
          <a:ln w="12700">
            <a:noFill/>
          </a:ln>
        </p:spPr>
        <p:txBody>
          <a:bodyPr wrap="square" lIns="0" tIns="0" rIns="0" bIns="0" rtlCol="0">
            <a:spAutoFit/>
          </a:bodyPr>
          <a:lstStyle/>
          <a:p>
            <a:r>
              <a:rPr kumimoji="1" lang="ja-JP" altLang="en-US" sz="600" dirty="0">
                <a:latin typeface="BIZ UDPゴシック" panose="020B0400000000000000" pitchFamily="50" charset="-128"/>
                <a:ea typeface="BIZ UDPゴシック" panose="020B0400000000000000" pitchFamily="50" charset="-128"/>
              </a:rPr>
              <a:t>不明</a:t>
            </a:r>
            <a:endParaRPr kumimoji="1" lang="en-US" altLang="ja-JP" sz="600" dirty="0">
              <a:latin typeface="BIZ UDPゴシック" panose="020B0400000000000000" pitchFamily="50" charset="-128"/>
              <a:ea typeface="BIZ UDPゴシック" panose="020B0400000000000000" pitchFamily="50" charset="-128"/>
            </a:endParaRPr>
          </a:p>
          <a:p>
            <a:r>
              <a:rPr kumimoji="1" lang="en-US" altLang="ja-JP" sz="600" dirty="0">
                <a:latin typeface="BIZ UDPゴシック" panose="020B0400000000000000" pitchFamily="50" charset="-128"/>
                <a:ea typeface="BIZ UDPゴシック" panose="020B0400000000000000" pitchFamily="50" charset="-128"/>
              </a:rPr>
              <a:t>3%</a:t>
            </a:r>
            <a:endParaRPr kumimoji="1" lang="ja-JP" altLang="en-US" sz="600" dirty="0">
              <a:latin typeface="BIZ UDPゴシック" panose="020B0400000000000000" pitchFamily="50" charset="-128"/>
              <a:ea typeface="BIZ UDPゴシック" panose="020B0400000000000000" pitchFamily="50" charset="-128"/>
            </a:endParaRPr>
          </a:p>
        </p:txBody>
      </p:sp>
      <p:pic>
        <p:nvPicPr>
          <p:cNvPr id="88" name="図 87"/>
          <p:cNvPicPr>
            <a:picLocks noChangeAspect="1"/>
          </p:cNvPicPr>
          <p:nvPr/>
        </p:nvPicPr>
        <p:blipFill rotWithShape="1">
          <a:blip r:embed="rId6" cstate="print">
            <a:extLst>
              <a:ext uri="{28A0092B-C50C-407E-A947-70E740481C1C}">
                <a14:useLocalDpi xmlns:a14="http://schemas.microsoft.com/office/drawing/2010/main"/>
              </a:ext>
            </a:extLst>
          </a:blip>
          <a:srcRect/>
          <a:stretch/>
        </p:blipFill>
        <p:spPr>
          <a:xfrm>
            <a:off x="2978780" y="8310384"/>
            <a:ext cx="1276300" cy="1206142"/>
          </a:xfrm>
          <a:prstGeom prst="rect">
            <a:avLst/>
          </a:prstGeom>
        </p:spPr>
      </p:pic>
      <p:pic>
        <p:nvPicPr>
          <p:cNvPr id="101" name="図 100"/>
          <p:cNvPicPr>
            <a:picLocks noChangeAspect="1"/>
          </p:cNvPicPr>
          <p:nvPr/>
        </p:nvPicPr>
        <p:blipFill rotWithShape="1">
          <a:blip r:embed="rId7" cstate="print">
            <a:extLst>
              <a:ext uri="{28A0092B-C50C-407E-A947-70E740481C1C}">
                <a14:useLocalDpi xmlns:a14="http://schemas.microsoft.com/office/drawing/2010/main"/>
              </a:ext>
            </a:extLst>
          </a:blip>
          <a:srcRect/>
          <a:stretch/>
        </p:blipFill>
        <p:spPr>
          <a:xfrm>
            <a:off x="346203" y="8327232"/>
            <a:ext cx="2586556" cy="1228391"/>
          </a:xfrm>
          <a:prstGeom prst="rect">
            <a:avLst/>
          </a:prstGeom>
        </p:spPr>
      </p:pic>
      <p:sp>
        <p:nvSpPr>
          <p:cNvPr id="102" name="四角形: 角を丸くする 70">
            <a:extLst>
              <a:ext uri="{FF2B5EF4-FFF2-40B4-BE49-F238E27FC236}">
                <a16:creationId xmlns:a16="http://schemas.microsoft.com/office/drawing/2014/main" id="{04CEAE1C-CE90-1D3B-C223-6F9121E5A3B1}"/>
              </a:ext>
            </a:extLst>
          </p:cNvPr>
          <p:cNvSpPr/>
          <p:nvPr/>
        </p:nvSpPr>
        <p:spPr>
          <a:xfrm>
            <a:off x="189000" y="176244"/>
            <a:ext cx="6480000" cy="1872000"/>
          </a:xfrm>
          <a:prstGeom prst="roundRect">
            <a:avLst>
              <a:gd name="adj" fmla="val 0"/>
            </a:avLst>
          </a:prstGeom>
          <a:solidFill>
            <a:schemeClr val="bg1"/>
          </a:solid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テキスト ボックス 102">
            <a:extLst>
              <a:ext uri="{FF2B5EF4-FFF2-40B4-BE49-F238E27FC236}">
                <a16:creationId xmlns:a16="http://schemas.microsoft.com/office/drawing/2014/main" id="{4B1CBB8C-3366-CA90-B8D7-0C8854920576}"/>
              </a:ext>
            </a:extLst>
          </p:cNvPr>
          <p:cNvSpPr txBox="1"/>
          <p:nvPr/>
        </p:nvSpPr>
        <p:spPr>
          <a:xfrm>
            <a:off x="178161" y="164422"/>
            <a:ext cx="3060000" cy="324000"/>
          </a:xfrm>
          <a:prstGeom prst="rect">
            <a:avLst/>
          </a:prstGeom>
          <a:solidFill>
            <a:srgbClr val="C00000"/>
          </a:solidFill>
        </p:spPr>
        <p:txBody>
          <a:bodyPr wrap="square" lIns="72000" tIns="72000" rIns="36000" bIns="0" rtlCol="0">
            <a:spAutoFit/>
          </a:bodyPr>
          <a:lstStyle>
            <a:defPPr>
              <a:defRPr lang="en-US"/>
            </a:defPPr>
            <a:lvl1pPr>
              <a:defRPr kumimoji="1" sz="1600" b="1">
                <a:latin typeface="arial" panose="020B0604020202020204" pitchFamily="34" charset="0"/>
              </a:defRPr>
            </a:lvl1pPr>
          </a:lstStyle>
          <a:p>
            <a:pPr algn="ctr"/>
            <a:r>
              <a:rPr lang="ja-JP" altLang="en-US" dirty="0">
                <a:solidFill>
                  <a:schemeClr val="bg1"/>
                </a:solidFill>
                <a:effectLst/>
                <a:latin typeface="メイリオ" panose="020B0604030504040204" pitchFamily="50" charset="-128"/>
                <a:ea typeface="メイリオ" panose="020B0604030504040204" pitchFamily="50" charset="-128"/>
              </a:rPr>
              <a:t>消火器、備えていますか？</a:t>
            </a:r>
            <a:endParaRPr lang="en-US" altLang="ja-JP" dirty="0">
              <a:solidFill>
                <a:schemeClr val="bg1"/>
              </a:solidFill>
              <a:effectLst/>
              <a:latin typeface="メイリオ" panose="020B0604030504040204" pitchFamily="50" charset="-128"/>
              <a:ea typeface="メイリオ" panose="020B0604030504040204" pitchFamily="50" charset="-128"/>
            </a:endParaRPr>
          </a:p>
        </p:txBody>
      </p:sp>
      <p:sp>
        <p:nvSpPr>
          <p:cNvPr id="104" name="四角形: 角を丸くする 68">
            <a:extLst>
              <a:ext uri="{FF2B5EF4-FFF2-40B4-BE49-F238E27FC236}">
                <a16:creationId xmlns:a16="http://schemas.microsoft.com/office/drawing/2014/main" id="{48EBBB09-6676-1250-8A24-0F065ADB8888}"/>
              </a:ext>
            </a:extLst>
          </p:cNvPr>
          <p:cNvSpPr/>
          <p:nvPr/>
        </p:nvSpPr>
        <p:spPr>
          <a:xfrm>
            <a:off x="250714" y="516379"/>
            <a:ext cx="5292000" cy="1728062"/>
          </a:xfrm>
          <a:prstGeom prst="roundRect">
            <a:avLst>
              <a:gd name="adj" fmla="val 0"/>
            </a:avLst>
          </a:prstGeom>
          <a:no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171450" indent="-171450" algn="just" defTabSz="829544">
              <a:lnSpc>
                <a:spcPct val="110000"/>
              </a:lnSpc>
              <a:spcAft>
                <a:spcPts val="600"/>
              </a:spcAft>
              <a:buFont typeface="Wingdings" panose="05000000000000000000" pitchFamily="2" charset="2"/>
              <a:buChar char="l"/>
              <a:defRPr/>
            </a:pPr>
            <a:r>
              <a:rPr lang="ja-JP" altLang="en-US" sz="1200" kern="0" dirty="0">
                <a:solidFill>
                  <a:schemeClr val="tx1"/>
                </a:solidFill>
                <a:latin typeface="BIZ UDPゴシック" panose="020B0400000000000000" pitchFamily="50" charset="-128"/>
                <a:ea typeface="BIZ UDPゴシック" panose="020B0400000000000000" pitchFamily="50" charset="-128"/>
              </a:rPr>
              <a:t>火災を防ぐためには初期消火がとても重要です。各家庭で消火器を備え、使い方を確認しておきましょう。価格は４千円台からあります。</a:t>
            </a:r>
          </a:p>
          <a:p>
            <a:pPr marL="171450" indent="-171450" algn="just" defTabSz="829544">
              <a:lnSpc>
                <a:spcPct val="110000"/>
              </a:lnSpc>
              <a:spcAft>
                <a:spcPts val="600"/>
              </a:spcAft>
              <a:buFont typeface="Wingdings" panose="05000000000000000000" pitchFamily="2" charset="2"/>
              <a:buChar char="l"/>
              <a:defRPr/>
            </a:pPr>
            <a:r>
              <a:rPr lang="ja-JP" altLang="en-US" sz="1200" kern="0" dirty="0">
                <a:solidFill>
                  <a:schemeClr val="tx1"/>
                </a:solidFill>
                <a:latin typeface="BIZ UDPゴシック" panose="020B0400000000000000" pitchFamily="50" charset="-128"/>
                <a:ea typeface="BIZ UDPゴシック" panose="020B0400000000000000" pitchFamily="50" charset="-128"/>
              </a:rPr>
              <a:t>住宅用消火器には使用期限</a:t>
            </a:r>
            <a:r>
              <a:rPr lang="en-US" altLang="ja-JP" sz="1200" kern="0" dirty="0">
                <a:solidFill>
                  <a:schemeClr val="tx1"/>
                </a:solidFill>
                <a:latin typeface="BIZ UDPゴシック" panose="020B0400000000000000" pitchFamily="50" charset="-128"/>
                <a:ea typeface="BIZ UDPゴシック" panose="020B0400000000000000" pitchFamily="50" charset="-128"/>
              </a:rPr>
              <a:t>(</a:t>
            </a:r>
            <a:r>
              <a:rPr lang="ja-JP" altLang="en-US" sz="1200" kern="0" dirty="0">
                <a:solidFill>
                  <a:schemeClr val="tx1"/>
                </a:solidFill>
                <a:latin typeface="BIZ UDPゴシック" panose="020B0400000000000000" pitchFamily="50" charset="-128"/>
                <a:ea typeface="BIZ UDPゴシック" panose="020B0400000000000000" pitchFamily="50" charset="-128"/>
              </a:rPr>
              <a:t>主に５年</a:t>
            </a:r>
            <a:r>
              <a:rPr lang="en-US" altLang="ja-JP" sz="1200" kern="0" dirty="0">
                <a:solidFill>
                  <a:schemeClr val="tx1"/>
                </a:solidFill>
                <a:latin typeface="BIZ UDPゴシック" panose="020B0400000000000000" pitchFamily="50" charset="-128"/>
                <a:ea typeface="BIZ UDPゴシック" panose="020B0400000000000000" pitchFamily="50" charset="-128"/>
              </a:rPr>
              <a:t>)</a:t>
            </a:r>
            <a:r>
              <a:rPr lang="ja-JP" altLang="en-US" sz="1200" kern="0" dirty="0">
                <a:solidFill>
                  <a:schemeClr val="tx1"/>
                </a:solidFill>
                <a:latin typeface="BIZ UDPゴシック" panose="020B0400000000000000" pitchFamily="50" charset="-128"/>
                <a:ea typeface="BIZ UDPゴシック" panose="020B0400000000000000" pitchFamily="50" charset="-128"/>
              </a:rPr>
              <a:t>が定められています。定期的に交換して、古い消火器は業者に引き取ってもらいましょう。</a:t>
            </a:r>
          </a:p>
          <a:p>
            <a:pPr marL="171450" indent="-171450" algn="just" defTabSz="829544">
              <a:lnSpc>
                <a:spcPct val="110000"/>
              </a:lnSpc>
              <a:spcAft>
                <a:spcPts val="600"/>
              </a:spcAft>
              <a:buFont typeface="Wingdings" panose="05000000000000000000" pitchFamily="2" charset="2"/>
              <a:buChar char="l"/>
              <a:defRPr/>
            </a:pPr>
            <a:r>
              <a:rPr lang="ja-JP" altLang="en-US" sz="1200" kern="0" dirty="0">
                <a:solidFill>
                  <a:schemeClr val="tx1"/>
                </a:solidFill>
                <a:latin typeface="BIZ UDPゴシック" panose="020B0400000000000000" pitchFamily="50" charset="-128"/>
                <a:ea typeface="BIZ UDPゴシック" panose="020B0400000000000000" pitchFamily="50" charset="-128"/>
              </a:rPr>
              <a:t>マンションでは廊下等の共用部に消火器が設置されている場合が多いので、場所を確認しておきましょう。</a:t>
            </a:r>
          </a:p>
        </p:txBody>
      </p:sp>
      <p:pic>
        <p:nvPicPr>
          <p:cNvPr id="107" name="図 106"/>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5542714" y="302359"/>
            <a:ext cx="1154092" cy="1538789"/>
          </a:xfrm>
          <a:prstGeom prst="rect">
            <a:avLst/>
          </a:prstGeom>
        </p:spPr>
      </p:pic>
      <p:sp>
        <p:nvSpPr>
          <p:cNvPr id="108" name="テキスト ボックス 107">
            <a:extLst>
              <a:ext uri="{FF2B5EF4-FFF2-40B4-BE49-F238E27FC236}">
                <a16:creationId xmlns:a16="http://schemas.microsoft.com/office/drawing/2014/main" id="{82B78C23-BEAD-4A3D-86DD-E0B03CA4CA02}"/>
              </a:ext>
            </a:extLst>
          </p:cNvPr>
          <p:cNvSpPr txBox="1"/>
          <p:nvPr/>
        </p:nvSpPr>
        <p:spPr>
          <a:xfrm>
            <a:off x="3316264" y="209654"/>
            <a:ext cx="2304000" cy="288000"/>
          </a:xfrm>
          <a:prstGeom prst="roundRect">
            <a:avLst>
              <a:gd name="adj" fmla="val 0"/>
            </a:avLst>
          </a:prstGeom>
          <a:noFill/>
        </p:spPr>
        <p:txBody>
          <a:bodyPr wrap="square" lIns="36000" tIns="36000" rIns="36000" bIns="36000" rtlCol="0" anchor="ctr">
            <a:noAutofit/>
          </a:bodyPr>
          <a:lstStyle>
            <a:defPPr>
              <a:defRPr lang="en-US"/>
            </a:defPPr>
            <a:lvl1pPr algn="just" defTabSz="829544">
              <a:lnSpc>
                <a:spcPct val="110000"/>
              </a:lnSpc>
              <a:defRPr kumimoji="1" sz="1200" b="1">
                <a:solidFill>
                  <a:prstClr val="black"/>
                </a:solidFill>
                <a:latin typeface="+mn-ea"/>
              </a:defRPr>
            </a:lvl1pPr>
          </a:lstStyle>
          <a:p>
            <a:pPr algn="l"/>
            <a:r>
              <a:rPr lang="ja-JP" altLang="en-US" sz="1400" dirty="0">
                <a:solidFill>
                  <a:srgbClr val="C00000"/>
                </a:solidFill>
                <a:latin typeface="BIZ UDゴシック" panose="020B0400000000000000" pitchFamily="49" charset="-128"/>
                <a:ea typeface="BIZ UDゴシック" panose="020B0400000000000000" pitchFamily="49" charset="-128"/>
              </a:rPr>
              <a:t>初期消火が最重要！</a:t>
            </a:r>
          </a:p>
        </p:txBody>
      </p:sp>
      <p:sp>
        <p:nvSpPr>
          <p:cNvPr id="109" name="テキスト ボックス 108">
            <a:extLst>
              <a:ext uri="{FF2B5EF4-FFF2-40B4-BE49-F238E27FC236}">
                <a16:creationId xmlns:a16="http://schemas.microsoft.com/office/drawing/2014/main" id="{8542829A-6238-07F4-5FCC-DDA11CAAEAB9}"/>
              </a:ext>
            </a:extLst>
          </p:cNvPr>
          <p:cNvSpPr txBox="1"/>
          <p:nvPr/>
        </p:nvSpPr>
        <p:spPr>
          <a:xfrm>
            <a:off x="2511000" y="9705091"/>
            <a:ext cx="1836000" cy="180000"/>
          </a:xfrm>
          <a:prstGeom prst="rect">
            <a:avLst/>
          </a:prstGeom>
          <a:noFill/>
          <a:effectLst/>
        </p:spPr>
        <p:txBody>
          <a:bodyPr wrap="square" lIns="0" tIns="0" rIns="0" bIns="0" rtlCol="0">
            <a:noAutofit/>
          </a:bodyPr>
          <a:lstStyle/>
          <a:p>
            <a:pPr algn="ctr">
              <a:lnSpc>
                <a:spcPct val="80000"/>
              </a:lnSpc>
            </a:pPr>
            <a:r>
              <a:rPr lang="en-US" altLang="ja-JP" sz="1100" dirty="0">
                <a:solidFill>
                  <a:schemeClr val="accent2">
                    <a:lumMod val="60000"/>
                    <a:lumOff val="40000"/>
                  </a:schemeClr>
                </a:solidFill>
                <a:effectLst/>
                <a:latin typeface="BIZ UDPゴシック" panose="020B0400000000000000" pitchFamily="50" charset="-128"/>
                <a:ea typeface="BIZ UDPゴシック" panose="020B0400000000000000" pitchFamily="50" charset="-128"/>
                <a:cs typeface="Microsoft Tai Le" panose="020B0502040204020203" pitchFamily="34" charset="0"/>
              </a:rPr>
              <a:t>Be Safety,  Be Happy.</a:t>
            </a:r>
          </a:p>
        </p:txBody>
      </p:sp>
      <p:graphicFrame>
        <p:nvGraphicFramePr>
          <p:cNvPr id="110" name="グラフ 109">
            <a:extLst>
              <a:ext uri="{FF2B5EF4-FFF2-40B4-BE49-F238E27FC236}">
                <a16:creationId xmlns:a16="http://schemas.microsoft.com/office/drawing/2014/main" id="{4DE2C073-C19D-7498-0CC7-578069857B62}"/>
              </a:ext>
            </a:extLst>
          </p:cNvPr>
          <p:cNvGraphicFramePr>
            <a:graphicFrameLocks/>
          </p:cNvGraphicFramePr>
          <p:nvPr>
            <p:extLst>
              <p:ext uri="{D42A27DB-BD31-4B8C-83A1-F6EECF244321}">
                <p14:modId xmlns:p14="http://schemas.microsoft.com/office/powerpoint/2010/main" val="526112329"/>
              </p:ext>
            </p:extLst>
          </p:nvPr>
        </p:nvGraphicFramePr>
        <p:xfrm>
          <a:off x="323021" y="5166102"/>
          <a:ext cx="2160000" cy="576000"/>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111" name="グラフ 110">
            <a:extLst>
              <a:ext uri="{FF2B5EF4-FFF2-40B4-BE49-F238E27FC236}">
                <a16:creationId xmlns:a16="http://schemas.microsoft.com/office/drawing/2014/main" id="{5E6629E5-26FE-4250-67C5-7E69B7A35EA6}"/>
              </a:ext>
            </a:extLst>
          </p:cNvPr>
          <p:cNvGraphicFramePr>
            <a:graphicFrameLocks/>
          </p:cNvGraphicFramePr>
          <p:nvPr>
            <p:extLst>
              <p:ext uri="{D42A27DB-BD31-4B8C-83A1-F6EECF244321}">
                <p14:modId xmlns:p14="http://schemas.microsoft.com/office/powerpoint/2010/main" val="2539621756"/>
              </p:ext>
            </p:extLst>
          </p:nvPr>
        </p:nvGraphicFramePr>
        <p:xfrm>
          <a:off x="2364490" y="5166102"/>
          <a:ext cx="2160000" cy="576000"/>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112" name="グラフ 111">
            <a:extLst>
              <a:ext uri="{FF2B5EF4-FFF2-40B4-BE49-F238E27FC236}">
                <a16:creationId xmlns:a16="http://schemas.microsoft.com/office/drawing/2014/main" id="{E697E71C-660A-34BD-4536-8AD5DDF2FC14}"/>
              </a:ext>
            </a:extLst>
          </p:cNvPr>
          <p:cNvGraphicFramePr>
            <a:graphicFrameLocks/>
          </p:cNvGraphicFramePr>
          <p:nvPr>
            <p:extLst>
              <p:ext uri="{D42A27DB-BD31-4B8C-83A1-F6EECF244321}">
                <p14:modId xmlns:p14="http://schemas.microsoft.com/office/powerpoint/2010/main" val="1496012158"/>
              </p:ext>
            </p:extLst>
          </p:nvPr>
        </p:nvGraphicFramePr>
        <p:xfrm>
          <a:off x="4405959" y="5166102"/>
          <a:ext cx="2160000" cy="576000"/>
        </p:xfrm>
        <a:graphic>
          <a:graphicData uri="http://schemas.openxmlformats.org/drawingml/2006/chart">
            <c:chart xmlns:c="http://schemas.openxmlformats.org/drawingml/2006/chart" xmlns:r="http://schemas.openxmlformats.org/officeDocument/2006/relationships" r:id="rId11"/>
          </a:graphicData>
        </a:graphic>
      </p:graphicFrame>
      <p:sp>
        <p:nvSpPr>
          <p:cNvPr id="113" name="テキスト ボックス 112">
            <a:extLst>
              <a:ext uri="{FF2B5EF4-FFF2-40B4-BE49-F238E27FC236}">
                <a16:creationId xmlns:a16="http://schemas.microsoft.com/office/drawing/2014/main" id="{AF0DCAAC-6FB4-270F-DDB1-265E446DAC4B}"/>
              </a:ext>
            </a:extLst>
          </p:cNvPr>
          <p:cNvSpPr txBox="1"/>
          <p:nvPr/>
        </p:nvSpPr>
        <p:spPr>
          <a:xfrm>
            <a:off x="453305" y="5120459"/>
            <a:ext cx="1357871" cy="153888"/>
          </a:xfrm>
          <a:prstGeom prst="rect">
            <a:avLst/>
          </a:prstGeom>
          <a:noFill/>
        </p:spPr>
        <p:txBody>
          <a:bodyPr wrap="square" lIns="0" tIns="0" rIns="0" bIns="0" rtlCol="0">
            <a:spAutoFit/>
          </a:bodyPr>
          <a:lstStyle/>
          <a:p>
            <a:pPr indent="-174092"/>
            <a:r>
              <a:rPr lang="ja-JP" altLang="en-US" sz="1000" b="1" dirty="0">
                <a:latin typeface="BIZ UDPゴシック" panose="020B0400000000000000" pitchFamily="50" charset="-128"/>
                <a:ea typeface="BIZ UDPゴシック" panose="020B0400000000000000" pitchFamily="50" charset="-128"/>
              </a:rPr>
              <a:t>旧耐震基準（～１９８１）</a:t>
            </a:r>
            <a:endParaRPr lang="en-US" altLang="ja-JP" sz="1000" b="1" dirty="0">
              <a:latin typeface="BIZ UDPゴシック" panose="020B0400000000000000" pitchFamily="50" charset="-128"/>
              <a:ea typeface="BIZ UDPゴシック" panose="020B0400000000000000" pitchFamily="50" charset="-128"/>
            </a:endParaRPr>
          </a:p>
        </p:txBody>
      </p:sp>
      <p:sp>
        <p:nvSpPr>
          <p:cNvPr id="114" name="テキスト ボックス 113">
            <a:extLst>
              <a:ext uri="{FF2B5EF4-FFF2-40B4-BE49-F238E27FC236}">
                <a16:creationId xmlns:a16="http://schemas.microsoft.com/office/drawing/2014/main" id="{AF0DCAAC-6FB4-270F-DDB1-265E446DAC4B}"/>
              </a:ext>
            </a:extLst>
          </p:cNvPr>
          <p:cNvSpPr txBox="1"/>
          <p:nvPr/>
        </p:nvSpPr>
        <p:spPr>
          <a:xfrm>
            <a:off x="2502710" y="5120459"/>
            <a:ext cx="1820407" cy="153888"/>
          </a:xfrm>
          <a:prstGeom prst="rect">
            <a:avLst/>
          </a:prstGeom>
          <a:noFill/>
        </p:spPr>
        <p:txBody>
          <a:bodyPr wrap="square" lIns="0" tIns="0" rIns="0" bIns="0" rtlCol="0">
            <a:spAutoFit/>
          </a:bodyPr>
          <a:lstStyle/>
          <a:p>
            <a:pPr indent="-174092"/>
            <a:r>
              <a:rPr lang="ja-JP" altLang="en-US" sz="1000" b="1" dirty="0">
                <a:latin typeface="BIZ UDPゴシック" panose="020B0400000000000000" pitchFamily="50" charset="-128"/>
                <a:ea typeface="BIZ UDPゴシック" panose="020B0400000000000000" pitchFamily="50" charset="-128"/>
              </a:rPr>
              <a:t>新耐震基準（</a:t>
            </a:r>
            <a:r>
              <a:rPr lang="en-US" altLang="ja-JP" sz="1000" b="1" dirty="0">
                <a:latin typeface="BIZ UDPゴシック" panose="020B0400000000000000" pitchFamily="50" charset="-128"/>
                <a:ea typeface="BIZ UDPゴシック" panose="020B0400000000000000" pitchFamily="50" charset="-128"/>
              </a:rPr>
              <a:t>1981</a:t>
            </a:r>
            <a:r>
              <a:rPr lang="ja-JP" altLang="en-US" sz="1000" b="1" dirty="0">
                <a:latin typeface="BIZ UDPゴシック" panose="020B0400000000000000" pitchFamily="50" charset="-128"/>
                <a:ea typeface="BIZ UDPゴシック" panose="020B0400000000000000" pitchFamily="50" charset="-128"/>
              </a:rPr>
              <a:t>～</a:t>
            </a:r>
            <a:r>
              <a:rPr lang="en-US" altLang="ja-JP" sz="1000" b="1" dirty="0">
                <a:latin typeface="BIZ UDPゴシック" panose="020B0400000000000000" pitchFamily="50" charset="-128"/>
                <a:ea typeface="BIZ UDPゴシック" panose="020B0400000000000000" pitchFamily="50" charset="-128"/>
              </a:rPr>
              <a:t>2000</a:t>
            </a:r>
            <a:r>
              <a:rPr lang="ja-JP" altLang="en-US" sz="1000" b="1" dirty="0">
                <a:latin typeface="BIZ UDPゴシック" panose="020B0400000000000000" pitchFamily="50" charset="-128"/>
                <a:ea typeface="BIZ UDPゴシック" panose="020B0400000000000000" pitchFamily="50" charset="-128"/>
              </a:rPr>
              <a:t>）</a:t>
            </a:r>
            <a:endParaRPr lang="en-US" altLang="ja-JP" sz="1000" b="1" dirty="0">
              <a:latin typeface="BIZ UDPゴシック" panose="020B0400000000000000" pitchFamily="50" charset="-128"/>
              <a:ea typeface="BIZ UDPゴシック" panose="020B0400000000000000" pitchFamily="50" charset="-128"/>
            </a:endParaRPr>
          </a:p>
        </p:txBody>
      </p:sp>
      <p:sp>
        <p:nvSpPr>
          <p:cNvPr id="115" name="テキスト ボックス 114">
            <a:extLst>
              <a:ext uri="{FF2B5EF4-FFF2-40B4-BE49-F238E27FC236}">
                <a16:creationId xmlns:a16="http://schemas.microsoft.com/office/drawing/2014/main" id="{AF0DCAAC-6FB4-270F-DDB1-265E446DAC4B}"/>
              </a:ext>
            </a:extLst>
          </p:cNvPr>
          <p:cNvSpPr txBox="1"/>
          <p:nvPr/>
        </p:nvSpPr>
        <p:spPr>
          <a:xfrm>
            <a:off x="4545276" y="5120459"/>
            <a:ext cx="1517070" cy="153888"/>
          </a:xfrm>
          <a:prstGeom prst="rect">
            <a:avLst/>
          </a:prstGeom>
          <a:noFill/>
        </p:spPr>
        <p:txBody>
          <a:bodyPr wrap="square" lIns="0" tIns="0" rIns="0" bIns="0" rtlCol="0">
            <a:spAutoFit/>
          </a:bodyPr>
          <a:lstStyle/>
          <a:p>
            <a:pPr indent="-174092"/>
            <a:r>
              <a:rPr lang="ja-JP" altLang="en-US" sz="1000" b="1" dirty="0">
                <a:latin typeface="BIZ UDPゴシック" panose="020B0400000000000000" pitchFamily="50" charset="-128"/>
                <a:ea typeface="BIZ UDPゴシック" panose="020B0400000000000000" pitchFamily="50" charset="-128"/>
              </a:rPr>
              <a:t>新耐震基準（</a:t>
            </a:r>
            <a:r>
              <a:rPr lang="en-US" altLang="ja-JP" sz="1000" b="1" dirty="0">
                <a:latin typeface="BIZ UDPゴシック" panose="020B0400000000000000" pitchFamily="50" charset="-128"/>
                <a:ea typeface="BIZ UDPゴシック" panose="020B0400000000000000" pitchFamily="50" charset="-128"/>
              </a:rPr>
              <a:t>2000</a:t>
            </a:r>
            <a:r>
              <a:rPr lang="ja-JP" altLang="en-US" sz="1000" b="1" dirty="0">
                <a:latin typeface="BIZ UDPゴシック" panose="020B0400000000000000" pitchFamily="50" charset="-128"/>
                <a:ea typeface="BIZ UDPゴシック" panose="020B0400000000000000" pitchFamily="50" charset="-128"/>
              </a:rPr>
              <a:t>～）</a:t>
            </a:r>
            <a:endParaRPr lang="en-US" altLang="ja-JP" sz="1000" b="1" dirty="0">
              <a:latin typeface="BIZ UDPゴシック" panose="020B0400000000000000" pitchFamily="50" charset="-128"/>
              <a:ea typeface="BIZ UDPゴシック" panose="020B0400000000000000" pitchFamily="50" charset="-128"/>
            </a:endParaRPr>
          </a:p>
        </p:txBody>
      </p:sp>
      <p:sp>
        <p:nvSpPr>
          <p:cNvPr id="116" name="テキスト ボックス 115">
            <a:extLst>
              <a:ext uri="{FF2B5EF4-FFF2-40B4-BE49-F238E27FC236}">
                <a16:creationId xmlns:a16="http://schemas.microsoft.com/office/drawing/2014/main" id="{AF0DCAAC-6FB4-270F-DDB1-265E446DAC4B}"/>
              </a:ext>
            </a:extLst>
          </p:cNvPr>
          <p:cNvSpPr txBox="1"/>
          <p:nvPr/>
        </p:nvSpPr>
        <p:spPr>
          <a:xfrm>
            <a:off x="430444" y="4794642"/>
            <a:ext cx="5397206" cy="257369"/>
          </a:xfrm>
          <a:prstGeom prst="rect">
            <a:avLst/>
          </a:prstGeom>
          <a:noFill/>
          <a:ln>
            <a:solidFill>
              <a:schemeClr val="tx1"/>
            </a:solidFill>
          </a:ln>
        </p:spPr>
        <p:txBody>
          <a:bodyPr wrap="square" lIns="36000" tIns="36000" rIns="36000" bIns="36000" rtlCol="0">
            <a:spAutoFit/>
          </a:bodyPr>
          <a:lstStyle/>
          <a:p>
            <a:pPr indent="-174092"/>
            <a:r>
              <a:rPr lang="ja-JP" altLang="en-US" sz="1200" dirty="0">
                <a:latin typeface="BIZ UDPゴシック" panose="020B0400000000000000" pitchFamily="50" charset="-128"/>
                <a:ea typeface="BIZ UDPゴシック" panose="020B0400000000000000" pitchFamily="50" charset="-128"/>
              </a:rPr>
              <a:t>参考：</a:t>
            </a:r>
            <a:r>
              <a:rPr lang="en-US" altLang="ja-JP" sz="1200" dirty="0">
                <a:latin typeface="BIZ UDPゴシック" panose="020B0400000000000000" pitchFamily="50" charset="-128"/>
                <a:ea typeface="BIZ UDPゴシック" panose="020B0400000000000000" pitchFamily="50" charset="-128"/>
              </a:rPr>
              <a:t>2024</a:t>
            </a:r>
            <a:r>
              <a:rPr lang="ja-JP" altLang="en-US" sz="1200" dirty="0">
                <a:latin typeface="BIZ UDPゴシック" panose="020B0400000000000000" pitchFamily="50" charset="-128"/>
                <a:ea typeface="BIZ UDPゴシック" panose="020B0400000000000000" pitchFamily="50" charset="-128"/>
              </a:rPr>
              <a:t>年能登半島地震における木造建築物の建築時期別の被害状況（％）</a:t>
            </a:r>
            <a:endParaRPr lang="en-US" altLang="ja-JP" sz="12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1561170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KJM">
    <a:majorFont>
      <a:latin typeface="Arial Black"/>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KJM">
    <a:majorFont>
      <a:latin typeface="Arial Black"/>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KJM">
    <a:majorFont>
      <a:latin typeface="Arial Black"/>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3956</TotalTime>
  <Words>988</Words>
  <Application>Microsoft Office PowerPoint</Application>
  <PresentationFormat>A4 210 x 297 mm</PresentationFormat>
  <Paragraphs>78</Paragraphs>
  <Slides>2</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BIZ UDPゴシック</vt:lpstr>
      <vt:lpstr>BIZ UDゴシック</vt:lpstr>
      <vt:lpstr>メイリオ</vt:lpstr>
      <vt:lpstr>游ゴシック</vt:lpstr>
      <vt:lpstr>Arial</vt:lpstr>
      <vt:lpstr>Calibri</vt:lpstr>
      <vt:lpstr>Calibri Light</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川崎市</dc:creator>
  <cp:lastModifiedBy>桒原桃香_50（ま）防災まちづくり推進課</cp:lastModifiedBy>
  <cp:revision>396</cp:revision>
  <cp:lastPrinted>2023-08-08T07:11:43Z</cp:lastPrinted>
  <dcterms:created xsi:type="dcterms:W3CDTF">2022-08-23T06:56:13Z</dcterms:created>
  <dcterms:modified xsi:type="dcterms:W3CDTF">2026-03-23T23:24:30Z</dcterms:modified>
</cp:coreProperties>
</file>