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4"/>
  </p:notesMasterIdLst>
  <p:sldIdLst>
    <p:sldId id="262" r:id="rId2"/>
    <p:sldId id="263" r:id="rId3"/>
  </p:sldIdLst>
  <p:sldSz cx="6858000" cy="9906000" type="A4"/>
  <p:notesSz cx="9869488" cy="14297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39" userDrawn="1">
          <p15:clr>
            <a:srgbClr val="A4A3A4"/>
          </p15:clr>
        </p15:guide>
        <p15:guide id="2" pos="21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6585"/>
    <a:srgbClr val="00A698"/>
    <a:srgbClr val="FFC1C1"/>
    <a:srgbClr val="FFCECE"/>
    <a:srgbClr val="FF9191"/>
    <a:srgbClr val="F7A68C"/>
    <a:srgbClr val="FAC4AE"/>
    <a:srgbClr val="FCE9DD"/>
    <a:srgbClr val="F7EEB8"/>
    <a:srgbClr val="FBE4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2" autoAdjust="0"/>
    <p:restoredTop sz="94434" autoAdjust="0"/>
  </p:normalViewPr>
  <p:slideViewPr>
    <p:cSldViewPr snapToGrid="0" showGuides="1">
      <p:cViewPr varScale="1">
        <p:scale>
          <a:sx n="75" d="100"/>
          <a:sy n="75" d="100"/>
        </p:scale>
        <p:origin x="3222" y="54"/>
      </p:cViewPr>
      <p:guideLst>
        <p:guide orient="horz" pos="2939"/>
        <p:guide pos="2171"/>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5" y="1"/>
            <a:ext cx="4277632" cy="717728"/>
          </a:xfrm>
          <a:prstGeom prst="rect">
            <a:avLst/>
          </a:prstGeom>
        </p:spPr>
        <p:txBody>
          <a:bodyPr vert="horz" lIns="132497" tIns="66245" rIns="132497" bIns="66245" rtlCol="0"/>
          <a:lstStyle>
            <a:lvl1pPr algn="l">
              <a:defRPr sz="1900"/>
            </a:lvl1pPr>
          </a:lstStyle>
          <a:p>
            <a:endParaRPr kumimoji="1" lang="ja-JP" altLang="en-US"/>
          </a:p>
        </p:txBody>
      </p:sp>
      <p:sp>
        <p:nvSpPr>
          <p:cNvPr id="3" name="日付プレースホルダー 2"/>
          <p:cNvSpPr>
            <a:spLocks noGrp="1"/>
          </p:cNvSpPr>
          <p:nvPr>
            <p:ph type="dt" idx="1"/>
          </p:nvPr>
        </p:nvSpPr>
        <p:spPr>
          <a:xfrm>
            <a:off x="5589551" y="1"/>
            <a:ext cx="4277630" cy="717728"/>
          </a:xfrm>
          <a:prstGeom prst="rect">
            <a:avLst/>
          </a:prstGeom>
        </p:spPr>
        <p:txBody>
          <a:bodyPr vert="horz" lIns="132497" tIns="66245" rIns="132497" bIns="66245" rtlCol="0"/>
          <a:lstStyle>
            <a:lvl1pPr algn="r">
              <a:defRPr sz="1900"/>
            </a:lvl1pPr>
          </a:lstStyle>
          <a:p>
            <a:fld id="{57607A32-5C22-483D-9545-22BC63B7C9E4}"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3265488" y="1787525"/>
            <a:ext cx="3338512" cy="4824413"/>
          </a:xfrm>
          <a:prstGeom prst="rect">
            <a:avLst/>
          </a:prstGeom>
          <a:noFill/>
          <a:ln w="12700">
            <a:solidFill>
              <a:prstClr val="black"/>
            </a:solidFill>
          </a:ln>
        </p:spPr>
        <p:txBody>
          <a:bodyPr vert="horz" lIns="132497" tIns="66245" rIns="132497" bIns="66245" rtlCol="0" anchor="ctr"/>
          <a:lstStyle/>
          <a:p>
            <a:endParaRPr lang="ja-JP" altLang="en-US"/>
          </a:p>
        </p:txBody>
      </p:sp>
      <p:sp>
        <p:nvSpPr>
          <p:cNvPr id="5" name="ノート プレースホルダー 4"/>
          <p:cNvSpPr>
            <a:spLocks noGrp="1"/>
          </p:cNvSpPr>
          <p:nvPr>
            <p:ph type="body" sz="quarter" idx="3"/>
          </p:nvPr>
        </p:nvSpPr>
        <p:spPr>
          <a:xfrm>
            <a:off x="986275" y="6880535"/>
            <a:ext cx="7896985" cy="5629094"/>
          </a:xfrm>
          <a:prstGeom prst="rect">
            <a:avLst/>
          </a:prstGeom>
        </p:spPr>
        <p:txBody>
          <a:bodyPr vert="horz" lIns="132497" tIns="66245" rIns="132497" bIns="662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5" y="13579306"/>
            <a:ext cx="4277632" cy="717728"/>
          </a:xfrm>
          <a:prstGeom prst="rect">
            <a:avLst/>
          </a:prstGeom>
        </p:spPr>
        <p:txBody>
          <a:bodyPr vert="horz" lIns="132497" tIns="66245" rIns="132497" bIns="66245" rtlCol="0" anchor="b"/>
          <a:lstStyle>
            <a:lvl1pPr algn="l">
              <a:defRPr sz="1900"/>
            </a:lvl1pPr>
          </a:lstStyle>
          <a:p>
            <a:endParaRPr kumimoji="1" lang="ja-JP" altLang="en-US"/>
          </a:p>
        </p:txBody>
      </p:sp>
      <p:sp>
        <p:nvSpPr>
          <p:cNvPr id="7" name="スライド番号プレースホルダー 6"/>
          <p:cNvSpPr>
            <a:spLocks noGrp="1"/>
          </p:cNvSpPr>
          <p:nvPr>
            <p:ph type="sldNum" sz="quarter" idx="5"/>
          </p:nvPr>
        </p:nvSpPr>
        <p:spPr>
          <a:xfrm>
            <a:off x="5589551" y="13579306"/>
            <a:ext cx="4277630" cy="717728"/>
          </a:xfrm>
          <a:prstGeom prst="rect">
            <a:avLst/>
          </a:prstGeom>
        </p:spPr>
        <p:txBody>
          <a:bodyPr vert="horz" lIns="132497" tIns="66245" rIns="132497" bIns="66245" rtlCol="0" anchor="b"/>
          <a:lstStyle>
            <a:lvl1pPr algn="r">
              <a:defRPr sz="1900"/>
            </a:lvl1pPr>
          </a:lstStyle>
          <a:p>
            <a:fld id="{C88C3EBF-6A74-49D5-81CA-84F7675EC2F3}" type="slidenum">
              <a:rPr kumimoji="1" lang="ja-JP" altLang="en-US" smtClean="0"/>
              <a:t>‹#›</a:t>
            </a:fld>
            <a:endParaRPr kumimoji="1" lang="ja-JP" altLang="en-US"/>
          </a:p>
        </p:txBody>
      </p:sp>
    </p:spTree>
    <p:extLst>
      <p:ext uri="{BB962C8B-B14F-4D97-AF65-F5344CB8AC3E}">
        <p14:creationId xmlns:p14="http://schemas.microsoft.com/office/powerpoint/2010/main" val="3682754594"/>
      </p:ext>
    </p:extLst>
  </p:cSld>
  <p:clrMap bg1="lt1" tx1="dk1" bg2="lt2" tx2="dk2" accent1="accent1" accent2="accent2" accent3="accent3" accent4="accent4" accent5="accent5" accent6="accent6" hlink="hlink" folHlink="folHlink"/>
  <p:notesStyle>
    <a:lvl1pPr marL="0" algn="l" defTabSz="788186" rtl="0" eaLnBrk="1" latinLnBrk="0" hangingPunct="1">
      <a:defRPr kumimoji="1" sz="1034" kern="1200">
        <a:solidFill>
          <a:schemeClr val="tx1"/>
        </a:solidFill>
        <a:latin typeface="+mn-lt"/>
        <a:ea typeface="+mn-ea"/>
        <a:cs typeface="+mn-cs"/>
      </a:defRPr>
    </a:lvl1pPr>
    <a:lvl2pPr marL="394093" algn="l" defTabSz="788186" rtl="0" eaLnBrk="1" latinLnBrk="0" hangingPunct="1">
      <a:defRPr kumimoji="1" sz="1034" kern="1200">
        <a:solidFill>
          <a:schemeClr val="tx1"/>
        </a:solidFill>
        <a:latin typeface="+mn-lt"/>
        <a:ea typeface="+mn-ea"/>
        <a:cs typeface="+mn-cs"/>
      </a:defRPr>
    </a:lvl2pPr>
    <a:lvl3pPr marL="788186" algn="l" defTabSz="788186" rtl="0" eaLnBrk="1" latinLnBrk="0" hangingPunct="1">
      <a:defRPr kumimoji="1" sz="1034" kern="1200">
        <a:solidFill>
          <a:schemeClr val="tx1"/>
        </a:solidFill>
        <a:latin typeface="+mn-lt"/>
        <a:ea typeface="+mn-ea"/>
        <a:cs typeface="+mn-cs"/>
      </a:defRPr>
    </a:lvl3pPr>
    <a:lvl4pPr marL="1182279" algn="l" defTabSz="788186" rtl="0" eaLnBrk="1" latinLnBrk="0" hangingPunct="1">
      <a:defRPr kumimoji="1" sz="1034" kern="1200">
        <a:solidFill>
          <a:schemeClr val="tx1"/>
        </a:solidFill>
        <a:latin typeface="+mn-lt"/>
        <a:ea typeface="+mn-ea"/>
        <a:cs typeface="+mn-cs"/>
      </a:defRPr>
    </a:lvl4pPr>
    <a:lvl5pPr marL="1576372" algn="l" defTabSz="788186" rtl="0" eaLnBrk="1" latinLnBrk="0" hangingPunct="1">
      <a:defRPr kumimoji="1" sz="1034" kern="1200">
        <a:solidFill>
          <a:schemeClr val="tx1"/>
        </a:solidFill>
        <a:latin typeface="+mn-lt"/>
        <a:ea typeface="+mn-ea"/>
        <a:cs typeface="+mn-cs"/>
      </a:defRPr>
    </a:lvl5pPr>
    <a:lvl6pPr marL="1970466" algn="l" defTabSz="788186" rtl="0" eaLnBrk="1" latinLnBrk="0" hangingPunct="1">
      <a:defRPr kumimoji="1" sz="1034" kern="1200">
        <a:solidFill>
          <a:schemeClr val="tx1"/>
        </a:solidFill>
        <a:latin typeface="+mn-lt"/>
        <a:ea typeface="+mn-ea"/>
        <a:cs typeface="+mn-cs"/>
      </a:defRPr>
    </a:lvl6pPr>
    <a:lvl7pPr marL="2364559" algn="l" defTabSz="788186" rtl="0" eaLnBrk="1" latinLnBrk="0" hangingPunct="1">
      <a:defRPr kumimoji="1" sz="1034" kern="1200">
        <a:solidFill>
          <a:schemeClr val="tx1"/>
        </a:solidFill>
        <a:latin typeface="+mn-lt"/>
        <a:ea typeface="+mn-ea"/>
        <a:cs typeface="+mn-cs"/>
      </a:defRPr>
    </a:lvl7pPr>
    <a:lvl8pPr marL="2758652" algn="l" defTabSz="788186" rtl="0" eaLnBrk="1" latinLnBrk="0" hangingPunct="1">
      <a:defRPr kumimoji="1" sz="1034" kern="1200">
        <a:solidFill>
          <a:schemeClr val="tx1"/>
        </a:solidFill>
        <a:latin typeface="+mn-lt"/>
        <a:ea typeface="+mn-ea"/>
        <a:cs typeface="+mn-cs"/>
      </a:defRPr>
    </a:lvl8pPr>
    <a:lvl9pPr marL="3152745" algn="l" defTabSz="788186" rtl="0" eaLnBrk="1" latinLnBrk="0" hangingPunct="1">
      <a:defRPr kumimoji="1" sz="103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265488" y="1787525"/>
            <a:ext cx="3338512" cy="48244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88C3EBF-6A74-49D5-81CA-84F7675EC2F3}" type="slidenum">
              <a:rPr kumimoji="1" lang="ja-JP" altLang="en-US" smtClean="0"/>
              <a:t>1</a:t>
            </a:fld>
            <a:endParaRPr kumimoji="1" lang="ja-JP" altLang="en-US"/>
          </a:p>
        </p:txBody>
      </p:sp>
    </p:spTree>
    <p:extLst>
      <p:ext uri="{BB962C8B-B14F-4D97-AF65-F5344CB8AC3E}">
        <p14:creationId xmlns:p14="http://schemas.microsoft.com/office/powerpoint/2010/main" val="464577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7855-DE8E-BD3D-04D9-466C1F5F3EA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9C68CF-C069-3D6A-FF1E-E8455A99E093}"/>
              </a:ext>
            </a:extLst>
          </p:cNvPr>
          <p:cNvSpPr>
            <a:spLocks noGrp="1" noRot="1" noChangeAspect="1"/>
          </p:cNvSpPr>
          <p:nvPr>
            <p:ph type="sldImg"/>
          </p:nvPr>
        </p:nvSpPr>
        <p:spPr>
          <a:xfrm>
            <a:off x="3265488" y="1787525"/>
            <a:ext cx="3338512" cy="4824413"/>
          </a:xfrm>
        </p:spPr>
      </p:sp>
      <p:sp>
        <p:nvSpPr>
          <p:cNvPr id="3" name="ノート プレースホルダー 2">
            <a:extLst>
              <a:ext uri="{FF2B5EF4-FFF2-40B4-BE49-F238E27FC236}">
                <a16:creationId xmlns:a16="http://schemas.microsoft.com/office/drawing/2014/main" id="{8CD8CD01-5A01-BAA4-2FD2-613D815070C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7DE7BFD-09D1-DD83-E1A8-132358754FD8}"/>
              </a:ext>
            </a:extLst>
          </p:cNvPr>
          <p:cNvSpPr>
            <a:spLocks noGrp="1"/>
          </p:cNvSpPr>
          <p:nvPr>
            <p:ph type="sldNum" sz="quarter" idx="5"/>
          </p:nvPr>
        </p:nvSpPr>
        <p:spPr/>
        <p:txBody>
          <a:bodyPr/>
          <a:lstStyle/>
          <a:p>
            <a:fld id="{C88C3EBF-6A74-49D5-81CA-84F7675EC2F3}" type="slidenum">
              <a:rPr kumimoji="1" lang="ja-JP" altLang="en-US" smtClean="0"/>
              <a:t>2</a:t>
            </a:fld>
            <a:endParaRPr kumimoji="1" lang="ja-JP" altLang="en-US"/>
          </a:p>
        </p:txBody>
      </p:sp>
    </p:spTree>
    <p:extLst>
      <p:ext uri="{BB962C8B-B14F-4D97-AF65-F5344CB8AC3E}">
        <p14:creationId xmlns:p14="http://schemas.microsoft.com/office/powerpoint/2010/main" val="2365915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203510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864299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67192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031513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6434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12523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320319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40254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149139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1480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545122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9750C83-3C0E-469E-B2F2-FC10B0C830CB}" type="datetimeFigureOut">
              <a:rPr kumimoji="1" lang="ja-JP" altLang="en-US" smtClean="0"/>
              <a:t>2026/3/23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92910222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emf"/><Relationship Id="rId7" Type="http://schemas.openxmlformats.org/officeDocument/2006/relationships/image" Target="../media/image13.e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6" name="四角形: 角を丸くする 70">
            <a:extLst>
              <a:ext uri="{FF2B5EF4-FFF2-40B4-BE49-F238E27FC236}">
                <a16:creationId xmlns:a16="http://schemas.microsoft.com/office/drawing/2014/main" id="{04CEAE1C-CE90-1D3B-C223-6F9121E5A3B1}"/>
              </a:ext>
            </a:extLst>
          </p:cNvPr>
          <p:cNvSpPr/>
          <p:nvPr/>
        </p:nvSpPr>
        <p:spPr>
          <a:xfrm>
            <a:off x="81502" y="5124401"/>
            <a:ext cx="6696000" cy="4513691"/>
          </a:xfrm>
          <a:prstGeom prst="roundRect">
            <a:avLst>
              <a:gd name="adj" fmla="val 0"/>
            </a:avLst>
          </a:prstGeom>
          <a:solidFill>
            <a:schemeClr val="bg1"/>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0" name="図 6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344475" y="7185619"/>
            <a:ext cx="2322669" cy="1225058"/>
          </a:xfrm>
          <a:prstGeom prst="rect">
            <a:avLst/>
          </a:prstGeom>
          <a:ln>
            <a:solidFill>
              <a:schemeClr val="bg1">
                <a:lumMod val="50000"/>
              </a:schemeClr>
            </a:solidFill>
          </a:ln>
        </p:spPr>
      </p:pic>
      <p:sp>
        <p:nvSpPr>
          <p:cNvPr id="71" name="テキスト ボックス 70">
            <a:extLst>
              <a:ext uri="{FF2B5EF4-FFF2-40B4-BE49-F238E27FC236}">
                <a16:creationId xmlns:a16="http://schemas.microsoft.com/office/drawing/2014/main" id="{0379DDB2-E95D-7A7A-6587-F4CCFD7FC5A1}"/>
              </a:ext>
            </a:extLst>
          </p:cNvPr>
          <p:cNvSpPr txBox="1"/>
          <p:nvPr/>
        </p:nvSpPr>
        <p:spPr>
          <a:xfrm>
            <a:off x="246883" y="8785176"/>
            <a:ext cx="2665709" cy="852916"/>
          </a:xfrm>
          <a:prstGeom prst="rect">
            <a:avLst/>
          </a:prstGeom>
          <a:noFill/>
          <a:ln>
            <a:noFill/>
            <a:prstDash val="dashDot"/>
            <a:extLst>
              <a:ext uri="{C807C97D-BFC1-408E-A445-0C87EB9F89A2}">
                <ask:lineSketchStyleProps xmlns:ask="http://schemas.microsoft.com/office/drawing/2018/sketchyshapes" sd="1219033472">
                  <a:custGeom>
                    <a:avLst/>
                    <a:gdLst>
                      <a:gd name="connsiteX0" fmla="*/ 0 w 2976421"/>
                      <a:gd name="connsiteY0" fmla="*/ 0 h 1573864"/>
                      <a:gd name="connsiteX1" fmla="*/ 565520 w 2976421"/>
                      <a:gd name="connsiteY1" fmla="*/ 0 h 1573864"/>
                      <a:gd name="connsiteX2" fmla="*/ 1071512 w 2976421"/>
                      <a:gd name="connsiteY2" fmla="*/ 0 h 1573864"/>
                      <a:gd name="connsiteX3" fmla="*/ 1726324 w 2976421"/>
                      <a:gd name="connsiteY3" fmla="*/ 0 h 1573864"/>
                      <a:gd name="connsiteX4" fmla="*/ 2291844 w 2976421"/>
                      <a:gd name="connsiteY4" fmla="*/ 0 h 1573864"/>
                      <a:gd name="connsiteX5" fmla="*/ 2976421 w 2976421"/>
                      <a:gd name="connsiteY5" fmla="*/ 0 h 1573864"/>
                      <a:gd name="connsiteX6" fmla="*/ 2976421 w 2976421"/>
                      <a:gd name="connsiteY6" fmla="*/ 556099 h 1573864"/>
                      <a:gd name="connsiteX7" fmla="*/ 2976421 w 2976421"/>
                      <a:gd name="connsiteY7" fmla="*/ 1080720 h 1573864"/>
                      <a:gd name="connsiteX8" fmla="*/ 2976421 w 2976421"/>
                      <a:gd name="connsiteY8" fmla="*/ 1573864 h 1573864"/>
                      <a:gd name="connsiteX9" fmla="*/ 2440665 w 2976421"/>
                      <a:gd name="connsiteY9" fmla="*/ 1573864 h 1573864"/>
                      <a:gd name="connsiteX10" fmla="*/ 1845381 w 2976421"/>
                      <a:gd name="connsiteY10" fmla="*/ 1573864 h 1573864"/>
                      <a:gd name="connsiteX11" fmla="*/ 1250097 w 2976421"/>
                      <a:gd name="connsiteY11" fmla="*/ 1573864 h 1573864"/>
                      <a:gd name="connsiteX12" fmla="*/ 684577 w 2976421"/>
                      <a:gd name="connsiteY12" fmla="*/ 1573864 h 1573864"/>
                      <a:gd name="connsiteX13" fmla="*/ 0 w 2976421"/>
                      <a:gd name="connsiteY13" fmla="*/ 1573864 h 1573864"/>
                      <a:gd name="connsiteX14" fmla="*/ 0 w 2976421"/>
                      <a:gd name="connsiteY14" fmla="*/ 1017765 h 1573864"/>
                      <a:gd name="connsiteX15" fmla="*/ 0 w 2976421"/>
                      <a:gd name="connsiteY15" fmla="*/ 461667 h 1573864"/>
                      <a:gd name="connsiteX16" fmla="*/ 0 w 2976421"/>
                      <a:gd name="connsiteY16" fmla="*/ 0 h 1573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76421" h="1573864" extrusionOk="0">
                        <a:moveTo>
                          <a:pt x="0" y="0"/>
                        </a:moveTo>
                        <a:cubicBezTo>
                          <a:pt x="204171" y="6111"/>
                          <a:pt x="440306" y="22567"/>
                          <a:pt x="565520" y="0"/>
                        </a:cubicBezTo>
                        <a:cubicBezTo>
                          <a:pt x="690734" y="-22567"/>
                          <a:pt x="856779" y="-24104"/>
                          <a:pt x="1071512" y="0"/>
                        </a:cubicBezTo>
                        <a:cubicBezTo>
                          <a:pt x="1286245" y="24104"/>
                          <a:pt x="1417995" y="-10615"/>
                          <a:pt x="1726324" y="0"/>
                        </a:cubicBezTo>
                        <a:cubicBezTo>
                          <a:pt x="2034653" y="10615"/>
                          <a:pt x="2054551" y="-26791"/>
                          <a:pt x="2291844" y="0"/>
                        </a:cubicBezTo>
                        <a:cubicBezTo>
                          <a:pt x="2529137" y="26791"/>
                          <a:pt x="2686253" y="-20176"/>
                          <a:pt x="2976421" y="0"/>
                        </a:cubicBezTo>
                        <a:cubicBezTo>
                          <a:pt x="2976611" y="196066"/>
                          <a:pt x="2981587" y="385198"/>
                          <a:pt x="2976421" y="556099"/>
                        </a:cubicBezTo>
                        <a:cubicBezTo>
                          <a:pt x="2971255" y="727000"/>
                          <a:pt x="2996960" y="953629"/>
                          <a:pt x="2976421" y="1080720"/>
                        </a:cubicBezTo>
                        <a:cubicBezTo>
                          <a:pt x="2955882" y="1207811"/>
                          <a:pt x="2966468" y="1412236"/>
                          <a:pt x="2976421" y="1573864"/>
                        </a:cubicBezTo>
                        <a:cubicBezTo>
                          <a:pt x="2766308" y="1573949"/>
                          <a:pt x="2591433" y="1554239"/>
                          <a:pt x="2440665" y="1573864"/>
                        </a:cubicBezTo>
                        <a:cubicBezTo>
                          <a:pt x="2289897" y="1593489"/>
                          <a:pt x="2061116" y="1583026"/>
                          <a:pt x="1845381" y="1573864"/>
                        </a:cubicBezTo>
                        <a:cubicBezTo>
                          <a:pt x="1629646" y="1564702"/>
                          <a:pt x="1484832" y="1550151"/>
                          <a:pt x="1250097" y="1573864"/>
                        </a:cubicBezTo>
                        <a:cubicBezTo>
                          <a:pt x="1015362" y="1597577"/>
                          <a:pt x="837964" y="1593322"/>
                          <a:pt x="684577" y="1573864"/>
                        </a:cubicBezTo>
                        <a:cubicBezTo>
                          <a:pt x="531190" y="1554406"/>
                          <a:pt x="257632" y="1570473"/>
                          <a:pt x="0" y="1573864"/>
                        </a:cubicBezTo>
                        <a:cubicBezTo>
                          <a:pt x="23109" y="1313023"/>
                          <a:pt x="-1485" y="1284278"/>
                          <a:pt x="0" y="1017765"/>
                        </a:cubicBezTo>
                        <a:cubicBezTo>
                          <a:pt x="1485" y="751252"/>
                          <a:pt x="25040" y="642663"/>
                          <a:pt x="0" y="461667"/>
                        </a:cubicBezTo>
                        <a:cubicBezTo>
                          <a:pt x="-25040" y="280671"/>
                          <a:pt x="-14787" y="222600"/>
                          <a:pt x="0" y="0"/>
                        </a:cubicBezTo>
                        <a:close/>
                      </a:path>
                    </a:pathLst>
                  </a:custGeom>
                  <ask:type>
                    <ask:lineSketchNone/>
                  </ask:type>
                </ask:lineSketchStyleProps>
              </a:ext>
            </a:extLst>
          </a:ln>
        </p:spPr>
        <p:txBody>
          <a:bodyPr wrap="square" lIns="0" tIns="0" rIns="0" bIns="0" rtlCol="0">
            <a:noAutofit/>
          </a:bodyPr>
          <a:lstStyle/>
          <a:p>
            <a:pPr algn="just"/>
            <a:r>
              <a:rPr lang="ja-JP" altLang="en-US" sz="1050" dirty="0">
                <a:latin typeface="BIZ UDPゴシック" panose="020B0400000000000000" pitchFamily="50" charset="-128"/>
                <a:ea typeface="BIZ UDPゴシック" panose="020B0400000000000000" pitchFamily="50" charset="-128"/>
              </a:rPr>
              <a:t>リモコンの「</a:t>
            </a:r>
            <a:r>
              <a:rPr lang="en-US" altLang="ja-JP" sz="1050" dirty="0">
                <a:latin typeface="BIZ UDPゴシック" panose="020B0400000000000000" pitchFamily="50" charset="-128"/>
                <a:ea typeface="BIZ UDPゴシック" panose="020B0400000000000000" pitchFamily="50" charset="-128"/>
              </a:rPr>
              <a:t>d</a:t>
            </a:r>
            <a:r>
              <a:rPr lang="ja-JP" altLang="en-US" sz="1050" dirty="0">
                <a:latin typeface="BIZ UDPゴシック" panose="020B0400000000000000" pitchFamily="50" charset="-128"/>
                <a:ea typeface="BIZ UDPゴシック" panose="020B0400000000000000" pitchFamily="50" charset="-128"/>
              </a:rPr>
              <a:t>ボタン」を押すとデータ放送画面が出ます。</a:t>
            </a:r>
            <a:r>
              <a:rPr lang="en-US" altLang="ja-JP" sz="1050" dirty="0">
                <a:latin typeface="BIZ UDPゴシック" panose="020B0400000000000000" pitchFamily="50" charset="-128"/>
                <a:ea typeface="BIZ UDPゴシック" panose="020B0400000000000000" pitchFamily="50" charset="-128"/>
              </a:rPr>
              <a:t>NHK</a:t>
            </a:r>
            <a:r>
              <a:rPr lang="ja-JP" altLang="en-US" sz="1050" dirty="0">
                <a:latin typeface="BIZ UDPゴシック" panose="020B0400000000000000" pitchFamily="50" charset="-128"/>
                <a:ea typeface="BIZ UDPゴシック" panose="020B0400000000000000" pitchFamily="50" charset="-128"/>
              </a:rPr>
              <a:t>の場合は「防災・生活情報」、</a:t>
            </a:r>
            <a:r>
              <a:rPr lang="en-US" altLang="ja-JP" sz="1050" dirty="0">
                <a:latin typeface="BIZ UDPゴシック" panose="020B0400000000000000" pitchFamily="50" charset="-128"/>
                <a:ea typeface="BIZ UDPゴシック" panose="020B0400000000000000" pitchFamily="50" charset="-128"/>
              </a:rPr>
              <a:t>TVK</a:t>
            </a:r>
            <a:r>
              <a:rPr lang="ja-JP" altLang="en-US" sz="1050" dirty="0">
                <a:latin typeface="BIZ UDPゴシック" panose="020B0400000000000000" pitchFamily="50" charset="-128"/>
                <a:ea typeface="BIZ UDPゴシック" panose="020B0400000000000000" pitchFamily="50" charset="-128"/>
              </a:rPr>
              <a:t>の場合は「マイタウン情報」を選択すると災害関連情報に進むことができます。</a:t>
            </a:r>
            <a:endParaRPr lang="en-US" altLang="ja-JP" sz="1050" dirty="0">
              <a:latin typeface="BIZ UDPゴシック" panose="020B0400000000000000" pitchFamily="50" charset="-128"/>
              <a:ea typeface="BIZ UDPゴシック" panose="020B0400000000000000" pitchFamily="50" charset="-128"/>
            </a:endParaRPr>
          </a:p>
          <a:p>
            <a:pPr algn="just"/>
            <a:r>
              <a:rPr lang="en-US" altLang="ja-JP" sz="800" dirty="0">
                <a:latin typeface="BIZ UDPゴシック" panose="020B0400000000000000" pitchFamily="50" charset="-128"/>
                <a:ea typeface="BIZ UDPゴシック" panose="020B0400000000000000" pitchFamily="50" charset="-128"/>
              </a:rPr>
              <a:t>※</a:t>
            </a:r>
            <a:r>
              <a:rPr lang="ja-JP" altLang="en-US" sz="800" dirty="0">
                <a:latin typeface="BIZ UDPゴシック" panose="020B0400000000000000" pitchFamily="50" charset="-128"/>
                <a:ea typeface="BIZ UDPゴシック" panose="020B0400000000000000" pitchFamily="50" charset="-128"/>
              </a:rPr>
              <a:t>テレビの設定画面で地域を選択しておく必要があります。</a:t>
            </a:r>
            <a:endParaRPr lang="ja-JP" altLang="en-US" sz="1050" dirty="0">
              <a:latin typeface="BIZ UDPゴシック" panose="020B0400000000000000" pitchFamily="50" charset="-128"/>
              <a:ea typeface="BIZ UDPゴシック" panose="020B0400000000000000" pitchFamily="50" charset="-128"/>
            </a:endParaRPr>
          </a:p>
        </p:txBody>
      </p:sp>
      <p:sp>
        <p:nvSpPr>
          <p:cNvPr id="72" name="テキスト ボックス 71">
            <a:extLst>
              <a:ext uri="{FF2B5EF4-FFF2-40B4-BE49-F238E27FC236}">
                <a16:creationId xmlns:a16="http://schemas.microsoft.com/office/drawing/2014/main" id="{F353FF33-58DA-DE56-FE0F-601626B98467}"/>
              </a:ext>
            </a:extLst>
          </p:cNvPr>
          <p:cNvSpPr txBox="1"/>
          <p:nvPr/>
        </p:nvSpPr>
        <p:spPr>
          <a:xfrm>
            <a:off x="188678" y="5288521"/>
            <a:ext cx="2523446" cy="1134973"/>
          </a:xfrm>
          <a:prstGeom prst="rect">
            <a:avLst/>
          </a:prstGeom>
          <a:noFill/>
        </p:spPr>
        <p:txBody>
          <a:bodyPr wrap="square" lIns="0" tIns="0" rIns="0" bIns="0" rtlCol="0">
            <a:noAutofit/>
          </a:bodyPr>
          <a:lstStyle/>
          <a:p>
            <a:pPr algn="just"/>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避難情報（警戒レベル）</a:t>
            </a:r>
            <a:r>
              <a:rPr lang="en-US" altLang="ja-JP" sz="1200" b="1" dirty="0">
                <a:latin typeface="BIZ UDPゴシック" panose="020B0400000000000000" pitchFamily="50" charset="-128"/>
                <a:ea typeface="BIZ UDPゴシック" panose="020B0400000000000000" pitchFamily="50" charset="-128"/>
              </a:rPr>
              <a:t>】</a:t>
            </a:r>
          </a:p>
          <a:p>
            <a:pPr algn="just"/>
            <a:r>
              <a:rPr lang="ja-JP" altLang="en-US" sz="1200" dirty="0">
                <a:latin typeface="BIZ UDPゴシック" panose="020B0400000000000000" pitchFamily="50" charset="-128"/>
                <a:ea typeface="BIZ UDPゴシック" panose="020B0400000000000000" pitchFamily="50" charset="-128"/>
              </a:rPr>
              <a:t>洪水又は土砂災害のおそれがある区域には右表のとおり段階的に避難情報が発令されます。避難が必要な方は随時情報を確認し、自身や家族の状況に応じてレベル</a:t>
            </a:r>
            <a:r>
              <a:rPr lang="en-US" altLang="ja-JP" sz="1200" dirty="0">
                <a:latin typeface="BIZ UDPゴシック" panose="020B0400000000000000" pitchFamily="50" charset="-128"/>
                <a:ea typeface="BIZ UDPゴシック" panose="020B0400000000000000" pitchFamily="50" charset="-128"/>
              </a:rPr>
              <a:t>5</a:t>
            </a:r>
            <a:r>
              <a:rPr lang="ja-JP" altLang="en-US" sz="1200" dirty="0">
                <a:latin typeface="BIZ UDPゴシック" panose="020B0400000000000000" pitchFamily="50" charset="-128"/>
                <a:ea typeface="BIZ UDPゴシック" panose="020B0400000000000000" pitchFamily="50" charset="-128"/>
              </a:rPr>
              <a:t>になる前に避難しましょう。</a:t>
            </a:r>
            <a:endParaRPr lang="en-US" altLang="ja-JP" sz="1200" dirty="0">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8542829A-6238-07F4-5FCC-DDA11CAAEAB9}"/>
              </a:ext>
            </a:extLst>
          </p:cNvPr>
          <p:cNvSpPr txBox="1"/>
          <p:nvPr/>
        </p:nvSpPr>
        <p:spPr>
          <a:xfrm>
            <a:off x="188677" y="6568289"/>
            <a:ext cx="6793897" cy="569071"/>
          </a:xfrm>
          <a:prstGeom prst="rect">
            <a:avLst/>
          </a:prstGeom>
          <a:noFill/>
        </p:spPr>
        <p:txBody>
          <a:bodyPr wrap="square" lIns="0" tIns="0" rIns="0" bIns="0" rtlCol="0">
            <a:noAutofit/>
          </a:bodyPr>
          <a:lstStyle/>
          <a:p>
            <a:pPr algn="just"/>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避難情報の確認方法</a:t>
            </a:r>
            <a:r>
              <a:rPr lang="en-US" altLang="ja-JP" sz="1200" b="1" dirty="0">
                <a:latin typeface="BIZ UDPゴシック" panose="020B0400000000000000" pitchFamily="50" charset="-128"/>
                <a:ea typeface="BIZ UDPゴシック" panose="020B0400000000000000" pitchFamily="50" charset="-128"/>
              </a:rPr>
              <a:t>】</a:t>
            </a:r>
          </a:p>
          <a:p>
            <a:r>
              <a:rPr lang="ja-JP" altLang="en-US" sz="1200" dirty="0">
                <a:latin typeface="BIZ UDPゴシック" panose="020B0400000000000000" pitchFamily="50" charset="-128"/>
                <a:ea typeface="BIZ UDPゴシック" panose="020B0400000000000000" pitchFamily="50" charset="-128"/>
              </a:rPr>
              <a:t>避難情報は町丁目単位で出ますので、全国ニュースでは自分の地域が対象かわかりません。</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大雨時はインターネットやテレビのデータ放送等で避難情報を確認するようにしましょう。</a:t>
            </a:r>
            <a:endParaRPr lang="en-US" altLang="ja-JP" sz="1200" dirty="0">
              <a:latin typeface="BIZ UDPゴシック" panose="020B0400000000000000" pitchFamily="50" charset="-128"/>
              <a:ea typeface="BIZ UDPゴシック" panose="020B0400000000000000" pitchFamily="50" charset="-128"/>
            </a:endParaRPr>
          </a:p>
        </p:txBody>
      </p:sp>
      <p:sp>
        <p:nvSpPr>
          <p:cNvPr id="74" name="テキスト ボックス 73">
            <a:extLst>
              <a:ext uri="{FF2B5EF4-FFF2-40B4-BE49-F238E27FC236}">
                <a16:creationId xmlns:a16="http://schemas.microsoft.com/office/drawing/2014/main" id="{4B1CBB8C-3366-CA90-B8D7-0C8854920576}"/>
              </a:ext>
            </a:extLst>
          </p:cNvPr>
          <p:cNvSpPr txBox="1"/>
          <p:nvPr/>
        </p:nvSpPr>
        <p:spPr>
          <a:xfrm>
            <a:off x="4209979" y="5107052"/>
            <a:ext cx="2566519" cy="324000"/>
          </a:xfrm>
          <a:prstGeom prst="rect">
            <a:avLst/>
          </a:prstGeom>
          <a:solidFill>
            <a:srgbClr val="0070C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避難情報の意味と確認方法</a:t>
            </a:r>
            <a:endParaRPr lang="en-US" altLang="ja-JP" dirty="0">
              <a:solidFill>
                <a:schemeClr val="bg1"/>
              </a:solidFill>
              <a:latin typeface="メイリオ" panose="020B0604030504040204" pitchFamily="50" charset="-128"/>
              <a:ea typeface="メイリオ" panose="020B0604030504040204" pitchFamily="50" charset="-128"/>
            </a:endParaRPr>
          </a:p>
        </p:txBody>
      </p:sp>
      <p:pic>
        <p:nvPicPr>
          <p:cNvPr id="75" name="図 74">
            <a:extLst>
              <a:ext uri="{FF2B5EF4-FFF2-40B4-BE49-F238E27FC236}">
                <a16:creationId xmlns:a16="http://schemas.microsoft.com/office/drawing/2014/main" id="{C6CFE87C-2247-48CD-DF31-4D14A527BF2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227192" y="7473510"/>
            <a:ext cx="1017437" cy="1017437"/>
          </a:xfrm>
          <a:prstGeom prst="rect">
            <a:avLst/>
          </a:prstGeom>
        </p:spPr>
      </p:pic>
      <p:sp>
        <p:nvSpPr>
          <p:cNvPr id="76" name="テキスト ボックス 75">
            <a:extLst>
              <a:ext uri="{FF2B5EF4-FFF2-40B4-BE49-F238E27FC236}">
                <a16:creationId xmlns:a16="http://schemas.microsoft.com/office/drawing/2014/main" id="{47655CB5-F44D-7CC2-9BE8-760156618CFA}"/>
              </a:ext>
            </a:extLst>
          </p:cNvPr>
          <p:cNvSpPr txBox="1"/>
          <p:nvPr/>
        </p:nvSpPr>
        <p:spPr>
          <a:xfrm>
            <a:off x="3253231" y="7166675"/>
            <a:ext cx="900000" cy="369332"/>
          </a:xfrm>
          <a:prstGeom prst="rect">
            <a:avLst/>
          </a:prstGeom>
          <a:noFill/>
        </p:spPr>
        <p:txBody>
          <a:bodyPr wrap="square" lIns="0" tIns="0" rIns="0" bIns="0" rtlCol="0">
            <a:spAutoFit/>
          </a:bodyPr>
          <a:lstStyle/>
          <a:p>
            <a:pPr marL="191900" indent="-191900" algn="dist"/>
            <a:r>
              <a:rPr lang="ja-JP" altLang="en-US" sz="1200" b="1" kern="0" spc="-150" dirty="0">
                <a:latin typeface="BIZ UDPゴシック" panose="020B0400000000000000" pitchFamily="50" charset="-128"/>
                <a:ea typeface="BIZ UDPゴシック" panose="020B0400000000000000" pitchFamily="50" charset="-128"/>
                <a:cs typeface="ＭＳ Ｐゴシック" panose="020B0600070205080204" pitchFamily="50" charset="-128"/>
              </a:rPr>
              <a:t>②川崎市防災</a:t>
            </a:r>
            <a:endParaRPr lang="en-US" altLang="ja-JP" sz="1200" b="1" kern="0" spc="-15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191900" indent="-191900" algn="dist"/>
            <a:r>
              <a:rPr lang="ja-JP" altLang="en-US" sz="1200" b="1" kern="0" spc="-150" dirty="0">
                <a:latin typeface="BIZ UDPゴシック" panose="020B0400000000000000" pitchFamily="50" charset="-128"/>
                <a:ea typeface="BIZ UDPゴシック" panose="020B0400000000000000" pitchFamily="50" charset="-128"/>
                <a:cs typeface="ＭＳ Ｐゴシック" panose="020B0600070205080204" pitchFamily="50" charset="-128"/>
              </a:rPr>
              <a:t>ポータルサイト</a:t>
            </a:r>
            <a:endParaRPr lang="en-US" altLang="ja-JP" sz="1200" b="1" kern="0" spc="-15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pic>
        <p:nvPicPr>
          <p:cNvPr id="77" name="図 76">
            <a:extLst>
              <a:ext uri="{FF2B5EF4-FFF2-40B4-BE49-F238E27FC236}">
                <a16:creationId xmlns:a16="http://schemas.microsoft.com/office/drawing/2014/main" id="{7DF48E8A-BC72-95C6-5644-9BA827A902A0}"/>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3713590" y="8703613"/>
            <a:ext cx="1578860" cy="859117"/>
          </a:xfrm>
          <a:prstGeom prst="rect">
            <a:avLst/>
          </a:prstGeom>
        </p:spPr>
      </p:pic>
      <p:sp>
        <p:nvSpPr>
          <p:cNvPr id="78" name="テキスト ボックス 77">
            <a:extLst>
              <a:ext uri="{FF2B5EF4-FFF2-40B4-BE49-F238E27FC236}">
                <a16:creationId xmlns:a16="http://schemas.microsoft.com/office/drawing/2014/main" id="{1FE89151-C40B-833D-A196-26EF941D8790}"/>
              </a:ext>
            </a:extLst>
          </p:cNvPr>
          <p:cNvSpPr txBox="1"/>
          <p:nvPr/>
        </p:nvSpPr>
        <p:spPr>
          <a:xfrm>
            <a:off x="246884" y="8517678"/>
            <a:ext cx="2665709" cy="184666"/>
          </a:xfrm>
          <a:prstGeom prst="rect">
            <a:avLst/>
          </a:prstGeom>
          <a:noFill/>
        </p:spPr>
        <p:txBody>
          <a:bodyPr wrap="square" lIns="0" tIns="0" rIns="0" bIns="0" rtlCol="0">
            <a:spAutoFit/>
          </a:bodyPr>
          <a:lstStyle/>
          <a:p>
            <a:r>
              <a:rPr lang="ja-JP" altLang="en-US" sz="1200" b="1" dirty="0">
                <a:latin typeface="BIZ UDPゴシック" panose="020B0400000000000000" pitchFamily="50" charset="-128"/>
                <a:ea typeface="BIZ UDPゴシック" panose="020B0400000000000000" pitchFamily="50" charset="-128"/>
              </a:rPr>
              <a:t>③テレビのデータ放送（</a:t>
            </a:r>
            <a:r>
              <a:rPr lang="en-US" altLang="ja-JP" sz="1200" b="1" dirty="0">
                <a:latin typeface="BIZ UDPゴシック" panose="020B0400000000000000" pitchFamily="50" charset="-128"/>
                <a:ea typeface="BIZ UDPゴシック" panose="020B0400000000000000" pitchFamily="50" charset="-128"/>
              </a:rPr>
              <a:t>NHK/TVK</a:t>
            </a:r>
            <a:r>
              <a:rPr lang="ja-JP" altLang="en-US" sz="1200" b="1" dirty="0">
                <a:latin typeface="BIZ UDPゴシック" panose="020B0400000000000000" pitchFamily="50" charset="-128"/>
                <a:ea typeface="BIZ UDPゴシック" panose="020B0400000000000000" pitchFamily="50" charset="-128"/>
              </a:rPr>
              <a:t>）</a:t>
            </a:r>
            <a:endParaRPr lang="en-US" altLang="ja-JP" sz="1200" b="1" dirty="0">
              <a:latin typeface="BIZ UDPゴシック" panose="020B0400000000000000" pitchFamily="50" charset="-128"/>
              <a:ea typeface="BIZ UDPゴシック" panose="020B0400000000000000" pitchFamily="50" charset="-128"/>
            </a:endParaRPr>
          </a:p>
        </p:txBody>
      </p:sp>
      <p:pic>
        <p:nvPicPr>
          <p:cNvPr id="79" name="図 78">
            <a:extLst>
              <a:ext uri="{FF2B5EF4-FFF2-40B4-BE49-F238E27FC236}">
                <a16:creationId xmlns:a16="http://schemas.microsoft.com/office/drawing/2014/main" id="{B45263DA-EBE7-BA60-071D-1D9B9559581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924060" y="8702345"/>
            <a:ext cx="743164" cy="853477"/>
          </a:xfrm>
          <a:prstGeom prst="rect">
            <a:avLst/>
          </a:prstGeom>
        </p:spPr>
      </p:pic>
      <p:graphicFrame>
        <p:nvGraphicFramePr>
          <p:cNvPr id="80" name="表 79">
            <a:extLst>
              <a:ext uri="{FF2B5EF4-FFF2-40B4-BE49-F238E27FC236}">
                <a16:creationId xmlns:a16="http://schemas.microsoft.com/office/drawing/2014/main" id="{FFB31553-BB71-9FE3-12DE-481E25BB1059}"/>
              </a:ext>
            </a:extLst>
          </p:cNvPr>
          <p:cNvGraphicFramePr>
            <a:graphicFrameLocks noGrp="1"/>
          </p:cNvGraphicFramePr>
          <p:nvPr>
            <p:extLst>
              <p:ext uri="{D42A27DB-BD31-4B8C-83A1-F6EECF244321}">
                <p14:modId xmlns:p14="http://schemas.microsoft.com/office/powerpoint/2010/main" val="3510420596"/>
              </p:ext>
            </p:extLst>
          </p:nvPr>
        </p:nvGraphicFramePr>
        <p:xfrm>
          <a:off x="2787311" y="5542658"/>
          <a:ext cx="3939801" cy="98040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1071263131"/>
                    </a:ext>
                  </a:extLst>
                </a:gridCol>
                <a:gridCol w="1131801">
                  <a:extLst>
                    <a:ext uri="{9D8B030D-6E8A-4147-A177-3AD203B41FA5}">
                      <a16:colId xmlns:a16="http://schemas.microsoft.com/office/drawing/2014/main" val="1165661938"/>
                    </a:ext>
                  </a:extLst>
                </a:gridCol>
                <a:gridCol w="1620000">
                  <a:extLst>
                    <a:ext uri="{9D8B030D-6E8A-4147-A177-3AD203B41FA5}">
                      <a16:colId xmlns:a16="http://schemas.microsoft.com/office/drawing/2014/main" val="4217344405"/>
                    </a:ext>
                  </a:extLst>
                </a:gridCol>
              </a:tblGrid>
              <a:tr h="106441">
                <a:tc>
                  <a:txBody>
                    <a:bodyPr/>
                    <a:lstStyle/>
                    <a:p>
                      <a:pPr algn="ctr"/>
                      <a:r>
                        <a:rPr kumimoji="1" lang="ja-JP" altLang="en-US" sz="1000" b="1" dirty="0">
                          <a:solidFill>
                            <a:schemeClr val="tx1"/>
                          </a:solidFill>
                          <a:latin typeface="BIZ UDPゴシック" panose="020B0400000000000000" pitchFamily="50" charset="-128"/>
                          <a:ea typeface="BIZ UDPゴシック" panose="020B0400000000000000" pitchFamily="50" charset="-128"/>
                        </a:rPr>
                        <a:t>避難情報</a:t>
                      </a:r>
                    </a:p>
                  </a:txBody>
                  <a:tcPr marL="3600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000" b="1" dirty="0">
                          <a:solidFill>
                            <a:schemeClr val="tx1"/>
                          </a:solidFill>
                          <a:latin typeface="BIZ UDPゴシック" panose="020B0400000000000000" pitchFamily="50" charset="-128"/>
                          <a:ea typeface="BIZ UDPゴシック" panose="020B0400000000000000" pitchFamily="50" charset="-128"/>
                        </a:rPr>
                        <a:t>状況</a:t>
                      </a:r>
                    </a:p>
                  </a:txBody>
                  <a:tcPr marL="3600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000" b="1" dirty="0">
                          <a:solidFill>
                            <a:schemeClr val="tx1"/>
                          </a:solidFill>
                          <a:latin typeface="BIZ UDPゴシック" panose="020B0400000000000000" pitchFamily="50" charset="-128"/>
                          <a:ea typeface="BIZ UDPゴシック" panose="020B0400000000000000" pitchFamily="50" charset="-128"/>
                        </a:rPr>
                        <a:t>意味</a:t>
                      </a:r>
                    </a:p>
                  </a:txBody>
                  <a:tcPr marL="3600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4974475"/>
                  </a:ext>
                </a:extLst>
              </a:tr>
              <a:tr h="252000">
                <a:tc>
                  <a:txBody>
                    <a:bodyPr/>
                    <a:lstStyle/>
                    <a:p>
                      <a:r>
                        <a:rPr kumimoji="1" lang="en-US" altLang="ja-JP" sz="1000" b="1" dirty="0">
                          <a:solidFill>
                            <a:schemeClr val="bg1"/>
                          </a:solidFill>
                          <a:latin typeface="BIZ UDPゴシック" panose="020B0400000000000000" pitchFamily="50" charset="-128"/>
                          <a:ea typeface="BIZ UDPゴシック" panose="020B0400000000000000" pitchFamily="50" charset="-128"/>
                        </a:rPr>
                        <a:t>Lv.5</a:t>
                      </a:r>
                      <a:r>
                        <a:rPr kumimoji="1" lang="ja-JP" altLang="en-US" sz="1000" b="1" dirty="0">
                          <a:solidFill>
                            <a:schemeClr val="bg1"/>
                          </a:solidFill>
                          <a:latin typeface="BIZ UDPゴシック" panose="020B0400000000000000" pitchFamily="50" charset="-128"/>
                          <a:ea typeface="BIZ UDPゴシック" panose="020B0400000000000000" pitchFamily="50" charset="-128"/>
                        </a:rPr>
                        <a:t> 緊急安全確保</a:t>
                      </a:r>
                    </a:p>
                  </a:txBody>
                  <a:tcPr marL="54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災害発生又は切迫</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命の危険、直ちに安全確保</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2717827805"/>
                  </a:ext>
                </a:extLst>
              </a:tr>
              <a:tr h="252000">
                <a:tc>
                  <a:txBody>
                    <a:bodyPr/>
                    <a:lstStyle/>
                    <a:p>
                      <a:r>
                        <a:rPr kumimoji="1" lang="en-US" altLang="ja-JP" sz="1000" b="1" dirty="0">
                          <a:solidFill>
                            <a:schemeClr val="bg1"/>
                          </a:solidFill>
                          <a:latin typeface="BIZ UDPゴシック" panose="020B0400000000000000" pitchFamily="50" charset="-128"/>
                          <a:ea typeface="BIZ UDPゴシック" panose="020B0400000000000000" pitchFamily="50" charset="-128"/>
                        </a:rPr>
                        <a:t>Lv.4</a:t>
                      </a:r>
                      <a:r>
                        <a:rPr kumimoji="1" lang="ja-JP" altLang="en-US" sz="1000" b="1" dirty="0">
                          <a:solidFill>
                            <a:schemeClr val="bg1"/>
                          </a:solidFill>
                          <a:latin typeface="BIZ UDPゴシック" panose="020B0400000000000000" pitchFamily="50" charset="-128"/>
                          <a:ea typeface="BIZ UDPゴシック" panose="020B0400000000000000" pitchFamily="50" charset="-128"/>
                        </a:rPr>
                        <a:t> 避難指示</a:t>
                      </a:r>
                    </a:p>
                  </a:txBody>
                  <a:tcPr marL="54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災害のおそれ高い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危険な場所から全員避難</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3934829207"/>
                  </a:ext>
                </a:extLst>
              </a:tr>
              <a:tr h="252000">
                <a:tc>
                  <a:txBody>
                    <a:bodyPr/>
                    <a:lstStyle/>
                    <a:p>
                      <a:r>
                        <a:rPr kumimoji="1" lang="en-US" altLang="ja-JP" sz="1000" b="1" dirty="0">
                          <a:solidFill>
                            <a:schemeClr val="bg1"/>
                          </a:solidFill>
                          <a:latin typeface="BIZ UDPゴシック" panose="020B0400000000000000" pitchFamily="50" charset="-128"/>
                          <a:ea typeface="BIZ UDPゴシック" panose="020B0400000000000000" pitchFamily="50" charset="-128"/>
                        </a:rPr>
                        <a:t>Lv.3</a:t>
                      </a:r>
                      <a:r>
                        <a:rPr kumimoji="1" lang="ja-JP" altLang="en-US" sz="1000" b="1" dirty="0">
                          <a:solidFill>
                            <a:schemeClr val="bg1"/>
                          </a:solidFill>
                          <a:latin typeface="BIZ UDPゴシック" panose="020B0400000000000000" pitchFamily="50" charset="-128"/>
                          <a:ea typeface="BIZ UDPゴシック" panose="020B0400000000000000" pitchFamily="50" charset="-128"/>
                        </a:rPr>
                        <a:t> 高齢者等避難</a:t>
                      </a:r>
                    </a:p>
                  </a:txBody>
                  <a:tcPr marL="54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災害のおそれあり</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kumimoji="1" lang="ja-JP" altLang="en-US" sz="1000" b="1" dirty="0">
                          <a:solidFill>
                            <a:schemeClr val="bg1"/>
                          </a:solidFill>
                          <a:latin typeface="BIZ UDPゴシック" panose="020B0400000000000000" pitchFamily="50" charset="-128"/>
                          <a:ea typeface="BIZ UDPゴシック" panose="020B0400000000000000" pitchFamily="50" charset="-128"/>
                        </a:rPr>
                        <a:t>時間がかかる方は避難開始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143662601"/>
                  </a:ext>
                </a:extLst>
              </a:tr>
            </a:tbl>
          </a:graphicData>
        </a:graphic>
      </p:graphicFrame>
      <p:pic>
        <p:nvPicPr>
          <p:cNvPr id="81" name="図 80"/>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46883" y="7564939"/>
            <a:ext cx="864000" cy="864000"/>
          </a:xfrm>
          <a:prstGeom prst="rect">
            <a:avLst/>
          </a:prstGeom>
        </p:spPr>
      </p:pic>
      <p:pic>
        <p:nvPicPr>
          <p:cNvPr id="82" name="図 81"/>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169160" y="7181376"/>
            <a:ext cx="1080000" cy="1368000"/>
          </a:xfrm>
          <a:prstGeom prst="rect">
            <a:avLst/>
          </a:prstGeom>
        </p:spPr>
      </p:pic>
      <p:pic>
        <p:nvPicPr>
          <p:cNvPr id="83" name="図 82"/>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2137997" y="7181376"/>
            <a:ext cx="1080000" cy="1368000"/>
          </a:xfrm>
          <a:prstGeom prst="rect">
            <a:avLst/>
          </a:prstGeom>
        </p:spPr>
      </p:pic>
      <p:sp>
        <p:nvSpPr>
          <p:cNvPr id="84" name="テキスト ボックス 83">
            <a:extLst>
              <a:ext uri="{FF2B5EF4-FFF2-40B4-BE49-F238E27FC236}">
                <a16:creationId xmlns:a16="http://schemas.microsoft.com/office/drawing/2014/main" id="{8542829A-6238-07F4-5FCC-DDA11CAAEAB9}"/>
              </a:ext>
            </a:extLst>
          </p:cNvPr>
          <p:cNvSpPr txBox="1"/>
          <p:nvPr/>
        </p:nvSpPr>
        <p:spPr>
          <a:xfrm>
            <a:off x="246883" y="7166675"/>
            <a:ext cx="792000" cy="360000"/>
          </a:xfrm>
          <a:prstGeom prst="rect">
            <a:avLst/>
          </a:prstGeom>
          <a:noFill/>
        </p:spPr>
        <p:txBody>
          <a:bodyPr wrap="square" lIns="0" tIns="0" rIns="0" bIns="0" rtlCol="0">
            <a:noAutofit/>
          </a:bodyPr>
          <a:lstStyle/>
          <a:p>
            <a:pPr algn="dist"/>
            <a:r>
              <a:rPr lang="ja-JP" altLang="en-US" sz="1200" b="1" dirty="0">
                <a:latin typeface="BIZ UDPゴシック" panose="020B0400000000000000" pitchFamily="50" charset="-128"/>
                <a:ea typeface="BIZ UDPゴシック" panose="020B0400000000000000" pitchFamily="50" charset="-128"/>
              </a:rPr>
              <a:t>①かわさき</a:t>
            </a:r>
            <a:endParaRPr lang="en-US" altLang="ja-JP" sz="1200" b="1" dirty="0">
              <a:latin typeface="BIZ UDPゴシック" panose="020B0400000000000000" pitchFamily="50" charset="-128"/>
              <a:ea typeface="BIZ UDPゴシック" panose="020B0400000000000000" pitchFamily="50" charset="-128"/>
            </a:endParaRPr>
          </a:p>
          <a:p>
            <a:pPr algn="dist"/>
            <a:r>
              <a:rPr lang="ja-JP" altLang="en-US" sz="1200" b="1" dirty="0">
                <a:latin typeface="BIZ UDPゴシック" panose="020B0400000000000000" pitchFamily="50" charset="-128"/>
                <a:ea typeface="BIZ UDPゴシック" panose="020B0400000000000000" pitchFamily="50" charset="-128"/>
              </a:rPr>
              <a:t>防災アプリ</a:t>
            </a:r>
            <a:endParaRPr lang="en-US" altLang="ja-JP" sz="1200" b="1" dirty="0">
              <a:latin typeface="BIZ UDPゴシック" panose="020B0400000000000000" pitchFamily="50" charset="-128"/>
              <a:ea typeface="BIZ UDPゴシック" panose="020B0400000000000000" pitchFamily="50" charset="-128"/>
            </a:endParaRPr>
          </a:p>
        </p:txBody>
      </p:sp>
      <p:sp>
        <p:nvSpPr>
          <p:cNvPr id="102" name="テキスト ボックス 101">
            <a:extLst>
              <a:ext uri="{FF2B5EF4-FFF2-40B4-BE49-F238E27FC236}">
                <a16:creationId xmlns:a16="http://schemas.microsoft.com/office/drawing/2014/main" id="{8542829A-6238-07F4-5FCC-DDA11CAAEAB9}"/>
              </a:ext>
            </a:extLst>
          </p:cNvPr>
          <p:cNvSpPr txBox="1"/>
          <p:nvPr/>
        </p:nvSpPr>
        <p:spPr>
          <a:xfrm>
            <a:off x="0" y="840881"/>
            <a:ext cx="6858000" cy="909948"/>
          </a:xfrm>
          <a:prstGeom prst="rect">
            <a:avLst/>
          </a:prstGeom>
          <a:noFill/>
        </p:spPr>
        <p:txBody>
          <a:bodyPr wrap="square" rtlCol="0">
            <a:noAutofit/>
          </a:bodyPr>
          <a:lstStyle/>
          <a:p>
            <a:r>
              <a:rPr lang="ja-JP" altLang="en-US" sz="1200" dirty="0">
                <a:latin typeface="BIZ UDPゴシック" panose="020B0400000000000000" pitchFamily="50" charset="-128"/>
                <a:ea typeface="BIZ UDPゴシック" panose="020B0400000000000000" pitchFamily="50" charset="-128"/>
              </a:rPr>
              <a:t>　●●地区は多摩川に隣接しており、水害のリスクがある地域です。ただし、水害は突然起こる地震と違い、天気予報や河川の水位等である程度予期できるため情報の意味を正しく理解して事前に対策することで、被害を防ぐ／減らすことができます。</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本誌で水害に関する主要な情報をまとめてお知らせしますので、ぜひご一読ください。</a:t>
            </a:r>
            <a:endParaRPr lang="en-US" altLang="ja-JP" sz="1200" dirty="0">
              <a:latin typeface="BIZ UDPゴシック" panose="020B0400000000000000" pitchFamily="50" charset="-128"/>
              <a:ea typeface="BIZ UDPゴシック" panose="020B0400000000000000" pitchFamily="50" charset="-128"/>
            </a:endParaRPr>
          </a:p>
        </p:txBody>
      </p:sp>
      <p:sp>
        <p:nvSpPr>
          <p:cNvPr id="103" name="四角形: 角を丸くする 70">
            <a:extLst>
              <a:ext uri="{FF2B5EF4-FFF2-40B4-BE49-F238E27FC236}">
                <a16:creationId xmlns:a16="http://schemas.microsoft.com/office/drawing/2014/main" id="{04CEAE1C-CE90-1D3B-C223-6F9121E5A3B1}"/>
              </a:ext>
            </a:extLst>
          </p:cNvPr>
          <p:cNvSpPr/>
          <p:nvPr/>
        </p:nvSpPr>
        <p:spPr>
          <a:xfrm>
            <a:off x="81502" y="1693728"/>
            <a:ext cx="6696000" cy="3302604"/>
          </a:xfrm>
          <a:prstGeom prst="roundRect">
            <a:avLst>
              <a:gd name="adj" fmla="val 0"/>
            </a:avLst>
          </a:prstGeom>
          <a:solidFill>
            <a:schemeClr val="bg1"/>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a:extLst>
              <a:ext uri="{FF2B5EF4-FFF2-40B4-BE49-F238E27FC236}">
                <a16:creationId xmlns:a16="http://schemas.microsoft.com/office/drawing/2014/main" id="{4B1CBB8C-3366-CA90-B8D7-0C8854920576}"/>
              </a:ext>
            </a:extLst>
          </p:cNvPr>
          <p:cNvSpPr txBox="1"/>
          <p:nvPr/>
        </p:nvSpPr>
        <p:spPr>
          <a:xfrm>
            <a:off x="4359035" y="1693728"/>
            <a:ext cx="2418468" cy="324000"/>
          </a:xfrm>
          <a:prstGeom prst="rect">
            <a:avLst/>
          </a:prstGeom>
          <a:solidFill>
            <a:srgbClr val="0070C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水害の基礎知識</a:t>
            </a:r>
            <a:endParaRPr lang="en-US" altLang="ja-JP" dirty="0">
              <a:solidFill>
                <a:schemeClr val="bg1"/>
              </a:solidFill>
              <a:latin typeface="メイリオ" panose="020B0604030504040204" pitchFamily="50" charset="-128"/>
              <a:ea typeface="メイリオ" panose="020B0604030504040204" pitchFamily="50" charset="-128"/>
            </a:endParaRPr>
          </a:p>
        </p:txBody>
      </p:sp>
      <p:pic>
        <p:nvPicPr>
          <p:cNvPr id="105" name="図 104"/>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98441" y="3353607"/>
            <a:ext cx="6479492" cy="1637903"/>
          </a:xfrm>
          <a:prstGeom prst="rect">
            <a:avLst/>
          </a:prstGeom>
        </p:spPr>
      </p:pic>
      <p:sp>
        <p:nvSpPr>
          <p:cNvPr id="106" name="テキスト ボックス 105">
            <a:extLst>
              <a:ext uri="{FF2B5EF4-FFF2-40B4-BE49-F238E27FC236}">
                <a16:creationId xmlns:a16="http://schemas.microsoft.com/office/drawing/2014/main" id="{8542829A-6238-07F4-5FCC-DDA11CAAEAB9}"/>
              </a:ext>
            </a:extLst>
          </p:cNvPr>
          <p:cNvSpPr txBox="1"/>
          <p:nvPr/>
        </p:nvSpPr>
        <p:spPr>
          <a:xfrm>
            <a:off x="4952885" y="3087619"/>
            <a:ext cx="1841780" cy="696190"/>
          </a:xfrm>
          <a:prstGeom prst="rect">
            <a:avLst/>
          </a:prstGeom>
          <a:noFill/>
        </p:spPr>
        <p:txBody>
          <a:bodyPr wrap="square" rtlCol="0">
            <a:noAutofit/>
          </a:bodyPr>
          <a:lstStyle/>
          <a:p>
            <a:r>
              <a:rPr lang="ja-JP" altLang="en-US" sz="1200" dirty="0">
                <a:latin typeface="BIZ UDPゴシック" panose="020B0400000000000000" pitchFamily="50" charset="-128"/>
                <a:ea typeface="BIZ UDPゴシック" panose="020B0400000000000000" pitchFamily="50" charset="-128"/>
              </a:rPr>
              <a:t>河川の水位が高くなる、堤防が決壊するなどして</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川の水が溢れてくるもの</a:t>
            </a:r>
            <a:endParaRPr lang="en-US" altLang="ja-JP" sz="1200" dirty="0">
              <a:latin typeface="BIZ UDPゴシック" panose="020B0400000000000000" pitchFamily="50" charset="-128"/>
              <a:ea typeface="BIZ UDPゴシック" panose="020B0400000000000000" pitchFamily="50" charset="-128"/>
            </a:endParaRPr>
          </a:p>
        </p:txBody>
      </p:sp>
      <p:sp>
        <p:nvSpPr>
          <p:cNvPr id="107" name="テキスト ボックス 106">
            <a:extLst>
              <a:ext uri="{FF2B5EF4-FFF2-40B4-BE49-F238E27FC236}">
                <a16:creationId xmlns:a16="http://schemas.microsoft.com/office/drawing/2014/main" id="{8542829A-6238-07F4-5FCC-DDA11CAAEAB9}"/>
              </a:ext>
            </a:extLst>
          </p:cNvPr>
          <p:cNvSpPr txBox="1"/>
          <p:nvPr/>
        </p:nvSpPr>
        <p:spPr>
          <a:xfrm>
            <a:off x="889125" y="3582320"/>
            <a:ext cx="2689999" cy="466522"/>
          </a:xfrm>
          <a:prstGeom prst="rect">
            <a:avLst/>
          </a:prstGeom>
          <a:noFill/>
        </p:spPr>
        <p:txBody>
          <a:bodyPr wrap="square" rtlCol="0">
            <a:noAutofit/>
          </a:bodyPr>
          <a:lstStyle/>
          <a:p>
            <a:r>
              <a:rPr lang="ja-JP" altLang="en-US" sz="1200" dirty="0">
                <a:latin typeface="BIZ UDPゴシック" panose="020B0400000000000000" pitchFamily="50" charset="-128"/>
                <a:ea typeface="BIZ UDPゴシック" panose="020B0400000000000000" pitchFamily="50" charset="-128"/>
              </a:rPr>
              <a:t>大雨により雨水が溜まり、排水できず下水道や側溝等から水が溢れるもの</a:t>
            </a:r>
            <a:endParaRPr lang="en-US" altLang="ja-JP" sz="1200" dirty="0">
              <a:latin typeface="BIZ UDPゴシック" panose="020B0400000000000000" pitchFamily="50" charset="-128"/>
              <a:ea typeface="BIZ UDPゴシック" panose="020B0400000000000000" pitchFamily="50" charset="-128"/>
            </a:endParaRPr>
          </a:p>
        </p:txBody>
      </p:sp>
      <p:sp>
        <p:nvSpPr>
          <p:cNvPr id="108" name="テキスト ボックス 107">
            <a:extLst>
              <a:ext uri="{FF2B5EF4-FFF2-40B4-BE49-F238E27FC236}">
                <a16:creationId xmlns:a16="http://schemas.microsoft.com/office/drawing/2014/main" id="{4B1CBB8C-3366-CA90-B8D7-0C8854920576}"/>
              </a:ext>
            </a:extLst>
          </p:cNvPr>
          <p:cNvSpPr txBox="1"/>
          <p:nvPr/>
        </p:nvSpPr>
        <p:spPr>
          <a:xfrm>
            <a:off x="4288082" y="3166283"/>
            <a:ext cx="648000" cy="355276"/>
          </a:xfrm>
          <a:prstGeom prst="rect">
            <a:avLst/>
          </a:prstGeom>
          <a:solidFill>
            <a:schemeClr val="accent5">
              <a:lumMod val="75000"/>
            </a:schemeClr>
          </a:solidFill>
        </p:spPr>
        <p:txBody>
          <a:bodyPr wrap="square" lIns="36000" tIns="36000" rIns="36000" bIns="72000" rtlCol="0" anchor="ctr">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BIZ UDPゴシック" panose="020B0400000000000000" pitchFamily="50" charset="-128"/>
                <a:ea typeface="BIZ UDPゴシック" panose="020B0400000000000000" pitchFamily="50" charset="-128"/>
              </a:rPr>
              <a:t>洪水</a:t>
            </a:r>
            <a:endParaRPr lang="en-US" altLang="ja-JP" dirty="0">
              <a:solidFill>
                <a:schemeClr val="bg1"/>
              </a:solidFill>
              <a:latin typeface="BIZ UDPゴシック" panose="020B0400000000000000" pitchFamily="50" charset="-128"/>
              <a:ea typeface="BIZ UDPゴシック" panose="020B0400000000000000" pitchFamily="50" charset="-128"/>
            </a:endParaRPr>
          </a:p>
        </p:txBody>
      </p:sp>
      <p:sp>
        <p:nvSpPr>
          <p:cNvPr id="109" name="テキスト ボックス 108">
            <a:extLst>
              <a:ext uri="{FF2B5EF4-FFF2-40B4-BE49-F238E27FC236}">
                <a16:creationId xmlns:a16="http://schemas.microsoft.com/office/drawing/2014/main" id="{4B1CBB8C-3366-CA90-B8D7-0C8854920576}"/>
              </a:ext>
            </a:extLst>
          </p:cNvPr>
          <p:cNvSpPr txBox="1"/>
          <p:nvPr/>
        </p:nvSpPr>
        <p:spPr>
          <a:xfrm>
            <a:off x="985071" y="3234026"/>
            <a:ext cx="1080000" cy="355276"/>
          </a:xfrm>
          <a:prstGeom prst="rect">
            <a:avLst/>
          </a:prstGeom>
          <a:solidFill>
            <a:schemeClr val="accent5">
              <a:lumMod val="75000"/>
            </a:schemeClr>
          </a:solidFill>
        </p:spPr>
        <p:txBody>
          <a:bodyPr wrap="square" lIns="36000" tIns="36000" rIns="36000" bIns="7200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BIZ UDPゴシック" panose="020B0400000000000000" pitchFamily="50" charset="-128"/>
                <a:ea typeface="BIZ UDPゴシック" panose="020B0400000000000000" pitchFamily="50" charset="-128"/>
              </a:rPr>
              <a:t>内水氾濫</a:t>
            </a:r>
            <a:endParaRPr lang="en-US" altLang="ja-JP" dirty="0">
              <a:solidFill>
                <a:schemeClr val="bg1"/>
              </a:solidFill>
              <a:latin typeface="BIZ UDPゴシック" panose="020B0400000000000000" pitchFamily="50" charset="-128"/>
              <a:ea typeface="BIZ UDPゴシック" panose="020B0400000000000000" pitchFamily="50" charset="-128"/>
            </a:endParaRPr>
          </a:p>
        </p:txBody>
      </p:sp>
      <p:sp>
        <p:nvSpPr>
          <p:cNvPr id="110" name="テキスト ボックス 109">
            <a:extLst>
              <a:ext uri="{FF2B5EF4-FFF2-40B4-BE49-F238E27FC236}">
                <a16:creationId xmlns:a16="http://schemas.microsoft.com/office/drawing/2014/main" id="{0379DDB2-E95D-7A7A-6587-F4CCFD7FC5A1}"/>
              </a:ext>
            </a:extLst>
          </p:cNvPr>
          <p:cNvSpPr txBox="1"/>
          <p:nvPr/>
        </p:nvSpPr>
        <p:spPr>
          <a:xfrm>
            <a:off x="5417812" y="8755790"/>
            <a:ext cx="1617765" cy="531420"/>
          </a:xfrm>
          <a:prstGeom prst="rect">
            <a:avLst/>
          </a:prstGeom>
          <a:noFill/>
          <a:ln>
            <a:noFill/>
            <a:prstDash val="dashDot"/>
            <a:extLst>
              <a:ext uri="{C807C97D-BFC1-408E-A445-0C87EB9F89A2}">
                <ask:lineSketchStyleProps xmlns:ask="http://schemas.microsoft.com/office/drawing/2018/sketchyshapes" sd="1219033472">
                  <a:custGeom>
                    <a:avLst/>
                    <a:gdLst>
                      <a:gd name="connsiteX0" fmla="*/ 0 w 2976421"/>
                      <a:gd name="connsiteY0" fmla="*/ 0 h 1573864"/>
                      <a:gd name="connsiteX1" fmla="*/ 565520 w 2976421"/>
                      <a:gd name="connsiteY1" fmla="*/ 0 h 1573864"/>
                      <a:gd name="connsiteX2" fmla="*/ 1071512 w 2976421"/>
                      <a:gd name="connsiteY2" fmla="*/ 0 h 1573864"/>
                      <a:gd name="connsiteX3" fmla="*/ 1726324 w 2976421"/>
                      <a:gd name="connsiteY3" fmla="*/ 0 h 1573864"/>
                      <a:gd name="connsiteX4" fmla="*/ 2291844 w 2976421"/>
                      <a:gd name="connsiteY4" fmla="*/ 0 h 1573864"/>
                      <a:gd name="connsiteX5" fmla="*/ 2976421 w 2976421"/>
                      <a:gd name="connsiteY5" fmla="*/ 0 h 1573864"/>
                      <a:gd name="connsiteX6" fmla="*/ 2976421 w 2976421"/>
                      <a:gd name="connsiteY6" fmla="*/ 556099 h 1573864"/>
                      <a:gd name="connsiteX7" fmla="*/ 2976421 w 2976421"/>
                      <a:gd name="connsiteY7" fmla="*/ 1080720 h 1573864"/>
                      <a:gd name="connsiteX8" fmla="*/ 2976421 w 2976421"/>
                      <a:gd name="connsiteY8" fmla="*/ 1573864 h 1573864"/>
                      <a:gd name="connsiteX9" fmla="*/ 2440665 w 2976421"/>
                      <a:gd name="connsiteY9" fmla="*/ 1573864 h 1573864"/>
                      <a:gd name="connsiteX10" fmla="*/ 1845381 w 2976421"/>
                      <a:gd name="connsiteY10" fmla="*/ 1573864 h 1573864"/>
                      <a:gd name="connsiteX11" fmla="*/ 1250097 w 2976421"/>
                      <a:gd name="connsiteY11" fmla="*/ 1573864 h 1573864"/>
                      <a:gd name="connsiteX12" fmla="*/ 684577 w 2976421"/>
                      <a:gd name="connsiteY12" fmla="*/ 1573864 h 1573864"/>
                      <a:gd name="connsiteX13" fmla="*/ 0 w 2976421"/>
                      <a:gd name="connsiteY13" fmla="*/ 1573864 h 1573864"/>
                      <a:gd name="connsiteX14" fmla="*/ 0 w 2976421"/>
                      <a:gd name="connsiteY14" fmla="*/ 1017765 h 1573864"/>
                      <a:gd name="connsiteX15" fmla="*/ 0 w 2976421"/>
                      <a:gd name="connsiteY15" fmla="*/ 461667 h 1573864"/>
                      <a:gd name="connsiteX16" fmla="*/ 0 w 2976421"/>
                      <a:gd name="connsiteY16" fmla="*/ 0 h 1573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76421" h="1573864" extrusionOk="0">
                        <a:moveTo>
                          <a:pt x="0" y="0"/>
                        </a:moveTo>
                        <a:cubicBezTo>
                          <a:pt x="204171" y="6111"/>
                          <a:pt x="440306" y="22567"/>
                          <a:pt x="565520" y="0"/>
                        </a:cubicBezTo>
                        <a:cubicBezTo>
                          <a:pt x="690734" y="-22567"/>
                          <a:pt x="856779" y="-24104"/>
                          <a:pt x="1071512" y="0"/>
                        </a:cubicBezTo>
                        <a:cubicBezTo>
                          <a:pt x="1286245" y="24104"/>
                          <a:pt x="1417995" y="-10615"/>
                          <a:pt x="1726324" y="0"/>
                        </a:cubicBezTo>
                        <a:cubicBezTo>
                          <a:pt x="2034653" y="10615"/>
                          <a:pt x="2054551" y="-26791"/>
                          <a:pt x="2291844" y="0"/>
                        </a:cubicBezTo>
                        <a:cubicBezTo>
                          <a:pt x="2529137" y="26791"/>
                          <a:pt x="2686253" y="-20176"/>
                          <a:pt x="2976421" y="0"/>
                        </a:cubicBezTo>
                        <a:cubicBezTo>
                          <a:pt x="2976611" y="196066"/>
                          <a:pt x="2981587" y="385198"/>
                          <a:pt x="2976421" y="556099"/>
                        </a:cubicBezTo>
                        <a:cubicBezTo>
                          <a:pt x="2971255" y="727000"/>
                          <a:pt x="2996960" y="953629"/>
                          <a:pt x="2976421" y="1080720"/>
                        </a:cubicBezTo>
                        <a:cubicBezTo>
                          <a:pt x="2955882" y="1207811"/>
                          <a:pt x="2966468" y="1412236"/>
                          <a:pt x="2976421" y="1573864"/>
                        </a:cubicBezTo>
                        <a:cubicBezTo>
                          <a:pt x="2766308" y="1573949"/>
                          <a:pt x="2591433" y="1554239"/>
                          <a:pt x="2440665" y="1573864"/>
                        </a:cubicBezTo>
                        <a:cubicBezTo>
                          <a:pt x="2289897" y="1593489"/>
                          <a:pt x="2061116" y="1583026"/>
                          <a:pt x="1845381" y="1573864"/>
                        </a:cubicBezTo>
                        <a:cubicBezTo>
                          <a:pt x="1629646" y="1564702"/>
                          <a:pt x="1484832" y="1550151"/>
                          <a:pt x="1250097" y="1573864"/>
                        </a:cubicBezTo>
                        <a:cubicBezTo>
                          <a:pt x="1015362" y="1597577"/>
                          <a:pt x="837964" y="1593322"/>
                          <a:pt x="684577" y="1573864"/>
                        </a:cubicBezTo>
                        <a:cubicBezTo>
                          <a:pt x="531190" y="1554406"/>
                          <a:pt x="257632" y="1570473"/>
                          <a:pt x="0" y="1573864"/>
                        </a:cubicBezTo>
                        <a:cubicBezTo>
                          <a:pt x="23109" y="1313023"/>
                          <a:pt x="-1485" y="1284278"/>
                          <a:pt x="0" y="1017765"/>
                        </a:cubicBezTo>
                        <a:cubicBezTo>
                          <a:pt x="1485" y="751252"/>
                          <a:pt x="25040" y="642663"/>
                          <a:pt x="0" y="461667"/>
                        </a:cubicBezTo>
                        <a:cubicBezTo>
                          <a:pt x="-25040" y="280671"/>
                          <a:pt x="-14787" y="222600"/>
                          <a:pt x="0" y="0"/>
                        </a:cubicBezTo>
                        <a:close/>
                      </a:path>
                    </a:pathLst>
                  </a:custGeom>
                  <ask:type>
                    <ask:lineSketchNone/>
                  </ask:type>
                </ask:lineSketchStyleProps>
              </a:ext>
            </a:extLst>
          </a:ln>
        </p:spPr>
        <p:txBody>
          <a:bodyPr wrap="square" lIns="0" tIns="0" rIns="0" bIns="0" rtlCol="0">
            <a:noAutofit/>
          </a:bodyPr>
          <a:lstStyle/>
          <a:p>
            <a:pPr algn="just"/>
            <a:r>
              <a:rPr lang="ja-JP" altLang="en-US" sz="1050" b="1" dirty="0">
                <a:latin typeface="BIZ UDPゴシック" panose="020B0400000000000000" pitchFamily="50" charset="-128"/>
                <a:ea typeface="BIZ UDPゴシック" panose="020B0400000000000000" pitchFamily="50" charset="-128"/>
              </a:rPr>
              <a:t>周波数：</a:t>
            </a:r>
            <a:r>
              <a:rPr lang="en-US" altLang="ja-JP" sz="1050" b="1" dirty="0">
                <a:latin typeface="BIZ UDPゴシック" panose="020B0400000000000000" pitchFamily="50" charset="-128"/>
                <a:ea typeface="BIZ UDPゴシック" panose="020B0400000000000000" pitchFamily="50" charset="-128"/>
              </a:rPr>
              <a:t>79.1MHz</a:t>
            </a:r>
          </a:p>
          <a:p>
            <a:pPr algn="just"/>
            <a:r>
              <a:rPr lang="ja-JP" altLang="en-US" sz="1050" dirty="0">
                <a:latin typeface="BIZ UDPゴシック" panose="020B0400000000000000" pitchFamily="50" charset="-128"/>
                <a:ea typeface="BIZ UDPゴシック" panose="020B0400000000000000" pitchFamily="50" charset="-128"/>
              </a:rPr>
              <a:t>災害時には災害関連</a:t>
            </a:r>
            <a:endParaRPr lang="en-US" altLang="ja-JP" sz="1050" dirty="0">
              <a:latin typeface="BIZ UDPゴシック" panose="020B0400000000000000" pitchFamily="50" charset="-128"/>
              <a:ea typeface="BIZ UDPゴシック" panose="020B0400000000000000" pitchFamily="50" charset="-128"/>
            </a:endParaRPr>
          </a:p>
          <a:p>
            <a:pPr algn="just"/>
            <a:r>
              <a:rPr lang="ja-JP" altLang="en-US" sz="1050" dirty="0">
                <a:latin typeface="BIZ UDPゴシック" panose="020B0400000000000000" pitchFamily="50" charset="-128"/>
                <a:ea typeface="BIZ UDPゴシック" panose="020B0400000000000000" pitchFamily="50" charset="-128"/>
              </a:rPr>
              <a:t>情報を放送します。</a:t>
            </a:r>
            <a:endParaRPr lang="en-US" altLang="ja-JP" sz="1050" dirty="0">
              <a:latin typeface="BIZ UDPゴシック" panose="020B0400000000000000" pitchFamily="50" charset="-128"/>
              <a:ea typeface="BIZ UDPゴシック" panose="020B0400000000000000" pitchFamily="50" charset="-128"/>
            </a:endParaRPr>
          </a:p>
          <a:p>
            <a:pPr algn="just"/>
            <a:endParaRPr lang="ja-JP" altLang="en-US" sz="1050" dirty="0">
              <a:latin typeface="BIZ UDPゴシック" panose="020B0400000000000000" pitchFamily="50" charset="-128"/>
              <a:ea typeface="BIZ UDPゴシック" panose="020B0400000000000000" pitchFamily="50" charset="-128"/>
            </a:endParaRPr>
          </a:p>
        </p:txBody>
      </p:sp>
      <p:sp>
        <p:nvSpPr>
          <p:cNvPr id="111" name="テキスト ボックス 110">
            <a:extLst>
              <a:ext uri="{FF2B5EF4-FFF2-40B4-BE49-F238E27FC236}">
                <a16:creationId xmlns:a16="http://schemas.microsoft.com/office/drawing/2014/main" id="{1FE89151-C40B-833D-A196-26EF941D8790}"/>
              </a:ext>
            </a:extLst>
          </p:cNvPr>
          <p:cNvSpPr txBox="1"/>
          <p:nvPr/>
        </p:nvSpPr>
        <p:spPr>
          <a:xfrm>
            <a:off x="5417812" y="8517678"/>
            <a:ext cx="1447079" cy="184666"/>
          </a:xfrm>
          <a:prstGeom prst="rect">
            <a:avLst/>
          </a:prstGeom>
          <a:noFill/>
        </p:spPr>
        <p:txBody>
          <a:bodyPr wrap="square" lIns="0" tIns="0" rIns="0" bIns="0" rtlCol="0">
            <a:spAutoFit/>
          </a:bodyPr>
          <a:lstStyle/>
          <a:p>
            <a:r>
              <a:rPr lang="ja-JP" altLang="en-US" sz="1200" b="1" dirty="0">
                <a:latin typeface="BIZ UDPゴシック" panose="020B0400000000000000" pitchFamily="50" charset="-128"/>
                <a:ea typeface="BIZ UDPゴシック" panose="020B0400000000000000" pitchFamily="50" charset="-128"/>
              </a:rPr>
              <a:t>④かわさき</a:t>
            </a:r>
            <a:r>
              <a:rPr lang="en-US" altLang="ja-JP" sz="1200" b="1" dirty="0">
                <a:latin typeface="BIZ UDPゴシック" panose="020B0400000000000000" pitchFamily="50" charset="-128"/>
                <a:ea typeface="BIZ UDPゴシック" panose="020B0400000000000000" pitchFamily="50" charset="-128"/>
              </a:rPr>
              <a:t>FM</a:t>
            </a:r>
          </a:p>
        </p:txBody>
      </p:sp>
      <p:sp>
        <p:nvSpPr>
          <p:cNvPr id="112" name="爆発 1 111"/>
          <p:cNvSpPr/>
          <p:nvPr/>
        </p:nvSpPr>
        <p:spPr>
          <a:xfrm>
            <a:off x="4055195" y="3550874"/>
            <a:ext cx="848198" cy="378334"/>
          </a:xfrm>
          <a:prstGeom prst="irregularSeal1">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BIZ UDPゴシック" panose="020B0400000000000000" pitchFamily="50" charset="-128"/>
                <a:ea typeface="BIZ UDPゴシック" panose="020B0400000000000000" pitchFamily="50" charset="-128"/>
              </a:rPr>
              <a:t>決壊</a:t>
            </a:r>
          </a:p>
        </p:txBody>
      </p:sp>
      <p:sp>
        <p:nvSpPr>
          <p:cNvPr id="113" name="テキスト ボックス 112">
            <a:extLst>
              <a:ext uri="{FF2B5EF4-FFF2-40B4-BE49-F238E27FC236}">
                <a16:creationId xmlns:a16="http://schemas.microsoft.com/office/drawing/2014/main" id="{8542829A-6238-07F4-5FCC-DDA11CAAEAB9}"/>
              </a:ext>
            </a:extLst>
          </p:cNvPr>
          <p:cNvSpPr txBox="1"/>
          <p:nvPr/>
        </p:nvSpPr>
        <p:spPr>
          <a:xfrm>
            <a:off x="13950" y="9655441"/>
            <a:ext cx="6844050" cy="252000"/>
          </a:xfrm>
          <a:prstGeom prst="rect">
            <a:avLst/>
          </a:prstGeom>
          <a:noFill/>
        </p:spPr>
        <p:txBody>
          <a:bodyPr wrap="square" rtlCol="0">
            <a:noAutofit/>
          </a:bodyPr>
          <a:lstStyle/>
          <a:p>
            <a:pPr algn="ctr"/>
            <a:r>
              <a:rPr lang="ja-JP" altLang="en-US" sz="900" dirty="0">
                <a:latin typeface="BIZ UDPゴシック" panose="020B0400000000000000" pitchFamily="50" charset="-128"/>
                <a:ea typeface="BIZ UDPゴシック" panose="020B0400000000000000" pitchFamily="50" charset="-128"/>
              </a:rPr>
              <a:t>●●町内会</a:t>
            </a:r>
            <a:endParaRPr lang="en-US" altLang="ja-JP" sz="900" dirty="0">
              <a:latin typeface="BIZ UDPゴシック" panose="020B0400000000000000" pitchFamily="50" charset="-128"/>
              <a:ea typeface="BIZ UDPゴシック" panose="020B0400000000000000" pitchFamily="50" charset="-128"/>
            </a:endParaRPr>
          </a:p>
        </p:txBody>
      </p:sp>
      <p:sp>
        <p:nvSpPr>
          <p:cNvPr id="114" name="テキスト ボックス 113">
            <a:extLst>
              <a:ext uri="{FF2B5EF4-FFF2-40B4-BE49-F238E27FC236}">
                <a16:creationId xmlns:a16="http://schemas.microsoft.com/office/drawing/2014/main" id="{D5542856-DA06-0EF3-E058-D7B71F28AC90}"/>
              </a:ext>
            </a:extLst>
          </p:cNvPr>
          <p:cNvSpPr txBox="1"/>
          <p:nvPr/>
        </p:nvSpPr>
        <p:spPr>
          <a:xfrm>
            <a:off x="67553" y="1755395"/>
            <a:ext cx="6772112" cy="1362700"/>
          </a:xfrm>
          <a:prstGeom prst="rect">
            <a:avLst/>
          </a:prstGeom>
          <a:noFill/>
        </p:spPr>
        <p:txBody>
          <a:bodyPr wrap="square" rtlCol="0">
            <a:noAutofit/>
          </a:bodyPr>
          <a:lstStyle/>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水害は下の図のように内水氾濫と洪水の２種類があります。</a:t>
            </a: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令和元年台風</a:t>
            </a:r>
            <a:r>
              <a:rPr lang="en-US" altLang="ja-JP" sz="1200" kern="0" dirty="0">
                <a:latin typeface="BIZ UDPゴシック" panose="020B0400000000000000" pitchFamily="50" charset="-128"/>
                <a:ea typeface="BIZ UDPゴシック" panose="020B0400000000000000" pitchFamily="50" charset="-128"/>
              </a:rPr>
              <a:t>19</a:t>
            </a:r>
            <a:r>
              <a:rPr lang="ja-JP" altLang="en-US" sz="1200" kern="0" dirty="0">
                <a:latin typeface="BIZ UDPゴシック" panose="020B0400000000000000" pitchFamily="50" charset="-128"/>
                <a:ea typeface="BIZ UDPゴシック" panose="020B0400000000000000" pitchFamily="50" charset="-128"/>
              </a:rPr>
              <a:t>号の時に川崎市内で起こった浸水は内水氾濫です。</a:t>
            </a: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洪水は河川整備が進んだことにより川崎市周辺ではしばらく起こっていませんが、温暖化の影響等により全国的に豪雨災害が増加しており、多摩川等もいつまた洪水が起こるかわかりません。</a:t>
            </a:r>
          </a:p>
          <a:p>
            <a:pPr marL="171450" indent="-171450" algn="just" defTabSz="829544">
              <a:lnSpc>
                <a:spcPct val="110000"/>
              </a:lnSpc>
              <a:spcAft>
                <a:spcPts val="300"/>
              </a:spcAft>
              <a:buFont typeface="Wingdings" panose="05000000000000000000" pitchFamily="2" charset="2"/>
              <a:buChar char="l"/>
              <a:defRPr/>
            </a:pPr>
            <a:r>
              <a:rPr lang="ja-JP" altLang="en-US" sz="1200" dirty="0">
                <a:latin typeface="BIZ UDPゴシック" panose="020B0400000000000000" pitchFamily="50" charset="-128"/>
                <a:ea typeface="BIZ UDPゴシック" panose="020B0400000000000000" pitchFamily="50" charset="-128"/>
              </a:rPr>
              <a:t>あらかじめハザードマップで自宅の水害リスクと避難の必要有無を確認しておき、避難の必要がある人は大雨になったら市が発表する「避難情報」を随時確認するようにしましょう。</a:t>
            </a:r>
            <a:endParaRPr lang="en-US" altLang="ja-JP" sz="120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300"/>
              </a:spcAft>
              <a:buFont typeface="Wingdings" panose="05000000000000000000" pitchFamily="2" charset="2"/>
              <a:buChar char="l"/>
              <a:defRPr/>
            </a:pPr>
            <a:endParaRPr lang="ja-JP" altLang="en-US" sz="1200" kern="0"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EA5960BF-266F-7377-3246-BF22153F12A5}"/>
              </a:ext>
            </a:extLst>
          </p:cNvPr>
          <p:cNvSpPr txBox="1"/>
          <p:nvPr/>
        </p:nvSpPr>
        <p:spPr>
          <a:xfrm>
            <a:off x="171810" y="179965"/>
            <a:ext cx="6696000" cy="654570"/>
          </a:xfrm>
          <a:prstGeom prst="rect">
            <a:avLst/>
          </a:prstGeom>
          <a:solidFill>
            <a:srgbClr val="0070C0"/>
          </a:solidFill>
          <a:ln w="38100">
            <a:solidFill>
              <a:schemeClr val="tx1"/>
            </a:solidFill>
          </a:ln>
        </p:spPr>
        <p:txBody>
          <a:bodyPr wrap="square" lIns="108000" tIns="108000" rIns="108000" bIns="144000" rtlCol="0">
            <a:spAutoFit/>
          </a:bodyPr>
          <a:lstStyle/>
          <a:p>
            <a:pPr algn="dist"/>
            <a:r>
              <a:rPr kumimoji="1" lang="ja-JP" altLang="en-US" sz="2600" b="1" dirty="0">
                <a:solidFill>
                  <a:schemeClr val="bg1"/>
                </a:solidFill>
                <a:latin typeface="BIZ UDPゴシック" panose="020B0400000000000000" pitchFamily="50" charset="-128"/>
                <a:ea typeface="BIZ UDPゴシック" panose="020B0400000000000000" pitchFamily="50" charset="-128"/>
              </a:rPr>
              <a:t>●●町内会 防災まちづくり新聞 水害編</a:t>
            </a:r>
          </a:p>
        </p:txBody>
      </p:sp>
    </p:spTree>
    <p:extLst>
      <p:ext uri="{BB962C8B-B14F-4D97-AF65-F5344CB8AC3E}">
        <p14:creationId xmlns:p14="http://schemas.microsoft.com/office/powerpoint/2010/main" val="322079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a:extLst>
            <a:ext uri="{FF2B5EF4-FFF2-40B4-BE49-F238E27FC236}">
              <a16:creationId xmlns:a16="http://schemas.microsoft.com/office/drawing/2014/main" id="{21B4E147-C915-5C32-09FF-A755DC49E25A}"/>
            </a:ext>
          </a:extLst>
        </p:cNvPr>
        <p:cNvGrpSpPr/>
        <p:nvPr/>
      </p:nvGrpSpPr>
      <p:grpSpPr>
        <a:xfrm>
          <a:off x="0" y="0"/>
          <a:ext cx="0" cy="0"/>
          <a:chOff x="0" y="0"/>
          <a:chExt cx="0" cy="0"/>
        </a:xfrm>
      </p:grpSpPr>
      <p:sp>
        <p:nvSpPr>
          <p:cNvPr id="67" name="四角形: 角を丸くする 70">
            <a:extLst>
              <a:ext uri="{FF2B5EF4-FFF2-40B4-BE49-F238E27FC236}">
                <a16:creationId xmlns:a16="http://schemas.microsoft.com/office/drawing/2014/main" id="{3771CB01-3B65-C849-753B-AD10A4C60DBE}"/>
              </a:ext>
            </a:extLst>
          </p:cNvPr>
          <p:cNvSpPr/>
          <p:nvPr/>
        </p:nvSpPr>
        <p:spPr>
          <a:xfrm>
            <a:off x="81000" y="2661604"/>
            <a:ext cx="6696000" cy="2130751"/>
          </a:xfrm>
          <a:prstGeom prst="roundRect">
            <a:avLst>
              <a:gd name="adj" fmla="val 0"/>
            </a:avLst>
          </a:prstGeom>
          <a:solidFill>
            <a:schemeClr val="bg1"/>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四角形: 角を丸くする 70">
            <a:extLst>
              <a:ext uri="{FF2B5EF4-FFF2-40B4-BE49-F238E27FC236}">
                <a16:creationId xmlns:a16="http://schemas.microsoft.com/office/drawing/2014/main" id="{6AE7BFF5-DC89-0BEF-1E4C-69E779AE35B6}"/>
              </a:ext>
            </a:extLst>
          </p:cNvPr>
          <p:cNvSpPr/>
          <p:nvPr/>
        </p:nvSpPr>
        <p:spPr>
          <a:xfrm>
            <a:off x="81000" y="94675"/>
            <a:ext cx="6696000" cy="2447983"/>
          </a:xfrm>
          <a:prstGeom prst="roundRect">
            <a:avLst>
              <a:gd name="adj" fmla="val 0"/>
            </a:avLst>
          </a:prstGeom>
          <a:solidFill>
            <a:schemeClr val="bg1"/>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四角形: 角を丸くする 70">
            <a:extLst>
              <a:ext uri="{FF2B5EF4-FFF2-40B4-BE49-F238E27FC236}">
                <a16:creationId xmlns:a16="http://schemas.microsoft.com/office/drawing/2014/main" id="{C866707A-2956-2060-4F9B-28BE1379CAE6}"/>
              </a:ext>
            </a:extLst>
          </p:cNvPr>
          <p:cNvSpPr/>
          <p:nvPr/>
        </p:nvSpPr>
        <p:spPr>
          <a:xfrm>
            <a:off x="81000" y="4936250"/>
            <a:ext cx="6696000" cy="4881335"/>
          </a:xfrm>
          <a:prstGeom prst="roundRect">
            <a:avLst>
              <a:gd name="adj" fmla="val 0"/>
            </a:avLst>
          </a:prstGeom>
          <a:solidFill>
            <a:schemeClr val="bg1"/>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5" name="図 84">
            <a:extLst>
              <a:ext uri="{FF2B5EF4-FFF2-40B4-BE49-F238E27FC236}">
                <a16:creationId xmlns:a16="http://schemas.microsoft.com/office/drawing/2014/main" id="{4066AD3B-ABF2-BDE2-766C-7539E7E9D199}"/>
              </a:ext>
            </a:extLst>
          </p:cNvPr>
          <p:cNvPicPr>
            <a:picLocks noChangeAspect="1"/>
          </p:cNvPicPr>
          <p:nvPr/>
        </p:nvPicPr>
        <p:blipFill>
          <a:blip r:embed="rId3"/>
          <a:stretch>
            <a:fillRect/>
          </a:stretch>
        </p:blipFill>
        <p:spPr>
          <a:xfrm>
            <a:off x="886182" y="1068640"/>
            <a:ext cx="1602473" cy="1454095"/>
          </a:xfrm>
          <a:prstGeom prst="rect">
            <a:avLst/>
          </a:prstGeom>
        </p:spPr>
      </p:pic>
      <p:sp>
        <p:nvSpPr>
          <p:cNvPr id="86" name="テキスト ボックス 85">
            <a:extLst>
              <a:ext uri="{FF2B5EF4-FFF2-40B4-BE49-F238E27FC236}">
                <a16:creationId xmlns:a16="http://schemas.microsoft.com/office/drawing/2014/main" id="{977825E8-FFBD-A888-A57D-DEDE4F21928C}"/>
              </a:ext>
            </a:extLst>
          </p:cNvPr>
          <p:cNvSpPr txBox="1"/>
          <p:nvPr/>
        </p:nvSpPr>
        <p:spPr>
          <a:xfrm>
            <a:off x="209901" y="1029352"/>
            <a:ext cx="1649511" cy="1331134"/>
          </a:xfrm>
          <a:prstGeom prst="rect">
            <a:avLst/>
          </a:prstGeom>
          <a:noFill/>
        </p:spPr>
        <p:txBody>
          <a:bodyPr wrap="square" rtlCol="0">
            <a:spAutoFit/>
          </a:bodyPr>
          <a:lstStyle/>
          <a:p>
            <a:pPr algn="just" defTabSz="914400">
              <a:spcAft>
                <a:spcPts val="300"/>
              </a:spcAft>
            </a:pPr>
            <a:r>
              <a:rPr kumimoji="1" lang="ja-JP" altLang="en-US" sz="1200" b="1" u="sng" dirty="0">
                <a:effectLst>
                  <a:glow rad="50800">
                    <a:schemeClr val="bg1">
                      <a:alpha val="90000"/>
                    </a:schemeClr>
                  </a:glow>
                </a:effectLst>
                <a:latin typeface="BIZ UDPゴシック" panose="020B0400000000000000" pitchFamily="50" charset="-128"/>
                <a:ea typeface="BIZ UDPゴシック" panose="020B0400000000000000" pitchFamily="50" charset="-128"/>
              </a:rPr>
              <a:t>側溝の掃除</a:t>
            </a:r>
            <a:endParaRPr kumimoji="1" lang="en-US" altLang="ja-JP" sz="1200" b="1" u="sng" dirty="0">
              <a:effectLst>
                <a:glow rad="50800">
                  <a:schemeClr val="bg1">
                    <a:alpha val="90000"/>
                  </a:schemeClr>
                </a:glow>
              </a:effectLst>
              <a:latin typeface="BIZ UDPゴシック" panose="020B0400000000000000" pitchFamily="50" charset="-128"/>
              <a:ea typeface="BIZ UDPゴシック" panose="020B0400000000000000" pitchFamily="50" charset="-128"/>
            </a:endParaRPr>
          </a:p>
          <a:p>
            <a:pPr algn="just" defTabSz="914400">
              <a:spcAft>
                <a:spcPts val="300"/>
              </a:spcAft>
            </a:pPr>
            <a:r>
              <a:rPr kumimoji="1" lang="ja-JP" altLang="en-US" sz="1100" dirty="0">
                <a:effectLst>
                  <a:glow rad="50800">
                    <a:schemeClr val="bg1">
                      <a:alpha val="90000"/>
                    </a:schemeClr>
                  </a:glow>
                </a:effectLst>
                <a:latin typeface="BIZ UDPゴシック" panose="020B0400000000000000" pitchFamily="50" charset="-128"/>
                <a:ea typeface="BIZ UDPゴシック" panose="020B0400000000000000" pitchFamily="50" charset="-128"/>
              </a:rPr>
              <a:t>側溝にゴミが溜まった状態だと水があふれやすくなり、大雨時に道路冠水や家屋浸水のおそれが高まります。日頃から掃除しておきましょう。</a:t>
            </a:r>
          </a:p>
        </p:txBody>
      </p:sp>
      <p:sp>
        <p:nvSpPr>
          <p:cNvPr id="87" name="テキスト ボックス 86">
            <a:extLst>
              <a:ext uri="{FF2B5EF4-FFF2-40B4-BE49-F238E27FC236}">
                <a16:creationId xmlns:a16="http://schemas.microsoft.com/office/drawing/2014/main" id="{18119AD1-48CF-FD0D-98ED-5E7401DDA2EF}"/>
              </a:ext>
            </a:extLst>
          </p:cNvPr>
          <p:cNvSpPr txBox="1"/>
          <p:nvPr/>
        </p:nvSpPr>
        <p:spPr>
          <a:xfrm>
            <a:off x="2424457" y="173115"/>
            <a:ext cx="2499437" cy="1161857"/>
          </a:xfrm>
          <a:prstGeom prst="rect">
            <a:avLst/>
          </a:prstGeom>
          <a:noFill/>
        </p:spPr>
        <p:txBody>
          <a:bodyPr wrap="square" rtlCol="0">
            <a:spAutoFit/>
          </a:bodyPr>
          <a:lstStyle/>
          <a:p>
            <a:pPr algn="just" defTabSz="914400">
              <a:spcAft>
                <a:spcPts val="300"/>
              </a:spcAft>
            </a:pPr>
            <a:r>
              <a:rPr kumimoji="1" lang="ja-JP" altLang="en-US" sz="1200" b="1" u="sng" dirty="0">
                <a:latin typeface="BIZ UDPゴシック" panose="020B0400000000000000" pitchFamily="50" charset="-128"/>
                <a:ea typeface="BIZ UDPゴシック" panose="020B0400000000000000" pitchFamily="50" charset="-128"/>
              </a:rPr>
              <a:t>土の</a:t>
            </a:r>
            <a:r>
              <a:rPr kumimoji="1" lang="ja-JP" altLang="en-US" sz="1200" b="1" u="sng" dirty="0" err="1">
                <a:latin typeface="BIZ UDPゴシック" panose="020B0400000000000000" pitchFamily="50" charset="-128"/>
                <a:ea typeface="BIZ UDPゴシック" panose="020B0400000000000000" pitchFamily="50" charset="-128"/>
              </a:rPr>
              <a:t>う</a:t>
            </a:r>
            <a:r>
              <a:rPr kumimoji="1" lang="ja-JP" altLang="en-US" sz="1200" b="1" u="sng" dirty="0">
                <a:latin typeface="BIZ UDPゴシック" panose="020B0400000000000000" pitchFamily="50" charset="-128"/>
                <a:ea typeface="BIZ UDPゴシック" panose="020B0400000000000000" pitchFamily="50" charset="-128"/>
              </a:rPr>
              <a:t>袋</a:t>
            </a:r>
            <a:r>
              <a:rPr kumimoji="1" lang="en-US" altLang="ja-JP" sz="1200" b="1" u="sng" dirty="0">
                <a:latin typeface="BIZ UDPゴシック" panose="020B0400000000000000" pitchFamily="50" charset="-128"/>
                <a:ea typeface="BIZ UDPゴシック" panose="020B0400000000000000" pitchFamily="50" charset="-128"/>
              </a:rPr>
              <a:t>/</a:t>
            </a:r>
            <a:r>
              <a:rPr kumimoji="1" lang="ja-JP" altLang="en-US" sz="1200" b="1" u="sng" dirty="0">
                <a:latin typeface="BIZ UDPゴシック" panose="020B0400000000000000" pitchFamily="50" charset="-128"/>
                <a:ea typeface="BIZ UDPゴシック" panose="020B0400000000000000" pitchFamily="50" charset="-128"/>
              </a:rPr>
              <a:t>ゴミ袋による簡易水のう</a:t>
            </a:r>
            <a:endParaRPr kumimoji="1" lang="en-US" altLang="ja-JP" sz="1200" b="1" u="sng" dirty="0">
              <a:latin typeface="BIZ UDPゴシック" panose="020B0400000000000000" pitchFamily="50" charset="-128"/>
              <a:ea typeface="BIZ UDPゴシック" panose="020B0400000000000000" pitchFamily="50" charset="-128"/>
            </a:endParaRPr>
          </a:p>
          <a:p>
            <a:pPr algn="just" defTabSz="914400">
              <a:spcAft>
                <a:spcPts val="300"/>
              </a:spcAft>
            </a:pPr>
            <a:r>
              <a:rPr kumimoji="1" lang="ja-JP" altLang="en-US" sz="1100" dirty="0">
                <a:latin typeface="BIZ UDPゴシック" panose="020B0400000000000000" pitchFamily="50" charset="-128"/>
                <a:ea typeface="BIZ UDPゴシック" panose="020B0400000000000000" pitchFamily="50" charset="-128"/>
              </a:rPr>
              <a:t>ホームセンターなどに売っている土のう袋に土や砂を詰め、玄関先等にレンガのように積み上げて使用します。難しい場合はゴミ袋による簡易水のうもあります。</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88" name="テキスト ボックス 87">
            <a:extLst>
              <a:ext uri="{FF2B5EF4-FFF2-40B4-BE49-F238E27FC236}">
                <a16:creationId xmlns:a16="http://schemas.microsoft.com/office/drawing/2014/main" id="{8C0F03CA-E967-8F97-3AFE-CC4BBF359E21}"/>
              </a:ext>
            </a:extLst>
          </p:cNvPr>
          <p:cNvSpPr txBox="1"/>
          <p:nvPr/>
        </p:nvSpPr>
        <p:spPr>
          <a:xfrm>
            <a:off x="2460497" y="1454227"/>
            <a:ext cx="2175174" cy="992579"/>
          </a:xfrm>
          <a:prstGeom prst="rect">
            <a:avLst/>
          </a:prstGeom>
          <a:noFill/>
        </p:spPr>
        <p:txBody>
          <a:bodyPr wrap="square" rtlCol="0">
            <a:spAutoFit/>
          </a:bodyPr>
          <a:lstStyle/>
          <a:p>
            <a:pPr defTabSz="914400">
              <a:spcAft>
                <a:spcPts val="300"/>
              </a:spcAft>
            </a:pPr>
            <a:r>
              <a:rPr kumimoji="1" lang="ja-JP" altLang="en-US" sz="1200" b="1" u="sng" dirty="0">
                <a:latin typeface="BIZ UDPゴシック" panose="020B0400000000000000" pitchFamily="50" charset="-128"/>
                <a:ea typeface="BIZ UDPゴシック" panose="020B0400000000000000" pitchFamily="50" charset="-128"/>
              </a:rPr>
              <a:t>下水逆流対策</a:t>
            </a:r>
            <a:endParaRPr kumimoji="1" lang="en-US" altLang="ja-JP" sz="1200" b="1" u="sng" dirty="0">
              <a:latin typeface="BIZ UDPゴシック" panose="020B0400000000000000" pitchFamily="50" charset="-128"/>
              <a:ea typeface="BIZ UDPゴシック" panose="020B0400000000000000" pitchFamily="50" charset="-128"/>
            </a:endParaRPr>
          </a:p>
          <a:p>
            <a:pPr algn="just" defTabSz="914400">
              <a:spcAft>
                <a:spcPts val="300"/>
              </a:spcAft>
            </a:pPr>
            <a:r>
              <a:rPr kumimoji="1" lang="ja-JP" altLang="en-US" sz="1100" dirty="0">
                <a:latin typeface="BIZ UDPゴシック" panose="020B0400000000000000" pitchFamily="50" charset="-128"/>
                <a:ea typeface="BIZ UDPゴシック" panose="020B0400000000000000" pitchFamily="50" charset="-128"/>
              </a:rPr>
              <a:t>水害時は下水が逆流してトイレやお風呂から水が吹き上がることがあります。簡易水のうで重しにすると抑える効果があります。</a:t>
            </a:r>
          </a:p>
        </p:txBody>
      </p:sp>
      <p:sp>
        <p:nvSpPr>
          <p:cNvPr id="89" name="テキスト ボックス 88">
            <a:extLst>
              <a:ext uri="{FF2B5EF4-FFF2-40B4-BE49-F238E27FC236}">
                <a16:creationId xmlns:a16="http://schemas.microsoft.com/office/drawing/2014/main" id="{82016378-088E-CF44-4F7E-89FAEA72016A}"/>
              </a:ext>
            </a:extLst>
          </p:cNvPr>
          <p:cNvSpPr txBox="1"/>
          <p:nvPr/>
        </p:nvSpPr>
        <p:spPr>
          <a:xfrm>
            <a:off x="164107" y="452031"/>
            <a:ext cx="2247971" cy="646331"/>
          </a:xfrm>
          <a:prstGeom prst="rect">
            <a:avLst/>
          </a:prstGeom>
          <a:noFill/>
        </p:spPr>
        <p:txBody>
          <a:bodyPr wrap="square" rtlCol="0">
            <a:spAutoFit/>
          </a:bodyPr>
          <a:lstStyle/>
          <a:p>
            <a:pPr defTabSz="914400"/>
            <a:r>
              <a:rPr kumimoji="1" lang="ja-JP" altLang="en-US" sz="1200" dirty="0">
                <a:latin typeface="BIZ UDPゴシック" panose="020B0400000000000000" pitchFamily="50" charset="-128"/>
                <a:ea typeface="BIZ UDPゴシック" panose="020B0400000000000000" pitchFamily="50" charset="-128"/>
              </a:rPr>
              <a:t>浸水の状況によっては</a:t>
            </a:r>
            <a:endParaRPr kumimoji="1" lang="en-US" altLang="ja-JP" sz="1200" dirty="0">
              <a:latin typeface="BIZ UDPゴシック" panose="020B0400000000000000" pitchFamily="50" charset="-128"/>
              <a:ea typeface="BIZ UDPゴシック" panose="020B0400000000000000" pitchFamily="50" charset="-128"/>
            </a:endParaRPr>
          </a:p>
          <a:p>
            <a:pPr defTabSz="914400"/>
            <a:r>
              <a:rPr kumimoji="1" lang="ja-JP" altLang="en-US" sz="1200" dirty="0">
                <a:latin typeface="BIZ UDPゴシック" panose="020B0400000000000000" pitchFamily="50" charset="-128"/>
                <a:ea typeface="BIZ UDPゴシック" panose="020B0400000000000000" pitchFamily="50" charset="-128"/>
              </a:rPr>
              <a:t>ちょっとした対策で</a:t>
            </a:r>
            <a:endParaRPr kumimoji="1" lang="en-US" altLang="ja-JP" sz="1200" dirty="0">
              <a:latin typeface="BIZ UDPゴシック" panose="020B0400000000000000" pitchFamily="50" charset="-128"/>
              <a:ea typeface="BIZ UDPゴシック" panose="020B0400000000000000" pitchFamily="50" charset="-128"/>
            </a:endParaRPr>
          </a:p>
          <a:p>
            <a:pPr defTabSz="914400"/>
            <a:r>
              <a:rPr kumimoji="1" lang="ja-JP" altLang="en-US" sz="1200" dirty="0">
                <a:latin typeface="BIZ UDPゴシック" panose="020B0400000000000000" pitchFamily="50" charset="-128"/>
                <a:ea typeface="BIZ UDPゴシック" panose="020B0400000000000000" pitchFamily="50" charset="-128"/>
              </a:rPr>
              <a:t>被害を防げる場合もあります</a:t>
            </a:r>
          </a:p>
        </p:txBody>
      </p:sp>
      <p:pic>
        <p:nvPicPr>
          <p:cNvPr id="90" name="図 89">
            <a:extLst>
              <a:ext uri="{FF2B5EF4-FFF2-40B4-BE49-F238E27FC236}">
                <a16:creationId xmlns:a16="http://schemas.microsoft.com/office/drawing/2014/main" id="{9CFF2DB9-112C-0638-A933-412512E951B5}"/>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615905" y="1289500"/>
            <a:ext cx="1034521" cy="1188000"/>
          </a:xfrm>
          <a:prstGeom prst="rect">
            <a:avLst/>
          </a:prstGeom>
        </p:spPr>
      </p:pic>
      <p:pic>
        <p:nvPicPr>
          <p:cNvPr id="91" name="図 90">
            <a:extLst>
              <a:ext uri="{FF2B5EF4-FFF2-40B4-BE49-F238E27FC236}">
                <a16:creationId xmlns:a16="http://schemas.microsoft.com/office/drawing/2014/main" id="{9D8FE9DB-E279-B0BD-6816-464324B1348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864464" y="198058"/>
            <a:ext cx="909534" cy="1091442"/>
          </a:xfrm>
          <a:prstGeom prst="rect">
            <a:avLst/>
          </a:prstGeom>
        </p:spPr>
      </p:pic>
      <p:pic>
        <p:nvPicPr>
          <p:cNvPr id="92" name="図 91">
            <a:extLst>
              <a:ext uri="{FF2B5EF4-FFF2-40B4-BE49-F238E27FC236}">
                <a16:creationId xmlns:a16="http://schemas.microsoft.com/office/drawing/2014/main" id="{62EA762C-7346-9034-20A3-F87C6DA8896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4728760" y="1295554"/>
            <a:ext cx="862089" cy="1188000"/>
          </a:xfrm>
          <a:prstGeom prst="rect">
            <a:avLst/>
          </a:prstGeom>
        </p:spPr>
      </p:pic>
      <p:pic>
        <p:nvPicPr>
          <p:cNvPr id="93" name="図 92">
            <a:extLst>
              <a:ext uri="{FF2B5EF4-FFF2-40B4-BE49-F238E27FC236}">
                <a16:creationId xmlns:a16="http://schemas.microsoft.com/office/drawing/2014/main" id="{2CF369A7-A773-FF61-CB60-66C44A0AB48F}"/>
              </a:ext>
            </a:extLst>
          </p:cNvPr>
          <p:cNvPicPr>
            <a:picLocks noChangeAspect="1"/>
          </p:cNvPicPr>
          <p:nvPr/>
        </p:nvPicPr>
        <p:blipFill>
          <a:blip r:embed="rId7"/>
          <a:stretch>
            <a:fillRect/>
          </a:stretch>
        </p:blipFill>
        <p:spPr>
          <a:xfrm>
            <a:off x="5803491" y="278893"/>
            <a:ext cx="933275" cy="1047089"/>
          </a:xfrm>
          <a:prstGeom prst="rect">
            <a:avLst/>
          </a:prstGeom>
        </p:spPr>
      </p:pic>
      <p:sp>
        <p:nvSpPr>
          <p:cNvPr id="94" name="テキスト ボックス 93">
            <a:extLst>
              <a:ext uri="{FF2B5EF4-FFF2-40B4-BE49-F238E27FC236}">
                <a16:creationId xmlns:a16="http://schemas.microsoft.com/office/drawing/2014/main" id="{99357E33-7D7F-7485-5D9E-8F69AF196E4F}"/>
              </a:ext>
            </a:extLst>
          </p:cNvPr>
          <p:cNvSpPr txBox="1"/>
          <p:nvPr/>
        </p:nvSpPr>
        <p:spPr>
          <a:xfrm>
            <a:off x="191713" y="5277930"/>
            <a:ext cx="4842410" cy="1117619"/>
          </a:xfrm>
          <a:prstGeom prst="rect">
            <a:avLst/>
          </a:prstGeom>
          <a:noFill/>
        </p:spPr>
        <p:txBody>
          <a:bodyPr wrap="square" rtlCol="0">
            <a:noAutofit/>
          </a:bodyPr>
          <a:lstStyle/>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災害時は電気・ガス・水道、物流が止まり、避難所の物資にも限りがあるため、各自で食料や水、災害用トイレを備蓄をしておきましょう。</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最低でも３日分、できれば７日分の備蓄が望ましいとされています。</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災害発生時に慌てないよう、あらかじめ非常時用の持出しリュック等を用意し、下の表を参考に非常食や防災用品を入れておきましょう。</a:t>
            </a:r>
          </a:p>
        </p:txBody>
      </p:sp>
      <p:graphicFrame>
        <p:nvGraphicFramePr>
          <p:cNvPr id="95" name="表 94">
            <a:extLst>
              <a:ext uri="{FF2B5EF4-FFF2-40B4-BE49-F238E27FC236}">
                <a16:creationId xmlns:a16="http://schemas.microsoft.com/office/drawing/2014/main" id="{03C3ACF2-048E-DC23-D0C8-3AAB655C62F1}"/>
              </a:ext>
            </a:extLst>
          </p:cNvPr>
          <p:cNvGraphicFramePr>
            <a:graphicFrameLocks noGrp="1"/>
          </p:cNvGraphicFramePr>
          <p:nvPr>
            <p:extLst>
              <p:ext uri="{D42A27DB-BD31-4B8C-83A1-F6EECF244321}">
                <p14:modId xmlns:p14="http://schemas.microsoft.com/office/powerpoint/2010/main" val="1574284383"/>
              </p:ext>
            </p:extLst>
          </p:nvPr>
        </p:nvGraphicFramePr>
        <p:xfrm>
          <a:off x="300716" y="6460698"/>
          <a:ext cx="6277369" cy="2695346"/>
        </p:xfrm>
        <a:graphic>
          <a:graphicData uri="http://schemas.openxmlformats.org/drawingml/2006/table">
            <a:tbl>
              <a:tblPr/>
              <a:tblGrid>
                <a:gridCol w="1017176">
                  <a:extLst>
                    <a:ext uri="{9D8B030D-6E8A-4147-A177-3AD203B41FA5}">
                      <a16:colId xmlns:a16="http://schemas.microsoft.com/office/drawing/2014/main" val="3162379307"/>
                    </a:ext>
                  </a:extLst>
                </a:gridCol>
                <a:gridCol w="5260193">
                  <a:extLst>
                    <a:ext uri="{9D8B030D-6E8A-4147-A177-3AD203B41FA5}">
                      <a16:colId xmlns:a16="http://schemas.microsoft.com/office/drawing/2014/main" val="2150540222"/>
                    </a:ext>
                  </a:extLst>
                </a:gridCol>
              </a:tblGrid>
              <a:tr h="288607">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水・食料</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□飲料水　□携行食・非常食（ビスケット・缶詰など）</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46040554"/>
                  </a:ext>
                </a:extLst>
              </a:tr>
              <a:tr h="498859">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医療衛生</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□いつも服用している薬　□救急医療品　□生理用品　 </a:t>
                      </a:r>
                      <a:endParaRPr lang="en-US" altLang="ja-JP" sz="1200" dirty="0">
                        <a:solidFill>
                          <a:schemeClr val="tx1"/>
                        </a:solidFill>
                        <a:effectLst/>
                        <a:latin typeface="メイリオ" panose="020B0604030504040204" pitchFamily="50" charset="-128"/>
                        <a:ea typeface="メイリオ" panose="020B0604030504040204" pitchFamily="50" charset="-128"/>
                      </a:endParaRPr>
                    </a:p>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□歯ブラシ・口腔ケア用品　□マスク　□携帯トイレ</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81605400"/>
                  </a:ext>
                </a:extLst>
              </a:tr>
              <a:tr h="288607">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貴重品</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□現金　□印鑑　□健康保険証・預金通帳（コピー可）</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154381465"/>
                  </a:ext>
                </a:extLst>
              </a:tr>
              <a:tr h="288607">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安全対策</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□ヘルメット・防災ずきん　□厚底の靴　□軍手</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03444095"/>
                  </a:ext>
                </a:extLst>
              </a:tr>
              <a:tr h="709110">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道具類</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□携帯電話・充電器　□携帯ラジオ　□懐中電灯　□電池　□時計</a:t>
                      </a:r>
                      <a:endParaRPr lang="en-US" altLang="ja-JP" sz="1200" dirty="0">
                        <a:solidFill>
                          <a:schemeClr val="tx1"/>
                        </a:solidFill>
                        <a:effectLst/>
                        <a:latin typeface="メイリオ" panose="020B0604030504040204" pitchFamily="50" charset="-128"/>
                        <a:ea typeface="メイリオ" panose="020B0604030504040204" pitchFamily="50" charset="-128"/>
                      </a:endParaRPr>
                    </a:p>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□携帯カイロ　□ロープ　□ライター・マッチ　□ナイフ　□缶切り</a:t>
                      </a:r>
                      <a:endParaRPr lang="en-US" altLang="ja-JP" sz="1200" dirty="0">
                        <a:solidFill>
                          <a:schemeClr val="tx1"/>
                        </a:solidFill>
                        <a:effectLst/>
                        <a:latin typeface="メイリオ" panose="020B0604030504040204" pitchFamily="50" charset="-128"/>
                        <a:ea typeface="メイリオ" panose="020B0604030504040204" pitchFamily="50" charset="-128"/>
                      </a:endParaRPr>
                    </a:p>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□入れ歯・眼鏡など</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3489657"/>
                  </a:ext>
                </a:extLst>
              </a:tr>
              <a:tr h="334822">
                <a:tc>
                  <a:txBody>
                    <a:bodyPr/>
                    <a:lstStyle/>
                    <a:p>
                      <a:pPr algn="ctr">
                        <a:lnSpc>
                          <a:spcPct val="120000"/>
                        </a:lnSpc>
                      </a:pPr>
                      <a:r>
                        <a:rPr lang="ja-JP" altLang="en-US" sz="1200" b="0" dirty="0">
                          <a:solidFill>
                            <a:schemeClr val="tx1"/>
                          </a:solidFill>
                          <a:effectLst/>
                          <a:latin typeface="メイリオ" panose="020B0604030504040204" pitchFamily="50" charset="-128"/>
                          <a:ea typeface="メイリオ" panose="020B0604030504040204" pitchFamily="50" charset="-128"/>
                        </a:rPr>
                        <a:t>衣 類</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□上着（防寒着）　□下着・靴下　□携帯レインコート</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692809279"/>
                  </a:ext>
                </a:extLst>
              </a:tr>
              <a:tr h="264313">
                <a:tc>
                  <a:txBody>
                    <a:bodyPr/>
                    <a:lstStyle/>
                    <a:p>
                      <a:pPr algn="ctr">
                        <a:lnSpc>
                          <a:spcPct val="120000"/>
                        </a:lnSpc>
                      </a:pPr>
                      <a:r>
                        <a:rPr lang="ja-JP" altLang="en-US" sz="1200" b="0">
                          <a:solidFill>
                            <a:schemeClr val="tx1"/>
                          </a:solidFill>
                          <a:effectLst/>
                          <a:latin typeface="メイリオ" panose="020B0604030504040204" pitchFamily="50" charset="-128"/>
                          <a:ea typeface="メイリオ" panose="020B0604030504040204" pitchFamily="50" charset="-128"/>
                        </a:rPr>
                        <a:t>生活用品</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E7D3"/>
                    </a:solidFill>
                  </a:tcPr>
                </a:tc>
                <a:tc>
                  <a:txBody>
                    <a:bodyPr/>
                    <a:lstStyle/>
                    <a:p>
                      <a:pPr algn="l">
                        <a:lnSpc>
                          <a:spcPct val="120000"/>
                        </a:lnSpc>
                      </a:pPr>
                      <a:r>
                        <a:rPr lang="ja-JP" altLang="en-US" sz="1200" dirty="0">
                          <a:solidFill>
                            <a:schemeClr val="tx1"/>
                          </a:solidFill>
                          <a:effectLst/>
                          <a:latin typeface="メイリオ" panose="020B0604030504040204" pitchFamily="50" charset="-128"/>
                          <a:ea typeface="メイリオ" panose="020B0604030504040204" pitchFamily="50" charset="-128"/>
                        </a:rPr>
                        <a:t> □ウエットティッシュ・ティッシュ　□タオル　□ごみ袋・ポリ袋</a:t>
                      </a:r>
                    </a:p>
                  </a:txBody>
                  <a:tcPr marL="68154" marR="68154" marT="34077" marB="340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794514771"/>
                  </a:ext>
                </a:extLst>
              </a:tr>
            </a:tbl>
          </a:graphicData>
        </a:graphic>
      </p:graphicFrame>
      <p:sp>
        <p:nvSpPr>
          <p:cNvPr id="96" name="正方形/長方形 95">
            <a:extLst>
              <a:ext uri="{FF2B5EF4-FFF2-40B4-BE49-F238E27FC236}">
                <a16:creationId xmlns:a16="http://schemas.microsoft.com/office/drawing/2014/main" id="{5531C244-3B0D-B7AE-BF44-ABEAAF121725}"/>
              </a:ext>
            </a:extLst>
          </p:cNvPr>
          <p:cNvSpPr/>
          <p:nvPr/>
        </p:nvSpPr>
        <p:spPr>
          <a:xfrm>
            <a:off x="290157" y="9156044"/>
            <a:ext cx="5462892" cy="678776"/>
          </a:xfrm>
          <a:prstGeom prst="rect">
            <a:avLst/>
          </a:prstGeom>
        </p:spPr>
        <p:txBody>
          <a:bodyPr wrap="square">
            <a:spAutoFit/>
          </a:bodyPr>
          <a:lstStyle/>
          <a:p>
            <a:pPr>
              <a:lnSpc>
                <a:spcPts val="1600"/>
              </a:lnSpc>
            </a:pPr>
            <a:r>
              <a:rPr lang="ja-JP" altLang="en-US" sz="1200" kern="0" dirty="0">
                <a:latin typeface="BIZ UDPゴシック" panose="020B0400000000000000" pitchFamily="50" charset="-128"/>
                <a:ea typeface="BIZ UDPゴシック" panose="020B0400000000000000" pitchFamily="50" charset="-128"/>
              </a:rPr>
              <a:t>　上記はあくまで一例です。各家庭の事情に合わせたものを用意しましょう。</a:t>
            </a:r>
          </a:p>
          <a:p>
            <a:pPr marL="354012" indent="-171450" algn="just">
              <a:lnSpc>
                <a:spcPts val="1600"/>
              </a:lnSpc>
              <a:buFont typeface="Wingdings" panose="05000000000000000000" pitchFamily="2" charset="2"/>
              <a:buChar char="ü"/>
            </a:pPr>
            <a:r>
              <a:rPr lang="ja-JP" altLang="en-US" sz="1200" kern="0" dirty="0">
                <a:latin typeface="BIZ UDPゴシック" panose="020B0400000000000000" pitchFamily="50" charset="-128"/>
                <a:ea typeface="BIZ UDPゴシック" panose="020B0400000000000000" pitchFamily="50" charset="-128"/>
              </a:rPr>
              <a:t>乳幼児のいる家庭では液体ミルク、離乳食、オムツやほ乳瓶が必要です。</a:t>
            </a:r>
          </a:p>
          <a:p>
            <a:pPr marL="354012" indent="-171450">
              <a:lnSpc>
                <a:spcPts val="1600"/>
              </a:lnSpc>
              <a:buFont typeface="Wingdings" panose="05000000000000000000" pitchFamily="2" charset="2"/>
              <a:buChar char="ü"/>
            </a:pPr>
            <a:r>
              <a:rPr lang="ja-JP" altLang="en-US" sz="1200" kern="0" dirty="0">
                <a:latin typeface="BIZ UDPゴシック" panose="020B0400000000000000" pitchFamily="50" charset="-128"/>
                <a:ea typeface="BIZ UDPゴシック" panose="020B0400000000000000" pitchFamily="50" charset="-128"/>
              </a:rPr>
              <a:t>ペットを避難所に連れていく場合は、ペットケージが必須です。</a:t>
            </a:r>
          </a:p>
        </p:txBody>
      </p:sp>
      <p:pic>
        <p:nvPicPr>
          <p:cNvPr id="97" name="図 96">
            <a:extLst>
              <a:ext uri="{FF2B5EF4-FFF2-40B4-BE49-F238E27FC236}">
                <a16:creationId xmlns:a16="http://schemas.microsoft.com/office/drawing/2014/main" id="{569C7829-B450-CFC6-84C1-F23622B75CD4}"/>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034123" y="4994744"/>
            <a:ext cx="1702643" cy="1433323"/>
          </a:xfrm>
          <a:prstGeom prst="rect">
            <a:avLst/>
          </a:prstGeom>
          <a:effectLst/>
        </p:spPr>
      </p:pic>
      <p:sp>
        <p:nvSpPr>
          <p:cNvPr id="98" name="テキスト ボックス 97">
            <a:extLst>
              <a:ext uri="{FF2B5EF4-FFF2-40B4-BE49-F238E27FC236}">
                <a16:creationId xmlns:a16="http://schemas.microsoft.com/office/drawing/2014/main" id="{8818EA4E-1151-66B5-F4FC-C9AB99D29C10}"/>
              </a:ext>
            </a:extLst>
          </p:cNvPr>
          <p:cNvSpPr txBox="1"/>
          <p:nvPr/>
        </p:nvSpPr>
        <p:spPr>
          <a:xfrm>
            <a:off x="2488655" y="2724141"/>
            <a:ext cx="4248111" cy="1081151"/>
          </a:xfrm>
          <a:prstGeom prst="rect">
            <a:avLst/>
          </a:prstGeom>
          <a:noFill/>
        </p:spPr>
        <p:txBody>
          <a:bodyPr wrap="square" rtlCol="0">
            <a:noAutofit/>
          </a:bodyPr>
          <a:lstStyle/>
          <a:p>
            <a:pPr algn="just" defTabSz="829544">
              <a:lnSpc>
                <a:spcPct val="110000"/>
              </a:lnSpc>
              <a:spcAft>
                <a:spcPts val="600"/>
              </a:spcAft>
              <a:defRPr/>
            </a:pPr>
            <a:r>
              <a:rPr lang="ja-JP" altLang="en-US" sz="1200" kern="0" dirty="0">
                <a:latin typeface="BIZ UDPゴシック" panose="020B0400000000000000" pitchFamily="50" charset="-128"/>
                <a:ea typeface="BIZ UDPゴシック" panose="020B0400000000000000" pitchFamily="50" charset="-128"/>
              </a:rPr>
              <a:t>「通電火災」とは、停電から電気が復旧する時に発生する火災のことをいいます。電気ストーブやアイロンなどの電気機器の電源が入ったまま再通電したことにより接していた可燃物を過熱し出火するほか、水害時は水濡れによる電気配線のショートやトラッキング、漏電等によっても発生します。</a:t>
            </a:r>
            <a:endParaRPr lang="en-US" altLang="ja-JP" sz="1200" kern="0" dirty="0">
              <a:latin typeface="BIZ UDPゴシック" panose="020B0400000000000000" pitchFamily="50" charset="-128"/>
              <a:ea typeface="BIZ UDPゴシック" panose="020B0400000000000000" pitchFamily="50" charset="-128"/>
            </a:endParaRPr>
          </a:p>
        </p:txBody>
      </p:sp>
      <p:sp>
        <p:nvSpPr>
          <p:cNvPr id="99" name="テキスト ボックス 98">
            <a:extLst>
              <a:ext uri="{FF2B5EF4-FFF2-40B4-BE49-F238E27FC236}">
                <a16:creationId xmlns:a16="http://schemas.microsoft.com/office/drawing/2014/main" id="{91022829-C942-97C2-BB9A-61033D82C257}"/>
              </a:ext>
            </a:extLst>
          </p:cNvPr>
          <p:cNvSpPr txBox="1"/>
          <p:nvPr/>
        </p:nvSpPr>
        <p:spPr>
          <a:xfrm>
            <a:off x="68621" y="82851"/>
            <a:ext cx="2146101" cy="324000"/>
          </a:xfrm>
          <a:prstGeom prst="rect">
            <a:avLst/>
          </a:prstGeom>
          <a:solidFill>
            <a:srgbClr val="0070C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状況に応じた浸水対策</a:t>
            </a:r>
            <a:endParaRPr lang="en-US" altLang="ja-JP" dirty="0">
              <a:solidFill>
                <a:schemeClr val="bg1"/>
              </a:solidFill>
              <a:latin typeface="メイリオ" panose="020B0604030504040204" pitchFamily="50" charset="-128"/>
              <a:ea typeface="メイリオ" panose="020B0604030504040204" pitchFamily="50" charset="-128"/>
            </a:endParaRPr>
          </a:p>
        </p:txBody>
      </p:sp>
      <p:sp>
        <p:nvSpPr>
          <p:cNvPr id="100" name="テキスト ボックス 99">
            <a:extLst>
              <a:ext uri="{FF2B5EF4-FFF2-40B4-BE49-F238E27FC236}">
                <a16:creationId xmlns:a16="http://schemas.microsoft.com/office/drawing/2014/main" id="{A6487FCE-5532-E968-EDF9-E19AB28CDA97}"/>
              </a:ext>
            </a:extLst>
          </p:cNvPr>
          <p:cNvSpPr txBox="1"/>
          <p:nvPr/>
        </p:nvSpPr>
        <p:spPr>
          <a:xfrm>
            <a:off x="68621" y="4917204"/>
            <a:ext cx="3240000" cy="324000"/>
          </a:xfrm>
          <a:prstGeom prst="rect">
            <a:avLst/>
          </a:prstGeom>
          <a:solidFill>
            <a:srgbClr val="0070C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水害も地震も各自の備蓄が重要！</a:t>
            </a:r>
            <a:endParaRPr lang="en-US" altLang="ja-JP" dirty="0">
              <a:solidFill>
                <a:schemeClr val="bg1"/>
              </a:solidFill>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394B2673-F7C4-1CC2-D84A-9EC2DF776863}"/>
              </a:ext>
            </a:extLst>
          </p:cNvPr>
          <p:cNvSpPr txBox="1"/>
          <p:nvPr/>
        </p:nvSpPr>
        <p:spPr>
          <a:xfrm>
            <a:off x="93982" y="2648924"/>
            <a:ext cx="2340000" cy="324000"/>
          </a:xfrm>
          <a:prstGeom prst="rect">
            <a:avLst/>
          </a:prstGeom>
          <a:solidFill>
            <a:srgbClr val="0070C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通電火災に要注意！</a:t>
            </a:r>
            <a:endParaRPr lang="en-US" altLang="ja-JP" dirty="0">
              <a:solidFill>
                <a:schemeClr val="bg1"/>
              </a:solidFill>
              <a:latin typeface="メイリオ" panose="020B0604030504040204" pitchFamily="50" charset="-128"/>
              <a:ea typeface="メイリオ" panose="020B0604030504040204" pitchFamily="50" charset="-128"/>
            </a:endParaRPr>
          </a:p>
        </p:txBody>
      </p:sp>
      <p:sp>
        <p:nvSpPr>
          <p:cNvPr id="115" name="テキスト ボックス 114">
            <a:extLst>
              <a:ext uri="{FF2B5EF4-FFF2-40B4-BE49-F238E27FC236}">
                <a16:creationId xmlns:a16="http://schemas.microsoft.com/office/drawing/2014/main" id="{384906E7-3B86-5F66-E746-B47DDD8A286C}"/>
              </a:ext>
            </a:extLst>
          </p:cNvPr>
          <p:cNvSpPr txBox="1"/>
          <p:nvPr/>
        </p:nvSpPr>
        <p:spPr>
          <a:xfrm>
            <a:off x="169740" y="3783483"/>
            <a:ext cx="6759858" cy="997435"/>
          </a:xfrm>
          <a:prstGeom prst="rect">
            <a:avLst/>
          </a:prstGeom>
          <a:noFill/>
        </p:spPr>
        <p:txBody>
          <a:bodyPr wrap="square" rtlCol="0">
            <a:noAutofit/>
          </a:bodyPr>
          <a:lstStyle/>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停電中は電気機器のスイッチを切るとともに電源プラグをコンセントから抜きましょう。</a:t>
            </a: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避難等で家を離れる際はブレーカーを落としましょう</a:t>
            </a: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風水害の後は屋内外の配線等の状態を確認しましょう。</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水没した電気機器は乾燥させても出火の危険があります。</a:t>
            </a:r>
            <a:endParaRPr lang="en-US" altLang="ja-JP" sz="1200" kern="0" dirty="0">
              <a:latin typeface="BIZ UDPゴシック" panose="020B0400000000000000" pitchFamily="50" charset="-128"/>
              <a:ea typeface="BIZ UDPゴシック" panose="020B0400000000000000" pitchFamily="50" charset="-128"/>
            </a:endParaRPr>
          </a:p>
        </p:txBody>
      </p:sp>
      <p:pic>
        <p:nvPicPr>
          <p:cNvPr id="116" name="図 115">
            <a:extLst>
              <a:ext uri="{FF2B5EF4-FFF2-40B4-BE49-F238E27FC236}">
                <a16:creationId xmlns:a16="http://schemas.microsoft.com/office/drawing/2014/main" id="{629F2A1E-46EC-B52D-AC12-746C948673FB}"/>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204967" y="2984427"/>
            <a:ext cx="2255840" cy="835335"/>
          </a:xfrm>
          <a:prstGeom prst="rect">
            <a:avLst/>
          </a:prstGeom>
        </p:spPr>
      </p:pic>
      <p:pic>
        <p:nvPicPr>
          <p:cNvPr id="117" name="図 116" descr="アイコン が含まれている画像&#10;&#10;自動的に生成された説明">
            <a:extLst>
              <a:ext uri="{FF2B5EF4-FFF2-40B4-BE49-F238E27FC236}">
                <a16:creationId xmlns:a16="http://schemas.microsoft.com/office/drawing/2014/main" id="{54395877-1937-A3D3-85F4-3639DE307975}"/>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728760" y="4120669"/>
            <a:ext cx="854457" cy="522168"/>
          </a:xfrm>
          <a:prstGeom prst="rect">
            <a:avLst/>
          </a:prstGeom>
        </p:spPr>
      </p:pic>
      <p:pic>
        <p:nvPicPr>
          <p:cNvPr id="118" name="図 117">
            <a:extLst>
              <a:ext uri="{FF2B5EF4-FFF2-40B4-BE49-F238E27FC236}">
                <a16:creationId xmlns:a16="http://schemas.microsoft.com/office/drawing/2014/main" id="{2D4102F4-3CB0-6009-BDDB-B578F7BF8386}"/>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6044869" y="3840708"/>
            <a:ext cx="691897" cy="939470"/>
          </a:xfrm>
          <a:prstGeom prst="rect">
            <a:avLst/>
          </a:prstGeom>
        </p:spPr>
      </p:pic>
      <p:sp>
        <p:nvSpPr>
          <p:cNvPr id="119" name="円形吹き出し 118">
            <a:extLst>
              <a:ext uri="{FF2B5EF4-FFF2-40B4-BE49-F238E27FC236}">
                <a16:creationId xmlns:a16="http://schemas.microsoft.com/office/drawing/2014/main" id="{FE2EEED8-1795-78C2-FD38-81BA06578046}"/>
              </a:ext>
            </a:extLst>
          </p:cNvPr>
          <p:cNvSpPr/>
          <p:nvPr/>
        </p:nvSpPr>
        <p:spPr>
          <a:xfrm>
            <a:off x="4155643" y="4193896"/>
            <a:ext cx="464709" cy="244353"/>
          </a:xfrm>
          <a:prstGeom prst="wedgeEllipseCallout">
            <a:avLst>
              <a:gd name="adj1" fmla="val 113899"/>
              <a:gd name="adj2" fmla="val 30016"/>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b="1" dirty="0">
                <a:solidFill>
                  <a:sysClr val="windowText" lastClr="000000"/>
                </a:solidFill>
              </a:rPr>
              <a:t>OFF</a:t>
            </a:r>
            <a:endParaRPr kumimoji="1" lang="ja-JP" altLang="en-US" sz="1400" b="1" dirty="0">
              <a:solidFill>
                <a:sysClr val="windowText" lastClr="000000"/>
              </a:solidFill>
            </a:endParaRPr>
          </a:p>
        </p:txBody>
      </p:sp>
      <p:sp>
        <p:nvSpPr>
          <p:cNvPr id="120" name="正方形/長方形 119">
            <a:extLst>
              <a:ext uri="{FF2B5EF4-FFF2-40B4-BE49-F238E27FC236}">
                <a16:creationId xmlns:a16="http://schemas.microsoft.com/office/drawing/2014/main" id="{01F3E874-6645-A1D1-66B5-A21D35314D13}"/>
              </a:ext>
            </a:extLst>
          </p:cNvPr>
          <p:cNvSpPr/>
          <p:nvPr/>
        </p:nvSpPr>
        <p:spPr>
          <a:xfrm>
            <a:off x="5928569" y="4515356"/>
            <a:ext cx="337311" cy="276999"/>
          </a:xfrm>
          <a:prstGeom prst="rect">
            <a:avLst/>
          </a:prstGeom>
        </p:spPr>
        <p:txBody>
          <a:bodyPr wrap="square" lIns="0" tIns="0" rIns="0" bIns="0" anchor="ctr">
            <a:spAutoFit/>
          </a:bodyPr>
          <a:lstStyle/>
          <a:p>
            <a:pPr>
              <a:lnSpc>
                <a:spcPts val="1600"/>
              </a:lnSpc>
            </a:pPr>
            <a:r>
              <a:rPr lang="en-US" altLang="ja-JP" sz="3200" b="1" kern="0" dirty="0">
                <a:solidFill>
                  <a:srgbClr val="FF0000"/>
                </a:solidFill>
                <a:latin typeface="メイリオ" panose="020B0604030504040204" pitchFamily="50" charset="-128"/>
                <a:ea typeface="メイリオ" panose="020B0604030504040204" pitchFamily="50" charset="-128"/>
              </a:rPr>
              <a:t>×</a:t>
            </a:r>
            <a:endParaRPr lang="ja-JP" altLang="en-US" sz="3200" b="1" kern="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91336942"/>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11238</TotalTime>
  <Words>1097</Words>
  <Application>Microsoft Office PowerPoint</Application>
  <PresentationFormat>A4 210 x 297 mm</PresentationFormat>
  <Paragraphs>88</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メイリオ</vt:lpstr>
      <vt:lpstr>游ゴシック</vt:lpstr>
      <vt:lpstr>Arial</vt:lpstr>
      <vt:lpstr>Calibri</vt:lpstr>
      <vt:lpstr>Calibri Light</vt:lpstr>
      <vt:lpstr>Wingdings</vt:lpstr>
      <vt:lpstr>Office 2013 - 2022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桒原桃香_50（ま）防災まちづくり推進課</cp:lastModifiedBy>
  <cp:revision>960</cp:revision>
  <cp:lastPrinted>2024-07-09T04:52:34Z</cp:lastPrinted>
  <dcterms:created xsi:type="dcterms:W3CDTF">2021-12-16T04:35:56Z</dcterms:created>
  <dcterms:modified xsi:type="dcterms:W3CDTF">2026-03-23T04:56:06Z</dcterms:modified>
</cp:coreProperties>
</file>