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72" r:id="rId2"/>
    <p:sldId id="269" r:id="rId3"/>
  </p:sldIdLst>
  <p:sldSz cx="15119350" cy="10691813"/>
  <p:notesSz cx="10233025" cy="14662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6" userDrawn="1">
          <p15:clr>
            <a:srgbClr val="A4A3A4"/>
          </p15:clr>
        </p15:guide>
        <p15:guide id="2" pos="47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080"/>
    <a:srgbClr val="FFF2CC"/>
    <a:srgbClr val="16745A"/>
    <a:srgbClr val="00CC99"/>
    <a:srgbClr val="5B84B0"/>
    <a:srgbClr val="A7C9C7"/>
    <a:srgbClr val="E1E692"/>
    <a:srgbClr val="009999"/>
    <a:srgbClr val="BD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4" autoAdjust="0"/>
    <p:restoredTop sz="94333" autoAdjust="0"/>
  </p:normalViewPr>
  <p:slideViewPr>
    <p:cSldViewPr snapToGrid="0" showGuides="1">
      <p:cViewPr varScale="1">
        <p:scale>
          <a:sx n="69" d="100"/>
          <a:sy n="69" d="100"/>
        </p:scale>
        <p:origin x="1830" y="78"/>
      </p:cViewPr>
      <p:guideLst>
        <p:guide orient="horz" pos="3186"/>
        <p:guide pos="4739"/>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8"/>
            <a:ext cx="4435197" cy="736056"/>
          </a:xfrm>
          <a:prstGeom prst="rect">
            <a:avLst/>
          </a:prstGeom>
        </p:spPr>
        <p:txBody>
          <a:bodyPr vert="horz" lIns="136604" tIns="68303" rIns="136604" bIns="68303" rtlCol="0"/>
          <a:lstStyle>
            <a:lvl1pPr algn="l">
              <a:defRPr sz="2000"/>
            </a:lvl1pPr>
          </a:lstStyle>
          <a:p>
            <a:endParaRPr kumimoji="1" lang="ja-JP" altLang="en-US"/>
          </a:p>
        </p:txBody>
      </p:sp>
      <p:sp>
        <p:nvSpPr>
          <p:cNvPr id="3" name="日付プレースホルダー 2"/>
          <p:cNvSpPr>
            <a:spLocks noGrp="1"/>
          </p:cNvSpPr>
          <p:nvPr>
            <p:ph type="dt" idx="1"/>
          </p:nvPr>
        </p:nvSpPr>
        <p:spPr>
          <a:xfrm>
            <a:off x="5795439" y="8"/>
            <a:ext cx="4435194" cy="736056"/>
          </a:xfrm>
          <a:prstGeom prst="rect">
            <a:avLst/>
          </a:prstGeom>
        </p:spPr>
        <p:txBody>
          <a:bodyPr vert="horz" lIns="136604" tIns="68303" rIns="136604" bIns="68303" rtlCol="0"/>
          <a:lstStyle>
            <a:lvl1pPr algn="r">
              <a:defRPr sz="2000"/>
            </a:lvl1pPr>
          </a:lstStyle>
          <a:p>
            <a:fld id="{57607A32-5C22-483D-9545-22BC63B7C9E4}"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1619250" y="1833563"/>
            <a:ext cx="6994525" cy="4946650"/>
          </a:xfrm>
          <a:prstGeom prst="rect">
            <a:avLst/>
          </a:prstGeom>
          <a:noFill/>
          <a:ln w="12700">
            <a:solidFill>
              <a:prstClr val="black"/>
            </a:solidFill>
          </a:ln>
        </p:spPr>
        <p:txBody>
          <a:bodyPr vert="horz" lIns="136604" tIns="68303" rIns="136604" bIns="68303" rtlCol="0" anchor="ctr"/>
          <a:lstStyle/>
          <a:p>
            <a:endParaRPr lang="ja-JP" altLang="en-US"/>
          </a:p>
        </p:txBody>
      </p:sp>
      <p:sp>
        <p:nvSpPr>
          <p:cNvPr id="5" name="ノート プレースホルダー 4"/>
          <p:cNvSpPr>
            <a:spLocks noGrp="1"/>
          </p:cNvSpPr>
          <p:nvPr>
            <p:ph type="body" sz="quarter" idx="3"/>
          </p:nvPr>
        </p:nvSpPr>
        <p:spPr>
          <a:xfrm>
            <a:off x="1022600" y="7056250"/>
            <a:ext cx="8187867" cy="5772852"/>
          </a:xfrm>
          <a:prstGeom prst="rect">
            <a:avLst/>
          </a:prstGeom>
        </p:spPr>
        <p:txBody>
          <a:bodyPr vert="horz" lIns="136604" tIns="68303" rIns="136604" bIns="6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1" y="13926100"/>
            <a:ext cx="4435197" cy="736056"/>
          </a:xfrm>
          <a:prstGeom prst="rect">
            <a:avLst/>
          </a:prstGeom>
        </p:spPr>
        <p:txBody>
          <a:bodyPr vert="horz" lIns="136604" tIns="68303" rIns="136604" bIns="68303" rtlCol="0" anchor="b"/>
          <a:lstStyle>
            <a:lvl1pPr algn="l">
              <a:defRPr sz="2000"/>
            </a:lvl1pPr>
          </a:lstStyle>
          <a:p>
            <a:endParaRPr kumimoji="1" lang="ja-JP" altLang="en-US"/>
          </a:p>
        </p:txBody>
      </p:sp>
      <p:sp>
        <p:nvSpPr>
          <p:cNvPr id="7" name="スライド番号プレースホルダー 6"/>
          <p:cNvSpPr>
            <a:spLocks noGrp="1"/>
          </p:cNvSpPr>
          <p:nvPr>
            <p:ph type="sldNum" sz="quarter" idx="5"/>
          </p:nvPr>
        </p:nvSpPr>
        <p:spPr>
          <a:xfrm>
            <a:off x="5795439" y="13926100"/>
            <a:ext cx="4435194" cy="736056"/>
          </a:xfrm>
          <a:prstGeom prst="rect">
            <a:avLst/>
          </a:prstGeom>
        </p:spPr>
        <p:txBody>
          <a:bodyPr vert="horz" lIns="136604" tIns="68303" rIns="136604" bIns="68303" rtlCol="0" anchor="b"/>
          <a:lstStyle>
            <a:lvl1pPr algn="r">
              <a:defRPr sz="2000"/>
            </a:lvl1pPr>
          </a:lstStyle>
          <a:p>
            <a:fld id="{C88C3EBF-6A74-49D5-81CA-84F7675EC2F3}" type="slidenum">
              <a:rPr kumimoji="1" lang="ja-JP" altLang="en-US" smtClean="0"/>
              <a:t>‹#›</a:t>
            </a:fld>
            <a:endParaRPr kumimoji="1" lang="ja-JP" altLang="en-US"/>
          </a:p>
        </p:txBody>
      </p:sp>
    </p:spTree>
    <p:extLst>
      <p:ext uri="{BB962C8B-B14F-4D97-AF65-F5344CB8AC3E}">
        <p14:creationId xmlns:p14="http://schemas.microsoft.com/office/powerpoint/2010/main" val="36827545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50C83-3C0E-469E-B2F2-FC10B0C830C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DF9556-38C9-4875-ADDF-C5819317FCB9}" type="slidenum">
              <a:rPr kumimoji="1" lang="ja-JP" altLang="en-US" smtClean="0"/>
              <a:t>‹#›</a:t>
            </a:fld>
            <a:endParaRPr kumimoji="1" lang="ja-JP" altLang="en-US"/>
          </a:p>
        </p:txBody>
      </p:sp>
    </p:spTree>
    <p:extLst>
      <p:ext uri="{BB962C8B-B14F-4D97-AF65-F5344CB8AC3E}">
        <p14:creationId xmlns:p14="http://schemas.microsoft.com/office/powerpoint/2010/main" val="226375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50C83-3C0E-469E-B2F2-FC10B0C830C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DF9556-38C9-4875-ADDF-C5819317FCB9}" type="slidenum">
              <a:rPr kumimoji="1" lang="ja-JP" altLang="en-US" smtClean="0"/>
              <a:t>‹#›</a:t>
            </a:fld>
            <a:endParaRPr kumimoji="1" lang="ja-JP" altLang="en-US"/>
          </a:p>
        </p:txBody>
      </p:sp>
    </p:spTree>
    <p:extLst>
      <p:ext uri="{BB962C8B-B14F-4D97-AF65-F5344CB8AC3E}">
        <p14:creationId xmlns:p14="http://schemas.microsoft.com/office/powerpoint/2010/main" val="385620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50C83-3C0E-469E-B2F2-FC10B0C830C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DF9556-38C9-4875-ADDF-C5819317FCB9}" type="slidenum">
              <a:rPr kumimoji="1" lang="ja-JP" altLang="en-US" smtClean="0"/>
              <a:t>‹#›</a:t>
            </a:fld>
            <a:endParaRPr kumimoji="1" lang="ja-JP" altLang="en-US"/>
          </a:p>
        </p:txBody>
      </p:sp>
    </p:spTree>
    <p:extLst>
      <p:ext uri="{BB962C8B-B14F-4D97-AF65-F5344CB8AC3E}">
        <p14:creationId xmlns:p14="http://schemas.microsoft.com/office/powerpoint/2010/main" val="1519718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50C83-3C0E-469E-B2F2-FC10B0C830C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DF9556-38C9-4875-ADDF-C5819317FCB9}" type="slidenum">
              <a:rPr kumimoji="1" lang="ja-JP" altLang="en-US" smtClean="0"/>
              <a:t>‹#›</a:t>
            </a:fld>
            <a:endParaRPr kumimoji="1" lang="ja-JP" altLang="en-US"/>
          </a:p>
        </p:txBody>
      </p:sp>
    </p:spTree>
    <p:extLst>
      <p:ext uri="{BB962C8B-B14F-4D97-AF65-F5344CB8AC3E}">
        <p14:creationId xmlns:p14="http://schemas.microsoft.com/office/powerpoint/2010/main" val="1089009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9750C83-3C0E-469E-B2F2-FC10B0C830C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DF9556-38C9-4875-ADDF-C5819317FCB9}" type="slidenum">
              <a:rPr kumimoji="1" lang="ja-JP" altLang="en-US" smtClean="0"/>
              <a:t>‹#›</a:t>
            </a:fld>
            <a:endParaRPr kumimoji="1" lang="ja-JP" altLang="en-US"/>
          </a:p>
        </p:txBody>
      </p:sp>
    </p:spTree>
    <p:extLst>
      <p:ext uri="{BB962C8B-B14F-4D97-AF65-F5344CB8AC3E}">
        <p14:creationId xmlns:p14="http://schemas.microsoft.com/office/powerpoint/2010/main" val="2678516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50C83-3C0E-469E-B2F2-FC10B0C830C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DF9556-38C9-4875-ADDF-C5819317FCB9}" type="slidenum">
              <a:rPr kumimoji="1" lang="ja-JP" altLang="en-US" smtClean="0"/>
              <a:t>‹#›</a:t>
            </a:fld>
            <a:endParaRPr kumimoji="1" lang="ja-JP" altLang="en-US"/>
          </a:p>
        </p:txBody>
      </p:sp>
    </p:spTree>
    <p:extLst>
      <p:ext uri="{BB962C8B-B14F-4D97-AF65-F5344CB8AC3E}">
        <p14:creationId xmlns:p14="http://schemas.microsoft.com/office/powerpoint/2010/main" val="234626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50C83-3C0E-469E-B2F2-FC10B0C830C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FDF9556-38C9-4875-ADDF-C5819317FCB9}" type="slidenum">
              <a:rPr kumimoji="1" lang="ja-JP" altLang="en-US" smtClean="0"/>
              <a:t>‹#›</a:t>
            </a:fld>
            <a:endParaRPr kumimoji="1" lang="ja-JP" altLang="en-US"/>
          </a:p>
        </p:txBody>
      </p:sp>
    </p:spTree>
    <p:extLst>
      <p:ext uri="{BB962C8B-B14F-4D97-AF65-F5344CB8AC3E}">
        <p14:creationId xmlns:p14="http://schemas.microsoft.com/office/powerpoint/2010/main" val="208923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50C83-3C0E-469E-B2F2-FC10B0C830C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FDF9556-38C9-4875-ADDF-C5819317FCB9}" type="slidenum">
              <a:rPr kumimoji="1" lang="ja-JP" altLang="en-US" smtClean="0"/>
              <a:t>‹#›</a:t>
            </a:fld>
            <a:endParaRPr kumimoji="1" lang="ja-JP" altLang="en-US"/>
          </a:p>
        </p:txBody>
      </p:sp>
    </p:spTree>
    <p:extLst>
      <p:ext uri="{BB962C8B-B14F-4D97-AF65-F5344CB8AC3E}">
        <p14:creationId xmlns:p14="http://schemas.microsoft.com/office/powerpoint/2010/main" val="63240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50C83-3C0E-469E-B2F2-FC10B0C830C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FDF9556-38C9-4875-ADDF-C5819317FCB9}" type="slidenum">
              <a:rPr kumimoji="1" lang="ja-JP" altLang="en-US" smtClean="0"/>
              <a:t>‹#›</a:t>
            </a:fld>
            <a:endParaRPr kumimoji="1" lang="ja-JP" altLang="en-US"/>
          </a:p>
        </p:txBody>
      </p:sp>
    </p:spTree>
    <p:extLst>
      <p:ext uri="{BB962C8B-B14F-4D97-AF65-F5344CB8AC3E}">
        <p14:creationId xmlns:p14="http://schemas.microsoft.com/office/powerpoint/2010/main" val="2255735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750C83-3C0E-469E-B2F2-FC10B0C830C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DF9556-38C9-4875-ADDF-C5819317FCB9}" type="slidenum">
              <a:rPr kumimoji="1" lang="ja-JP" altLang="en-US" smtClean="0"/>
              <a:t>‹#›</a:t>
            </a:fld>
            <a:endParaRPr kumimoji="1" lang="ja-JP" altLang="en-US"/>
          </a:p>
        </p:txBody>
      </p:sp>
    </p:spTree>
    <p:extLst>
      <p:ext uri="{BB962C8B-B14F-4D97-AF65-F5344CB8AC3E}">
        <p14:creationId xmlns:p14="http://schemas.microsoft.com/office/powerpoint/2010/main" val="20684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750C83-3C0E-469E-B2F2-FC10B0C830C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DF9556-38C9-4875-ADDF-C5819317FCB9}" type="slidenum">
              <a:rPr kumimoji="1" lang="ja-JP" altLang="en-US" smtClean="0"/>
              <a:t>‹#›</a:t>
            </a:fld>
            <a:endParaRPr kumimoji="1" lang="ja-JP" altLang="en-US"/>
          </a:p>
        </p:txBody>
      </p:sp>
    </p:spTree>
    <p:extLst>
      <p:ext uri="{BB962C8B-B14F-4D97-AF65-F5344CB8AC3E}">
        <p14:creationId xmlns:p14="http://schemas.microsoft.com/office/powerpoint/2010/main" val="2641790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9750C83-3C0E-469E-B2F2-FC10B0C830C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DF9556-38C9-4875-ADDF-C5819317FCB9}" type="slidenum">
              <a:rPr kumimoji="1" lang="ja-JP" altLang="en-US" smtClean="0"/>
              <a:t>‹#›</a:t>
            </a:fld>
            <a:endParaRPr kumimoji="1" lang="ja-JP" altLang="en-US"/>
          </a:p>
        </p:txBody>
      </p:sp>
    </p:spTree>
    <p:extLst>
      <p:ext uri="{BB962C8B-B14F-4D97-AF65-F5344CB8AC3E}">
        <p14:creationId xmlns:p14="http://schemas.microsoft.com/office/powerpoint/2010/main" val="9752456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gif"/><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18E794-2715-F40A-8AEB-E85752712AF1}"/>
            </a:ext>
          </a:extLst>
        </p:cNvPr>
        <p:cNvGrpSpPr/>
        <p:nvPr/>
      </p:nvGrpSpPr>
      <p:grpSpPr>
        <a:xfrm>
          <a:off x="0" y="0"/>
          <a:ext cx="0" cy="0"/>
          <a:chOff x="0" y="0"/>
          <a:chExt cx="0" cy="0"/>
        </a:xfrm>
      </p:grpSpPr>
      <p:sp>
        <p:nvSpPr>
          <p:cNvPr id="76" name="四角形: 角を丸くする 75">
            <a:extLst>
              <a:ext uri="{FF2B5EF4-FFF2-40B4-BE49-F238E27FC236}">
                <a16:creationId xmlns:a16="http://schemas.microsoft.com/office/drawing/2014/main" id="{EE199679-975D-1EDD-AE5F-60B072395267}"/>
              </a:ext>
            </a:extLst>
          </p:cNvPr>
          <p:cNvSpPr/>
          <p:nvPr/>
        </p:nvSpPr>
        <p:spPr>
          <a:xfrm>
            <a:off x="8047714" y="9585742"/>
            <a:ext cx="6773402" cy="659144"/>
          </a:xfrm>
          <a:prstGeom prst="roundRect">
            <a:avLst>
              <a:gd name="adj" fmla="val 7540"/>
            </a:avLst>
          </a:prstGeom>
          <a:solidFill>
            <a:srgbClr val="E1E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1" name="テキスト ボックス 70">
            <a:extLst>
              <a:ext uri="{FF2B5EF4-FFF2-40B4-BE49-F238E27FC236}">
                <a16:creationId xmlns:a16="http://schemas.microsoft.com/office/drawing/2014/main" id="{A099F18D-BAFC-E5D0-D1BB-15251DC729F9}"/>
              </a:ext>
            </a:extLst>
          </p:cNvPr>
          <p:cNvSpPr txBox="1"/>
          <p:nvPr/>
        </p:nvSpPr>
        <p:spPr>
          <a:xfrm>
            <a:off x="7895239" y="5636340"/>
            <a:ext cx="6953270" cy="860557"/>
          </a:xfrm>
          <a:prstGeom prst="rect">
            <a:avLst/>
          </a:prstGeom>
          <a:noFill/>
        </p:spPr>
        <p:txBody>
          <a:bodyPr wrap="square" rtlCol="0">
            <a:spAutoFit/>
          </a:bodyPr>
          <a:lstStyle/>
          <a:p>
            <a:pPr algn="just">
              <a:lnSpc>
                <a:spcPct val="150000"/>
              </a:lnSpc>
            </a:pPr>
            <a:r>
              <a:rPr lang="ja-JP" altLang="en-US" sz="2000" b="1" dirty="0">
                <a:latin typeface="BIZ UDPゴシック" panose="020B0400000000000000" pitchFamily="50" charset="-128"/>
                <a:ea typeface="BIZ UDPゴシック" panose="020B0400000000000000" pitchFamily="50" charset="-128"/>
              </a:rPr>
              <a:t>３枚目</a:t>
            </a:r>
            <a:r>
              <a:rPr lang="ja-JP" altLang="en-US" sz="1600" b="1" dirty="0">
                <a:latin typeface="BIZ UDPゴシック" panose="020B0400000000000000" pitchFamily="50" charset="-128"/>
                <a:ea typeface="BIZ UDPゴシック" panose="020B0400000000000000" pitchFamily="50" charset="-128"/>
              </a:rPr>
              <a:t>が、　　　　　　　　です。</a:t>
            </a:r>
            <a:r>
              <a:rPr lang="en-US" altLang="ja-JP" sz="1600" b="1" dirty="0">
                <a:latin typeface="BIZ UDPゴシック" panose="020B0400000000000000" pitchFamily="50" charset="-128"/>
                <a:ea typeface="BIZ UDPゴシック" panose="020B0400000000000000" pitchFamily="50" charset="-128"/>
              </a:rPr>
              <a:t>2</a:t>
            </a:r>
            <a:r>
              <a:rPr lang="ja-JP" altLang="en-US" sz="1600" b="1" dirty="0">
                <a:latin typeface="BIZ UDPゴシック" panose="020B0400000000000000" pitchFamily="50" charset="-128"/>
                <a:ea typeface="BIZ UDPゴシック" panose="020B0400000000000000" pitchFamily="50" charset="-128"/>
              </a:rPr>
              <a:t>枚目を参考にご自宅の場合を考えて、マイ・タイムライン、マイ避難ルートをつくってみよう！</a:t>
            </a:r>
            <a:endParaRPr lang="en-US" altLang="ja-JP" sz="1600" b="1" dirty="0">
              <a:latin typeface="BIZ UDPゴシック" panose="020B0400000000000000" pitchFamily="50" charset="-128"/>
              <a:ea typeface="BIZ UDPゴシック" panose="020B0400000000000000" pitchFamily="50" charset="-128"/>
            </a:endParaRPr>
          </a:p>
        </p:txBody>
      </p:sp>
      <p:sp>
        <p:nvSpPr>
          <p:cNvPr id="74" name="四角形: 角を丸くする 73">
            <a:extLst>
              <a:ext uri="{FF2B5EF4-FFF2-40B4-BE49-F238E27FC236}">
                <a16:creationId xmlns:a16="http://schemas.microsoft.com/office/drawing/2014/main" id="{5C8193DF-BB46-1571-BACD-1FA1B685AFC7}"/>
              </a:ext>
            </a:extLst>
          </p:cNvPr>
          <p:cNvSpPr/>
          <p:nvPr/>
        </p:nvSpPr>
        <p:spPr>
          <a:xfrm>
            <a:off x="7847068" y="290644"/>
            <a:ext cx="6843302" cy="530589"/>
          </a:xfrm>
          <a:prstGeom prst="roundRect">
            <a:avLst>
              <a:gd name="adj" fmla="val 7597"/>
            </a:avLst>
          </a:prstGeom>
          <a:noFill/>
          <a:ln w="2857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8" name="四角形: 角を丸くする 47">
            <a:extLst>
              <a:ext uri="{FF2B5EF4-FFF2-40B4-BE49-F238E27FC236}">
                <a16:creationId xmlns:a16="http://schemas.microsoft.com/office/drawing/2014/main" id="{810D4C34-D079-4A2A-A03C-42E473699611}"/>
              </a:ext>
            </a:extLst>
          </p:cNvPr>
          <p:cNvSpPr/>
          <p:nvPr/>
        </p:nvSpPr>
        <p:spPr>
          <a:xfrm>
            <a:off x="335467" y="4824416"/>
            <a:ext cx="2181939" cy="787130"/>
          </a:xfrm>
          <a:prstGeom prst="roundRect">
            <a:avLst>
              <a:gd name="adj" fmla="val 8181"/>
            </a:avLst>
          </a:prstGeom>
          <a:solidFill>
            <a:srgbClr val="DFD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9180CAA-2F56-EDA8-57EE-91F3BD256CB7}"/>
              </a:ext>
            </a:extLst>
          </p:cNvPr>
          <p:cNvSpPr txBox="1"/>
          <p:nvPr/>
        </p:nvSpPr>
        <p:spPr>
          <a:xfrm>
            <a:off x="225419" y="2166033"/>
            <a:ext cx="4826767" cy="354071"/>
          </a:xfrm>
          <a:prstGeom prst="rect">
            <a:avLst/>
          </a:prstGeom>
          <a:noFill/>
        </p:spPr>
        <p:txBody>
          <a:bodyPr wrap="square" rtlCol="0">
            <a:spAutoFit/>
          </a:bodyPr>
          <a:lstStyle/>
          <a:p>
            <a:pPr algn="just">
              <a:lnSpc>
                <a:spcPct val="110000"/>
              </a:lnSpc>
            </a:pPr>
            <a:r>
              <a:rPr lang="ja-JP" altLang="en-US" b="1" dirty="0">
                <a:latin typeface="BIZ UDPゴシック" panose="020B0400000000000000" pitchFamily="50" charset="-128"/>
                <a:ea typeface="BIZ UDPゴシック" panose="020B0400000000000000" pitchFamily="50" charset="-128"/>
              </a:rPr>
              <a:t>知っていますか？地震火災のリスク</a:t>
            </a:r>
            <a:endParaRPr lang="en-US" altLang="ja-JP"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68878737-07BE-C4BC-31A8-B39EC5E983DD}"/>
              </a:ext>
            </a:extLst>
          </p:cNvPr>
          <p:cNvSpPr txBox="1"/>
          <p:nvPr/>
        </p:nvSpPr>
        <p:spPr>
          <a:xfrm>
            <a:off x="189323" y="163078"/>
            <a:ext cx="7334256" cy="1756992"/>
          </a:xfrm>
          <a:prstGeom prst="rect">
            <a:avLst/>
          </a:prstGeom>
          <a:solidFill>
            <a:srgbClr val="009999"/>
          </a:solidFill>
        </p:spPr>
        <p:txBody>
          <a:bodyPr wrap="square" lIns="144000" tIns="108000" rIns="72000" bIns="108000" rtlCol="0">
            <a:spAutoFit/>
          </a:bodyPr>
          <a:lstStyle/>
          <a:p>
            <a:endParaRPr lang="en-US" altLang="ja-JP" sz="2800" b="1" dirty="0">
              <a:ln>
                <a:solidFill>
                  <a:schemeClr val="accent1">
                    <a:lumMod val="75000"/>
                  </a:schemeClr>
                </a:solidFill>
              </a:ln>
              <a:solidFill>
                <a:schemeClr val="bg1"/>
              </a:solidFill>
              <a:effectLst/>
              <a:latin typeface="BIZ UDPゴシック" panose="020B0400000000000000" pitchFamily="50" charset="-128"/>
              <a:ea typeface="BIZ UDPゴシック" panose="020B0400000000000000" pitchFamily="50" charset="-128"/>
            </a:endParaRPr>
          </a:p>
          <a:p>
            <a:r>
              <a:rPr lang="ja-JP" altLang="en-US" sz="3600" b="1" dirty="0">
                <a:ln>
                  <a:solidFill>
                    <a:schemeClr val="accent1">
                      <a:lumMod val="75000"/>
                    </a:schemeClr>
                  </a:solidFill>
                </a:ln>
                <a:solidFill>
                  <a:schemeClr val="bg1"/>
                </a:solidFill>
                <a:effectLst/>
                <a:latin typeface="BIZ UDPゴシック" panose="020B0400000000000000" pitchFamily="50" charset="-128"/>
                <a:ea typeface="BIZ UDPゴシック" panose="020B0400000000000000" pitchFamily="50" charset="-128"/>
              </a:rPr>
              <a:t>地震版マイ</a:t>
            </a:r>
            <a:r>
              <a:rPr lang="ja-JP" altLang="en-US" sz="3600" b="1" dirty="0">
                <a:ln>
                  <a:solidFill>
                    <a:schemeClr val="accent1">
                      <a:lumMod val="75000"/>
                    </a:schemeClr>
                  </a:solidFill>
                </a:ln>
                <a:solidFill>
                  <a:schemeClr val="bg1"/>
                </a:solidFill>
                <a:latin typeface="BIZ UDPゴシック" panose="020B0400000000000000" pitchFamily="50" charset="-128"/>
                <a:ea typeface="BIZ UDPゴシック" panose="020B0400000000000000" pitchFamily="50" charset="-128"/>
              </a:rPr>
              <a:t>・</a:t>
            </a:r>
            <a:r>
              <a:rPr lang="ja-JP" altLang="en-US" sz="3600" b="1" dirty="0">
                <a:ln>
                  <a:solidFill>
                    <a:schemeClr val="accent1">
                      <a:lumMod val="75000"/>
                    </a:schemeClr>
                  </a:solidFill>
                </a:ln>
                <a:solidFill>
                  <a:schemeClr val="bg1"/>
                </a:solidFill>
                <a:effectLst/>
                <a:latin typeface="BIZ UDPゴシック" panose="020B0400000000000000" pitchFamily="50" charset="-128"/>
                <a:ea typeface="BIZ UDPゴシック" panose="020B0400000000000000" pitchFamily="50" charset="-128"/>
              </a:rPr>
              <a:t>タイムライン</a:t>
            </a:r>
            <a:endParaRPr lang="en-US" altLang="ja-JP" sz="3600" b="1" dirty="0">
              <a:ln>
                <a:solidFill>
                  <a:schemeClr val="accent1">
                    <a:lumMod val="75000"/>
                  </a:schemeClr>
                </a:solidFill>
              </a:ln>
              <a:solidFill>
                <a:schemeClr val="bg1"/>
              </a:solidFill>
              <a:effectLst/>
              <a:latin typeface="BIZ UDPゴシック" panose="020B0400000000000000" pitchFamily="50" charset="-128"/>
              <a:ea typeface="BIZ UDPゴシック" panose="020B0400000000000000" pitchFamily="50" charset="-128"/>
            </a:endParaRPr>
          </a:p>
          <a:p>
            <a:r>
              <a:rPr lang="ja-JP" altLang="en-US" sz="3600" b="1" dirty="0">
                <a:ln>
                  <a:solidFill>
                    <a:schemeClr val="accent1">
                      <a:lumMod val="75000"/>
                    </a:schemeClr>
                  </a:solidFill>
                </a:ln>
                <a:solidFill>
                  <a:schemeClr val="bg1"/>
                </a:solidFill>
                <a:effectLst/>
                <a:latin typeface="BIZ UDPゴシック" panose="020B0400000000000000" pitchFamily="50" charset="-128"/>
                <a:ea typeface="BIZ UDPゴシック" panose="020B0400000000000000" pitchFamily="50" charset="-128"/>
              </a:rPr>
              <a:t>マイ避難ルートをつくろう！</a:t>
            </a:r>
            <a:endParaRPr kumimoji="1" lang="en-US" altLang="ja-JP" sz="3600" b="1" dirty="0">
              <a:ln>
                <a:solidFill>
                  <a:schemeClr val="accent1">
                    <a:lumMod val="75000"/>
                  </a:schemeClr>
                </a:solidFill>
              </a:ln>
              <a:solidFill>
                <a:schemeClr val="bg1"/>
              </a:solidFill>
              <a:effectLst/>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21AA6DF2-052E-E02E-E109-CC95D4D9BFF5}"/>
              </a:ext>
            </a:extLst>
          </p:cNvPr>
          <p:cNvSpPr txBox="1"/>
          <p:nvPr/>
        </p:nvSpPr>
        <p:spPr>
          <a:xfrm>
            <a:off x="281445" y="2647084"/>
            <a:ext cx="4218126" cy="502317"/>
          </a:xfrm>
          <a:prstGeom prst="rect">
            <a:avLst/>
          </a:prstGeom>
          <a:noFill/>
        </p:spPr>
        <p:txBody>
          <a:bodyPr wrap="square" rtlCol="0">
            <a:spAutoFit/>
          </a:bodyPr>
          <a:lstStyle/>
          <a:p>
            <a:pPr algn="just">
              <a:lnSpc>
                <a:spcPct val="120000"/>
              </a:lnSpc>
            </a:pPr>
            <a:r>
              <a:rPr lang="ja-JP" altLang="en-US" sz="1200" dirty="0">
                <a:latin typeface="BIZ UDPゴシック" panose="020B0400000000000000" pitchFamily="50" charset="-128"/>
                <a:ea typeface="BIZ UDPゴシック" panose="020B0400000000000000" pitchFamily="50" charset="-128"/>
              </a:rPr>
              <a:t>大規模な地震後に火災が発生して、建物の倒壊などで消防活動ができないと、多くの建物に燃え広がる恐れがあります。</a:t>
            </a:r>
            <a:endParaRPr lang="en-US" altLang="ja-JP" sz="12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8B179DF3-D0D4-3799-BDC2-D703266439F3}"/>
              </a:ext>
            </a:extLst>
          </p:cNvPr>
          <p:cNvSpPr txBox="1"/>
          <p:nvPr/>
        </p:nvSpPr>
        <p:spPr>
          <a:xfrm>
            <a:off x="281445" y="4393428"/>
            <a:ext cx="4826767" cy="354071"/>
          </a:xfrm>
          <a:prstGeom prst="rect">
            <a:avLst/>
          </a:prstGeom>
          <a:noFill/>
        </p:spPr>
        <p:txBody>
          <a:bodyPr wrap="square" rtlCol="0">
            <a:spAutoFit/>
          </a:bodyPr>
          <a:lstStyle/>
          <a:p>
            <a:pPr algn="just">
              <a:lnSpc>
                <a:spcPct val="110000"/>
              </a:lnSpc>
            </a:pPr>
            <a:r>
              <a:rPr lang="ja-JP" altLang="en-US" b="1" dirty="0">
                <a:latin typeface="BIZ UDPゴシック" panose="020B0400000000000000" pitchFamily="50" charset="-128"/>
                <a:ea typeface="BIZ UDPゴシック" panose="020B0400000000000000" pitchFamily="50" charset="-128"/>
              </a:rPr>
              <a:t>マイ・タイムライン、マイ避難ルートとは</a:t>
            </a:r>
            <a:r>
              <a:rPr lang="en-US" altLang="ja-JP" b="1" dirty="0">
                <a:latin typeface="BIZ UDPゴシック" panose="020B0400000000000000" pitchFamily="50" charset="-128"/>
                <a:ea typeface="BIZ UDPゴシック" panose="020B0400000000000000" pitchFamily="50" charset="-128"/>
              </a:rPr>
              <a:t>…</a:t>
            </a:r>
          </a:p>
        </p:txBody>
      </p:sp>
      <p:grpSp>
        <p:nvGrpSpPr>
          <p:cNvPr id="47" name="グループ化 46">
            <a:extLst>
              <a:ext uri="{FF2B5EF4-FFF2-40B4-BE49-F238E27FC236}">
                <a16:creationId xmlns:a16="http://schemas.microsoft.com/office/drawing/2014/main" id="{1D9E4989-DD0B-1268-D14A-58141DEA2011}"/>
              </a:ext>
            </a:extLst>
          </p:cNvPr>
          <p:cNvGrpSpPr/>
          <p:nvPr/>
        </p:nvGrpSpPr>
        <p:grpSpPr>
          <a:xfrm>
            <a:off x="1196040" y="6566402"/>
            <a:ext cx="5501920" cy="2141505"/>
            <a:chOff x="938269" y="5611637"/>
            <a:chExt cx="5501920" cy="2141505"/>
          </a:xfrm>
        </p:grpSpPr>
        <p:pic>
          <p:nvPicPr>
            <p:cNvPr id="27" name="図 26">
              <a:extLst>
                <a:ext uri="{FF2B5EF4-FFF2-40B4-BE49-F238E27FC236}">
                  <a16:creationId xmlns:a16="http://schemas.microsoft.com/office/drawing/2014/main" id="{004E9BC6-326A-403F-11D6-B5F4FD3E24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6065" y="6217508"/>
              <a:ext cx="1554538" cy="1504015"/>
            </a:xfrm>
            <a:prstGeom prst="rect">
              <a:avLst/>
            </a:prstGeom>
          </p:spPr>
        </p:pic>
        <p:sp>
          <p:nvSpPr>
            <p:cNvPr id="32" name="吹き出し: 円形 31">
              <a:extLst>
                <a:ext uri="{FF2B5EF4-FFF2-40B4-BE49-F238E27FC236}">
                  <a16:creationId xmlns:a16="http://schemas.microsoft.com/office/drawing/2014/main" id="{F874D74E-9FB8-9C01-4388-631762403F33}"/>
                </a:ext>
              </a:extLst>
            </p:cNvPr>
            <p:cNvSpPr/>
            <p:nvPr/>
          </p:nvSpPr>
          <p:spPr>
            <a:xfrm>
              <a:off x="4382431" y="5611637"/>
              <a:ext cx="1928454" cy="922641"/>
            </a:xfrm>
            <a:prstGeom prst="wedgeEllipseCallout">
              <a:avLst>
                <a:gd name="adj1" fmla="val -51068"/>
                <a:gd name="adj2" fmla="val 42230"/>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3" name="吹き出し: 円形 32">
              <a:extLst>
                <a:ext uri="{FF2B5EF4-FFF2-40B4-BE49-F238E27FC236}">
                  <a16:creationId xmlns:a16="http://schemas.microsoft.com/office/drawing/2014/main" id="{8C1AB54E-B208-224B-0DE8-C8FA5C6BADC7}"/>
                </a:ext>
              </a:extLst>
            </p:cNvPr>
            <p:cNvSpPr/>
            <p:nvPr/>
          </p:nvSpPr>
          <p:spPr>
            <a:xfrm>
              <a:off x="938269" y="5611637"/>
              <a:ext cx="2187804" cy="976428"/>
            </a:xfrm>
            <a:prstGeom prst="wedgeEllipseCallout">
              <a:avLst>
                <a:gd name="adj1" fmla="val 49559"/>
                <a:gd name="adj2" fmla="val 41889"/>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4" name="吹き出し: 円形 33">
              <a:extLst>
                <a:ext uri="{FF2B5EF4-FFF2-40B4-BE49-F238E27FC236}">
                  <a16:creationId xmlns:a16="http://schemas.microsoft.com/office/drawing/2014/main" id="{FB9909A0-E552-B93A-5960-2A73BE3C3153}"/>
                </a:ext>
              </a:extLst>
            </p:cNvPr>
            <p:cNvSpPr/>
            <p:nvPr/>
          </p:nvSpPr>
          <p:spPr>
            <a:xfrm>
              <a:off x="1010999" y="6694548"/>
              <a:ext cx="1975066" cy="1058594"/>
            </a:xfrm>
            <a:prstGeom prst="wedgeEllipseCallout">
              <a:avLst>
                <a:gd name="adj1" fmla="val 57197"/>
                <a:gd name="adj2" fmla="val 1698"/>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5" name="吹き出し: 円形 34">
              <a:extLst>
                <a:ext uri="{FF2B5EF4-FFF2-40B4-BE49-F238E27FC236}">
                  <a16:creationId xmlns:a16="http://schemas.microsoft.com/office/drawing/2014/main" id="{0AEBA075-E373-6F4B-C026-349226732203}"/>
                </a:ext>
              </a:extLst>
            </p:cNvPr>
            <p:cNvSpPr/>
            <p:nvPr/>
          </p:nvSpPr>
          <p:spPr>
            <a:xfrm>
              <a:off x="4585129" y="6740746"/>
              <a:ext cx="1707388" cy="1012396"/>
            </a:xfrm>
            <a:prstGeom prst="wedgeEllipseCallout">
              <a:avLst>
                <a:gd name="adj1" fmla="val -59887"/>
                <a:gd name="adj2" fmla="val 20162"/>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8" name="テキスト ボックス 27">
              <a:extLst>
                <a:ext uri="{FF2B5EF4-FFF2-40B4-BE49-F238E27FC236}">
                  <a16:creationId xmlns:a16="http://schemas.microsoft.com/office/drawing/2014/main" id="{A12CA1AA-EE65-A610-B522-34724183E2C0}"/>
                </a:ext>
              </a:extLst>
            </p:cNvPr>
            <p:cNvSpPr txBox="1"/>
            <p:nvPr/>
          </p:nvSpPr>
          <p:spPr>
            <a:xfrm>
              <a:off x="1055782" y="5720790"/>
              <a:ext cx="1952778" cy="738664"/>
            </a:xfrm>
            <a:prstGeom prst="rect">
              <a:avLst/>
            </a:prstGeom>
            <a:noFill/>
          </p:spPr>
          <p:txBody>
            <a:bodyPr wrap="none" rtlCol="0">
              <a:spAutoFit/>
            </a:bodyPr>
            <a:lstStyle/>
            <a:p>
              <a:pPr algn="ctr"/>
              <a:r>
                <a:rPr lang="ja-JP" altLang="en-US" sz="1400" dirty="0">
                  <a:latin typeface="BIZ UDPゴシック" panose="020B0400000000000000" pitchFamily="50" charset="-128"/>
                  <a:ea typeface="BIZ UDPゴシック" panose="020B0400000000000000" pitchFamily="50" charset="-128"/>
                </a:rPr>
                <a:t>地震が起きたら</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まず身の安全を守って</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その後は</a:t>
              </a:r>
              <a:r>
                <a:rPr lang="en-US" altLang="ja-JP" sz="1400" dirty="0">
                  <a:latin typeface="BIZ UDPゴシック" panose="020B0400000000000000" pitchFamily="50" charset="-128"/>
                  <a:ea typeface="BIZ UDPゴシック" panose="020B0400000000000000" pitchFamily="50" charset="-128"/>
                </a:rPr>
                <a:t>…</a:t>
              </a:r>
            </a:p>
          </p:txBody>
        </p:sp>
        <p:sp>
          <p:nvSpPr>
            <p:cNvPr id="29" name="テキスト ボックス 28">
              <a:extLst>
                <a:ext uri="{FF2B5EF4-FFF2-40B4-BE49-F238E27FC236}">
                  <a16:creationId xmlns:a16="http://schemas.microsoft.com/office/drawing/2014/main" id="{D5DAE97D-B069-1C8A-3875-D6B95408BC4F}"/>
                </a:ext>
              </a:extLst>
            </p:cNvPr>
            <p:cNvSpPr txBox="1"/>
            <p:nvPr/>
          </p:nvSpPr>
          <p:spPr>
            <a:xfrm>
              <a:off x="4465123" y="6835309"/>
              <a:ext cx="1975066" cy="738664"/>
            </a:xfrm>
            <a:prstGeom prst="rect">
              <a:avLst/>
            </a:prstGeom>
            <a:noFill/>
          </p:spPr>
          <p:txBody>
            <a:bodyPr wrap="square" rtlCol="0">
              <a:spAutoFit/>
            </a:bodyPr>
            <a:lstStyle/>
            <a:p>
              <a:pPr algn="ctr"/>
              <a:r>
                <a:rPr lang="ja-JP" altLang="en-US" sz="1400" dirty="0">
                  <a:latin typeface="BIZ UDPゴシック" panose="020B0400000000000000" pitchFamily="50" charset="-128"/>
                  <a:ea typeface="BIZ UDPゴシック" panose="020B0400000000000000" pitchFamily="50" charset="-128"/>
                </a:rPr>
                <a:t>近所の道は</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狭いけど大丈夫</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なのかな？</a:t>
              </a:r>
              <a:endParaRPr lang="en-US" altLang="ja-JP" sz="14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C58EF504-655B-C3BD-7F88-4F5321547CE3}"/>
                </a:ext>
              </a:extLst>
            </p:cNvPr>
            <p:cNvSpPr txBox="1"/>
            <p:nvPr/>
          </p:nvSpPr>
          <p:spPr>
            <a:xfrm>
              <a:off x="1090791" y="6827581"/>
              <a:ext cx="1823780" cy="738664"/>
            </a:xfrm>
            <a:prstGeom prst="rect">
              <a:avLst/>
            </a:prstGeom>
            <a:noFill/>
          </p:spPr>
          <p:txBody>
            <a:bodyPr wrap="square" rtlCol="0">
              <a:spAutoFit/>
            </a:bodyPr>
            <a:lstStyle/>
            <a:p>
              <a:pPr algn="ctr"/>
              <a:r>
                <a:rPr lang="ja-JP" altLang="en-US" sz="1400" dirty="0">
                  <a:latin typeface="BIZ UDPゴシック" panose="020B0400000000000000" pitchFamily="50" charset="-128"/>
                  <a:ea typeface="BIZ UDPゴシック" panose="020B0400000000000000" pitchFamily="50" charset="-128"/>
                </a:rPr>
                <a:t>お父さんが</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仕事に行ってたら</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どうなるの？</a:t>
              </a:r>
              <a:endParaRPr lang="en-US" altLang="ja-JP" sz="14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6995F756-C6C5-3938-631E-7A6C66D44112}"/>
                </a:ext>
              </a:extLst>
            </p:cNvPr>
            <p:cNvSpPr txBox="1"/>
            <p:nvPr/>
          </p:nvSpPr>
          <p:spPr>
            <a:xfrm>
              <a:off x="4444665" y="5767906"/>
              <a:ext cx="1827394" cy="738664"/>
            </a:xfrm>
            <a:prstGeom prst="rect">
              <a:avLst/>
            </a:prstGeom>
            <a:noFill/>
          </p:spPr>
          <p:txBody>
            <a:bodyPr wrap="square" rtlCol="0">
              <a:spAutoFit/>
            </a:bodyPr>
            <a:lstStyle/>
            <a:p>
              <a:pPr algn="ctr"/>
              <a:r>
                <a:rPr lang="ja-JP" altLang="en-US" sz="1400" dirty="0">
                  <a:latin typeface="BIZ UDPゴシック" panose="020B0400000000000000" pitchFamily="50" charset="-128"/>
                  <a:ea typeface="BIZ UDPゴシック" panose="020B0400000000000000" pitchFamily="50" charset="-128"/>
                </a:rPr>
                <a:t>火事が起きていたら</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どこに逃げれば</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いいの？</a:t>
              </a:r>
              <a:endParaRPr lang="en-US" altLang="ja-JP" sz="1400" dirty="0">
                <a:latin typeface="BIZ UDPゴシック" panose="020B0400000000000000" pitchFamily="50" charset="-128"/>
                <a:ea typeface="BIZ UDPゴシック" panose="020B0400000000000000" pitchFamily="50" charset="-128"/>
              </a:endParaRPr>
            </a:p>
          </p:txBody>
        </p:sp>
      </p:grpSp>
      <p:sp>
        <p:nvSpPr>
          <p:cNvPr id="37" name="四角形: 角を丸くする 36">
            <a:extLst>
              <a:ext uri="{FF2B5EF4-FFF2-40B4-BE49-F238E27FC236}">
                <a16:creationId xmlns:a16="http://schemas.microsoft.com/office/drawing/2014/main" id="{C98556DB-C96D-A484-CDA7-70D211782484}"/>
              </a:ext>
            </a:extLst>
          </p:cNvPr>
          <p:cNvSpPr/>
          <p:nvPr/>
        </p:nvSpPr>
        <p:spPr>
          <a:xfrm>
            <a:off x="413509" y="9299176"/>
            <a:ext cx="7029332" cy="1224642"/>
          </a:xfrm>
          <a:prstGeom prst="roundRect">
            <a:avLst>
              <a:gd name="adj" fmla="val 8181"/>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57583634-B3EE-B8BF-3F99-F1D42F09CAF8}"/>
              </a:ext>
            </a:extLst>
          </p:cNvPr>
          <p:cNvSpPr txBox="1"/>
          <p:nvPr/>
        </p:nvSpPr>
        <p:spPr>
          <a:xfrm>
            <a:off x="443803" y="8770851"/>
            <a:ext cx="7029332" cy="338554"/>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避難について考えることは、自分と大切な人の命を守ることにつながります。</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C1048735-0B69-9CFE-5F56-E48CC389D811}"/>
              </a:ext>
            </a:extLst>
          </p:cNvPr>
          <p:cNvSpPr txBox="1"/>
          <p:nvPr/>
        </p:nvSpPr>
        <p:spPr>
          <a:xfrm>
            <a:off x="443803" y="9299176"/>
            <a:ext cx="6999038" cy="1106200"/>
          </a:xfrm>
          <a:prstGeom prst="rect">
            <a:avLst/>
          </a:prstGeom>
          <a:noFill/>
        </p:spPr>
        <p:txBody>
          <a:bodyPr wrap="square" rtlCol="0">
            <a:spAutoFit/>
          </a:bodyPr>
          <a:lstStyle/>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家族や隣近所の人と話しあって、マイ・タイムライン、マイ避難ルートをつくってみよう！</a:t>
            </a:r>
            <a:endParaRPr kumimoji="1" lang="en-US" altLang="ja-JP" sz="2400" b="1" dirty="0">
              <a:latin typeface="BIZ UDPゴシック" panose="020B0400000000000000" pitchFamily="50" charset="-128"/>
              <a:ea typeface="BIZ UDPゴシック" panose="020B0400000000000000" pitchFamily="50" charset="-128"/>
            </a:endParaRPr>
          </a:p>
        </p:txBody>
      </p:sp>
      <p:pic>
        <p:nvPicPr>
          <p:cNvPr id="40" name="図 39">
            <a:extLst>
              <a:ext uri="{FF2B5EF4-FFF2-40B4-BE49-F238E27FC236}">
                <a16:creationId xmlns:a16="http://schemas.microsoft.com/office/drawing/2014/main" id="{5EA84382-9438-E7B1-B838-3C398269552D}"/>
              </a:ext>
            </a:extLst>
          </p:cNvPr>
          <p:cNvPicPr>
            <a:picLocks noChangeAspect="1"/>
          </p:cNvPicPr>
          <p:nvPr/>
        </p:nvPicPr>
        <p:blipFill>
          <a:blip r:embed="rId3"/>
          <a:stretch>
            <a:fillRect/>
          </a:stretch>
        </p:blipFill>
        <p:spPr>
          <a:xfrm>
            <a:off x="4676523" y="2174589"/>
            <a:ext cx="2554538" cy="1915904"/>
          </a:xfrm>
          <a:prstGeom prst="rect">
            <a:avLst/>
          </a:prstGeom>
        </p:spPr>
      </p:pic>
      <p:sp>
        <p:nvSpPr>
          <p:cNvPr id="41" name="テキスト ボックス 40">
            <a:extLst>
              <a:ext uri="{FF2B5EF4-FFF2-40B4-BE49-F238E27FC236}">
                <a16:creationId xmlns:a16="http://schemas.microsoft.com/office/drawing/2014/main" id="{EAEE6689-BBAB-87F9-3450-BCF5522B2246}"/>
              </a:ext>
            </a:extLst>
          </p:cNvPr>
          <p:cNvSpPr txBox="1"/>
          <p:nvPr/>
        </p:nvSpPr>
        <p:spPr>
          <a:xfrm>
            <a:off x="2396836" y="3495608"/>
            <a:ext cx="2319786" cy="534368"/>
          </a:xfrm>
          <a:prstGeom prst="rect">
            <a:avLst/>
          </a:prstGeom>
          <a:noFill/>
          <a:ln>
            <a:noFill/>
          </a:ln>
        </p:spPr>
        <p:txBody>
          <a:bodyPr wrap="square" lIns="72000" tIns="36000" rIns="72000" bIns="36000" rtlCol="0">
            <a:spAutoFit/>
          </a:bodyPr>
          <a:lstStyle/>
          <a:p>
            <a:pPr marL="623888" indent="-623888"/>
            <a:r>
              <a:rPr kumimoji="1" lang="ja-JP" altLang="en-US" sz="1000" dirty="0">
                <a:latin typeface="BIZ UDPゴシック" panose="020B0400000000000000" pitchFamily="50" charset="-128"/>
                <a:ea typeface="BIZ UDPゴシック" panose="020B0400000000000000" pitchFamily="50" charset="-128"/>
              </a:rPr>
              <a:t>写真出典：「輪島市大規模火災を踏まえた消防防災対策のあり方に関する検討会」資料</a:t>
            </a:r>
          </a:p>
        </p:txBody>
      </p:sp>
      <p:grpSp>
        <p:nvGrpSpPr>
          <p:cNvPr id="14" name="グループ化 13">
            <a:extLst>
              <a:ext uri="{FF2B5EF4-FFF2-40B4-BE49-F238E27FC236}">
                <a16:creationId xmlns:a16="http://schemas.microsoft.com/office/drawing/2014/main" id="{121D8A53-06C9-DC91-AF58-BDB611AA1391}"/>
              </a:ext>
            </a:extLst>
          </p:cNvPr>
          <p:cNvGrpSpPr/>
          <p:nvPr/>
        </p:nvGrpSpPr>
        <p:grpSpPr>
          <a:xfrm>
            <a:off x="5591142" y="599941"/>
            <a:ext cx="1918291" cy="733076"/>
            <a:chOff x="0" y="0"/>
            <a:chExt cx="2398344" cy="916559"/>
          </a:xfrm>
        </p:grpSpPr>
        <p:pic>
          <p:nvPicPr>
            <p:cNvPr id="15" name="図 14">
              <a:extLst>
                <a:ext uri="{FF2B5EF4-FFF2-40B4-BE49-F238E27FC236}">
                  <a16:creationId xmlns:a16="http://schemas.microsoft.com/office/drawing/2014/main" id="{42745C3E-CA11-F2C2-C085-D498D5CD90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488" y="0"/>
              <a:ext cx="1796415" cy="854075"/>
            </a:xfrm>
            <a:prstGeom prst="rect">
              <a:avLst/>
            </a:prstGeom>
            <a:noFill/>
            <a:ln>
              <a:noFill/>
            </a:ln>
          </p:spPr>
        </p:pic>
        <p:pic>
          <p:nvPicPr>
            <p:cNvPr id="16" name="図 15">
              <a:extLst>
                <a:ext uri="{FF2B5EF4-FFF2-40B4-BE49-F238E27FC236}">
                  <a16:creationId xmlns:a16="http://schemas.microsoft.com/office/drawing/2014/main" id="{6A77F4DF-A27D-6367-FF0C-3DCC385624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032" y="555955"/>
              <a:ext cx="356235" cy="346710"/>
            </a:xfrm>
            <a:prstGeom prst="rect">
              <a:avLst/>
            </a:prstGeom>
          </p:spPr>
        </p:pic>
        <p:pic>
          <p:nvPicPr>
            <p:cNvPr id="17" name="図 16">
              <a:extLst>
                <a:ext uri="{FF2B5EF4-FFF2-40B4-BE49-F238E27FC236}">
                  <a16:creationId xmlns:a16="http://schemas.microsoft.com/office/drawing/2014/main" id="{801E81A5-253D-C742-E04F-3165D31652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563270" y="636422"/>
              <a:ext cx="327660" cy="259715"/>
            </a:xfrm>
            <a:prstGeom prst="rect">
              <a:avLst/>
            </a:prstGeom>
          </p:spPr>
        </p:pic>
        <p:pic>
          <p:nvPicPr>
            <p:cNvPr id="18" name="図 17">
              <a:extLst>
                <a:ext uri="{FF2B5EF4-FFF2-40B4-BE49-F238E27FC236}">
                  <a16:creationId xmlns:a16="http://schemas.microsoft.com/office/drawing/2014/main" id="{D4DD98DD-1603-A333-6D52-B374A73F50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36422"/>
              <a:ext cx="327660" cy="259715"/>
            </a:xfrm>
            <a:prstGeom prst="rect">
              <a:avLst/>
            </a:prstGeom>
          </p:spPr>
        </p:pic>
        <p:pic>
          <p:nvPicPr>
            <p:cNvPr id="19" name="図 18">
              <a:extLst>
                <a:ext uri="{FF2B5EF4-FFF2-40B4-BE49-F238E27FC236}">
                  <a16:creationId xmlns:a16="http://schemas.microsoft.com/office/drawing/2014/main" id="{931E7209-B4F3-8A91-46B3-6789AEA054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5139" y="512064"/>
              <a:ext cx="415925" cy="404495"/>
            </a:xfrm>
            <a:prstGeom prst="rect">
              <a:avLst/>
            </a:prstGeom>
          </p:spPr>
        </p:pic>
        <p:pic>
          <p:nvPicPr>
            <p:cNvPr id="20" name="図 19">
              <a:extLst>
                <a:ext uri="{FF2B5EF4-FFF2-40B4-BE49-F238E27FC236}">
                  <a16:creationId xmlns:a16="http://schemas.microsoft.com/office/drawing/2014/main" id="{6715C2CF-547F-320B-6010-393628445AB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82419" y="512064"/>
              <a:ext cx="415925" cy="404495"/>
            </a:xfrm>
            <a:prstGeom prst="rect">
              <a:avLst/>
            </a:prstGeom>
          </p:spPr>
        </p:pic>
        <p:pic>
          <p:nvPicPr>
            <p:cNvPr id="21" name="図 20">
              <a:extLst>
                <a:ext uri="{FF2B5EF4-FFF2-40B4-BE49-F238E27FC236}">
                  <a16:creationId xmlns:a16="http://schemas.microsoft.com/office/drawing/2014/main" id="{541EFD60-1A80-C0D2-BA68-416153DDF43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77747" y="512064"/>
              <a:ext cx="415925" cy="404495"/>
            </a:xfrm>
            <a:prstGeom prst="rect">
              <a:avLst/>
            </a:prstGeom>
          </p:spPr>
        </p:pic>
        <p:pic>
          <p:nvPicPr>
            <p:cNvPr id="22" name="図 21">
              <a:extLst>
                <a:ext uri="{FF2B5EF4-FFF2-40B4-BE49-F238E27FC236}">
                  <a16:creationId xmlns:a16="http://schemas.microsoft.com/office/drawing/2014/main" id="{1783AD78-933E-8A04-0C33-5856497FCD9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41094" y="175565"/>
              <a:ext cx="687070" cy="738505"/>
            </a:xfrm>
            <a:prstGeom prst="rect">
              <a:avLst/>
            </a:prstGeom>
          </p:spPr>
        </p:pic>
      </p:grpSp>
      <p:pic>
        <p:nvPicPr>
          <p:cNvPr id="8" name="図 7">
            <a:extLst>
              <a:ext uri="{FF2B5EF4-FFF2-40B4-BE49-F238E27FC236}">
                <a16:creationId xmlns:a16="http://schemas.microsoft.com/office/drawing/2014/main" id="{C81C7EEF-8A9B-70E1-3DAE-6EC89F340EF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60582" y="1320304"/>
            <a:ext cx="680478" cy="529072"/>
          </a:xfrm>
          <a:prstGeom prst="rect">
            <a:avLst/>
          </a:prstGeom>
        </p:spPr>
      </p:pic>
      <p:sp>
        <p:nvSpPr>
          <p:cNvPr id="43" name="テキスト ボックス 42">
            <a:extLst>
              <a:ext uri="{FF2B5EF4-FFF2-40B4-BE49-F238E27FC236}">
                <a16:creationId xmlns:a16="http://schemas.microsoft.com/office/drawing/2014/main" id="{A6E6CBC0-6B97-BA7C-A1DA-65597F9F56F9}"/>
              </a:ext>
            </a:extLst>
          </p:cNvPr>
          <p:cNvSpPr txBox="1"/>
          <p:nvPr/>
        </p:nvSpPr>
        <p:spPr>
          <a:xfrm>
            <a:off x="4309069" y="4074662"/>
            <a:ext cx="3250606" cy="276999"/>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令和６年能登半島地震で起きた大規模な火災</a:t>
            </a:r>
            <a:endParaRPr lang="ja-JP" altLang="en-US" sz="1200" dirty="0"/>
          </a:p>
        </p:txBody>
      </p:sp>
      <p:sp>
        <p:nvSpPr>
          <p:cNvPr id="44" name="テキスト ボックス 43">
            <a:extLst>
              <a:ext uri="{FF2B5EF4-FFF2-40B4-BE49-F238E27FC236}">
                <a16:creationId xmlns:a16="http://schemas.microsoft.com/office/drawing/2014/main" id="{73070C6C-898C-2C74-EB7D-FE61B4FEAC45}"/>
              </a:ext>
            </a:extLst>
          </p:cNvPr>
          <p:cNvSpPr txBox="1"/>
          <p:nvPr/>
        </p:nvSpPr>
        <p:spPr>
          <a:xfrm>
            <a:off x="329602" y="4852008"/>
            <a:ext cx="2187804" cy="638957"/>
          </a:xfrm>
          <a:prstGeom prst="rect">
            <a:avLst/>
          </a:prstGeom>
          <a:noFill/>
        </p:spPr>
        <p:txBody>
          <a:bodyPr wrap="square" rtlCol="0">
            <a:spAutoFit/>
          </a:bodyPr>
          <a:lstStyle>
            <a:defPPr>
              <a:defRPr lang="en-US"/>
            </a:defPPr>
            <a:lvl1pPr algn="just">
              <a:lnSpc>
                <a:spcPct val="120000"/>
              </a:lnSpc>
              <a:defRPr sz="1200">
                <a:latin typeface="BIZ UDPゴシック" panose="020B0400000000000000" pitchFamily="50" charset="-128"/>
                <a:ea typeface="BIZ UDPゴシック" panose="020B0400000000000000" pitchFamily="50" charset="-128"/>
              </a:defRPr>
            </a:lvl1pPr>
          </a:lstStyle>
          <a:p>
            <a:pPr algn="ctr"/>
            <a:r>
              <a:rPr lang="ja-JP" altLang="en-US" sz="1600" b="1" dirty="0"/>
              <a:t>地震版</a:t>
            </a:r>
            <a:endParaRPr lang="en-US" altLang="ja-JP" sz="1600" b="1" dirty="0"/>
          </a:p>
          <a:p>
            <a:pPr algn="ctr"/>
            <a:r>
              <a:rPr lang="ja-JP" altLang="en-US" sz="1600" b="1" dirty="0"/>
              <a:t>マイ・タイムラインとは</a:t>
            </a:r>
            <a:endParaRPr lang="en-US" altLang="ja-JP" sz="1600" b="1" dirty="0"/>
          </a:p>
        </p:txBody>
      </p:sp>
      <p:sp>
        <p:nvSpPr>
          <p:cNvPr id="46" name="テキスト ボックス 45">
            <a:extLst>
              <a:ext uri="{FF2B5EF4-FFF2-40B4-BE49-F238E27FC236}">
                <a16:creationId xmlns:a16="http://schemas.microsoft.com/office/drawing/2014/main" id="{338B626C-E59A-32FE-E805-15276D830434}"/>
              </a:ext>
            </a:extLst>
          </p:cNvPr>
          <p:cNvSpPr txBox="1"/>
          <p:nvPr/>
        </p:nvSpPr>
        <p:spPr>
          <a:xfrm>
            <a:off x="2587817" y="4789266"/>
            <a:ext cx="4826767" cy="829138"/>
          </a:xfrm>
          <a:prstGeom prst="rect">
            <a:avLst/>
          </a:prstGeom>
          <a:noFill/>
        </p:spPr>
        <p:txBody>
          <a:bodyPr wrap="square" rtlCol="0">
            <a:spAutoFit/>
          </a:bodyPr>
          <a:lstStyle>
            <a:defPPr>
              <a:defRPr lang="en-US"/>
            </a:defPPr>
            <a:lvl1pPr algn="just">
              <a:lnSpc>
                <a:spcPct val="120000"/>
              </a:lnSpc>
              <a:defRPr sz="1200">
                <a:latin typeface="BIZ UDPゴシック" panose="020B0400000000000000" pitchFamily="50" charset="-128"/>
                <a:ea typeface="BIZ UDPゴシック" panose="020B0400000000000000" pitchFamily="50" charset="-128"/>
              </a:defRPr>
            </a:lvl1pPr>
          </a:lstStyle>
          <a:p>
            <a:r>
              <a:rPr lang="ja-JP" altLang="en-US" sz="1400" dirty="0"/>
              <a:t>地震が起きた時に備えて、自分や家族が「いつ」「どう行動するのか」あらかじめ考えておくための、皆さん一人ひとりの</a:t>
            </a:r>
            <a:r>
              <a:rPr lang="ja-JP" altLang="en-US" sz="1400" b="1" dirty="0"/>
              <a:t>タイムライン（防災行動計画）です。</a:t>
            </a:r>
            <a:endParaRPr lang="en-US" altLang="ja-JP" sz="1400" b="1" dirty="0"/>
          </a:p>
        </p:txBody>
      </p:sp>
      <p:sp>
        <p:nvSpPr>
          <p:cNvPr id="49" name="四角形: 角を丸くする 48">
            <a:extLst>
              <a:ext uri="{FF2B5EF4-FFF2-40B4-BE49-F238E27FC236}">
                <a16:creationId xmlns:a16="http://schemas.microsoft.com/office/drawing/2014/main" id="{D76B924D-2F5D-E9D0-ABE5-77602B8B20A4}"/>
              </a:ext>
            </a:extLst>
          </p:cNvPr>
          <p:cNvSpPr/>
          <p:nvPr/>
        </p:nvSpPr>
        <p:spPr>
          <a:xfrm>
            <a:off x="335467" y="5722215"/>
            <a:ext cx="2181939" cy="787130"/>
          </a:xfrm>
          <a:prstGeom prst="roundRect">
            <a:avLst>
              <a:gd name="adj" fmla="val 8181"/>
            </a:avLst>
          </a:prstGeom>
          <a:solidFill>
            <a:srgbClr val="A7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A7D85BAD-8499-2FD1-AEB1-3317643E559E}"/>
              </a:ext>
            </a:extLst>
          </p:cNvPr>
          <p:cNvSpPr txBox="1"/>
          <p:nvPr/>
        </p:nvSpPr>
        <p:spPr>
          <a:xfrm>
            <a:off x="339783" y="5753611"/>
            <a:ext cx="2157517" cy="638957"/>
          </a:xfrm>
          <a:prstGeom prst="rect">
            <a:avLst/>
          </a:prstGeom>
          <a:noFill/>
        </p:spPr>
        <p:txBody>
          <a:bodyPr wrap="square" rtlCol="0">
            <a:spAutoFit/>
          </a:bodyPr>
          <a:lstStyle>
            <a:defPPr>
              <a:defRPr lang="en-US"/>
            </a:defPPr>
            <a:lvl1pPr algn="just">
              <a:lnSpc>
                <a:spcPct val="120000"/>
              </a:lnSpc>
              <a:defRPr sz="1200">
                <a:latin typeface="BIZ UDPゴシック" panose="020B0400000000000000" pitchFamily="50" charset="-128"/>
                <a:ea typeface="BIZ UDPゴシック" panose="020B0400000000000000" pitchFamily="50" charset="-128"/>
              </a:defRPr>
            </a:lvl1pPr>
          </a:lstStyle>
          <a:p>
            <a:pPr algn="ctr"/>
            <a:r>
              <a:rPr lang="ja-JP" altLang="en-US" sz="1600" b="1" dirty="0"/>
              <a:t>地震版</a:t>
            </a:r>
            <a:endParaRPr lang="en-US" altLang="ja-JP" sz="1600" b="1" dirty="0"/>
          </a:p>
          <a:p>
            <a:pPr algn="ctr"/>
            <a:r>
              <a:rPr lang="ja-JP" altLang="en-US" sz="1600" b="1" dirty="0"/>
              <a:t>マイ避難ルートとは</a:t>
            </a:r>
            <a:endParaRPr lang="en-US" altLang="ja-JP" sz="1600" b="1" dirty="0"/>
          </a:p>
        </p:txBody>
      </p:sp>
      <p:sp>
        <p:nvSpPr>
          <p:cNvPr id="51" name="テキスト ボックス 50">
            <a:extLst>
              <a:ext uri="{FF2B5EF4-FFF2-40B4-BE49-F238E27FC236}">
                <a16:creationId xmlns:a16="http://schemas.microsoft.com/office/drawing/2014/main" id="{6014C635-B0AE-C677-3E45-989E256DAA07}"/>
              </a:ext>
            </a:extLst>
          </p:cNvPr>
          <p:cNvSpPr txBox="1"/>
          <p:nvPr/>
        </p:nvSpPr>
        <p:spPr>
          <a:xfrm>
            <a:off x="2587817" y="5687065"/>
            <a:ext cx="4826767" cy="829138"/>
          </a:xfrm>
          <a:prstGeom prst="rect">
            <a:avLst/>
          </a:prstGeom>
          <a:noFill/>
        </p:spPr>
        <p:txBody>
          <a:bodyPr wrap="square" rtlCol="0">
            <a:spAutoFit/>
          </a:bodyPr>
          <a:lstStyle>
            <a:defPPr>
              <a:defRPr lang="en-US"/>
            </a:defPPr>
            <a:lvl1pPr algn="just">
              <a:lnSpc>
                <a:spcPct val="120000"/>
              </a:lnSpc>
              <a:defRPr sz="1200">
                <a:latin typeface="BIZ UDPゴシック" panose="020B0400000000000000" pitchFamily="50" charset="-128"/>
                <a:ea typeface="BIZ UDPゴシック" panose="020B0400000000000000" pitchFamily="50" charset="-128"/>
              </a:defRPr>
            </a:lvl1pPr>
          </a:lstStyle>
          <a:p>
            <a:r>
              <a:rPr lang="ja-JP" altLang="en-US" sz="1400" dirty="0"/>
              <a:t>自宅の倒壊や周辺の火災等により避難が必要な時のため、避難先や、できるだけ安全な避難ルートを考えておくためのマップです。</a:t>
            </a:r>
            <a:endParaRPr lang="en-US" altLang="ja-JP" sz="1400" dirty="0"/>
          </a:p>
        </p:txBody>
      </p:sp>
      <p:cxnSp>
        <p:nvCxnSpPr>
          <p:cNvPr id="53" name="直線コネクタ 52">
            <a:extLst>
              <a:ext uri="{FF2B5EF4-FFF2-40B4-BE49-F238E27FC236}">
                <a16:creationId xmlns:a16="http://schemas.microsoft.com/office/drawing/2014/main" id="{FAB26850-710D-7AEA-4E68-7CC1FB0DC288}"/>
              </a:ext>
            </a:extLst>
          </p:cNvPr>
          <p:cNvCxnSpPr>
            <a:cxnSpLocks/>
          </p:cNvCxnSpPr>
          <p:nvPr/>
        </p:nvCxnSpPr>
        <p:spPr>
          <a:xfrm>
            <a:off x="7559675" y="-264695"/>
            <a:ext cx="0" cy="114059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4D21BDD2-2605-9D04-318A-4A1E7B8AACC7}"/>
              </a:ext>
            </a:extLst>
          </p:cNvPr>
          <p:cNvSpPr txBox="1"/>
          <p:nvPr/>
        </p:nvSpPr>
        <p:spPr>
          <a:xfrm>
            <a:off x="7907382" y="368360"/>
            <a:ext cx="4826767" cy="354071"/>
          </a:xfrm>
          <a:prstGeom prst="rect">
            <a:avLst/>
          </a:prstGeom>
          <a:noFill/>
        </p:spPr>
        <p:txBody>
          <a:bodyPr wrap="square" rtlCol="0">
            <a:spAutoFit/>
          </a:bodyPr>
          <a:lstStyle/>
          <a:p>
            <a:pPr algn="just">
              <a:lnSpc>
                <a:spcPct val="110000"/>
              </a:lnSpc>
            </a:pPr>
            <a:r>
              <a:rPr lang="ja-JP" altLang="en-US" b="1" dirty="0">
                <a:latin typeface="BIZ UDPゴシック" panose="020B0400000000000000" pitchFamily="50" charset="-128"/>
                <a:ea typeface="BIZ UDPゴシック" panose="020B0400000000000000" pitchFamily="50" charset="-128"/>
              </a:rPr>
              <a:t>今回お配りするもの</a:t>
            </a:r>
            <a:endParaRPr lang="en-US" altLang="ja-JP" b="1" dirty="0">
              <a:latin typeface="BIZ UDPゴシック" panose="020B0400000000000000" pitchFamily="50" charset="-128"/>
              <a:ea typeface="BIZ UDPゴシック" panose="020B0400000000000000" pitchFamily="50" charset="-128"/>
            </a:endParaRPr>
          </a:p>
        </p:txBody>
      </p:sp>
      <p:grpSp>
        <p:nvGrpSpPr>
          <p:cNvPr id="64" name="グループ化 63">
            <a:extLst>
              <a:ext uri="{FF2B5EF4-FFF2-40B4-BE49-F238E27FC236}">
                <a16:creationId xmlns:a16="http://schemas.microsoft.com/office/drawing/2014/main" id="{38E952EE-CA0D-B60F-881C-BECD2A6EBD52}"/>
              </a:ext>
            </a:extLst>
          </p:cNvPr>
          <p:cNvGrpSpPr/>
          <p:nvPr/>
        </p:nvGrpSpPr>
        <p:grpSpPr>
          <a:xfrm>
            <a:off x="9038073" y="2190355"/>
            <a:ext cx="954289" cy="354569"/>
            <a:chOff x="13411200" y="205372"/>
            <a:chExt cx="1451477" cy="539300"/>
          </a:xfrm>
        </p:grpSpPr>
        <p:sp>
          <p:nvSpPr>
            <p:cNvPr id="65" name="正方形/長方形 64">
              <a:extLst>
                <a:ext uri="{FF2B5EF4-FFF2-40B4-BE49-F238E27FC236}">
                  <a16:creationId xmlns:a16="http://schemas.microsoft.com/office/drawing/2014/main" id="{9D851381-C272-2AB6-676F-D575C1B7238C}"/>
                </a:ext>
              </a:extLst>
            </p:cNvPr>
            <p:cNvSpPr/>
            <p:nvPr/>
          </p:nvSpPr>
          <p:spPr>
            <a:xfrm>
              <a:off x="13411200" y="205372"/>
              <a:ext cx="1451477" cy="5393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66" name="テキスト ボックス 65">
              <a:extLst>
                <a:ext uri="{FF2B5EF4-FFF2-40B4-BE49-F238E27FC236}">
                  <a16:creationId xmlns:a16="http://schemas.microsoft.com/office/drawing/2014/main" id="{F15D3FD9-00DB-0BF9-0D99-4AC0FF00CC50}"/>
                </a:ext>
              </a:extLst>
            </p:cNvPr>
            <p:cNvSpPr txBox="1"/>
            <p:nvPr/>
          </p:nvSpPr>
          <p:spPr>
            <a:xfrm>
              <a:off x="13471248" y="259579"/>
              <a:ext cx="1331382" cy="468129"/>
            </a:xfrm>
            <a:prstGeom prst="rect">
              <a:avLst/>
            </a:prstGeom>
            <a:noFill/>
          </p:spPr>
          <p:txBody>
            <a:bodyPr wrap="square" lIns="0" tIns="0" rIns="0" bIns="0" rtlCol="0">
              <a:spAutoFit/>
            </a:bodyPr>
            <a:lstStyle/>
            <a:p>
              <a:pPr algn="ctr"/>
              <a:r>
                <a:rPr kumimoji="1" lang="ja-JP" altLang="en-US" sz="2000" b="1" dirty="0">
                  <a:solidFill>
                    <a:srgbClr val="FF0000"/>
                  </a:solidFill>
                  <a:latin typeface="游ゴシック Medium" panose="020B0500000000000000" pitchFamily="50" charset="-128"/>
                  <a:ea typeface="游ゴシック Medium" panose="020B0500000000000000" pitchFamily="50" charset="-128"/>
                </a:rPr>
                <a:t>記入例</a:t>
              </a:r>
              <a:endParaRPr kumimoji="1" lang="en-US" altLang="ja-JP" sz="2000" b="1" dirty="0">
                <a:solidFill>
                  <a:srgbClr val="FF0000"/>
                </a:solidFill>
                <a:latin typeface="游ゴシック Medium" panose="020B0500000000000000" pitchFamily="50" charset="-128"/>
                <a:ea typeface="游ゴシック Medium" panose="020B0500000000000000" pitchFamily="50" charset="-128"/>
              </a:endParaRPr>
            </a:p>
          </p:txBody>
        </p:sp>
      </p:grpSp>
      <p:grpSp>
        <p:nvGrpSpPr>
          <p:cNvPr id="67" name="グループ化 66">
            <a:extLst>
              <a:ext uri="{FF2B5EF4-FFF2-40B4-BE49-F238E27FC236}">
                <a16:creationId xmlns:a16="http://schemas.microsoft.com/office/drawing/2014/main" id="{F93F4114-EB87-C5A0-295B-D32B70574473}"/>
              </a:ext>
            </a:extLst>
          </p:cNvPr>
          <p:cNvGrpSpPr/>
          <p:nvPr/>
        </p:nvGrpSpPr>
        <p:grpSpPr>
          <a:xfrm>
            <a:off x="9076780" y="5730423"/>
            <a:ext cx="954289" cy="354569"/>
            <a:chOff x="13411200" y="205372"/>
            <a:chExt cx="1451477" cy="539300"/>
          </a:xfrm>
        </p:grpSpPr>
        <p:sp>
          <p:nvSpPr>
            <p:cNvPr id="68" name="正方形/長方形 67">
              <a:extLst>
                <a:ext uri="{FF2B5EF4-FFF2-40B4-BE49-F238E27FC236}">
                  <a16:creationId xmlns:a16="http://schemas.microsoft.com/office/drawing/2014/main" id="{A4B4DF39-4A27-F0CC-BE25-76FC949D1FFB}"/>
                </a:ext>
              </a:extLst>
            </p:cNvPr>
            <p:cNvSpPr/>
            <p:nvPr/>
          </p:nvSpPr>
          <p:spPr>
            <a:xfrm>
              <a:off x="13411200" y="205372"/>
              <a:ext cx="1451477" cy="5393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69" name="テキスト ボックス 68">
              <a:extLst>
                <a:ext uri="{FF2B5EF4-FFF2-40B4-BE49-F238E27FC236}">
                  <a16:creationId xmlns:a16="http://schemas.microsoft.com/office/drawing/2014/main" id="{A2F8922C-2D9F-1577-8782-D235E69EFA8A}"/>
                </a:ext>
              </a:extLst>
            </p:cNvPr>
            <p:cNvSpPr txBox="1"/>
            <p:nvPr/>
          </p:nvSpPr>
          <p:spPr>
            <a:xfrm>
              <a:off x="13471248" y="259579"/>
              <a:ext cx="1331382" cy="468129"/>
            </a:xfrm>
            <a:prstGeom prst="rect">
              <a:avLst/>
            </a:prstGeom>
            <a:noFill/>
          </p:spPr>
          <p:txBody>
            <a:bodyPr wrap="square" lIns="0" tIns="0" rIns="0" bIns="0" rtlCol="0">
              <a:spAutoFit/>
            </a:bodyPr>
            <a:lstStyle/>
            <a:p>
              <a:pPr algn="ctr"/>
              <a:r>
                <a:rPr kumimoji="1" lang="ja-JP" altLang="en-US" sz="2000" b="1" dirty="0">
                  <a:latin typeface="游ゴシック Medium" panose="020B0500000000000000" pitchFamily="50" charset="-128"/>
                  <a:ea typeface="游ゴシック Medium" panose="020B0500000000000000" pitchFamily="50" charset="-128"/>
                </a:rPr>
                <a:t>自宅用</a:t>
              </a:r>
              <a:endParaRPr kumimoji="1" lang="en-US" altLang="ja-JP" sz="2000" b="1" dirty="0">
                <a:latin typeface="游ゴシック Medium" panose="020B0500000000000000" pitchFamily="50" charset="-128"/>
                <a:ea typeface="游ゴシック Medium" panose="020B0500000000000000" pitchFamily="50" charset="-128"/>
              </a:endParaRPr>
            </a:p>
          </p:txBody>
        </p:sp>
      </p:grpSp>
      <p:sp>
        <p:nvSpPr>
          <p:cNvPr id="70" name="テキスト ボックス 69">
            <a:extLst>
              <a:ext uri="{FF2B5EF4-FFF2-40B4-BE49-F238E27FC236}">
                <a16:creationId xmlns:a16="http://schemas.microsoft.com/office/drawing/2014/main" id="{03F7FDF3-8508-17FB-DFAE-FA27EEEEDFA7}"/>
              </a:ext>
            </a:extLst>
          </p:cNvPr>
          <p:cNvSpPr txBox="1"/>
          <p:nvPr/>
        </p:nvSpPr>
        <p:spPr>
          <a:xfrm>
            <a:off x="7895239" y="2166033"/>
            <a:ext cx="6802086" cy="663580"/>
          </a:xfrm>
          <a:prstGeom prst="rect">
            <a:avLst/>
          </a:prstGeom>
          <a:noFill/>
        </p:spPr>
        <p:txBody>
          <a:bodyPr wrap="square" rtlCol="0">
            <a:spAutoFit/>
          </a:bodyPr>
          <a:lstStyle/>
          <a:p>
            <a:pPr algn="just">
              <a:lnSpc>
                <a:spcPct val="110000"/>
              </a:lnSpc>
            </a:pPr>
            <a:r>
              <a:rPr lang="en-US" altLang="ja-JP" sz="2000" b="1" dirty="0">
                <a:latin typeface="BIZ UDPゴシック" panose="020B0400000000000000" pitchFamily="50" charset="-128"/>
                <a:ea typeface="BIZ UDPゴシック" panose="020B0400000000000000" pitchFamily="50" charset="-128"/>
              </a:rPr>
              <a:t>2</a:t>
            </a:r>
            <a:r>
              <a:rPr lang="ja-JP" altLang="en-US" sz="2000" b="1" dirty="0">
                <a:latin typeface="BIZ UDPゴシック" panose="020B0400000000000000" pitchFamily="50" charset="-128"/>
                <a:ea typeface="BIZ UDPゴシック" panose="020B0400000000000000" pitchFamily="50" charset="-128"/>
              </a:rPr>
              <a:t>枚目</a:t>
            </a:r>
            <a:r>
              <a:rPr lang="ja-JP" altLang="en-US" sz="1600" b="1" dirty="0">
                <a:latin typeface="BIZ UDPゴシック" panose="020B0400000000000000" pitchFamily="50" charset="-128"/>
                <a:ea typeface="BIZ UDPゴシック" panose="020B0400000000000000" pitchFamily="50" charset="-128"/>
              </a:rPr>
              <a:t>は、　　　　　　　　です。</a:t>
            </a:r>
            <a:r>
              <a:rPr lang="ja-JP" altLang="en-US" sz="1600" b="1" dirty="0">
                <a:solidFill>
                  <a:srgbClr val="FF0000"/>
                </a:solidFill>
                <a:latin typeface="BIZ UDPゴシック" panose="020B0400000000000000" pitchFamily="50" charset="-128"/>
                <a:ea typeface="BIZ UDPゴシック" panose="020B0400000000000000" pitchFamily="50" charset="-128"/>
              </a:rPr>
              <a:t>赤い文字</a:t>
            </a:r>
            <a:r>
              <a:rPr lang="ja-JP" altLang="en-US" sz="1600" b="1" dirty="0">
                <a:latin typeface="BIZ UDPゴシック" panose="020B0400000000000000" pitchFamily="50" charset="-128"/>
                <a:ea typeface="BIZ UDPゴシック" panose="020B0400000000000000" pitchFamily="50" charset="-128"/>
              </a:rPr>
              <a:t>で、とある</a:t>
            </a:r>
            <a:r>
              <a:rPr lang="en-US" altLang="ja-JP" sz="1600" b="1" dirty="0">
                <a:latin typeface="BIZ UDPゴシック" panose="020B0400000000000000" pitchFamily="50" charset="-128"/>
                <a:ea typeface="BIZ UDPゴシック" panose="020B0400000000000000" pitchFamily="50" charset="-128"/>
              </a:rPr>
              <a:t>3</a:t>
            </a:r>
            <a:r>
              <a:rPr lang="ja-JP" altLang="en-US" sz="1600" b="1" dirty="0">
                <a:latin typeface="BIZ UDPゴシック" panose="020B0400000000000000" pitchFamily="50" charset="-128"/>
                <a:ea typeface="BIZ UDPゴシック" panose="020B0400000000000000" pitchFamily="50" charset="-128"/>
              </a:rPr>
              <a:t>人家族の場合を例示しています。</a:t>
            </a:r>
            <a:endParaRPr lang="en-US" altLang="ja-JP" sz="1600" b="1" dirty="0">
              <a:latin typeface="BIZ UDPゴシック" panose="020B0400000000000000" pitchFamily="50" charset="-128"/>
              <a:ea typeface="BIZ UDPゴシック" panose="020B0400000000000000" pitchFamily="50" charset="-128"/>
            </a:endParaRPr>
          </a:p>
        </p:txBody>
      </p:sp>
      <p:sp>
        <p:nvSpPr>
          <p:cNvPr id="72" name="テキスト ボックス 71">
            <a:extLst>
              <a:ext uri="{FF2B5EF4-FFF2-40B4-BE49-F238E27FC236}">
                <a16:creationId xmlns:a16="http://schemas.microsoft.com/office/drawing/2014/main" id="{436BFF86-34B7-E9C8-2CD9-8F54E4E8530B}"/>
              </a:ext>
            </a:extLst>
          </p:cNvPr>
          <p:cNvSpPr txBox="1"/>
          <p:nvPr/>
        </p:nvSpPr>
        <p:spPr>
          <a:xfrm>
            <a:off x="7888290" y="966479"/>
            <a:ext cx="6802086" cy="663580"/>
          </a:xfrm>
          <a:prstGeom prst="rect">
            <a:avLst/>
          </a:prstGeom>
          <a:noFill/>
        </p:spPr>
        <p:txBody>
          <a:bodyPr wrap="square" rtlCol="0">
            <a:spAutoFit/>
          </a:bodyPr>
          <a:lstStyle/>
          <a:p>
            <a:pPr algn="just">
              <a:lnSpc>
                <a:spcPct val="110000"/>
              </a:lnSpc>
            </a:pPr>
            <a:r>
              <a:rPr lang="ja-JP" altLang="en-US" sz="2000" b="1" dirty="0">
                <a:latin typeface="BIZ UDPゴシック" panose="020B0400000000000000" pitchFamily="50" charset="-128"/>
                <a:ea typeface="BIZ UDPゴシック" panose="020B0400000000000000" pitchFamily="50" charset="-128"/>
              </a:rPr>
              <a:t>１枚目</a:t>
            </a:r>
            <a:r>
              <a:rPr lang="ja-JP" altLang="en-US" sz="1600" dirty="0">
                <a:latin typeface="BIZ UDPゴシック" panose="020B0400000000000000" pitchFamily="50" charset="-128"/>
                <a:ea typeface="BIZ UDPゴシック" panose="020B0400000000000000" pitchFamily="50" charset="-128"/>
              </a:rPr>
              <a:t>（この用紙）</a:t>
            </a:r>
            <a:endParaRPr lang="en-US" altLang="ja-JP" sz="1600" dirty="0">
              <a:latin typeface="BIZ UDPゴシック" panose="020B0400000000000000" pitchFamily="50" charset="-128"/>
              <a:ea typeface="BIZ UDPゴシック" panose="020B0400000000000000" pitchFamily="50" charset="-128"/>
            </a:endParaRPr>
          </a:p>
          <a:p>
            <a:pPr algn="just">
              <a:lnSpc>
                <a:spcPct val="110000"/>
              </a:lnSpc>
            </a:pPr>
            <a:r>
              <a:rPr lang="ja-JP" altLang="en-US" sz="1600" dirty="0">
                <a:latin typeface="BIZ UDPゴシック" panose="020B0400000000000000" pitchFamily="50" charset="-128"/>
                <a:ea typeface="BIZ UDPゴシック" panose="020B0400000000000000" pitchFamily="50" charset="-128"/>
              </a:rPr>
              <a:t>裏面にマイ・タイムライン、マイ避難ルートの作り方を解説しています。</a:t>
            </a:r>
            <a:endParaRPr lang="en-US" altLang="ja-JP" sz="1600" dirty="0">
              <a:latin typeface="BIZ UDPゴシック" panose="020B0400000000000000" pitchFamily="50" charset="-128"/>
              <a:ea typeface="BIZ UDPゴシック" panose="020B0400000000000000" pitchFamily="50" charset="-128"/>
            </a:endParaRPr>
          </a:p>
        </p:txBody>
      </p:sp>
      <p:sp>
        <p:nvSpPr>
          <p:cNvPr id="73" name="テキスト ボックス 72">
            <a:extLst>
              <a:ext uri="{FF2B5EF4-FFF2-40B4-BE49-F238E27FC236}">
                <a16:creationId xmlns:a16="http://schemas.microsoft.com/office/drawing/2014/main" id="{F056A0B1-6464-12FC-FD7E-0C4B2F372284}"/>
              </a:ext>
            </a:extLst>
          </p:cNvPr>
          <p:cNvSpPr txBox="1"/>
          <p:nvPr/>
        </p:nvSpPr>
        <p:spPr>
          <a:xfrm>
            <a:off x="8047714" y="9738278"/>
            <a:ext cx="6773404" cy="354071"/>
          </a:xfrm>
          <a:prstGeom prst="rect">
            <a:avLst/>
          </a:prstGeom>
          <a:noFill/>
        </p:spPr>
        <p:txBody>
          <a:bodyPr wrap="square" rtlCol="0">
            <a:spAutoFit/>
          </a:bodyPr>
          <a:lstStyle/>
          <a:p>
            <a:pPr algn="ctr">
              <a:lnSpc>
                <a:spcPct val="110000"/>
              </a:lnSpc>
            </a:pPr>
            <a:r>
              <a:rPr lang="ja-JP" altLang="en-US" b="1" dirty="0">
                <a:latin typeface="BIZ UDPゴシック" panose="020B0400000000000000" pitchFamily="50" charset="-128"/>
                <a:ea typeface="BIZ UDPゴシック" panose="020B0400000000000000" pitchFamily="50" charset="-128"/>
              </a:rPr>
              <a:t>完成したら、いつでも見られる所に貼っておこう！</a:t>
            </a:r>
            <a:endParaRPr lang="en-US" altLang="ja-JP" sz="14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C992489-1A2A-011D-D6F5-BB9429F0DED2}"/>
              </a:ext>
            </a:extLst>
          </p:cNvPr>
          <p:cNvSpPr txBox="1"/>
          <p:nvPr/>
        </p:nvSpPr>
        <p:spPr>
          <a:xfrm>
            <a:off x="262204" y="244861"/>
            <a:ext cx="7210931" cy="246221"/>
          </a:xfrm>
          <a:prstGeom prst="rect">
            <a:avLst/>
          </a:prstGeom>
          <a:solidFill>
            <a:schemeClr val="bg1"/>
          </a:solidFill>
          <a:ln>
            <a:noFill/>
          </a:ln>
        </p:spPr>
        <p:txBody>
          <a:bodyPr wrap="square" lIns="0" tIns="0" rIns="0" bIns="0" rtlCol="0">
            <a:spAutoFit/>
          </a:bodyPr>
          <a:lstStyle/>
          <a:p>
            <a:r>
              <a:rPr kumimoji="1" lang="ja-JP" altLang="en-US" sz="1600" b="1" dirty="0">
                <a:solidFill>
                  <a:srgbClr val="008080"/>
                </a:solidFill>
                <a:latin typeface="BIZ UDPゴシック" panose="020B0400000000000000" pitchFamily="50" charset="-128"/>
                <a:ea typeface="BIZ UDPゴシック" panose="020B0400000000000000" pitchFamily="50" charset="-128"/>
              </a:rPr>
              <a:t> ●●町内会　</a:t>
            </a:r>
            <a:endParaRPr kumimoji="1" lang="ja-JP" altLang="en-US" sz="2400" b="1" dirty="0">
              <a:solidFill>
                <a:srgbClr val="008080"/>
              </a:solidFill>
              <a:latin typeface="BIZ UDPゴシック" panose="020B0400000000000000" pitchFamily="50" charset="-128"/>
              <a:ea typeface="BIZ UDPゴシック" panose="020B0400000000000000" pitchFamily="50" charset="-128"/>
            </a:endParaRPr>
          </a:p>
        </p:txBody>
      </p:sp>
      <p:pic>
        <p:nvPicPr>
          <p:cNvPr id="4" name="図 3"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691E34EA-3C67-1FE4-D31D-71056173957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60875" y="6811155"/>
            <a:ext cx="3295735" cy="2340000"/>
          </a:xfrm>
          <a:prstGeom prst="rect">
            <a:avLst/>
          </a:prstGeom>
        </p:spPr>
      </p:pic>
      <p:pic>
        <p:nvPicPr>
          <p:cNvPr id="11" name="図 10"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61C8C754-D7EB-8A26-FC5B-3734B877C5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1474535" y="6811155"/>
            <a:ext cx="3309348" cy="2340000"/>
          </a:xfrm>
          <a:prstGeom prst="rect">
            <a:avLst/>
          </a:prstGeom>
        </p:spPr>
      </p:pic>
      <p:pic>
        <p:nvPicPr>
          <p:cNvPr id="13" name="図 12" descr="パソコンの画面&#10;&#10;AI によって生成されたコンテンツは間違っている可能性があります。">
            <a:extLst>
              <a:ext uri="{FF2B5EF4-FFF2-40B4-BE49-F238E27FC236}">
                <a16:creationId xmlns:a16="http://schemas.microsoft.com/office/drawing/2014/main" id="{6FC5D6AF-F18E-2B1B-5D1E-B3289ACB6E2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61392" y="3007217"/>
            <a:ext cx="3295218" cy="2340000"/>
          </a:xfrm>
          <a:prstGeom prst="rect">
            <a:avLst/>
          </a:prstGeom>
        </p:spPr>
      </p:pic>
      <p:pic>
        <p:nvPicPr>
          <p:cNvPr id="26" name="図 25" descr="マップ&#10;&#10;AI によって生成されたコンテンツは間違っている可能性があります。">
            <a:extLst>
              <a:ext uri="{FF2B5EF4-FFF2-40B4-BE49-F238E27FC236}">
                <a16:creationId xmlns:a16="http://schemas.microsoft.com/office/drawing/2014/main" id="{44752687-D933-0F1B-2E18-D8E9A8F6D98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468857" y="3007217"/>
            <a:ext cx="3315026" cy="2340000"/>
          </a:xfrm>
          <a:prstGeom prst="rect">
            <a:avLst/>
          </a:prstGeom>
        </p:spPr>
      </p:pic>
    </p:spTree>
    <p:extLst>
      <p:ext uri="{BB962C8B-B14F-4D97-AF65-F5344CB8AC3E}">
        <p14:creationId xmlns:p14="http://schemas.microsoft.com/office/powerpoint/2010/main" val="1409853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パソコンの画面&#10;&#10;AI によって生成されたコンテンツは間違っている可能性があります。">
            <a:extLst>
              <a:ext uri="{FF2B5EF4-FFF2-40B4-BE49-F238E27FC236}">
                <a16:creationId xmlns:a16="http://schemas.microsoft.com/office/drawing/2014/main" id="{B39FF975-1F5C-F2C4-9212-E0FE759BD6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949" y="2578155"/>
            <a:ext cx="6793242" cy="4824000"/>
          </a:xfrm>
          <a:prstGeom prst="rect">
            <a:avLst/>
          </a:prstGeom>
        </p:spPr>
      </p:pic>
      <p:pic>
        <p:nvPicPr>
          <p:cNvPr id="16" name="図 15" descr="マップ&#10;&#10;AI によって生成されたコンテンツは間違っている可能性があります。">
            <a:extLst>
              <a:ext uri="{FF2B5EF4-FFF2-40B4-BE49-F238E27FC236}">
                <a16:creationId xmlns:a16="http://schemas.microsoft.com/office/drawing/2014/main" id="{ED24F76E-A67B-C6AE-AE51-46BD91B9C3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8736" y="2578155"/>
            <a:ext cx="6834026" cy="4824000"/>
          </a:xfrm>
          <a:prstGeom prst="rect">
            <a:avLst/>
          </a:prstGeom>
        </p:spPr>
      </p:pic>
      <p:sp>
        <p:nvSpPr>
          <p:cNvPr id="12" name="テキスト ボックス 11">
            <a:extLst>
              <a:ext uri="{FF2B5EF4-FFF2-40B4-BE49-F238E27FC236}">
                <a16:creationId xmlns:a16="http://schemas.microsoft.com/office/drawing/2014/main" id="{DFCDD2A2-F92A-6FC2-EB7C-6E8D2799D5CE}"/>
              </a:ext>
            </a:extLst>
          </p:cNvPr>
          <p:cNvSpPr txBox="1"/>
          <p:nvPr/>
        </p:nvSpPr>
        <p:spPr>
          <a:xfrm>
            <a:off x="10046007" y="1526734"/>
            <a:ext cx="4699775" cy="745076"/>
          </a:xfrm>
          <a:prstGeom prst="rect">
            <a:avLst/>
          </a:prstGeom>
          <a:noFill/>
          <a:ln>
            <a:noFill/>
            <a:prstDash val="sysDash"/>
          </a:ln>
        </p:spPr>
        <p:txBody>
          <a:bodyPr vert="horz" wrap="square" lIns="36000" rIns="36000" rtlCol="0">
            <a:spAutoFit/>
          </a:bodyPr>
          <a:lstStyle/>
          <a:p>
            <a:pPr>
              <a:lnSpc>
                <a:spcPct val="120000"/>
              </a:lnSpc>
            </a:pPr>
            <a:r>
              <a:rPr lang="ja-JP" altLang="en-US" sz="1200" b="1" u="sng" dirty="0">
                <a:solidFill>
                  <a:sysClr val="windowText" lastClr="000000"/>
                </a:solidFill>
                <a:latin typeface="+mn-ea"/>
              </a:rPr>
              <a:t>広域避難場所</a:t>
            </a:r>
            <a:r>
              <a:rPr lang="ja-JP" altLang="en-US" sz="1200" dirty="0">
                <a:solidFill>
                  <a:sysClr val="windowText" lastClr="000000"/>
                </a:solidFill>
                <a:latin typeface="+mn-ea"/>
              </a:rPr>
              <a:t>　　等々力緑地や多摩川河川敷</a:t>
            </a:r>
            <a:endParaRPr lang="en-US" altLang="ja-JP" sz="1200" dirty="0">
              <a:solidFill>
                <a:sysClr val="windowText" lastClr="000000"/>
              </a:solidFill>
              <a:latin typeface="+mn-ea"/>
            </a:endParaRPr>
          </a:p>
          <a:p>
            <a:pPr>
              <a:lnSpc>
                <a:spcPct val="120000"/>
              </a:lnSpc>
            </a:pPr>
            <a:r>
              <a:rPr lang="ja-JP" altLang="en-US" sz="1200" b="1" u="sng" dirty="0">
                <a:solidFill>
                  <a:sysClr val="windowText" lastClr="000000"/>
                </a:solidFill>
                <a:latin typeface="+mn-ea"/>
              </a:rPr>
              <a:t>避難所</a:t>
            </a:r>
            <a:r>
              <a:rPr lang="ja-JP" altLang="en-US" sz="1200" dirty="0">
                <a:solidFill>
                  <a:sysClr val="windowText" lastClr="000000"/>
                </a:solidFill>
                <a:latin typeface="+mn-ea"/>
              </a:rPr>
              <a:t>　　　小杉陣屋町二丁目は西丸子小学校が指定されています</a:t>
            </a:r>
            <a:endParaRPr lang="en-US" altLang="ja-JP" sz="1200" dirty="0">
              <a:solidFill>
                <a:sysClr val="windowText" lastClr="000000"/>
              </a:solidFill>
              <a:latin typeface="+mn-ea"/>
            </a:endParaRPr>
          </a:p>
          <a:p>
            <a:pPr>
              <a:lnSpc>
                <a:spcPct val="120000"/>
              </a:lnSpc>
            </a:pPr>
            <a:r>
              <a:rPr lang="ja-JP" altLang="en-US" sz="1200" b="1" u="sng" dirty="0">
                <a:solidFill>
                  <a:sysClr val="windowText" lastClr="000000"/>
                </a:solidFill>
                <a:latin typeface="+mn-ea"/>
              </a:rPr>
              <a:t>一時避難場所</a:t>
            </a:r>
            <a:r>
              <a:rPr lang="ja-JP" altLang="en-US" sz="1200" b="1" dirty="0">
                <a:solidFill>
                  <a:sysClr val="windowText" lastClr="000000"/>
                </a:solidFill>
                <a:latin typeface="+mn-ea"/>
              </a:rPr>
              <a:t>　</a:t>
            </a:r>
            <a:r>
              <a:rPr lang="ja-JP" altLang="en-US" sz="1200" dirty="0">
                <a:solidFill>
                  <a:sysClr val="windowText" lastClr="000000"/>
                </a:solidFill>
                <a:latin typeface="+mn-ea"/>
              </a:rPr>
              <a:t>近くの公園や空き地、グラウンドなど</a:t>
            </a:r>
            <a:endParaRPr lang="en-US" altLang="ja-JP" sz="1200" dirty="0">
              <a:solidFill>
                <a:sysClr val="windowText" lastClr="000000"/>
              </a:solidFill>
              <a:latin typeface="+mn-ea"/>
            </a:endParaRPr>
          </a:p>
        </p:txBody>
      </p:sp>
      <p:sp>
        <p:nvSpPr>
          <p:cNvPr id="29" name="四角形: 角を丸くする 28">
            <a:extLst>
              <a:ext uri="{FF2B5EF4-FFF2-40B4-BE49-F238E27FC236}">
                <a16:creationId xmlns:a16="http://schemas.microsoft.com/office/drawing/2014/main" id="{48ADA30E-1405-96D0-C3E0-CF10766144E9}"/>
              </a:ext>
            </a:extLst>
          </p:cNvPr>
          <p:cNvSpPr/>
          <p:nvPr/>
        </p:nvSpPr>
        <p:spPr>
          <a:xfrm>
            <a:off x="7888736" y="9047116"/>
            <a:ext cx="6873168" cy="1316085"/>
          </a:xfrm>
          <a:prstGeom prst="roundRect">
            <a:avLst>
              <a:gd name="adj" fmla="val 507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2" name="正方形/長方形 21">
            <a:extLst>
              <a:ext uri="{FF2B5EF4-FFF2-40B4-BE49-F238E27FC236}">
                <a16:creationId xmlns:a16="http://schemas.microsoft.com/office/drawing/2014/main" id="{9C6CDC6A-E639-B86B-FDF6-915E00ED8A65}"/>
              </a:ext>
            </a:extLst>
          </p:cNvPr>
          <p:cNvSpPr/>
          <p:nvPr/>
        </p:nvSpPr>
        <p:spPr>
          <a:xfrm>
            <a:off x="390983" y="1048417"/>
            <a:ext cx="1894913" cy="1299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四角形: 角を丸くする 1">
            <a:extLst>
              <a:ext uri="{FF2B5EF4-FFF2-40B4-BE49-F238E27FC236}">
                <a16:creationId xmlns:a16="http://schemas.microsoft.com/office/drawing/2014/main" id="{79D927A6-D4EE-B11A-E8A1-851DFE7B43FC}"/>
              </a:ext>
            </a:extLst>
          </p:cNvPr>
          <p:cNvSpPr/>
          <p:nvPr/>
        </p:nvSpPr>
        <p:spPr>
          <a:xfrm>
            <a:off x="289092" y="328612"/>
            <a:ext cx="7140117" cy="551165"/>
          </a:xfrm>
          <a:prstGeom prst="roundRect">
            <a:avLst>
              <a:gd name="adj" fmla="val 8181"/>
            </a:avLst>
          </a:prstGeom>
          <a:solidFill>
            <a:srgbClr val="DFDD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F9DBCDB-2A3D-B707-6BE7-F64995694E72}"/>
              </a:ext>
            </a:extLst>
          </p:cNvPr>
          <p:cNvSpPr txBox="1"/>
          <p:nvPr/>
        </p:nvSpPr>
        <p:spPr>
          <a:xfrm>
            <a:off x="289091" y="369642"/>
            <a:ext cx="7140117" cy="469103"/>
          </a:xfrm>
          <a:prstGeom prst="rect">
            <a:avLst/>
          </a:prstGeom>
          <a:noFill/>
        </p:spPr>
        <p:txBody>
          <a:bodyPr wrap="square" rtlCol="0">
            <a:spAutoFit/>
          </a:bodyPr>
          <a:lstStyle>
            <a:defPPr>
              <a:defRPr lang="en-US"/>
            </a:defPPr>
            <a:lvl1pPr algn="just">
              <a:lnSpc>
                <a:spcPct val="120000"/>
              </a:lnSpc>
              <a:defRPr sz="1200">
                <a:latin typeface="BIZ UDPゴシック" panose="020B0400000000000000" pitchFamily="50" charset="-128"/>
                <a:ea typeface="BIZ UDPゴシック" panose="020B0400000000000000" pitchFamily="50" charset="-128"/>
              </a:defRPr>
            </a:lvl1pPr>
          </a:lstStyle>
          <a:p>
            <a:pPr algn="ctr"/>
            <a:r>
              <a:rPr lang="ja-JP" altLang="en-US" sz="2400" b="1" dirty="0"/>
              <a:t>地震版マイ・タイムラインのつくり方</a:t>
            </a:r>
            <a:endParaRPr lang="en-US" altLang="ja-JP" sz="2400" b="1" dirty="0"/>
          </a:p>
        </p:txBody>
      </p:sp>
      <p:cxnSp>
        <p:nvCxnSpPr>
          <p:cNvPr id="4" name="直線コネクタ 3">
            <a:extLst>
              <a:ext uri="{FF2B5EF4-FFF2-40B4-BE49-F238E27FC236}">
                <a16:creationId xmlns:a16="http://schemas.microsoft.com/office/drawing/2014/main" id="{639B322C-E15F-68B0-02C3-F60615AF7D2B}"/>
              </a:ext>
            </a:extLst>
          </p:cNvPr>
          <p:cNvCxnSpPr>
            <a:cxnSpLocks/>
          </p:cNvCxnSpPr>
          <p:nvPr/>
        </p:nvCxnSpPr>
        <p:spPr>
          <a:xfrm>
            <a:off x="7559675" y="-455908"/>
            <a:ext cx="0" cy="114059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四角形: 角を丸くする 4">
            <a:extLst>
              <a:ext uri="{FF2B5EF4-FFF2-40B4-BE49-F238E27FC236}">
                <a16:creationId xmlns:a16="http://schemas.microsoft.com/office/drawing/2014/main" id="{947F37AA-04AE-5AF6-A24F-37DB7A032BD5}"/>
              </a:ext>
            </a:extLst>
          </p:cNvPr>
          <p:cNvSpPr/>
          <p:nvPr/>
        </p:nvSpPr>
        <p:spPr>
          <a:xfrm>
            <a:off x="7792122" y="328612"/>
            <a:ext cx="6991762" cy="551165"/>
          </a:xfrm>
          <a:prstGeom prst="roundRect">
            <a:avLst>
              <a:gd name="adj" fmla="val 8181"/>
            </a:avLst>
          </a:prstGeom>
          <a:solidFill>
            <a:srgbClr val="A7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399265A-6FAC-1214-6AED-70921CB1E08E}"/>
              </a:ext>
            </a:extLst>
          </p:cNvPr>
          <p:cNvSpPr txBox="1"/>
          <p:nvPr/>
        </p:nvSpPr>
        <p:spPr>
          <a:xfrm>
            <a:off x="7792122" y="369642"/>
            <a:ext cx="6991761" cy="469103"/>
          </a:xfrm>
          <a:prstGeom prst="rect">
            <a:avLst/>
          </a:prstGeom>
          <a:noFill/>
        </p:spPr>
        <p:txBody>
          <a:bodyPr wrap="square" rtlCol="0">
            <a:spAutoFit/>
          </a:bodyPr>
          <a:lstStyle>
            <a:defPPr>
              <a:defRPr lang="en-US"/>
            </a:defPPr>
            <a:lvl1pPr algn="just">
              <a:lnSpc>
                <a:spcPct val="120000"/>
              </a:lnSpc>
              <a:defRPr sz="1200">
                <a:latin typeface="BIZ UDPゴシック" panose="020B0400000000000000" pitchFamily="50" charset="-128"/>
                <a:ea typeface="BIZ UDPゴシック" panose="020B0400000000000000" pitchFamily="50" charset="-128"/>
              </a:defRPr>
            </a:lvl1pPr>
          </a:lstStyle>
          <a:p>
            <a:pPr algn="ctr"/>
            <a:r>
              <a:rPr lang="ja-JP" altLang="en-US" sz="2400" b="1" dirty="0"/>
              <a:t>地震版マイ避難ルートのつくり方</a:t>
            </a:r>
            <a:endParaRPr lang="en-US" altLang="ja-JP" sz="2400" b="1" dirty="0"/>
          </a:p>
        </p:txBody>
      </p:sp>
      <p:sp>
        <p:nvSpPr>
          <p:cNvPr id="11" name="四角形: 角を丸くする 10">
            <a:extLst>
              <a:ext uri="{FF2B5EF4-FFF2-40B4-BE49-F238E27FC236}">
                <a16:creationId xmlns:a16="http://schemas.microsoft.com/office/drawing/2014/main" id="{31B7636D-DDD2-C85A-AD4C-B46CE74A1E93}"/>
              </a:ext>
            </a:extLst>
          </p:cNvPr>
          <p:cNvSpPr/>
          <p:nvPr/>
        </p:nvSpPr>
        <p:spPr>
          <a:xfrm>
            <a:off x="566125" y="2932332"/>
            <a:ext cx="6565141" cy="1492105"/>
          </a:xfrm>
          <a:prstGeom prst="roundRect">
            <a:avLst>
              <a:gd name="adj" fmla="val 10710"/>
            </a:avLst>
          </a:prstGeom>
          <a:noFill/>
          <a:ln w="31750">
            <a:solidFill>
              <a:srgbClr val="FF0000"/>
            </a:solidFill>
            <a:bevel/>
          </a:ln>
          <a:effectLst>
            <a:glow rad="635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4D3D6E0-5E0B-F564-C3CE-EC425C4BD9BA}"/>
              </a:ext>
            </a:extLst>
          </p:cNvPr>
          <p:cNvSpPr txBox="1"/>
          <p:nvPr/>
        </p:nvSpPr>
        <p:spPr>
          <a:xfrm>
            <a:off x="492774" y="1213538"/>
            <a:ext cx="1632207" cy="966675"/>
          </a:xfrm>
          <a:prstGeom prst="rect">
            <a:avLst/>
          </a:prstGeom>
          <a:noFill/>
          <a:ln>
            <a:noFill/>
          </a:ln>
        </p:spPr>
        <p:txBody>
          <a:bodyPr vert="horz" wrap="square" lIns="36000" rIns="36000" rtlCol="0">
            <a:spAutoFit/>
          </a:bodyPr>
          <a:lstStyle/>
          <a:p>
            <a:pPr>
              <a:lnSpc>
                <a:spcPct val="120000"/>
              </a:lnSpc>
            </a:pPr>
            <a:r>
              <a:rPr lang="ja-JP" altLang="en-US" sz="1200" dirty="0">
                <a:solidFill>
                  <a:sysClr val="windowText" lastClr="000000"/>
                </a:solidFill>
                <a:latin typeface="+mn-ea"/>
              </a:rPr>
              <a:t>日頃の備えや地震発生後の</a:t>
            </a:r>
            <a:r>
              <a:rPr lang="ja-JP" altLang="en-US" sz="1200" b="1" u="sng" dirty="0">
                <a:solidFill>
                  <a:sysClr val="windowText" lastClr="000000"/>
                </a:solidFill>
                <a:latin typeface="+mn-ea"/>
              </a:rPr>
              <a:t>避難の流れ</a:t>
            </a:r>
            <a:r>
              <a:rPr lang="ja-JP" altLang="en-US" sz="1200" dirty="0">
                <a:solidFill>
                  <a:sysClr val="windowText" lastClr="000000"/>
                </a:solidFill>
                <a:latin typeface="+mn-ea"/>
              </a:rPr>
              <a:t>を確認し、自分に必要な準備を書き足しましょう。</a:t>
            </a:r>
            <a:endParaRPr lang="en-US" altLang="ja-JP" sz="1200" dirty="0">
              <a:solidFill>
                <a:sysClr val="windowText" lastClr="000000"/>
              </a:solidFill>
              <a:latin typeface="+mn-ea"/>
            </a:endParaRPr>
          </a:p>
        </p:txBody>
      </p:sp>
      <p:sp>
        <p:nvSpPr>
          <p:cNvPr id="23" name="矢印: 右 22">
            <a:extLst>
              <a:ext uri="{FF2B5EF4-FFF2-40B4-BE49-F238E27FC236}">
                <a16:creationId xmlns:a16="http://schemas.microsoft.com/office/drawing/2014/main" id="{19B99141-A5EC-EFBF-E63F-D471555F4579}"/>
              </a:ext>
            </a:extLst>
          </p:cNvPr>
          <p:cNvSpPr/>
          <p:nvPr/>
        </p:nvSpPr>
        <p:spPr>
          <a:xfrm>
            <a:off x="2286847" y="1493929"/>
            <a:ext cx="312821" cy="4090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 name="正方形/長方形 23">
            <a:extLst>
              <a:ext uri="{FF2B5EF4-FFF2-40B4-BE49-F238E27FC236}">
                <a16:creationId xmlns:a16="http://schemas.microsoft.com/office/drawing/2014/main" id="{4189D59A-D108-C6F4-A2DB-BFD1BAD4A4BC}"/>
              </a:ext>
            </a:extLst>
          </p:cNvPr>
          <p:cNvSpPr/>
          <p:nvPr/>
        </p:nvSpPr>
        <p:spPr>
          <a:xfrm>
            <a:off x="2603093" y="1048417"/>
            <a:ext cx="2242706" cy="1299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5" name="矢印: 右 24">
            <a:extLst>
              <a:ext uri="{FF2B5EF4-FFF2-40B4-BE49-F238E27FC236}">
                <a16:creationId xmlns:a16="http://schemas.microsoft.com/office/drawing/2014/main" id="{279D3126-A64F-EEEA-5E2C-ACB2750FD5F3}"/>
              </a:ext>
            </a:extLst>
          </p:cNvPr>
          <p:cNvSpPr/>
          <p:nvPr/>
        </p:nvSpPr>
        <p:spPr>
          <a:xfrm>
            <a:off x="4840171" y="1493929"/>
            <a:ext cx="312821" cy="4090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6" name="正方形/長方形 25">
            <a:extLst>
              <a:ext uri="{FF2B5EF4-FFF2-40B4-BE49-F238E27FC236}">
                <a16:creationId xmlns:a16="http://schemas.microsoft.com/office/drawing/2014/main" id="{C65ABE93-C6D9-AAB1-3E3A-7B49E0B48E15}"/>
              </a:ext>
            </a:extLst>
          </p:cNvPr>
          <p:cNvSpPr/>
          <p:nvPr/>
        </p:nvSpPr>
        <p:spPr>
          <a:xfrm>
            <a:off x="5159841" y="1048417"/>
            <a:ext cx="2080203" cy="1299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3" name="テキスト ボックス 32">
            <a:extLst>
              <a:ext uri="{FF2B5EF4-FFF2-40B4-BE49-F238E27FC236}">
                <a16:creationId xmlns:a16="http://schemas.microsoft.com/office/drawing/2014/main" id="{CE5ADC65-0971-1E88-009C-F2D9DE5C6BAC}"/>
              </a:ext>
            </a:extLst>
          </p:cNvPr>
          <p:cNvSpPr txBox="1"/>
          <p:nvPr/>
        </p:nvSpPr>
        <p:spPr>
          <a:xfrm>
            <a:off x="2693754" y="1225850"/>
            <a:ext cx="2114929" cy="966675"/>
          </a:xfrm>
          <a:prstGeom prst="rect">
            <a:avLst/>
          </a:prstGeom>
          <a:noFill/>
          <a:ln>
            <a:noFill/>
          </a:ln>
        </p:spPr>
        <p:txBody>
          <a:bodyPr vert="horz" wrap="square" lIns="36000" rIns="36000" rtlCol="0">
            <a:spAutoFit/>
          </a:bodyPr>
          <a:lstStyle/>
          <a:p>
            <a:pPr>
              <a:lnSpc>
                <a:spcPct val="120000"/>
              </a:lnSpc>
            </a:pPr>
            <a:r>
              <a:rPr lang="ja-JP" altLang="en-US" sz="1200" dirty="0">
                <a:solidFill>
                  <a:sysClr val="windowText" lastClr="000000"/>
                </a:solidFill>
                <a:latin typeface="+mn-ea"/>
              </a:rPr>
              <a:t>昼間と夜間の</a:t>
            </a:r>
            <a:r>
              <a:rPr lang="ja-JP" altLang="en-US" sz="1200" b="1" u="sng" dirty="0">
                <a:solidFill>
                  <a:sysClr val="windowText" lastClr="000000"/>
                </a:solidFill>
                <a:latin typeface="+mn-ea"/>
              </a:rPr>
              <a:t>家族がいる場所</a:t>
            </a:r>
            <a:r>
              <a:rPr lang="ja-JP" altLang="en-US" sz="1200" dirty="0">
                <a:solidFill>
                  <a:sysClr val="windowText" lastClr="000000"/>
                </a:solidFill>
                <a:latin typeface="+mn-ea"/>
              </a:rPr>
              <a:t>や</a:t>
            </a:r>
            <a:r>
              <a:rPr lang="ja-JP" altLang="en-US" sz="1200" b="1" u="sng" dirty="0">
                <a:solidFill>
                  <a:sysClr val="windowText" lastClr="000000"/>
                </a:solidFill>
                <a:latin typeface="+mn-ea"/>
              </a:rPr>
              <a:t>帰ってくるまでかかりそうな時間</a:t>
            </a:r>
            <a:r>
              <a:rPr lang="ja-JP" altLang="en-US" sz="1200" dirty="0">
                <a:solidFill>
                  <a:sysClr val="windowText" lastClr="000000"/>
                </a:solidFill>
                <a:latin typeface="+mn-ea"/>
              </a:rPr>
              <a:t>などを書きとめておきましょう。</a:t>
            </a:r>
            <a:endParaRPr lang="en-US" altLang="ja-JP" sz="1200" dirty="0">
              <a:solidFill>
                <a:sysClr val="windowText" lastClr="000000"/>
              </a:solidFill>
              <a:latin typeface="+mn-ea"/>
            </a:endParaRPr>
          </a:p>
        </p:txBody>
      </p:sp>
      <p:sp>
        <p:nvSpPr>
          <p:cNvPr id="34" name="テキスト ボックス 33">
            <a:extLst>
              <a:ext uri="{FF2B5EF4-FFF2-40B4-BE49-F238E27FC236}">
                <a16:creationId xmlns:a16="http://schemas.microsoft.com/office/drawing/2014/main" id="{2F7E0819-4C78-AC64-1352-DF062548F13B}"/>
              </a:ext>
            </a:extLst>
          </p:cNvPr>
          <p:cNvSpPr txBox="1"/>
          <p:nvPr/>
        </p:nvSpPr>
        <p:spPr>
          <a:xfrm>
            <a:off x="5325252" y="1325679"/>
            <a:ext cx="1718378" cy="745076"/>
          </a:xfrm>
          <a:prstGeom prst="rect">
            <a:avLst/>
          </a:prstGeom>
          <a:noFill/>
          <a:ln>
            <a:noFill/>
          </a:ln>
        </p:spPr>
        <p:txBody>
          <a:bodyPr vert="horz" wrap="square" lIns="36000" rIns="36000" rtlCol="0">
            <a:spAutoFit/>
          </a:bodyPr>
          <a:lstStyle/>
          <a:p>
            <a:pPr>
              <a:lnSpc>
                <a:spcPct val="120000"/>
              </a:lnSpc>
            </a:pPr>
            <a:r>
              <a:rPr lang="ja-JP" altLang="en-US" sz="1200" b="1" u="sng" dirty="0">
                <a:solidFill>
                  <a:sysClr val="windowText" lastClr="000000"/>
                </a:solidFill>
                <a:latin typeface="+mn-ea"/>
              </a:rPr>
              <a:t>災害時の家族の集合場所</a:t>
            </a:r>
            <a:r>
              <a:rPr lang="ja-JP" altLang="en-US" sz="1200" dirty="0">
                <a:solidFill>
                  <a:sysClr val="windowText" lastClr="000000"/>
                </a:solidFill>
                <a:latin typeface="+mn-ea"/>
              </a:rPr>
              <a:t>と</a:t>
            </a:r>
            <a:r>
              <a:rPr lang="ja-JP" altLang="en-US" sz="1200" b="1" u="sng" dirty="0">
                <a:solidFill>
                  <a:sysClr val="windowText" lastClr="000000"/>
                </a:solidFill>
                <a:latin typeface="+mn-ea"/>
              </a:rPr>
              <a:t>約束事</a:t>
            </a:r>
            <a:r>
              <a:rPr lang="ja-JP" altLang="en-US" sz="1200" dirty="0">
                <a:solidFill>
                  <a:sysClr val="windowText" lastClr="000000"/>
                </a:solidFill>
                <a:latin typeface="+mn-ea"/>
              </a:rPr>
              <a:t>を書いておきましょう。</a:t>
            </a:r>
            <a:endParaRPr lang="en-US" altLang="ja-JP" sz="1200" dirty="0">
              <a:solidFill>
                <a:sysClr val="windowText" lastClr="000000"/>
              </a:solidFill>
              <a:latin typeface="+mn-ea"/>
            </a:endParaRPr>
          </a:p>
        </p:txBody>
      </p:sp>
      <p:cxnSp>
        <p:nvCxnSpPr>
          <p:cNvPr id="38" name="直線コネクタ 37">
            <a:extLst>
              <a:ext uri="{FF2B5EF4-FFF2-40B4-BE49-F238E27FC236}">
                <a16:creationId xmlns:a16="http://schemas.microsoft.com/office/drawing/2014/main" id="{978BAB67-7F98-272C-C2BA-4F70DA04F79A}"/>
              </a:ext>
            </a:extLst>
          </p:cNvPr>
          <p:cNvCxnSpPr>
            <a:cxnSpLocks/>
          </p:cNvCxnSpPr>
          <p:nvPr/>
        </p:nvCxnSpPr>
        <p:spPr>
          <a:xfrm>
            <a:off x="1060315" y="2278875"/>
            <a:ext cx="0" cy="845325"/>
          </a:xfrm>
          <a:prstGeom prst="line">
            <a:avLst/>
          </a:prstGeom>
          <a:ln w="19050">
            <a:solidFill>
              <a:srgbClr val="FF0000"/>
            </a:solidFill>
            <a:headEnd type="oval" w="med" len="med"/>
            <a:tailEnd type="oval" w="med" len="med"/>
          </a:ln>
          <a:effectLst>
            <a:glow rad="63500">
              <a:schemeClr val="bg1"/>
            </a:glow>
          </a:effectLst>
        </p:spPr>
        <p:style>
          <a:lnRef idx="1">
            <a:schemeClr val="accent1"/>
          </a:lnRef>
          <a:fillRef idx="0">
            <a:schemeClr val="accent1"/>
          </a:fillRef>
          <a:effectRef idx="0">
            <a:schemeClr val="accent1"/>
          </a:effectRef>
          <a:fontRef idx="minor">
            <a:schemeClr val="tx1"/>
          </a:fontRef>
        </p:style>
      </p:cxnSp>
      <p:sp>
        <p:nvSpPr>
          <p:cNvPr id="52" name="四角形: 角を丸くする 51">
            <a:extLst>
              <a:ext uri="{FF2B5EF4-FFF2-40B4-BE49-F238E27FC236}">
                <a16:creationId xmlns:a16="http://schemas.microsoft.com/office/drawing/2014/main" id="{CC3DD2EF-D37F-2768-5EC4-7C6ACD0B7A77}"/>
              </a:ext>
            </a:extLst>
          </p:cNvPr>
          <p:cNvSpPr/>
          <p:nvPr/>
        </p:nvSpPr>
        <p:spPr>
          <a:xfrm>
            <a:off x="357447" y="9047116"/>
            <a:ext cx="6873168" cy="1316085"/>
          </a:xfrm>
          <a:prstGeom prst="roundRect">
            <a:avLst>
              <a:gd name="adj" fmla="val 5070"/>
            </a:avLst>
          </a:prstGeom>
          <a:solidFill>
            <a:srgbClr val="E1E6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55" name="テキスト ボックス 54">
            <a:extLst>
              <a:ext uri="{FF2B5EF4-FFF2-40B4-BE49-F238E27FC236}">
                <a16:creationId xmlns:a16="http://schemas.microsoft.com/office/drawing/2014/main" id="{3B4B9342-E9D8-F371-05F9-FA9C83C9696F}"/>
              </a:ext>
            </a:extLst>
          </p:cNvPr>
          <p:cNvSpPr txBox="1"/>
          <p:nvPr/>
        </p:nvSpPr>
        <p:spPr>
          <a:xfrm>
            <a:off x="799486" y="9207035"/>
            <a:ext cx="4360356" cy="231677"/>
          </a:xfrm>
          <a:prstGeom prst="roundRect">
            <a:avLst>
              <a:gd name="adj" fmla="val 24780"/>
            </a:avLst>
          </a:prstGeom>
          <a:noFill/>
        </p:spPr>
        <p:txBody>
          <a:bodyPr wrap="square" tIns="0" bIns="0" rtlCol="0">
            <a:spAutoFit/>
          </a:bodyPr>
          <a:lstStyle/>
          <a:p>
            <a:pPr>
              <a:lnSpc>
                <a:spcPts val="1835"/>
              </a:lnSpc>
            </a:pPr>
            <a:r>
              <a:rPr kumimoji="1" lang="ja-JP" altLang="en-US" sz="1400" b="1" dirty="0">
                <a:latin typeface="BIZ UDPゴシック" panose="020B0400000000000000" pitchFamily="50" charset="-128"/>
                <a:ea typeface="BIZ UDPゴシック" panose="020B0400000000000000" pitchFamily="50" charset="-128"/>
              </a:rPr>
              <a:t>中原区の防災マップはこちらで見ることができます</a:t>
            </a:r>
          </a:p>
        </p:txBody>
      </p:sp>
      <p:pic>
        <p:nvPicPr>
          <p:cNvPr id="56" name="図 55">
            <a:extLst>
              <a:ext uri="{FF2B5EF4-FFF2-40B4-BE49-F238E27FC236}">
                <a16:creationId xmlns:a16="http://schemas.microsoft.com/office/drawing/2014/main" id="{D2D375BA-0451-447E-2920-6811CE1C39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134" y="9126389"/>
            <a:ext cx="348915" cy="392971"/>
          </a:xfrm>
          <a:prstGeom prst="rect">
            <a:avLst/>
          </a:prstGeom>
        </p:spPr>
      </p:pic>
      <p:sp>
        <p:nvSpPr>
          <p:cNvPr id="57" name="テキスト ボックス 56">
            <a:extLst>
              <a:ext uri="{FF2B5EF4-FFF2-40B4-BE49-F238E27FC236}">
                <a16:creationId xmlns:a16="http://schemas.microsoft.com/office/drawing/2014/main" id="{340EEF7A-1A7D-8484-50D1-CAF36069F955}"/>
              </a:ext>
            </a:extLst>
          </p:cNvPr>
          <p:cNvSpPr txBox="1"/>
          <p:nvPr/>
        </p:nvSpPr>
        <p:spPr>
          <a:xfrm>
            <a:off x="4992343" y="9546987"/>
            <a:ext cx="1781509" cy="295915"/>
          </a:xfrm>
          <a:prstGeom prst="rect">
            <a:avLst/>
          </a:prstGeom>
          <a:noFill/>
        </p:spPr>
        <p:txBody>
          <a:bodyPr wrap="square" rtlCol="0">
            <a:spAutoFit/>
          </a:bodyPr>
          <a:lstStyle/>
          <a:p>
            <a:pPr>
              <a:lnSpc>
                <a:spcPct val="110000"/>
              </a:lnSpc>
            </a:pPr>
            <a:r>
              <a:rPr lang="ja-JP" altLang="en-US" sz="1400" b="1" dirty="0">
                <a:latin typeface="BIZ UDPゴシック" panose="020B0400000000000000" pitchFamily="50" charset="-128"/>
                <a:ea typeface="BIZ UDPゴシック" panose="020B0400000000000000" pitchFamily="50" charset="-128"/>
              </a:rPr>
              <a:t>紙面の配布場所</a:t>
            </a:r>
          </a:p>
        </p:txBody>
      </p:sp>
      <p:pic>
        <p:nvPicPr>
          <p:cNvPr id="58" name="図 57">
            <a:extLst>
              <a:ext uri="{FF2B5EF4-FFF2-40B4-BE49-F238E27FC236}">
                <a16:creationId xmlns:a16="http://schemas.microsoft.com/office/drawing/2014/main" id="{394756B2-7B9D-6BBC-2F0D-5006ECCC18D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5462" t="5215" r="4996" b="5055"/>
          <a:stretch/>
        </p:blipFill>
        <p:spPr>
          <a:xfrm>
            <a:off x="3902186" y="9739698"/>
            <a:ext cx="468000" cy="468000"/>
          </a:xfrm>
          <a:prstGeom prst="rect">
            <a:avLst/>
          </a:prstGeom>
        </p:spPr>
      </p:pic>
      <p:sp>
        <p:nvSpPr>
          <p:cNvPr id="59" name="テキスト ボックス 58">
            <a:extLst>
              <a:ext uri="{FF2B5EF4-FFF2-40B4-BE49-F238E27FC236}">
                <a16:creationId xmlns:a16="http://schemas.microsoft.com/office/drawing/2014/main" id="{FFE2B9A2-A092-4888-C0A4-9C6DA3CA8684}"/>
              </a:ext>
            </a:extLst>
          </p:cNvPr>
          <p:cNvSpPr txBox="1"/>
          <p:nvPr/>
        </p:nvSpPr>
        <p:spPr>
          <a:xfrm>
            <a:off x="619325" y="9883285"/>
            <a:ext cx="3271347" cy="310341"/>
          </a:xfrm>
          <a:prstGeom prst="rect">
            <a:avLst/>
          </a:prstGeom>
          <a:noFill/>
        </p:spPr>
        <p:txBody>
          <a:bodyPr wrap="square" rtlCol="0">
            <a:spAutoFit/>
          </a:bodyPr>
          <a:lstStyle/>
          <a:p>
            <a:pPr>
              <a:lnSpc>
                <a:spcPts val="900"/>
              </a:lnSpc>
            </a:pPr>
            <a:r>
              <a:rPr lang="ja-JP" altLang="en-US" sz="1050" dirty="0">
                <a:latin typeface="BIZ UDPゴシック" panose="020B0400000000000000" pitchFamily="50" charset="-128"/>
                <a:ea typeface="BIZ UDPゴシック" panose="020B0400000000000000" pitchFamily="50" charset="-128"/>
              </a:rPr>
              <a:t>https://portal.kikikanri.city.kawasaki.jp/</a:t>
            </a:r>
            <a:endParaRPr lang="en-US" altLang="ja-JP" sz="1050" dirty="0">
              <a:latin typeface="BIZ UDPゴシック" panose="020B0400000000000000" pitchFamily="50" charset="-128"/>
              <a:ea typeface="BIZ UDPゴシック" panose="020B0400000000000000" pitchFamily="50" charset="-128"/>
            </a:endParaRPr>
          </a:p>
          <a:p>
            <a:pPr>
              <a:lnSpc>
                <a:spcPts val="800"/>
              </a:lnSpc>
            </a:pPr>
            <a:r>
              <a:rPr lang="ja-JP" altLang="en-US" sz="1050" dirty="0">
                <a:latin typeface="BIZ UDPゴシック" panose="020B0400000000000000" pitchFamily="50" charset="-128"/>
                <a:ea typeface="BIZ UDPゴシック" panose="020B0400000000000000" pitchFamily="50" charset="-128"/>
              </a:rPr>
              <a:t>hazardmap/hazardmap.html</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93E5613A-44E1-6623-7C89-69DFD40EE38C}"/>
              </a:ext>
            </a:extLst>
          </p:cNvPr>
          <p:cNvSpPr txBox="1"/>
          <p:nvPr/>
        </p:nvSpPr>
        <p:spPr>
          <a:xfrm>
            <a:off x="5027736" y="9835967"/>
            <a:ext cx="1710725" cy="415498"/>
          </a:xfrm>
          <a:prstGeom prst="rect">
            <a:avLst/>
          </a:prstGeom>
          <a:noFill/>
        </p:spPr>
        <p:txBody>
          <a:bodyPr wrap="none" rtlCol="0">
            <a:spAutoFit/>
          </a:bodyPr>
          <a:lstStyle/>
          <a:p>
            <a:r>
              <a:rPr kumimoji="1" lang="zh-CN" altLang="en-US" sz="1050" dirty="0">
                <a:latin typeface="BIZ UDPゴシック" panose="020B0400000000000000" pitchFamily="50" charset="-128"/>
                <a:ea typeface="BIZ UDPゴシック" panose="020B0400000000000000" pitchFamily="50" charset="-128"/>
              </a:rPr>
              <a:t>中原区役所 危機管理担当</a:t>
            </a:r>
            <a:endParaRPr kumimoji="1" lang="en-US" altLang="zh-CN" sz="1050" dirty="0">
              <a:latin typeface="BIZ UDPゴシック" panose="020B0400000000000000" pitchFamily="50" charset="-128"/>
              <a:ea typeface="BIZ UDPゴシック" panose="020B0400000000000000" pitchFamily="50" charset="-128"/>
            </a:endParaRPr>
          </a:p>
          <a:p>
            <a:r>
              <a:rPr kumimoji="1" lang="zh-CN" altLang="en-US" sz="1050" dirty="0">
                <a:latin typeface="BIZ UDPゴシック" panose="020B0400000000000000" pitchFamily="50" charset="-128"/>
                <a:ea typeface="BIZ UDPゴシック" panose="020B0400000000000000" pitchFamily="50" charset="-128"/>
              </a:rPr>
              <a:t>中原区小杉町３－２４５</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7A7957F3-3357-C51A-3DFA-1E092C7B2558}"/>
              </a:ext>
            </a:extLst>
          </p:cNvPr>
          <p:cNvSpPr txBox="1"/>
          <p:nvPr/>
        </p:nvSpPr>
        <p:spPr>
          <a:xfrm>
            <a:off x="558713" y="9546987"/>
            <a:ext cx="3271347" cy="295915"/>
          </a:xfrm>
          <a:prstGeom prst="rect">
            <a:avLst/>
          </a:prstGeom>
          <a:noFill/>
        </p:spPr>
        <p:txBody>
          <a:bodyPr wrap="square" rtlCol="0">
            <a:spAutoFit/>
          </a:bodyPr>
          <a:lstStyle/>
          <a:p>
            <a:pPr>
              <a:lnSpc>
                <a:spcPct val="110000"/>
              </a:lnSpc>
            </a:pPr>
            <a:r>
              <a:rPr lang="ja-JP" altLang="en-US" sz="1400" b="1" dirty="0">
                <a:latin typeface="BIZ UDPゴシック" panose="020B0400000000000000" pitchFamily="50" charset="-128"/>
                <a:ea typeface="BIZ UDPゴシック" panose="020B0400000000000000" pitchFamily="50" charset="-128"/>
              </a:rPr>
              <a:t>ＰＣ・スマートフォンからの閲覧</a:t>
            </a:r>
          </a:p>
        </p:txBody>
      </p:sp>
      <p:sp>
        <p:nvSpPr>
          <p:cNvPr id="64" name="正方形/長方形 63">
            <a:extLst>
              <a:ext uri="{FF2B5EF4-FFF2-40B4-BE49-F238E27FC236}">
                <a16:creationId xmlns:a16="http://schemas.microsoft.com/office/drawing/2014/main" id="{36CBB1A2-D3E8-9AAF-8A36-5C234268AB3F}"/>
              </a:ext>
            </a:extLst>
          </p:cNvPr>
          <p:cNvSpPr/>
          <p:nvPr/>
        </p:nvSpPr>
        <p:spPr>
          <a:xfrm>
            <a:off x="7882160" y="1048417"/>
            <a:ext cx="1765004" cy="130009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5" name="テキスト ボックス 64">
            <a:extLst>
              <a:ext uri="{FF2B5EF4-FFF2-40B4-BE49-F238E27FC236}">
                <a16:creationId xmlns:a16="http://schemas.microsoft.com/office/drawing/2014/main" id="{54E3CD2B-0A12-13E3-1486-9661C4D10931}"/>
              </a:ext>
            </a:extLst>
          </p:cNvPr>
          <p:cNvSpPr txBox="1"/>
          <p:nvPr/>
        </p:nvSpPr>
        <p:spPr>
          <a:xfrm>
            <a:off x="7957181" y="1125496"/>
            <a:ext cx="1618754" cy="1188146"/>
          </a:xfrm>
          <a:prstGeom prst="rect">
            <a:avLst/>
          </a:prstGeom>
          <a:noFill/>
          <a:ln>
            <a:noFill/>
          </a:ln>
        </p:spPr>
        <p:txBody>
          <a:bodyPr vert="horz" wrap="square" lIns="36000" rIns="36000" rtlCol="0">
            <a:spAutoFit/>
          </a:bodyPr>
          <a:lstStyle/>
          <a:p>
            <a:pPr>
              <a:lnSpc>
                <a:spcPct val="120000"/>
              </a:lnSpc>
            </a:pPr>
            <a:r>
              <a:rPr lang="ja-JP" altLang="en-US" sz="1200" dirty="0">
                <a:solidFill>
                  <a:sysClr val="windowText" lastClr="000000"/>
                </a:solidFill>
                <a:latin typeface="+mn-ea"/>
              </a:rPr>
              <a:t>まず避難のスタート地点となる</a:t>
            </a:r>
            <a:r>
              <a:rPr lang="ja-JP" altLang="en-US" sz="1200" b="1" u="sng" dirty="0">
                <a:solidFill>
                  <a:sysClr val="windowText" lastClr="000000"/>
                </a:solidFill>
                <a:latin typeface="+mn-ea"/>
              </a:rPr>
              <a:t>自宅の場所</a:t>
            </a:r>
            <a:r>
              <a:rPr lang="ja-JP" altLang="en-US" sz="1200" dirty="0">
                <a:solidFill>
                  <a:sysClr val="windowText" lastClr="000000"/>
                </a:solidFill>
                <a:latin typeface="+mn-ea"/>
              </a:rPr>
              <a:t>を、右側のマップに</a:t>
            </a:r>
            <a:r>
              <a:rPr lang="ja-JP" altLang="en-US" sz="1200" dirty="0">
                <a:solidFill>
                  <a:srgbClr val="FF0000"/>
                </a:solidFill>
                <a:latin typeface="+mn-ea"/>
              </a:rPr>
              <a:t>赤ペン</a:t>
            </a:r>
            <a:r>
              <a:rPr lang="ja-JP" altLang="en-US" sz="1200" dirty="0">
                <a:solidFill>
                  <a:sysClr val="windowText" lastClr="000000"/>
                </a:solidFill>
                <a:latin typeface="+mn-ea"/>
              </a:rPr>
              <a:t>など目立つ色で</a:t>
            </a:r>
            <a:r>
              <a:rPr lang="ja-JP" altLang="en-US" sz="1200" b="1" dirty="0">
                <a:solidFill>
                  <a:srgbClr val="FF0000"/>
                </a:solidFill>
                <a:latin typeface="+mn-ea"/>
              </a:rPr>
              <a:t>☆</a:t>
            </a:r>
            <a:r>
              <a:rPr lang="ja-JP" altLang="en-US" sz="1200" dirty="0">
                <a:solidFill>
                  <a:sysClr val="windowText" lastClr="000000"/>
                </a:solidFill>
                <a:latin typeface="+mn-ea"/>
              </a:rPr>
              <a:t>印をつけましょう。</a:t>
            </a:r>
            <a:endParaRPr lang="en-US" altLang="ja-JP" sz="1200" dirty="0">
              <a:solidFill>
                <a:sysClr val="windowText" lastClr="000000"/>
              </a:solidFill>
              <a:latin typeface="+mn-ea"/>
            </a:endParaRPr>
          </a:p>
        </p:txBody>
      </p:sp>
      <p:sp>
        <p:nvSpPr>
          <p:cNvPr id="66" name="矢印: 右 65">
            <a:extLst>
              <a:ext uri="{FF2B5EF4-FFF2-40B4-BE49-F238E27FC236}">
                <a16:creationId xmlns:a16="http://schemas.microsoft.com/office/drawing/2014/main" id="{0EA88669-5C2D-90E9-3442-C01017CA9790}"/>
              </a:ext>
            </a:extLst>
          </p:cNvPr>
          <p:cNvSpPr/>
          <p:nvPr/>
        </p:nvSpPr>
        <p:spPr>
          <a:xfrm>
            <a:off x="9650969" y="1493929"/>
            <a:ext cx="312821" cy="40907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7" name="正方形/長方形 66">
            <a:extLst>
              <a:ext uri="{FF2B5EF4-FFF2-40B4-BE49-F238E27FC236}">
                <a16:creationId xmlns:a16="http://schemas.microsoft.com/office/drawing/2014/main" id="{758B3EB1-C034-23CD-257A-0A749728A023}"/>
              </a:ext>
            </a:extLst>
          </p:cNvPr>
          <p:cNvSpPr/>
          <p:nvPr/>
        </p:nvSpPr>
        <p:spPr>
          <a:xfrm>
            <a:off x="9967594" y="1048417"/>
            <a:ext cx="4724370" cy="1300099"/>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0" name="テキスト ボックス 69">
            <a:extLst>
              <a:ext uri="{FF2B5EF4-FFF2-40B4-BE49-F238E27FC236}">
                <a16:creationId xmlns:a16="http://schemas.microsoft.com/office/drawing/2014/main" id="{2DB24CF4-F1BD-B4F3-5A65-06C0E416AEC8}"/>
              </a:ext>
            </a:extLst>
          </p:cNvPr>
          <p:cNvSpPr txBox="1"/>
          <p:nvPr/>
        </p:nvSpPr>
        <p:spPr>
          <a:xfrm>
            <a:off x="10046007" y="1078213"/>
            <a:ext cx="4542469" cy="505010"/>
          </a:xfrm>
          <a:prstGeom prst="rect">
            <a:avLst/>
          </a:prstGeom>
          <a:noFill/>
          <a:ln>
            <a:noFill/>
          </a:ln>
        </p:spPr>
        <p:txBody>
          <a:bodyPr vert="horz" wrap="square" lIns="36000" rIns="36000" rtlCol="0">
            <a:spAutoFit/>
          </a:bodyPr>
          <a:lstStyle/>
          <a:p>
            <a:pPr>
              <a:lnSpc>
                <a:spcPct val="120000"/>
              </a:lnSpc>
            </a:pPr>
            <a:r>
              <a:rPr lang="ja-JP" altLang="en-US" sz="1100" dirty="0">
                <a:solidFill>
                  <a:sysClr val="windowText" lastClr="000000"/>
                </a:solidFill>
                <a:latin typeface="+mn-ea"/>
              </a:rPr>
              <a:t>マップを見て、広域避難場所や避難所、一時避難場所になりそうな場所がどこに</a:t>
            </a:r>
            <a:r>
              <a:rPr lang="ja-JP" altLang="en-US" sz="1200" dirty="0">
                <a:solidFill>
                  <a:sysClr val="windowText" lastClr="000000"/>
                </a:solidFill>
                <a:latin typeface="+mn-ea"/>
              </a:rPr>
              <a:t>ある</a:t>
            </a:r>
            <a:r>
              <a:rPr lang="ja-JP" altLang="en-US" sz="1100" dirty="0">
                <a:solidFill>
                  <a:sysClr val="windowText" lastClr="000000"/>
                </a:solidFill>
                <a:latin typeface="+mn-ea"/>
              </a:rPr>
              <a:t>か確認し、空欄に記入しましょう。</a:t>
            </a:r>
            <a:endParaRPr lang="en-US" altLang="ja-JP" sz="1100" dirty="0">
              <a:solidFill>
                <a:sysClr val="windowText" lastClr="000000"/>
              </a:solidFill>
              <a:latin typeface="+mn-ea"/>
            </a:endParaRPr>
          </a:p>
        </p:txBody>
      </p:sp>
      <p:pic>
        <p:nvPicPr>
          <p:cNvPr id="76" name="グラフィックス 75">
            <a:extLst>
              <a:ext uri="{FF2B5EF4-FFF2-40B4-BE49-F238E27FC236}">
                <a16:creationId xmlns:a16="http://schemas.microsoft.com/office/drawing/2014/main" id="{958201E4-63E6-E6E3-AE4B-5299BA87FE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14621" y="1546265"/>
            <a:ext cx="211041" cy="211041"/>
          </a:xfrm>
          <a:prstGeom prst="rect">
            <a:avLst/>
          </a:prstGeom>
        </p:spPr>
      </p:pic>
      <p:pic>
        <p:nvPicPr>
          <p:cNvPr id="77" name="図 76">
            <a:extLst>
              <a:ext uri="{FF2B5EF4-FFF2-40B4-BE49-F238E27FC236}">
                <a16:creationId xmlns:a16="http://schemas.microsoft.com/office/drawing/2014/main" id="{1978863F-1232-4B96-7AEA-BE49744D9B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3795"/>
          <a:stretch/>
        </p:blipFill>
        <p:spPr>
          <a:xfrm>
            <a:off x="10620616" y="1798187"/>
            <a:ext cx="159677" cy="157045"/>
          </a:xfrm>
          <a:prstGeom prst="rect">
            <a:avLst/>
          </a:prstGeom>
        </p:spPr>
      </p:pic>
      <p:sp>
        <p:nvSpPr>
          <p:cNvPr id="92" name="正方形/長方形 91">
            <a:extLst>
              <a:ext uri="{FF2B5EF4-FFF2-40B4-BE49-F238E27FC236}">
                <a16:creationId xmlns:a16="http://schemas.microsoft.com/office/drawing/2014/main" id="{357CEE57-C9C3-C138-87EA-00130CCA29C7}"/>
              </a:ext>
            </a:extLst>
          </p:cNvPr>
          <p:cNvSpPr/>
          <p:nvPr/>
        </p:nvSpPr>
        <p:spPr>
          <a:xfrm>
            <a:off x="11654022" y="7742274"/>
            <a:ext cx="3037942" cy="1043486"/>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3" name="テキスト ボックス 92">
            <a:extLst>
              <a:ext uri="{FF2B5EF4-FFF2-40B4-BE49-F238E27FC236}">
                <a16:creationId xmlns:a16="http://schemas.microsoft.com/office/drawing/2014/main" id="{2EF4AD25-9E13-669D-C6EA-27AC0E1264C1}"/>
              </a:ext>
            </a:extLst>
          </p:cNvPr>
          <p:cNvSpPr txBox="1"/>
          <p:nvPr/>
        </p:nvSpPr>
        <p:spPr>
          <a:xfrm>
            <a:off x="11775299" y="7891479"/>
            <a:ext cx="2930533" cy="745076"/>
          </a:xfrm>
          <a:prstGeom prst="rect">
            <a:avLst/>
          </a:prstGeom>
          <a:noFill/>
          <a:ln>
            <a:noFill/>
          </a:ln>
        </p:spPr>
        <p:txBody>
          <a:bodyPr vert="horz" wrap="square" lIns="36000" rIns="36000" rtlCol="0">
            <a:spAutoFit/>
          </a:bodyPr>
          <a:lstStyle/>
          <a:p>
            <a:pPr>
              <a:lnSpc>
                <a:spcPct val="120000"/>
              </a:lnSpc>
            </a:pPr>
            <a:r>
              <a:rPr lang="ja-JP" altLang="en-US" sz="1200" dirty="0">
                <a:solidFill>
                  <a:sysClr val="windowText" lastClr="000000"/>
                </a:solidFill>
                <a:latin typeface="+mn-ea"/>
              </a:rPr>
              <a:t>書き込んだルートで</a:t>
            </a:r>
            <a:r>
              <a:rPr lang="ja-JP" altLang="en-US" sz="1200" b="1" u="sng" dirty="0">
                <a:solidFill>
                  <a:sysClr val="windowText" lastClr="000000"/>
                </a:solidFill>
                <a:latin typeface="+mn-ea"/>
              </a:rPr>
              <a:t>避難場所までかかる時間</a:t>
            </a:r>
            <a:r>
              <a:rPr lang="ja-JP" altLang="en-US" sz="1200" dirty="0">
                <a:solidFill>
                  <a:sysClr val="windowText" lastClr="000000"/>
                </a:solidFill>
                <a:latin typeface="+mn-ea"/>
              </a:rPr>
              <a:t>や</a:t>
            </a:r>
            <a:r>
              <a:rPr lang="ja-JP" altLang="en-US" sz="1200" b="1" u="sng" dirty="0">
                <a:solidFill>
                  <a:sysClr val="windowText" lastClr="000000"/>
                </a:solidFill>
                <a:latin typeface="+mn-ea"/>
              </a:rPr>
              <a:t>気をつけたいこと</a:t>
            </a:r>
            <a:r>
              <a:rPr lang="ja-JP" altLang="en-US" sz="1200" dirty="0">
                <a:solidFill>
                  <a:sysClr val="windowText" lastClr="000000"/>
                </a:solidFill>
                <a:latin typeface="+mn-ea"/>
              </a:rPr>
              <a:t>を書きとめておきましょう。</a:t>
            </a:r>
            <a:endParaRPr lang="en-US" altLang="ja-JP" sz="1200" dirty="0">
              <a:solidFill>
                <a:sysClr val="windowText" lastClr="000000"/>
              </a:solidFill>
              <a:latin typeface="+mn-ea"/>
            </a:endParaRPr>
          </a:p>
        </p:txBody>
      </p:sp>
      <p:sp>
        <p:nvSpPr>
          <p:cNvPr id="7" name="矢印: 右 6">
            <a:extLst>
              <a:ext uri="{FF2B5EF4-FFF2-40B4-BE49-F238E27FC236}">
                <a16:creationId xmlns:a16="http://schemas.microsoft.com/office/drawing/2014/main" id="{8676D542-F0B9-07A9-B15A-91525237862A}"/>
              </a:ext>
            </a:extLst>
          </p:cNvPr>
          <p:cNvSpPr/>
          <p:nvPr/>
        </p:nvSpPr>
        <p:spPr>
          <a:xfrm>
            <a:off x="429733" y="7989114"/>
            <a:ext cx="312821" cy="4090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D521BFD7-27B0-D7B3-EA6B-2EB9A4FDD14F}"/>
              </a:ext>
            </a:extLst>
          </p:cNvPr>
          <p:cNvSpPr/>
          <p:nvPr/>
        </p:nvSpPr>
        <p:spPr>
          <a:xfrm>
            <a:off x="742554" y="7684415"/>
            <a:ext cx="3471095" cy="99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矢印: 右 8">
            <a:extLst>
              <a:ext uri="{FF2B5EF4-FFF2-40B4-BE49-F238E27FC236}">
                <a16:creationId xmlns:a16="http://schemas.microsoft.com/office/drawing/2014/main" id="{F9DF593F-83AB-7B1A-33A5-B30B59DDCFDD}"/>
              </a:ext>
            </a:extLst>
          </p:cNvPr>
          <p:cNvSpPr/>
          <p:nvPr/>
        </p:nvSpPr>
        <p:spPr>
          <a:xfrm>
            <a:off x="4204307" y="7989114"/>
            <a:ext cx="312821" cy="40907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F1956E9B-15F9-7838-E681-2CF80C58F1DC}"/>
              </a:ext>
            </a:extLst>
          </p:cNvPr>
          <p:cNvSpPr/>
          <p:nvPr/>
        </p:nvSpPr>
        <p:spPr>
          <a:xfrm>
            <a:off x="4518032" y="7708275"/>
            <a:ext cx="2726487" cy="99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テキスト ボックス 13">
            <a:extLst>
              <a:ext uri="{FF2B5EF4-FFF2-40B4-BE49-F238E27FC236}">
                <a16:creationId xmlns:a16="http://schemas.microsoft.com/office/drawing/2014/main" id="{018999EA-5954-5BD6-A9C1-608B952D75DD}"/>
              </a:ext>
            </a:extLst>
          </p:cNvPr>
          <p:cNvSpPr txBox="1"/>
          <p:nvPr/>
        </p:nvSpPr>
        <p:spPr>
          <a:xfrm>
            <a:off x="884196" y="7917741"/>
            <a:ext cx="3100390" cy="523348"/>
          </a:xfrm>
          <a:prstGeom prst="rect">
            <a:avLst/>
          </a:prstGeom>
          <a:noFill/>
          <a:ln>
            <a:noFill/>
          </a:ln>
        </p:spPr>
        <p:txBody>
          <a:bodyPr vert="horz" wrap="square" lIns="36000" rIns="36000" rtlCol="0">
            <a:spAutoFit/>
          </a:bodyPr>
          <a:lstStyle/>
          <a:p>
            <a:pPr>
              <a:lnSpc>
                <a:spcPct val="120000"/>
              </a:lnSpc>
            </a:pPr>
            <a:r>
              <a:rPr lang="ja-JP" altLang="en-US" sz="1200" b="1" u="sng" dirty="0">
                <a:solidFill>
                  <a:sysClr val="windowText" lastClr="000000"/>
                </a:solidFill>
                <a:latin typeface="+mn-ea"/>
              </a:rPr>
              <a:t>避難時の持ち出し品</a:t>
            </a:r>
            <a:r>
              <a:rPr lang="ja-JP" altLang="en-US" sz="1200" dirty="0">
                <a:solidFill>
                  <a:sysClr val="windowText" lastClr="000000"/>
                </a:solidFill>
                <a:latin typeface="+mn-ea"/>
              </a:rPr>
              <a:t>や、</a:t>
            </a:r>
            <a:r>
              <a:rPr lang="ja-JP" altLang="en-US" sz="1200" b="1" u="sng" dirty="0">
                <a:solidFill>
                  <a:sysClr val="windowText" lastClr="000000"/>
                </a:solidFill>
                <a:latin typeface="+mn-ea"/>
              </a:rPr>
              <a:t>在宅避難に備えた備蓄品</a:t>
            </a:r>
            <a:r>
              <a:rPr lang="ja-JP" altLang="en-US" sz="1200" dirty="0">
                <a:solidFill>
                  <a:sysClr val="windowText" lastClr="000000"/>
                </a:solidFill>
                <a:latin typeface="+mn-ea"/>
              </a:rPr>
              <a:t>を</a:t>
            </a:r>
            <a:r>
              <a:rPr lang="ja-JP" altLang="en-US" sz="1200" b="1" u="sng" dirty="0">
                <a:solidFill>
                  <a:sysClr val="windowText" lastClr="000000"/>
                </a:solidFill>
                <a:latin typeface="+mn-ea"/>
              </a:rPr>
              <a:t>チェックリストで確認</a:t>
            </a:r>
            <a:r>
              <a:rPr lang="ja-JP" altLang="en-US" sz="1200" dirty="0">
                <a:solidFill>
                  <a:sysClr val="windowText" lastClr="000000"/>
                </a:solidFill>
                <a:latin typeface="+mn-ea"/>
              </a:rPr>
              <a:t>しましょう。</a:t>
            </a:r>
            <a:endParaRPr lang="en-US" altLang="ja-JP" sz="1200" dirty="0">
              <a:solidFill>
                <a:sysClr val="windowText" lastClr="000000"/>
              </a:solidFill>
              <a:latin typeface="+mn-ea"/>
            </a:endParaRPr>
          </a:p>
        </p:txBody>
      </p:sp>
      <p:sp>
        <p:nvSpPr>
          <p:cNvPr id="18" name="テキスト ボックス 17">
            <a:extLst>
              <a:ext uri="{FF2B5EF4-FFF2-40B4-BE49-F238E27FC236}">
                <a16:creationId xmlns:a16="http://schemas.microsoft.com/office/drawing/2014/main" id="{01FE17E5-B845-3090-C0E2-D7A3F95C8990}"/>
              </a:ext>
            </a:extLst>
          </p:cNvPr>
          <p:cNvSpPr txBox="1"/>
          <p:nvPr/>
        </p:nvSpPr>
        <p:spPr>
          <a:xfrm>
            <a:off x="4619891" y="7941537"/>
            <a:ext cx="2646379" cy="523477"/>
          </a:xfrm>
          <a:prstGeom prst="rect">
            <a:avLst/>
          </a:prstGeom>
          <a:noFill/>
          <a:ln>
            <a:noFill/>
          </a:ln>
        </p:spPr>
        <p:txBody>
          <a:bodyPr vert="horz" wrap="square" lIns="36000" rIns="36000" rtlCol="0">
            <a:spAutoFit/>
          </a:bodyPr>
          <a:lstStyle/>
          <a:p>
            <a:pPr>
              <a:lnSpc>
                <a:spcPct val="120000"/>
              </a:lnSpc>
            </a:pPr>
            <a:r>
              <a:rPr lang="ja-JP" altLang="en-US" sz="1200" dirty="0">
                <a:solidFill>
                  <a:sysClr val="windowText" lastClr="000000"/>
                </a:solidFill>
                <a:latin typeface="+mn-ea"/>
              </a:rPr>
              <a:t>災害用伝言ダイヤル等の使い方を確認します。</a:t>
            </a:r>
            <a:endParaRPr lang="en-US" altLang="ja-JP" sz="1200" dirty="0">
              <a:solidFill>
                <a:sysClr val="windowText" lastClr="000000"/>
              </a:solidFill>
              <a:latin typeface="+mn-ea"/>
            </a:endParaRPr>
          </a:p>
        </p:txBody>
      </p:sp>
      <p:sp>
        <p:nvSpPr>
          <p:cNvPr id="30" name="矢印: 右 29">
            <a:extLst>
              <a:ext uri="{FF2B5EF4-FFF2-40B4-BE49-F238E27FC236}">
                <a16:creationId xmlns:a16="http://schemas.microsoft.com/office/drawing/2014/main" id="{D682A574-3132-E772-A4F5-9A063ED5DA12}"/>
              </a:ext>
            </a:extLst>
          </p:cNvPr>
          <p:cNvSpPr/>
          <p:nvPr/>
        </p:nvSpPr>
        <p:spPr>
          <a:xfrm>
            <a:off x="7882160" y="7989114"/>
            <a:ext cx="312821" cy="40907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1" name="正方形/長方形 30">
            <a:extLst>
              <a:ext uri="{FF2B5EF4-FFF2-40B4-BE49-F238E27FC236}">
                <a16:creationId xmlns:a16="http://schemas.microsoft.com/office/drawing/2014/main" id="{B0D79B0E-DD59-638F-04EA-5F88D647D240}"/>
              </a:ext>
            </a:extLst>
          </p:cNvPr>
          <p:cNvSpPr/>
          <p:nvPr/>
        </p:nvSpPr>
        <p:spPr>
          <a:xfrm>
            <a:off x="8194981" y="7742274"/>
            <a:ext cx="3165636" cy="1043486"/>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7" name="テキスト ボックス 36">
            <a:extLst>
              <a:ext uri="{FF2B5EF4-FFF2-40B4-BE49-F238E27FC236}">
                <a16:creationId xmlns:a16="http://schemas.microsoft.com/office/drawing/2014/main" id="{D56B66B7-244A-34BE-C9BD-66503433383B}"/>
              </a:ext>
            </a:extLst>
          </p:cNvPr>
          <p:cNvSpPr txBox="1"/>
          <p:nvPr/>
        </p:nvSpPr>
        <p:spPr>
          <a:xfrm>
            <a:off x="8282320" y="7891479"/>
            <a:ext cx="2929147" cy="745076"/>
          </a:xfrm>
          <a:prstGeom prst="rect">
            <a:avLst/>
          </a:prstGeom>
          <a:noFill/>
          <a:ln>
            <a:noFill/>
          </a:ln>
        </p:spPr>
        <p:txBody>
          <a:bodyPr vert="horz" wrap="square" lIns="36000" rIns="36000" rtlCol="0">
            <a:spAutoFit/>
          </a:bodyPr>
          <a:lstStyle/>
          <a:p>
            <a:pPr>
              <a:lnSpc>
                <a:spcPct val="120000"/>
              </a:lnSpc>
            </a:pPr>
            <a:r>
              <a:rPr lang="ja-JP" altLang="en-US" sz="1200" b="1" u="sng" dirty="0">
                <a:solidFill>
                  <a:sysClr val="windowText" lastClr="000000"/>
                </a:solidFill>
                <a:latin typeface="+mn-ea"/>
              </a:rPr>
              <a:t>広域避難場所　　まで避難する場合</a:t>
            </a:r>
            <a:r>
              <a:rPr lang="ja-JP" altLang="en-US" sz="1200" dirty="0">
                <a:solidFill>
                  <a:sysClr val="windowText" lastClr="000000"/>
                </a:solidFill>
                <a:latin typeface="+mn-ea"/>
              </a:rPr>
              <a:t>と、</a:t>
            </a:r>
            <a:r>
              <a:rPr lang="ja-JP" altLang="en-US" sz="1200" b="1" u="sng" dirty="0">
                <a:solidFill>
                  <a:sysClr val="windowText" lastClr="000000"/>
                </a:solidFill>
                <a:latin typeface="+mn-ea"/>
              </a:rPr>
              <a:t>避難所　　まで避難する場合</a:t>
            </a:r>
            <a:r>
              <a:rPr lang="ja-JP" altLang="en-US" sz="1200" dirty="0">
                <a:solidFill>
                  <a:sysClr val="windowText" lastClr="000000"/>
                </a:solidFill>
                <a:latin typeface="+mn-ea"/>
              </a:rPr>
              <a:t>の避難ルートをマップに書きこみましょう。</a:t>
            </a:r>
            <a:endParaRPr lang="en-US" altLang="ja-JP" sz="1200" dirty="0">
              <a:solidFill>
                <a:sysClr val="windowText" lastClr="000000"/>
              </a:solidFill>
              <a:latin typeface="+mn-ea"/>
            </a:endParaRPr>
          </a:p>
        </p:txBody>
      </p:sp>
      <p:pic>
        <p:nvPicPr>
          <p:cNvPr id="40" name="グラフィックス 39">
            <a:extLst>
              <a:ext uri="{FF2B5EF4-FFF2-40B4-BE49-F238E27FC236}">
                <a16:creationId xmlns:a16="http://schemas.microsoft.com/office/drawing/2014/main" id="{3CB21C9A-B8C0-CE3D-6CF6-ADB7E0B060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72665" y="7913479"/>
            <a:ext cx="211041" cy="211041"/>
          </a:xfrm>
          <a:prstGeom prst="rect">
            <a:avLst/>
          </a:prstGeom>
        </p:spPr>
      </p:pic>
      <p:pic>
        <p:nvPicPr>
          <p:cNvPr id="41" name="図 40">
            <a:extLst>
              <a:ext uri="{FF2B5EF4-FFF2-40B4-BE49-F238E27FC236}">
                <a16:creationId xmlns:a16="http://schemas.microsoft.com/office/drawing/2014/main" id="{FE691197-979B-7EC8-A00A-13E65625A7F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3795"/>
          <a:stretch/>
        </p:blipFill>
        <p:spPr>
          <a:xfrm>
            <a:off x="8825654" y="8168034"/>
            <a:ext cx="159677" cy="157045"/>
          </a:xfrm>
          <a:prstGeom prst="rect">
            <a:avLst/>
          </a:prstGeom>
        </p:spPr>
      </p:pic>
      <p:sp>
        <p:nvSpPr>
          <p:cNvPr id="44" name="矢印: 右 43">
            <a:extLst>
              <a:ext uri="{FF2B5EF4-FFF2-40B4-BE49-F238E27FC236}">
                <a16:creationId xmlns:a16="http://schemas.microsoft.com/office/drawing/2014/main" id="{0217A41F-C96A-081A-1694-50E02948D69D}"/>
              </a:ext>
            </a:extLst>
          </p:cNvPr>
          <p:cNvSpPr/>
          <p:nvPr/>
        </p:nvSpPr>
        <p:spPr>
          <a:xfrm>
            <a:off x="11360619" y="7989114"/>
            <a:ext cx="312821" cy="409074"/>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6" name="四角形: 角を丸くする 85">
            <a:extLst>
              <a:ext uri="{FF2B5EF4-FFF2-40B4-BE49-F238E27FC236}">
                <a16:creationId xmlns:a16="http://schemas.microsoft.com/office/drawing/2014/main" id="{091F458C-2A08-D91B-8AA2-6409E64DBE39}"/>
              </a:ext>
            </a:extLst>
          </p:cNvPr>
          <p:cNvSpPr/>
          <p:nvPr/>
        </p:nvSpPr>
        <p:spPr>
          <a:xfrm>
            <a:off x="557554" y="4497552"/>
            <a:ext cx="5070509" cy="1341866"/>
          </a:xfrm>
          <a:prstGeom prst="roundRect">
            <a:avLst>
              <a:gd name="adj" fmla="val 10710"/>
            </a:avLst>
          </a:prstGeom>
          <a:noFill/>
          <a:ln w="31750">
            <a:solidFill>
              <a:srgbClr val="FF0000"/>
            </a:solidFill>
            <a:bevel/>
          </a:ln>
          <a:effectLst>
            <a:glow rad="635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7" name="直線コネクタ 86">
            <a:extLst>
              <a:ext uri="{FF2B5EF4-FFF2-40B4-BE49-F238E27FC236}">
                <a16:creationId xmlns:a16="http://schemas.microsoft.com/office/drawing/2014/main" id="{7378995E-F509-575C-4E6C-BE8C1CA4F362}"/>
              </a:ext>
            </a:extLst>
          </p:cNvPr>
          <p:cNvCxnSpPr>
            <a:cxnSpLocks/>
          </p:cNvCxnSpPr>
          <p:nvPr/>
        </p:nvCxnSpPr>
        <p:spPr>
          <a:xfrm>
            <a:off x="3468235" y="2278875"/>
            <a:ext cx="0" cy="2440210"/>
          </a:xfrm>
          <a:prstGeom prst="line">
            <a:avLst/>
          </a:prstGeom>
          <a:ln w="19050">
            <a:solidFill>
              <a:srgbClr val="FF0000"/>
            </a:solidFill>
            <a:headEnd type="oval" w="med" len="med"/>
            <a:tailEnd type="oval" w="med" len="med"/>
          </a:ln>
          <a:effectLst>
            <a:glow rad="63500">
              <a:schemeClr val="bg1"/>
            </a:glow>
          </a:effectLst>
        </p:spPr>
        <p:style>
          <a:lnRef idx="1">
            <a:schemeClr val="accent1"/>
          </a:lnRef>
          <a:fillRef idx="0">
            <a:schemeClr val="accent1"/>
          </a:fillRef>
          <a:effectRef idx="0">
            <a:schemeClr val="accent1"/>
          </a:effectRef>
          <a:fontRef idx="minor">
            <a:schemeClr val="tx1"/>
          </a:fontRef>
        </p:style>
      </p:cxnSp>
      <p:sp>
        <p:nvSpPr>
          <p:cNvPr id="96" name="四角形: 角を丸くする 95">
            <a:extLst>
              <a:ext uri="{FF2B5EF4-FFF2-40B4-BE49-F238E27FC236}">
                <a16:creationId xmlns:a16="http://schemas.microsoft.com/office/drawing/2014/main" id="{C8858453-507E-9697-4178-1547BDE27907}"/>
              </a:ext>
            </a:extLst>
          </p:cNvPr>
          <p:cNvSpPr/>
          <p:nvPr/>
        </p:nvSpPr>
        <p:spPr>
          <a:xfrm>
            <a:off x="5697223" y="4497552"/>
            <a:ext cx="1416652" cy="1341866"/>
          </a:xfrm>
          <a:prstGeom prst="roundRect">
            <a:avLst>
              <a:gd name="adj" fmla="val 10710"/>
            </a:avLst>
          </a:prstGeom>
          <a:noFill/>
          <a:ln w="31750">
            <a:solidFill>
              <a:srgbClr val="FF0000"/>
            </a:solidFill>
            <a:bevel/>
          </a:ln>
          <a:effectLst>
            <a:glow rad="635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四角形: 角を丸くする 102">
            <a:extLst>
              <a:ext uri="{FF2B5EF4-FFF2-40B4-BE49-F238E27FC236}">
                <a16:creationId xmlns:a16="http://schemas.microsoft.com/office/drawing/2014/main" id="{3408D346-443C-C56D-E274-CB662266DE3B}"/>
              </a:ext>
            </a:extLst>
          </p:cNvPr>
          <p:cNvSpPr/>
          <p:nvPr/>
        </p:nvSpPr>
        <p:spPr>
          <a:xfrm>
            <a:off x="557554" y="5916536"/>
            <a:ext cx="4137055" cy="1341866"/>
          </a:xfrm>
          <a:prstGeom prst="roundRect">
            <a:avLst>
              <a:gd name="adj" fmla="val 10710"/>
            </a:avLst>
          </a:prstGeom>
          <a:noFill/>
          <a:ln w="31750">
            <a:solidFill>
              <a:srgbClr val="FF0000"/>
            </a:solidFill>
            <a:bevel/>
          </a:ln>
          <a:effectLst>
            <a:glow rad="635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四角形: 角を丸くする 104">
            <a:extLst>
              <a:ext uri="{FF2B5EF4-FFF2-40B4-BE49-F238E27FC236}">
                <a16:creationId xmlns:a16="http://schemas.microsoft.com/office/drawing/2014/main" id="{DBDE8C8E-D969-AF79-7A87-26626F13ED04}"/>
              </a:ext>
            </a:extLst>
          </p:cNvPr>
          <p:cNvSpPr/>
          <p:nvPr/>
        </p:nvSpPr>
        <p:spPr>
          <a:xfrm>
            <a:off x="4781414" y="5926751"/>
            <a:ext cx="2332460" cy="1341866"/>
          </a:xfrm>
          <a:prstGeom prst="roundRect">
            <a:avLst>
              <a:gd name="adj" fmla="val 10710"/>
            </a:avLst>
          </a:prstGeom>
          <a:noFill/>
          <a:ln w="31750">
            <a:solidFill>
              <a:srgbClr val="FF0000"/>
            </a:solidFill>
            <a:bevel/>
          </a:ln>
          <a:effectLst>
            <a:glow rad="635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0C4B6840-45F4-7E16-0BEB-A225389727C3}"/>
              </a:ext>
            </a:extLst>
          </p:cNvPr>
          <p:cNvCxnSpPr/>
          <p:nvPr/>
        </p:nvCxnSpPr>
        <p:spPr>
          <a:xfrm>
            <a:off x="1746115" y="7058865"/>
            <a:ext cx="0" cy="686198"/>
          </a:xfrm>
          <a:prstGeom prst="line">
            <a:avLst/>
          </a:prstGeom>
          <a:ln w="19050">
            <a:solidFill>
              <a:srgbClr val="FF0000"/>
            </a:solidFill>
            <a:headEnd type="oval" w="med" len="med"/>
            <a:tailEnd type="oval" w="med" len="med"/>
          </a:ln>
          <a:effectLst>
            <a:glow rad="63500">
              <a:schemeClr val="bg1"/>
            </a:glow>
          </a:effectLst>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2C5EE2C6-FC32-C328-A455-C647B814BE56}"/>
              </a:ext>
            </a:extLst>
          </p:cNvPr>
          <p:cNvCxnSpPr/>
          <p:nvPr/>
        </p:nvCxnSpPr>
        <p:spPr>
          <a:xfrm>
            <a:off x="5518015" y="7053320"/>
            <a:ext cx="0" cy="686198"/>
          </a:xfrm>
          <a:prstGeom prst="line">
            <a:avLst/>
          </a:prstGeom>
          <a:ln w="19050">
            <a:solidFill>
              <a:srgbClr val="FF0000"/>
            </a:solidFill>
            <a:headEnd type="oval" w="med" len="med"/>
            <a:tailEnd type="oval" w="med" len="med"/>
          </a:ln>
          <a:effectLst>
            <a:glow rad="63500">
              <a:schemeClr val="bg1"/>
            </a:glow>
          </a:effectLst>
        </p:spPr>
        <p:style>
          <a:lnRef idx="1">
            <a:schemeClr val="accent1"/>
          </a:lnRef>
          <a:fillRef idx="0">
            <a:schemeClr val="accent1"/>
          </a:fillRef>
          <a:effectRef idx="0">
            <a:schemeClr val="accent1"/>
          </a:effectRef>
          <a:fontRef idx="minor">
            <a:schemeClr val="tx1"/>
          </a:fontRef>
        </p:style>
      </p:cxnSp>
      <p:sp>
        <p:nvSpPr>
          <p:cNvPr id="111" name="四角形: 角を丸くする 110">
            <a:extLst>
              <a:ext uri="{FF2B5EF4-FFF2-40B4-BE49-F238E27FC236}">
                <a16:creationId xmlns:a16="http://schemas.microsoft.com/office/drawing/2014/main" id="{44CDBD77-6B80-946A-1B44-2D84105E5D91}"/>
              </a:ext>
            </a:extLst>
          </p:cNvPr>
          <p:cNvSpPr/>
          <p:nvPr/>
        </p:nvSpPr>
        <p:spPr>
          <a:xfrm>
            <a:off x="8006831" y="3256461"/>
            <a:ext cx="2879223" cy="1725242"/>
          </a:xfrm>
          <a:prstGeom prst="roundRect">
            <a:avLst>
              <a:gd name="adj" fmla="val 10710"/>
            </a:avLst>
          </a:prstGeom>
          <a:noFill/>
          <a:ln w="31750">
            <a:solidFill>
              <a:srgbClr val="0070C0"/>
            </a:solidFill>
            <a:bevel/>
          </a:ln>
          <a:effectLst>
            <a:glow rad="635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四角形: 角を丸くする 112">
            <a:extLst>
              <a:ext uri="{FF2B5EF4-FFF2-40B4-BE49-F238E27FC236}">
                <a16:creationId xmlns:a16="http://schemas.microsoft.com/office/drawing/2014/main" id="{5BA4D5E2-6058-8102-1EEC-02F7FDD3D2BD}"/>
              </a:ext>
            </a:extLst>
          </p:cNvPr>
          <p:cNvSpPr/>
          <p:nvPr/>
        </p:nvSpPr>
        <p:spPr>
          <a:xfrm>
            <a:off x="7957951" y="6006616"/>
            <a:ext cx="2879223" cy="1340114"/>
          </a:xfrm>
          <a:prstGeom prst="roundRect">
            <a:avLst>
              <a:gd name="adj" fmla="val 10710"/>
            </a:avLst>
          </a:prstGeom>
          <a:noFill/>
          <a:ln w="31750">
            <a:solidFill>
              <a:srgbClr val="0070C0"/>
            </a:solidFill>
            <a:bevel/>
          </a:ln>
          <a:effectLst>
            <a:glow rad="635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四角形: 角を丸くする 113">
            <a:extLst>
              <a:ext uri="{FF2B5EF4-FFF2-40B4-BE49-F238E27FC236}">
                <a16:creationId xmlns:a16="http://schemas.microsoft.com/office/drawing/2014/main" id="{DB6E3ED6-2289-B85B-EFE8-DA6BEDDC5F9F}"/>
              </a:ext>
            </a:extLst>
          </p:cNvPr>
          <p:cNvSpPr/>
          <p:nvPr/>
        </p:nvSpPr>
        <p:spPr>
          <a:xfrm>
            <a:off x="7996815" y="2931202"/>
            <a:ext cx="2879223" cy="240740"/>
          </a:xfrm>
          <a:prstGeom prst="roundRect">
            <a:avLst>
              <a:gd name="adj" fmla="val 36032"/>
            </a:avLst>
          </a:prstGeom>
          <a:noFill/>
          <a:ln w="31750">
            <a:solidFill>
              <a:srgbClr val="0070C0"/>
            </a:solidFill>
            <a:bevel/>
          </a:ln>
          <a:effectLst>
            <a:glow rad="635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a:extLst>
              <a:ext uri="{FF2B5EF4-FFF2-40B4-BE49-F238E27FC236}">
                <a16:creationId xmlns:a16="http://schemas.microsoft.com/office/drawing/2014/main" id="{1DAA5139-C110-57CB-C81A-621330CEF5D0}"/>
              </a:ext>
            </a:extLst>
          </p:cNvPr>
          <p:cNvCxnSpPr>
            <a:cxnSpLocks/>
          </p:cNvCxnSpPr>
          <p:nvPr/>
        </p:nvCxnSpPr>
        <p:spPr>
          <a:xfrm>
            <a:off x="8596241" y="2351445"/>
            <a:ext cx="0" cy="675624"/>
          </a:xfrm>
          <a:prstGeom prst="line">
            <a:avLst/>
          </a:prstGeom>
          <a:ln w="19050">
            <a:solidFill>
              <a:srgbClr val="0070C0"/>
            </a:solidFill>
            <a:headEnd type="oval" w="med" len="med"/>
            <a:tailEnd type="oval" w="med" len="med"/>
          </a:ln>
          <a:effectLst>
            <a:glow rad="63500">
              <a:schemeClr val="bg1"/>
            </a:glow>
          </a:effectLst>
        </p:spPr>
        <p:style>
          <a:lnRef idx="1">
            <a:schemeClr val="accent1"/>
          </a:lnRef>
          <a:fillRef idx="0">
            <a:schemeClr val="accent1"/>
          </a:fillRef>
          <a:effectRef idx="0">
            <a:schemeClr val="accent1"/>
          </a:effectRef>
          <a:fontRef idx="minor">
            <a:schemeClr val="tx1"/>
          </a:fontRef>
        </p:style>
      </p:cxnSp>
      <p:sp>
        <p:nvSpPr>
          <p:cNvPr id="90" name="フリーフォーム: 図形 89">
            <a:extLst>
              <a:ext uri="{FF2B5EF4-FFF2-40B4-BE49-F238E27FC236}">
                <a16:creationId xmlns:a16="http://schemas.microsoft.com/office/drawing/2014/main" id="{AD28C5C8-798B-4E07-F586-DA2CEF0AEB0C}"/>
              </a:ext>
            </a:extLst>
          </p:cNvPr>
          <p:cNvSpPr/>
          <p:nvPr/>
        </p:nvSpPr>
        <p:spPr>
          <a:xfrm>
            <a:off x="10683730" y="2308466"/>
            <a:ext cx="772988" cy="1906986"/>
          </a:xfrm>
          <a:custGeom>
            <a:avLst/>
            <a:gdLst>
              <a:gd name="connsiteX0" fmla="*/ 619433 w 619433"/>
              <a:gd name="connsiteY0" fmla="*/ 0 h 1386348"/>
              <a:gd name="connsiteX1" fmla="*/ 619433 w 619433"/>
              <a:gd name="connsiteY1" fmla="*/ 1386348 h 1386348"/>
              <a:gd name="connsiteX2" fmla="*/ 0 w 619433"/>
              <a:gd name="connsiteY2" fmla="*/ 1386348 h 1386348"/>
            </a:gdLst>
            <a:ahLst/>
            <a:cxnLst>
              <a:cxn ang="0">
                <a:pos x="connsiteX0" y="connsiteY0"/>
              </a:cxn>
              <a:cxn ang="0">
                <a:pos x="connsiteX1" y="connsiteY1"/>
              </a:cxn>
              <a:cxn ang="0">
                <a:pos x="connsiteX2" y="connsiteY2"/>
              </a:cxn>
            </a:cxnLst>
            <a:rect l="l" t="t" r="r" b="b"/>
            <a:pathLst>
              <a:path w="619433" h="1386348">
                <a:moveTo>
                  <a:pt x="619433" y="0"/>
                </a:moveTo>
                <a:lnTo>
                  <a:pt x="619433" y="1386348"/>
                </a:lnTo>
                <a:lnTo>
                  <a:pt x="0" y="1386348"/>
                </a:lnTo>
              </a:path>
            </a:pathLst>
          </a:custGeom>
          <a:ln w="19050">
            <a:solidFill>
              <a:srgbClr val="0070C0"/>
            </a:solidFill>
            <a:headEnd type="oval" w="med" len="med"/>
            <a:tailEnd type="oval" w="med" len="med"/>
          </a:ln>
          <a:effectLst>
            <a:glow rad="63500">
              <a:schemeClr val="bg1"/>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7" name="四角形: 角を丸くする 116">
            <a:extLst>
              <a:ext uri="{FF2B5EF4-FFF2-40B4-BE49-F238E27FC236}">
                <a16:creationId xmlns:a16="http://schemas.microsoft.com/office/drawing/2014/main" id="{B245D434-5543-72B9-A342-F847BFB9B050}"/>
              </a:ext>
            </a:extLst>
          </p:cNvPr>
          <p:cNvSpPr/>
          <p:nvPr/>
        </p:nvSpPr>
        <p:spPr>
          <a:xfrm>
            <a:off x="7984227" y="5019020"/>
            <a:ext cx="2879223" cy="931179"/>
          </a:xfrm>
          <a:prstGeom prst="roundRect">
            <a:avLst>
              <a:gd name="adj" fmla="val 10710"/>
            </a:avLst>
          </a:prstGeom>
          <a:noFill/>
          <a:ln w="31750">
            <a:solidFill>
              <a:srgbClr val="0070C0"/>
            </a:solidFill>
            <a:bevel/>
          </a:ln>
          <a:effectLst>
            <a:glow rad="635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8" name="直線コネクタ 117">
            <a:extLst>
              <a:ext uri="{FF2B5EF4-FFF2-40B4-BE49-F238E27FC236}">
                <a16:creationId xmlns:a16="http://schemas.microsoft.com/office/drawing/2014/main" id="{292C5FC8-1692-5AAA-FA14-9B14BDF0616F}"/>
              </a:ext>
            </a:extLst>
          </p:cNvPr>
          <p:cNvCxnSpPr>
            <a:cxnSpLocks/>
          </p:cNvCxnSpPr>
          <p:nvPr/>
        </p:nvCxnSpPr>
        <p:spPr>
          <a:xfrm>
            <a:off x="8596241" y="5750846"/>
            <a:ext cx="0" cy="1979015"/>
          </a:xfrm>
          <a:prstGeom prst="line">
            <a:avLst/>
          </a:prstGeom>
          <a:ln w="19050">
            <a:solidFill>
              <a:srgbClr val="0070C0"/>
            </a:solidFill>
            <a:headEnd type="oval" w="med" len="med"/>
            <a:tailEnd type="oval" w="med" len="med"/>
          </a:ln>
          <a:effectLst>
            <a:glow rad="63500">
              <a:schemeClr val="bg1"/>
            </a:glow>
          </a:effectLst>
        </p:spPr>
        <p:style>
          <a:lnRef idx="1">
            <a:schemeClr val="accent1"/>
          </a:lnRef>
          <a:fillRef idx="0">
            <a:schemeClr val="accent1"/>
          </a:fillRef>
          <a:effectRef idx="0">
            <a:schemeClr val="accent1"/>
          </a:effectRef>
          <a:fontRef idx="minor">
            <a:schemeClr val="tx1"/>
          </a:fontRef>
        </p:style>
      </p:cxnSp>
      <p:sp>
        <p:nvSpPr>
          <p:cNvPr id="120" name="フリーフォーム: 図形 119">
            <a:extLst>
              <a:ext uri="{FF2B5EF4-FFF2-40B4-BE49-F238E27FC236}">
                <a16:creationId xmlns:a16="http://schemas.microsoft.com/office/drawing/2014/main" id="{CB6F1355-CD5F-23FD-B9AC-9EE4C3560ACA}"/>
              </a:ext>
            </a:extLst>
          </p:cNvPr>
          <p:cNvSpPr/>
          <p:nvPr/>
        </p:nvSpPr>
        <p:spPr>
          <a:xfrm rot="16200000">
            <a:off x="11033804" y="6345069"/>
            <a:ext cx="1030421" cy="1693762"/>
          </a:xfrm>
          <a:custGeom>
            <a:avLst/>
            <a:gdLst>
              <a:gd name="connsiteX0" fmla="*/ 619433 w 619433"/>
              <a:gd name="connsiteY0" fmla="*/ 0 h 1386348"/>
              <a:gd name="connsiteX1" fmla="*/ 619433 w 619433"/>
              <a:gd name="connsiteY1" fmla="*/ 1386348 h 1386348"/>
              <a:gd name="connsiteX2" fmla="*/ 0 w 619433"/>
              <a:gd name="connsiteY2" fmla="*/ 1386348 h 1386348"/>
            </a:gdLst>
            <a:ahLst/>
            <a:cxnLst>
              <a:cxn ang="0">
                <a:pos x="connsiteX0" y="connsiteY0"/>
              </a:cxn>
              <a:cxn ang="0">
                <a:pos x="connsiteX1" y="connsiteY1"/>
              </a:cxn>
              <a:cxn ang="0">
                <a:pos x="connsiteX2" y="connsiteY2"/>
              </a:cxn>
            </a:cxnLst>
            <a:rect l="l" t="t" r="r" b="b"/>
            <a:pathLst>
              <a:path w="619433" h="1386348">
                <a:moveTo>
                  <a:pt x="619433" y="0"/>
                </a:moveTo>
                <a:lnTo>
                  <a:pt x="619433" y="1386348"/>
                </a:lnTo>
                <a:lnTo>
                  <a:pt x="0" y="1386348"/>
                </a:lnTo>
              </a:path>
            </a:pathLst>
          </a:custGeom>
          <a:ln w="19050">
            <a:solidFill>
              <a:srgbClr val="0070C0"/>
            </a:solidFill>
            <a:headEnd type="oval" w="med" len="med"/>
            <a:tailEnd type="oval" w="med" len="med"/>
          </a:ln>
          <a:effectLst>
            <a:glow rad="63500">
              <a:schemeClr val="bg1"/>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9" name="直線コネクタ 88">
            <a:extLst>
              <a:ext uri="{FF2B5EF4-FFF2-40B4-BE49-F238E27FC236}">
                <a16:creationId xmlns:a16="http://schemas.microsoft.com/office/drawing/2014/main" id="{2BDB67E4-934B-98D9-CFE9-C2E9142DC3A3}"/>
              </a:ext>
            </a:extLst>
          </p:cNvPr>
          <p:cNvCxnSpPr>
            <a:cxnSpLocks/>
          </p:cNvCxnSpPr>
          <p:nvPr/>
        </p:nvCxnSpPr>
        <p:spPr>
          <a:xfrm>
            <a:off x="6233845" y="2278875"/>
            <a:ext cx="0" cy="2395210"/>
          </a:xfrm>
          <a:prstGeom prst="line">
            <a:avLst/>
          </a:prstGeom>
          <a:ln w="19050">
            <a:solidFill>
              <a:srgbClr val="FF0000"/>
            </a:solidFill>
            <a:headEnd type="oval" w="med" len="med"/>
            <a:tailEnd type="oval" w="med" len="med"/>
          </a:ln>
          <a:effectLst>
            <a:glow rad="63500">
              <a:schemeClr val="bg1"/>
            </a:glow>
          </a:effectLst>
        </p:spPr>
        <p:style>
          <a:lnRef idx="1">
            <a:schemeClr val="accent1"/>
          </a:lnRef>
          <a:fillRef idx="0">
            <a:schemeClr val="accent1"/>
          </a:fillRef>
          <a:effectRef idx="0">
            <a:schemeClr val="accent1"/>
          </a:effectRef>
          <a:fontRef idx="minor">
            <a:schemeClr val="tx1"/>
          </a:fontRef>
        </p:style>
      </p:cxnSp>
      <p:sp>
        <p:nvSpPr>
          <p:cNvPr id="100" name="テキスト ボックス 99">
            <a:extLst>
              <a:ext uri="{FF2B5EF4-FFF2-40B4-BE49-F238E27FC236}">
                <a16:creationId xmlns:a16="http://schemas.microsoft.com/office/drawing/2014/main" id="{D89C9397-1BF4-5F6E-99C3-37DFBDFD111F}"/>
              </a:ext>
            </a:extLst>
          </p:cNvPr>
          <p:cNvSpPr txBox="1"/>
          <p:nvPr/>
        </p:nvSpPr>
        <p:spPr>
          <a:xfrm>
            <a:off x="8090913" y="9510811"/>
            <a:ext cx="4441579" cy="744948"/>
          </a:xfrm>
          <a:prstGeom prst="rect">
            <a:avLst/>
          </a:prstGeom>
          <a:noFill/>
          <a:ln>
            <a:noFill/>
          </a:ln>
        </p:spPr>
        <p:txBody>
          <a:bodyPr vert="horz" wrap="square" lIns="36000" rIns="36000" rtlCol="0">
            <a:spAutoFit/>
          </a:bodyPr>
          <a:lstStyle/>
          <a:p>
            <a:pPr>
              <a:lnSpc>
                <a:spcPct val="120000"/>
              </a:lnSpc>
            </a:pPr>
            <a:r>
              <a:rPr lang="ja-JP" altLang="en-US" sz="1200" dirty="0">
                <a:solidFill>
                  <a:sysClr val="windowText" lastClr="000000"/>
                </a:solidFill>
                <a:latin typeface="+mn-ea"/>
              </a:rPr>
              <a:t>老朽化した空き家やブロック塀、自動販売機など</a:t>
            </a:r>
            <a:r>
              <a:rPr lang="ja-JP" altLang="en-US" sz="1200" b="1" u="sng" dirty="0">
                <a:solidFill>
                  <a:sysClr val="windowText" lastClr="000000"/>
                </a:solidFill>
                <a:latin typeface="+mn-ea"/>
              </a:rPr>
              <a:t>倒れてきそうなものはない</a:t>
            </a:r>
            <a:r>
              <a:rPr lang="ja-JP" altLang="en-US" sz="1200" dirty="0">
                <a:solidFill>
                  <a:sysClr val="windowText" lastClr="000000"/>
                </a:solidFill>
                <a:latin typeface="+mn-ea"/>
              </a:rPr>
              <a:t>か、</a:t>
            </a:r>
            <a:r>
              <a:rPr lang="ja-JP" altLang="en-US" sz="1200" b="1" u="sng" dirty="0">
                <a:solidFill>
                  <a:sysClr val="windowText" lastClr="000000"/>
                </a:solidFill>
                <a:latin typeface="+mn-ea"/>
              </a:rPr>
              <a:t>間違えそうな行き止まり路はないか</a:t>
            </a:r>
            <a:r>
              <a:rPr lang="ja-JP" altLang="en-US" sz="1200" dirty="0">
                <a:solidFill>
                  <a:sysClr val="windowText" lastClr="000000"/>
                </a:solidFill>
                <a:latin typeface="+mn-ea"/>
              </a:rPr>
              <a:t>など、書き込んだルートを</a:t>
            </a:r>
            <a:r>
              <a:rPr lang="ja-JP" altLang="en-US" sz="1200" b="1" u="sng" dirty="0">
                <a:solidFill>
                  <a:sysClr val="windowText" lastClr="000000"/>
                </a:solidFill>
                <a:latin typeface="+mn-ea"/>
              </a:rPr>
              <a:t>歩いて点検</a:t>
            </a:r>
            <a:r>
              <a:rPr lang="ja-JP" altLang="en-US" sz="1200" dirty="0">
                <a:solidFill>
                  <a:sysClr val="windowText" lastClr="000000"/>
                </a:solidFill>
                <a:latin typeface="+mn-ea"/>
              </a:rPr>
              <a:t>してみることもおすすめします。</a:t>
            </a:r>
            <a:endParaRPr lang="en-US" altLang="ja-JP" sz="1200" dirty="0">
              <a:solidFill>
                <a:sysClr val="windowText" lastClr="000000"/>
              </a:solidFill>
              <a:latin typeface="+mn-ea"/>
            </a:endParaRPr>
          </a:p>
        </p:txBody>
      </p:sp>
      <p:pic>
        <p:nvPicPr>
          <p:cNvPr id="104" name="図 103">
            <a:extLst>
              <a:ext uri="{FF2B5EF4-FFF2-40B4-BE49-F238E27FC236}">
                <a16:creationId xmlns:a16="http://schemas.microsoft.com/office/drawing/2014/main" id="{12087286-6142-2992-15CF-D3BA453993B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734668" y="8822044"/>
            <a:ext cx="2027235" cy="1766228"/>
          </a:xfrm>
          <a:prstGeom prst="rect">
            <a:avLst/>
          </a:prstGeom>
        </p:spPr>
      </p:pic>
      <p:sp>
        <p:nvSpPr>
          <p:cNvPr id="32" name="テキスト ボックス 31">
            <a:extLst>
              <a:ext uri="{FF2B5EF4-FFF2-40B4-BE49-F238E27FC236}">
                <a16:creationId xmlns:a16="http://schemas.microsoft.com/office/drawing/2014/main" id="{F139827E-A07C-2C5D-6DD7-B670970067D5}"/>
              </a:ext>
            </a:extLst>
          </p:cNvPr>
          <p:cNvSpPr txBox="1"/>
          <p:nvPr/>
        </p:nvSpPr>
        <p:spPr>
          <a:xfrm>
            <a:off x="8374311" y="9214596"/>
            <a:ext cx="4360356" cy="231677"/>
          </a:xfrm>
          <a:prstGeom prst="roundRect">
            <a:avLst>
              <a:gd name="adj" fmla="val 24780"/>
            </a:avLst>
          </a:prstGeom>
          <a:noFill/>
        </p:spPr>
        <p:txBody>
          <a:bodyPr wrap="square" tIns="0" bIns="0" rtlCol="0">
            <a:spAutoFit/>
          </a:bodyPr>
          <a:lstStyle/>
          <a:p>
            <a:pPr>
              <a:lnSpc>
                <a:spcPts val="1835"/>
              </a:lnSpc>
            </a:pPr>
            <a:r>
              <a:rPr kumimoji="1" lang="ja-JP" altLang="en-US" sz="1400" b="1" dirty="0">
                <a:latin typeface="BIZ UDPゴシック" panose="020B0400000000000000" pitchFamily="50" charset="-128"/>
                <a:ea typeface="BIZ UDPゴシック" panose="020B0400000000000000" pitchFamily="50" charset="-128"/>
              </a:rPr>
              <a:t>避難ルートを実際に歩いてみましょう</a:t>
            </a:r>
          </a:p>
        </p:txBody>
      </p:sp>
      <p:pic>
        <p:nvPicPr>
          <p:cNvPr id="36" name="図 35">
            <a:extLst>
              <a:ext uri="{FF2B5EF4-FFF2-40B4-BE49-F238E27FC236}">
                <a16:creationId xmlns:a16="http://schemas.microsoft.com/office/drawing/2014/main" id="{231EA6C9-1C67-D78E-5D85-196B3F3340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35335" y="9094782"/>
            <a:ext cx="348915" cy="392971"/>
          </a:xfrm>
          <a:prstGeom prst="rect">
            <a:avLst/>
          </a:prstGeom>
        </p:spPr>
      </p:pic>
      <p:sp>
        <p:nvSpPr>
          <p:cNvPr id="17" name="テキスト ボックス 16">
            <a:extLst>
              <a:ext uri="{FF2B5EF4-FFF2-40B4-BE49-F238E27FC236}">
                <a16:creationId xmlns:a16="http://schemas.microsoft.com/office/drawing/2014/main" id="{44C50B99-B285-FC7D-FA43-B3A046DD0A0A}"/>
              </a:ext>
            </a:extLst>
          </p:cNvPr>
          <p:cNvSpPr txBox="1"/>
          <p:nvPr/>
        </p:nvSpPr>
        <p:spPr>
          <a:xfrm>
            <a:off x="-4571337" y="9022369"/>
            <a:ext cx="4493538" cy="369332"/>
          </a:xfrm>
          <a:prstGeom prst="rect">
            <a:avLst/>
          </a:prstGeom>
          <a:solidFill>
            <a:schemeClr val="bg1"/>
          </a:solid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防災マップの掲載場所は中原区の例です</a:t>
            </a:r>
          </a:p>
        </p:txBody>
      </p:sp>
    </p:spTree>
    <p:extLst>
      <p:ext uri="{BB962C8B-B14F-4D97-AF65-F5344CB8AC3E}">
        <p14:creationId xmlns:p14="http://schemas.microsoft.com/office/powerpoint/2010/main" val="347327862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kumimoji="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8944</TotalTime>
  <Words>673</Words>
  <Application>Microsoft Office PowerPoint</Application>
  <PresentationFormat>ユーザー設定</PresentationFormat>
  <Paragraphs>61</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UDPゴシック</vt:lpstr>
      <vt:lpstr>游ゴシック</vt:lpstr>
      <vt:lpstr>游ゴシック Medium</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桒原桃香_50（ま）防災まちづくり推進課</cp:lastModifiedBy>
  <cp:revision>551</cp:revision>
  <cp:lastPrinted>2025-10-30T08:24:02Z</cp:lastPrinted>
  <dcterms:created xsi:type="dcterms:W3CDTF">2021-12-16T04:35:56Z</dcterms:created>
  <dcterms:modified xsi:type="dcterms:W3CDTF">2026-03-23T23:33:15Z</dcterms:modified>
</cp:coreProperties>
</file>