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</p:sldIdLst>
  <p:sldSz cx="7559675" cy="1069181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3210" y="90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82F8-7956-4034-8C74-0C854813AF0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307D-5E41-4F09-837B-AEA7D6C42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420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82F8-7956-4034-8C74-0C854813AF0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307D-5E41-4F09-837B-AEA7D6C42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0588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82F8-7956-4034-8C74-0C854813AF0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307D-5E41-4F09-837B-AEA7D6C42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665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82F8-7956-4034-8C74-0C854813AF0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307D-5E41-4F09-837B-AEA7D6C42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817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82F8-7956-4034-8C74-0C854813AF0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307D-5E41-4F09-837B-AEA7D6C42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5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82F8-7956-4034-8C74-0C854813AF0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307D-5E41-4F09-837B-AEA7D6C42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244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82F8-7956-4034-8C74-0C854813AF0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307D-5E41-4F09-837B-AEA7D6C42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913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82F8-7956-4034-8C74-0C854813AF0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307D-5E41-4F09-837B-AEA7D6C42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448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82F8-7956-4034-8C74-0C854813AF0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307D-5E41-4F09-837B-AEA7D6C42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0752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82F8-7956-4034-8C74-0C854813AF0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307D-5E41-4F09-837B-AEA7D6C42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340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82F8-7956-4034-8C74-0C854813AF0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307D-5E41-4F09-837B-AEA7D6C42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372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682F8-7956-4034-8C74-0C854813AF0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B307D-5E41-4F09-837B-AEA7D6C42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639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4A0060C3-3AD5-4D82-C21E-469C93C5DD66}"/>
              </a:ext>
            </a:extLst>
          </p:cNvPr>
          <p:cNvSpPr/>
          <p:nvPr/>
        </p:nvSpPr>
        <p:spPr>
          <a:xfrm>
            <a:off x="249560" y="6469890"/>
            <a:ext cx="7039320" cy="3972966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ホームベース 73">
            <a:extLst>
              <a:ext uri="{FF2B5EF4-FFF2-40B4-BE49-F238E27FC236}">
                <a16:creationId xmlns:a16="http://schemas.microsoft.com/office/drawing/2014/main" id="{C2BF12D0-18D1-DF1E-60FE-72886D2140EE}"/>
              </a:ext>
            </a:extLst>
          </p:cNvPr>
          <p:cNvSpPr/>
          <p:nvPr/>
        </p:nvSpPr>
        <p:spPr>
          <a:xfrm>
            <a:off x="391431" y="9959329"/>
            <a:ext cx="1716913" cy="409678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1EEED9E-77AB-68AA-E12D-75584C6CA6AC}"/>
              </a:ext>
            </a:extLst>
          </p:cNvPr>
          <p:cNvSpPr txBox="1"/>
          <p:nvPr/>
        </p:nvSpPr>
        <p:spPr>
          <a:xfrm>
            <a:off x="231905" y="651175"/>
            <a:ext cx="7090237" cy="128746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lIns="108000" tIns="108000" rIns="0" bIns="108000" rtlCol="0">
            <a:spAutoFit/>
          </a:bodyPr>
          <a:lstStyle/>
          <a:p>
            <a:r>
              <a:rPr lang="ja-JP" altLang="en-US" sz="35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大雨や台風に備えて</a:t>
            </a:r>
            <a:endParaRPr lang="en-US" altLang="ja-JP" sz="35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3500" b="1" spc="-5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マイ・タイムライン</a:t>
            </a:r>
            <a:r>
              <a:rPr lang="ja-JP" altLang="en-US" sz="3500" b="1" spc="-5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をつくりましょう！</a:t>
            </a:r>
            <a:endParaRPr kumimoji="1" lang="en-US" altLang="ja-JP" sz="3500" b="1" spc="-5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050F327-1345-4022-15D7-5461E805B824}"/>
              </a:ext>
            </a:extLst>
          </p:cNvPr>
          <p:cNvSpPr txBox="1"/>
          <p:nvPr/>
        </p:nvSpPr>
        <p:spPr>
          <a:xfrm>
            <a:off x="312150" y="204925"/>
            <a:ext cx="7326351" cy="36708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2400" b="1" dirty="0">
                <a:solidFill>
                  <a:schemeClr val="accent5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●●町内会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6FFFD970-9C90-6DBC-BBE5-B7048D747A98}"/>
              </a:ext>
            </a:extLst>
          </p:cNvPr>
          <p:cNvSpPr txBox="1"/>
          <p:nvPr/>
        </p:nvSpPr>
        <p:spPr>
          <a:xfrm>
            <a:off x="268991" y="6520937"/>
            <a:ext cx="2531650" cy="365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ja-JP" altLang="en-US" b="1" dirty="0">
                <a:solidFill>
                  <a:schemeClr val="accent5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災害情報</a:t>
            </a: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の入手方法</a:t>
            </a:r>
            <a:endParaRPr lang="en-US" altLang="ja-JP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78ACA9C1-C385-E2D9-DA31-B1E7ACC27408}"/>
              </a:ext>
            </a:extLst>
          </p:cNvPr>
          <p:cNvCxnSpPr>
            <a:cxnSpLocks/>
          </p:cNvCxnSpPr>
          <p:nvPr/>
        </p:nvCxnSpPr>
        <p:spPr>
          <a:xfrm>
            <a:off x="334771" y="6904208"/>
            <a:ext cx="2450630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4701EED6-F9B7-BCB6-D685-6FB0A405E453}"/>
              </a:ext>
            </a:extLst>
          </p:cNvPr>
          <p:cNvSpPr txBox="1"/>
          <p:nvPr/>
        </p:nvSpPr>
        <p:spPr>
          <a:xfrm>
            <a:off x="335294" y="6997805"/>
            <a:ext cx="1781509" cy="29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かわさき防災アプリ</a:t>
            </a:r>
            <a:endParaRPr lang="en-US" altLang="ja-JP" sz="1400" b="1" dirty="0">
              <a:solidFill>
                <a:schemeClr val="accent5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2A0C7D9A-8A33-783B-F810-D5D798FB3D4E}"/>
              </a:ext>
            </a:extLst>
          </p:cNvPr>
          <p:cNvSpPr txBox="1"/>
          <p:nvPr/>
        </p:nvSpPr>
        <p:spPr>
          <a:xfrm>
            <a:off x="4520905" y="6999546"/>
            <a:ext cx="1781509" cy="29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テレビのデータ放送</a:t>
            </a:r>
            <a:endParaRPr lang="en-US" altLang="ja-JP" sz="1400" b="1" dirty="0">
              <a:solidFill>
                <a:schemeClr val="accent5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BA46297-79EA-55C6-F9B2-D9AD313B5793}"/>
              </a:ext>
            </a:extLst>
          </p:cNvPr>
          <p:cNvSpPr txBox="1"/>
          <p:nvPr/>
        </p:nvSpPr>
        <p:spPr>
          <a:xfrm>
            <a:off x="368767" y="8996725"/>
            <a:ext cx="2098852" cy="29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防災テレホンサービス</a:t>
            </a:r>
            <a:endParaRPr lang="en-US" altLang="ja-JP" sz="1400" b="1" dirty="0">
              <a:solidFill>
                <a:schemeClr val="accent5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2026E396-AB39-2EE1-AC5E-C82A6C674BAD}"/>
              </a:ext>
            </a:extLst>
          </p:cNvPr>
          <p:cNvSpPr txBox="1"/>
          <p:nvPr/>
        </p:nvSpPr>
        <p:spPr>
          <a:xfrm>
            <a:off x="367662" y="9254855"/>
            <a:ext cx="4722240" cy="26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防災行政無線の放送内容は、電話でも聞くことができます。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6B0BFB2-EEAC-C952-200E-2FAFFEBDA824}"/>
              </a:ext>
            </a:extLst>
          </p:cNvPr>
          <p:cNvSpPr txBox="1"/>
          <p:nvPr/>
        </p:nvSpPr>
        <p:spPr>
          <a:xfrm>
            <a:off x="371517" y="7280939"/>
            <a:ext cx="1991360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災害情報をリアルタイムに受信でき、発令中の情報や避難所の開設状況などを知ることができます。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FF272AF7-9CCE-D0F4-E43A-AF70166B9C8A}"/>
              </a:ext>
            </a:extLst>
          </p:cNvPr>
          <p:cNvSpPr txBox="1"/>
          <p:nvPr/>
        </p:nvSpPr>
        <p:spPr>
          <a:xfrm>
            <a:off x="4520787" y="7277891"/>
            <a:ext cx="2757488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リモコンの</a:t>
            </a:r>
            <a:r>
              <a:rPr lang="ja-JP" alt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ｄ</a:t>
            </a: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ボタンを押すと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>
              <a:lnSpc>
                <a:spcPct val="110000"/>
              </a:lnSpc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データ放送画面が出ます。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>
              <a:lnSpc>
                <a:spcPct val="110000"/>
              </a:lnSpc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以下を選択すると災害関連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>
              <a:lnSpc>
                <a:spcPct val="110000"/>
              </a:lnSpc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情報に進むことができます。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>
              <a:lnSpc>
                <a:spcPct val="50000"/>
              </a:lnSpc>
            </a:pP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>
              <a:lnSpc>
                <a:spcPct val="110000"/>
              </a:lnSpc>
            </a:pPr>
            <a:r>
              <a:rPr lang="ja-JP" altLang="en-US" sz="12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ＮＨＫの場合</a:t>
            </a: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「防災・生活情報」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>
              <a:lnSpc>
                <a:spcPct val="110000"/>
              </a:lnSpc>
            </a:pPr>
            <a:r>
              <a:rPr lang="ja-JP" altLang="en-US" sz="12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テレビ神奈川の場合</a:t>
            </a: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「マイタウン情報」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>
              <a:lnSpc>
                <a:spcPct val="110000"/>
              </a:lnSpc>
            </a:pPr>
            <a:r>
              <a:rPr lang="en-US" altLang="ja-JP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テレビの設定画面で地域を選択しておく必要があります。</a:t>
            </a:r>
            <a:endParaRPr lang="en-US" altLang="ja-JP" sz="8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49" name="図 48">
            <a:extLst>
              <a:ext uri="{FF2B5EF4-FFF2-40B4-BE49-F238E27FC236}">
                <a16:creationId xmlns:a16="http://schemas.microsoft.com/office/drawing/2014/main" id="{AF47CDDC-211A-1083-A447-F9C8DBEF41F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91237" y="7297181"/>
            <a:ext cx="694199" cy="797243"/>
          </a:xfrm>
          <a:prstGeom prst="rect">
            <a:avLst/>
          </a:prstGeom>
        </p:spPr>
      </p:pic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F7FE947E-2506-F079-6C83-9BC946758D48}"/>
              </a:ext>
            </a:extLst>
          </p:cNvPr>
          <p:cNvCxnSpPr>
            <a:cxnSpLocks/>
          </p:cNvCxnSpPr>
          <p:nvPr/>
        </p:nvCxnSpPr>
        <p:spPr>
          <a:xfrm>
            <a:off x="2404344" y="7061283"/>
            <a:ext cx="0" cy="188762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896AE9C9-7ADD-C7F5-1535-2D69017DA16B}"/>
              </a:ext>
            </a:extLst>
          </p:cNvPr>
          <p:cNvCxnSpPr>
            <a:cxnSpLocks/>
          </p:cNvCxnSpPr>
          <p:nvPr/>
        </p:nvCxnSpPr>
        <p:spPr>
          <a:xfrm>
            <a:off x="338790" y="8983278"/>
            <a:ext cx="410610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ホームベース 73">
            <a:extLst>
              <a:ext uri="{FF2B5EF4-FFF2-40B4-BE49-F238E27FC236}">
                <a16:creationId xmlns:a16="http://schemas.microsoft.com/office/drawing/2014/main" id="{F936E512-09B5-FCFC-DF16-7736DA912403}"/>
              </a:ext>
            </a:extLst>
          </p:cNvPr>
          <p:cNvSpPr/>
          <p:nvPr/>
        </p:nvSpPr>
        <p:spPr>
          <a:xfrm>
            <a:off x="393992" y="9526192"/>
            <a:ext cx="1724069" cy="409678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DE6E000B-0CEB-728D-319A-457D7B024943}"/>
              </a:ext>
            </a:extLst>
          </p:cNvPr>
          <p:cNvSpPr txBox="1"/>
          <p:nvPr/>
        </p:nvSpPr>
        <p:spPr>
          <a:xfrm>
            <a:off x="374100" y="9512736"/>
            <a:ext cx="1612513" cy="432481"/>
          </a:xfrm>
          <a:prstGeom prst="rect">
            <a:avLst/>
          </a:prstGeom>
          <a:noFill/>
          <a:ln>
            <a:noFill/>
          </a:ln>
        </p:spPr>
        <p:txBody>
          <a:bodyPr wrap="square" rIns="0" rtlCol="0">
            <a:noAutofit/>
          </a:bodyPr>
          <a:lstStyle/>
          <a:p>
            <a:r>
              <a:rPr kumimoji="1" lang="ja-JP" altLang="en-US" sz="105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県内の一般の加入電話、</a:t>
            </a:r>
            <a:endParaRPr kumimoji="1" lang="en-US" altLang="ja-JP" sz="1050" u="sng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公衆電話などからの場合</a:t>
            </a:r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98C95764-62FE-94C0-4A31-D2F5068A7804}"/>
              </a:ext>
            </a:extLst>
          </p:cNvPr>
          <p:cNvSpPr txBox="1"/>
          <p:nvPr/>
        </p:nvSpPr>
        <p:spPr>
          <a:xfrm>
            <a:off x="376089" y="9956778"/>
            <a:ext cx="1571436" cy="432481"/>
          </a:xfrm>
          <a:prstGeom prst="rect">
            <a:avLst/>
          </a:prstGeom>
          <a:noFill/>
          <a:ln>
            <a:noFill/>
          </a:ln>
        </p:spPr>
        <p:txBody>
          <a:bodyPr wrap="square" rIns="0" rtlCol="0">
            <a:noAutofit/>
          </a:bodyPr>
          <a:lstStyle/>
          <a:p>
            <a:r>
              <a:rPr kumimoji="1" lang="ja-JP" altLang="en-US" sz="105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携帯電話、上記の番号に</a:t>
            </a:r>
            <a:endParaRPr kumimoji="1" lang="en-US" altLang="ja-JP" sz="1050" u="sng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つながらない場合</a:t>
            </a:r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58538ACE-8959-2675-212E-1F90E79C1878}"/>
              </a:ext>
            </a:extLst>
          </p:cNvPr>
          <p:cNvSpPr txBox="1"/>
          <p:nvPr/>
        </p:nvSpPr>
        <p:spPr>
          <a:xfrm>
            <a:off x="2032981" y="9587687"/>
            <a:ext cx="2606747" cy="26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０１２０－９１０－１７４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（通話料なし）</a:t>
            </a:r>
            <a:endParaRPr lang="en-US" altLang="ja-JP" sz="11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E1D08981-1ECC-880F-E537-67F8492B14B1}"/>
              </a:ext>
            </a:extLst>
          </p:cNvPr>
          <p:cNvSpPr txBox="1"/>
          <p:nvPr/>
        </p:nvSpPr>
        <p:spPr>
          <a:xfrm>
            <a:off x="2023265" y="10016040"/>
            <a:ext cx="2557844" cy="26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０４４－２４５－８８７０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（通話料あり）</a:t>
            </a:r>
            <a:endParaRPr lang="en-US" altLang="ja-JP" sz="11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57" name="図 56">
            <a:extLst>
              <a:ext uri="{FF2B5EF4-FFF2-40B4-BE49-F238E27FC236}">
                <a16:creationId xmlns:a16="http://schemas.microsoft.com/office/drawing/2014/main" id="{E3AA876A-22A9-1E09-A511-C34504103BA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6098199" y="9501791"/>
            <a:ext cx="905708" cy="845661"/>
          </a:xfrm>
          <a:prstGeom prst="rect">
            <a:avLst/>
          </a:prstGeom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F9A3456C-8FF9-EA65-5A42-D9AC7045D8B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0653" y="8191645"/>
            <a:ext cx="647970" cy="649191"/>
          </a:xfrm>
          <a:prstGeom prst="rect">
            <a:avLst/>
          </a:prstGeom>
        </p:spPr>
      </p:pic>
      <p:pic>
        <p:nvPicPr>
          <p:cNvPr id="59" name="図 58">
            <a:extLst>
              <a:ext uri="{FF2B5EF4-FFF2-40B4-BE49-F238E27FC236}">
                <a16:creationId xmlns:a16="http://schemas.microsoft.com/office/drawing/2014/main" id="{31551BFB-B848-106C-5CED-E7847AA92B7D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3787" y="8174408"/>
            <a:ext cx="561974" cy="736309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906EBEF6-0CCD-7722-28FE-088D303AA3EE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46135" y="8178459"/>
            <a:ext cx="549904" cy="734899"/>
          </a:xfrm>
          <a:prstGeom prst="rect">
            <a:avLst/>
          </a:prstGeom>
        </p:spPr>
      </p:pic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E5752401-357B-454D-BE5A-D1D7C801A0AC}"/>
              </a:ext>
            </a:extLst>
          </p:cNvPr>
          <p:cNvCxnSpPr>
            <a:cxnSpLocks/>
          </p:cNvCxnSpPr>
          <p:nvPr/>
        </p:nvCxnSpPr>
        <p:spPr>
          <a:xfrm>
            <a:off x="4496666" y="7036261"/>
            <a:ext cx="0" cy="334750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9A6EBA82-228C-C06E-5334-77B4487E106D}"/>
              </a:ext>
            </a:extLst>
          </p:cNvPr>
          <p:cNvSpPr txBox="1"/>
          <p:nvPr/>
        </p:nvSpPr>
        <p:spPr>
          <a:xfrm>
            <a:off x="2396475" y="6997805"/>
            <a:ext cx="2205455" cy="29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メールニュースかわさき</a:t>
            </a:r>
            <a:endParaRPr lang="en-US" altLang="ja-JP" sz="1400" b="1" dirty="0">
              <a:solidFill>
                <a:schemeClr val="accent5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BB09D0C-534F-74DC-48F3-084B79D859F8}"/>
              </a:ext>
            </a:extLst>
          </p:cNvPr>
          <p:cNvSpPr txBox="1"/>
          <p:nvPr/>
        </p:nvSpPr>
        <p:spPr>
          <a:xfrm>
            <a:off x="2439163" y="7275593"/>
            <a:ext cx="2032626" cy="107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市内の防災、気象、災害等の情報を配信します。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配信を希望する方はＱＲコードから登録をしてください。</a:t>
            </a:r>
          </a:p>
        </p:txBody>
      </p:sp>
      <p:pic>
        <p:nvPicPr>
          <p:cNvPr id="64" name="図 63">
            <a:extLst>
              <a:ext uri="{FF2B5EF4-FFF2-40B4-BE49-F238E27FC236}">
                <a16:creationId xmlns:a16="http://schemas.microsoft.com/office/drawing/2014/main" id="{C3124CE3-3772-26C7-5276-B67B406685E9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99869" y="8170697"/>
            <a:ext cx="779629" cy="770007"/>
          </a:xfrm>
          <a:prstGeom prst="rect">
            <a:avLst/>
          </a:prstGeom>
        </p:spPr>
      </p:pic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0F6F6D67-AE7A-8B23-0E82-62BAA6027A2C}"/>
              </a:ext>
            </a:extLst>
          </p:cNvPr>
          <p:cNvSpPr txBox="1"/>
          <p:nvPr/>
        </p:nvSpPr>
        <p:spPr>
          <a:xfrm>
            <a:off x="4522846" y="8994784"/>
            <a:ext cx="2646902" cy="315023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かわさき</a:t>
            </a:r>
            <a:r>
              <a:rPr lang="en-US" altLang="ja-JP" sz="14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FM</a:t>
            </a:r>
            <a:r>
              <a:rPr lang="ja-JP" altLang="en-US" sz="1400" b="1" dirty="0">
                <a:solidFill>
                  <a:srgbClr val="0070C0"/>
                </a:solidFill>
                <a:latin typeface="+mn-ea"/>
              </a:rPr>
              <a:t> 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周波数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79.1MHz</a:t>
            </a:r>
            <a:endParaRPr lang="en-US" altLang="ja-JP" sz="1400" b="1" dirty="0">
              <a:solidFill>
                <a:schemeClr val="accent5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D4F38871-9799-FA6F-6324-35D74401B3E6}"/>
              </a:ext>
            </a:extLst>
          </p:cNvPr>
          <p:cNvSpPr txBox="1"/>
          <p:nvPr/>
        </p:nvSpPr>
        <p:spPr>
          <a:xfrm>
            <a:off x="4534968" y="9265575"/>
            <a:ext cx="1695379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災害時には災害関連情報を放送します。</a:t>
            </a:r>
          </a:p>
        </p:txBody>
      </p:sp>
      <p:cxnSp>
        <p:nvCxnSpPr>
          <p:cNvPr id="67" name="直線コネクタ 66">
            <a:extLst>
              <a:ext uri="{FF2B5EF4-FFF2-40B4-BE49-F238E27FC236}">
                <a16:creationId xmlns:a16="http://schemas.microsoft.com/office/drawing/2014/main" id="{F00CD37B-0055-D523-CFDA-A5CA31F4BB7E}"/>
              </a:ext>
            </a:extLst>
          </p:cNvPr>
          <p:cNvCxnSpPr>
            <a:cxnSpLocks/>
          </p:cNvCxnSpPr>
          <p:nvPr/>
        </p:nvCxnSpPr>
        <p:spPr>
          <a:xfrm>
            <a:off x="4553774" y="8981485"/>
            <a:ext cx="2669762" cy="114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8" name="表 67">
            <a:extLst>
              <a:ext uri="{FF2B5EF4-FFF2-40B4-BE49-F238E27FC236}">
                <a16:creationId xmlns:a16="http://schemas.microsoft.com/office/drawing/2014/main" id="{4DE32C8F-CF65-F5AE-0049-6EDFDF34F9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185369"/>
              </p:ext>
            </p:extLst>
          </p:nvPr>
        </p:nvGraphicFramePr>
        <p:xfrm>
          <a:off x="538728" y="3635544"/>
          <a:ext cx="6469430" cy="2616517"/>
        </p:xfrm>
        <a:graphic>
          <a:graphicData uri="http://schemas.openxmlformats.org/drawingml/2006/table">
            <a:tbl>
              <a:tblPr firstRow="1" bandRow="1"/>
              <a:tblGrid>
                <a:gridCol w="874905">
                  <a:extLst>
                    <a:ext uri="{9D8B030D-6E8A-4147-A177-3AD203B41FA5}">
                      <a16:colId xmlns:a16="http://schemas.microsoft.com/office/drawing/2014/main" val="642703349"/>
                    </a:ext>
                  </a:extLst>
                </a:gridCol>
                <a:gridCol w="1454691">
                  <a:extLst>
                    <a:ext uri="{9D8B030D-6E8A-4147-A177-3AD203B41FA5}">
                      <a16:colId xmlns:a16="http://schemas.microsoft.com/office/drawing/2014/main" val="693438498"/>
                    </a:ext>
                  </a:extLst>
                </a:gridCol>
                <a:gridCol w="1935110">
                  <a:extLst>
                    <a:ext uri="{9D8B030D-6E8A-4147-A177-3AD203B41FA5}">
                      <a16:colId xmlns:a16="http://schemas.microsoft.com/office/drawing/2014/main" val="3468139328"/>
                    </a:ext>
                  </a:extLst>
                </a:gridCol>
                <a:gridCol w="2204724">
                  <a:extLst>
                    <a:ext uri="{9D8B030D-6E8A-4147-A177-3AD203B41FA5}">
                      <a16:colId xmlns:a16="http://schemas.microsoft.com/office/drawing/2014/main" val="2494884530"/>
                    </a:ext>
                  </a:extLst>
                </a:gridCol>
              </a:tblGrid>
              <a:tr h="330908">
                <a:tc>
                  <a:txBody>
                    <a:bodyPr/>
                    <a:lstStyle>
                      <a:lvl1pPr marL="0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712775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425550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2138324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851099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563874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4276649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989424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5702198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警戒レベル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712775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425550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2138324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851099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563874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4276649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989424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5702198" algn="l" defTabSz="1425550" rtl="0" eaLnBrk="1" latinLnBrk="0" hangingPunct="1">
                        <a:defRPr kumimoji="1" sz="2806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避難の情報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状況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とるべき行動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2868533"/>
                  </a:ext>
                </a:extLst>
              </a:tr>
              <a:tr h="307320">
                <a:tc>
                  <a:txBody>
                    <a:bodyPr/>
                    <a:lstStyle>
                      <a:lvl1pPr marL="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712775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42555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21383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85109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56387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427664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9894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5702198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712775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42555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21383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85109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56387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427664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9894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5702198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緊急安全確保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災害発生または切迫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命の危険ただちに安全確保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655874"/>
                  </a:ext>
                </a:extLst>
              </a:tr>
              <a:tr h="305265">
                <a:tc gridSpan="4">
                  <a:txBody>
                    <a:bodyPr/>
                    <a:lstStyle>
                      <a:lvl1pPr marL="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712775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42555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21383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85109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56387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427664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9894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5702198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1" dirty="0">
                          <a:solidFill>
                            <a:srgbClr val="AA00A9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・・・・・・・・・・・・・・・・・・・　　</a:t>
                      </a:r>
                      <a:r>
                        <a:rPr kumimoji="1" lang="ja-JP" altLang="en-US" sz="1100" b="1" dirty="0">
                          <a:solidFill>
                            <a:srgbClr val="AA00A9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警戒レベル４までに必ず避難！　</a:t>
                      </a:r>
                      <a:r>
                        <a:rPr kumimoji="1" lang="ja-JP" altLang="en-US" sz="1100" b="1" dirty="0">
                          <a:solidFill>
                            <a:srgbClr val="AA00A9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・・・・・・・・・・・・・・・・・・・</a:t>
                      </a:r>
                    </a:p>
                  </a:txBody>
                  <a:tcPr marL="90256" marR="90256" marT="45129" marB="45129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rgbClr val="AA00A9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0256" marR="90256" marT="45129" marB="45129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349605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712775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42555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21383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85109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56387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427664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9894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5702198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A00A9"/>
                    </a:solidFill>
                  </a:tcPr>
                </a:tc>
                <a:tc>
                  <a:txBody>
                    <a:bodyPr/>
                    <a:lstStyle>
                      <a:lvl1pPr marL="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712775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42555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21383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85109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56387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427664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9894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5702198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避難指示</a:t>
                      </a:r>
                      <a:endParaRPr kumimoji="1" lang="en-US" altLang="ja-JP" sz="1100" b="1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（川崎市が発令）</a:t>
                      </a:r>
                      <a:endParaRPr kumimoji="1" lang="ja-JP" altLang="en-US" sz="1100" dirty="0"/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A00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災害のおそれ高い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A00A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危険な場所から全員避難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A00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3769975"/>
                  </a:ext>
                </a:extLst>
              </a:tr>
              <a:tr h="380678">
                <a:tc>
                  <a:txBody>
                    <a:bodyPr/>
                    <a:lstStyle>
                      <a:lvl1pPr marL="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712775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42555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21383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85109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56387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427664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9894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5702198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３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2801"/>
                    </a:solidFill>
                  </a:tcPr>
                </a:tc>
                <a:tc>
                  <a:txBody>
                    <a:bodyPr/>
                    <a:lstStyle>
                      <a:lvl1pPr marL="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712775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42555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21383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85109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56387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427664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9894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5702198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高齢者等避難</a:t>
                      </a:r>
                      <a:endParaRPr kumimoji="1" lang="en-US" altLang="ja-JP" sz="1100" b="1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（川崎市が発令）</a:t>
                      </a:r>
                      <a:endParaRPr kumimoji="1" lang="en-US" altLang="ja-JP" sz="1100" b="1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28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災害のおそれあり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280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危険場場所から高齢者等は避難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28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082640"/>
                  </a:ext>
                </a:extLst>
              </a:tr>
              <a:tr h="380678">
                <a:tc>
                  <a:txBody>
                    <a:bodyPr/>
                    <a:lstStyle>
                      <a:lvl1pPr marL="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712775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42555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21383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85109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56387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427664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9894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5702198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２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E701"/>
                    </a:solidFill>
                  </a:tcPr>
                </a:tc>
                <a:tc>
                  <a:txBody>
                    <a:bodyPr/>
                    <a:lstStyle>
                      <a:lvl1pPr marL="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712775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42555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21383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85109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56387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427664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9894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5702198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大雨・洪水警報</a:t>
                      </a:r>
                      <a:endParaRPr kumimoji="1" lang="en-US" altLang="ja-JP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（気象庁が発表）</a:t>
                      </a:r>
                      <a:endParaRPr kumimoji="1" lang="ja-JP" altLang="en-US" sz="1100" dirty="0"/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E7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気象状況悪化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E70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自らの避難行動を確認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E7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50395"/>
                  </a:ext>
                </a:extLst>
              </a:tr>
              <a:tr h="380678">
                <a:tc>
                  <a:txBody>
                    <a:bodyPr/>
                    <a:lstStyle>
                      <a:lvl1pPr marL="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712775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42555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21383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85109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56387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427664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9894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5702198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712775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425550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21383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85109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56387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4276649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989424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5702198" algn="l" defTabSz="1425550" rtl="0" eaLnBrk="1" latinLnBrk="0" hangingPunct="1">
                        <a:defRPr kumimoji="1" sz="2806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早期注意情報</a:t>
                      </a:r>
                      <a:endParaRPr kumimoji="1" lang="en-US" altLang="ja-JP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（気象庁が発表）</a:t>
                      </a:r>
                      <a:endParaRPr kumimoji="1" lang="ja-JP" altLang="en-US" sz="1100" dirty="0"/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気象状況悪化のおそれ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災害への心構えを高める</a:t>
                      </a:r>
                    </a:p>
                  </a:txBody>
                  <a:tcPr marL="82977" marR="82977" marT="41488" marB="4148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023277"/>
                  </a:ext>
                </a:extLst>
              </a:tr>
            </a:tbl>
          </a:graphicData>
        </a:graphic>
      </p:graphicFrame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D896C407-3114-223D-E3DA-8D6F2007AC22}"/>
              </a:ext>
            </a:extLst>
          </p:cNvPr>
          <p:cNvSpPr txBox="1"/>
          <p:nvPr/>
        </p:nvSpPr>
        <p:spPr>
          <a:xfrm>
            <a:off x="2894274" y="6483337"/>
            <a:ext cx="4329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避難情報（警戒レベル）はこれらの方法で入手することができます。自分にあった入手方法を確認しておきましょう。</a:t>
            </a: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F02A33D7-2156-2A9D-C90F-5AEDBF2670F2}"/>
              </a:ext>
            </a:extLst>
          </p:cNvPr>
          <p:cNvSpPr txBox="1"/>
          <p:nvPr/>
        </p:nvSpPr>
        <p:spPr>
          <a:xfrm>
            <a:off x="204574" y="1974217"/>
            <a:ext cx="6017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知っていますか？　避難情報（警戒レベル）</a:t>
            </a: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3D3FE2D7-BEB1-4B00-63BD-C56AB7793A61}"/>
              </a:ext>
            </a:extLst>
          </p:cNvPr>
          <p:cNvSpPr txBox="1"/>
          <p:nvPr/>
        </p:nvSpPr>
        <p:spPr>
          <a:xfrm>
            <a:off x="261137" y="2347646"/>
            <a:ext cx="70844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避難情報（警戒レベル）とは、災害が発生する恐れがある時に、気象庁や川崎市が、災害発生の危険度と住民がとるべき行動を５段階の警戒レベルで伝えるものです。大雨や台風の際は、命を守るため避難情報（警戒レベル）に注意して、適切な避難行動をとりましょう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今回お配りしたマイ・タイムラインは、災害が起きた時に、自分や家族が「いつ」「どう行動するのか」をあらかじめ考えておくための、</a:t>
            </a: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皆さん一人ひとりの</a:t>
            </a:r>
            <a:r>
              <a:rPr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タイムライン（防災行動計画）</a:t>
            </a: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です。“いざ”という時に慌てず適切に行動できるよう、ぜひ、ご活用ください。</a:t>
            </a:r>
            <a:endParaRPr kumimoji="1" lang="ja-JP" altLang="en-US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2105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68985D1-8B50-6C8B-3E03-F709979F117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159" y="4561408"/>
            <a:ext cx="3359968" cy="2376000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507C6DEE-B32F-331F-3475-C27D08CE5AC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006" y="1251142"/>
            <a:ext cx="3301510" cy="2334484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FA9C889-4C0D-47F7-86E2-20F695F9CD5B}"/>
              </a:ext>
            </a:extLst>
          </p:cNvPr>
          <p:cNvSpPr txBox="1"/>
          <p:nvPr/>
        </p:nvSpPr>
        <p:spPr>
          <a:xfrm>
            <a:off x="3971158" y="7932024"/>
            <a:ext cx="2728680" cy="106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別紙で、ステップ②とステップ③の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記入例</a:t>
            </a: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を付けましたので、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>
              <a:lnSpc>
                <a:spcPct val="150000"/>
              </a:lnSpc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参考にしてください。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FF1DEDB-46EF-A766-2732-76C4A67A88B3}"/>
              </a:ext>
            </a:extLst>
          </p:cNvPr>
          <p:cNvSpPr/>
          <p:nvPr/>
        </p:nvSpPr>
        <p:spPr>
          <a:xfrm>
            <a:off x="386288" y="9864140"/>
            <a:ext cx="6773402" cy="506736"/>
          </a:xfrm>
          <a:prstGeom prst="roundRect">
            <a:avLst>
              <a:gd name="adj" fmla="val 43630"/>
            </a:avLst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91606AC-E0AD-02E7-66FC-0933B0F8E3F1}"/>
              </a:ext>
            </a:extLst>
          </p:cNvPr>
          <p:cNvSpPr txBox="1"/>
          <p:nvPr/>
        </p:nvSpPr>
        <p:spPr>
          <a:xfrm>
            <a:off x="253758" y="258326"/>
            <a:ext cx="7037046" cy="44140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今</a:t>
            </a:r>
            <a:r>
              <a:rPr lang="ja-JP" altLang="en-US" sz="24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マイ・タイムラインの作成方法</a:t>
            </a:r>
            <a:endParaRPr lang="en-US" altLang="ja-JP" sz="24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841D2DB-6244-B8FF-A25A-BD239760C603}"/>
              </a:ext>
            </a:extLst>
          </p:cNvPr>
          <p:cNvSpPr/>
          <p:nvPr/>
        </p:nvSpPr>
        <p:spPr>
          <a:xfrm>
            <a:off x="4064946" y="8323075"/>
            <a:ext cx="941496" cy="35457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262AEEE-A265-5939-C097-6D7BECA00652}"/>
              </a:ext>
            </a:extLst>
          </p:cNvPr>
          <p:cNvSpPr txBox="1"/>
          <p:nvPr/>
        </p:nvSpPr>
        <p:spPr>
          <a:xfrm>
            <a:off x="398067" y="9944394"/>
            <a:ext cx="6773404" cy="354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完成したら、いつでも見られる所に貼っておきましょう！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B58DDB5C-5BCD-4B10-8C59-29D07AE22F55}"/>
              </a:ext>
            </a:extLst>
          </p:cNvPr>
          <p:cNvSpPr/>
          <p:nvPr/>
        </p:nvSpPr>
        <p:spPr>
          <a:xfrm>
            <a:off x="255661" y="258472"/>
            <a:ext cx="7037048" cy="10206400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50E0343-0853-014B-2F4C-E37C03AFBAE5}"/>
              </a:ext>
            </a:extLst>
          </p:cNvPr>
          <p:cNvSpPr txBox="1"/>
          <p:nvPr/>
        </p:nvSpPr>
        <p:spPr>
          <a:xfrm>
            <a:off x="3665998" y="1611703"/>
            <a:ext cx="3724586" cy="590586"/>
          </a:xfrm>
          <a:prstGeom prst="rect">
            <a:avLst/>
          </a:prstGeom>
          <a:noFill/>
          <a:ln w="76200">
            <a:noFill/>
          </a:ln>
        </p:spPr>
        <p:txBody>
          <a:bodyPr wrap="square" lIns="360000" tIns="43104" rIns="360000" bIns="43104" rtlCol="0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ja-JP" altLang="en-US" sz="1600" b="1" dirty="0">
                <a:solidFill>
                  <a:schemeClr val="accent5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自宅の水害リスクと避難のタイミングを確認しよう！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FBC9CB2B-6752-4569-AE2F-9B91DC78EDE4}"/>
              </a:ext>
            </a:extLst>
          </p:cNvPr>
          <p:cNvSpPr/>
          <p:nvPr/>
        </p:nvSpPr>
        <p:spPr>
          <a:xfrm>
            <a:off x="4000596" y="1305419"/>
            <a:ext cx="1280070" cy="291850"/>
          </a:xfrm>
          <a:prstGeom prst="roundRect">
            <a:avLst>
              <a:gd name="adj" fmla="val 46010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ステップ①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6B8B248-3A6D-C4D6-E0B2-0F4362ABB9AF}"/>
              </a:ext>
            </a:extLst>
          </p:cNvPr>
          <p:cNvSpPr txBox="1"/>
          <p:nvPr/>
        </p:nvSpPr>
        <p:spPr>
          <a:xfrm>
            <a:off x="3888460" y="2183707"/>
            <a:ext cx="3143870" cy="673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多摩川が氾濫した場合などのリスクを知り、フローに従って、どのタイミングで避難したら良いかを確認します。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EDB8ED39-AEC5-DA7F-C26F-98CC910CF282}"/>
              </a:ext>
            </a:extLst>
          </p:cNvPr>
          <p:cNvSpPr/>
          <p:nvPr/>
        </p:nvSpPr>
        <p:spPr>
          <a:xfrm>
            <a:off x="4030106" y="4195767"/>
            <a:ext cx="1280070" cy="291850"/>
          </a:xfrm>
          <a:prstGeom prst="roundRect">
            <a:avLst>
              <a:gd name="adj" fmla="val 46010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ステップ②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5D5BE8F-75A8-F1F2-5F81-200469B5F898}"/>
              </a:ext>
            </a:extLst>
          </p:cNvPr>
          <p:cNvSpPr txBox="1"/>
          <p:nvPr/>
        </p:nvSpPr>
        <p:spPr>
          <a:xfrm>
            <a:off x="3955906" y="4793123"/>
            <a:ext cx="3066254" cy="107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ステップ①で確認した避難のタイミングまでの行動計画を考えます。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>
              <a:lnSpc>
                <a:spcPct val="110000"/>
              </a:lnSpc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一般的な項目は記載されていますので、１枚目の裏面の記入例を参考に、他に必要な行動を追加しましょう。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6F2A470-DA6E-3C85-AC9C-69F56BC28DD8}"/>
              </a:ext>
            </a:extLst>
          </p:cNvPr>
          <p:cNvSpPr txBox="1"/>
          <p:nvPr/>
        </p:nvSpPr>
        <p:spPr>
          <a:xfrm>
            <a:off x="3712078" y="6227299"/>
            <a:ext cx="3724586" cy="590586"/>
          </a:xfrm>
          <a:prstGeom prst="rect">
            <a:avLst/>
          </a:prstGeom>
          <a:noFill/>
          <a:ln w="76200">
            <a:noFill/>
          </a:ln>
        </p:spPr>
        <p:txBody>
          <a:bodyPr wrap="square" lIns="360000" tIns="43104" rIns="360000" bIns="43104" rtlCol="0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ja-JP" altLang="en-US" sz="1600" b="1" dirty="0">
                <a:solidFill>
                  <a:schemeClr val="accent5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家族の連絡先や用意すべき防災用品を考えよう！</a:t>
            </a:r>
            <a:endParaRPr kumimoji="1" lang="en-US" altLang="ja-JP" sz="1600" b="1" dirty="0">
              <a:solidFill>
                <a:schemeClr val="accent5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EA9B6C61-3022-14AA-2A15-EA23E736130A}"/>
              </a:ext>
            </a:extLst>
          </p:cNvPr>
          <p:cNvSpPr/>
          <p:nvPr/>
        </p:nvSpPr>
        <p:spPr>
          <a:xfrm>
            <a:off x="4054384" y="5940219"/>
            <a:ext cx="1280070" cy="291850"/>
          </a:xfrm>
          <a:prstGeom prst="roundRect">
            <a:avLst>
              <a:gd name="adj" fmla="val 46010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ステップ③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03F0AF4-B2BF-7D28-98DB-7F64D8800196}"/>
              </a:ext>
            </a:extLst>
          </p:cNvPr>
          <p:cNvSpPr txBox="1"/>
          <p:nvPr/>
        </p:nvSpPr>
        <p:spPr>
          <a:xfrm>
            <a:off x="3976318" y="6790378"/>
            <a:ext cx="3143870" cy="876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家族の連絡先等を記入します。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>
              <a:lnSpc>
                <a:spcPct val="110000"/>
              </a:lnSpc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防災用品のうちすでに用意できているものにはチェックを入れ、他に用意しておくべきものがあれば追加しましょう。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267334D2-7990-D172-A715-B59B350E1DAD}"/>
              </a:ext>
            </a:extLst>
          </p:cNvPr>
          <p:cNvSpPr/>
          <p:nvPr/>
        </p:nvSpPr>
        <p:spPr>
          <a:xfrm>
            <a:off x="399128" y="994658"/>
            <a:ext cx="6746306" cy="269969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D56501BF-44CB-C0BF-FCF5-EF1F9F1FEC79}"/>
              </a:ext>
            </a:extLst>
          </p:cNvPr>
          <p:cNvSpPr/>
          <p:nvPr/>
        </p:nvSpPr>
        <p:spPr>
          <a:xfrm>
            <a:off x="385784" y="3929778"/>
            <a:ext cx="6773402" cy="3782264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" name="矢印: 折線 20">
            <a:extLst>
              <a:ext uri="{FF2B5EF4-FFF2-40B4-BE49-F238E27FC236}">
                <a16:creationId xmlns:a16="http://schemas.microsoft.com/office/drawing/2014/main" id="{E9354E0C-03D3-2BFB-5DD0-AE4857569E27}"/>
              </a:ext>
            </a:extLst>
          </p:cNvPr>
          <p:cNvSpPr/>
          <p:nvPr/>
        </p:nvSpPr>
        <p:spPr>
          <a:xfrm rot="16200000" flipH="1">
            <a:off x="524441" y="3068932"/>
            <a:ext cx="2284364" cy="1976044"/>
          </a:xfrm>
          <a:prstGeom prst="bentArrow">
            <a:avLst>
              <a:gd name="adj1" fmla="val 6139"/>
              <a:gd name="adj2" fmla="val 9590"/>
              <a:gd name="adj3" fmla="val 10740"/>
              <a:gd name="adj4" fmla="val 28745"/>
            </a:avLst>
          </a:prstGeom>
          <a:solidFill>
            <a:srgbClr val="FF0000"/>
          </a:solidFill>
          <a:ln w="28575">
            <a:noFill/>
          </a:ln>
          <a:effectLst>
            <a:glow rad="76200">
              <a:schemeClr val="bg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FED2056-F22A-1F2B-4992-41B00D70C4E0}"/>
              </a:ext>
            </a:extLst>
          </p:cNvPr>
          <p:cNvSpPr/>
          <p:nvPr/>
        </p:nvSpPr>
        <p:spPr>
          <a:xfrm>
            <a:off x="891237" y="4006153"/>
            <a:ext cx="2177056" cy="5625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レベル４で避難の場合は、</a:t>
            </a:r>
            <a:endParaRPr kumimoji="1" lang="en-US" altLang="ja-JP" sz="14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この行に行動を書き込む</a:t>
            </a: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24DF6E72-B538-58FB-7E2A-9B385ED4D9A8}"/>
              </a:ext>
            </a:extLst>
          </p:cNvPr>
          <p:cNvSpPr/>
          <p:nvPr/>
        </p:nvSpPr>
        <p:spPr>
          <a:xfrm>
            <a:off x="566517" y="5256139"/>
            <a:ext cx="3307252" cy="351806"/>
          </a:xfrm>
          <a:prstGeom prst="roundRect">
            <a:avLst/>
          </a:prstGeom>
          <a:noFill/>
          <a:ln w="50800">
            <a:solidFill>
              <a:srgbClr val="FF0000"/>
            </a:solidFill>
          </a:ln>
          <a:effectLst>
            <a:glow rad="76200">
              <a:schemeClr val="bg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3CA1FBF7-2146-A51E-8022-28A5A693D93E}"/>
              </a:ext>
            </a:extLst>
          </p:cNvPr>
          <p:cNvSpPr/>
          <p:nvPr/>
        </p:nvSpPr>
        <p:spPr>
          <a:xfrm>
            <a:off x="2705488" y="2773983"/>
            <a:ext cx="609602" cy="398810"/>
          </a:xfrm>
          <a:prstGeom prst="roundRect">
            <a:avLst/>
          </a:prstGeom>
          <a:noFill/>
          <a:ln w="50800">
            <a:solidFill>
              <a:srgbClr val="FF0000"/>
            </a:solidFill>
          </a:ln>
          <a:effectLst>
            <a:glow rad="88900">
              <a:schemeClr val="bg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EA29375C-EDFD-9064-3392-85D9DAD60128}"/>
              </a:ext>
            </a:extLst>
          </p:cNvPr>
          <p:cNvGrpSpPr/>
          <p:nvPr/>
        </p:nvGrpSpPr>
        <p:grpSpPr>
          <a:xfrm>
            <a:off x="3295134" y="3779139"/>
            <a:ext cx="954290" cy="354570"/>
            <a:chOff x="13411200" y="193782"/>
            <a:chExt cx="1451477" cy="539300"/>
          </a:xfrm>
        </p:grpSpPr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12D1DCB-8134-BFA8-CFD2-FFD61A818841}"/>
                </a:ext>
              </a:extLst>
            </p:cNvPr>
            <p:cNvSpPr/>
            <p:nvPr/>
          </p:nvSpPr>
          <p:spPr>
            <a:xfrm>
              <a:off x="13411200" y="193782"/>
              <a:ext cx="1451477" cy="5393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34B79777-9ADC-F714-52AC-5D9024F484C8}"/>
                </a:ext>
              </a:extLst>
            </p:cNvPr>
            <p:cNvSpPr txBox="1"/>
            <p:nvPr/>
          </p:nvSpPr>
          <p:spPr>
            <a:xfrm>
              <a:off x="13471252" y="242536"/>
              <a:ext cx="1331382" cy="46812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20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裏面</a:t>
              </a:r>
              <a:endParaRPr kumimoji="1" lang="en-US" altLang="ja-JP" sz="2000" b="1" dirty="0">
                <a:latin typeface="游ゴシック Medium" panose="020B0500000000000000" pitchFamily="50" charset="-128"/>
                <a:ea typeface="游ゴシック Medium" panose="020B0500000000000000" pitchFamily="50" charset="-128"/>
              </a:endParaRPr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D5EBED40-72FF-9B90-5EE9-56174C9DC5D2}"/>
              </a:ext>
            </a:extLst>
          </p:cNvPr>
          <p:cNvGrpSpPr/>
          <p:nvPr/>
        </p:nvGrpSpPr>
        <p:grpSpPr>
          <a:xfrm>
            <a:off x="3295134" y="821724"/>
            <a:ext cx="954290" cy="354570"/>
            <a:chOff x="13411200" y="193782"/>
            <a:chExt cx="1451477" cy="539300"/>
          </a:xfrm>
        </p:grpSpPr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47466351-D39E-E5B1-3C34-7DB36361B5BC}"/>
                </a:ext>
              </a:extLst>
            </p:cNvPr>
            <p:cNvSpPr/>
            <p:nvPr/>
          </p:nvSpPr>
          <p:spPr>
            <a:xfrm>
              <a:off x="13411200" y="193782"/>
              <a:ext cx="1451477" cy="5393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473BF16F-4D0A-E28F-8F1E-2189B3564953}"/>
                </a:ext>
              </a:extLst>
            </p:cNvPr>
            <p:cNvSpPr txBox="1"/>
            <p:nvPr/>
          </p:nvSpPr>
          <p:spPr>
            <a:xfrm>
              <a:off x="13471252" y="236400"/>
              <a:ext cx="1331382" cy="46812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20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表面</a:t>
              </a:r>
              <a:endParaRPr kumimoji="1" lang="en-US" altLang="ja-JP" sz="2000" b="1" dirty="0">
                <a:latin typeface="游ゴシック Medium" panose="020B0500000000000000" pitchFamily="50" charset="-128"/>
                <a:ea typeface="游ゴシック Medium" panose="020B0500000000000000" pitchFamily="50" charset="-128"/>
              </a:endParaRP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3041D6A-9154-BB99-F0C6-CA7C45ADC564}"/>
              </a:ext>
            </a:extLst>
          </p:cNvPr>
          <p:cNvSpPr txBox="1"/>
          <p:nvPr/>
        </p:nvSpPr>
        <p:spPr>
          <a:xfrm>
            <a:off x="3696838" y="4502607"/>
            <a:ext cx="3908557" cy="319742"/>
          </a:xfrm>
          <a:prstGeom prst="rect">
            <a:avLst/>
          </a:prstGeom>
          <a:noFill/>
          <a:ln w="76200">
            <a:noFill/>
          </a:ln>
        </p:spPr>
        <p:txBody>
          <a:bodyPr wrap="square" lIns="360000" tIns="43104" rIns="360000" bIns="43104" rtlCol="0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ja-JP" altLang="en-US" sz="1600" b="1" dirty="0">
                <a:solidFill>
                  <a:schemeClr val="accent5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避難開始までの行動を考えよう！</a:t>
            </a:r>
          </a:p>
        </p:txBody>
      </p:sp>
      <p:pic>
        <p:nvPicPr>
          <p:cNvPr id="33" name="図 32" descr="カレンダー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E6932B3-6DA0-83F5-C091-F2D1388687F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2452" y="7812625"/>
            <a:ext cx="2784238" cy="195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624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33</TotalTime>
  <Words>730</Words>
  <Application>Microsoft Office PowerPoint</Application>
  <PresentationFormat>ユーザー設定</PresentationFormat>
  <Paragraphs>81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BIZ UDゴシック</vt:lpstr>
      <vt:lpstr>游ゴシック Medium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桒原桃香_50（ま）防災まちづくり推進課</cp:lastModifiedBy>
  <cp:revision>7</cp:revision>
  <dcterms:created xsi:type="dcterms:W3CDTF">2025-10-09T02:37:41Z</dcterms:created>
  <dcterms:modified xsi:type="dcterms:W3CDTF">2026-03-23T23:43:38Z</dcterms:modified>
</cp:coreProperties>
</file>