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0" r:id="rId1"/>
  </p:sldMasterIdLst>
  <p:notesMasterIdLst>
    <p:notesMasterId r:id="rId3"/>
  </p:notesMasterIdLst>
  <p:sldIdLst>
    <p:sldId id="268" r:id="rId2"/>
  </p:sldIdLst>
  <p:sldSz cx="15119350" cy="10691813"/>
  <p:notesSz cx="10234613" cy="146637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86" userDrawn="1">
          <p15:clr>
            <a:srgbClr val="A4A3A4"/>
          </p15:clr>
        </p15:guide>
        <p15:guide id="2" pos="473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A7E54"/>
    <a:srgbClr val="339966"/>
    <a:srgbClr val="005400"/>
    <a:srgbClr val="006600"/>
    <a:srgbClr val="B80088"/>
    <a:srgbClr val="CC0099"/>
    <a:srgbClr val="999999"/>
    <a:srgbClr val="9F9F9F"/>
    <a:srgbClr val="FF5050"/>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66" autoAdjust="0"/>
    <p:restoredTop sz="94434" autoAdjust="0"/>
  </p:normalViewPr>
  <p:slideViewPr>
    <p:cSldViewPr snapToGrid="0" showGuides="1">
      <p:cViewPr varScale="1">
        <p:scale>
          <a:sx n="69" d="100"/>
          <a:sy n="69" d="100"/>
        </p:scale>
        <p:origin x="1746" y="78"/>
      </p:cViewPr>
      <p:guideLst>
        <p:guide orient="horz" pos="3186"/>
        <p:guide pos="4739"/>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5" y="2"/>
            <a:ext cx="4435885" cy="736138"/>
          </a:xfrm>
          <a:prstGeom prst="rect">
            <a:avLst/>
          </a:prstGeom>
        </p:spPr>
        <p:txBody>
          <a:bodyPr vert="horz" lIns="136438" tIns="68214" rIns="136438" bIns="68214" rtlCol="0"/>
          <a:lstStyle>
            <a:lvl1pPr algn="l">
              <a:defRPr sz="1900"/>
            </a:lvl1pPr>
          </a:lstStyle>
          <a:p>
            <a:endParaRPr kumimoji="1" lang="ja-JP" altLang="en-US"/>
          </a:p>
        </p:txBody>
      </p:sp>
      <p:sp>
        <p:nvSpPr>
          <p:cNvPr id="3" name="日付プレースホルダー 2"/>
          <p:cNvSpPr>
            <a:spLocks noGrp="1"/>
          </p:cNvSpPr>
          <p:nvPr>
            <p:ph type="dt" idx="1"/>
          </p:nvPr>
        </p:nvSpPr>
        <p:spPr>
          <a:xfrm>
            <a:off x="5796338" y="2"/>
            <a:ext cx="4435882" cy="736138"/>
          </a:xfrm>
          <a:prstGeom prst="rect">
            <a:avLst/>
          </a:prstGeom>
        </p:spPr>
        <p:txBody>
          <a:bodyPr vert="horz" lIns="136438" tIns="68214" rIns="136438" bIns="68214" rtlCol="0"/>
          <a:lstStyle>
            <a:lvl1pPr algn="r">
              <a:defRPr sz="1900"/>
            </a:lvl1pPr>
          </a:lstStyle>
          <a:p>
            <a:fld id="{57607A32-5C22-483D-9545-22BC63B7C9E4}" type="datetimeFigureOut">
              <a:rPr kumimoji="1" lang="ja-JP" altLang="en-US" smtClean="0"/>
              <a:t>2026/3/24</a:t>
            </a:fld>
            <a:endParaRPr kumimoji="1" lang="ja-JP" altLang="en-US"/>
          </a:p>
        </p:txBody>
      </p:sp>
      <p:sp>
        <p:nvSpPr>
          <p:cNvPr id="4" name="スライド イメージ プレースホルダー 3"/>
          <p:cNvSpPr>
            <a:spLocks noGrp="1" noRot="1" noChangeAspect="1"/>
          </p:cNvSpPr>
          <p:nvPr>
            <p:ph type="sldImg" idx="2"/>
          </p:nvPr>
        </p:nvSpPr>
        <p:spPr>
          <a:xfrm>
            <a:off x="1619250" y="1833563"/>
            <a:ext cx="6996113" cy="4946650"/>
          </a:xfrm>
          <a:prstGeom prst="rect">
            <a:avLst/>
          </a:prstGeom>
          <a:noFill/>
          <a:ln w="12700">
            <a:solidFill>
              <a:prstClr val="black"/>
            </a:solidFill>
          </a:ln>
        </p:spPr>
        <p:txBody>
          <a:bodyPr vert="horz" lIns="136438" tIns="68214" rIns="136438" bIns="68214" rtlCol="0" anchor="ctr"/>
          <a:lstStyle/>
          <a:p>
            <a:endParaRPr lang="ja-JP" altLang="en-US"/>
          </a:p>
        </p:txBody>
      </p:sp>
      <p:sp>
        <p:nvSpPr>
          <p:cNvPr id="5" name="ノート プレースホルダー 4"/>
          <p:cNvSpPr>
            <a:spLocks noGrp="1"/>
          </p:cNvSpPr>
          <p:nvPr>
            <p:ph type="body" sz="quarter" idx="3"/>
          </p:nvPr>
        </p:nvSpPr>
        <p:spPr>
          <a:xfrm>
            <a:off x="1022765" y="7057021"/>
            <a:ext cx="8189136" cy="5773476"/>
          </a:xfrm>
          <a:prstGeom prst="rect">
            <a:avLst/>
          </a:prstGeom>
        </p:spPr>
        <p:txBody>
          <a:bodyPr vert="horz" lIns="136438" tIns="68214" rIns="136438" bIns="6821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5" y="13927610"/>
            <a:ext cx="4435885" cy="736138"/>
          </a:xfrm>
          <a:prstGeom prst="rect">
            <a:avLst/>
          </a:prstGeom>
        </p:spPr>
        <p:txBody>
          <a:bodyPr vert="horz" lIns="136438" tIns="68214" rIns="136438" bIns="68214" rtlCol="0" anchor="b"/>
          <a:lstStyle>
            <a:lvl1pPr algn="l">
              <a:defRPr sz="1900"/>
            </a:lvl1pPr>
          </a:lstStyle>
          <a:p>
            <a:endParaRPr kumimoji="1" lang="ja-JP" altLang="en-US"/>
          </a:p>
        </p:txBody>
      </p:sp>
      <p:sp>
        <p:nvSpPr>
          <p:cNvPr id="7" name="スライド番号プレースホルダー 6"/>
          <p:cNvSpPr>
            <a:spLocks noGrp="1"/>
          </p:cNvSpPr>
          <p:nvPr>
            <p:ph type="sldNum" sz="quarter" idx="5"/>
          </p:nvPr>
        </p:nvSpPr>
        <p:spPr>
          <a:xfrm>
            <a:off x="5796338" y="13927610"/>
            <a:ext cx="4435882" cy="736138"/>
          </a:xfrm>
          <a:prstGeom prst="rect">
            <a:avLst/>
          </a:prstGeom>
        </p:spPr>
        <p:txBody>
          <a:bodyPr vert="horz" lIns="136438" tIns="68214" rIns="136438" bIns="68214" rtlCol="0" anchor="b"/>
          <a:lstStyle>
            <a:lvl1pPr algn="r">
              <a:defRPr sz="1900"/>
            </a:lvl1pPr>
          </a:lstStyle>
          <a:p>
            <a:fld id="{C88C3EBF-6A74-49D5-81CA-84F7675EC2F3}" type="slidenum">
              <a:rPr kumimoji="1" lang="ja-JP" altLang="en-US" smtClean="0"/>
              <a:t>‹#›</a:t>
            </a:fld>
            <a:endParaRPr kumimoji="1" lang="ja-JP" altLang="en-US"/>
          </a:p>
        </p:txBody>
      </p:sp>
    </p:spTree>
    <p:extLst>
      <p:ext uri="{BB962C8B-B14F-4D97-AF65-F5344CB8AC3E}">
        <p14:creationId xmlns:p14="http://schemas.microsoft.com/office/powerpoint/2010/main" val="3682754594"/>
      </p:ext>
    </p:extLst>
  </p:cSld>
  <p:clrMap bg1="lt1" tx1="dk1" bg2="lt2" tx2="dk2" accent1="accent1" accent2="accent2" accent3="accent3" accent4="accent4" accent5="accent5" accent6="accent6" hlink="hlink" folHlink="folHlink"/>
  <p:notesStyle>
    <a:lvl1pPr marL="0" algn="l" defTabSz="1213714" rtl="0" eaLnBrk="1" latinLnBrk="0" hangingPunct="1">
      <a:defRPr kumimoji="1" sz="1593" kern="1200">
        <a:solidFill>
          <a:schemeClr val="tx1"/>
        </a:solidFill>
        <a:latin typeface="+mn-lt"/>
        <a:ea typeface="+mn-ea"/>
        <a:cs typeface="+mn-cs"/>
      </a:defRPr>
    </a:lvl1pPr>
    <a:lvl2pPr marL="606857" algn="l" defTabSz="1213714" rtl="0" eaLnBrk="1" latinLnBrk="0" hangingPunct="1">
      <a:defRPr kumimoji="1" sz="1593" kern="1200">
        <a:solidFill>
          <a:schemeClr val="tx1"/>
        </a:solidFill>
        <a:latin typeface="+mn-lt"/>
        <a:ea typeface="+mn-ea"/>
        <a:cs typeface="+mn-cs"/>
      </a:defRPr>
    </a:lvl2pPr>
    <a:lvl3pPr marL="1213714" algn="l" defTabSz="1213714" rtl="0" eaLnBrk="1" latinLnBrk="0" hangingPunct="1">
      <a:defRPr kumimoji="1" sz="1593" kern="1200">
        <a:solidFill>
          <a:schemeClr val="tx1"/>
        </a:solidFill>
        <a:latin typeface="+mn-lt"/>
        <a:ea typeface="+mn-ea"/>
        <a:cs typeface="+mn-cs"/>
      </a:defRPr>
    </a:lvl3pPr>
    <a:lvl4pPr marL="1820571" algn="l" defTabSz="1213714" rtl="0" eaLnBrk="1" latinLnBrk="0" hangingPunct="1">
      <a:defRPr kumimoji="1" sz="1593" kern="1200">
        <a:solidFill>
          <a:schemeClr val="tx1"/>
        </a:solidFill>
        <a:latin typeface="+mn-lt"/>
        <a:ea typeface="+mn-ea"/>
        <a:cs typeface="+mn-cs"/>
      </a:defRPr>
    </a:lvl4pPr>
    <a:lvl5pPr marL="2427429" algn="l" defTabSz="1213714" rtl="0" eaLnBrk="1" latinLnBrk="0" hangingPunct="1">
      <a:defRPr kumimoji="1" sz="1593" kern="1200">
        <a:solidFill>
          <a:schemeClr val="tx1"/>
        </a:solidFill>
        <a:latin typeface="+mn-lt"/>
        <a:ea typeface="+mn-ea"/>
        <a:cs typeface="+mn-cs"/>
      </a:defRPr>
    </a:lvl5pPr>
    <a:lvl6pPr marL="3034287" algn="l" defTabSz="1213714" rtl="0" eaLnBrk="1" latinLnBrk="0" hangingPunct="1">
      <a:defRPr kumimoji="1" sz="1593" kern="1200">
        <a:solidFill>
          <a:schemeClr val="tx1"/>
        </a:solidFill>
        <a:latin typeface="+mn-lt"/>
        <a:ea typeface="+mn-ea"/>
        <a:cs typeface="+mn-cs"/>
      </a:defRPr>
    </a:lvl6pPr>
    <a:lvl7pPr marL="3641144" algn="l" defTabSz="1213714" rtl="0" eaLnBrk="1" latinLnBrk="0" hangingPunct="1">
      <a:defRPr kumimoji="1" sz="1593" kern="1200">
        <a:solidFill>
          <a:schemeClr val="tx1"/>
        </a:solidFill>
        <a:latin typeface="+mn-lt"/>
        <a:ea typeface="+mn-ea"/>
        <a:cs typeface="+mn-cs"/>
      </a:defRPr>
    </a:lvl7pPr>
    <a:lvl8pPr marL="4248001" algn="l" defTabSz="1213714" rtl="0" eaLnBrk="1" latinLnBrk="0" hangingPunct="1">
      <a:defRPr kumimoji="1" sz="1593" kern="1200">
        <a:solidFill>
          <a:schemeClr val="tx1"/>
        </a:solidFill>
        <a:latin typeface="+mn-lt"/>
        <a:ea typeface="+mn-ea"/>
        <a:cs typeface="+mn-cs"/>
      </a:defRPr>
    </a:lvl8pPr>
    <a:lvl9pPr marL="4854858" algn="l" defTabSz="1213714" rtl="0" eaLnBrk="1" latinLnBrk="0" hangingPunct="1">
      <a:defRPr kumimoji="1" sz="159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FA01D-C22A-28DE-A1DD-1E1C50325D9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3B01B82-4C10-7D8C-DA9B-2773A8B83B4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A61D953-5853-B5B0-3EC9-0250486CAFD4}"/>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01A84625-505F-1124-BB32-8FA840493F62}"/>
              </a:ext>
            </a:extLst>
          </p:cNvPr>
          <p:cNvSpPr>
            <a:spLocks noGrp="1"/>
          </p:cNvSpPr>
          <p:nvPr>
            <p:ph type="sldNum" sz="quarter" idx="5"/>
          </p:nvPr>
        </p:nvSpPr>
        <p:spPr/>
        <p:txBody>
          <a:bodyPr/>
          <a:lstStyle/>
          <a:p>
            <a:pPr defTabSz="685663">
              <a:defRPr/>
            </a:pPr>
            <a:fld id="{C88C3EBF-6A74-49D5-81CA-84F7675EC2F3}" type="slidenum">
              <a:rPr kumimoji="1" lang="ja-JP" altLang="en-US">
                <a:solidFill>
                  <a:prstClr val="black"/>
                </a:solidFill>
                <a:latin typeface="游ゴシック" panose="020F0502020204030204"/>
                <a:ea typeface="游ゴシック" panose="020B0400000000000000" pitchFamily="50" charset="-128"/>
              </a:rPr>
              <a:pPr defTabSz="685663">
                <a:defRPr/>
              </a:pPr>
              <a:t>1</a:t>
            </a:fld>
            <a:endParaRPr kumimoji="1"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2498093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33951" y="1749795"/>
            <a:ext cx="12851448" cy="3722335"/>
          </a:xfrm>
        </p:spPr>
        <p:txBody>
          <a:bodyPr anchor="b"/>
          <a:lstStyle>
            <a:lvl1pPr algn="ctr">
              <a:defRPr sz="9354"/>
            </a:lvl1pPr>
          </a:lstStyle>
          <a:p>
            <a:r>
              <a:rPr lang="ja-JP" altLang="en-US"/>
              <a:t>マスター タイトルの書式設定</a:t>
            </a:r>
            <a:endParaRPr lang="en-US" dirty="0"/>
          </a:p>
        </p:txBody>
      </p:sp>
      <p:sp>
        <p:nvSpPr>
          <p:cNvPr id="3" name="Subtitle 2"/>
          <p:cNvSpPr>
            <a:spLocks noGrp="1"/>
          </p:cNvSpPr>
          <p:nvPr>
            <p:ph type="subTitle" idx="1"/>
          </p:nvPr>
        </p:nvSpPr>
        <p:spPr>
          <a:xfrm>
            <a:off x="1889919" y="5615678"/>
            <a:ext cx="11339513" cy="2581379"/>
          </a:xfrm>
        </p:spPr>
        <p:txBody>
          <a:bodyPr/>
          <a:lstStyle>
            <a:lvl1pPr marL="0" indent="0" algn="ctr">
              <a:buNone/>
              <a:defRPr sz="3742"/>
            </a:lvl1pPr>
            <a:lvl2pPr marL="712775" indent="0" algn="ctr">
              <a:buNone/>
              <a:defRPr sz="3118"/>
            </a:lvl2pPr>
            <a:lvl3pPr marL="1425550" indent="0" algn="ctr">
              <a:buNone/>
              <a:defRPr sz="2806"/>
            </a:lvl3pPr>
            <a:lvl4pPr marL="2138324" indent="0" algn="ctr">
              <a:buNone/>
              <a:defRPr sz="2494"/>
            </a:lvl4pPr>
            <a:lvl5pPr marL="2851099" indent="0" algn="ctr">
              <a:buNone/>
              <a:defRPr sz="2494"/>
            </a:lvl5pPr>
            <a:lvl6pPr marL="3563874" indent="0" algn="ctr">
              <a:buNone/>
              <a:defRPr sz="2494"/>
            </a:lvl6pPr>
            <a:lvl7pPr marL="4276649" indent="0" algn="ctr">
              <a:buNone/>
              <a:defRPr sz="2494"/>
            </a:lvl7pPr>
            <a:lvl8pPr marL="4989424" indent="0" algn="ctr">
              <a:buNone/>
              <a:defRPr sz="2494"/>
            </a:lvl8pPr>
            <a:lvl9pPr marL="5702198" indent="0" algn="ctr">
              <a:buNone/>
              <a:defRPr sz="249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1037514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2823923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19786" y="569240"/>
            <a:ext cx="3260110"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039456" y="569240"/>
            <a:ext cx="9591338"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3393669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1059685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031582" y="2665532"/>
            <a:ext cx="13040439" cy="4447496"/>
          </a:xfrm>
        </p:spPr>
        <p:txBody>
          <a:bodyPr anchor="b"/>
          <a:lstStyle>
            <a:lvl1pPr>
              <a:defRPr sz="935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31582" y="7155103"/>
            <a:ext cx="13040439" cy="2338833"/>
          </a:xfrm>
        </p:spPr>
        <p:txBody>
          <a:bodyPr/>
          <a:lstStyle>
            <a:lvl1pPr marL="0" indent="0">
              <a:buNone/>
              <a:defRPr sz="3742">
                <a:solidFill>
                  <a:schemeClr val="tx1"/>
                </a:solidFill>
              </a:defRPr>
            </a:lvl1pPr>
            <a:lvl2pPr marL="712775" indent="0">
              <a:buNone/>
              <a:defRPr sz="3118">
                <a:solidFill>
                  <a:schemeClr val="tx1">
                    <a:tint val="75000"/>
                  </a:schemeClr>
                </a:solidFill>
              </a:defRPr>
            </a:lvl2pPr>
            <a:lvl3pPr marL="1425550" indent="0">
              <a:buNone/>
              <a:defRPr sz="2806">
                <a:solidFill>
                  <a:schemeClr val="tx1">
                    <a:tint val="75000"/>
                  </a:schemeClr>
                </a:solidFill>
              </a:defRPr>
            </a:lvl3pPr>
            <a:lvl4pPr marL="2138324" indent="0">
              <a:buNone/>
              <a:defRPr sz="2494">
                <a:solidFill>
                  <a:schemeClr val="tx1">
                    <a:tint val="75000"/>
                  </a:schemeClr>
                </a:solidFill>
              </a:defRPr>
            </a:lvl4pPr>
            <a:lvl5pPr marL="2851099" indent="0">
              <a:buNone/>
              <a:defRPr sz="2494">
                <a:solidFill>
                  <a:schemeClr val="tx1">
                    <a:tint val="75000"/>
                  </a:schemeClr>
                </a:solidFill>
              </a:defRPr>
            </a:lvl5pPr>
            <a:lvl6pPr marL="3563874" indent="0">
              <a:buNone/>
              <a:defRPr sz="2494">
                <a:solidFill>
                  <a:schemeClr val="tx1">
                    <a:tint val="75000"/>
                  </a:schemeClr>
                </a:solidFill>
              </a:defRPr>
            </a:lvl6pPr>
            <a:lvl7pPr marL="4276649" indent="0">
              <a:buNone/>
              <a:defRPr sz="2494">
                <a:solidFill>
                  <a:schemeClr val="tx1">
                    <a:tint val="75000"/>
                  </a:schemeClr>
                </a:solidFill>
              </a:defRPr>
            </a:lvl7pPr>
            <a:lvl8pPr marL="4989424" indent="0">
              <a:buNone/>
              <a:defRPr sz="2494">
                <a:solidFill>
                  <a:schemeClr val="tx1">
                    <a:tint val="75000"/>
                  </a:schemeClr>
                </a:solidFill>
              </a:defRPr>
            </a:lvl8pPr>
            <a:lvl9pPr marL="5702198" indent="0">
              <a:buNone/>
              <a:defRPr sz="249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710302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39455" y="2846200"/>
            <a:ext cx="6425724"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654171" y="2846200"/>
            <a:ext cx="6425724"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4019422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041425" y="569242"/>
            <a:ext cx="13040439"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41426" y="2620980"/>
            <a:ext cx="63961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ja-JP" altLang="en-US"/>
              <a:t>マスター テキストの書式設定</a:t>
            </a:r>
          </a:p>
        </p:txBody>
      </p:sp>
      <p:sp>
        <p:nvSpPr>
          <p:cNvPr id="4" name="Content Placeholder 3"/>
          <p:cNvSpPr>
            <a:spLocks noGrp="1"/>
          </p:cNvSpPr>
          <p:nvPr>
            <p:ph sz="half" idx="2"/>
          </p:nvPr>
        </p:nvSpPr>
        <p:spPr>
          <a:xfrm>
            <a:off x="1041426" y="3905482"/>
            <a:ext cx="6396193"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654172" y="2620980"/>
            <a:ext cx="64276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ja-JP" altLang="en-US"/>
              <a:t>マスター テキストの書式設定</a:t>
            </a:r>
          </a:p>
        </p:txBody>
      </p:sp>
      <p:sp>
        <p:nvSpPr>
          <p:cNvPr id="6" name="Content Placeholder 5"/>
          <p:cNvSpPr>
            <a:spLocks noGrp="1"/>
          </p:cNvSpPr>
          <p:nvPr>
            <p:ph sz="quarter" idx="4"/>
          </p:nvPr>
        </p:nvSpPr>
        <p:spPr>
          <a:xfrm>
            <a:off x="7654172" y="3905482"/>
            <a:ext cx="6427693"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3130436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2327187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3708872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ja-JP" altLang="en-US"/>
              <a:t>マスター タイトルの書式設定</a:t>
            </a:r>
            <a:endParaRPr lang="en-US" dirty="0"/>
          </a:p>
        </p:txBody>
      </p:sp>
      <p:sp>
        <p:nvSpPr>
          <p:cNvPr id="3" name="Content Placeholder 2"/>
          <p:cNvSpPr>
            <a:spLocks noGrp="1"/>
          </p:cNvSpPr>
          <p:nvPr>
            <p:ph idx="1"/>
          </p:nvPr>
        </p:nvSpPr>
        <p:spPr>
          <a:xfrm>
            <a:off x="6427693" y="1539425"/>
            <a:ext cx="7654171" cy="7598117"/>
          </a:xfrm>
        </p:spPr>
        <p:txBody>
          <a:bodyPr/>
          <a:lstStyle>
            <a:lvl1pPr>
              <a:defRPr sz="4989"/>
            </a:lvl1pPr>
            <a:lvl2pPr>
              <a:defRPr sz="4365"/>
            </a:lvl2pPr>
            <a:lvl3pPr>
              <a:defRPr sz="3742"/>
            </a:lvl3pPr>
            <a:lvl4pPr>
              <a:defRPr sz="3118"/>
            </a:lvl4pPr>
            <a:lvl5pPr>
              <a:defRPr sz="3118"/>
            </a:lvl5pPr>
            <a:lvl6pPr>
              <a:defRPr sz="3118"/>
            </a:lvl6pPr>
            <a:lvl7pPr>
              <a:defRPr sz="3118"/>
            </a:lvl7pPr>
            <a:lvl8pPr>
              <a:defRPr sz="3118"/>
            </a:lvl8pPr>
            <a:lvl9pPr>
              <a:defRPr sz="3118"/>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1695780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427693" y="1539425"/>
            <a:ext cx="7654171" cy="7598117"/>
          </a:xfrm>
        </p:spPr>
        <p:txBody>
          <a:bodyPr anchor="t"/>
          <a:lstStyle>
            <a:lvl1pPr marL="0" indent="0">
              <a:buNone/>
              <a:defRPr sz="4989"/>
            </a:lvl1pPr>
            <a:lvl2pPr marL="712775" indent="0">
              <a:buNone/>
              <a:defRPr sz="4365"/>
            </a:lvl2pPr>
            <a:lvl3pPr marL="1425550" indent="0">
              <a:buNone/>
              <a:defRPr sz="3742"/>
            </a:lvl3pPr>
            <a:lvl4pPr marL="2138324" indent="0">
              <a:buNone/>
              <a:defRPr sz="3118"/>
            </a:lvl4pPr>
            <a:lvl5pPr marL="2851099" indent="0">
              <a:buNone/>
              <a:defRPr sz="3118"/>
            </a:lvl5pPr>
            <a:lvl6pPr marL="3563874" indent="0">
              <a:buNone/>
              <a:defRPr sz="3118"/>
            </a:lvl6pPr>
            <a:lvl7pPr marL="4276649" indent="0">
              <a:buNone/>
              <a:defRPr sz="3118"/>
            </a:lvl7pPr>
            <a:lvl8pPr marL="4989424" indent="0">
              <a:buNone/>
              <a:defRPr sz="3118"/>
            </a:lvl8pPr>
            <a:lvl9pPr marL="5702198" indent="0">
              <a:buNone/>
              <a:defRPr sz="3118"/>
            </a:lvl9pPr>
          </a:lstStyle>
          <a:p>
            <a:r>
              <a:rPr lang="ja-JP" altLang="en-US"/>
              <a:t>図を追加</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3619538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456" y="569242"/>
            <a:ext cx="13040439"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39456" y="2846200"/>
            <a:ext cx="13040439"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39455" y="9909729"/>
            <a:ext cx="3401854" cy="569240"/>
          </a:xfrm>
          <a:prstGeom prst="rect">
            <a:avLst/>
          </a:prstGeom>
        </p:spPr>
        <p:txBody>
          <a:bodyPr vert="horz" lIns="91440" tIns="45720" rIns="91440" bIns="45720" rtlCol="0" anchor="ctr"/>
          <a:lstStyle>
            <a:lvl1pPr algn="l">
              <a:defRPr sz="1871">
                <a:solidFill>
                  <a:schemeClr val="tx1">
                    <a:tint val="75000"/>
                  </a:schemeClr>
                </a:solidFill>
              </a:defRPr>
            </a:lvl1pPr>
          </a:lstStyle>
          <a:p>
            <a:fld id="{89750C83-3C0E-469E-B2F2-FC10B0C830CB}" type="datetimeFigureOut">
              <a:rPr kumimoji="1" lang="ja-JP" altLang="en-US" smtClean="0"/>
              <a:t>2026/3/24</a:t>
            </a:fld>
            <a:endParaRPr kumimoji="1" lang="ja-JP" altLang="en-US"/>
          </a:p>
        </p:txBody>
      </p:sp>
      <p:sp>
        <p:nvSpPr>
          <p:cNvPr id="5" name="Footer Placeholder 4"/>
          <p:cNvSpPr>
            <a:spLocks noGrp="1"/>
          </p:cNvSpPr>
          <p:nvPr>
            <p:ph type="ftr" sz="quarter" idx="3"/>
          </p:nvPr>
        </p:nvSpPr>
        <p:spPr>
          <a:xfrm>
            <a:off x="5008285" y="9909729"/>
            <a:ext cx="5102781" cy="569240"/>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0678041" y="9909729"/>
            <a:ext cx="3401854" cy="569240"/>
          </a:xfrm>
          <a:prstGeom prst="rect">
            <a:avLst/>
          </a:prstGeom>
        </p:spPr>
        <p:txBody>
          <a:bodyPr vert="horz" lIns="91440" tIns="45720" rIns="91440" bIns="45720" rtlCol="0" anchor="ctr"/>
          <a:lstStyle>
            <a:lvl1pPr algn="r">
              <a:defRPr sz="1871">
                <a:solidFill>
                  <a:schemeClr val="tx1">
                    <a:tint val="75000"/>
                  </a:schemeClr>
                </a:solidFill>
              </a:defRPr>
            </a:lvl1p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430723787"/>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1425550" rtl="0" eaLnBrk="1" latinLnBrk="0" hangingPunct="1">
        <a:lnSpc>
          <a:spcPct val="90000"/>
        </a:lnSpc>
        <a:spcBef>
          <a:spcPct val="0"/>
        </a:spcBef>
        <a:buNone/>
        <a:defRPr kumimoji="1"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kumimoji="1"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kumimoji="1"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kumimoji="1"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9pPr>
    </p:bodyStyle>
    <p:otherStyle>
      <a:defPPr>
        <a:defRPr lang="en-US"/>
      </a:defPPr>
      <a:lvl1pPr marL="0" algn="l" defTabSz="1425550" rtl="0" eaLnBrk="1" latinLnBrk="0" hangingPunct="1">
        <a:defRPr kumimoji="1" sz="2806" kern="1200">
          <a:solidFill>
            <a:schemeClr val="tx1"/>
          </a:solidFill>
          <a:latin typeface="+mn-lt"/>
          <a:ea typeface="+mn-ea"/>
          <a:cs typeface="+mn-cs"/>
        </a:defRPr>
      </a:lvl1pPr>
      <a:lvl2pPr marL="712775" algn="l" defTabSz="1425550" rtl="0" eaLnBrk="1" latinLnBrk="0" hangingPunct="1">
        <a:defRPr kumimoji="1" sz="2806" kern="1200">
          <a:solidFill>
            <a:schemeClr val="tx1"/>
          </a:solidFill>
          <a:latin typeface="+mn-lt"/>
          <a:ea typeface="+mn-ea"/>
          <a:cs typeface="+mn-cs"/>
        </a:defRPr>
      </a:lvl2pPr>
      <a:lvl3pPr marL="1425550" algn="l" defTabSz="1425550" rtl="0" eaLnBrk="1" latinLnBrk="0" hangingPunct="1">
        <a:defRPr kumimoji="1" sz="2806" kern="1200">
          <a:solidFill>
            <a:schemeClr val="tx1"/>
          </a:solidFill>
          <a:latin typeface="+mn-lt"/>
          <a:ea typeface="+mn-ea"/>
          <a:cs typeface="+mn-cs"/>
        </a:defRPr>
      </a:lvl3pPr>
      <a:lvl4pPr marL="2138324" algn="l" defTabSz="1425550" rtl="0" eaLnBrk="1" latinLnBrk="0" hangingPunct="1">
        <a:defRPr kumimoji="1" sz="2806" kern="1200">
          <a:solidFill>
            <a:schemeClr val="tx1"/>
          </a:solidFill>
          <a:latin typeface="+mn-lt"/>
          <a:ea typeface="+mn-ea"/>
          <a:cs typeface="+mn-cs"/>
        </a:defRPr>
      </a:lvl4pPr>
      <a:lvl5pPr marL="2851099" algn="l" defTabSz="1425550" rtl="0" eaLnBrk="1" latinLnBrk="0" hangingPunct="1">
        <a:defRPr kumimoji="1" sz="2806" kern="1200">
          <a:solidFill>
            <a:schemeClr val="tx1"/>
          </a:solidFill>
          <a:latin typeface="+mn-lt"/>
          <a:ea typeface="+mn-ea"/>
          <a:cs typeface="+mn-cs"/>
        </a:defRPr>
      </a:lvl5pPr>
      <a:lvl6pPr marL="3563874" algn="l" defTabSz="1425550" rtl="0" eaLnBrk="1" latinLnBrk="0" hangingPunct="1">
        <a:defRPr kumimoji="1" sz="2806" kern="1200">
          <a:solidFill>
            <a:schemeClr val="tx1"/>
          </a:solidFill>
          <a:latin typeface="+mn-lt"/>
          <a:ea typeface="+mn-ea"/>
          <a:cs typeface="+mn-cs"/>
        </a:defRPr>
      </a:lvl6pPr>
      <a:lvl7pPr marL="4276649" algn="l" defTabSz="1425550" rtl="0" eaLnBrk="1" latinLnBrk="0" hangingPunct="1">
        <a:defRPr kumimoji="1" sz="2806" kern="1200">
          <a:solidFill>
            <a:schemeClr val="tx1"/>
          </a:solidFill>
          <a:latin typeface="+mn-lt"/>
          <a:ea typeface="+mn-ea"/>
          <a:cs typeface="+mn-cs"/>
        </a:defRPr>
      </a:lvl7pPr>
      <a:lvl8pPr marL="4989424" algn="l" defTabSz="1425550" rtl="0" eaLnBrk="1" latinLnBrk="0" hangingPunct="1">
        <a:defRPr kumimoji="1" sz="2806" kern="1200">
          <a:solidFill>
            <a:schemeClr val="tx1"/>
          </a:solidFill>
          <a:latin typeface="+mn-lt"/>
          <a:ea typeface="+mn-ea"/>
          <a:cs typeface="+mn-cs"/>
        </a:defRPr>
      </a:lvl8pPr>
      <a:lvl9pPr marL="5702198" algn="l" defTabSz="1425550" rtl="0" eaLnBrk="1" latinLnBrk="0" hangingPunct="1">
        <a:defRPr kumimoji="1"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a:extLst>
            <a:ext uri="{FF2B5EF4-FFF2-40B4-BE49-F238E27FC236}">
              <a16:creationId xmlns:a16="http://schemas.microsoft.com/office/drawing/2014/main" id="{B3D60334-F380-265A-A54A-6D42D4FBEDF8}"/>
            </a:ext>
          </a:extLst>
        </p:cNvPr>
        <p:cNvGrpSpPr/>
        <p:nvPr/>
      </p:nvGrpSpPr>
      <p:grpSpPr>
        <a:xfrm>
          <a:off x="0" y="0"/>
          <a:ext cx="0" cy="0"/>
          <a:chOff x="0" y="0"/>
          <a:chExt cx="0" cy="0"/>
        </a:xfrm>
      </p:grpSpPr>
      <p:graphicFrame>
        <p:nvGraphicFramePr>
          <p:cNvPr id="34" name="表 33">
            <a:extLst>
              <a:ext uri="{FF2B5EF4-FFF2-40B4-BE49-F238E27FC236}">
                <a16:creationId xmlns:a16="http://schemas.microsoft.com/office/drawing/2014/main" id="{AD74F986-F3CA-2AC0-C2DE-CE27E6FFA9D8}"/>
              </a:ext>
            </a:extLst>
          </p:cNvPr>
          <p:cNvGraphicFramePr>
            <a:graphicFrameLocks noGrp="1"/>
          </p:cNvGraphicFramePr>
          <p:nvPr>
            <p:extLst>
              <p:ext uri="{D42A27DB-BD31-4B8C-83A1-F6EECF244321}">
                <p14:modId xmlns:p14="http://schemas.microsoft.com/office/powerpoint/2010/main" val="2343052814"/>
              </p:ext>
            </p:extLst>
          </p:nvPr>
        </p:nvGraphicFramePr>
        <p:xfrm>
          <a:off x="7645051" y="7150618"/>
          <a:ext cx="5994990" cy="3313643"/>
        </p:xfrm>
        <a:graphic>
          <a:graphicData uri="http://schemas.openxmlformats.org/drawingml/2006/table">
            <a:tbl>
              <a:tblPr firstRow="1" bandRow="1">
                <a:tableStyleId>{5C22544A-7EE6-4342-B048-85BDC9FD1C3A}</a:tableStyleId>
              </a:tblPr>
              <a:tblGrid>
                <a:gridCol w="774990">
                  <a:extLst>
                    <a:ext uri="{9D8B030D-6E8A-4147-A177-3AD203B41FA5}">
                      <a16:colId xmlns:a16="http://schemas.microsoft.com/office/drawing/2014/main" val="41892751"/>
                    </a:ext>
                  </a:extLst>
                </a:gridCol>
                <a:gridCol w="2988000">
                  <a:extLst>
                    <a:ext uri="{9D8B030D-6E8A-4147-A177-3AD203B41FA5}">
                      <a16:colId xmlns:a16="http://schemas.microsoft.com/office/drawing/2014/main" val="1983213364"/>
                    </a:ext>
                  </a:extLst>
                </a:gridCol>
                <a:gridCol w="2232000">
                  <a:extLst>
                    <a:ext uri="{9D8B030D-6E8A-4147-A177-3AD203B41FA5}">
                      <a16:colId xmlns:a16="http://schemas.microsoft.com/office/drawing/2014/main" val="2245981118"/>
                    </a:ext>
                  </a:extLst>
                </a:gridCol>
              </a:tblGrid>
              <a:tr h="278191">
                <a:tc>
                  <a:txBody>
                    <a:bodyPr/>
                    <a:lstStyle/>
                    <a:p>
                      <a:pPr algn="ctr"/>
                      <a:r>
                        <a:rPr kumimoji="1" lang="ja-JP" altLang="en-US" sz="1050" b="1" dirty="0">
                          <a:solidFill>
                            <a:schemeClr val="tx1"/>
                          </a:solidFill>
                        </a:rPr>
                        <a:t>区分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tx1"/>
                          </a:solidFill>
                        </a:rPr>
                        <a:t>災害前に準備、持出しリュック等に入れる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tx1"/>
                          </a:solidFill>
                        </a:rPr>
                        <a:t>平時から備蓄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extLst>
                  <a:ext uri="{0D108BD9-81ED-4DB2-BD59-A6C34878D82A}">
                    <a16:rowId xmlns:a16="http://schemas.microsoft.com/office/drawing/2014/main" val="1511597957"/>
                  </a:ext>
                </a:extLst>
              </a:tr>
              <a:tr h="351278">
                <a:tc>
                  <a:txBody>
                    <a:bodyPr/>
                    <a:lstStyle/>
                    <a:p>
                      <a:pPr algn="ctr"/>
                      <a:r>
                        <a:rPr kumimoji="1" lang="ja-JP" altLang="en-US" sz="1050" b="1" dirty="0">
                          <a:solidFill>
                            <a:schemeClr val="tx1"/>
                          </a:solidFill>
                        </a:rPr>
                        <a:t>食　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marL="0" marR="0" lvl="0" indent="0" algn="l" defTabSz="1425550" rtl="0" eaLnBrk="1" fontAlgn="auto" latinLnBrk="0" hangingPunct="1">
                        <a:lnSpc>
                          <a:spcPts val="1300"/>
                        </a:lnSpc>
                        <a:spcBef>
                          <a:spcPts val="0"/>
                        </a:spcBef>
                        <a:spcAft>
                          <a:spcPts val="300"/>
                        </a:spcAft>
                        <a:buClrTx/>
                        <a:buSzTx/>
                        <a:buFontTx/>
                        <a:buNone/>
                        <a:tabLst/>
                        <a:defRPr/>
                      </a:pPr>
                      <a:r>
                        <a:rPr kumimoji="1" lang="ja-JP" altLang="en-US" sz="1050" b="0" dirty="0">
                          <a:solidFill>
                            <a:schemeClr val="tx1"/>
                          </a:solidFill>
                          <a:latin typeface="BIZ UDゴシック" panose="020B0400000000000000" pitchFamily="49" charset="-128"/>
                          <a:ea typeface="BIZ UDゴシック" panose="020B0400000000000000" pitchFamily="49" charset="-128"/>
                        </a:rPr>
                        <a:t>□飲料水　□携行食・非常食</a:t>
                      </a:r>
                      <a:endParaRPr kumimoji="1" lang="en-US" altLang="ja-JP" sz="105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425550" rtl="0" eaLnBrk="1" fontAlgn="auto" latinLnBrk="0" hangingPunct="1">
                        <a:lnSpc>
                          <a:spcPts val="1300"/>
                        </a:lnSpc>
                        <a:spcBef>
                          <a:spcPts val="0"/>
                        </a:spcBef>
                        <a:spcAft>
                          <a:spcPts val="300"/>
                        </a:spcAft>
                        <a:buClrTx/>
                        <a:buSzTx/>
                        <a:buFontTx/>
                        <a:buNone/>
                        <a:tabLst/>
                        <a:defRPr/>
                      </a:pPr>
                      <a:r>
                        <a:rPr kumimoji="1" lang="ja-JP" altLang="en-US" sz="1050" b="0" dirty="0">
                          <a:solidFill>
                            <a:schemeClr val="tx1"/>
                          </a:solidFill>
                          <a:latin typeface="BIZ UDゴシック" panose="020B0400000000000000" pitchFamily="49" charset="-128"/>
                          <a:ea typeface="BIZ UDゴシック" panose="020B0400000000000000" pitchFamily="49" charset="-128"/>
                        </a:rPr>
                        <a:t>□飲料水　□食料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1934468"/>
                  </a:ext>
                </a:extLst>
              </a:tr>
              <a:tr h="656273">
                <a:tc>
                  <a:txBody>
                    <a:bodyPr/>
                    <a:lstStyle/>
                    <a:p>
                      <a:pPr algn="ctr"/>
                      <a:r>
                        <a:rPr kumimoji="1" lang="ja-JP" altLang="en-US" sz="1050" b="1" dirty="0"/>
                        <a:t>医療衛生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marL="0" marR="0" lvl="0" indent="0" algn="l" defTabSz="1425550" rtl="0" eaLnBrk="1" fontAlgn="auto" latinLnBrk="0" hangingPunct="1">
                        <a:lnSpc>
                          <a:spcPts val="1300"/>
                        </a:lnSpc>
                        <a:spcBef>
                          <a:spcPts val="0"/>
                        </a:spcBef>
                        <a:spcAft>
                          <a:spcPts val="300"/>
                        </a:spcAft>
                        <a:buClrTx/>
                        <a:buSzTx/>
                        <a:buFontTx/>
                        <a:buNone/>
                        <a:tabLst/>
                        <a:defRPr/>
                      </a:pPr>
                      <a:r>
                        <a:rPr kumimoji="1" lang="ja-JP" altLang="en-US" sz="1050" dirty="0">
                          <a:latin typeface="BIZ UDゴシック" panose="020B0400000000000000" pitchFamily="49" charset="-128"/>
                          <a:ea typeface="BIZ UDゴシック" panose="020B0400000000000000" pitchFamily="49" charset="-128"/>
                        </a:rPr>
                        <a:t>□服用している薬　□生理用品　□歯ブラシ</a:t>
                      </a:r>
                      <a:endParaRPr kumimoji="1" lang="en-US" altLang="ja-JP" sz="1050" dirty="0">
                        <a:latin typeface="BIZ UDゴシック" panose="020B0400000000000000" pitchFamily="49" charset="-128"/>
                        <a:ea typeface="BIZ UDゴシック" panose="020B0400000000000000" pitchFamily="49" charset="-128"/>
                      </a:endParaRPr>
                    </a:p>
                    <a:p>
                      <a:pPr marL="0" marR="0" lvl="0" indent="0" algn="l" defTabSz="1425550" rtl="0" eaLnBrk="1" fontAlgn="auto" latinLnBrk="0" hangingPunct="1">
                        <a:lnSpc>
                          <a:spcPts val="1300"/>
                        </a:lnSpc>
                        <a:spcBef>
                          <a:spcPts val="0"/>
                        </a:spcBef>
                        <a:spcAft>
                          <a:spcPts val="300"/>
                        </a:spcAft>
                        <a:buClrTx/>
                        <a:buSzTx/>
                        <a:buFontTx/>
                        <a:buNone/>
                        <a:tabLst/>
                        <a:defRPr/>
                      </a:pPr>
                      <a:r>
                        <a:rPr kumimoji="1" lang="ja-JP" altLang="en-US" sz="1050" dirty="0">
                          <a:latin typeface="BIZ UDゴシック" panose="020B0400000000000000" pitchFamily="49" charset="-128"/>
                          <a:ea typeface="BIZ UDゴシック" panose="020B0400000000000000" pitchFamily="49" charset="-128"/>
                        </a:rPr>
                        <a:t>□ウェットティッシュ　□タオル　□ごみ袋</a:t>
                      </a:r>
                      <a:endParaRPr kumimoji="1" lang="en-US" altLang="ja-JP" sz="1050" dirty="0">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425550" rtl="0" eaLnBrk="1" fontAlgn="auto" latinLnBrk="0" hangingPunct="1">
                        <a:lnSpc>
                          <a:spcPts val="1300"/>
                        </a:lnSpc>
                        <a:spcBef>
                          <a:spcPts val="0"/>
                        </a:spcBef>
                        <a:spcAft>
                          <a:spcPts val="300"/>
                        </a:spcAft>
                        <a:buClrTx/>
                        <a:buSzTx/>
                        <a:buFontTx/>
                        <a:buNone/>
                        <a:tabLst/>
                        <a:defRPr/>
                      </a:pPr>
                      <a:r>
                        <a:rPr kumimoji="1" lang="ja-JP" altLang="en-US" sz="1050" dirty="0">
                          <a:latin typeface="BIZ UDゴシック" panose="020B0400000000000000" pitchFamily="49" charset="-128"/>
                          <a:ea typeface="BIZ UDゴシック" panose="020B0400000000000000" pitchFamily="49" charset="-128"/>
                        </a:rPr>
                        <a:t>□救急医療品　□簡易トイレ</a:t>
                      </a:r>
                      <a:endParaRPr kumimoji="1" lang="en-US" altLang="ja-JP" sz="1050" dirty="0">
                        <a:latin typeface="BIZ UDゴシック" panose="020B0400000000000000" pitchFamily="49" charset="-128"/>
                        <a:ea typeface="BIZ UDゴシック" panose="020B0400000000000000" pitchFamily="49" charset="-128"/>
                      </a:endParaRPr>
                    </a:p>
                    <a:p>
                      <a:pPr marL="0" marR="0" lvl="0" indent="0" algn="l" defTabSz="1425550" rtl="0" eaLnBrk="1" fontAlgn="auto" latinLnBrk="0" hangingPunct="1">
                        <a:lnSpc>
                          <a:spcPts val="1300"/>
                        </a:lnSpc>
                        <a:spcBef>
                          <a:spcPts val="0"/>
                        </a:spcBef>
                        <a:spcAft>
                          <a:spcPts val="300"/>
                        </a:spcAft>
                        <a:buClrTx/>
                        <a:buSzTx/>
                        <a:buFontTx/>
                        <a:buNone/>
                        <a:tabLst/>
                        <a:defRPr/>
                      </a:pPr>
                      <a:r>
                        <a:rPr kumimoji="1" lang="ja-JP" altLang="en-US" sz="1050" dirty="0">
                          <a:latin typeface="BIZ UDゴシック" panose="020B0400000000000000" pitchFamily="49" charset="-128"/>
                          <a:ea typeface="BIZ UDゴシック" panose="020B0400000000000000" pitchFamily="49" charset="-128"/>
                        </a:rPr>
                        <a:t>□トイレットペーパー</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9783055"/>
                  </a:ext>
                </a:extLst>
              </a:tr>
              <a:tr h="656273">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tx1"/>
                          </a:solidFill>
                        </a:rPr>
                        <a:t>道具類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nSpc>
                          <a:spcPts val="1300"/>
                        </a:lnSpc>
                        <a:spcAft>
                          <a:spcPts val="300"/>
                        </a:spcAft>
                      </a:pPr>
                      <a:r>
                        <a:rPr kumimoji="1" lang="ja-JP" altLang="en-US" sz="1050" b="0" dirty="0">
                          <a:solidFill>
                            <a:schemeClr val="tx1"/>
                          </a:solidFill>
                          <a:latin typeface="BIZ UDゴシック" panose="020B0400000000000000" pitchFamily="49" charset="-128"/>
                          <a:ea typeface="BIZ UDゴシック" panose="020B0400000000000000" pitchFamily="49" charset="-128"/>
                        </a:rPr>
                        <a:t>□携帯電話　□充電器　□携帯ラジオ　□電池　□懐中電灯　□厚底の靴　□眼鏡</a:t>
                      </a:r>
                      <a:endParaRPr kumimoji="1" lang="en-US" altLang="ja-JP" sz="1050" b="0" dirty="0">
                        <a:solidFill>
                          <a:schemeClr val="tx1"/>
                        </a:solidFill>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425550" rtl="0" eaLnBrk="1" fontAlgn="auto" latinLnBrk="0" hangingPunct="1">
                        <a:lnSpc>
                          <a:spcPts val="1300"/>
                        </a:lnSpc>
                        <a:spcBef>
                          <a:spcPts val="0"/>
                        </a:spcBef>
                        <a:spcAft>
                          <a:spcPts val="300"/>
                        </a:spcAft>
                        <a:buClrTx/>
                        <a:buSzTx/>
                        <a:buFontTx/>
                        <a:buNone/>
                        <a:tabLst/>
                        <a:defRPr/>
                      </a:pPr>
                      <a:r>
                        <a:rPr kumimoji="1" lang="ja-JP" altLang="en-US" sz="1050" b="0" dirty="0">
                          <a:solidFill>
                            <a:schemeClr val="tx1"/>
                          </a:solidFill>
                          <a:latin typeface="BIZ UDゴシック" panose="020B0400000000000000" pitchFamily="49" charset="-128"/>
                          <a:ea typeface="BIZ UDゴシック" panose="020B0400000000000000" pitchFamily="49" charset="-128"/>
                        </a:rPr>
                        <a:t>□ヘルメット　□軍手</a:t>
                      </a:r>
                      <a:endParaRPr kumimoji="1" lang="en-US" altLang="ja-JP" sz="1050" b="0" dirty="0">
                        <a:solidFill>
                          <a:schemeClr val="tx1"/>
                        </a:solidFill>
                        <a:latin typeface="BIZ UDゴシック" panose="020B0400000000000000" pitchFamily="49" charset="-128"/>
                        <a:ea typeface="BIZ UDゴシック" panose="020B0400000000000000" pitchFamily="49" charset="-128"/>
                      </a:endParaRPr>
                    </a:p>
                    <a:p>
                      <a:pPr marL="0" marR="0" lvl="0" indent="0" algn="l" defTabSz="1425550" rtl="0" eaLnBrk="1" fontAlgn="auto" latinLnBrk="0" hangingPunct="1">
                        <a:lnSpc>
                          <a:spcPts val="1300"/>
                        </a:lnSpc>
                        <a:spcBef>
                          <a:spcPts val="0"/>
                        </a:spcBef>
                        <a:spcAft>
                          <a:spcPts val="300"/>
                        </a:spcAft>
                        <a:buClrTx/>
                        <a:buSzTx/>
                        <a:buFontTx/>
                        <a:buNone/>
                        <a:tabLst/>
                        <a:defRPr/>
                      </a:pPr>
                      <a:r>
                        <a:rPr kumimoji="1" lang="ja-JP" altLang="en-US" sz="1050" b="0" dirty="0">
                          <a:solidFill>
                            <a:schemeClr val="tx1"/>
                          </a:solidFill>
                          <a:latin typeface="BIZ UDゴシック" panose="020B0400000000000000" pitchFamily="49" charset="-128"/>
                          <a:ea typeface="BIZ UDゴシック" panose="020B0400000000000000" pitchFamily="49" charset="-128"/>
                        </a:rPr>
                        <a:t>□簡易食器</a:t>
                      </a:r>
                      <a:endParaRPr kumimoji="1" lang="en-US" altLang="ja-JP" sz="1050" b="0" dirty="0">
                        <a:solidFill>
                          <a:schemeClr val="tx1"/>
                        </a:solidFill>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69471205"/>
                  </a:ext>
                </a:extLst>
              </a:tr>
              <a:tr h="456662">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50" b="1" dirty="0"/>
                        <a:t>衣　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nSpc>
                          <a:spcPts val="1300"/>
                        </a:lnSpc>
                        <a:spcAft>
                          <a:spcPts val="300"/>
                        </a:spcAft>
                      </a:pPr>
                      <a:r>
                        <a:rPr kumimoji="1" lang="ja-JP" altLang="en-US" sz="1050" dirty="0">
                          <a:latin typeface="BIZ UDゴシック" panose="020B0400000000000000" pitchFamily="49" charset="-128"/>
                          <a:ea typeface="BIZ UDゴシック" panose="020B0400000000000000" pitchFamily="49" charset="-128"/>
                        </a:rPr>
                        <a:t>□下着　□靴下　□着替え　□防寒着</a:t>
                      </a:r>
                      <a:endParaRPr kumimoji="1" lang="en-US" altLang="ja-JP" sz="1050" dirty="0">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425550" rtl="0" eaLnBrk="1" fontAlgn="auto" latinLnBrk="0" hangingPunct="1">
                        <a:lnSpc>
                          <a:spcPts val="1300"/>
                        </a:lnSpc>
                        <a:spcBef>
                          <a:spcPts val="0"/>
                        </a:spcBef>
                        <a:spcAft>
                          <a:spcPts val="300"/>
                        </a:spcAft>
                        <a:buClrTx/>
                        <a:buSzTx/>
                        <a:buFontTx/>
                        <a:buNone/>
                        <a:tabLst/>
                        <a:defRPr/>
                      </a:pPr>
                      <a:r>
                        <a:rPr kumimoji="1" lang="ja-JP" altLang="en-US" sz="1050" dirty="0">
                          <a:latin typeface="BIZ UDゴシック" panose="020B0400000000000000" pitchFamily="49" charset="-128"/>
                          <a:ea typeface="BIZ UDゴシック" panose="020B0400000000000000" pitchFamily="49" charset="-128"/>
                        </a:rPr>
                        <a:t>□レインコート　□寝袋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1269875"/>
                  </a:ext>
                </a:extLst>
              </a:tr>
              <a:tr h="458304">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50" b="1" dirty="0"/>
                        <a:t>貴重品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marL="0" marR="0" lvl="0" indent="0" algn="l" defTabSz="1425550" rtl="0" eaLnBrk="1" fontAlgn="auto" latinLnBrk="0" hangingPunct="1">
                        <a:lnSpc>
                          <a:spcPts val="1300"/>
                        </a:lnSpc>
                        <a:spcBef>
                          <a:spcPts val="0"/>
                        </a:spcBef>
                        <a:spcAft>
                          <a:spcPts val="300"/>
                        </a:spcAft>
                        <a:buClrTx/>
                        <a:buSzTx/>
                        <a:buFontTx/>
                        <a:buNone/>
                        <a:tabLst/>
                        <a:defRPr/>
                      </a:pPr>
                      <a:r>
                        <a:rPr kumimoji="1" lang="ja-JP" altLang="en-US" sz="1050" dirty="0">
                          <a:latin typeface="BIZ UDゴシック" panose="020B0400000000000000" pitchFamily="49" charset="-128"/>
                          <a:ea typeface="BIZ UDゴシック" panose="020B0400000000000000" pitchFamily="49" charset="-128"/>
                        </a:rPr>
                        <a:t>□現金　□印鑑　□預金通帳　□保険証</a:t>
                      </a:r>
                      <a:endParaRPr kumimoji="1" lang="en-US" altLang="ja-JP" sz="1050" dirty="0">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425550" rtl="0" eaLnBrk="1" fontAlgn="auto" latinLnBrk="0" hangingPunct="1">
                        <a:lnSpc>
                          <a:spcPts val="1300"/>
                        </a:lnSpc>
                        <a:spcBef>
                          <a:spcPts val="0"/>
                        </a:spcBef>
                        <a:spcAft>
                          <a:spcPts val="300"/>
                        </a:spcAft>
                        <a:buClrTx/>
                        <a:buSzTx/>
                        <a:buFontTx/>
                        <a:buNone/>
                        <a:tabLst/>
                        <a:defRPr/>
                      </a:pPr>
                      <a:endParaRPr kumimoji="1" lang="ja-JP" altLang="en-US" sz="1050" dirty="0">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34365899"/>
                  </a:ext>
                </a:extLst>
              </a:tr>
              <a:tr h="456662">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tx1"/>
                          </a:solidFill>
                        </a:rPr>
                        <a:t>その他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marL="0" marR="0" lvl="0" indent="0" algn="l" defTabSz="1425550" rtl="0" eaLnBrk="1" fontAlgn="auto" latinLnBrk="0" hangingPunct="1">
                        <a:lnSpc>
                          <a:spcPts val="1300"/>
                        </a:lnSpc>
                        <a:spcBef>
                          <a:spcPts val="0"/>
                        </a:spcBef>
                        <a:spcAft>
                          <a:spcPts val="300"/>
                        </a:spcAft>
                        <a:buClrTx/>
                        <a:buSzTx/>
                        <a:buFontTx/>
                        <a:buNone/>
                        <a:tabLst/>
                        <a:defRPr/>
                      </a:pPr>
                      <a:r>
                        <a:rPr kumimoji="1" lang="ja-JP" altLang="en-US" sz="1050" b="0" dirty="0">
                          <a:solidFill>
                            <a:srgbClr val="FF0000"/>
                          </a:solidFill>
                          <a:latin typeface="BIZ UDゴシック" panose="020B0400000000000000" pitchFamily="49" charset="-128"/>
                          <a:ea typeface="BIZ UDゴシック" panose="020B0400000000000000" pitchFamily="49" charset="-128"/>
                        </a:rPr>
                        <a:t>□</a:t>
                      </a:r>
                      <a:r>
                        <a:rPr kumimoji="1" lang="ja-JP" altLang="en-US" sz="1050" b="1" dirty="0">
                          <a:solidFill>
                            <a:srgbClr val="FF0000"/>
                          </a:solidFill>
                          <a:latin typeface="BIZ UDゴシック" panose="020B0400000000000000" pitchFamily="49" charset="-128"/>
                          <a:ea typeface="BIZ UDゴシック" panose="020B0400000000000000" pitchFamily="49" charset="-128"/>
                        </a:rPr>
                        <a:t>ペット用品</a:t>
                      </a:r>
                      <a:endParaRPr kumimoji="1" lang="en-US" altLang="ja-JP" sz="1050" b="1" dirty="0">
                        <a:solidFill>
                          <a:srgbClr val="FF0000"/>
                        </a:solidFill>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425550" rtl="0" eaLnBrk="1" fontAlgn="auto" latinLnBrk="0" hangingPunct="1">
                        <a:lnSpc>
                          <a:spcPts val="1300"/>
                        </a:lnSpc>
                        <a:spcBef>
                          <a:spcPts val="0"/>
                        </a:spcBef>
                        <a:spcAft>
                          <a:spcPts val="300"/>
                        </a:spcAft>
                        <a:buClrTx/>
                        <a:buSzTx/>
                        <a:buFontTx/>
                        <a:buNone/>
                        <a:tabLst/>
                        <a:defRPr/>
                      </a:pPr>
                      <a:r>
                        <a:rPr kumimoji="1" lang="ja-JP" altLang="en-US" sz="1050" b="0" dirty="0">
                          <a:solidFill>
                            <a:srgbClr val="FF0000"/>
                          </a:solidFill>
                          <a:latin typeface="BIZ UDゴシック" panose="020B0400000000000000" pitchFamily="49" charset="-128"/>
                          <a:ea typeface="BIZ UDゴシック" panose="020B0400000000000000" pitchFamily="49" charset="-128"/>
                        </a:rPr>
                        <a:t>□</a:t>
                      </a:r>
                      <a:r>
                        <a:rPr kumimoji="1" lang="ja-JP" altLang="en-US" sz="1050" b="1" dirty="0">
                          <a:solidFill>
                            <a:srgbClr val="FF0000"/>
                          </a:solidFill>
                          <a:latin typeface="BIZ UDゴシック" panose="020B0400000000000000" pitchFamily="49" charset="-128"/>
                          <a:ea typeface="BIZ UDゴシック" panose="020B0400000000000000" pitchFamily="49" charset="-128"/>
                        </a:rPr>
                        <a:t>カセットコンロ・ボンベ</a:t>
                      </a:r>
                      <a:endParaRPr kumimoji="1" lang="en-US" altLang="ja-JP" sz="1050" b="1" dirty="0">
                        <a:solidFill>
                          <a:srgbClr val="FF0000"/>
                        </a:solidFill>
                        <a:latin typeface="BIZ UDゴシック" panose="020B0400000000000000" pitchFamily="49" charset="-128"/>
                        <a:ea typeface="BIZ UDゴシック" panose="020B0400000000000000" pitchFamily="49" charset="-128"/>
                      </a:endParaRPr>
                    </a:p>
                    <a:p>
                      <a:pPr marL="0" marR="0" lvl="0" indent="0" algn="l" defTabSz="1425550" rtl="0" eaLnBrk="1" fontAlgn="auto" latinLnBrk="0" hangingPunct="1">
                        <a:lnSpc>
                          <a:spcPts val="1300"/>
                        </a:lnSpc>
                        <a:spcBef>
                          <a:spcPts val="0"/>
                        </a:spcBef>
                        <a:spcAft>
                          <a:spcPts val="300"/>
                        </a:spcAft>
                        <a:buClrTx/>
                        <a:buSzTx/>
                        <a:buFontTx/>
                        <a:buNone/>
                        <a:tabLst/>
                        <a:defRPr/>
                      </a:pPr>
                      <a:r>
                        <a:rPr kumimoji="1" lang="ja-JP" altLang="en-US" sz="1050" b="0" dirty="0">
                          <a:solidFill>
                            <a:srgbClr val="FF0000"/>
                          </a:solidFill>
                          <a:latin typeface="BIZ UDゴシック" panose="020B0400000000000000" pitchFamily="49" charset="-128"/>
                          <a:ea typeface="BIZ UDゴシック" panose="020B0400000000000000" pitchFamily="49" charset="-128"/>
                        </a:rPr>
                        <a:t>□</a:t>
                      </a:r>
                      <a:r>
                        <a:rPr kumimoji="1" lang="ja-JP" altLang="en-US" sz="1050" b="1" dirty="0">
                          <a:solidFill>
                            <a:srgbClr val="FF0000"/>
                          </a:solidFill>
                          <a:latin typeface="BIZ UDゴシック" panose="020B0400000000000000" pitchFamily="49" charset="-128"/>
                          <a:ea typeface="BIZ UDゴシック" panose="020B0400000000000000" pitchFamily="49" charset="-128"/>
                        </a:rPr>
                        <a:t>ペットケージ　</a:t>
                      </a:r>
                      <a:r>
                        <a:rPr kumimoji="1" lang="ja-JP" altLang="en-US" sz="1050" b="0" dirty="0">
                          <a:solidFill>
                            <a:srgbClr val="FF0000"/>
                          </a:solidFill>
                          <a:latin typeface="BIZ UDゴシック" panose="020B0400000000000000" pitchFamily="49" charset="-128"/>
                          <a:ea typeface="BIZ UDゴシック" panose="020B0400000000000000" pitchFamily="49" charset="-128"/>
                        </a:rPr>
                        <a:t>□</a:t>
                      </a:r>
                      <a:r>
                        <a:rPr kumimoji="1" lang="ja-JP" altLang="en-US" sz="1050" b="1" dirty="0">
                          <a:solidFill>
                            <a:srgbClr val="FF0000"/>
                          </a:solidFill>
                          <a:latin typeface="BIZ UDゴシック" panose="020B0400000000000000" pitchFamily="49" charset="-128"/>
                          <a:ea typeface="BIZ UDゴシック" panose="020B0400000000000000" pitchFamily="49" charset="-128"/>
                        </a:rPr>
                        <a:t>土のう袋</a:t>
                      </a:r>
                      <a:endParaRPr kumimoji="1" lang="en-US" altLang="ja-JP" sz="1050" b="1" dirty="0">
                        <a:solidFill>
                          <a:srgbClr val="FF0000"/>
                        </a:solidFill>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33463746"/>
                  </a:ext>
                </a:extLst>
              </a:tr>
            </a:tbl>
          </a:graphicData>
        </a:graphic>
      </p:graphicFrame>
      <p:sp>
        <p:nvSpPr>
          <p:cNvPr id="35" name="吹き出し: 角を丸めた四角形 4">
            <a:extLst>
              <a:ext uri="{FF2B5EF4-FFF2-40B4-BE49-F238E27FC236}">
                <a16:creationId xmlns:a16="http://schemas.microsoft.com/office/drawing/2014/main" id="{6E86D266-0B5E-6348-0B40-1BFBF7C7E2BE}"/>
              </a:ext>
            </a:extLst>
          </p:cNvPr>
          <p:cNvSpPr/>
          <p:nvPr/>
        </p:nvSpPr>
        <p:spPr>
          <a:xfrm>
            <a:off x="12686687" y="7301963"/>
            <a:ext cx="1037808" cy="649382"/>
          </a:xfrm>
          <a:prstGeom prst="wedgeRoundRectCallout">
            <a:avLst>
              <a:gd name="adj1" fmla="val -61029"/>
              <a:gd name="adj2" fmla="val -5621"/>
              <a:gd name="adj3" fmla="val 16667"/>
            </a:avLst>
          </a:prstGeom>
          <a:solidFill>
            <a:srgbClr val="FFFFFF"/>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ja-JP" altLang="en-US" sz="900" b="1" dirty="0">
                <a:solidFill>
                  <a:srgbClr val="FF0000"/>
                </a:solidFill>
                <a:effectLst>
                  <a:glow rad="63500">
                    <a:schemeClr val="bg1">
                      <a:alpha val="40000"/>
                    </a:schemeClr>
                  </a:glow>
                </a:effectLst>
                <a:latin typeface="+mn-ea"/>
              </a:rPr>
              <a:t>賞味期限前に消費して定期的に無理なく買い足していきましょう </a:t>
            </a:r>
            <a:endParaRPr kumimoji="1" lang="en-US" altLang="ja-JP" sz="900" b="1" dirty="0">
              <a:solidFill>
                <a:srgbClr val="FF0000"/>
              </a:solidFill>
              <a:effectLst>
                <a:glow rad="63500">
                  <a:schemeClr val="bg1">
                    <a:alpha val="40000"/>
                  </a:schemeClr>
                </a:glow>
              </a:effectLst>
              <a:latin typeface="+mn-ea"/>
            </a:endParaRPr>
          </a:p>
        </p:txBody>
      </p:sp>
      <p:sp>
        <p:nvSpPr>
          <p:cNvPr id="39" name="テキスト ボックス 38">
            <a:extLst>
              <a:ext uri="{FF2B5EF4-FFF2-40B4-BE49-F238E27FC236}">
                <a16:creationId xmlns:a16="http://schemas.microsoft.com/office/drawing/2014/main" id="{3CFD44DD-A24C-52CF-2A2D-FB06E158FB46}"/>
              </a:ext>
            </a:extLst>
          </p:cNvPr>
          <p:cNvSpPr txBox="1"/>
          <p:nvPr/>
        </p:nvSpPr>
        <p:spPr>
          <a:xfrm>
            <a:off x="9656889" y="6755808"/>
            <a:ext cx="3604813" cy="430887"/>
          </a:xfrm>
          <a:prstGeom prst="rect">
            <a:avLst/>
          </a:prstGeom>
          <a:noFill/>
        </p:spPr>
        <p:txBody>
          <a:bodyPr wrap="square" rtlCol="0">
            <a:spAutoFit/>
          </a:bodyPr>
          <a:lstStyle/>
          <a:p>
            <a:r>
              <a:rPr kumimoji="1" lang="ja-JP" altLang="en-US" sz="1100" dirty="0">
                <a:latin typeface="BIZ UDゴシック" panose="020B0400000000000000" pitchFamily="49" charset="-128"/>
                <a:ea typeface="BIZ UDゴシック" panose="020B0400000000000000" pitchFamily="49" charset="-128"/>
              </a:rPr>
              <a:t>用意できているものにチェック。</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避難所に行く際は</a:t>
            </a:r>
            <a:r>
              <a:rPr kumimoji="1" lang="ja-JP" altLang="en-US" sz="1100" dirty="0">
                <a:solidFill>
                  <a:srgbClr val="FF0000"/>
                </a:solidFill>
                <a:latin typeface="BIZ UDゴシック" panose="020B0400000000000000" pitchFamily="49" charset="-128"/>
                <a:ea typeface="BIZ UDゴシック" panose="020B0400000000000000" pitchFamily="49" charset="-128"/>
              </a:rPr>
              <a:t>各自で</a:t>
            </a:r>
            <a:r>
              <a:rPr kumimoji="1" lang="ja-JP" altLang="en-US" sz="1100" dirty="0">
                <a:latin typeface="BIZ UDゴシック" panose="020B0400000000000000" pitchFamily="49" charset="-128"/>
                <a:ea typeface="BIZ UDゴシック" panose="020B0400000000000000" pitchFamily="49" charset="-128"/>
              </a:rPr>
              <a:t>必要なものを持参しましょう。</a:t>
            </a:r>
            <a:endParaRPr kumimoji="1" lang="ja-JP" altLang="en-US" sz="1200" dirty="0">
              <a:latin typeface="BIZ UDゴシック" panose="020B0400000000000000" pitchFamily="49" charset="-128"/>
              <a:ea typeface="BIZ UDゴシック" panose="020B0400000000000000" pitchFamily="49" charset="-128"/>
            </a:endParaRPr>
          </a:p>
        </p:txBody>
      </p:sp>
      <p:sp>
        <p:nvSpPr>
          <p:cNvPr id="40" name="正方形/長方形 39">
            <a:extLst>
              <a:ext uri="{FF2B5EF4-FFF2-40B4-BE49-F238E27FC236}">
                <a16:creationId xmlns:a16="http://schemas.microsoft.com/office/drawing/2014/main" id="{AFCF21B6-4D8B-1763-BBDA-C56E89840A4B}"/>
              </a:ext>
            </a:extLst>
          </p:cNvPr>
          <p:cNvSpPr/>
          <p:nvPr/>
        </p:nvSpPr>
        <p:spPr>
          <a:xfrm>
            <a:off x="8427720" y="7462595"/>
            <a:ext cx="320040" cy="266056"/>
          </a:xfrm>
          <a:prstGeom prst="rect">
            <a:avLst/>
          </a:prstGeom>
          <a:noFill/>
          <a:ln>
            <a:noFill/>
          </a:ln>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ja-JP" altLang="en-US" dirty="0">
                <a:solidFill>
                  <a:srgbClr val="FF0000"/>
                </a:solidFill>
              </a:rPr>
              <a:t>✓</a:t>
            </a:r>
          </a:p>
        </p:txBody>
      </p:sp>
      <p:sp>
        <p:nvSpPr>
          <p:cNvPr id="41" name="正方形/長方形 40">
            <a:extLst>
              <a:ext uri="{FF2B5EF4-FFF2-40B4-BE49-F238E27FC236}">
                <a16:creationId xmlns:a16="http://schemas.microsoft.com/office/drawing/2014/main" id="{5A62AB04-5061-63E5-04FC-D238E863D321}"/>
              </a:ext>
            </a:extLst>
          </p:cNvPr>
          <p:cNvSpPr/>
          <p:nvPr/>
        </p:nvSpPr>
        <p:spPr>
          <a:xfrm>
            <a:off x="9095471" y="7475501"/>
            <a:ext cx="320040" cy="266056"/>
          </a:xfrm>
          <a:prstGeom prst="rect">
            <a:avLst/>
          </a:prstGeom>
          <a:noFill/>
          <a:ln>
            <a:noFill/>
          </a:ln>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ja-JP" altLang="en-US" dirty="0">
                <a:solidFill>
                  <a:srgbClr val="FF0000"/>
                </a:solidFill>
              </a:rPr>
              <a:t>✓</a:t>
            </a:r>
          </a:p>
        </p:txBody>
      </p:sp>
      <p:sp>
        <p:nvSpPr>
          <p:cNvPr id="44" name="正方形/長方形 43">
            <a:extLst>
              <a:ext uri="{FF2B5EF4-FFF2-40B4-BE49-F238E27FC236}">
                <a16:creationId xmlns:a16="http://schemas.microsoft.com/office/drawing/2014/main" id="{BC4D1D0B-33DC-E96F-DE7C-193C6F0A1F63}"/>
              </a:ext>
            </a:extLst>
          </p:cNvPr>
          <p:cNvSpPr/>
          <p:nvPr/>
        </p:nvSpPr>
        <p:spPr>
          <a:xfrm>
            <a:off x="11411997" y="7467881"/>
            <a:ext cx="320040" cy="266056"/>
          </a:xfrm>
          <a:prstGeom prst="rect">
            <a:avLst/>
          </a:prstGeom>
          <a:noFill/>
          <a:ln>
            <a:noFill/>
          </a:ln>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ja-JP" altLang="en-US" dirty="0">
                <a:solidFill>
                  <a:srgbClr val="FF0000"/>
                </a:solidFill>
              </a:rPr>
              <a:t>✓</a:t>
            </a:r>
          </a:p>
        </p:txBody>
      </p:sp>
      <p:sp>
        <p:nvSpPr>
          <p:cNvPr id="45" name="正方形/長方形 44">
            <a:extLst>
              <a:ext uri="{FF2B5EF4-FFF2-40B4-BE49-F238E27FC236}">
                <a16:creationId xmlns:a16="http://schemas.microsoft.com/office/drawing/2014/main" id="{5597A03E-6780-DED5-D01F-889C10C18622}"/>
              </a:ext>
            </a:extLst>
          </p:cNvPr>
          <p:cNvSpPr/>
          <p:nvPr/>
        </p:nvSpPr>
        <p:spPr>
          <a:xfrm>
            <a:off x="12080313" y="7469150"/>
            <a:ext cx="320040" cy="266056"/>
          </a:xfrm>
          <a:prstGeom prst="rect">
            <a:avLst/>
          </a:prstGeom>
          <a:noFill/>
          <a:ln>
            <a:noFill/>
          </a:ln>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ja-JP" altLang="en-US" dirty="0">
                <a:solidFill>
                  <a:srgbClr val="FF0000"/>
                </a:solidFill>
              </a:rPr>
              <a:t>✓</a:t>
            </a:r>
          </a:p>
        </p:txBody>
      </p:sp>
      <p:sp>
        <p:nvSpPr>
          <p:cNvPr id="46" name="正方形/長方形 45">
            <a:extLst>
              <a:ext uri="{FF2B5EF4-FFF2-40B4-BE49-F238E27FC236}">
                <a16:creationId xmlns:a16="http://schemas.microsoft.com/office/drawing/2014/main" id="{196212FF-B072-3C79-AFDD-9CA61BAA1E8B}"/>
              </a:ext>
            </a:extLst>
          </p:cNvPr>
          <p:cNvSpPr/>
          <p:nvPr/>
        </p:nvSpPr>
        <p:spPr>
          <a:xfrm>
            <a:off x="8418696" y="7761142"/>
            <a:ext cx="320040" cy="266056"/>
          </a:xfrm>
          <a:prstGeom prst="rect">
            <a:avLst/>
          </a:prstGeom>
          <a:noFill/>
          <a:ln>
            <a:noFill/>
          </a:ln>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ja-JP" altLang="en-US" dirty="0">
                <a:solidFill>
                  <a:srgbClr val="FF0000"/>
                </a:solidFill>
              </a:rPr>
              <a:t>✓</a:t>
            </a:r>
          </a:p>
        </p:txBody>
      </p:sp>
      <p:sp>
        <p:nvSpPr>
          <p:cNvPr id="47" name="正方形/長方形 46">
            <a:extLst>
              <a:ext uri="{FF2B5EF4-FFF2-40B4-BE49-F238E27FC236}">
                <a16:creationId xmlns:a16="http://schemas.microsoft.com/office/drawing/2014/main" id="{51E0F815-29A3-DB04-0196-156CF690C22D}"/>
              </a:ext>
            </a:extLst>
          </p:cNvPr>
          <p:cNvSpPr/>
          <p:nvPr/>
        </p:nvSpPr>
        <p:spPr>
          <a:xfrm>
            <a:off x="10427330" y="7759113"/>
            <a:ext cx="320040" cy="266056"/>
          </a:xfrm>
          <a:prstGeom prst="rect">
            <a:avLst/>
          </a:prstGeom>
          <a:noFill/>
          <a:ln>
            <a:noFill/>
          </a:ln>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ja-JP" altLang="en-US" dirty="0">
                <a:solidFill>
                  <a:srgbClr val="FF0000"/>
                </a:solidFill>
              </a:rPr>
              <a:t>✓</a:t>
            </a:r>
          </a:p>
        </p:txBody>
      </p:sp>
      <p:sp>
        <p:nvSpPr>
          <p:cNvPr id="48" name="正方形/長方形 47">
            <a:extLst>
              <a:ext uri="{FF2B5EF4-FFF2-40B4-BE49-F238E27FC236}">
                <a16:creationId xmlns:a16="http://schemas.microsoft.com/office/drawing/2014/main" id="{08B25960-8132-71D6-085C-F6B8E626E8C9}"/>
              </a:ext>
            </a:extLst>
          </p:cNvPr>
          <p:cNvSpPr/>
          <p:nvPr/>
        </p:nvSpPr>
        <p:spPr>
          <a:xfrm>
            <a:off x="8426316" y="8413794"/>
            <a:ext cx="320040" cy="266056"/>
          </a:xfrm>
          <a:prstGeom prst="rect">
            <a:avLst/>
          </a:prstGeom>
          <a:noFill/>
          <a:ln>
            <a:noFill/>
          </a:ln>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ja-JP" altLang="en-US" dirty="0">
                <a:solidFill>
                  <a:srgbClr val="FF0000"/>
                </a:solidFill>
              </a:rPr>
              <a:t>✓</a:t>
            </a:r>
          </a:p>
        </p:txBody>
      </p:sp>
      <p:sp>
        <p:nvSpPr>
          <p:cNvPr id="49" name="正方形/長方形 48">
            <a:extLst>
              <a:ext uri="{FF2B5EF4-FFF2-40B4-BE49-F238E27FC236}">
                <a16:creationId xmlns:a16="http://schemas.microsoft.com/office/drawing/2014/main" id="{D4CC2C25-62C9-7AE1-E75A-D3399C165BE8}"/>
              </a:ext>
            </a:extLst>
          </p:cNvPr>
          <p:cNvSpPr/>
          <p:nvPr/>
        </p:nvSpPr>
        <p:spPr>
          <a:xfrm>
            <a:off x="8426316" y="8588916"/>
            <a:ext cx="320040" cy="266056"/>
          </a:xfrm>
          <a:prstGeom prst="rect">
            <a:avLst/>
          </a:prstGeom>
          <a:noFill/>
          <a:ln>
            <a:noFill/>
          </a:ln>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ja-JP" altLang="en-US" dirty="0">
                <a:solidFill>
                  <a:srgbClr val="FF0000"/>
                </a:solidFill>
              </a:rPr>
              <a:t>✓</a:t>
            </a:r>
          </a:p>
        </p:txBody>
      </p:sp>
      <p:sp>
        <p:nvSpPr>
          <p:cNvPr id="50" name="正方形/長方形 49">
            <a:extLst>
              <a:ext uri="{FF2B5EF4-FFF2-40B4-BE49-F238E27FC236}">
                <a16:creationId xmlns:a16="http://schemas.microsoft.com/office/drawing/2014/main" id="{56CB4499-C68D-2486-DD05-690644AB0F82}"/>
              </a:ext>
            </a:extLst>
          </p:cNvPr>
          <p:cNvSpPr/>
          <p:nvPr/>
        </p:nvSpPr>
        <p:spPr>
          <a:xfrm>
            <a:off x="8424912" y="9070170"/>
            <a:ext cx="320040" cy="266056"/>
          </a:xfrm>
          <a:prstGeom prst="rect">
            <a:avLst/>
          </a:prstGeom>
          <a:noFill/>
          <a:ln>
            <a:noFill/>
          </a:ln>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ja-JP" altLang="en-US" dirty="0">
                <a:solidFill>
                  <a:srgbClr val="FF0000"/>
                </a:solidFill>
              </a:rPr>
              <a:t>✓</a:t>
            </a:r>
          </a:p>
        </p:txBody>
      </p:sp>
      <p:sp>
        <p:nvSpPr>
          <p:cNvPr id="51" name="正方形/長方形 50">
            <a:extLst>
              <a:ext uri="{FF2B5EF4-FFF2-40B4-BE49-F238E27FC236}">
                <a16:creationId xmlns:a16="http://schemas.microsoft.com/office/drawing/2014/main" id="{FF3E13FB-8DA4-A390-5DAD-A9E260E443B1}"/>
              </a:ext>
            </a:extLst>
          </p:cNvPr>
          <p:cNvSpPr/>
          <p:nvPr/>
        </p:nvSpPr>
        <p:spPr>
          <a:xfrm>
            <a:off x="8968921" y="9070170"/>
            <a:ext cx="320040" cy="266056"/>
          </a:xfrm>
          <a:prstGeom prst="rect">
            <a:avLst/>
          </a:prstGeom>
          <a:noFill/>
          <a:ln>
            <a:noFill/>
          </a:ln>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ja-JP" altLang="en-US" dirty="0">
                <a:solidFill>
                  <a:srgbClr val="FF0000"/>
                </a:solidFill>
              </a:rPr>
              <a:t>✓</a:t>
            </a:r>
          </a:p>
        </p:txBody>
      </p:sp>
      <p:sp>
        <p:nvSpPr>
          <p:cNvPr id="53" name="正方形/長方形 52">
            <a:extLst>
              <a:ext uri="{FF2B5EF4-FFF2-40B4-BE49-F238E27FC236}">
                <a16:creationId xmlns:a16="http://schemas.microsoft.com/office/drawing/2014/main" id="{A8918798-CCE6-87E3-52E6-58CCA9F00534}"/>
              </a:ext>
            </a:extLst>
          </p:cNvPr>
          <p:cNvSpPr/>
          <p:nvPr/>
        </p:nvSpPr>
        <p:spPr>
          <a:xfrm>
            <a:off x="9504489" y="9070170"/>
            <a:ext cx="320040" cy="266056"/>
          </a:xfrm>
          <a:prstGeom prst="rect">
            <a:avLst/>
          </a:prstGeom>
          <a:noFill/>
          <a:ln>
            <a:noFill/>
          </a:ln>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ja-JP" altLang="en-US" dirty="0">
                <a:solidFill>
                  <a:srgbClr val="FF0000"/>
                </a:solidFill>
              </a:rPr>
              <a:t>✓</a:t>
            </a:r>
          </a:p>
        </p:txBody>
      </p:sp>
      <p:sp>
        <p:nvSpPr>
          <p:cNvPr id="54" name="正方形/長方形 53">
            <a:extLst>
              <a:ext uri="{FF2B5EF4-FFF2-40B4-BE49-F238E27FC236}">
                <a16:creationId xmlns:a16="http://schemas.microsoft.com/office/drawing/2014/main" id="{8AD4E43E-FA4B-5464-F621-A3C91E1B7C78}"/>
              </a:ext>
            </a:extLst>
          </p:cNvPr>
          <p:cNvSpPr/>
          <p:nvPr/>
        </p:nvSpPr>
        <p:spPr>
          <a:xfrm>
            <a:off x="10153275" y="9070170"/>
            <a:ext cx="320040" cy="266056"/>
          </a:xfrm>
          <a:prstGeom prst="rect">
            <a:avLst/>
          </a:prstGeom>
          <a:noFill/>
          <a:ln>
            <a:noFill/>
          </a:ln>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ja-JP" altLang="en-US" dirty="0">
                <a:solidFill>
                  <a:srgbClr val="FF0000"/>
                </a:solidFill>
              </a:rPr>
              <a:t>✓</a:t>
            </a:r>
          </a:p>
        </p:txBody>
      </p:sp>
      <p:sp>
        <p:nvSpPr>
          <p:cNvPr id="55" name="正方形/長方形 54">
            <a:extLst>
              <a:ext uri="{FF2B5EF4-FFF2-40B4-BE49-F238E27FC236}">
                <a16:creationId xmlns:a16="http://schemas.microsoft.com/office/drawing/2014/main" id="{93E98EDD-77CD-070E-FC2F-B91CB220ECC3}"/>
              </a:ext>
            </a:extLst>
          </p:cNvPr>
          <p:cNvSpPr/>
          <p:nvPr/>
        </p:nvSpPr>
        <p:spPr>
          <a:xfrm>
            <a:off x="11404377" y="7970624"/>
            <a:ext cx="320040" cy="266056"/>
          </a:xfrm>
          <a:prstGeom prst="rect">
            <a:avLst/>
          </a:prstGeom>
          <a:noFill/>
          <a:ln>
            <a:noFill/>
          </a:ln>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ja-JP" altLang="en-US" dirty="0">
                <a:solidFill>
                  <a:srgbClr val="FF0000"/>
                </a:solidFill>
              </a:rPr>
              <a:t>✓</a:t>
            </a:r>
          </a:p>
        </p:txBody>
      </p:sp>
      <p:sp>
        <p:nvSpPr>
          <p:cNvPr id="56" name="正方形/長方形 55">
            <a:extLst>
              <a:ext uri="{FF2B5EF4-FFF2-40B4-BE49-F238E27FC236}">
                <a16:creationId xmlns:a16="http://schemas.microsoft.com/office/drawing/2014/main" id="{7072EA50-06CB-0154-274D-3D95E00F7CA6}"/>
              </a:ext>
            </a:extLst>
          </p:cNvPr>
          <p:cNvSpPr/>
          <p:nvPr/>
        </p:nvSpPr>
        <p:spPr>
          <a:xfrm>
            <a:off x="11404377" y="9066979"/>
            <a:ext cx="320040" cy="266056"/>
          </a:xfrm>
          <a:prstGeom prst="rect">
            <a:avLst/>
          </a:prstGeom>
          <a:noFill/>
          <a:ln>
            <a:noFill/>
          </a:ln>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ja-JP" altLang="en-US" dirty="0">
                <a:solidFill>
                  <a:srgbClr val="FF0000"/>
                </a:solidFill>
              </a:rPr>
              <a:t>✓</a:t>
            </a:r>
          </a:p>
        </p:txBody>
      </p:sp>
      <p:sp>
        <p:nvSpPr>
          <p:cNvPr id="62" name="正方形/長方形 61">
            <a:extLst>
              <a:ext uri="{FF2B5EF4-FFF2-40B4-BE49-F238E27FC236}">
                <a16:creationId xmlns:a16="http://schemas.microsoft.com/office/drawing/2014/main" id="{B5BB46DE-A64B-9444-1514-5A8A0076ACD6}"/>
              </a:ext>
            </a:extLst>
          </p:cNvPr>
          <p:cNvSpPr/>
          <p:nvPr/>
        </p:nvSpPr>
        <p:spPr>
          <a:xfrm>
            <a:off x="8417292" y="9529292"/>
            <a:ext cx="320040" cy="266056"/>
          </a:xfrm>
          <a:prstGeom prst="rect">
            <a:avLst/>
          </a:prstGeom>
          <a:noFill/>
          <a:ln>
            <a:noFill/>
          </a:ln>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ja-JP" altLang="en-US" dirty="0">
                <a:solidFill>
                  <a:srgbClr val="FF0000"/>
                </a:solidFill>
              </a:rPr>
              <a:t>✓</a:t>
            </a:r>
          </a:p>
        </p:txBody>
      </p:sp>
      <p:sp>
        <p:nvSpPr>
          <p:cNvPr id="63" name="正方形/長方形 62">
            <a:extLst>
              <a:ext uri="{FF2B5EF4-FFF2-40B4-BE49-F238E27FC236}">
                <a16:creationId xmlns:a16="http://schemas.microsoft.com/office/drawing/2014/main" id="{DF1FA740-E69B-D5DF-D50E-BEAB1ABE9FD0}"/>
              </a:ext>
            </a:extLst>
          </p:cNvPr>
          <p:cNvSpPr/>
          <p:nvPr/>
        </p:nvSpPr>
        <p:spPr>
          <a:xfrm>
            <a:off x="11404377" y="9983358"/>
            <a:ext cx="320040" cy="266056"/>
          </a:xfrm>
          <a:prstGeom prst="rect">
            <a:avLst/>
          </a:prstGeom>
          <a:noFill/>
          <a:ln>
            <a:noFill/>
          </a:ln>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ja-JP" altLang="en-US" dirty="0">
                <a:solidFill>
                  <a:srgbClr val="FF0000"/>
                </a:solidFill>
              </a:rPr>
              <a:t>✓</a:t>
            </a:r>
          </a:p>
        </p:txBody>
      </p:sp>
      <p:sp>
        <p:nvSpPr>
          <p:cNvPr id="128" name="正方形/長方形 127">
            <a:extLst>
              <a:ext uri="{FF2B5EF4-FFF2-40B4-BE49-F238E27FC236}">
                <a16:creationId xmlns:a16="http://schemas.microsoft.com/office/drawing/2014/main" id="{C42995FF-E928-6230-C5CA-9080396E2434}"/>
              </a:ext>
            </a:extLst>
          </p:cNvPr>
          <p:cNvSpPr/>
          <p:nvPr/>
        </p:nvSpPr>
        <p:spPr>
          <a:xfrm>
            <a:off x="10553377" y="7970364"/>
            <a:ext cx="320040" cy="266056"/>
          </a:xfrm>
          <a:prstGeom prst="rect">
            <a:avLst/>
          </a:prstGeom>
          <a:noFill/>
          <a:ln>
            <a:noFill/>
          </a:ln>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ja-JP" altLang="en-US" dirty="0">
                <a:solidFill>
                  <a:srgbClr val="FF0000"/>
                </a:solidFill>
              </a:rPr>
              <a:t>✓</a:t>
            </a:r>
          </a:p>
        </p:txBody>
      </p:sp>
      <p:graphicFrame>
        <p:nvGraphicFramePr>
          <p:cNvPr id="25" name="表 24">
            <a:extLst>
              <a:ext uri="{FF2B5EF4-FFF2-40B4-BE49-F238E27FC236}">
                <a16:creationId xmlns:a16="http://schemas.microsoft.com/office/drawing/2014/main" id="{DFD98F5C-1751-D25F-90E3-775626FADFE0}"/>
              </a:ext>
            </a:extLst>
          </p:cNvPr>
          <p:cNvGraphicFramePr>
            <a:graphicFrameLocks noGrp="1"/>
          </p:cNvGraphicFramePr>
          <p:nvPr>
            <p:extLst>
              <p:ext uri="{D42A27DB-BD31-4B8C-83A1-F6EECF244321}">
                <p14:modId xmlns:p14="http://schemas.microsoft.com/office/powerpoint/2010/main" val="2155716941"/>
              </p:ext>
            </p:extLst>
          </p:nvPr>
        </p:nvGraphicFramePr>
        <p:xfrm>
          <a:off x="221082" y="7137557"/>
          <a:ext cx="7200000" cy="3312000"/>
        </p:xfrm>
        <a:graphic>
          <a:graphicData uri="http://schemas.openxmlformats.org/drawingml/2006/table">
            <a:tbl>
              <a:tblPr firstRow="1" bandRow="1">
                <a:tableStyleId>{5C22544A-7EE6-4342-B048-85BDC9FD1C3A}</a:tableStyleId>
              </a:tblPr>
              <a:tblGrid>
                <a:gridCol w="1080000">
                  <a:extLst>
                    <a:ext uri="{9D8B030D-6E8A-4147-A177-3AD203B41FA5}">
                      <a16:colId xmlns:a16="http://schemas.microsoft.com/office/drawing/2014/main" val="1536562865"/>
                    </a:ext>
                  </a:extLst>
                </a:gridCol>
                <a:gridCol w="1440000">
                  <a:extLst>
                    <a:ext uri="{9D8B030D-6E8A-4147-A177-3AD203B41FA5}">
                      <a16:colId xmlns:a16="http://schemas.microsoft.com/office/drawing/2014/main" val="3719044724"/>
                    </a:ext>
                  </a:extLst>
                </a:gridCol>
                <a:gridCol w="1080000">
                  <a:extLst>
                    <a:ext uri="{9D8B030D-6E8A-4147-A177-3AD203B41FA5}">
                      <a16:colId xmlns:a16="http://schemas.microsoft.com/office/drawing/2014/main" val="1255356653"/>
                    </a:ext>
                  </a:extLst>
                </a:gridCol>
                <a:gridCol w="3600000">
                  <a:extLst>
                    <a:ext uri="{9D8B030D-6E8A-4147-A177-3AD203B41FA5}">
                      <a16:colId xmlns:a16="http://schemas.microsoft.com/office/drawing/2014/main" val="118796204"/>
                    </a:ext>
                  </a:extLst>
                </a:gridCol>
              </a:tblGrid>
              <a:tr h="288000">
                <a:tc>
                  <a:txBody>
                    <a:bodyPr/>
                    <a:lstStyle/>
                    <a:p>
                      <a:pPr algn="ctr"/>
                      <a:r>
                        <a:rPr kumimoji="1" lang="ja-JP" altLang="en-US" sz="1100" dirty="0">
                          <a:solidFill>
                            <a:schemeClr val="tx1"/>
                          </a:solidFill>
                        </a:rPr>
                        <a:t>名前</a:t>
                      </a:r>
                    </a:p>
                  </a:txBody>
                  <a:tcPr marL="55613" marR="55613" marT="27807" marB="278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0E7D8"/>
                    </a:solidFill>
                  </a:tcPr>
                </a:tc>
                <a:tc>
                  <a:txBody>
                    <a:bodyPr/>
                    <a:lstStyle/>
                    <a:p>
                      <a:pPr algn="ctr"/>
                      <a:r>
                        <a:rPr kumimoji="1" lang="ja-JP" altLang="en-US" sz="1100" dirty="0">
                          <a:solidFill>
                            <a:schemeClr val="tx1"/>
                          </a:solidFill>
                        </a:rPr>
                        <a:t>電話番号</a:t>
                      </a:r>
                    </a:p>
                  </a:txBody>
                  <a:tcPr marL="55613" marR="55613" marT="27807" marB="278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0E7D8"/>
                    </a:solidFill>
                  </a:tcPr>
                </a:tc>
                <a:tc>
                  <a:txBody>
                    <a:bodyPr/>
                    <a:lstStyle/>
                    <a:p>
                      <a:pPr algn="ctr"/>
                      <a:r>
                        <a:rPr kumimoji="1" lang="ja-JP" altLang="en-US" sz="1100" dirty="0">
                          <a:solidFill>
                            <a:schemeClr val="tx1"/>
                          </a:solidFill>
                        </a:rPr>
                        <a:t>日中の居場所</a:t>
                      </a:r>
                    </a:p>
                  </a:txBody>
                  <a:tcPr marL="55613" marR="55613" marT="27807" marB="278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0E7D8"/>
                    </a:solidFill>
                  </a:tcPr>
                </a:tc>
                <a:tc>
                  <a:txBody>
                    <a:bodyPr/>
                    <a:lstStyle/>
                    <a:p>
                      <a:pPr algn="ctr"/>
                      <a:r>
                        <a:rPr kumimoji="1" lang="ja-JP" altLang="en-US" sz="1100" dirty="0">
                          <a:solidFill>
                            <a:schemeClr val="tx1"/>
                          </a:solidFill>
                        </a:rPr>
                        <a:t>住所・備考</a:t>
                      </a:r>
                    </a:p>
                  </a:txBody>
                  <a:tcPr marL="55613" marR="55613" marT="27807" marB="278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0E7D8"/>
                    </a:solidFill>
                  </a:tcPr>
                </a:tc>
                <a:extLst>
                  <a:ext uri="{0D108BD9-81ED-4DB2-BD59-A6C34878D82A}">
                    <a16:rowId xmlns:a16="http://schemas.microsoft.com/office/drawing/2014/main" val="2568121257"/>
                  </a:ext>
                </a:extLst>
              </a:tr>
              <a:tr h="378000">
                <a:tc>
                  <a:txBody>
                    <a:bodyPr/>
                    <a:lstStyle/>
                    <a:p>
                      <a:pPr algn="ctr"/>
                      <a:r>
                        <a:rPr kumimoji="1" lang="ja-JP" altLang="en-US" sz="1200" b="1" dirty="0">
                          <a:solidFill>
                            <a:srgbClr val="FF0000"/>
                          </a:solidFill>
                          <a:latin typeface="BIZ UDゴシック" panose="020B0400000000000000" pitchFamily="49" charset="-128"/>
                          <a:ea typeface="BIZ UDゴシック" panose="020B0400000000000000" pitchFamily="49" charset="-128"/>
                        </a:rPr>
                        <a:t>○○ ○○</a:t>
                      </a:r>
                      <a:endParaRPr kumimoji="1" lang="en-US" altLang="ja-JP" sz="1200" b="1" dirty="0">
                        <a:solidFill>
                          <a:srgbClr val="FF0000"/>
                        </a:solidFill>
                        <a:latin typeface="BIZ UDゴシック" panose="020B0400000000000000" pitchFamily="49" charset="-128"/>
                        <a:ea typeface="BIZ UDゴシック" panose="020B0400000000000000" pitchFamily="49"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200" b="0" dirty="0">
                          <a:solidFill>
                            <a:srgbClr val="FF0000"/>
                          </a:solidFill>
                          <a:latin typeface="BIZ UDゴシック" panose="020B0400000000000000" pitchFamily="49" charset="-128"/>
                          <a:ea typeface="BIZ UDゴシック" panose="020B0400000000000000" pitchFamily="49" charset="-128"/>
                        </a:rPr>
                        <a:t>090-XXXX-XXXX</a:t>
                      </a:r>
                      <a:endParaRPr kumimoji="1" lang="ja-JP" altLang="en-US" sz="1200" b="0" dirty="0">
                        <a:solidFill>
                          <a:srgbClr val="FF0000"/>
                        </a:solidFill>
                        <a:latin typeface="BIZ UDゴシック" panose="020B0400000000000000" pitchFamily="49" charset="-128"/>
                        <a:ea typeface="BIZ UDゴシック" panose="020B0400000000000000" pitchFamily="49"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200" b="1" dirty="0">
                          <a:solidFill>
                            <a:srgbClr val="FF0000"/>
                          </a:solidFill>
                          <a:latin typeface="BIZ UDゴシック" panose="020B0400000000000000" pitchFamily="49" charset="-128"/>
                          <a:ea typeface="BIZ UDゴシック" panose="020B0400000000000000" pitchFamily="49" charset="-128"/>
                        </a:rPr>
                        <a:t>職場</a:t>
                      </a:r>
                      <a:endParaRPr kumimoji="1" lang="en-US" altLang="ja-JP" sz="1200" b="1" dirty="0">
                        <a:solidFill>
                          <a:srgbClr val="FF0000"/>
                        </a:solidFill>
                        <a:latin typeface="BIZ UDゴシック" panose="020B0400000000000000" pitchFamily="49" charset="-128"/>
                        <a:ea typeface="BIZ UDゴシック" panose="020B0400000000000000" pitchFamily="49"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900" b="1" dirty="0">
                          <a:solidFill>
                            <a:srgbClr val="FF0000"/>
                          </a:solidFill>
                          <a:latin typeface="BIZ UDゴシック" panose="020B0400000000000000" pitchFamily="49" charset="-128"/>
                          <a:ea typeface="BIZ UDゴシック" panose="020B0400000000000000" pitchFamily="49" charset="-128"/>
                        </a:rPr>
                        <a:t>職場：東京都品川区北品川○</a:t>
                      </a:r>
                      <a:r>
                        <a:rPr kumimoji="1" lang="en-US" altLang="ja-JP" sz="900" b="1" dirty="0">
                          <a:solidFill>
                            <a:srgbClr val="FF0000"/>
                          </a:solidFill>
                          <a:latin typeface="BIZ UDゴシック" panose="020B0400000000000000" pitchFamily="49" charset="-128"/>
                          <a:ea typeface="BIZ UDゴシック" panose="020B0400000000000000" pitchFamily="49" charset="-128"/>
                        </a:rPr>
                        <a:t>-</a:t>
                      </a:r>
                      <a:r>
                        <a:rPr kumimoji="1" lang="ja-JP" altLang="en-US" sz="900" b="1" dirty="0">
                          <a:solidFill>
                            <a:srgbClr val="FF0000"/>
                          </a:solidFill>
                          <a:latin typeface="BIZ UDゴシック" panose="020B0400000000000000" pitchFamily="49" charset="-128"/>
                          <a:ea typeface="BIZ UDゴシック" panose="020B0400000000000000" pitchFamily="49" charset="-128"/>
                        </a:rPr>
                        <a:t>○</a:t>
                      </a:r>
                      <a:r>
                        <a:rPr kumimoji="1" lang="en-US" altLang="ja-JP" sz="900" b="1" dirty="0">
                          <a:solidFill>
                            <a:srgbClr val="FF0000"/>
                          </a:solidFill>
                          <a:latin typeface="BIZ UDゴシック" panose="020B0400000000000000" pitchFamily="49" charset="-128"/>
                          <a:ea typeface="BIZ UDゴシック" panose="020B0400000000000000" pitchFamily="49" charset="-128"/>
                        </a:rPr>
                        <a:t>-</a:t>
                      </a:r>
                      <a:r>
                        <a:rPr kumimoji="1" lang="ja-JP" altLang="en-US" sz="900" b="1" dirty="0">
                          <a:solidFill>
                            <a:srgbClr val="FF0000"/>
                          </a:solidFill>
                          <a:latin typeface="BIZ UDゴシック" panose="020B0400000000000000" pitchFamily="49" charset="-128"/>
                          <a:ea typeface="BIZ UDゴシック" panose="020B0400000000000000" pitchFamily="49" charset="-128"/>
                        </a:rPr>
                        <a:t>○　</a:t>
                      </a:r>
                      <a:r>
                        <a:rPr kumimoji="1" lang="en-US" altLang="ja-JP" sz="900" b="1" dirty="0">
                          <a:solidFill>
                            <a:srgbClr val="FF0000"/>
                          </a:solidFill>
                          <a:latin typeface="BIZ UDゴシック" panose="020B0400000000000000" pitchFamily="49" charset="-128"/>
                          <a:ea typeface="BIZ UDゴシック" panose="020B0400000000000000" pitchFamily="49" charset="-128"/>
                        </a:rPr>
                        <a:t>03-XXXX-XXXX</a:t>
                      </a:r>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900" b="1" dirty="0">
                          <a:solidFill>
                            <a:srgbClr val="FF0000"/>
                          </a:solidFill>
                          <a:latin typeface="BIZ UDゴシック" panose="020B0400000000000000" pitchFamily="49" charset="-128"/>
                          <a:ea typeface="BIZ UDゴシック" panose="020B0400000000000000" pitchFamily="49" charset="-128"/>
                        </a:rPr>
                        <a:t>○○の薬を持参する</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83190053"/>
                  </a:ext>
                </a:extLst>
              </a:tr>
              <a:tr h="378000">
                <a:tc>
                  <a:txBody>
                    <a:bodyPr/>
                    <a:lstStyle/>
                    <a:p>
                      <a:pPr algn="ctr"/>
                      <a:r>
                        <a:rPr kumimoji="1" lang="ja-JP" altLang="en-US" sz="1200" b="1" dirty="0">
                          <a:solidFill>
                            <a:srgbClr val="FF0000"/>
                          </a:solidFill>
                          <a:latin typeface="BIZ UDゴシック" panose="020B0400000000000000" pitchFamily="49" charset="-128"/>
                          <a:ea typeface="BIZ UDゴシック" panose="020B0400000000000000" pitchFamily="49" charset="-128"/>
                        </a:rPr>
                        <a:t>○○ ○○</a:t>
                      </a:r>
                      <a:endParaRPr kumimoji="1" lang="en-US" altLang="ja-JP" sz="1200" b="1" dirty="0">
                        <a:solidFill>
                          <a:srgbClr val="FF0000"/>
                        </a:solidFill>
                        <a:latin typeface="BIZ UDゴシック" panose="020B0400000000000000" pitchFamily="49" charset="-128"/>
                        <a:ea typeface="BIZ UDゴシック" panose="020B0400000000000000" pitchFamily="49"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200" b="0" dirty="0">
                          <a:solidFill>
                            <a:srgbClr val="FF0000"/>
                          </a:solidFill>
                          <a:latin typeface="BIZ UDゴシック" panose="020B0400000000000000" pitchFamily="49" charset="-128"/>
                          <a:ea typeface="BIZ UDゴシック" panose="020B0400000000000000" pitchFamily="49" charset="-128"/>
                        </a:rPr>
                        <a:t>080-XXXX-XXXX</a:t>
                      </a:r>
                      <a:endParaRPr kumimoji="1" lang="ja-JP" altLang="en-US" sz="1200" b="0" dirty="0">
                        <a:solidFill>
                          <a:srgbClr val="FF0000"/>
                        </a:solidFill>
                        <a:latin typeface="BIZ UDゴシック" panose="020B0400000000000000" pitchFamily="49" charset="-128"/>
                        <a:ea typeface="BIZ UDゴシック" panose="020B0400000000000000" pitchFamily="49"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200" b="1" dirty="0">
                          <a:solidFill>
                            <a:srgbClr val="FF0000"/>
                          </a:solidFill>
                          <a:latin typeface="BIZ UDゴシック" panose="020B0400000000000000" pitchFamily="49" charset="-128"/>
                          <a:ea typeface="BIZ UDゴシック" panose="020B0400000000000000" pitchFamily="49" charset="-128"/>
                        </a:rPr>
                        <a:t>職場</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900" b="1" dirty="0">
                          <a:solidFill>
                            <a:srgbClr val="FF0000"/>
                          </a:solidFill>
                          <a:latin typeface="BIZ UDゴシック" panose="020B0400000000000000" pitchFamily="49" charset="-128"/>
                          <a:ea typeface="BIZ UDゴシック" panose="020B0400000000000000" pitchFamily="49" charset="-128"/>
                        </a:rPr>
                        <a:t>職場：川崎区砂子○</a:t>
                      </a:r>
                      <a:r>
                        <a:rPr kumimoji="1" lang="en-US" altLang="ja-JP" sz="900" b="1" dirty="0">
                          <a:solidFill>
                            <a:srgbClr val="FF0000"/>
                          </a:solidFill>
                          <a:latin typeface="BIZ UDゴシック" panose="020B0400000000000000" pitchFamily="49" charset="-128"/>
                          <a:ea typeface="BIZ UDゴシック" panose="020B0400000000000000" pitchFamily="49" charset="-128"/>
                        </a:rPr>
                        <a:t>-</a:t>
                      </a:r>
                      <a:r>
                        <a:rPr kumimoji="1" lang="ja-JP" altLang="en-US" sz="900" b="1" dirty="0">
                          <a:solidFill>
                            <a:srgbClr val="FF0000"/>
                          </a:solidFill>
                          <a:latin typeface="BIZ UDゴシック" panose="020B0400000000000000" pitchFamily="49" charset="-128"/>
                          <a:ea typeface="BIZ UDゴシック" panose="020B0400000000000000" pitchFamily="49" charset="-128"/>
                        </a:rPr>
                        <a:t>○</a:t>
                      </a:r>
                      <a:r>
                        <a:rPr kumimoji="1" lang="en-US" altLang="ja-JP" sz="900" b="1" dirty="0">
                          <a:solidFill>
                            <a:srgbClr val="FF0000"/>
                          </a:solidFill>
                          <a:latin typeface="BIZ UDゴシック" panose="020B0400000000000000" pitchFamily="49" charset="-128"/>
                          <a:ea typeface="BIZ UDゴシック" panose="020B0400000000000000" pitchFamily="49" charset="-128"/>
                        </a:rPr>
                        <a:t>-</a:t>
                      </a:r>
                      <a:r>
                        <a:rPr kumimoji="1" lang="ja-JP" altLang="en-US" sz="900" b="1" dirty="0">
                          <a:solidFill>
                            <a:srgbClr val="FF0000"/>
                          </a:solidFill>
                          <a:latin typeface="BIZ UDゴシック" panose="020B0400000000000000" pitchFamily="49" charset="-128"/>
                          <a:ea typeface="BIZ UDゴシック" panose="020B0400000000000000" pitchFamily="49" charset="-128"/>
                        </a:rPr>
                        <a:t>○</a:t>
                      </a:r>
                      <a:endParaRPr kumimoji="1" lang="en-US" altLang="ja-JP" sz="900" b="1" dirty="0">
                        <a:solidFill>
                          <a:srgbClr val="FF0000"/>
                        </a:solidFill>
                        <a:latin typeface="BIZ UDゴシック" panose="020B0400000000000000" pitchFamily="49" charset="-128"/>
                        <a:ea typeface="BIZ UDゴシック" panose="020B0400000000000000" pitchFamily="49" charset="-128"/>
                      </a:endParaRPr>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900" b="1" dirty="0">
                          <a:solidFill>
                            <a:srgbClr val="FF0000"/>
                          </a:solidFill>
                          <a:latin typeface="BIZ UDゴシック" panose="020B0400000000000000" pitchFamily="49" charset="-128"/>
                          <a:ea typeface="BIZ UDゴシック" panose="020B0400000000000000" pitchFamily="49" charset="-128"/>
                        </a:rPr>
                        <a:t>　　　</a:t>
                      </a:r>
                      <a:r>
                        <a:rPr kumimoji="1" lang="en-US" altLang="ja-JP" sz="900" b="1" dirty="0">
                          <a:solidFill>
                            <a:srgbClr val="FF0000"/>
                          </a:solidFill>
                          <a:latin typeface="BIZ UDゴシック" panose="020B0400000000000000" pitchFamily="49" charset="-128"/>
                          <a:ea typeface="BIZ UDゴシック" panose="020B0400000000000000" pitchFamily="49" charset="-128"/>
                        </a:rPr>
                        <a:t>044-XXX-XXXX</a:t>
                      </a:r>
                      <a:endParaRPr kumimoji="1" lang="ja-JP" altLang="en-US" sz="900" b="1" dirty="0">
                        <a:solidFill>
                          <a:srgbClr val="FF0000"/>
                        </a:solidFill>
                        <a:latin typeface="BIZ UDゴシック" panose="020B0400000000000000" pitchFamily="49" charset="-128"/>
                        <a:ea typeface="BIZ UDゴシック" panose="020B0400000000000000" pitchFamily="49"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91358941"/>
                  </a:ext>
                </a:extLst>
              </a:tr>
              <a:tr h="378000">
                <a:tc>
                  <a:txBody>
                    <a:bodyPr/>
                    <a:lstStyle/>
                    <a:p>
                      <a:pPr algn="ctr"/>
                      <a:r>
                        <a:rPr kumimoji="1" lang="ja-JP" altLang="en-US" sz="1200" b="1" dirty="0">
                          <a:solidFill>
                            <a:srgbClr val="FF0000"/>
                          </a:solidFill>
                          <a:latin typeface="BIZ UDゴシック" panose="020B0400000000000000" pitchFamily="49" charset="-128"/>
                          <a:ea typeface="BIZ UDゴシック" panose="020B0400000000000000" pitchFamily="49" charset="-128"/>
                        </a:rPr>
                        <a:t>○○ ○○</a:t>
                      </a:r>
                      <a:endParaRPr kumimoji="1" lang="en-US" altLang="ja-JP" sz="1200" b="1" dirty="0">
                        <a:solidFill>
                          <a:srgbClr val="FF0000"/>
                        </a:solidFill>
                        <a:latin typeface="BIZ UDゴシック" panose="020B0400000000000000" pitchFamily="49" charset="-128"/>
                        <a:ea typeface="BIZ UDゴシック" panose="020B0400000000000000" pitchFamily="49"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200" b="0" dirty="0">
                        <a:solidFill>
                          <a:srgbClr val="FF0000"/>
                        </a:solidFill>
                        <a:latin typeface="BIZ UDゴシック" panose="020B0400000000000000" pitchFamily="49" charset="-128"/>
                        <a:ea typeface="BIZ UDゴシック" panose="020B0400000000000000" pitchFamily="49"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200" b="1" dirty="0">
                          <a:solidFill>
                            <a:srgbClr val="FF0000"/>
                          </a:solidFill>
                          <a:latin typeface="BIZ UDゴシック" panose="020B0400000000000000" pitchFamily="49" charset="-128"/>
                          <a:ea typeface="BIZ UDゴシック" panose="020B0400000000000000" pitchFamily="49" charset="-128"/>
                        </a:rPr>
                        <a:t>小学校</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900" b="1" dirty="0">
                          <a:solidFill>
                            <a:srgbClr val="FF0000"/>
                          </a:solidFill>
                          <a:latin typeface="BIZ UDゴシック" panose="020B0400000000000000" pitchFamily="49" charset="-128"/>
                          <a:ea typeface="BIZ UDゴシック" panose="020B0400000000000000" pitchFamily="49" charset="-128"/>
                        </a:rPr>
                        <a:t>学校連絡先：</a:t>
                      </a:r>
                      <a:r>
                        <a:rPr kumimoji="1" lang="en-US" altLang="ja-JP" sz="900" b="1" dirty="0">
                          <a:solidFill>
                            <a:srgbClr val="FF0000"/>
                          </a:solidFill>
                          <a:latin typeface="BIZ UDゴシック" panose="020B0400000000000000" pitchFamily="49" charset="-128"/>
                          <a:ea typeface="BIZ UDゴシック" panose="020B0400000000000000" pitchFamily="49" charset="-128"/>
                        </a:rPr>
                        <a:t>044-XXX-XXXX</a:t>
                      </a:r>
                      <a:endParaRPr kumimoji="1" lang="ja-JP" altLang="en-US" sz="900" b="1" dirty="0">
                        <a:solidFill>
                          <a:srgbClr val="FF0000"/>
                        </a:solidFill>
                        <a:latin typeface="BIZ UDゴシック" panose="020B0400000000000000" pitchFamily="49" charset="-128"/>
                        <a:ea typeface="BIZ UDゴシック" panose="020B0400000000000000" pitchFamily="49"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7532426"/>
                  </a:ext>
                </a:extLst>
              </a:tr>
              <a:tr h="378000">
                <a:tc>
                  <a:txBody>
                    <a:bodyPr/>
                    <a:lstStyle/>
                    <a:p>
                      <a:pPr algn="ctr"/>
                      <a:r>
                        <a:rPr kumimoji="1" lang="ja-JP" altLang="en-US" sz="1200" b="1" dirty="0">
                          <a:solidFill>
                            <a:srgbClr val="FF0000"/>
                          </a:solidFill>
                          <a:latin typeface="BIZ UDゴシック" panose="020B0400000000000000" pitchFamily="49" charset="-128"/>
                          <a:ea typeface="BIZ UDゴシック" panose="020B0400000000000000" pitchFamily="49" charset="-128"/>
                        </a:rPr>
                        <a:t>○○ ○○</a:t>
                      </a:r>
                      <a:endParaRPr kumimoji="1" lang="en-US" altLang="ja-JP" sz="1200" b="1" dirty="0">
                        <a:solidFill>
                          <a:srgbClr val="FF0000"/>
                        </a:solidFill>
                        <a:latin typeface="BIZ UDゴシック" panose="020B0400000000000000" pitchFamily="49" charset="-128"/>
                        <a:ea typeface="BIZ UDゴシック" panose="020B0400000000000000" pitchFamily="49"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200" b="0" dirty="0">
                          <a:solidFill>
                            <a:srgbClr val="FF0000"/>
                          </a:solidFill>
                          <a:latin typeface="BIZ UDゴシック" panose="020B0400000000000000" pitchFamily="49" charset="-128"/>
                          <a:ea typeface="BIZ UDゴシック" panose="020B0400000000000000" pitchFamily="49" charset="-128"/>
                        </a:rPr>
                        <a:t>090-XXXX-XXXX</a:t>
                      </a:r>
                      <a:endParaRPr kumimoji="1" lang="ja-JP" altLang="en-US" sz="1200" b="0" dirty="0">
                        <a:solidFill>
                          <a:srgbClr val="FF0000"/>
                        </a:solidFill>
                        <a:latin typeface="BIZ UDゴシック" panose="020B0400000000000000" pitchFamily="49" charset="-128"/>
                        <a:ea typeface="BIZ UDゴシック" panose="020B0400000000000000" pitchFamily="49"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200" b="1" dirty="0">
                          <a:solidFill>
                            <a:srgbClr val="FF0000"/>
                          </a:solidFill>
                          <a:latin typeface="BIZ UDゴシック" panose="020B0400000000000000" pitchFamily="49" charset="-128"/>
                          <a:ea typeface="BIZ UDゴシック" panose="020B0400000000000000" pitchFamily="49" charset="-128"/>
                        </a:rPr>
                        <a:t>自室</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900" b="1" dirty="0">
                          <a:solidFill>
                            <a:srgbClr val="FF0000"/>
                          </a:solidFill>
                          <a:latin typeface="BIZ UDゴシック" panose="020B0400000000000000" pitchFamily="49" charset="-128"/>
                          <a:ea typeface="BIZ UDゴシック" panose="020B0400000000000000" pitchFamily="49" charset="-128"/>
                        </a:rPr>
                        <a:t>足が悪いため早めの避難</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79862288"/>
                  </a:ext>
                </a:extLst>
              </a:tr>
              <a:tr h="378000">
                <a:tc>
                  <a:txBody>
                    <a:bodyPr/>
                    <a:lstStyle/>
                    <a:p>
                      <a:pPr algn="ctr"/>
                      <a:r>
                        <a:rPr kumimoji="1" lang="ja-JP" altLang="en-US" sz="1200" b="1" dirty="0">
                          <a:solidFill>
                            <a:srgbClr val="FF0000"/>
                          </a:solidFill>
                          <a:latin typeface="BIZ UDゴシック" panose="020B0400000000000000" pitchFamily="49" charset="-128"/>
                          <a:ea typeface="BIZ UDゴシック" panose="020B0400000000000000" pitchFamily="49" charset="-128"/>
                        </a:rPr>
                        <a:t>○○○（猫）</a:t>
                      </a:r>
                      <a:endParaRPr kumimoji="1" lang="en-US" altLang="ja-JP" sz="1200" b="1" dirty="0">
                        <a:solidFill>
                          <a:srgbClr val="FF0000"/>
                        </a:solidFill>
                        <a:latin typeface="BIZ UDゴシック" panose="020B0400000000000000" pitchFamily="49" charset="-128"/>
                        <a:ea typeface="BIZ UDゴシック" panose="020B0400000000000000" pitchFamily="49"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200" b="0" dirty="0">
                        <a:solidFill>
                          <a:srgbClr val="FF0000"/>
                        </a:solidFill>
                        <a:latin typeface="BIZ UDゴシック" panose="020B0400000000000000" pitchFamily="49" charset="-128"/>
                        <a:ea typeface="BIZ UDゴシック" panose="020B0400000000000000" pitchFamily="49"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200" b="1" dirty="0">
                          <a:solidFill>
                            <a:srgbClr val="FF0000"/>
                          </a:solidFill>
                          <a:latin typeface="BIZ UDゴシック" panose="020B0400000000000000" pitchFamily="49" charset="-128"/>
                          <a:ea typeface="BIZ UDゴシック" panose="020B0400000000000000" pitchFamily="49" charset="-128"/>
                        </a:rPr>
                        <a:t>居間</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900" b="1" dirty="0">
                          <a:solidFill>
                            <a:srgbClr val="FF0000"/>
                          </a:solidFill>
                          <a:latin typeface="BIZ UDゴシック" panose="020B0400000000000000" pitchFamily="49" charset="-128"/>
                          <a:ea typeface="BIZ UDゴシック" panose="020B0400000000000000" pitchFamily="49" charset="-128"/>
                        </a:rPr>
                        <a:t>ペットホテル○○は </a:t>
                      </a:r>
                      <a:r>
                        <a:rPr kumimoji="1" lang="en-US" altLang="ja-JP" sz="900" b="1" dirty="0">
                          <a:solidFill>
                            <a:srgbClr val="FF0000"/>
                          </a:solidFill>
                          <a:latin typeface="BIZ UDゴシック" panose="020B0400000000000000" pitchFamily="49" charset="-128"/>
                          <a:ea typeface="BIZ UDゴシック" panose="020B0400000000000000" pitchFamily="49" charset="-128"/>
                        </a:rPr>
                        <a:t>044-XXX-XXXX</a:t>
                      </a:r>
                      <a:endParaRPr kumimoji="1" lang="ja-JP" altLang="en-US" sz="900" b="1" dirty="0">
                        <a:solidFill>
                          <a:srgbClr val="FF0000"/>
                        </a:solidFill>
                        <a:latin typeface="BIZ UDゴシック" panose="020B0400000000000000" pitchFamily="49" charset="-128"/>
                        <a:ea typeface="BIZ UDゴシック" panose="020B0400000000000000" pitchFamily="49"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0827188"/>
                  </a:ext>
                </a:extLst>
              </a:tr>
              <a:tr h="378000">
                <a:tc>
                  <a:txBody>
                    <a:bodyPr/>
                    <a:lstStyle/>
                    <a:p>
                      <a:pPr algn="ctr"/>
                      <a:r>
                        <a:rPr kumimoji="1" lang="ja-JP" altLang="en-US" sz="1200" b="1" dirty="0">
                          <a:solidFill>
                            <a:srgbClr val="FF0000"/>
                          </a:solidFill>
                          <a:latin typeface="BIZ UDゴシック" panose="020B0400000000000000" pitchFamily="49" charset="-128"/>
                          <a:ea typeface="BIZ UDゴシック" panose="020B0400000000000000" pitchFamily="49" charset="-128"/>
                        </a:rPr>
                        <a:t>親族</a:t>
                      </a:r>
                      <a:endParaRPr kumimoji="1" lang="en-US" altLang="ja-JP" sz="1200" b="1" dirty="0">
                        <a:solidFill>
                          <a:srgbClr val="FF0000"/>
                        </a:solidFill>
                        <a:latin typeface="BIZ UDゴシック" panose="020B0400000000000000" pitchFamily="49" charset="-128"/>
                        <a:ea typeface="BIZ UDゴシック" panose="020B0400000000000000" pitchFamily="49"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200" b="0" dirty="0">
                          <a:solidFill>
                            <a:srgbClr val="FF0000"/>
                          </a:solidFill>
                          <a:latin typeface="BIZ UDゴシック" panose="020B0400000000000000" pitchFamily="49" charset="-128"/>
                          <a:ea typeface="BIZ UDゴシック" panose="020B0400000000000000" pitchFamily="49" charset="-128"/>
                        </a:rPr>
                        <a:t>090-XXXX-XXXX</a:t>
                      </a:r>
                      <a:endParaRPr kumimoji="1" lang="ja-JP" altLang="en-US" sz="1200" b="0" dirty="0">
                        <a:solidFill>
                          <a:srgbClr val="FF0000"/>
                        </a:solidFill>
                        <a:latin typeface="BIZ UDゴシック" panose="020B0400000000000000" pitchFamily="49" charset="-128"/>
                        <a:ea typeface="BIZ UDゴシック" panose="020B0400000000000000" pitchFamily="49"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200" b="1" dirty="0">
                          <a:solidFill>
                            <a:srgbClr val="FF0000"/>
                          </a:solidFill>
                          <a:latin typeface="BIZ UDゴシック" panose="020B0400000000000000" pitchFamily="49" charset="-128"/>
                          <a:ea typeface="BIZ UDゴシック" panose="020B0400000000000000" pitchFamily="49" charset="-128"/>
                        </a:rPr>
                        <a:t>親族宅</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900" b="1" dirty="0">
                          <a:solidFill>
                            <a:srgbClr val="FF0000"/>
                          </a:solidFill>
                          <a:latin typeface="BIZ UDゴシック" panose="020B0400000000000000" pitchFamily="49" charset="-128"/>
                          <a:ea typeface="BIZ UDゴシック" panose="020B0400000000000000" pitchFamily="49" charset="-128"/>
                        </a:rPr>
                        <a:t>住所：川崎区川中島○</a:t>
                      </a:r>
                      <a:r>
                        <a:rPr kumimoji="1" lang="en-US" altLang="ja-JP" sz="900" b="1" dirty="0">
                          <a:solidFill>
                            <a:srgbClr val="FF0000"/>
                          </a:solidFill>
                          <a:latin typeface="BIZ UDゴシック" panose="020B0400000000000000" pitchFamily="49" charset="-128"/>
                          <a:ea typeface="BIZ UDゴシック" panose="020B0400000000000000" pitchFamily="49" charset="-128"/>
                        </a:rPr>
                        <a:t>-</a:t>
                      </a:r>
                      <a:r>
                        <a:rPr kumimoji="1" lang="ja-JP" altLang="en-US" sz="900" b="1" dirty="0">
                          <a:solidFill>
                            <a:srgbClr val="FF0000"/>
                          </a:solidFill>
                          <a:latin typeface="BIZ UDゴシック" panose="020B0400000000000000" pitchFamily="49" charset="-128"/>
                          <a:ea typeface="BIZ UDゴシック" panose="020B0400000000000000" pitchFamily="49" charset="-128"/>
                        </a:rPr>
                        <a:t>○</a:t>
                      </a:r>
                      <a:r>
                        <a:rPr kumimoji="1" lang="en-US" altLang="ja-JP" sz="900" b="1" dirty="0">
                          <a:solidFill>
                            <a:srgbClr val="FF0000"/>
                          </a:solidFill>
                          <a:latin typeface="BIZ UDゴシック" panose="020B0400000000000000" pitchFamily="49" charset="-128"/>
                          <a:ea typeface="BIZ UDゴシック" panose="020B0400000000000000" pitchFamily="49" charset="-128"/>
                        </a:rPr>
                        <a:t>-</a:t>
                      </a:r>
                      <a:r>
                        <a:rPr kumimoji="1" lang="ja-JP" altLang="en-US" sz="900" b="1" dirty="0">
                          <a:solidFill>
                            <a:srgbClr val="FF0000"/>
                          </a:solidFill>
                          <a:latin typeface="BIZ UDゴシック" panose="020B0400000000000000" pitchFamily="49" charset="-128"/>
                          <a:ea typeface="BIZ UDゴシック" panose="020B0400000000000000" pitchFamily="49" charset="-128"/>
                        </a:rPr>
                        <a:t>○</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63178607"/>
                  </a:ext>
                </a:extLst>
              </a:tr>
              <a:tr h="378000">
                <a:tc>
                  <a:txBody>
                    <a:bodyPr/>
                    <a:lstStyle/>
                    <a:p>
                      <a:pPr algn="ctr"/>
                      <a:r>
                        <a:rPr kumimoji="1" lang="ja-JP" altLang="en-US" sz="1200" b="1" dirty="0">
                          <a:solidFill>
                            <a:srgbClr val="FF0000"/>
                          </a:solidFill>
                          <a:latin typeface="BIZ UDゴシック" panose="020B0400000000000000" pitchFamily="49" charset="-128"/>
                          <a:ea typeface="BIZ UDゴシック" panose="020B0400000000000000" pitchFamily="49" charset="-128"/>
                        </a:rPr>
                        <a:t>隣の○○さん</a:t>
                      </a:r>
                    </a:p>
                  </a:txBody>
                  <a:tcPr marL="55613" marR="55613" marT="27807" marB="278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200" b="0" dirty="0">
                          <a:solidFill>
                            <a:srgbClr val="FF0000"/>
                          </a:solidFill>
                          <a:latin typeface="BIZ UDゴシック" panose="020B0400000000000000" pitchFamily="49" charset="-128"/>
                          <a:ea typeface="BIZ UDゴシック" panose="020B0400000000000000" pitchFamily="49" charset="-128"/>
                        </a:rPr>
                        <a:t>044-XXX-XXXX</a:t>
                      </a:r>
                      <a:endParaRPr kumimoji="1" lang="ja-JP" altLang="en-US" sz="1200" b="0" dirty="0">
                        <a:solidFill>
                          <a:srgbClr val="FF0000"/>
                        </a:solidFill>
                        <a:latin typeface="BIZ UDゴシック" panose="020B0400000000000000" pitchFamily="49" charset="-128"/>
                        <a:ea typeface="BIZ UDゴシック" panose="020B0400000000000000" pitchFamily="49" charset="-128"/>
                      </a:endParaRPr>
                    </a:p>
                  </a:txBody>
                  <a:tcPr marL="55613" marR="55613" marT="27807" marB="278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200" b="1" dirty="0">
                          <a:solidFill>
                            <a:srgbClr val="FF0000"/>
                          </a:solidFill>
                          <a:latin typeface="BIZ UDゴシック" panose="020B0400000000000000" pitchFamily="49" charset="-128"/>
                          <a:ea typeface="BIZ UDゴシック" panose="020B0400000000000000" pitchFamily="49" charset="-128"/>
                        </a:rPr>
                        <a:t>自宅</a:t>
                      </a:r>
                    </a:p>
                  </a:txBody>
                  <a:tcPr marL="55613" marR="55613" marT="27807" marB="278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kumimoji="1" lang="ja-JP" altLang="en-US" sz="900" b="1" dirty="0">
                          <a:solidFill>
                            <a:srgbClr val="FF0000"/>
                          </a:solidFill>
                          <a:latin typeface="BIZ UDゴシック" panose="020B0400000000000000" pitchFamily="49" charset="-128"/>
                          <a:ea typeface="BIZ UDゴシック" panose="020B0400000000000000" pitchFamily="49" charset="-128"/>
                        </a:rPr>
                        <a:t>車いす利用　災害時は避難支援の要否を確認</a:t>
                      </a:r>
                    </a:p>
                  </a:txBody>
                  <a:tcPr marL="55613" marR="55613" marT="27807" marB="278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8633218"/>
                  </a:ext>
                </a:extLst>
              </a:tr>
              <a:tr h="378000">
                <a:tc>
                  <a:txBody>
                    <a:bodyPr/>
                    <a:lstStyle/>
                    <a:p>
                      <a:pPr algn="ctr"/>
                      <a:r>
                        <a:rPr kumimoji="1" lang="ja-JP" altLang="en-US" sz="1000" b="1" dirty="0">
                          <a:solidFill>
                            <a:srgbClr val="FF0000"/>
                          </a:solidFill>
                          <a:latin typeface="BIZ UDゴシック" panose="020B0400000000000000" pitchFamily="49" charset="-128"/>
                          <a:ea typeface="BIZ UDゴシック" panose="020B0400000000000000" pitchFamily="49" charset="-128"/>
                        </a:rPr>
                        <a:t>介護事業所△△</a:t>
                      </a:r>
                    </a:p>
                  </a:txBody>
                  <a:tcPr marL="55613" marR="55613" marT="27807" marB="278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200" b="0" dirty="0">
                          <a:solidFill>
                            <a:srgbClr val="FF0000"/>
                          </a:solidFill>
                          <a:latin typeface="BIZ UDゴシック" panose="020B0400000000000000" pitchFamily="49" charset="-128"/>
                          <a:ea typeface="BIZ UDゴシック" panose="020B0400000000000000" pitchFamily="49" charset="-128"/>
                        </a:rPr>
                        <a:t>044-XXX-XXXX</a:t>
                      </a:r>
                      <a:endParaRPr kumimoji="1" lang="ja-JP" altLang="en-US" sz="1200" b="0" dirty="0">
                        <a:solidFill>
                          <a:srgbClr val="FF0000"/>
                        </a:solidFill>
                        <a:latin typeface="BIZ UDゴシック" panose="020B0400000000000000" pitchFamily="49" charset="-128"/>
                        <a:ea typeface="BIZ UDゴシック" panose="020B0400000000000000" pitchFamily="49" charset="-128"/>
                      </a:endParaRPr>
                    </a:p>
                  </a:txBody>
                  <a:tcPr marL="55613" marR="55613" marT="27807" marB="278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200" b="1" dirty="0">
                        <a:solidFill>
                          <a:srgbClr val="FF0000"/>
                        </a:solidFill>
                        <a:latin typeface="BIZ UDゴシック" panose="020B0400000000000000" pitchFamily="49" charset="-128"/>
                        <a:ea typeface="BIZ UDゴシック" panose="020B0400000000000000" pitchFamily="49" charset="-128"/>
                      </a:endParaRPr>
                    </a:p>
                  </a:txBody>
                  <a:tcPr marL="55613" marR="55613" marT="27807" marB="278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kumimoji="1" lang="ja-JP" altLang="en-US" sz="900" b="1" dirty="0">
                          <a:solidFill>
                            <a:srgbClr val="FF0000"/>
                          </a:solidFill>
                          <a:latin typeface="BIZ UDゴシック" panose="020B0400000000000000" pitchFamily="49" charset="-128"/>
                          <a:ea typeface="BIZ UDゴシック" panose="020B0400000000000000" pitchFamily="49" charset="-128"/>
                        </a:rPr>
                        <a:t>祖母のヘルパー</a:t>
                      </a:r>
                    </a:p>
                  </a:txBody>
                  <a:tcPr marL="55613" marR="55613" marT="27807" marB="278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24227026"/>
                  </a:ext>
                </a:extLst>
              </a:tr>
            </a:tbl>
          </a:graphicData>
        </a:graphic>
      </p:graphicFrame>
      <p:cxnSp>
        <p:nvCxnSpPr>
          <p:cNvPr id="284" name="直線コネクタ 283">
            <a:extLst>
              <a:ext uri="{FF2B5EF4-FFF2-40B4-BE49-F238E27FC236}">
                <a16:creationId xmlns:a16="http://schemas.microsoft.com/office/drawing/2014/main" id="{7DD1A7F7-C5E3-3B43-1044-84D520AE0819}"/>
              </a:ext>
            </a:extLst>
          </p:cNvPr>
          <p:cNvCxnSpPr/>
          <p:nvPr/>
        </p:nvCxnSpPr>
        <p:spPr>
          <a:xfrm>
            <a:off x="75025" y="-3302000"/>
            <a:ext cx="1489698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5" name="直線コネクタ 284">
            <a:extLst>
              <a:ext uri="{FF2B5EF4-FFF2-40B4-BE49-F238E27FC236}">
                <a16:creationId xmlns:a16="http://schemas.microsoft.com/office/drawing/2014/main" id="{A0CA056B-8F74-E81D-311F-4FB90A4D4D43}"/>
              </a:ext>
            </a:extLst>
          </p:cNvPr>
          <p:cNvCxnSpPr/>
          <p:nvPr/>
        </p:nvCxnSpPr>
        <p:spPr>
          <a:xfrm>
            <a:off x="4648" y="13830300"/>
            <a:ext cx="14896987"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3" name="表 2">
            <a:extLst>
              <a:ext uri="{FF2B5EF4-FFF2-40B4-BE49-F238E27FC236}">
                <a16:creationId xmlns:a16="http://schemas.microsoft.com/office/drawing/2014/main" id="{EF159D5F-6943-C929-820E-548DFE243712}"/>
              </a:ext>
            </a:extLst>
          </p:cNvPr>
          <p:cNvGraphicFramePr>
            <a:graphicFrameLocks noGrp="1"/>
          </p:cNvGraphicFramePr>
          <p:nvPr>
            <p:extLst>
              <p:ext uri="{D42A27DB-BD31-4B8C-83A1-F6EECF244321}">
                <p14:modId xmlns:p14="http://schemas.microsoft.com/office/powerpoint/2010/main" val="3501843214"/>
              </p:ext>
            </p:extLst>
          </p:nvPr>
        </p:nvGraphicFramePr>
        <p:xfrm>
          <a:off x="2706724" y="1582571"/>
          <a:ext cx="12189124" cy="4212591"/>
        </p:xfrm>
        <a:graphic>
          <a:graphicData uri="http://schemas.openxmlformats.org/drawingml/2006/table">
            <a:tbl>
              <a:tblPr firstRow="1" bandRow="1">
                <a:tableStyleId>{5940675A-B579-460E-94D1-54222C63F5DA}</a:tableStyleId>
              </a:tblPr>
              <a:tblGrid>
                <a:gridCol w="2135478">
                  <a:extLst>
                    <a:ext uri="{9D8B030D-6E8A-4147-A177-3AD203B41FA5}">
                      <a16:colId xmlns:a16="http://schemas.microsoft.com/office/drawing/2014/main" val="2054982710"/>
                    </a:ext>
                  </a:extLst>
                </a:gridCol>
                <a:gridCol w="2135478">
                  <a:extLst>
                    <a:ext uri="{9D8B030D-6E8A-4147-A177-3AD203B41FA5}">
                      <a16:colId xmlns:a16="http://schemas.microsoft.com/office/drawing/2014/main" val="3373394"/>
                    </a:ext>
                  </a:extLst>
                </a:gridCol>
                <a:gridCol w="2135478">
                  <a:extLst>
                    <a:ext uri="{9D8B030D-6E8A-4147-A177-3AD203B41FA5}">
                      <a16:colId xmlns:a16="http://schemas.microsoft.com/office/drawing/2014/main" val="1627295600"/>
                    </a:ext>
                  </a:extLst>
                </a:gridCol>
                <a:gridCol w="2135478">
                  <a:extLst>
                    <a:ext uri="{9D8B030D-6E8A-4147-A177-3AD203B41FA5}">
                      <a16:colId xmlns:a16="http://schemas.microsoft.com/office/drawing/2014/main" val="2270173795"/>
                    </a:ext>
                  </a:extLst>
                </a:gridCol>
                <a:gridCol w="2135478">
                  <a:extLst>
                    <a:ext uri="{9D8B030D-6E8A-4147-A177-3AD203B41FA5}">
                      <a16:colId xmlns:a16="http://schemas.microsoft.com/office/drawing/2014/main" val="2977897657"/>
                    </a:ext>
                  </a:extLst>
                </a:gridCol>
                <a:gridCol w="424239">
                  <a:extLst>
                    <a:ext uri="{9D8B030D-6E8A-4147-A177-3AD203B41FA5}">
                      <a16:colId xmlns:a16="http://schemas.microsoft.com/office/drawing/2014/main" val="3753396504"/>
                    </a:ext>
                  </a:extLst>
                </a:gridCol>
                <a:gridCol w="1087495">
                  <a:extLst>
                    <a:ext uri="{9D8B030D-6E8A-4147-A177-3AD203B41FA5}">
                      <a16:colId xmlns:a16="http://schemas.microsoft.com/office/drawing/2014/main" val="2211395440"/>
                    </a:ext>
                  </a:extLst>
                </a:gridCol>
              </a:tblGrid>
              <a:tr h="798623">
                <a:tc>
                  <a:txBody>
                    <a:bodyPr/>
                    <a:lstStyle/>
                    <a:p>
                      <a:pPr algn="ctr">
                        <a:spcAft>
                          <a:spcPts val="0"/>
                        </a:spcAft>
                      </a:pPr>
                      <a:r>
                        <a:rPr kumimoji="1" lang="ja-JP" altLang="en-US" sz="1800" b="1" dirty="0"/>
                        <a:t>日ごろの準備</a:t>
                      </a:r>
                    </a:p>
                  </a:txBody>
                  <a:tcPr marL="72000" marR="72000" marT="36000" marB="36000" anchor="ctr">
                    <a:solidFill>
                      <a:schemeClr val="accent6">
                        <a:lumMod val="20000"/>
                        <a:lumOff val="80000"/>
                      </a:schemeClr>
                    </a:solidFill>
                  </a:tcPr>
                </a:tc>
                <a:tc>
                  <a:txBody>
                    <a:bodyPr/>
                    <a:lstStyle/>
                    <a:p>
                      <a:pPr algn="ctr"/>
                      <a:r>
                        <a:rPr kumimoji="1" lang="ja-JP" altLang="en-US" sz="1800" b="1" dirty="0"/>
                        <a:t>レベル１</a:t>
                      </a:r>
                      <a:endParaRPr kumimoji="1" lang="en-US" altLang="ja-JP" sz="1800" b="1" dirty="0"/>
                    </a:p>
                    <a:p>
                      <a:pPr algn="ctr"/>
                      <a:r>
                        <a:rPr kumimoji="1" lang="ja-JP" altLang="en-US" sz="1800" b="1" dirty="0"/>
                        <a:t>早期注意情報</a:t>
                      </a:r>
                      <a:endParaRPr kumimoji="1" lang="en-US" altLang="ja-JP" sz="1800" b="1" dirty="0"/>
                    </a:p>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200" b="1" dirty="0"/>
                        <a:t>（気象庁が発表）</a:t>
                      </a:r>
                    </a:p>
                  </a:txBody>
                  <a:tcPr marL="72000" marR="72000" marT="36000" marB="36000" anchor="ctr">
                    <a:solidFill>
                      <a:schemeClr val="accent5">
                        <a:lumMod val="40000"/>
                        <a:lumOff val="60000"/>
                      </a:schemeClr>
                    </a:solidFill>
                  </a:tcPr>
                </a:tc>
                <a:tc>
                  <a:txBody>
                    <a:bodyPr/>
                    <a:lstStyle/>
                    <a:p>
                      <a:pPr algn="ctr"/>
                      <a:r>
                        <a:rPr kumimoji="1" lang="ja-JP" altLang="en-US" sz="1800" b="1" dirty="0"/>
                        <a:t>レベル２</a:t>
                      </a:r>
                      <a:endParaRPr kumimoji="1" lang="en-US" altLang="ja-JP" sz="1800" b="1" dirty="0"/>
                    </a:p>
                    <a:p>
                      <a:pPr algn="ctr"/>
                      <a:r>
                        <a:rPr kumimoji="1" lang="ja-JP" altLang="en-US" sz="1800" b="1" dirty="0"/>
                        <a:t>大雨注意報等</a:t>
                      </a:r>
                      <a:endParaRPr kumimoji="1" lang="en-US" altLang="ja-JP" sz="1800" b="1" dirty="0"/>
                    </a:p>
                    <a:p>
                      <a:pPr algn="ctr"/>
                      <a:r>
                        <a:rPr kumimoji="1" lang="ja-JP" altLang="en-US" sz="1200" b="1" dirty="0"/>
                        <a:t>（気象庁が発表）</a:t>
                      </a:r>
                    </a:p>
                  </a:txBody>
                  <a:tcPr marL="72000" marR="72000" marT="36000" marB="36000" anchor="ctr">
                    <a:solidFill>
                      <a:srgbClr val="FFFF00"/>
                    </a:solidFill>
                  </a:tcPr>
                </a:tc>
                <a:tc>
                  <a:txBody>
                    <a:bodyPr/>
                    <a:lstStyle/>
                    <a:p>
                      <a:pPr algn="ctr"/>
                      <a:r>
                        <a:rPr kumimoji="1" lang="ja-JP" altLang="en-US" sz="1800" b="1" dirty="0">
                          <a:solidFill>
                            <a:schemeClr val="bg1"/>
                          </a:solidFill>
                        </a:rPr>
                        <a:t>レベル３</a:t>
                      </a:r>
                      <a:endParaRPr kumimoji="1" lang="en-US" altLang="ja-JP" sz="1800" b="1" dirty="0">
                        <a:solidFill>
                          <a:schemeClr val="bg1"/>
                        </a:solidFill>
                      </a:endParaRPr>
                    </a:p>
                    <a:p>
                      <a:pPr algn="ctr"/>
                      <a:r>
                        <a:rPr kumimoji="1" lang="ja-JP" altLang="en-US" sz="1800" b="1" dirty="0">
                          <a:solidFill>
                            <a:schemeClr val="bg1"/>
                          </a:solidFill>
                        </a:rPr>
                        <a:t>高齢者等避難</a:t>
                      </a:r>
                      <a:endParaRPr kumimoji="1" lang="en-US" altLang="ja-JP" sz="1800" b="1" dirty="0">
                        <a:solidFill>
                          <a:schemeClr val="bg1"/>
                        </a:solidFill>
                      </a:endParaRPr>
                    </a:p>
                    <a:p>
                      <a:pPr algn="ctr"/>
                      <a:r>
                        <a:rPr kumimoji="1" lang="ja-JP" altLang="en-US" sz="1200" b="1" dirty="0">
                          <a:solidFill>
                            <a:schemeClr val="bg1"/>
                          </a:solidFill>
                        </a:rPr>
                        <a:t>（川崎市が発令）</a:t>
                      </a:r>
                    </a:p>
                  </a:txBody>
                  <a:tcPr marL="72000" marR="72000" marT="36000" marB="36000" anchor="ctr">
                    <a:solidFill>
                      <a:srgbClr val="FF0000"/>
                    </a:solidFill>
                  </a:tcPr>
                </a:tc>
                <a:tc>
                  <a:txBody>
                    <a:bodyPr/>
                    <a:lstStyle/>
                    <a:p>
                      <a:pPr algn="ctr"/>
                      <a:r>
                        <a:rPr kumimoji="1" lang="ja-JP" altLang="en-US" sz="1800" b="1" dirty="0">
                          <a:solidFill>
                            <a:schemeClr val="bg1"/>
                          </a:solidFill>
                        </a:rPr>
                        <a:t>レベル４</a:t>
                      </a:r>
                      <a:endParaRPr kumimoji="1" lang="en-US" altLang="ja-JP" sz="1800" b="1" dirty="0">
                        <a:solidFill>
                          <a:schemeClr val="bg1"/>
                        </a:solidFill>
                      </a:endParaRPr>
                    </a:p>
                    <a:p>
                      <a:pPr algn="ctr"/>
                      <a:r>
                        <a:rPr kumimoji="1" lang="ja-JP" altLang="en-US" sz="1800" b="1" dirty="0">
                          <a:solidFill>
                            <a:schemeClr val="bg1"/>
                          </a:solidFill>
                        </a:rPr>
                        <a:t>避難指示</a:t>
                      </a:r>
                      <a:endParaRPr kumimoji="1" lang="en-US" altLang="ja-JP" sz="1800" b="1" dirty="0">
                        <a:solidFill>
                          <a:schemeClr val="bg1"/>
                        </a:solidFill>
                      </a:endParaRPr>
                    </a:p>
                    <a:p>
                      <a:pPr algn="ctr"/>
                      <a:r>
                        <a:rPr kumimoji="1" lang="ja-JP" altLang="en-US" sz="1200" b="1" dirty="0">
                          <a:solidFill>
                            <a:schemeClr val="bg1"/>
                          </a:solidFill>
                        </a:rPr>
                        <a:t>（川崎市が発令）</a:t>
                      </a:r>
                    </a:p>
                  </a:txBody>
                  <a:tcPr marL="72000" marR="72000" marT="36000" marB="36000" anchor="ctr">
                    <a:solidFill>
                      <a:srgbClr val="7030A0"/>
                    </a:solidFill>
                  </a:tcPr>
                </a:tc>
                <a:tc rowSpan="4">
                  <a:txBody>
                    <a:bodyPr/>
                    <a:lstStyle/>
                    <a:p>
                      <a:pPr algn="ctr"/>
                      <a:r>
                        <a:rPr kumimoji="1" lang="ja-JP" altLang="en-US" sz="1800" b="1" dirty="0">
                          <a:solidFill>
                            <a:srgbClr val="7030A0"/>
                          </a:solidFill>
                        </a:rPr>
                        <a:t>警戒レベル４までに必ず避難する</a:t>
                      </a:r>
                    </a:p>
                  </a:txBody>
                  <a:tcPr marL="72000" marR="72000" marT="72000" marB="72000" vert="eaVert" anchor="ctr">
                    <a:solidFill>
                      <a:schemeClr val="bg1"/>
                    </a:solidFill>
                  </a:tcPr>
                </a:tc>
                <a:tc>
                  <a:txBody>
                    <a:bodyPr/>
                    <a:lstStyle/>
                    <a:p>
                      <a:pPr algn="ctr"/>
                      <a:r>
                        <a:rPr kumimoji="1" lang="ja-JP" altLang="en-US" sz="1800" b="1" dirty="0">
                          <a:solidFill>
                            <a:schemeClr val="bg1"/>
                          </a:solidFill>
                        </a:rPr>
                        <a:t>レベル５</a:t>
                      </a:r>
                      <a:endParaRPr kumimoji="1" lang="en-US" altLang="ja-JP" sz="1800" b="1" dirty="0">
                        <a:solidFill>
                          <a:schemeClr val="bg1"/>
                        </a:solidFill>
                      </a:endParaRPr>
                    </a:p>
                    <a:p>
                      <a:pPr algn="ctr"/>
                      <a:r>
                        <a:rPr kumimoji="1" lang="ja-JP" altLang="en-US" sz="1200" b="1" dirty="0">
                          <a:solidFill>
                            <a:schemeClr val="bg1"/>
                          </a:solidFill>
                        </a:rPr>
                        <a:t>緊急安全確保</a:t>
                      </a:r>
                    </a:p>
                  </a:txBody>
                  <a:tcPr marL="72000" marR="72000" marT="72000" marB="72000" anchor="ctr">
                    <a:solidFill>
                      <a:schemeClr val="tx1"/>
                    </a:solidFill>
                  </a:tcPr>
                </a:tc>
                <a:extLst>
                  <a:ext uri="{0D108BD9-81ED-4DB2-BD59-A6C34878D82A}">
                    <a16:rowId xmlns:a16="http://schemas.microsoft.com/office/drawing/2014/main" val="1822171341"/>
                  </a:ext>
                </a:extLst>
              </a:tr>
              <a:tr h="1136357">
                <a:tc rowSpan="3">
                  <a:txBody>
                    <a:bodyPr/>
                    <a:lstStyle/>
                    <a:p>
                      <a:pPr>
                        <a:spcBef>
                          <a:spcPts val="0"/>
                        </a:spcBef>
                        <a:spcAft>
                          <a:spcPts val="0"/>
                        </a:spcAft>
                      </a:pPr>
                      <a:r>
                        <a:rPr kumimoji="1" lang="ja-JP" altLang="en-US" sz="1200" b="0" dirty="0">
                          <a:latin typeface="BIZ UDゴシック" panose="020B0400000000000000" pitchFamily="49" charset="-128"/>
                          <a:ea typeface="BIZ UDゴシック" panose="020B0400000000000000" pitchFamily="49" charset="-128"/>
                        </a:rPr>
                        <a:t>□食料品・防災用品の備蓄</a:t>
                      </a:r>
                      <a:endParaRPr kumimoji="1" lang="en-US" altLang="ja-JP" sz="1200" b="0" dirty="0">
                        <a:latin typeface="BIZ UDゴシック" panose="020B0400000000000000" pitchFamily="49" charset="-128"/>
                        <a:ea typeface="BIZ UDゴシック" panose="020B0400000000000000" pitchFamily="49" charset="-128"/>
                      </a:endParaRPr>
                    </a:p>
                    <a:p>
                      <a:pPr>
                        <a:spcBef>
                          <a:spcPts val="0"/>
                        </a:spcBef>
                        <a:spcAft>
                          <a:spcPts val="0"/>
                        </a:spcAft>
                      </a:pPr>
                      <a:endParaRPr kumimoji="1" lang="en-US" altLang="ja-JP" sz="500" b="0" dirty="0">
                        <a:latin typeface="BIZ UDゴシック" panose="020B0400000000000000" pitchFamily="49" charset="-128"/>
                        <a:ea typeface="BIZ UDゴシック" panose="020B0400000000000000" pitchFamily="49" charset="-128"/>
                      </a:endParaRPr>
                    </a:p>
                    <a:p>
                      <a:pPr marL="185738" indent="-185738">
                        <a:spcBef>
                          <a:spcPts val="0"/>
                        </a:spcBef>
                        <a:spcAft>
                          <a:spcPts val="0"/>
                        </a:spcAft>
                      </a:pPr>
                      <a:r>
                        <a:rPr kumimoji="1" lang="ja-JP" altLang="en-US" sz="1200" b="0" dirty="0">
                          <a:latin typeface="BIZ UDゴシック" panose="020B0400000000000000" pitchFamily="49" charset="-128"/>
                          <a:ea typeface="BIZ UDゴシック" panose="020B0400000000000000" pitchFamily="49" charset="-128"/>
                        </a:rPr>
                        <a:t>□災害時の家族の連絡方法</a:t>
                      </a:r>
                      <a:endParaRPr kumimoji="1" lang="en-US" altLang="ja-JP" sz="1200" b="0" dirty="0">
                        <a:latin typeface="BIZ UDゴシック" panose="020B0400000000000000" pitchFamily="49" charset="-128"/>
                        <a:ea typeface="BIZ UDゴシック" panose="020B0400000000000000" pitchFamily="49" charset="-128"/>
                      </a:endParaRPr>
                    </a:p>
                    <a:p>
                      <a:pPr marL="185738" indent="-185738">
                        <a:spcBef>
                          <a:spcPts val="0"/>
                        </a:spcBef>
                        <a:spcAft>
                          <a:spcPts val="0"/>
                        </a:spcAft>
                      </a:pPr>
                      <a:r>
                        <a:rPr kumimoji="1" lang="ja-JP" altLang="en-US" sz="1200" b="0" dirty="0">
                          <a:latin typeface="BIZ UDゴシック" panose="020B0400000000000000" pitchFamily="49" charset="-128"/>
                          <a:ea typeface="BIZ UDゴシック" panose="020B0400000000000000" pitchFamily="49" charset="-128"/>
                        </a:rPr>
                        <a:t>  を決めておく</a:t>
                      </a:r>
                      <a:endParaRPr kumimoji="1" lang="en-US" altLang="ja-JP" sz="1200" b="0" dirty="0">
                        <a:latin typeface="BIZ UDゴシック" panose="020B0400000000000000" pitchFamily="49" charset="-128"/>
                        <a:ea typeface="BIZ UDゴシック" panose="020B0400000000000000" pitchFamily="49" charset="-128"/>
                      </a:endParaRPr>
                    </a:p>
                    <a:p>
                      <a:pPr>
                        <a:spcBef>
                          <a:spcPts val="0"/>
                        </a:spcBef>
                        <a:spcAft>
                          <a:spcPts val="0"/>
                        </a:spcAft>
                      </a:pPr>
                      <a:endParaRPr kumimoji="1" lang="en-US" altLang="ja-JP" sz="500" b="0" dirty="0">
                        <a:latin typeface="BIZ UDゴシック" panose="020B0400000000000000" pitchFamily="49" charset="-128"/>
                        <a:ea typeface="BIZ UDゴシック" panose="020B0400000000000000" pitchFamily="49" charset="-128"/>
                      </a:endParaRPr>
                    </a:p>
                    <a:p>
                      <a:pPr>
                        <a:spcBef>
                          <a:spcPts val="0"/>
                        </a:spcBef>
                        <a:spcAft>
                          <a:spcPts val="0"/>
                        </a:spcAft>
                      </a:pPr>
                      <a:r>
                        <a:rPr kumimoji="1" lang="ja-JP" altLang="en-US" sz="1200" b="0" dirty="0">
                          <a:latin typeface="BIZ UDゴシック" panose="020B0400000000000000" pitchFamily="49" charset="-128"/>
                          <a:ea typeface="BIZ UDゴシック" panose="020B0400000000000000" pitchFamily="49" charset="-128"/>
                        </a:rPr>
                        <a:t>□避難場所、経路の確認</a:t>
                      </a:r>
                      <a:endParaRPr kumimoji="1" lang="en-US" altLang="ja-JP" sz="1200" b="0" dirty="0">
                        <a:latin typeface="BIZ UDゴシック" panose="020B0400000000000000" pitchFamily="49" charset="-128"/>
                        <a:ea typeface="BIZ UDゴシック" panose="020B0400000000000000" pitchFamily="49" charset="-128"/>
                      </a:endParaRPr>
                    </a:p>
                    <a:p>
                      <a:pPr>
                        <a:spcBef>
                          <a:spcPts val="0"/>
                        </a:spcBef>
                        <a:spcAft>
                          <a:spcPts val="0"/>
                        </a:spcAft>
                      </a:pPr>
                      <a:endParaRPr kumimoji="1" lang="en-US" altLang="ja-JP" sz="500" b="0" dirty="0">
                        <a:latin typeface="BIZ UDゴシック" panose="020B0400000000000000" pitchFamily="49" charset="-128"/>
                        <a:ea typeface="BIZ UDゴシック" panose="020B0400000000000000" pitchFamily="49" charset="-128"/>
                      </a:endParaRPr>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□ペットゲージの用意</a:t>
                      </a:r>
                      <a:endParaRPr kumimoji="1" lang="en-US" altLang="ja-JP"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42555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□近所の側溝の掃除</a:t>
                      </a:r>
                      <a:endParaRPr kumimoji="1" lang="ja-JP" altLang="en-US" sz="1800" b="1" dirty="0">
                        <a:latin typeface="BIZ UDゴシック" panose="020B0400000000000000" pitchFamily="49" charset="-128"/>
                        <a:ea typeface="BIZ UDゴシック" panose="020B0400000000000000" pitchFamily="49" charset="-128"/>
                      </a:endParaRPr>
                    </a:p>
                  </a:txBody>
                  <a:tcPr marL="108000" marR="36000" marT="144000" marB="108000">
                    <a:solidFill>
                      <a:schemeClr val="bg1"/>
                    </a:solidFill>
                  </a:tcPr>
                </a:tc>
                <a:tc rowSpan="3">
                  <a:txBody>
                    <a:bodyPr/>
                    <a:lstStyle/>
                    <a:p>
                      <a:pPr>
                        <a:spcBef>
                          <a:spcPts val="0"/>
                        </a:spcBef>
                        <a:spcAft>
                          <a:spcPts val="0"/>
                        </a:spcAft>
                      </a:pPr>
                      <a:r>
                        <a:rPr kumimoji="1" lang="ja-JP" altLang="en-US" sz="1200" dirty="0">
                          <a:latin typeface="BIZ UDゴシック" panose="020B0400000000000000" pitchFamily="49" charset="-128"/>
                          <a:ea typeface="BIZ UDゴシック" panose="020B0400000000000000" pitchFamily="49" charset="-128"/>
                        </a:rPr>
                        <a:t>□食料品・防災用品の補充</a:t>
                      </a:r>
                      <a:endParaRPr kumimoji="1" lang="en-US" altLang="ja-JP" sz="1200" dirty="0">
                        <a:latin typeface="BIZ UDゴシック" panose="020B0400000000000000" pitchFamily="49" charset="-128"/>
                        <a:ea typeface="BIZ UDゴシック" panose="020B0400000000000000" pitchFamily="49" charset="-128"/>
                      </a:endParaRPr>
                    </a:p>
                    <a:p>
                      <a:pPr>
                        <a:spcBef>
                          <a:spcPts val="0"/>
                        </a:spcBef>
                        <a:spcAft>
                          <a:spcPts val="0"/>
                        </a:spcAft>
                      </a:pPr>
                      <a:endParaRPr kumimoji="1" lang="en-US" altLang="ja-JP" sz="500" dirty="0">
                        <a:latin typeface="BIZ UDゴシック" panose="020B0400000000000000" pitchFamily="49" charset="-128"/>
                        <a:ea typeface="BIZ UDゴシック" panose="020B0400000000000000" pitchFamily="49" charset="-128"/>
                      </a:endParaRPr>
                    </a:p>
                    <a:p>
                      <a:pPr>
                        <a:spcBef>
                          <a:spcPts val="0"/>
                        </a:spcBef>
                        <a:spcAft>
                          <a:spcPts val="0"/>
                        </a:spcAft>
                      </a:pPr>
                      <a:r>
                        <a:rPr kumimoji="1" lang="ja-JP" altLang="en-US" sz="1200" dirty="0">
                          <a:latin typeface="BIZ UDゴシック" panose="020B0400000000000000" pitchFamily="49" charset="-128"/>
                          <a:ea typeface="BIZ UDゴシック" panose="020B0400000000000000" pitchFamily="49" charset="-128"/>
                        </a:rPr>
                        <a:t>□非常持出品の準備</a:t>
                      </a:r>
                      <a:endParaRPr kumimoji="1" lang="en-US" altLang="ja-JP" sz="1200" dirty="0">
                        <a:latin typeface="BIZ UDゴシック" panose="020B0400000000000000" pitchFamily="49" charset="-128"/>
                        <a:ea typeface="BIZ UDゴシック" panose="020B0400000000000000" pitchFamily="49" charset="-128"/>
                      </a:endParaRPr>
                    </a:p>
                    <a:p>
                      <a:pPr>
                        <a:spcBef>
                          <a:spcPts val="0"/>
                        </a:spcBef>
                        <a:spcAft>
                          <a:spcPts val="0"/>
                        </a:spcAft>
                      </a:pPr>
                      <a:endParaRPr kumimoji="1" lang="en-US" altLang="ja-JP" sz="500" dirty="0">
                        <a:latin typeface="BIZ UDゴシック" panose="020B0400000000000000" pitchFamily="49" charset="-128"/>
                        <a:ea typeface="BIZ UDゴシック" panose="020B0400000000000000" pitchFamily="49" charset="-128"/>
                      </a:endParaRPr>
                    </a:p>
                    <a:p>
                      <a:pPr>
                        <a:spcBef>
                          <a:spcPts val="0"/>
                        </a:spcBef>
                      </a:pPr>
                      <a:r>
                        <a:rPr kumimoji="1" lang="ja-JP" altLang="en-US" sz="1200" dirty="0">
                          <a:latin typeface="BIZ UDゴシック" panose="020B0400000000000000" pitchFamily="49" charset="-128"/>
                          <a:ea typeface="BIZ UDゴシック" panose="020B0400000000000000" pitchFamily="49" charset="-128"/>
                        </a:rPr>
                        <a:t>□家族の予定や居場所の確認</a:t>
                      </a:r>
                      <a:endParaRPr kumimoji="1" lang="en-US" altLang="ja-JP" sz="1200" dirty="0">
                        <a:latin typeface="BIZ UDゴシック" panose="020B0400000000000000" pitchFamily="49" charset="-128"/>
                        <a:ea typeface="BIZ UDゴシック" panose="020B0400000000000000" pitchFamily="49" charset="-128"/>
                      </a:endParaRPr>
                    </a:p>
                    <a:p>
                      <a:pPr>
                        <a:spcBef>
                          <a:spcPts val="0"/>
                        </a:spcBef>
                      </a:pPr>
                      <a:endParaRPr kumimoji="1" lang="en-US" altLang="ja-JP" sz="500" dirty="0">
                        <a:latin typeface="BIZ UDゴシック" panose="020B0400000000000000" pitchFamily="49" charset="-128"/>
                        <a:ea typeface="BIZ UDゴシック" panose="020B0400000000000000" pitchFamily="49" charset="-128"/>
                      </a:endParaRPr>
                    </a:p>
                    <a:p>
                      <a:pPr marL="185738" marR="0" lvl="0" indent="-185738" algn="l" defTabSz="14255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□小学校の対応を確認する</a:t>
                      </a:r>
                      <a:endParaRPr kumimoji="1" lang="en-US" altLang="ja-JP"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endParaRPr>
                    </a:p>
                    <a:p>
                      <a:pPr marL="185738" marR="0" lvl="0" indent="-185738" algn="l" defTabSz="14255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　（子ども）</a:t>
                      </a:r>
                      <a:endParaRPr kumimoji="1" lang="en-US" altLang="ja-JP"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endParaRPr>
                    </a:p>
                    <a:p>
                      <a:pPr marL="185738" marR="0" lvl="0" indent="-185738" algn="l" defTabSz="142555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endParaRPr>
                    </a:p>
                    <a:p>
                      <a:pPr marL="185738" marR="0" lvl="0" indent="-185738" algn="l" defTabSz="14255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□外にある飛ばされそうな</a:t>
                      </a:r>
                      <a:endParaRPr kumimoji="1" lang="en-US" altLang="ja-JP"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endParaRPr>
                    </a:p>
                    <a:p>
                      <a:pPr marL="185738" marR="0" lvl="0" indent="-185738" algn="l" defTabSz="14255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　物を屋内にしまう</a:t>
                      </a:r>
                      <a:endParaRPr kumimoji="1" lang="en-US" altLang="ja-JP"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endParaRPr>
                    </a:p>
                    <a:p>
                      <a:pPr marL="185738" marR="0" lvl="0" indent="-185738" algn="l" defTabSz="142555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185738" marR="0" lvl="0" indent="-185738" algn="l" defTabSz="14255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□今後の台風の進路や雨量</a:t>
                      </a:r>
                      <a:endParaRPr kumimoji="1" lang="en-US" altLang="ja-JP"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endParaRPr>
                    </a:p>
                    <a:p>
                      <a:pPr marL="185738" marR="0" lvl="0" indent="-185738" algn="l" defTabSz="14255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　などを把握する</a:t>
                      </a:r>
                      <a:endParaRPr kumimoji="1" lang="ja-JP" altLang="en-US" sz="1200" b="1" dirty="0">
                        <a:latin typeface="BIZ UDゴシック" panose="020B0400000000000000" pitchFamily="49" charset="-128"/>
                        <a:ea typeface="BIZ UDゴシック" panose="020B0400000000000000" pitchFamily="49" charset="-128"/>
                      </a:endParaRPr>
                    </a:p>
                  </a:txBody>
                  <a:tcPr marL="108000" marR="36000" marT="144000" marB="108000">
                    <a:solidFill>
                      <a:schemeClr val="bg1"/>
                    </a:solidFill>
                  </a:tcPr>
                </a:tc>
                <a:tc rowSpan="3">
                  <a:txBody>
                    <a:bodyPr/>
                    <a:lstStyle/>
                    <a:p>
                      <a:pPr>
                        <a:spcBef>
                          <a:spcPts val="0"/>
                        </a:spcBef>
                        <a:spcAft>
                          <a:spcPts val="0"/>
                        </a:spcAft>
                      </a:pPr>
                      <a:r>
                        <a:rPr kumimoji="1" lang="ja-JP" altLang="en-US" sz="1200" dirty="0">
                          <a:latin typeface="BIZ UDゴシック" panose="020B0400000000000000" pitchFamily="49" charset="-128"/>
                          <a:ea typeface="BIZ UDゴシック" panose="020B0400000000000000" pitchFamily="49" charset="-128"/>
                        </a:rPr>
                        <a:t>□避難場所、経路の再確認</a:t>
                      </a:r>
                      <a:endParaRPr kumimoji="1" lang="en-US" altLang="ja-JP" sz="1200" dirty="0">
                        <a:latin typeface="BIZ UDゴシック" panose="020B0400000000000000" pitchFamily="49" charset="-128"/>
                        <a:ea typeface="BIZ UDゴシック" panose="020B0400000000000000" pitchFamily="49" charset="-128"/>
                      </a:endParaRPr>
                    </a:p>
                    <a:p>
                      <a:pPr>
                        <a:spcBef>
                          <a:spcPts val="0"/>
                        </a:spcBef>
                        <a:spcAft>
                          <a:spcPts val="0"/>
                        </a:spcAft>
                      </a:pPr>
                      <a:endParaRPr kumimoji="1" lang="en-US" altLang="ja-JP" sz="500" dirty="0">
                        <a:latin typeface="BIZ UDゴシック" panose="020B0400000000000000" pitchFamily="49" charset="-128"/>
                        <a:ea typeface="BIZ UDゴシック" panose="020B0400000000000000" pitchFamily="49" charset="-128"/>
                      </a:endParaRPr>
                    </a:p>
                    <a:p>
                      <a:pPr>
                        <a:spcBef>
                          <a:spcPts val="0"/>
                        </a:spcBef>
                      </a:pPr>
                      <a:r>
                        <a:rPr kumimoji="1" lang="ja-JP" altLang="en-US" sz="1200" dirty="0">
                          <a:latin typeface="BIZ UDゴシック" panose="020B0400000000000000" pitchFamily="49" charset="-128"/>
                          <a:ea typeface="BIZ UDゴシック" panose="020B0400000000000000" pitchFamily="49" charset="-128"/>
                        </a:rPr>
                        <a:t>□避難所の開設状況の確認</a:t>
                      </a:r>
                      <a:endParaRPr kumimoji="1" lang="en-US" altLang="ja-JP" sz="1200" dirty="0">
                        <a:latin typeface="BIZ UDゴシック" panose="020B0400000000000000" pitchFamily="49" charset="-128"/>
                        <a:ea typeface="BIZ UDゴシック" panose="020B0400000000000000" pitchFamily="49" charset="-128"/>
                      </a:endParaRPr>
                    </a:p>
                    <a:p>
                      <a:pPr>
                        <a:spcBef>
                          <a:spcPts val="0"/>
                        </a:spcBef>
                      </a:pPr>
                      <a:endParaRPr kumimoji="1" lang="en-US" altLang="ja-JP" sz="500" dirty="0">
                        <a:latin typeface="BIZ UDゴシック" panose="020B0400000000000000" pitchFamily="49" charset="-128"/>
                        <a:ea typeface="BIZ UDゴシック" panose="020B0400000000000000" pitchFamily="49" charset="-128"/>
                      </a:endParaRPr>
                    </a:p>
                    <a:p>
                      <a:pPr>
                        <a:spcBef>
                          <a:spcPts val="0"/>
                        </a:spcBef>
                      </a:pPr>
                      <a:r>
                        <a:rPr kumimoji="1" lang="ja-JP" altLang="en-US" sz="1200" dirty="0">
                          <a:solidFill>
                            <a:srgbClr val="FF0000"/>
                          </a:solidFill>
                          <a:latin typeface="BIZ UDゴシック" panose="020B0400000000000000" pitchFamily="49" charset="-128"/>
                          <a:ea typeface="BIZ UDゴシック" panose="020B0400000000000000" pitchFamily="49" charset="-128"/>
                        </a:rPr>
                        <a:t>□</a:t>
                      </a:r>
                      <a:r>
                        <a:rPr kumimoji="1" lang="ja-JP" altLang="en-US" sz="1200" b="1" dirty="0">
                          <a:solidFill>
                            <a:srgbClr val="FF0000"/>
                          </a:solidFill>
                          <a:latin typeface="BIZ UDゴシック" panose="020B0400000000000000" pitchFamily="49" charset="-128"/>
                          <a:ea typeface="BIZ UDゴシック" panose="020B0400000000000000" pitchFamily="49" charset="-128"/>
                        </a:rPr>
                        <a:t>携帯電話の充電</a:t>
                      </a:r>
                      <a:endParaRPr kumimoji="1" lang="en-US" altLang="ja-JP" sz="1200" b="1" dirty="0">
                        <a:solidFill>
                          <a:srgbClr val="FF0000"/>
                        </a:solidFill>
                        <a:latin typeface="BIZ UDゴシック" panose="020B0400000000000000" pitchFamily="49" charset="-128"/>
                        <a:ea typeface="BIZ UDゴシック" panose="020B0400000000000000" pitchFamily="49" charset="-128"/>
                      </a:endParaRPr>
                    </a:p>
                    <a:p>
                      <a:pPr>
                        <a:spcBef>
                          <a:spcPts val="0"/>
                        </a:spcBef>
                      </a:pPr>
                      <a:endParaRPr kumimoji="1" lang="en-US" altLang="ja-JP" sz="500" b="1" dirty="0">
                        <a:latin typeface="BIZ UDゴシック" panose="020B0400000000000000" pitchFamily="49" charset="-128"/>
                        <a:ea typeface="BIZ UDゴシック" panose="020B0400000000000000" pitchFamily="49" charset="-128"/>
                      </a:endParaRPr>
                    </a:p>
                    <a:p>
                      <a:pPr>
                        <a:spcBef>
                          <a:spcPts val="0"/>
                        </a:spcBef>
                      </a:pPr>
                      <a:r>
                        <a:rPr kumimoji="1" lang="ja-JP" altLang="en-US" sz="1200" b="1" dirty="0">
                          <a:solidFill>
                            <a:srgbClr val="FF0000"/>
                          </a:solidFill>
                          <a:latin typeface="BIZ UDゴシック" panose="020B0400000000000000" pitchFamily="49" charset="-128"/>
                          <a:ea typeface="BIZ UDゴシック" panose="020B0400000000000000" pitchFamily="49" charset="-128"/>
                        </a:rPr>
                        <a:t>□避難しやすい服装を準備</a:t>
                      </a:r>
                      <a:endParaRPr kumimoji="1" lang="en-US" altLang="ja-JP" sz="1200" b="1" dirty="0">
                        <a:solidFill>
                          <a:srgbClr val="FF0000"/>
                        </a:solidFill>
                        <a:latin typeface="BIZ UDゴシック" panose="020B0400000000000000" pitchFamily="49" charset="-128"/>
                        <a:ea typeface="BIZ UDゴシック" panose="020B0400000000000000" pitchFamily="49" charset="-128"/>
                      </a:endParaRPr>
                    </a:p>
                    <a:p>
                      <a:pPr>
                        <a:spcBef>
                          <a:spcPts val="0"/>
                        </a:spcBef>
                      </a:pPr>
                      <a:r>
                        <a:rPr kumimoji="1" lang="ja-JP" altLang="en-US" sz="1200" b="1" dirty="0">
                          <a:solidFill>
                            <a:srgbClr val="FF0000"/>
                          </a:solidFill>
                          <a:latin typeface="BIZ UDゴシック" panose="020B0400000000000000" pitchFamily="49" charset="-128"/>
                          <a:ea typeface="BIZ UDゴシック" panose="020B0400000000000000" pitchFamily="49" charset="-128"/>
                        </a:rPr>
                        <a:t>　する</a:t>
                      </a:r>
                      <a:endParaRPr kumimoji="1" lang="en-US" altLang="ja-JP" sz="1200" b="1" dirty="0">
                        <a:solidFill>
                          <a:srgbClr val="FF0000"/>
                        </a:solidFill>
                        <a:latin typeface="BIZ UDゴシック" panose="020B0400000000000000" pitchFamily="49" charset="-128"/>
                        <a:ea typeface="BIZ UDゴシック" panose="020B0400000000000000" pitchFamily="49" charset="-128"/>
                      </a:endParaRPr>
                    </a:p>
                    <a:p>
                      <a:pPr>
                        <a:spcBef>
                          <a:spcPts val="0"/>
                        </a:spcBef>
                      </a:pPr>
                      <a:endParaRPr kumimoji="1" lang="en-US" altLang="ja-JP" sz="500" b="1" dirty="0">
                        <a:solidFill>
                          <a:srgbClr val="FF0000"/>
                        </a:solidFill>
                        <a:latin typeface="BIZ UDゴシック" panose="020B0400000000000000" pitchFamily="49" charset="-128"/>
                        <a:ea typeface="BIZ UDゴシック" panose="020B0400000000000000" pitchFamily="49" charset="-128"/>
                      </a:endParaRPr>
                    </a:p>
                    <a:p>
                      <a:pPr>
                        <a:spcBef>
                          <a:spcPts val="0"/>
                        </a:spcBef>
                      </a:pPr>
                      <a:r>
                        <a:rPr kumimoji="1" lang="ja-JP" altLang="en-US" sz="1200" b="1" dirty="0">
                          <a:solidFill>
                            <a:srgbClr val="FF0000"/>
                          </a:solidFill>
                          <a:latin typeface="BIZ UDゴシック" panose="020B0400000000000000" pitchFamily="49" charset="-128"/>
                          <a:ea typeface="BIZ UDゴシック" panose="020B0400000000000000" pitchFamily="49" charset="-128"/>
                        </a:rPr>
                        <a:t>□祖母の避難に備え親族に</a:t>
                      </a:r>
                      <a:endParaRPr kumimoji="1" lang="en-US" altLang="ja-JP" sz="1200" b="1" dirty="0">
                        <a:solidFill>
                          <a:srgbClr val="FF0000"/>
                        </a:solidFill>
                        <a:latin typeface="BIZ UDゴシック" panose="020B0400000000000000" pitchFamily="49" charset="-128"/>
                        <a:ea typeface="BIZ UDゴシック" panose="020B0400000000000000" pitchFamily="49" charset="-128"/>
                      </a:endParaRPr>
                    </a:p>
                    <a:p>
                      <a:pPr>
                        <a:spcBef>
                          <a:spcPts val="0"/>
                        </a:spcBef>
                      </a:pPr>
                      <a:r>
                        <a:rPr kumimoji="1" lang="ja-JP" altLang="en-US" sz="1200" b="1" dirty="0">
                          <a:solidFill>
                            <a:srgbClr val="FF0000"/>
                          </a:solidFill>
                          <a:latin typeface="BIZ UDゴシック" panose="020B0400000000000000" pitchFamily="49" charset="-128"/>
                          <a:ea typeface="BIZ UDゴシック" panose="020B0400000000000000" pitchFamily="49" charset="-128"/>
                        </a:rPr>
                        <a:t>　連絡</a:t>
                      </a:r>
                      <a:endParaRPr kumimoji="1" lang="en-US" altLang="ja-JP" sz="1200" b="1" dirty="0">
                        <a:solidFill>
                          <a:srgbClr val="FF0000"/>
                        </a:solidFill>
                        <a:latin typeface="BIZ UDゴシック" panose="020B0400000000000000" pitchFamily="49" charset="-128"/>
                        <a:ea typeface="BIZ UDゴシック" panose="020B0400000000000000" pitchFamily="49" charset="-128"/>
                      </a:endParaRPr>
                    </a:p>
                    <a:p>
                      <a:pPr>
                        <a:spcBef>
                          <a:spcPts val="0"/>
                        </a:spcBef>
                      </a:pPr>
                      <a:endParaRPr kumimoji="1" lang="en-US" altLang="ja-JP" sz="500" b="1" dirty="0">
                        <a:solidFill>
                          <a:srgbClr val="FF0000"/>
                        </a:solidFill>
                        <a:latin typeface="BIZ UDゴシック" panose="020B0400000000000000" pitchFamily="49" charset="-128"/>
                        <a:ea typeface="BIZ UDゴシック" panose="020B0400000000000000" pitchFamily="49" charset="-128"/>
                      </a:endParaRPr>
                    </a:p>
                    <a:p>
                      <a:pPr>
                        <a:spcBef>
                          <a:spcPts val="0"/>
                        </a:spcBef>
                      </a:pPr>
                      <a:r>
                        <a:rPr kumimoji="1" lang="ja-JP" altLang="en-US" sz="1200" b="1" dirty="0">
                          <a:solidFill>
                            <a:srgbClr val="FF0000"/>
                          </a:solidFill>
                          <a:latin typeface="BIZ UDゴシック" panose="020B0400000000000000" pitchFamily="49" charset="-128"/>
                          <a:ea typeface="BIZ UDゴシック" panose="020B0400000000000000" pitchFamily="49" charset="-128"/>
                        </a:rPr>
                        <a:t>□隣の○○さんに声をかける</a:t>
                      </a:r>
                      <a:endParaRPr kumimoji="1" lang="en-US" altLang="ja-JP" sz="1200" b="1" dirty="0">
                        <a:solidFill>
                          <a:srgbClr val="FF0000"/>
                        </a:solidFill>
                        <a:latin typeface="BIZ UDゴシック" panose="020B0400000000000000" pitchFamily="49" charset="-128"/>
                        <a:ea typeface="BIZ UDゴシック" panose="020B0400000000000000" pitchFamily="49" charset="-128"/>
                      </a:endParaRPr>
                    </a:p>
                    <a:p>
                      <a:pPr>
                        <a:spcBef>
                          <a:spcPts val="0"/>
                        </a:spcBef>
                      </a:pPr>
                      <a:endParaRPr kumimoji="1" lang="en-US" altLang="ja-JP" sz="500" b="1" dirty="0">
                        <a:solidFill>
                          <a:srgbClr val="FF0000"/>
                        </a:solidFill>
                        <a:latin typeface="BIZ UDゴシック" panose="020B0400000000000000" pitchFamily="49" charset="-128"/>
                        <a:ea typeface="BIZ UDゴシック" panose="020B0400000000000000" pitchFamily="49" charset="-128"/>
                      </a:endParaRPr>
                    </a:p>
                    <a:p>
                      <a:pPr>
                        <a:spcBef>
                          <a:spcPts val="0"/>
                        </a:spcBef>
                      </a:pPr>
                      <a:r>
                        <a:rPr kumimoji="1" lang="ja-JP" altLang="en-US" sz="1200" b="1" dirty="0">
                          <a:solidFill>
                            <a:srgbClr val="FF0000"/>
                          </a:solidFill>
                          <a:latin typeface="BIZ UDゴシック" panose="020B0400000000000000" pitchFamily="49" charset="-128"/>
                          <a:ea typeface="BIZ UDゴシック" panose="020B0400000000000000" pitchFamily="49" charset="-128"/>
                        </a:rPr>
                        <a:t>□冷蔵庫の中の食品を</a:t>
                      </a:r>
                      <a:endParaRPr kumimoji="1" lang="en-US" altLang="ja-JP" sz="1200" b="1" dirty="0">
                        <a:solidFill>
                          <a:srgbClr val="FF0000"/>
                        </a:solidFill>
                        <a:latin typeface="BIZ UDゴシック" panose="020B0400000000000000" pitchFamily="49" charset="-128"/>
                        <a:ea typeface="BIZ UDゴシック" panose="020B0400000000000000" pitchFamily="49" charset="-128"/>
                      </a:endParaRPr>
                    </a:p>
                    <a:p>
                      <a:pPr>
                        <a:spcBef>
                          <a:spcPts val="0"/>
                        </a:spcBef>
                      </a:pPr>
                      <a:r>
                        <a:rPr kumimoji="1" lang="ja-JP" altLang="en-US" sz="1200" b="1" dirty="0">
                          <a:solidFill>
                            <a:srgbClr val="FF0000"/>
                          </a:solidFill>
                          <a:latin typeface="BIZ UDゴシック" panose="020B0400000000000000" pitchFamily="49" charset="-128"/>
                          <a:ea typeface="BIZ UDゴシック" panose="020B0400000000000000" pitchFamily="49" charset="-128"/>
                        </a:rPr>
                        <a:t>　なるべく消費する</a:t>
                      </a:r>
                      <a:endParaRPr kumimoji="1" lang="ja-JP" altLang="en-US" sz="1200" b="1" dirty="0">
                        <a:latin typeface="BIZ UDゴシック" panose="020B0400000000000000" pitchFamily="49" charset="-128"/>
                        <a:ea typeface="BIZ UDゴシック" panose="020B0400000000000000" pitchFamily="49" charset="-128"/>
                      </a:endParaRPr>
                    </a:p>
                  </a:txBody>
                  <a:tcPr marL="108000" marR="36000" marT="144000" marB="108000">
                    <a:solidFill>
                      <a:schemeClr val="bg1"/>
                    </a:solidFill>
                  </a:tcPr>
                </a:tc>
                <a:tc>
                  <a:txBody>
                    <a:bodyPr/>
                    <a:lstStyle/>
                    <a:p>
                      <a:pPr>
                        <a:spcBef>
                          <a:spcPts val="0"/>
                        </a:spcBef>
                        <a:spcAft>
                          <a:spcPts val="0"/>
                        </a:spcAft>
                      </a:pPr>
                      <a:r>
                        <a:rPr kumimoji="1" lang="ja-JP" altLang="en-US" sz="1400" b="0" dirty="0">
                          <a:solidFill>
                            <a:schemeClr val="tx1"/>
                          </a:solidFill>
                          <a:latin typeface="BIZ UDゴシック" panose="020B0400000000000000" pitchFamily="49" charset="-128"/>
                          <a:ea typeface="BIZ UDゴシック" panose="020B0400000000000000" pitchFamily="49" charset="-128"/>
                        </a:rPr>
                        <a:t>□避難所等へ避難開始</a:t>
                      </a:r>
                      <a:endParaRPr kumimoji="1" lang="en-US" altLang="ja-JP" sz="1400" b="0" dirty="0">
                        <a:solidFill>
                          <a:schemeClr val="tx1"/>
                        </a:solidFill>
                        <a:latin typeface="BIZ UDゴシック" panose="020B0400000000000000" pitchFamily="49" charset="-128"/>
                        <a:ea typeface="BIZ UDゴシック" panose="020B0400000000000000" pitchFamily="49" charset="-128"/>
                      </a:endParaRPr>
                    </a:p>
                    <a:p>
                      <a:pPr>
                        <a:spcBef>
                          <a:spcPts val="0"/>
                        </a:spcBef>
                        <a:spcAft>
                          <a:spcPts val="0"/>
                        </a:spcAft>
                      </a:pPr>
                      <a:endParaRPr kumimoji="1" lang="en-US" altLang="ja-JP" sz="200" dirty="0">
                        <a:latin typeface="BIZ UDゴシック" panose="020B0400000000000000" pitchFamily="49" charset="-128"/>
                        <a:ea typeface="BIZ UDゴシック" panose="020B0400000000000000" pitchFamily="49" charset="-128"/>
                      </a:endParaRPr>
                    </a:p>
                    <a:p>
                      <a:pPr>
                        <a:spcBef>
                          <a:spcPts val="0"/>
                        </a:spcBef>
                        <a:spcAft>
                          <a:spcPts val="0"/>
                        </a:spcAft>
                      </a:pPr>
                      <a:r>
                        <a:rPr kumimoji="1" lang="ja-JP" altLang="en-US" sz="1200" dirty="0">
                          <a:solidFill>
                            <a:srgbClr val="FF0000"/>
                          </a:solidFill>
                          <a:latin typeface="BIZ UDゴシック" panose="020B0400000000000000" pitchFamily="49" charset="-128"/>
                          <a:ea typeface="BIZ UDゴシック" panose="020B0400000000000000" pitchFamily="49" charset="-128"/>
                        </a:rPr>
                        <a:t>□</a:t>
                      </a:r>
                      <a:r>
                        <a:rPr kumimoji="1" lang="ja-JP" altLang="en-US" sz="1200" b="1" dirty="0">
                          <a:solidFill>
                            <a:srgbClr val="FF0000"/>
                          </a:solidFill>
                          <a:latin typeface="BIZ UDゴシック" panose="020B0400000000000000" pitchFamily="49" charset="-128"/>
                          <a:ea typeface="BIZ UDゴシック" panose="020B0400000000000000" pitchFamily="49" charset="-128"/>
                        </a:rPr>
                        <a:t>ブレーカーを落とす</a:t>
                      </a:r>
                      <a:endParaRPr kumimoji="1" lang="en-US" altLang="ja-JP" sz="1200" b="1" dirty="0">
                        <a:solidFill>
                          <a:srgbClr val="FF0000"/>
                        </a:solidFill>
                        <a:latin typeface="BIZ UDゴシック" panose="020B0400000000000000" pitchFamily="49" charset="-128"/>
                        <a:ea typeface="BIZ UDゴシック" panose="020B0400000000000000" pitchFamily="49" charset="-128"/>
                      </a:endParaRPr>
                    </a:p>
                    <a:p>
                      <a:pPr>
                        <a:spcBef>
                          <a:spcPts val="0"/>
                        </a:spcBef>
                        <a:spcAft>
                          <a:spcPts val="0"/>
                        </a:spcAft>
                      </a:pPr>
                      <a:endParaRPr kumimoji="1" lang="en-US" altLang="ja-JP" sz="200" b="1" dirty="0">
                        <a:solidFill>
                          <a:srgbClr val="FF0000"/>
                        </a:solidFill>
                        <a:latin typeface="BIZ UDゴシック" panose="020B0400000000000000" pitchFamily="49" charset="-128"/>
                        <a:ea typeface="BIZ UDゴシック" panose="020B0400000000000000" pitchFamily="49" charset="-128"/>
                      </a:endParaRPr>
                    </a:p>
                    <a:p>
                      <a:pPr>
                        <a:spcBef>
                          <a:spcPts val="0"/>
                        </a:spcBef>
                        <a:spcAft>
                          <a:spcPts val="0"/>
                        </a:spcAft>
                      </a:pPr>
                      <a:r>
                        <a:rPr kumimoji="1" lang="ja-JP" altLang="en-US" sz="1200" b="1" dirty="0">
                          <a:solidFill>
                            <a:srgbClr val="FF0000"/>
                          </a:solidFill>
                          <a:latin typeface="BIZ UDゴシック" panose="020B0400000000000000" pitchFamily="49" charset="-128"/>
                          <a:ea typeface="BIZ UDゴシック" panose="020B0400000000000000" pitchFamily="49" charset="-128"/>
                        </a:rPr>
                        <a:t>□ガスの元栓を閉める</a:t>
                      </a:r>
                      <a:endParaRPr kumimoji="1" lang="en-US" altLang="ja-JP" sz="1200" dirty="0">
                        <a:latin typeface="BIZ UDゴシック" panose="020B0400000000000000" pitchFamily="49" charset="-128"/>
                        <a:ea typeface="BIZ UDゴシック" panose="020B0400000000000000" pitchFamily="49" charset="-128"/>
                      </a:endParaRPr>
                    </a:p>
                  </a:txBody>
                  <a:tcPr marL="108000" marR="36000" marT="144000" marB="108000">
                    <a:solidFill>
                      <a:srgbClr val="FFE5E5"/>
                    </a:solidFill>
                  </a:tcPr>
                </a:tc>
                <a:tc>
                  <a:txBody>
                    <a:bodyPr/>
                    <a:lstStyle/>
                    <a:p>
                      <a:pPr algn="ctr"/>
                      <a:endParaRPr kumimoji="1" lang="ja-JP" altLang="en-US" sz="1200" b="1" dirty="0">
                        <a:solidFill>
                          <a:schemeClr val="bg1"/>
                        </a:solidFill>
                      </a:endParaRPr>
                    </a:p>
                  </a:txBody>
                  <a:tcPr marL="108000" marR="36000" marT="144000" marB="108000">
                    <a:solidFill>
                      <a:schemeClr val="bg1"/>
                    </a:solidFill>
                  </a:tcPr>
                </a:tc>
                <a:tc vMerge="1">
                  <a:txBody>
                    <a:bodyPr/>
                    <a:lstStyle/>
                    <a:p>
                      <a:endParaRPr kumimoji="1" lang="ja-JP" altLang="en-US"/>
                    </a:p>
                  </a:txBody>
                  <a:tcPr/>
                </a:tc>
                <a:tc rowSpan="3">
                  <a:txBody>
                    <a:bodyPr/>
                    <a:lstStyle/>
                    <a:p>
                      <a:pPr algn="ctr"/>
                      <a:r>
                        <a:rPr kumimoji="1" lang="ja-JP" altLang="en-US" sz="1800" b="1" dirty="0">
                          <a:solidFill>
                            <a:schemeClr val="bg1"/>
                          </a:solidFill>
                          <a:latin typeface="+mn-ea"/>
                          <a:ea typeface="+mn-ea"/>
                        </a:rPr>
                        <a:t>命の危険！</a:t>
                      </a:r>
                      <a:endParaRPr kumimoji="1" lang="en-US" altLang="ja-JP" sz="1800" b="1" dirty="0">
                        <a:solidFill>
                          <a:schemeClr val="bg1"/>
                        </a:solidFill>
                        <a:latin typeface="+mn-ea"/>
                        <a:ea typeface="+mn-ea"/>
                      </a:endParaRPr>
                    </a:p>
                    <a:p>
                      <a:pPr algn="ctr"/>
                      <a:r>
                        <a:rPr kumimoji="1" lang="ja-JP" altLang="en-US" sz="1800" b="1" dirty="0">
                          <a:solidFill>
                            <a:schemeClr val="bg1"/>
                          </a:solidFill>
                          <a:latin typeface="+mn-ea"/>
                          <a:ea typeface="+mn-ea"/>
                        </a:rPr>
                        <a:t>直ちに安全を確保</a:t>
                      </a:r>
                      <a:endParaRPr kumimoji="1" lang="ja-JP" altLang="en-US" sz="1200" b="1" dirty="0">
                        <a:solidFill>
                          <a:schemeClr val="bg1"/>
                        </a:solidFill>
                      </a:endParaRPr>
                    </a:p>
                  </a:txBody>
                  <a:tcPr marL="72000" marR="72000" marT="72000" marB="72000" vert="eaVert" anchor="ctr">
                    <a:solidFill>
                      <a:schemeClr val="tx1">
                        <a:lumMod val="65000"/>
                        <a:lumOff val="35000"/>
                      </a:schemeClr>
                    </a:solidFill>
                  </a:tcPr>
                </a:tc>
                <a:extLst>
                  <a:ext uri="{0D108BD9-81ED-4DB2-BD59-A6C34878D82A}">
                    <a16:rowId xmlns:a16="http://schemas.microsoft.com/office/drawing/2014/main" val="3296987039"/>
                  </a:ext>
                </a:extLst>
              </a:tr>
              <a:tr h="1136357">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spcBef>
                          <a:spcPts val="0"/>
                        </a:spcBef>
                        <a:spcAft>
                          <a:spcPts val="0"/>
                        </a:spcAft>
                      </a:pPr>
                      <a:r>
                        <a:rPr kumimoji="1" lang="ja-JP" altLang="en-US" sz="1200" dirty="0">
                          <a:latin typeface="BIZ UDゴシック" panose="020B0400000000000000" pitchFamily="49" charset="-128"/>
                          <a:ea typeface="BIZ UDゴシック" panose="020B0400000000000000" pitchFamily="49" charset="-128"/>
                        </a:rPr>
                        <a:t>□避難所の開設状況の確認</a:t>
                      </a:r>
                      <a:endParaRPr kumimoji="1" lang="en-US" altLang="ja-JP" sz="1200" dirty="0">
                        <a:latin typeface="BIZ UDゴシック" panose="020B0400000000000000" pitchFamily="49" charset="-128"/>
                        <a:ea typeface="BIZ UDゴシック" panose="020B0400000000000000" pitchFamily="49" charset="-128"/>
                      </a:endParaRPr>
                    </a:p>
                    <a:p>
                      <a:pPr>
                        <a:spcBef>
                          <a:spcPts val="0"/>
                        </a:spcBef>
                        <a:spcAft>
                          <a:spcPts val="0"/>
                        </a:spcAft>
                      </a:pPr>
                      <a:endParaRPr kumimoji="1" lang="en-US" altLang="ja-JP" sz="300" dirty="0">
                        <a:latin typeface="BIZ UDゴシック" panose="020B0400000000000000" pitchFamily="49" charset="-128"/>
                        <a:ea typeface="BIZ UDゴシック" panose="020B0400000000000000" pitchFamily="49" charset="-128"/>
                      </a:endParaRPr>
                    </a:p>
                    <a:p>
                      <a:pPr>
                        <a:spcBef>
                          <a:spcPts val="0"/>
                        </a:spcBef>
                        <a:spcAft>
                          <a:spcPts val="0"/>
                        </a:spcAft>
                      </a:pPr>
                      <a:r>
                        <a:rPr kumimoji="1" lang="ja-JP" altLang="en-US" sz="1200" dirty="0">
                          <a:latin typeface="BIZ UDゴシック" panose="020B0400000000000000" pitchFamily="49" charset="-128"/>
                          <a:ea typeface="BIZ UDゴシック" panose="020B0400000000000000" pitchFamily="49" charset="-128"/>
                        </a:rPr>
                        <a:t>□避難準備を進める</a:t>
                      </a:r>
                      <a:endParaRPr kumimoji="1" lang="en-US" altLang="ja-JP" sz="1200" dirty="0">
                        <a:latin typeface="BIZ UDゴシック" panose="020B0400000000000000" pitchFamily="49" charset="-128"/>
                        <a:ea typeface="BIZ UDゴシック" panose="020B0400000000000000" pitchFamily="49" charset="-128"/>
                      </a:endParaRPr>
                    </a:p>
                    <a:p>
                      <a:pPr>
                        <a:spcBef>
                          <a:spcPts val="0"/>
                        </a:spcBef>
                        <a:spcAft>
                          <a:spcPts val="0"/>
                        </a:spcAft>
                      </a:pPr>
                      <a:endParaRPr kumimoji="1" lang="en-US" altLang="ja-JP" sz="300" dirty="0">
                        <a:latin typeface="BIZ UDゴシック" panose="020B0400000000000000" pitchFamily="49" charset="-128"/>
                        <a:ea typeface="BIZ UDゴシック" panose="020B0400000000000000" pitchFamily="49" charset="-128"/>
                      </a:endParaRPr>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200" dirty="0">
                          <a:solidFill>
                            <a:srgbClr val="FF0000"/>
                          </a:solidFill>
                          <a:latin typeface="BIZ UDゴシック" panose="020B0400000000000000" pitchFamily="49" charset="-128"/>
                          <a:ea typeface="BIZ UDゴシック" panose="020B0400000000000000" pitchFamily="49" charset="-128"/>
                        </a:rPr>
                        <a:t>□</a:t>
                      </a:r>
                      <a:r>
                        <a:rPr kumimoji="1" lang="ja-JP" altLang="en-US"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家屋の浸水対策をする</a:t>
                      </a:r>
                      <a:endParaRPr kumimoji="1" lang="en-US" altLang="ja-JP"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425550" rtl="0" eaLnBrk="1" fontAlgn="auto" latinLnBrk="0" hangingPunct="1">
                        <a:lnSpc>
                          <a:spcPct val="100000"/>
                        </a:lnSpc>
                        <a:spcBef>
                          <a:spcPts val="0"/>
                        </a:spcBef>
                        <a:spcAft>
                          <a:spcPts val="0"/>
                        </a:spcAft>
                        <a:buClrTx/>
                        <a:buSzTx/>
                        <a:buFontTx/>
                        <a:buNone/>
                        <a:tabLst/>
                        <a:defRPr/>
                      </a:pPr>
                      <a:endParaRPr kumimoji="1" lang="en-US" altLang="ja-JP" sz="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□祖母を親族宅に連れていく</a:t>
                      </a:r>
                      <a:endParaRPr kumimoji="1" lang="en-US" altLang="ja-JP" sz="200" dirty="0">
                        <a:latin typeface="BIZ UDゴシック" panose="020B0400000000000000" pitchFamily="49" charset="-128"/>
                        <a:ea typeface="BIZ UDゴシック" panose="020B0400000000000000" pitchFamily="49" charset="-128"/>
                      </a:endParaRPr>
                    </a:p>
                  </a:txBody>
                  <a:tcPr marL="108000" marR="36000" marT="144000" marB="108000">
                    <a:solidFill>
                      <a:srgbClr val="F7F3FB"/>
                    </a:solidFill>
                  </a:tcPr>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□避難所等へ避難開始</a:t>
                      </a:r>
                      <a:endParaRPr kumimoji="1" lang="en-US" altLang="ja-JP" sz="14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425550" rtl="0" eaLnBrk="1" fontAlgn="auto" latinLnBrk="0" hangingPunct="1">
                        <a:lnSpc>
                          <a:spcPct val="100000"/>
                        </a:lnSpc>
                        <a:spcBef>
                          <a:spcPts val="0"/>
                        </a:spcBef>
                        <a:spcAft>
                          <a:spcPts val="0"/>
                        </a:spcAft>
                        <a:buClrTx/>
                        <a:buSzTx/>
                        <a:buFontTx/>
                        <a:buNone/>
                        <a:tabLst/>
                        <a:defRPr/>
                      </a:pPr>
                      <a:endParaRPr kumimoji="1" lang="en-US" altLang="ja-JP" sz="5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ブレーカーを落とす</a:t>
                      </a:r>
                      <a:endParaRPr kumimoji="1" lang="en-US" altLang="ja-JP"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425550"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□ガスの元栓を閉める</a:t>
                      </a:r>
                      <a:endParaRPr kumimoji="1" lang="ja-JP" altLang="en-US" sz="1800" b="1" dirty="0">
                        <a:solidFill>
                          <a:schemeClr val="bg1"/>
                        </a:solidFill>
                        <a:latin typeface="BIZ UDゴシック" panose="020B0400000000000000" pitchFamily="49" charset="-128"/>
                        <a:ea typeface="BIZ UDゴシック" panose="020B0400000000000000" pitchFamily="49" charset="-128"/>
                      </a:endParaRPr>
                    </a:p>
                  </a:txBody>
                  <a:tcPr marL="108000" marR="36000" marT="144000" marB="108000">
                    <a:solidFill>
                      <a:srgbClr val="F7F3FB"/>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905267014"/>
                  </a:ext>
                </a:extLst>
              </a:tr>
              <a:tr h="1136357">
                <a:tc vMerge="1">
                  <a:txBody>
                    <a:bodyPr/>
                    <a:lstStyle/>
                    <a:p>
                      <a:pPr>
                        <a:spcBef>
                          <a:spcPts val="0"/>
                        </a:spcBef>
                      </a:pPr>
                      <a:endParaRPr kumimoji="1" lang="ja-JP" altLang="en-US" sz="1200" dirty="0"/>
                    </a:p>
                  </a:txBody>
                  <a:tcPr marL="108000" marR="36000" marT="144000" marB="108000">
                    <a:solidFill>
                      <a:schemeClr val="bg1"/>
                    </a:solidFill>
                  </a:tcPr>
                </a:tc>
                <a:tc vMerge="1">
                  <a:txBody>
                    <a:bodyPr/>
                    <a:lstStyle/>
                    <a:p>
                      <a:pPr>
                        <a:spcBef>
                          <a:spcPts val="0"/>
                        </a:spcBef>
                      </a:pPr>
                      <a:endParaRPr kumimoji="1" lang="en-US" altLang="ja-JP" sz="1200" dirty="0"/>
                    </a:p>
                  </a:txBody>
                  <a:tcPr marL="108000" marR="36000" marT="144000" marB="108000">
                    <a:solidFill>
                      <a:schemeClr val="bg1"/>
                    </a:solidFill>
                  </a:tcPr>
                </a:tc>
                <a:tc vMerge="1">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endParaRPr kumimoji="1" lang="ja-JP" altLang="en-US" sz="1200" dirty="0"/>
                    </a:p>
                  </a:txBody>
                  <a:tcPr marL="108000" marR="36000" marT="144000" marB="108000">
                    <a:solidFill>
                      <a:schemeClr val="bg1"/>
                    </a:solidFill>
                  </a:tcPr>
                </a:tc>
                <a:tc>
                  <a:txBody>
                    <a:bodyPr/>
                    <a:lstStyle/>
                    <a:p>
                      <a:pPr>
                        <a:spcBef>
                          <a:spcPts val="0"/>
                        </a:spcBef>
                      </a:pPr>
                      <a:r>
                        <a:rPr kumimoji="1" lang="ja-JP" altLang="en-US" sz="1200" dirty="0">
                          <a:latin typeface="BIZ UDゴシック" panose="020B0400000000000000" pitchFamily="49" charset="-128"/>
                          <a:ea typeface="BIZ UDゴシック" panose="020B0400000000000000" pitchFamily="49" charset="-128"/>
                        </a:rPr>
                        <a:t>□垂直避難に備える</a:t>
                      </a:r>
                      <a:endParaRPr kumimoji="1" lang="en-US" altLang="ja-JP" sz="1200" dirty="0">
                        <a:latin typeface="BIZ UDゴシック" panose="020B0400000000000000" pitchFamily="49" charset="-128"/>
                        <a:ea typeface="BIZ UDゴシック" panose="020B0400000000000000" pitchFamily="49" charset="-128"/>
                      </a:endParaRPr>
                    </a:p>
                    <a:p>
                      <a:pPr>
                        <a:spcBef>
                          <a:spcPts val="0"/>
                        </a:spcBef>
                      </a:pPr>
                      <a:r>
                        <a:rPr kumimoji="1" lang="ja-JP" altLang="en-US" sz="1200" dirty="0">
                          <a:latin typeface="BIZ UDゴシック" panose="020B0400000000000000" pitchFamily="49" charset="-128"/>
                          <a:ea typeface="BIZ UDゴシック" panose="020B0400000000000000" pitchFamily="49" charset="-128"/>
                        </a:rPr>
                        <a:t>（重要な物を２階に上げる）</a:t>
                      </a:r>
                      <a:endParaRPr kumimoji="1" lang="en-US" altLang="ja-JP" sz="1200" dirty="0">
                        <a:latin typeface="BIZ UDゴシック" panose="020B0400000000000000" pitchFamily="49" charset="-128"/>
                        <a:ea typeface="BIZ UDゴシック" panose="020B0400000000000000" pitchFamily="49" charset="-128"/>
                      </a:endParaRPr>
                    </a:p>
                    <a:p>
                      <a:pPr>
                        <a:spcBef>
                          <a:spcPts val="0"/>
                        </a:spcBef>
                      </a:pPr>
                      <a:endParaRPr kumimoji="1" lang="en-US" altLang="ja-JP" sz="300" dirty="0">
                        <a:latin typeface="BIZ UDゴシック" panose="020B0400000000000000" pitchFamily="49" charset="-128"/>
                        <a:ea typeface="BIZ UDゴシック" panose="020B0400000000000000" pitchFamily="49" charset="-128"/>
                      </a:endParaRPr>
                    </a:p>
                    <a:p>
                      <a:pPr marL="182563" indent="-182563">
                        <a:spcBef>
                          <a:spcPts val="0"/>
                        </a:spcBef>
                      </a:pPr>
                      <a:r>
                        <a:rPr kumimoji="1" lang="ja-JP" altLang="en-US" sz="1200" dirty="0">
                          <a:solidFill>
                            <a:srgbClr val="FF0000"/>
                          </a:solidFill>
                          <a:latin typeface="BIZ UDゴシック" panose="020B0400000000000000" pitchFamily="49" charset="-128"/>
                          <a:ea typeface="BIZ UDゴシック" panose="020B0400000000000000" pitchFamily="49" charset="-128"/>
                        </a:rPr>
                        <a:t>□</a:t>
                      </a:r>
                      <a:r>
                        <a:rPr kumimoji="1" lang="ja-JP" altLang="en-US"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川崎市防災ポータルサイト等で避難情報を把握</a:t>
                      </a:r>
                      <a:endParaRPr kumimoji="1" lang="en-US" altLang="ja-JP" sz="500" dirty="0">
                        <a:latin typeface="BIZ UDゴシック" panose="020B0400000000000000" pitchFamily="49" charset="-128"/>
                        <a:ea typeface="BIZ UDゴシック" panose="020B0400000000000000" pitchFamily="49" charset="-128"/>
                      </a:endParaRPr>
                    </a:p>
                  </a:txBody>
                  <a:tcPr marL="108000" marR="36000" marT="144000" marB="108000">
                    <a:solidFill>
                      <a:srgbClr val="E7F5FF"/>
                    </a:solidFill>
                  </a:tcPr>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□自宅での垂直避難</a:t>
                      </a:r>
                      <a:endParaRPr kumimoji="1" lang="en-US" altLang="ja-JP" sz="14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425550" rtl="0" eaLnBrk="1" fontAlgn="auto" latinLnBrk="0" hangingPunct="1">
                        <a:lnSpc>
                          <a:spcPct val="100000"/>
                        </a:lnSpc>
                        <a:spcBef>
                          <a:spcPts val="0"/>
                        </a:spcBef>
                        <a:spcAft>
                          <a:spcPts val="0"/>
                        </a:spcAft>
                        <a:buClrTx/>
                        <a:buSzTx/>
                        <a:buFontTx/>
                        <a:buNone/>
                        <a:tabLst/>
                        <a:defRPr/>
                      </a:pPr>
                      <a:endParaRPr kumimoji="1" lang="en-US" altLang="ja-JP" sz="5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水が出るうちに風呂桶に</a:t>
                      </a:r>
                      <a:endParaRPr kumimoji="1" lang="en-US" altLang="ja-JP"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　水をためる</a:t>
                      </a:r>
                      <a:endParaRPr kumimoji="1" lang="en-US" altLang="ja-JP"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txBody>
                  <a:tcPr marL="108000" marR="36000" marT="144000" marB="108000">
                    <a:solidFill>
                      <a:srgbClr val="E7F5FF"/>
                    </a:solidFill>
                  </a:tcPr>
                </a:tc>
                <a:tc vMerge="1">
                  <a:txBody>
                    <a:bodyPr/>
                    <a:lstStyle/>
                    <a:p>
                      <a:endParaRPr kumimoji="1" lang="ja-JP" altLang="en-US" sz="1400" dirty="0"/>
                    </a:p>
                  </a:txBody>
                  <a:tcPr marL="72000" marR="72000" marT="72000" marB="72000">
                    <a:solidFill>
                      <a:schemeClr val="bg1"/>
                    </a:solidFill>
                  </a:tcPr>
                </a:tc>
                <a:tc vMerge="1">
                  <a:txBody>
                    <a:bodyPr/>
                    <a:lstStyle/>
                    <a:p>
                      <a:endParaRPr kumimoji="1" lang="ja-JP" altLang="en-US" sz="1400" dirty="0"/>
                    </a:p>
                  </a:txBody>
                  <a:tcPr marL="72000" marR="72000" marT="72000" marB="72000">
                    <a:solidFill>
                      <a:schemeClr val="bg1"/>
                    </a:solidFill>
                  </a:tcPr>
                </a:tc>
                <a:extLst>
                  <a:ext uri="{0D108BD9-81ED-4DB2-BD59-A6C34878D82A}">
                    <a16:rowId xmlns:a16="http://schemas.microsoft.com/office/drawing/2014/main" val="2404452150"/>
                  </a:ext>
                </a:extLst>
              </a:tr>
            </a:tbl>
          </a:graphicData>
        </a:graphic>
      </p:graphicFrame>
      <p:graphicFrame>
        <p:nvGraphicFramePr>
          <p:cNvPr id="5" name="表 4">
            <a:extLst>
              <a:ext uri="{FF2B5EF4-FFF2-40B4-BE49-F238E27FC236}">
                <a16:creationId xmlns:a16="http://schemas.microsoft.com/office/drawing/2014/main" id="{E0354A0D-F04F-CB81-7A21-46F64080C310}"/>
              </a:ext>
            </a:extLst>
          </p:cNvPr>
          <p:cNvGraphicFramePr>
            <a:graphicFrameLocks noGrp="1"/>
          </p:cNvGraphicFramePr>
          <p:nvPr>
            <p:extLst>
              <p:ext uri="{D42A27DB-BD31-4B8C-83A1-F6EECF244321}">
                <p14:modId xmlns:p14="http://schemas.microsoft.com/office/powerpoint/2010/main" val="1150777474"/>
              </p:ext>
            </p:extLst>
          </p:nvPr>
        </p:nvGraphicFramePr>
        <p:xfrm>
          <a:off x="2719789" y="798074"/>
          <a:ext cx="12169630" cy="784800"/>
        </p:xfrm>
        <a:graphic>
          <a:graphicData uri="http://schemas.openxmlformats.org/drawingml/2006/table">
            <a:tbl>
              <a:tblPr firstRow="1" bandRow="1">
                <a:tableStyleId>{5940675A-B579-460E-94D1-54222C63F5DA}</a:tableStyleId>
              </a:tblPr>
              <a:tblGrid>
                <a:gridCol w="4262010">
                  <a:extLst>
                    <a:ext uri="{9D8B030D-6E8A-4147-A177-3AD203B41FA5}">
                      <a16:colId xmlns:a16="http://schemas.microsoft.com/office/drawing/2014/main" val="2054982710"/>
                    </a:ext>
                  </a:extLst>
                </a:gridCol>
                <a:gridCol w="5613441">
                  <a:extLst>
                    <a:ext uri="{9D8B030D-6E8A-4147-A177-3AD203B41FA5}">
                      <a16:colId xmlns:a16="http://schemas.microsoft.com/office/drawing/2014/main" val="1627295600"/>
                    </a:ext>
                  </a:extLst>
                </a:gridCol>
                <a:gridCol w="2294179">
                  <a:extLst>
                    <a:ext uri="{9D8B030D-6E8A-4147-A177-3AD203B41FA5}">
                      <a16:colId xmlns:a16="http://schemas.microsoft.com/office/drawing/2014/main" val="3973764161"/>
                    </a:ext>
                  </a:extLst>
                </a:gridCol>
              </a:tblGrid>
              <a:tr h="392400">
                <a:tc gridSpan="3">
                  <a:txBody>
                    <a:bodyPr/>
                    <a:lstStyle/>
                    <a:p>
                      <a:pPr algn="l"/>
                      <a:r>
                        <a:rPr kumimoji="1" lang="ja-JP" altLang="en-US" sz="1400" b="1" dirty="0">
                          <a:solidFill>
                            <a:schemeClr val="tx1"/>
                          </a:solidFill>
                          <a:latin typeface="+mn-ea"/>
                          <a:ea typeface="+mn-ea"/>
                        </a:rPr>
                        <a:t>　　　　 日ごろ　　　　　 　　２～３日前　　   　前日　　 　　　  　　   半日前　　　         　  数時間前        　    　　　　　　　　　   　水害発生</a:t>
                      </a:r>
                    </a:p>
                  </a:txBody>
                  <a:tcPr marL="72000" marR="72000" marT="72000" marB="72000" anchor="ctr">
                    <a:solidFill>
                      <a:schemeClr val="bg1"/>
                    </a:solidFill>
                  </a:tcPr>
                </a:tc>
                <a:tc hMerge="1">
                  <a:txBody>
                    <a:bodyPr/>
                    <a:lstStyle/>
                    <a:p>
                      <a:pPr algn="ctr"/>
                      <a:endParaRPr kumimoji="1" lang="ja-JP" altLang="en-US" sz="1400" b="0" dirty="0">
                        <a:solidFill>
                          <a:schemeClr val="tx1"/>
                        </a:solidFill>
                        <a:latin typeface="+mn-ea"/>
                        <a:ea typeface="+mn-ea"/>
                      </a:endParaRPr>
                    </a:p>
                  </a:txBody>
                  <a:tcPr marL="72000" marR="72000" marT="72000" marB="72000" anchor="ctr">
                    <a:solidFill>
                      <a:schemeClr val="bg1"/>
                    </a:solidFill>
                  </a:tcPr>
                </a:tc>
                <a:tc hMerge="1">
                  <a:txBody>
                    <a:bodyPr/>
                    <a:lstStyle/>
                    <a:p>
                      <a:endParaRPr kumimoji="1" lang="ja-JP" altLang="en-US"/>
                    </a:p>
                  </a:txBody>
                  <a:tcPr/>
                </a:tc>
                <a:extLst>
                  <a:ext uri="{0D108BD9-81ED-4DB2-BD59-A6C34878D82A}">
                    <a16:rowId xmlns:a16="http://schemas.microsoft.com/office/drawing/2014/main" val="1281341183"/>
                  </a:ext>
                </a:extLst>
              </a:tr>
              <a:tr h="392400">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400" b="1" dirty="0"/>
                        <a:t>雨風が強くなるまでに準備を済ませておく時期</a:t>
                      </a:r>
                    </a:p>
                  </a:txBody>
                  <a:tcPr marL="72000" marR="72000" marT="72000" marB="72000" anchor="ctr">
                    <a:solidFill>
                      <a:schemeClr val="tx2">
                        <a:lumMod val="20000"/>
                        <a:lumOff val="80000"/>
                      </a:schemeClr>
                    </a:solidFill>
                  </a:tcPr>
                </a:tc>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400" b="1" dirty="0"/>
                        <a:t>状況に応じて避難行動を開始する時期</a:t>
                      </a:r>
                    </a:p>
                  </a:txBody>
                  <a:tcPr marL="72000" marR="72000" marT="72000" marB="72000" anchor="ctr">
                    <a:solidFill>
                      <a:schemeClr val="tx2">
                        <a:lumMod val="40000"/>
                        <a:lumOff val="60000"/>
                      </a:schemeClr>
                    </a:solidFill>
                  </a:tcPr>
                </a:tc>
                <a:tc>
                  <a:txBody>
                    <a:bodyPr/>
                    <a:lstStyle/>
                    <a:p>
                      <a:pPr algn="ctr"/>
                      <a:r>
                        <a:rPr kumimoji="1" lang="ja-JP" altLang="en-US" sz="1400" b="1" dirty="0">
                          <a:solidFill>
                            <a:schemeClr val="bg1"/>
                          </a:solidFill>
                        </a:rPr>
                        <a:t>身の安全を確保する時期</a:t>
                      </a:r>
                    </a:p>
                  </a:txBody>
                  <a:tcPr marL="72000" marR="72000" marT="72000" marB="72000" anchor="ctr">
                    <a:solidFill>
                      <a:schemeClr val="tx2">
                        <a:lumMod val="75000"/>
                      </a:schemeClr>
                    </a:solidFill>
                  </a:tcPr>
                </a:tc>
                <a:extLst>
                  <a:ext uri="{0D108BD9-81ED-4DB2-BD59-A6C34878D82A}">
                    <a16:rowId xmlns:a16="http://schemas.microsoft.com/office/drawing/2014/main" val="276774928"/>
                  </a:ext>
                </a:extLst>
              </a:tr>
            </a:tbl>
          </a:graphicData>
        </a:graphic>
      </p:graphicFrame>
      <p:sp>
        <p:nvSpPr>
          <p:cNvPr id="22" name="正方形/長方形 21">
            <a:extLst>
              <a:ext uri="{FF2B5EF4-FFF2-40B4-BE49-F238E27FC236}">
                <a16:creationId xmlns:a16="http://schemas.microsoft.com/office/drawing/2014/main" id="{471DFDE5-C9D2-DF87-FB5B-8535E223528F}"/>
              </a:ext>
            </a:extLst>
          </p:cNvPr>
          <p:cNvSpPr/>
          <p:nvPr/>
        </p:nvSpPr>
        <p:spPr>
          <a:xfrm>
            <a:off x="7582829" y="4867982"/>
            <a:ext cx="7283174" cy="8106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aphicFrame>
        <p:nvGraphicFramePr>
          <p:cNvPr id="23" name="表 22">
            <a:extLst>
              <a:ext uri="{FF2B5EF4-FFF2-40B4-BE49-F238E27FC236}">
                <a16:creationId xmlns:a16="http://schemas.microsoft.com/office/drawing/2014/main" id="{E34848DB-4A36-460D-5BC1-FE5FCC0ED582}"/>
              </a:ext>
            </a:extLst>
          </p:cNvPr>
          <p:cNvGraphicFramePr>
            <a:graphicFrameLocks noGrp="1"/>
          </p:cNvGraphicFramePr>
          <p:nvPr>
            <p:extLst>
              <p:ext uri="{D42A27DB-BD31-4B8C-83A1-F6EECF244321}">
                <p14:modId xmlns:p14="http://schemas.microsoft.com/office/powerpoint/2010/main" val="1618100961"/>
              </p:ext>
            </p:extLst>
          </p:nvPr>
        </p:nvGraphicFramePr>
        <p:xfrm>
          <a:off x="224568" y="793419"/>
          <a:ext cx="2492535" cy="6001785"/>
        </p:xfrm>
        <a:graphic>
          <a:graphicData uri="http://schemas.openxmlformats.org/drawingml/2006/table">
            <a:tbl>
              <a:tblPr firstRow="1" bandRow="1">
                <a:tableStyleId>{5940675A-B579-460E-94D1-54222C63F5DA}</a:tableStyleId>
              </a:tblPr>
              <a:tblGrid>
                <a:gridCol w="423132">
                  <a:extLst>
                    <a:ext uri="{9D8B030D-6E8A-4147-A177-3AD203B41FA5}">
                      <a16:colId xmlns:a16="http://schemas.microsoft.com/office/drawing/2014/main" val="587857158"/>
                    </a:ext>
                  </a:extLst>
                </a:gridCol>
                <a:gridCol w="2069403">
                  <a:extLst>
                    <a:ext uri="{9D8B030D-6E8A-4147-A177-3AD203B41FA5}">
                      <a16:colId xmlns:a16="http://schemas.microsoft.com/office/drawing/2014/main" val="1279124790"/>
                    </a:ext>
                  </a:extLst>
                </a:gridCol>
              </a:tblGrid>
              <a:tr h="791995">
                <a:tc gridSpan="2">
                  <a:txBody>
                    <a:bodyPr/>
                    <a:lstStyle/>
                    <a:p>
                      <a:pPr algn="ctr"/>
                      <a:r>
                        <a:rPr kumimoji="1" lang="ja-JP" altLang="en-US" sz="1800" b="1" dirty="0">
                          <a:solidFill>
                            <a:schemeClr val="bg1"/>
                          </a:solidFill>
                          <a:latin typeface="+mn-ea"/>
                          <a:ea typeface="+mn-ea"/>
                        </a:rPr>
                        <a:t>避難までの目安・</a:t>
                      </a:r>
                      <a:endParaRPr kumimoji="1" lang="en-US" altLang="ja-JP" sz="1800" b="1" dirty="0">
                        <a:solidFill>
                          <a:schemeClr val="bg1"/>
                        </a:solidFill>
                        <a:latin typeface="+mn-ea"/>
                        <a:ea typeface="+mn-ea"/>
                      </a:endParaRPr>
                    </a:p>
                    <a:p>
                      <a:pPr algn="ctr"/>
                      <a:r>
                        <a:rPr kumimoji="1" lang="ja-JP" altLang="en-US" sz="1800" b="1" dirty="0">
                          <a:solidFill>
                            <a:schemeClr val="bg1"/>
                          </a:solidFill>
                          <a:latin typeface="+mn-ea"/>
                          <a:ea typeface="+mn-ea"/>
                        </a:rPr>
                        <a:t>時期</a:t>
                      </a:r>
                    </a:p>
                  </a:txBody>
                  <a:tcPr marL="72000" marR="72000" marT="72000" marB="72000" anchor="ctr">
                    <a:solidFill>
                      <a:schemeClr val="accent1"/>
                    </a:solidFill>
                  </a:tcPr>
                </a:tc>
                <a:tc hMerge="1">
                  <a:txBody>
                    <a:bodyPr/>
                    <a:lstStyle/>
                    <a:p>
                      <a:endParaRPr kumimoji="1" lang="ja-JP" altLang="en-US"/>
                    </a:p>
                  </a:txBody>
                  <a:tcPr/>
                </a:tc>
                <a:extLst>
                  <a:ext uri="{0D108BD9-81ED-4DB2-BD59-A6C34878D82A}">
                    <a16:rowId xmlns:a16="http://schemas.microsoft.com/office/drawing/2014/main" val="1281341183"/>
                  </a:ext>
                </a:extLst>
              </a:tr>
              <a:tr h="795119">
                <a:tc gridSpan="2">
                  <a:txBody>
                    <a:bodyPr/>
                    <a:lstStyle/>
                    <a:p>
                      <a:pPr algn="ctr"/>
                      <a:r>
                        <a:rPr kumimoji="1" lang="ja-JP" altLang="en-US" sz="1800" b="1" dirty="0">
                          <a:solidFill>
                            <a:schemeClr val="bg1"/>
                          </a:solidFill>
                          <a:latin typeface="+mn-ea"/>
                          <a:ea typeface="+mn-ea"/>
                        </a:rPr>
                        <a:t>警戒レベル</a:t>
                      </a:r>
                      <a:endParaRPr kumimoji="1" lang="en-US" altLang="ja-JP" sz="1800" b="1" dirty="0">
                        <a:solidFill>
                          <a:schemeClr val="bg1"/>
                        </a:solidFill>
                        <a:latin typeface="+mn-ea"/>
                        <a:ea typeface="+mn-ea"/>
                      </a:endParaRPr>
                    </a:p>
                    <a:p>
                      <a:pPr algn="ctr"/>
                      <a:r>
                        <a:rPr kumimoji="1" lang="ja-JP" altLang="en-US" sz="1800" b="1" dirty="0">
                          <a:solidFill>
                            <a:schemeClr val="bg1"/>
                          </a:solidFill>
                          <a:latin typeface="+mn-ea"/>
                          <a:ea typeface="+mn-ea"/>
                        </a:rPr>
                        <a:t>避難情報</a:t>
                      </a:r>
                      <a:endParaRPr kumimoji="1" lang="ja-JP" altLang="en-US" sz="1200" b="1" dirty="0">
                        <a:solidFill>
                          <a:schemeClr val="bg1"/>
                        </a:solidFill>
                        <a:latin typeface="+mn-ea"/>
                        <a:ea typeface="+mn-ea"/>
                      </a:endParaRPr>
                    </a:p>
                  </a:txBody>
                  <a:tcPr marL="36000" marR="36000" marT="36000" marB="36000" anchor="ctr">
                    <a:solidFill>
                      <a:schemeClr val="accent1"/>
                    </a:solidFill>
                  </a:tcPr>
                </a:tc>
                <a:tc hMerge="1">
                  <a:txBody>
                    <a:bodyPr/>
                    <a:lstStyle/>
                    <a:p>
                      <a:pPr algn="ctr"/>
                      <a:endParaRPr kumimoji="1" lang="ja-JP" altLang="en-US" sz="1400" dirty="0"/>
                    </a:p>
                  </a:txBody>
                  <a:tcPr marL="72000" marR="72000" marT="72000" marB="72000" anchor="ctr">
                    <a:solidFill>
                      <a:schemeClr val="bg1"/>
                    </a:solidFill>
                  </a:tcPr>
                </a:tc>
                <a:extLst>
                  <a:ext uri="{0D108BD9-81ED-4DB2-BD59-A6C34878D82A}">
                    <a16:rowId xmlns:a16="http://schemas.microsoft.com/office/drawing/2014/main" val="1822171341"/>
                  </a:ext>
                </a:extLst>
              </a:tr>
              <a:tr h="1134157">
                <a:tc rowSpan="3">
                  <a:txBody>
                    <a:bodyPr/>
                    <a:lstStyle/>
                    <a:p>
                      <a:pPr algn="ctr"/>
                      <a:r>
                        <a:rPr kumimoji="1" lang="ja-JP" altLang="en-US" sz="1400" b="1" spc="-150" dirty="0">
                          <a:solidFill>
                            <a:schemeClr val="bg1"/>
                          </a:solidFill>
                        </a:rPr>
                        <a:t>ステップ①で確認した   </a:t>
                      </a:r>
                      <a:r>
                        <a:rPr kumimoji="1" lang="ja-JP" altLang="en-US" sz="1600" b="1" spc="-150" dirty="0">
                          <a:solidFill>
                            <a:schemeClr val="bg1"/>
                          </a:solidFill>
                        </a:rPr>
                        <a:t>避難のタイミング</a:t>
                      </a:r>
                    </a:p>
                  </a:txBody>
                  <a:tcPr marL="72000" marR="72000" marT="72000" marB="72000" vert="eaVert" anchor="ctr">
                    <a:solidFill>
                      <a:schemeClr val="accent1"/>
                    </a:solidFill>
                  </a:tcPr>
                </a:tc>
                <a:tc>
                  <a:txBody>
                    <a:bodyPr/>
                    <a:lstStyle/>
                    <a:p>
                      <a:pPr marL="182563" indent="-182563" algn="l"/>
                      <a:r>
                        <a:rPr kumimoji="1" lang="en-US" altLang="ja-JP" sz="1400" b="1" spc="0" baseline="0" dirty="0">
                          <a:solidFill>
                            <a:schemeClr val="bg1"/>
                          </a:solidFill>
                          <a:latin typeface="+mn-ea"/>
                          <a:ea typeface="+mn-ea"/>
                        </a:rPr>
                        <a:t>【</a:t>
                      </a:r>
                      <a:r>
                        <a:rPr kumimoji="1" lang="ja-JP" altLang="en-US" sz="1400" b="1" spc="0" baseline="0" dirty="0">
                          <a:solidFill>
                            <a:schemeClr val="bg1"/>
                          </a:solidFill>
                          <a:latin typeface="+mn-ea"/>
                          <a:ea typeface="+mn-ea"/>
                        </a:rPr>
                        <a:t>警戒レベル３で避難</a:t>
                      </a:r>
                      <a:r>
                        <a:rPr kumimoji="1" lang="en-US" altLang="ja-JP" sz="1400" b="1" spc="0" baseline="0" dirty="0">
                          <a:solidFill>
                            <a:schemeClr val="bg1"/>
                          </a:solidFill>
                          <a:latin typeface="+mn-ea"/>
                          <a:ea typeface="+mn-ea"/>
                        </a:rPr>
                        <a:t>】</a:t>
                      </a:r>
                    </a:p>
                    <a:p>
                      <a:pPr algn="l"/>
                      <a:r>
                        <a:rPr kumimoji="1" lang="ja-JP" altLang="en-US" sz="1400" b="1" dirty="0">
                          <a:solidFill>
                            <a:schemeClr val="bg1"/>
                          </a:solidFill>
                          <a:latin typeface="+mn-ea"/>
                          <a:ea typeface="+mn-ea"/>
                        </a:rPr>
                        <a:t> 避難に時間を</a:t>
                      </a:r>
                      <a:endParaRPr kumimoji="1" lang="en-US" altLang="ja-JP" sz="1400" b="1" dirty="0">
                        <a:solidFill>
                          <a:schemeClr val="bg1"/>
                        </a:solidFill>
                        <a:latin typeface="+mn-ea"/>
                        <a:ea typeface="+mn-ea"/>
                      </a:endParaRPr>
                    </a:p>
                    <a:p>
                      <a:pPr algn="l"/>
                      <a:r>
                        <a:rPr kumimoji="1" lang="ja-JP" altLang="en-US" sz="1400" b="1" dirty="0">
                          <a:solidFill>
                            <a:schemeClr val="bg1"/>
                          </a:solidFill>
                          <a:latin typeface="+mn-ea"/>
                          <a:ea typeface="+mn-ea"/>
                        </a:rPr>
                        <a:t> 要する方</a:t>
                      </a:r>
                    </a:p>
                  </a:txBody>
                  <a:tcPr marL="72000" marR="0" marT="72000" marB="72000">
                    <a:solidFill>
                      <a:srgbClr val="FF0000"/>
                    </a:solidFill>
                  </a:tcPr>
                </a:tc>
                <a:extLst>
                  <a:ext uri="{0D108BD9-81ED-4DB2-BD59-A6C34878D82A}">
                    <a16:rowId xmlns:a16="http://schemas.microsoft.com/office/drawing/2014/main" val="2248043326"/>
                  </a:ext>
                </a:extLst>
              </a:tr>
              <a:tr h="1134157">
                <a:tc vMerge="1">
                  <a:txBody>
                    <a:bodyPr/>
                    <a:lstStyle/>
                    <a:p>
                      <a:endParaRPr kumimoji="1" lang="ja-JP" altLang="en-US"/>
                    </a:p>
                  </a:txBody>
                  <a:tcPr/>
                </a:tc>
                <a:tc>
                  <a:txBody>
                    <a:bodyPr/>
                    <a:lstStyle/>
                    <a:p>
                      <a:pPr marL="0" indent="0" algn="l"/>
                      <a:r>
                        <a:rPr kumimoji="1" lang="en-US" altLang="ja-JP" sz="1400" b="1" spc="-20" baseline="0" dirty="0">
                          <a:solidFill>
                            <a:schemeClr val="bg1"/>
                          </a:solidFill>
                          <a:latin typeface="+mn-ea"/>
                          <a:ea typeface="+mn-ea"/>
                        </a:rPr>
                        <a:t>【</a:t>
                      </a:r>
                      <a:r>
                        <a:rPr kumimoji="1" lang="ja-JP" altLang="en-US" sz="1400" b="1" spc="-20" baseline="0" dirty="0">
                          <a:solidFill>
                            <a:schemeClr val="bg1"/>
                          </a:solidFill>
                          <a:latin typeface="+mn-ea"/>
                          <a:ea typeface="+mn-ea"/>
                        </a:rPr>
                        <a:t>警戒レベル４で避難</a:t>
                      </a:r>
                      <a:r>
                        <a:rPr kumimoji="1" lang="en-US" altLang="ja-JP" sz="1400" b="1" spc="-20" baseline="0" dirty="0">
                          <a:solidFill>
                            <a:schemeClr val="bg1"/>
                          </a:solidFill>
                          <a:latin typeface="+mn-ea"/>
                          <a:ea typeface="+mn-ea"/>
                        </a:rPr>
                        <a:t>】</a:t>
                      </a:r>
                    </a:p>
                    <a:p>
                      <a:pPr algn="l"/>
                      <a:r>
                        <a:rPr kumimoji="1" lang="ja-JP" altLang="en-US" sz="1400" b="1" dirty="0">
                          <a:solidFill>
                            <a:schemeClr val="bg1"/>
                          </a:solidFill>
                          <a:latin typeface="+mn-ea"/>
                          <a:ea typeface="+mn-ea"/>
                        </a:rPr>
                        <a:t> 速やかに避難</a:t>
                      </a:r>
                      <a:endParaRPr kumimoji="1" lang="en-US" altLang="ja-JP" sz="1400" b="1" dirty="0">
                        <a:solidFill>
                          <a:schemeClr val="bg1"/>
                        </a:solidFill>
                        <a:latin typeface="+mn-ea"/>
                        <a:ea typeface="+mn-ea"/>
                      </a:endParaRPr>
                    </a:p>
                    <a:p>
                      <a:pPr algn="l"/>
                      <a:r>
                        <a:rPr kumimoji="1" lang="ja-JP" altLang="en-US" sz="1400" b="1" dirty="0">
                          <a:solidFill>
                            <a:schemeClr val="bg1"/>
                          </a:solidFill>
                          <a:latin typeface="+mn-ea"/>
                          <a:ea typeface="+mn-ea"/>
                        </a:rPr>
                        <a:t> できる方</a:t>
                      </a:r>
                      <a:endParaRPr kumimoji="1" lang="ja-JP" altLang="en-US" sz="1800" b="1" dirty="0">
                        <a:solidFill>
                          <a:schemeClr val="tx1"/>
                        </a:solidFill>
                      </a:endParaRPr>
                    </a:p>
                  </a:txBody>
                  <a:tcPr marL="72000" marR="0" marT="72000" marB="72000">
                    <a:solidFill>
                      <a:srgbClr val="7030A0"/>
                    </a:solidFill>
                  </a:tcPr>
                </a:tc>
                <a:extLst>
                  <a:ext uri="{0D108BD9-81ED-4DB2-BD59-A6C34878D82A}">
                    <a16:rowId xmlns:a16="http://schemas.microsoft.com/office/drawing/2014/main" val="473171434"/>
                  </a:ext>
                </a:extLst>
              </a:tr>
              <a:tr h="1134157">
                <a:tc vMerge="1">
                  <a:txBody>
                    <a:bodyPr/>
                    <a:lstStyle/>
                    <a:p>
                      <a:pPr algn="ctr"/>
                      <a:endParaRPr kumimoji="1" lang="ja-JP" altLang="en-US" sz="1400" b="1" dirty="0">
                        <a:solidFill>
                          <a:schemeClr val="bg1"/>
                        </a:solidFill>
                      </a:endParaRPr>
                    </a:p>
                  </a:txBody>
                  <a:tcPr marL="72000" marR="72000" marT="72000" marB="72000" vert="eaVert" anchor="ctr">
                    <a:solidFill>
                      <a:schemeClr val="accent1">
                        <a:lumMod val="75000"/>
                      </a:schemeClr>
                    </a:solidFill>
                  </a:tcPr>
                </a:tc>
                <a:tc>
                  <a:txBody>
                    <a:bodyPr/>
                    <a:lstStyle/>
                    <a:p>
                      <a:pPr marL="0" indent="0" algn="l"/>
                      <a:r>
                        <a:rPr kumimoji="1" lang="en-US" altLang="ja-JP" sz="1400" b="1" spc="-100" baseline="0" dirty="0">
                          <a:solidFill>
                            <a:schemeClr val="bg1"/>
                          </a:solidFill>
                          <a:latin typeface="+mn-ea"/>
                          <a:ea typeface="+mn-ea"/>
                        </a:rPr>
                        <a:t>【</a:t>
                      </a:r>
                      <a:r>
                        <a:rPr kumimoji="1" lang="ja-JP" altLang="en-US" sz="1400" b="1" spc="-100" baseline="0" dirty="0">
                          <a:solidFill>
                            <a:schemeClr val="bg1"/>
                          </a:solidFill>
                          <a:latin typeface="+mn-ea"/>
                          <a:ea typeface="+mn-ea"/>
                        </a:rPr>
                        <a:t>在宅避難</a:t>
                      </a:r>
                      <a:r>
                        <a:rPr kumimoji="1" lang="ja-JP" altLang="en-US" sz="1400" b="1" spc="-150" baseline="0" dirty="0">
                          <a:solidFill>
                            <a:schemeClr val="bg1"/>
                          </a:solidFill>
                          <a:latin typeface="+mn-ea"/>
                          <a:ea typeface="+mn-ea"/>
                        </a:rPr>
                        <a:t>（垂直避難）</a:t>
                      </a:r>
                      <a:r>
                        <a:rPr kumimoji="1" lang="en-US" altLang="ja-JP" sz="1400" b="1" spc="-100" baseline="0" dirty="0">
                          <a:solidFill>
                            <a:schemeClr val="bg1"/>
                          </a:solidFill>
                          <a:latin typeface="+mn-ea"/>
                          <a:ea typeface="+mn-ea"/>
                        </a:rPr>
                        <a:t>】</a:t>
                      </a:r>
                      <a:r>
                        <a:rPr kumimoji="1" lang="ja-JP" altLang="en-US" sz="1400" b="1" spc="0" baseline="0" dirty="0">
                          <a:solidFill>
                            <a:schemeClr val="bg1"/>
                          </a:solidFill>
                          <a:latin typeface="+mn-ea"/>
                          <a:ea typeface="+mn-ea"/>
                        </a:rPr>
                        <a:t>が可能な方</a:t>
                      </a:r>
                    </a:p>
                  </a:txBody>
                  <a:tcPr marL="72000" marR="0" marT="72000" marB="72000">
                    <a:solidFill>
                      <a:srgbClr val="0070C0"/>
                    </a:solidFill>
                  </a:tcPr>
                </a:tc>
                <a:extLst>
                  <a:ext uri="{0D108BD9-81ED-4DB2-BD59-A6C34878D82A}">
                    <a16:rowId xmlns:a16="http://schemas.microsoft.com/office/drawing/2014/main" val="2404452150"/>
                  </a:ext>
                </a:extLst>
              </a:tr>
              <a:tr h="1012200">
                <a:tc gridSpan="2">
                  <a:txBody>
                    <a:bodyPr/>
                    <a:lstStyle/>
                    <a:p>
                      <a:pPr algn="ctr"/>
                      <a:r>
                        <a:rPr kumimoji="1" lang="ja-JP" altLang="en-US" sz="1800" b="1" dirty="0">
                          <a:solidFill>
                            <a:schemeClr val="bg1"/>
                          </a:solidFill>
                        </a:rPr>
                        <a:t>避難先</a:t>
                      </a:r>
                    </a:p>
                  </a:txBody>
                  <a:tcPr marL="72000" marR="72000" marT="72000" marB="72000" anchor="ctr">
                    <a:solidFill>
                      <a:schemeClr val="accent1"/>
                    </a:solidFill>
                  </a:tcPr>
                </a:tc>
                <a:tc hMerge="1">
                  <a:txBody>
                    <a:bodyPr/>
                    <a:lstStyle/>
                    <a:p>
                      <a:pPr algn="ctr"/>
                      <a:endParaRPr kumimoji="1" lang="ja-JP" altLang="en-US" sz="1800" b="1" dirty="0">
                        <a:solidFill>
                          <a:schemeClr val="bg1"/>
                        </a:solidFill>
                      </a:endParaRPr>
                    </a:p>
                  </a:txBody>
                  <a:tcPr marL="72000" marR="72000" marT="72000" marB="72000" vert="eaVert" anchor="ctr">
                    <a:solidFill>
                      <a:schemeClr val="accent1">
                        <a:lumMod val="75000"/>
                      </a:schemeClr>
                    </a:solidFill>
                  </a:tcPr>
                </a:tc>
                <a:extLst>
                  <a:ext uri="{0D108BD9-81ED-4DB2-BD59-A6C34878D82A}">
                    <a16:rowId xmlns:a16="http://schemas.microsoft.com/office/drawing/2014/main" val="925914739"/>
                  </a:ext>
                </a:extLst>
              </a:tr>
            </a:tbl>
          </a:graphicData>
        </a:graphic>
      </p:graphicFrame>
      <p:pic>
        <p:nvPicPr>
          <p:cNvPr id="26" name="図 25">
            <a:extLst>
              <a:ext uri="{FF2B5EF4-FFF2-40B4-BE49-F238E27FC236}">
                <a16:creationId xmlns:a16="http://schemas.microsoft.com/office/drawing/2014/main" id="{A143BBD7-256C-921C-01F7-BBBF0ADC534F}"/>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516610" y="2950072"/>
            <a:ext cx="870475" cy="621519"/>
          </a:xfrm>
          <a:prstGeom prst="rect">
            <a:avLst/>
          </a:prstGeom>
        </p:spPr>
      </p:pic>
      <p:pic>
        <p:nvPicPr>
          <p:cNvPr id="27" name="図 26">
            <a:extLst>
              <a:ext uri="{FF2B5EF4-FFF2-40B4-BE49-F238E27FC236}">
                <a16:creationId xmlns:a16="http://schemas.microsoft.com/office/drawing/2014/main" id="{52D61A68-F4F2-AE9E-65F8-F2009ACF405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flipH="1">
            <a:off x="2132828" y="2711998"/>
            <a:ext cx="560410" cy="775654"/>
          </a:xfrm>
          <a:prstGeom prst="rect">
            <a:avLst/>
          </a:prstGeom>
        </p:spPr>
      </p:pic>
      <p:pic>
        <p:nvPicPr>
          <p:cNvPr id="28" name="Picture 2" descr="家・建物のイラスト「１階建て一軒家」">
            <a:extLst>
              <a:ext uri="{FF2B5EF4-FFF2-40B4-BE49-F238E27FC236}">
                <a16:creationId xmlns:a16="http://schemas.microsoft.com/office/drawing/2014/main" id="{A3EF811D-E720-1B2E-8E42-45B7C3DCC7C6}"/>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1573649" y="4118098"/>
            <a:ext cx="800547" cy="456408"/>
          </a:xfrm>
          <a:prstGeom prst="rect">
            <a:avLst/>
          </a:prstGeom>
          <a:noFill/>
          <a:extLst>
            <a:ext uri="{909E8E84-426E-40DD-AFC4-6F175D3DCCD1}">
              <a14:hiddenFill xmlns:a14="http://schemas.microsoft.com/office/drawing/2010/main">
                <a:solidFill>
                  <a:srgbClr val="FFFFFF"/>
                </a:solidFill>
              </a14:hiddenFill>
            </a:ext>
          </a:extLst>
        </p:spPr>
      </p:pic>
      <p:pic>
        <p:nvPicPr>
          <p:cNvPr id="29" name="図 28">
            <a:extLst>
              <a:ext uri="{FF2B5EF4-FFF2-40B4-BE49-F238E27FC236}">
                <a16:creationId xmlns:a16="http://schemas.microsoft.com/office/drawing/2014/main" id="{58B71383-3708-F829-E8DB-8611051A35EC}"/>
              </a:ext>
            </a:extLst>
          </p:cNvPr>
          <p:cNvPicPr>
            <a:picLocks noChangeAspect="1"/>
          </p:cNvPicPr>
          <p:nvPr/>
        </p:nvPicPr>
        <p:blipFill rotWithShape="1">
          <a:blip r:embed="rId6" cstate="email">
            <a:extLst>
              <a:ext uri="{28A0092B-C50C-407E-A947-70E740481C1C}">
                <a14:useLocalDpi xmlns:a14="http://schemas.microsoft.com/office/drawing/2010/main"/>
              </a:ext>
            </a:extLst>
          </a:blip>
          <a:srcRect/>
          <a:stretch/>
        </p:blipFill>
        <p:spPr>
          <a:xfrm flipH="1">
            <a:off x="2151048" y="3705849"/>
            <a:ext cx="416892" cy="992184"/>
          </a:xfrm>
          <a:prstGeom prst="rect">
            <a:avLst/>
          </a:prstGeom>
        </p:spPr>
      </p:pic>
      <p:pic>
        <p:nvPicPr>
          <p:cNvPr id="30" name="図 29">
            <a:extLst>
              <a:ext uri="{FF2B5EF4-FFF2-40B4-BE49-F238E27FC236}">
                <a16:creationId xmlns:a16="http://schemas.microsoft.com/office/drawing/2014/main" id="{3F98BEDA-BFC5-6A2F-2972-63F9C88DEC25}"/>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131532" y="5244810"/>
            <a:ext cx="535610" cy="519009"/>
          </a:xfrm>
          <a:prstGeom prst="rect">
            <a:avLst/>
          </a:prstGeom>
        </p:spPr>
      </p:pic>
      <p:pic>
        <p:nvPicPr>
          <p:cNvPr id="31" name="図 30">
            <a:extLst>
              <a:ext uri="{FF2B5EF4-FFF2-40B4-BE49-F238E27FC236}">
                <a16:creationId xmlns:a16="http://schemas.microsoft.com/office/drawing/2014/main" id="{CAFA4220-57D9-E72D-8855-D683F8CAC172}"/>
              </a:ext>
            </a:extLst>
          </p:cNvPr>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1662826" y="5036021"/>
            <a:ext cx="539006" cy="731296"/>
          </a:xfrm>
          <a:prstGeom prst="rect">
            <a:avLst/>
          </a:prstGeom>
        </p:spPr>
      </p:pic>
      <p:pic>
        <p:nvPicPr>
          <p:cNvPr id="43" name="図 42">
            <a:extLst>
              <a:ext uri="{FF2B5EF4-FFF2-40B4-BE49-F238E27FC236}">
                <a16:creationId xmlns:a16="http://schemas.microsoft.com/office/drawing/2014/main" id="{F757E6AB-866A-1243-6A2A-DE1AFC5D6E49}"/>
              </a:ext>
            </a:extLst>
          </p:cNvPr>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2108881" y="5124545"/>
            <a:ext cx="582542" cy="623040"/>
          </a:xfrm>
          <a:prstGeom prst="rect">
            <a:avLst/>
          </a:prstGeom>
        </p:spPr>
      </p:pic>
      <p:sp>
        <p:nvSpPr>
          <p:cNvPr id="37" name="テキスト ボックス 36">
            <a:extLst>
              <a:ext uri="{FF2B5EF4-FFF2-40B4-BE49-F238E27FC236}">
                <a16:creationId xmlns:a16="http://schemas.microsoft.com/office/drawing/2014/main" id="{46731999-AC1D-32FE-10CE-CA6A78809617}"/>
              </a:ext>
            </a:extLst>
          </p:cNvPr>
          <p:cNvSpPr txBox="1"/>
          <p:nvPr/>
        </p:nvSpPr>
        <p:spPr>
          <a:xfrm>
            <a:off x="135114" y="6857490"/>
            <a:ext cx="5905437"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家族などの連絡先等</a:t>
            </a:r>
          </a:p>
        </p:txBody>
      </p:sp>
      <p:sp>
        <p:nvSpPr>
          <p:cNvPr id="42" name="テキスト ボックス 41">
            <a:extLst>
              <a:ext uri="{FF2B5EF4-FFF2-40B4-BE49-F238E27FC236}">
                <a16:creationId xmlns:a16="http://schemas.microsoft.com/office/drawing/2014/main" id="{18A33188-51B9-9ED3-B643-45EBE922BFCC}"/>
              </a:ext>
            </a:extLst>
          </p:cNvPr>
          <p:cNvSpPr txBox="1"/>
          <p:nvPr/>
        </p:nvSpPr>
        <p:spPr>
          <a:xfrm>
            <a:off x="7592166" y="6845154"/>
            <a:ext cx="3224873"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用意すべき防災用品</a:t>
            </a:r>
          </a:p>
        </p:txBody>
      </p:sp>
      <p:sp>
        <p:nvSpPr>
          <p:cNvPr id="57" name="テキスト ボックス 56">
            <a:extLst>
              <a:ext uri="{FF2B5EF4-FFF2-40B4-BE49-F238E27FC236}">
                <a16:creationId xmlns:a16="http://schemas.microsoft.com/office/drawing/2014/main" id="{D4E5878C-EC50-E1F4-D775-653835415A43}"/>
              </a:ext>
            </a:extLst>
          </p:cNvPr>
          <p:cNvSpPr txBox="1"/>
          <p:nvPr/>
        </p:nvSpPr>
        <p:spPr>
          <a:xfrm>
            <a:off x="13728632" y="7071149"/>
            <a:ext cx="1177238" cy="815608"/>
          </a:xfrm>
          <a:prstGeom prst="rect">
            <a:avLst/>
          </a:prstGeom>
          <a:noFill/>
        </p:spPr>
        <p:txBody>
          <a:bodyPr wrap="square" lIns="0" tIns="0" rIns="0" bIns="0"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川崎市防災</a:t>
            </a:r>
            <a:endParaRPr kumimoji="1" lang="en-US" altLang="ja-JP" sz="105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ポータルサイト</a:t>
            </a:r>
            <a:endParaRPr kumimoji="1" lang="en-US" altLang="ja-JP" sz="4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市内の災害に関する緊急情報や避難情報などを掲載しています。ハザードマップの閲覧もできます。</a:t>
            </a:r>
            <a:endParaRPr kumimoji="1" lang="en-US" altLang="ja-JP" sz="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pic>
        <p:nvPicPr>
          <p:cNvPr id="58" name="図 57">
            <a:extLst>
              <a:ext uri="{FF2B5EF4-FFF2-40B4-BE49-F238E27FC236}">
                <a16:creationId xmlns:a16="http://schemas.microsoft.com/office/drawing/2014/main" id="{CA83FD84-C5D8-BDA8-4DAF-A87E42F70C86}"/>
              </a:ext>
            </a:extLst>
          </p:cNvPr>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13957251" y="7907960"/>
            <a:ext cx="720000" cy="720000"/>
          </a:xfrm>
          <a:prstGeom prst="rect">
            <a:avLst/>
          </a:prstGeom>
        </p:spPr>
      </p:pic>
      <p:sp>
        <p:nvSpPr>
          <p:cNvPr id="59" name="テキスト ボックス 58">
            <a:extLst>
              <a:ext uri="{FF2B5EF4-FFF2-40B4-BE49-F238E27FC236}">
                <a16:creationId xmlns:a16="http://schemas.microsoft.com/office/drawing/2014/main" id="{9FBFC515-5000-181F-AA8E-197BA63CA4FD}"/>
              </a:ext>
            </a:extLst>
          </p:cNvPr>
          <p:cNvSpPr txBox="1"/>
          <p:nvPr/>
        </p:nvSpPr>
        <p:spPr>
          <a:xfrm>
            <a:off x="13698369" y="8765979"/>
            <a:ext cx="1237764" cy="815608"/>
          </a:xfrm>
          <a:prstGeom prst="rect">
            <a:avLst/>
          </a:prstGeom>
          <a:noFill/>
        </p:spPr>
        <p:txBody>
          <a:bodyPr wrap="square" lIns="0" tIns="0" rIns="0" bIns="0"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川の様子に関する</a:t>
            </a:r>
            <a:endParaRPr kumimoji="1" lang="en-US" altLang="ja-JP" sz="105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リアルタイム情報</a:t>
            </a:r>
            <a:endParaRPr kumimoji="1" lang="en-US" altLang="ja-JP" sz="105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国土交通省、神奈川県、</a:t>
            </a:r>
            <a:endParaRPr kumimoji="1" lang="en-US" altLang="ja-JP" sz="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川崎市などのサイトで</a:t>
            </a:r>
            <a:endParaRPr kumimoji="1" lang="en-US" altLang="ja-JP" sz="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最新の水位・雨量等の</a:t>
            </a:r>
            <a:endParaRPr kumimoji="1" lang="en-US" altLang="ja-JP" sz="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情報が掲載されます。</a:t>
            </a:r>
            <a:endParaRPr kumimoji="1" lang="en-US" altLang="ja-JP" sz="8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60" name="テキスト ボックス 59">
            <a:extLst>
              <a:ext uri="{FF2B5EF4-FFF2-40B4-BE49-F238E27FC236}">
                <a16:creationId xmlns:a16="http://schemas.microsoft.com/office/drawing/2014/main" id="{4E0C3148-7E66-F54A-BC9A-42FC0A38B153}"/>
              </a:ext>
            </a:extLst>
          </p:cNvPr>
          <p:cNvSpPr txBox="1"/>
          <p:nvPr/>
        </p:nvSpPr>
        <p:spPr>
          <a:xfrm>
            <a:off x="13750672" y="10289810"/>
            <a:ext cx="1119821" cy="232051"/>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0"/>
              </a:spcAft>
              <a:buClrTx/>
              <a:buSzTx/>
              <a:buFontTx/>
              <a:buNone/>
              <a:tabLst/>
              <a:defRPr/>
            </a:pPr>
            <a:r>
              <a:rPr kumimoji="0" lang="ja-JP" altLang="en-US" sz="8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川崎市防災気象情報</a:t>
            </a:r>
            <a:endParaRPr kumimoji="1" lang="en-US" altLang="ja-JP" sz="8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pic>
        <p:nvPicPr>
          <p:cNvPr id="61" name="図 60">
            <a:extLst>
              <a:ext uri="{FF2B5EF4-FFF2-40B4-BE49-F238E27FC236}">
                <a16:creationId xmlns:a16="http://schemas.microsoft.com/office/drawing/2014/main" id="{9D1A5855-4D57-3E34-F963-BD26DCC302F1}"/>
              </a:ext>
            </a:extLst>
          </p:cNvPr>
          <p:cNvPicPr>
            <a:picLocks noChangeAspect="1"/>
          </p:cNvPicPr>
          <p:nvPr/>
        </p:nvPicPr>
        <p:blipFill rotWithShape="1">
          <a:blip r:embed="rId11" cstate="email">
            <a:extLst>
              <a:ext uri="{28A0092B-C50C-407E-A947-70E740481C1C}">
                <a14:useLocalDpi xmlns:a14="http://schemas.microsoft.com/office/drawing/2010/main"/>
              </a:ext>
            </a:extLst>
          </a:blip>
          <a:srcRect/>
          <a:stretch/>
        </p:blipFill>
        <p:spPr>
          <a:xfrm>
            <a:off x="13957251" y="9605739"/>
            <a:ext cx="720000" cy="716559"/>
          </a:xfrm>
          <a:prstGeom prst="rect">
            <a:avLst/>
          </a:prstGeom>
        </p:spPr>
      </p:pic>
      <p:sp>
        <p:nvSpPr>
          <p:cNvPr id="10" name="テキスト ボックス 9">
            <a:extLst>
              <a:ext uri="{FF2B5EF4-FFF2-40B4-BE49-F238E27FC236}">
                <a16:creationId xmlns:a16="http://schemas.microsoft.com/office/drawing/2014/main" id="{BE6ED7F2-CA7C-BE78-63B4-68145FF7ED11}"/>
              </a:ext>
            </a:extLst>
          </p:cNvPr>
          <p:cNvSpPr txBox="1"/>
          <p:nvPr/>
        </p:nvSpPr>
        <p:spPr>
          <a:xfrm>
            <a:off x="4111028" y="5511200"/>
            <a:ext cx="3684877" cy="257369"/>
          </a:xfrm>
          <a:prstGeom prst="rect">
            <a:avLst/>
          </a:prstGeom>
          <a:solidFill>
            <a:schemeClr val="bg1"/>
          </a:solidFill>
        </p:spPr>
        <p:txBody>
          <a:bodyPr wrap="square" tIns="36000" bIns="36000"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（日ごろの準備～レベル２は３区分共通です）</a:t>
            </a:r>
          </a:p>
        </p:txBody>
      </p:sp>
      <p:sp>
        <p:nvSpPr>
          <p:cNvPr id="2" name="矢印: 右 1">
            <a:extLst>
              <a:ext uri="{FF2B5EF4-FFF2-40B4-BE49-F238E27FC236}">
                <a16:creationId xmlns:a16="http://schemas.microsoft.com/office/drawing/2014/main" id="{719759C7-3707-84AA-4143-58431A510E07}"/>
              </a:ext>
            </a:extLst>
          </p:cNvPr>
          <p:cNvSpPr/>
          <p:nvPr/>
        </p:nvSpPr>
        <p:spPr>
          <a:xfrm>
            <a:off x="2725279" y="2401273"/>
            <a:ext cx="6360973" cy="1088279"/>
          </a:xfrm>
          <a:prstGeom prst="rightArrow">
            <a:avLst/>
          </a:prstGeom>
          <a:solidFill>
            <a:srgbClr val="FF0000">
              <a:alpha val="1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5" name="矢印: 右 14">
            <a:extLst>
              <a:ext uri="{FF2B5EF4-FFF2-40B4-BE49-F238E27FC236}">
                <a16:creationId xmlns:a16="http://schemas.microsoft.com/office/drawing/2014/main" id="{66C0E635-A875-9AC4-5D8F-71D6D33A7C84}"/>
              </a:ext>
            </a:extLst>
          </p:cNvPr>
          <p:cNvSpPr/>
          <p:nvPr/>
        </p:nvSpPr>
        <p:spPr>
          <a:xfrm>
            <a:off x="2725694" y="3551181"/>
            <a:ext cx="6360973" cy="1088279"/>
          </a:xfrm>
          <a:prstGeom prst="rightArrow">
            <a:avLst/>
          </a:prstGeom>
          <a:solidFill>
            <a:srgbClr val="7030A0">
              <a:alpha val="1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6" name="矢印: 右 15">
            <a:extLst>
              <a:ext uri="{FF2B5EF4-FFF2-40B4-BE49-F238E27FC236}">
                <a16:creationId xmlns:a16="http://schemas.microsoft.com/office/drawing/2014/main" id="{07C0FDE2-DD35-6C99-F53D-2822FDD875F0}"/>
              </a:ext>
            </a:extLst>
          </p:cNvPr>
          <p:cNvSpPr/>
          <p:nvPr/>
        </p:nvSpPr>
        <p:spPr>
          <a:xfrm>
            <a:off x="2722285" y="4687270"/>
            <a:ext cx="6377446" cy="1071506"/>
          </a:xfrm>
          <a:prstGeom prst="rightArrow">
            <a:avLst/>
          </a:prstGeom>
          <a:solidFill>
            <a:srgbClr val="0070C0">
              <a:alpha val="1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cxnSp>
        <p:nvCxnSpPr>
          <p:cNvPr id="18" name="直線コネクタ 17">
            <a:extLst>
              <a:ext uri="{FF2B5EF4-FFF2-40B4-BE49-F238E27FC236}">
                <a16:creationId xmlns:a16="http://schemas.microsoft.com/office/drawing/2014/main" id="{FC5791DB-FA8D-DCA6-705D-32F901EFD2B5}"/>
              </a:ext>
            </a:extLst>
          </p:cNvPr>
          <p:cNvCxnSpPr>
            <a:cxnSpLocks/>
          </p:cNvCxnSpPr>
          <p:nvPr/>
        </p:nvCxnSpPr>
        <p:spPr>
          <a:xfrm>
            <a:off x="11269980" y="2382885"/>
            <a:ext cx="2125980" cy="114300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aphicFrame>
        <p:nvGraphicFramePr>
          <p:cNvPr id="19" name="表 18">
            <a:extLst>
              <a:ext uri="{FF2B5EF4-FFF2-40B4-BE49-F238E27FC236}">
                <a16:creationId xmlns:a16="http://schemas.microsoft.com/office/drawing/2014/main" id="{EAB39568-A326-44DD-88A8-76F91A57594E}"/>
              </a:ext>
            </a:extLst>
          </p:cNvPr>
          <p:cNvGraphicFramePr>
            <a:graphicFrameLocks noGrp="1"/>
          </p:cNvGraphicFramePr>
          <p:nvPr>
            <p:extLst>
              <p:ext uri="{D42A27DB-BD31-4B8C-83A1-F6EECF244321}">
                <p14:modId xmlns:p14="http://schemas.microsoft.com/office/powerpoint/2010/main" val="3638339414"/>
              </p:ext>
            </p:extLst>
          </p:nvPr>
        </p:nvGraphicFramePr>
        <p:xfrm>
          <a:off x="2725155" y="5786915"/>
          <a:ext cx="12169629" cy="1008289"/>
        </p:xfrm>
        <a:graphic>
          <a:graphicData uri="http://schemas.openxmlformats.org/drawingml/2006/table">
            <a:tbl>
              <a:tblPr firstRow="1" bandRow="1">
                <a:tableStyleId>{5940675A-B579-460E-94D1-54222C63F5DA}</a:tableStyleId>
              </a:tblPr>
              <a:tblGrid>
                <a:gridCol w="2456721">
                  <a:extLst>
                    <a:ext uri="{9D8B030D-6E8A-4147-A177-3AD203B41FA5}">
                      <a16:colId xmlns:a16="http://schemas.microsoft.com/office/drawing/2014/main" val="3457497259"/>
                    </a:ext>
                  </a:extLst>
                </a:gridCol>
                <a:gridCol w="3926926">
                  <a:extLst>
                    <a:ext uri="{9D8B030D-6E8A-4147-A177-3AD203B41FA5}">
                      <a16:colId xmlns:a16="http://schemas.microsoft.com/office/drawing/2014/main" val="3001485984"/>
                    </a:ext>
                  </a:extLst>
                </a:gridCol>
                <a:gridCol w="2541195">
                  <a:extLst>
                    <a:ext uri="{9D8B030D-6E8A-4147-A177-3AD203B41FA5}">
                      <a16:colId xmlns:a16="http://schemas.microsoft.com/office/drawing/2014/main" val="4155469030"/>
                    </a:ext>
                  </a:extLst>
                </a:gridCol>
                <a:gridCol w="3244787">
                  <a:extLst>
                    <a:ext uri="{9D8B030D-6E8A-4147-A177-3AD203B41FA5}">
                      <a16:colId xmlns:a16="http://schemas.microsoft.com/office/drawing/2014/main" val="1367256151"/>
                    </a:ext>
                  </a:extLst>
                </a:gridCol>
              </a:tblGrid>
              <a:tr h="320834">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① 避難所</a:t>
                      </a:r>
                      <a:endParaRPr kumimoji="1" lang="ja-JP" altLang="en-US" sz="1200" dirty="0"/>
                    </a:p>
                  </a:txBody>
                  <a:tcPr marT="72000">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bg1"/>
                    </a:solidFill>
                  </a:tcPr>
                </a:tc>
                <a:tc>
                  <a:txBody>
                    <a:bodyPr/>
                    <a:lstStyle/>
                    <a:p>
                      <a:endParaRPr kumimoji="1" lang="ja-JP" altLang="en-US" sz="1200" dirty="0"/>
                    </a:p>
                  </a:txBody>
                  <a:tcPr marT="72000">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bg1"/>
                    </a:solidFill>
                  </a:tcPr>
                </a:tc>
                <a:tc gridSpan="2">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n-lt"/>
                          <a:ea typeface="+mn-ea"/>
                          <a:cs typeface="+mn-cs"/>
                        </a:rPr>
                        <a:t>②事前避難できる場所</a:t>
                      </a:r>
                      <a:r>
                        <a:rPr kumimoji="1" lang="ja-JP" altLang="en-US" sz="1200" b="0" i="0" u="none" strike="noStrike" kern="1200" cap="none" spc="0" normalizeH="0" baseline="0" noProof="0" dirty="0">
                          <a:ln>
                            <a:noFill/>
                          </a:ln>
                          <a:solidFill>
                            <a:prstClr val="black"/>
                          </a:solidFill>
                          <a:effectLst/>
                          <a:uLnTx/>
                          <a:uFillTx/>
                          <a:latin typeface="+mn-lt"/>
                          <a:ea typeface="+mn-ea"/>
                          <a:cs typeface="+mn-cs"/>
                        </a:rPr>
                        <a:t>（親戚の家など）</a:t>
                      </a:r>
                      <a:endParaRPr kumimoji="1" lang="ja-JP" altLang="en-US" sz="1200" dirty="0"/>
                    </a:p>
                  </a:txBody>
                  <a:tcPr marT="72000">
                    <a:lnB w="12700" cap="flat" cmpd="sng" algn="ctr">
                      <a:solidFill>
                        <a:schemeClr val="bg1"/>
                      </a:solidFill>
                      <a:prstDash val="solid"/>
                      <a:round/>
                      <a:headEnd type="none" w="med" len="med"/>
                      <a:tailEnd type="none" w="med" len="med"/>
                    </a:lnB>
                    <a:solidFill>
                      <a:schemeClr val="bg1"/>
                    </a:solidFill>
                  </a:tcPr>
                </a:tc>
                <a:tc hMerge="1">
                  <a:txBody>
                    <a:bodyPr/>
                    <a:lstStyle/>
                    <a:p>
                      <a:endParaRPr kumimoji="1" lang="ja-JP" altLang="en-US" sz="1200" dirty="0"/>
                    </a:p>
                  </a:txBody>
                  <a:tcPr>
                    <a:solidFill>
                      <a:schemeClr val="bg1"/>
                    </a:solidFill>
                  </a:tcPr>
                </a:tc>
                <a:extLst>
                  <a:ext uri="{0D108BD9-81ED-4DB2-BD59-A6C34878D82A}">
                    <a16:rowId xmlns:a16="http://schemas.microsoft.com/office/drawing/2014/main" val="4038713898"/>
                  </a:ext>
                </a:extLst>
              </a:tr>
              <a:tr h="677209">
                <a:tc>
                  <a:txBody>
                    <a:bodyPr/>
                    <a:lstStyle/>
                    <a:p>
                      <a:endParaRPr kumimoji="1" lang="ja-JP" altLang="en-US" sz="1200" dirty="0"/>
                    </a:p>
                  </a:txBody>
                  <a:tcPr marT="72000">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この地域では</a:t>
                      </a:r>
                      <a:r>
                        <a:rPr kumimoji="1" lang="ja-JP" altLang="en-US" sz="12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○○中学校</a:t>
                      </a:r>
                      <a:r>
                        <a:rPr kumimoji="1" lang="ja-JP" altLang="en-US"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が指定されていますが、いざという時は近くの避難所に避難しても大丈夫です。</a:t>
                      </a:r>
                      <a:endParaRPr kumimoji="1" lang="en-US" altLang="ja-JP"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安全を優先して行きやすい避難所に避難しましょう。</a:t>
                      </a:r>
                      <a:endParaRPr kumimoji="1" lang="ja-JP" altLang="en-US" sz="1200" dirty="0">
                        <a:latin typeface="BIZ UDゴシック" panose="020B0400000000000000" pitchFamily="49" charset="-128"/>
                        <a:ea typeface="BIZ UDゴシック" panose="020B0400000000000000" pitchFamily="49" charset="-128"/>
                      </a:endParaRPr>
                    </a:p>
                  </a:txBody>
                  <a:tcPr marT="0">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bg1"/>
                    </a:solidFill>
                  </a:tcPr>
                </a:tc>
                <a:tc>
                  <a:txBody>
                    <a:bodyPr/>
                    <a:lstStyle/>
                    <a:p>
                      <a:endParaRPr kumimoji="1" lang="ja-JP" altLang="en-US" sz="1200" dirty="0"/>
                    </a:p>
                  </a:txBody>
                  <a:tcPr marT="72000">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bg1"/>
                    </a:solidFill>
                  </a:tcPr>
                </a:tc>
                <a:tc>
                  <a:txBody>
                    <a:bodyPr/>
                    <a:lstStyle/>
                    <a:p>
                      <a:pPr marL="0" marR="0" lvl="0" indent="0" algn="l" defTabSz="142555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早い段階で、浸水の危険がない場所に避難することが最も安全です。家族や知人の家など避難所以外の場所への避難も検討しましょう。</a:t>
                      </a:r>
                      <a:endParaRPr kumimoji="1" lang="ja-JP" altLang="en-US" sz="1200" dirty="0">
                        <a:latin typeface="BIZ UDゴシック" panose="020B0400000000000000" pitchFamily="49" charset="-128"/>
                        <a:ea typeface="BIZ UDゴシック" panose="020B0400000000000000" pitchFamily="49" charset="-128"/>
                      </a:endParaRPr>
                    </a:p>
                  </a:txBody>
                  <a:tcPr marT="0">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bg1"/>
                    </a:solidFill>
                  </a:tcPr>
                </a:tc>
                <a:extLst>
                  <a:ext uri="{0D108BD9-81ED-4DB2-BD59-A6C34878D82A}">
                    <a16:rowId xmlns:a16="http://schemas.microsoft.com/office/drawing/2014/main" val="230671440"/>
                  </a:ext>
                </a:extLst>
              </a:tr>
            </a:tbl>
          </a:graphicData>
        </a:graphic>
      </p:graphicFrame>
      <p:sp>
        <p:nvSpPr>
          <p:cNvPr id="14" name="正方形/長方形 13">
            <a:extLst>
              <a:ext uri="{FF2B5EF4-FFF2-40B4-BE49-F238E27FC236}">
                <a16:creationId xmlns:a16="http://schemas.microsoft.com/office/drawing/2014/main" id="{C67A337A-66CC-B144-9514-4A572326798B}"/>
              </a:ext>
            </a:extLst>
          </p:cNvPr>
          <p:cNvSpPr/>
          <p:nvPr/>
        </p:nvSpPr>
        <p:spPr>
          <a:xfrm>
            <a:off x="2882033" y="6113988"/>
            <a:ext cx="2277418" cy="565305"/>
          </a:xfrm>
          <a:prstGeom prst="rect">
            <a:avLst/>
          </a:prstGeom>
          <a:ln w="9525"/>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600" b="1" dirty="0">
                <a:solidFill>
                  <a:srgbClr val="FF0000"/>
                </a:solidFill>
                <a:latin typeface="Calibri" panose="020F0502020204030204"/>
                <a:ea typeface="游ゴシック" panose="020B0400000000000000" pitchFamily="50" charset="-128"/>
              </a:rPr>
              <a:t>○○中学校</a:t>
            </a:r>
            <a:endParaRPr kumimoji="1" lang="ja-JP" altLang="en-US" sz="1600" b="1" i="0" u="none" strike="noStrike" kern="1200" cap="none" spc="0" normalizeH="0" baseline="0" noProof="0" dirty="0">
              <a:ln>
                <a:noFill/>
              </a:ln>
              <a:solidFill>
                <a:srgbClr val="FF0000"/>
              </a:solidFill>
              <a:effectLst/>
              <a:uLnTx/>
              <a:uFillTx/>
              <a:latin typeface="Calibri" panose="020F0502020204030204"/>
              <a:ea typeface="游ゴシック" panose="020B0400000000000000" pitchFamily="50" charset="-128"/>
              <a:cs typeface="+mn-cs"/>
            </a:endParaRPr>
          </a:p>
        </p:txBody>
      </p:sp>
      <p:sp>
        <p:nvSpPr>
          <p:cNvPr id="21" name="正方形/長方形 20">
            <a:extLst>
              <a:ext uri="{FF2B5EF4-FFF2-40B4-BE49-F238E27FC236}">
                <a16:creationId xmlns:a16="http://schemas.microsoft.com/office/drawing/2014/main" id="{DA65721C-0643-0139-A41D-31E8D858EBE2}"/>
              </a:ext>
            </a:extLst>
          </p:cNvPr>
          <p:cNvSpPr/>
          <p:nvPr/>
        </p:nvSpPr>
        <p:spPr>
          <a:xfrm>
            <a:off x="9319844" y="6124560"/>
            <a:ext cx="2277418" cy="565305"/>
          </a:xfrm>
          <a:prstGeom prst="rect">
            <a:avLst/>
          </a:prstGeom>
          <a:ln w="9525"/>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○○の親族の家</a:t>
            </a:r>
            <a:endParaRPr kumimoji="1" lang="ja-JP" altLang="en-US" sz="1600" b="1" i="0" u="none" strike="noStrike" kern="1200" cap="none" spc="0" normalizeH="0" baseline="0" noProof="0" dirty="0">
              <a:ln>
                <a:noFill/>
              </a:ln>
              <a:solidFill>
                <a:srgbClr val="FF0000"/>
              </a:solidFill>
              <a:effectLst/>
              <a:uLnTx/>
              <a:uFillTx/>
              <a:latin typeface="Calibri" panose="020F0502020204030204"/>
              <a:ea typeface="游ゴシック" panose="020B0400000000000000" pitchFamily="50" charset="-128"/>
              <a:cs typeface="+mn-cs"/>
            </a:endParaRPr>
          </a:p>
        </p:txBody>
      </p:sp>
      <p:sp>
        <p:nvSpPr>
          <p:cNvPr id="4" name="テキスト ボックス 3">
            <a:extLst>
              <a:ext uri="{FF2B5EF4-FFF2-40B4-BE49-F238E27FC236}">
                <a16:creationId xmlns:a16="http://schemas.microsoft.com/office/drawing/2014/main" id="{89085212-6DB5-8C23-9298-CD89AE5B741C}"/>
              </a:ext>
            </a:extLst>
          </p:cNvPr>
          <p:cNvSpPr txBox="1"/>
          <p:nvPr/>
        </p:nvSpPr>
        <p:spPr>
          <a:xfrm>
            <a:off x="217440" y="228549"/>
            <a:ext cx="1464286" cy="538609"/>
          </a:xfrm>
          <a:prstGeom prst="rect">
            <a:avLst/>
          </a:prstGeom>
          <a:solidFill>
            <a:schemeClr val="accent4"/>
          </a:solidFill>
          <a:ln w="19050">
            <a:solidFill>
              <a:srgbClr val="FF0000"/>
            </a:solidFill>
          </a:ln>
        </p:spPr>
        <p:txBody>
          <a:bodyPr wrap="square" bIns="0" rtlCol="0">
            <a:spAutoFit/>
          </a:bodyPr>
          <a:lstStyle/>
          <a:p>
            <a:r>
              <a:rPr kumimoji="1" lang="ja-JP" altLang="en-US" sz="3200" b="1" dirty="0">
                <a:solidFill>
                  <a:srgbClr val="FF0000"/>
                </a:solidFill>
                <a:effectLst>
                  <a:glow rad="127000">
                    <a:schemeClr val="bg1"/>
                  </a:glow>
                </a:effectLst>
              </a:rPr>
              <a:t>記入例</a:t>
            </a:r>
          </a:p>
        </p:txBody>
      </p:sp>
      <p:sp>
        <p:nvSpPr>
          <p:cNvPr id="6" name="テキスト ボックス 5">
            <a:extLst>
              <a:ext uri="{FF2B5EF4-FFF2-40B4-BE49-F238E27FC236}">
                <a16:creationId xmlns:a16="http://schemas.microsoft.com/office/drawing/2014/main" id="{7A1ABF50-EC39-8CA1-1327-E2CC3BFB0AB9}"/>
              </a:ext>
            </a:extLst>
          </p:cNvPr>
          <p:cNvSpPr txBox="1"/>
          <p:nvPr/>
        </p:nvSpPr>
        <p:spPr>
          <a:xfrm>
            <a:off x="9701710" y="229479"/>
            <a:ext cx="5157913" cy="553998"/>
          </a:xfrm>
          <a:prstGeom prst="rect">
            <a:avLst/>
          </a:prstGeom>
          <a:solidFill>
            <a:schemeClr val="bg1"/>
          </a:solidFill>
          <a:ln>
            <a:solidFill>
              <a:srgbClr val="FF0000"/>
            </a:solidFill>
          </a:ln>
        </p:spPr>
        <p:txBody>
          <a:bodyPr wrap="square" rtlCol="0">
            <a:spAutoFit/>
          </a:bodyPr>
          <a:lstStyle/>
          <a:p>
            <a:r>
              <a:rPr kumimoji="1" lang="ja-JP" altLang="en-US" sz="1000" b="1" dirty="0">
                <a:solidFill>
                  <a:srgbClr val="FF0000"/>
                </a:solidFill>
              </a:rPr>
              <a:t>洪水は突然起きるわけではなく段階を経て発生します。気象情報や避難情報を確認し、適切な避難行動をとることで被害を防ぐことができます。この記入例等を参考に自分はいつどうするべきかを考え、いざという時に冷静に行動できるようにしておきましょう。</a:t>
            </a:r>
          </a:p>
        </p:txBody>
      </p:sp>
      <p:sp>
        <p:nvSpPr>
          <p:cNvPr id="7" name="吹き出し: 角を丸めた四角形 4">
            <a:extLst>
              <a:ext uri="{FF2B5EF4-FFF2-40B4-BE49-F238E27FC236}">
                <a16:creationId xmlns:a16="http://schemas.microsoft.com/office/drawing/2014/main" id="{1E710A6F-0401-B73D-50F5-60BA4E52F72A}"/>
              </a:ext>
            </a:extLst>
          </p:cNvPr>
          <p:cNvSpPr/>
          <p:nvPr/>
        </p:nvSpPr>
        <p:spPr>
          <a:xfrm>
            <a:off x="2793401" y="4097426"/>
            <a:ext cx="2003109" cy="364410"/>
          </a:xfrm>
          <a:prstGeom prst="wedgeRoundRectCallout">
            <a:avLst>
              <a:gd name="adj1" fmla="val 12512"/>
              <a:gd name="adj2" fmla="val -83019"/>
              <a:gd name="adj3" fmla="val 16667"/>
            </a:avLst>
          </a:prstGeom>
          <a:solidFill>
            <a:srgbClr val="FFFFFF">
              <a:alpha val="90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ja-JP" altLang="en-US" sz="900" b="1" dirty="0">
                <a:solidFill>
                  <a:srgbClr val="FF0000"/>
                </a:solidFill>
              </a:rPr>
              <a:t>落ち葉やゴミが詰まると排水できなくなり水があふれやすくなります</a:t>
            </a:r>
          </a:p>
        </p:txBody>
      </p:sp>
      <p:sp>
        <p:nvSpPr>
          <p:cNvPr id="8" name="吹き出し: 角を丸めた四角形 4">
            <a:extLst>
              <a:ext uri="{FF2B5EF4-FFF2-40B4-BE49-F238E27FC236}">
                <a16:creationId xmlns:a16="http://schemas.microsoft.com/office/drawing/2014/main" id="{4072CBEC-5A8C-3864-4CE9-E9E90DB09481}"/>
              </a:ext>
            </a:extLst>
          </p:cNvPr>
          <p:cNvSpPr/>
          <p:nvPr/>
        </p:nvSpPr>
        <p:spPr>
          <a:xfrm>
            <a:off x="7265264" y="4962670"/>
            <a:ext cx="1003345" cy="190210"/>
          </a:xfrm>
          <a:prstGeom prst="wedgeRoundRectCallout">
            <a:avLst>
              <a:gd name="adj1" fmla="val 15935"/>
              <a:gd name="adj2" fmla="val -122436"/>
              <a:gd name="adj3" fmla="val 16667"/>
            </a:avLst>
          </a:prstGeom>
          <a:solidFill>
            <a:srgbClr val="FFFFFF">
              <a:alpha val="63922"/>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ja-JP" altLang="en-US" sz="900" b="1" dirty="0">
                <a:solidFill>
                  <a:srgbClr val="FF0000"/>
                </a:solidFill>
                <a:latin typeface="+mn-ea"/>
              </a:rPr>
              <a:t>停電等に備えます</a:t>
            </a:r>
            <a:endParaRPr kumimoji="1" lang="en-US" altLang="ja-JP" sz="900" dirty="0">
              <a:solidFill>
                <a:srgbClr val="FF0000"/>
              </a:solidFill>
              <a:latin typeface="+mn-ea"/>
            </a:endParaRPr>
          </a:p>
        </p:txBody>
      </p:sp>
      <p:sp>
        <p:nvSpPr>
          <p:cNvPr id="17" name="吹き出し: 角を丸めた四角形 4">
            <a:extLst>
              <a:ext uri="{FF2B5EF4-FFF2-40B4-BE49-F238E27FC236}">
                <a16:creationId xmlns:a16="http://schemas.microsoft.com/office/drawing/2014/main" id="{C973FCC5-108C-851E-E814-73F16F69D969}"/>
              </a:ext>
            </a:extLst>
          </p:cNvPr>
          <p:cNvSpPr/>
          <p:nvPr/>
        </p:nvSpPr>
        <p:spPr>
          <a:xfrm>
            <a:off x="11322136" y="2511527"/>
            <a:ext cx="1260000" cy="306378"/>
          </a:xfrm>
          <a:prstGeom prst="wedgeRoundRectCallout">
            <a:avLst>
              <a:gd name="adj1" fmla="val -89840"/>
              <a:gd name="adj2" fmla="val 58160"/>
              <a:gd name="adj3" fmla="val 16667"/>
            </a:avLst>
          </a:prstGeom>
          <a:solidFill>
            <a:srgbClr val="FFFFFF"/>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tIns="54000" rIns="36000" bIns="3600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ja-JP" altLang="en-US" sz="900" b="1" dirty="0">
                <a:solidFill>
                  <a:srgbClr val="FF0000"/>
                </a:solidFill>
              </a:rPr>
              <a:t>停電後に復旧する際の</a:t>
            </a:r>
            <a:endParaRPr kumimoji="1" lang="en-US" altLang="ja-JP" sz="900" b="1" dirty="0">
              <a:solidFill>
                <a:srgbClr val="FF0000"/>
              </a:solidFill>
            </a:endParaRPr>
          </a:p>
          <a:p>
            <a:r>
              <a:rPr kumimoji="1" lang="en-US" altLang="ja-JP" sz="900" b="1" dirty="0">
                <a:solidFill>
                  <a:srgbClr val="FF0000"/>
                </a:solidFill>
              </a:rPr>
              <a:t>“</a:t>
            </a:r>
            <a:r>
              <a:rPr kumimoji="1" lang="ja-JP" altLang="en-US" sz="900" b="1" dirty="0">
                <a:solidFill>
                  <a:srgbClr val="FF0000"/>
                </a:solidFill>
              </a:rPr>
              <a:t>通電火災</a:t>
            </a:r>
            <a:r>
              <a:rPr kumimoji="1" lang="en-US" altLang="ja-JP" sz="900" b="1" dirty="0">
                <a:solidFill>
                  <a:srgbClr val="FF0000"/>
                </a:solidFill>
              </a:rPr>
              <a:t>”</a:t>
            </a:r>
            <a:r>
              <a:rPr kumimoji="1" lang="ja-JP" altLang="en-US" sz="900" b="1" dirty="0">
                <a:solidFill>
                  <a:srgbClr val="FF0000"/>
                </a:solidFill>
              </a:rPr>
              <a:t>を防ぎます</a:t>
            </a:r>
          </a:p>
        </p:txBody>
      </p:sp>
      <p:sp>
        <p:nvSpPr>
          <p:cNvPr id="20" name="吹き出し: 角を丸めた四角形 4">
            <a:extLst>
              <a:ext uri="{FF2B5EF4-FFF2-40B4-BE49-F238E27FC236}">
                <a16:creationId xmlns:a16="http://schemas.microsoft.com/office/drawing/2014/main" id="{EC045673-4679-5A57-B5D2-AC320ABB89FF}"/>
              </a:ext>
            </a:extLst>
          </p:cNvPr>
          <p:cNvSpPr/>
          <p:nvPr/>
        </p:nvSpPr>
        <p:spPr>
          <a:xfrm>
            <a:off x="11322136" y="2916465"/>
            <a:ext cx="1260000" cy="306378"/>
          </a:xfrm>
          <a:prstGeom prst="wedgeRoundRectCallout">
            <a:avLst>
              <a:gd name="adj1" fmla="val -91007"/>
              <a:gd name="adj2" fmla="val -1268"/>
              <a:gd name="adj3" fmla="val 16667"/>
            </a:avLst>
          </a:prstGeom>
          <a:solidFill>
            <a:srgbClr val="FFFFFF"/>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tIns="54000" rIns="36000" bIns="3600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ja-JP" altLang="en-US" sz="900" b="1" dirty="0">
                <a:solidFill>
                  <a:srgbClr val="FF0000"/>
                </a:solidFill>
              </a:rPr>
              <a:t>ガス漏れによる爆発を防ぎます</a:t>
            </a:r>
          </a:p>
        </p:txBody>
      </p:sp>
      <p:sp>
        <p:nvSpPr>
          <p:cNvPr id="24" name="吹き出し: 角を丸めた四角形 4">
            <a:extLst>
              <a:ext uri="{FF2B5EF4-FFF2-40B4-BE49-F238E27FC236}">
                <a16:creationId xmlns:a16="http://schemas.microsoft.com/office/drawing/2014/main" id="{1A755C9C-80AA-9314-83FC-8300B87EE0D0}"/>
              </a:ext>
            </a:extLst>
          </p:cNvPr>
          <p:cNvSpPr/>
          <p:nvPr/>
        </p:nvSpPr>
        <p:spPr>
          <a:xfrm>
            <a:off x="12303889" y="5376357"/>
            <a:ext cx="1240271" cy="360000"/>
          </a:xfrm>
          <a:prstGeom prst="wedgeRoundRectCallout">
            <a:avLst>
              <a:gd name="adj1" fmla="val -47267"/>
              <a:gd name="adj2" fmla="val -64755"/>
              <a:gd name="adj3" fmla="val 16667"/>
            </a:avLst>
          </a:prstGeom>
          <a:solidFill>
            <a:srgbClr val="FFFFFF"/>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ja-JP" altLang="en-US" sz="900" b="1" dirty="0">
                <a:solidFill>
                  <a:srgbClr val="FF0000"/>
                </a:solidFill>
                <a:latin typeface="+mn-ea"/>
              </a:rPr>
              <a:t>断水に備えて使える</a:t>
            </a:r>
            <a:endParaRPr kumimoji="1" lang="en-US" altLang="ja-JP" sz="900" b="1" dirty="0">
              <a:solidFill>
                <a:srgbClr val="FF0000"/>
              </a:solidFill>
              <a:latin typeface="+mn-ea"/>
            </a:endParaRPr>
          </a:p>
          <a:p>
            <a:r>
              <a:rPr kumimoji="1" lang="ja-JP" altLang="en-US" sz="900" b="1" dirty="0">
                <a:solidFill>
                  <a:srgbClr val="FF0000"/>
                </a:solidFill>
                <a:latin typeface="+mn-ea"/>
              </a:rPr>
              <a:t>水を確保しておきます</a:t>
            </a:r>
            <a:endParaRPr kumimoji="1" lang="en-US" altLang="ja-JP" sz="900" b="1" dirty="0">
              <a:solidFill>
                <a:srgbClr val="FF0000"/>
              </a:solidFill>
              <a:latin typeface="+mn-ea"/>
            </a:endParaRPr>
          </a:p>
        </p:txBody>
      </p:sp>
      <p:sp>
        <p:nvSpPr>
          <p:cNvPr id="32" name="吹き出し: 角を丸めた四角形 4">
            <a:extLst>
              <a:ext uri="{FF2B5EF4-FFF2-40B4-BE49-F238E27FC236}">
                <a16:creationId xmlns:a16="http://schemas.microsoft.com/office/drawing/2014/main" id="{7AE429B5-E4B1-2C66-54BF-E1F0DE4A80BD}"/>
              </a:ext>
            </a:extLst>
          </p:cNvPr>
          <p:cNvSpPr/>
          <p:nvPr/>
        </p:nvSpPr>
        <p:spPr>
          <a:xfrm>
            <a:off x="1386434" y="8130740"/>
            <a:ext cx="1283779" cy="465958"/>
          </a:xfrm>
          <a:prstGeom prst="wedgeRoundRectCallout">
            <a:avLst>
              <a:gd name="adj1" fmla="val -10601"/>
              <a:gd name="adj2" fmla="val -65783"/>
              <a:gd name="adj3" fmla="val 16667"/>
            </a:avLst>
          </a:prstGeom>
          <a:solidFill>
            <a:srgbClr val="FFFFFF"/>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ja-JP" altLang="en-US" sz="900" b="1" dirty="0">
                <a:solidFill>
                  <a:srgbClr val="FF0000"/>
                </a:solidFill>
              </a:rPr>
              <a:t>携帯電話の電源が切れても連絡先がわかるように書いておきます</a:t>
            </a:r>
            <a:endParaRPr kumimoji="1" lang="ja-JP" altLang="en-US" sz="900" dirty="0">
              <a:solidFill>
                <a:schemeClr val="tx1"/>
              </a:solidFill>
            </a:endParaRPr>
          </a:p>
        </p:txBody>
      </p:sp>
      <p:sp>
        <p:nvSpPr>
          <p:cNvPr id="33" name="吹き出し: 角を丸めた四角形 4">
            <a:extLst>
              <a:ext uri="{FF2B5EF4-FFF2-40B4-BE49-F238E27FC236}">
                <a16:creationId xmlns:a16="http://schemas.microsoft.com/office/drawing/2014/main" id="{3C9460EF-9F40-2ECD-C4E8-F7A15F5D5DC3}"/>
              </a:ext>
            </a:extLst>
          </p:cNvPr>
          <p:cNvSpPr/>
          <p:nvPr/>
        </p:nvSpPr>
        <p:spPr>
          <a:xfrm>
            <a:off x="5389856" y="8144678"/>
            <a:ext cx="2133307" cy="912858"/>
          </a:xfrm>
          <a:prstGeom prst="wedgeRoundRectCallout">
            <a:avLst>
              <a:gd name="adj1" fmla="val -76921"/>
              <a:gd name="adj2" fmla="val 48850"/>
              <a:gd name="adj3" fmla="val 16667"/>
            </a:avLst>
          </a:prstGeom>
          <a:solidFill>
            <a:srgbClr val="FFFFFF"/>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nSpc>
                <a:spcPct val="90000"/>
              </a:lnSpc>
            </a:pPr>
            <a:r>
              <a:rPr kumimoji="1" lang="ja-JP" altLang="en-US" sz="900" b="1" dirty="0">
                <a:solidFill>
                  <a:srgbClr val="FF0000"/>
                </a:solidFill>
                <a:latin typeface="+mn-ea"/>
              </a:rPr>
              <a:t>川崎市では、風水害の場合は避難所にペットを連れていくことができます。</a:t>
            </a:r>
            <a:endParaRPr kumimoji="1" lang="en-US" altLang="ja-JP" sz="900" b="1" dirty="0">
              <a:solidFill>
                <a:srgbClr val="FF0000"/>
              </a:solidFill>
              <a:latin typeface="+mn-ea"/>
            </a:endParaRPr>
          </a:p>
          <a:p>
            <a:pPr>
              <a:lnSpc>
                <a:spcPct val="90000"/>
              </a:lnSpc>
            </a:pPr>
            <a:r>
              <a:rPr kumimoji="1" lang="ja-JP" altLang="en-US" sz="900" b="1" dirty="0">
                <a:solidFill>
                  <a:srgbClr val="FF0000"/>
                </a:solidFill>
                <a:latin typeface="+mn-ea"/>
              </a:rPr>
              <a:t>ただしペットケージが必須です。</a:t>
            </a:r>
            <a:endParaRPr kumimoji="1" lang="en-US" altLang="ja-JP" sz="900" b="1" dirty="0">
              <a:solidFill>
                <a:srgbClr val="FF0000"/>
              </a:solidFill>
              <a:latin typeface="+mn-ea"/>
            </a:endParaRPr>
          </a:p>
          <a:p>
            <a:pPr>
              <a:lnSpc>
                <a:spcPct val="90000"/>
              </a:lnSpc>
            </a:pPr>
            <a:r>
              <a:rPr kumimoji="1" lang="ja-JP" altLang="en-US" sz="900" b="1" dirty="0">
                <a:solidFill>
                  <a:srgbClr val="FF0000"/>
                </a:solidFill>
                <a:latin typeface="+mn-ea"/>
              </a:rPr>
              <a:t>なお、地震の場合は各避難所で扱いが異なりますので事前に確認しておきましょう。</a:t>
            </a:r>
          </a:p>
        </p:txBody>
      </p:sp>
      <p:sp>
        <p:nvSpPr>
          <p:cNvPr id="129" name="吹き出し: 角を丸めた四角形 4">
            <a:extLst>
              <a:ext uri="{FF2B5EF4-FFF2-40B4-BE49-F238E27FC236}">
                <a16:creationId xmlns:a16="http://schemas.microsoft.com/office/drawing/2014/main" id="{8301EDF4-31FD-89A0-3E64-5DA38AA0146E}"/>
              </a:ext>
            </a:extLst>
          </p:cNvPr>
          <p:cNvSpPr/>
          <p:nvPr/>
        </p:nvSpPr>
        <p:spPr>
          <a:xfrm>
            <a:off x="11272119" y="6598380"/>
            <a:ext cx="1134000" cy="783535"/>
          </a:xfrm>
          <a:prstGeom prst="wedgeRoundRectCallout">
            <a:avLst>
              <a:gd name="adj1" fmla="val -20096"/>
              <a:gd name="adj2" fmla="val 67493"/>
              <a:gd name="adj3" fmla="val 16667"/>
            </a:avLst>
          </a:prstGeom>
          <a:solidFill>
            <a:srgbClr val="FFFFFF"/>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ja-JP" altLang="en-US" sz="900" b="1" dirty="0">
                <a:solidFill>
                  <a:srgbClr val="FF0000"/>
                </a:solidFill>
                <a:latin typeface="+mn-ea"/>
              </a:rPr>
              <a:t>飲料水は１人１日</a:t>
            </a:r>
            <a:endParaRPr kumimoji="1" lang="en-US" altLang="ja-JP" sz="900" b="1" dirty="0">
              <a:solidFill>
                <a:srgbClr val="FF0000"/>
              </a:solidFill>
              <a:latin typeface="+mn-ea"/>
            </a:endParaRPr>
          </a:p>
          <a:p>
            <a:r>
              <a:rPr kumimoji="1" lang="en-US" altLang="ja-JP" sz="900" b="1" dirty="0">
                <a:solidFill>
                  <a:srgbClr val="FF0000"/>
                </a:solidFill>
                <a:latin typeface="+mn-ea"/>
              </a:rPr>
              <a:t>3</a:t>
            </a:r>
            <a:r>
              <a:rPr kumimoji="1" lang="ja-JP" altLang="en-US" sz="900" b="1" dirty="0">
                <a:solidFill>
                  <a:srgbClr val="FF0000"/>
                </a:solidFill>
                <a:latin typeface="+mn-ea"/>
              </a:rPr>
              <a:t>リットル必要です家族全員分を用意できる容器も備えておきましょう</a:t>
            </a:r>
          </a:p>
        </p:txBody>
      </p:sp>
      <p:sp>
        <p:nvSpPr>
          <p:cNvPr id="130" name="吹き出し: 角を丸めた四角形 4">
            <a:extLst>
              <a:ext uri="{FF2B5EF4-FFF2-40B4-BE49-F238E27FC236}">
                <a16:creationId xmlns:a16="http://schemas.microsoft.com/office/drawing/2014/main" id="{8C9386AD-EBE5-444A-0C53-22D6E3E07A65}"/>
              </a:ext>
            </a:extLst>
          </p:cNvPr>
          <p:cNvSpPr/>
          <p:nvPr/>
        </p:nvSpPr>
        <p:spPr>
          <a:xfrm>
            <a:off x="14076025" y="6494896"/>
            <a:ext cx="803512" cy="469985"/>
          </a:xfrm>
          <a:prstGeom prst="wedgeRoundRectCallout">
            <a:avLst>
              <a:gd name="adj1" fmla="val 4857"/>
              <a:gd name="adj2" fmla="val 68424"/>
              <a:gd name="adj3" fmla="val 16667"/>
            </a:avLst>
          </a:prstGeom>
          <a:solidFill>
            <a:srgbClr val="FFFFFF">
              <a:alpha val="89804"/>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kumimoji="1" lang="en-US" altLang="ja-JP" sz="900" b="1" dirty="0">
                <a:solidFill>
                  <a:srgbClr val="FF0000"/>
                </a:solidFill>
                <a:latin typeface="+mn-ea"/>
              </a:rPr>
              <a:t>WEB</a:t>
            </a:r>
            <a:r>
              <a:rPr kumimoji="1" lang="ja-JP" altLang="en-US" sz="900" b="1" dirty="0">
                <a:solidFill>
                  <a:srgbClr val="FF0000"/>
                </a:solidFill>
                <a:latin typeface="+mn-ea"/>
              </a:rPr>
              <a:t>での避難</a:t>
            </a:r>
            <a:endParaRPr kumimoji="1" lang="en-US" altLang="ja-JP" sz="900" b="1" dirty="0">
              <a:solidFill>
                <a:srgbClr val="FF0000"/>
              </a:solidFill>
              <a:latin typeface="+mn-ea"/>
            </a:endParaRPr>
          </a:p>
          <a:p>
            <a:r>
              <a:rPr kumimoji="1" lang="ja-JP" altLang="en-US" sz="900" b="1" dirty="0">
                <a:solidFill>
                  <a:srgbClr val="FF0000"/>
                </a:solidFill>
                <a:latin typeface="+mn-ea"/>
              </a:rPr>
              <a:t>情報等の確認</a:t>
            </a:r>
            <a:endParaRPr kumimoji="1" lang="en-US" altLang="ja-JP" sz="900" b="1" dirty="0">
              <a:solidFill>
                <a:srgbClr val="FF0000"/>
              </a:solidFill>
              <a:latin typeface="+mn-ea"/>
            </a:endParaRPr>
          </a:p>
          <a:p>
            <a:r>
              <a:rPr kumimoji="1" lang="ja-JP" altLang="en-US" sz="900" b="1" dirty="0">
                <a:solidFill>
                  <a:srgbClr val="FF0000"/>
                </a:solidFill>
                <a:latin typeface="+mn-ea"/>
              </a:rPr>
              <a:t>はこちらから</a:t>
            </a:r>
            <a:endParaRPr kumimoji="1" lang="en-US" altLang="ja-JP" sz="900" b="1" dirty="0">
              <a:solidFill>
                <a:srgbClr val="FF0000"/>
              </a:solidFill>
              <a:latin typeface="+mn-ea"/>
            </a:endParaRPr>
          </a:p>
        </p:txBody>
      </p:sp>
    </p:spTree>
    <p:extLst>
      <p:ext uri="{BB962C8B-B14F-4D97-AF65-F5344CB8AC3E}">
        <p14:creationId xmlns:p14="http://schemas.microsoft.com/office/powerpoint/2010/main" val="112077763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14406</TotalTime>
  <Words>1073</Words>
  <Application>Microsoft Office PowerPoint</Application>
  <PresentationFormat>ユーザー設定</PresentationFormat>
  <Paragraphs>218</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UDゴシック</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桒原桃香_50（ま）防災まちづくり推進課</cp:lastModifiedBy>
  <cp:revision>1007</cp:revision>
  <cp:lastPrinted>2025-10-23T08:26:46Z</cp:lastPrinted>
  <dcterms:created xsi:type="dcterms:W3CDTF">2021-12-16T04:35:56Z</dcterms:created>
  <dcterms:modified xsi:type="dcterms:W3CDTF">2026-03-23T23:44:46Z</dcterms:modified>
</cp:coreProperties>
</file>