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10691813" cy="151193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2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950" y="-5148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99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25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92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9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93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3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7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082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6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43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88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B896-4DC3-4E75-8939-4214EBF6FB8D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71DFC-B7F4-4365-94CA-CDD4139F4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5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正方形/長方形 41"/>
          <p:cNvSpPr/>
          <p:nvPr/>
        </p:nvSpPr>
        <p:spPr>
          <a:xfrm>
            <a:off x="802433" y="449380"/>
            <a:ext cx="9100651" cy="9362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96446" y="1761756"/>
            <a:ext cx="3673032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地域の防災・町会の体制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783315" y="1752318"/>
            <a:ext cx="4375311" cy="64007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801848" y="3964068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783772" y="6246836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788535" y="7143431"/>
            <a:ext cx="4374000" cy="0"/>
          </a:xfrm>
          <a:prstGeom prst="line">
            <a:avLst/>
          </a:pr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52680" y="559526"/>
            <a:ext cx="9035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●●●町会の防災意見交換会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52679" y="6302531"/>
            <a:ext cx="3775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</a:t>
            </a:r>
            <a:r>
              <a:rPr kumimoji="1" lang="ja-JP" altLang="en-US" sz="1400" dirty="0"/>
              <a:t>その他（＿＿＿＿＿＿＿＿＿＿＿＿＿＿）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85361" y="7199125"/>
            <a:ext cx="2159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（テーマ・キーワード）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86424" y="2073116"/>
            <a:ext cx="4287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200" dirty="0"/>
              <a:t>○</a:t>
            </a:r>
            <a:r>
              <a:rPr kumimoji="1" lang="ja-JP" altLang="en-US" sz="1400" dirty="0"/>
              <a:t>自宅の災害対策</a:t>
            </a:r>
            <a:endParaRPr kumimoji="1" lang="en-US" altLang="ja-JP" sz="1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78208" y="3964068"/>
            <a:ext cx="4427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○</a:t>
            </a:r>
            <a:r>
              <a:rPr kumimoji="1" lang="ja-JP" altLang="en-US" sz="1400" dirty="0"/>
              <a:t>避難所運営する際の町会内の体制・運営訓練の状況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839131" y="1753913"/>
            <a:ext cx="1082348" cy="30777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地域の備え</a:t>
            </a:r>
          </a:p>
        </p:txBody>
      </p:sp>
      <p:cxnSp>
        <p:nvCxnSpPr>
          <p:cNvPr id="15" name="直線コネクタ 14"/>
          <p:cNvCxnSpPr/>
          <p:nvPr/>
        </p:nvCxnSpPr>
        <p:spPr>
          <a:xfrm>
            <a:off x="5517697" y="3793766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5517697" y="7068432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グループ化 46"/>
          <p:cNvGrpSpPr/>
          <p:nvPr/>
        </p:nvGrpSpPr>
        <p:grpSpPr>
          <a:xfrm>
            <a:off x="5517697" y="6264374"/>
            <a:ext cx="4401819" cy="319107"/>
            <a:chOff x="5517697" y="5574748"/>
            <a:chExt cx="4401819" cy="319107"/>
          </a:xfrm>
        </p:grpSpPr>
        <p:cxnSp>
          <p:nvCxnSpPr>
            <p:cNvPr id="16" name="直線コネクタ 15"/>
            <p:cNvCxnSpPr/>
            <p:nvPr/>
          </p:nvCxnSpPr>
          <p:spPr>
            <a:xfrm>
              <a:off x="5534129" y="5574748"/>
              <a:ext cx="4385387" cy="0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/>
            <p:cNvSpPr txBox="1"/>
            <p:nvPr/>
          </p:nvSpPr>
          <p:spPr>
            <a:xfrm>
              <a:off x="5517697" y="5586078"/>
              <a:ext cx="37753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○</a:t>
              </a:r>
              <a:r>
                <a:rPr kumimoji="1" lang="ja-JP" altLang="en-US" sz="1400" dirty="0"/>
                <a:t>その他（＿＿＿＿＿＿＿＿＿＿＿＿＿＿）</a:t>
              </a: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5411576" y="7108834"/>
            <a:ext cx="2159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（テーマ・キーワード）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08894" y="3825045"/>
            <a:ext cx="43787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○</a:t>
            </a:r>
            <a:r>
              <a:rPr kumimoji="1" lang="ja-JP" altLang="en-US" sz="1400" dirty="0"/>
              <a:t>防災倉庫と避難所の連携・拠点になりうる場所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514466" y="2060488"/>
            <a:ext cx="3236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</a:t>
            </a:r>
            <a:r>
              <a:rPr kumimoji="1" lang="ja-JP" altLang="en-US" sz="1400" dirty="0"/>
              <a:t>町会の備蓄状況と今後備えたいもの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072919" y="8343396"/>
            <a:ext cx="3236784" cy="30777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災害に合わせた避難場所・経路・方法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801848" y="10729870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768185" y="13606588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グループ化 40"/>
          <p:cNvGrpSpPr/>
          <p:nvPr/>
        </p:nvGrpSpPr>
        <p:grpSpPr>
          <a:xfrm>
            <a:off x="771571" y="12653227"/>
            <a:ext cx="4405208" cy="316321"/>
            <a:chOff x="771571" y="12485208"/>
            <a:chExt cx="4405208" cy="316321"/>
          </a:xfrm>
        </p:grpSpPr>
        <p:cxnSp>
          <p:nvCxnSpPr>
            <p:cNvPr id="25" name="直線コネクタ 24"/>
            <p:cNvCxnSpPr/>
            <p:nvPr/>
          </p:nvCxnSpPr>
          <p:spPr>
            <a:xfrm>
              <a:off x="791392" y="12485208"/>
              <a:ext cx="4385387" cy="0"/>
            </a:xfrm>
            <a:prstGeom prst="line">
              <a:avLst/>
            </a:prstGeom>
            <a:ln w="1905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テキスト ボックス 26"/>
            <p:cNvSpPr txBox="1"/>
            <p:nvPr/>
          </p:nvSpPr>
          <p:spPr>
            <a:xfrm>
              <a:off x="771571" y="12493752"/>
              <a:ext cx="37753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○</a:t>
              </a:r>
              <a:r>
                <a:rPr kumimoji="1" lang="ja-JP" altLang="en-US" sz="1400" dirty="0"/>
                <a:t>その他（＿＿＿＿＿＿＿＿＿＿＿＿＿＿）</a:t>
              </a: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712898" y="13645507"/>
            <a:ext cx="2634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（テーマ・キーワード）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38322" y="10754287"/>
            <a:ext cx="4287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200" dirty="0"/>
              <a:t>○</a:t>
            </a:r>
            <a:r>
              <a:rPr kumimoji="1" lang="ja-JP" altLang="en-US" sz="1400" dirty="0"/>
              <a:t>次に同じ災害があったら、どう行動すれば良いと思いますか？</a:t>
            </a:r>
            <a:endParaRPr kumimoji="1" lang="en-US" altLang="ja-JP" sz="14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78208" y="8644583"/>
            <a:ext cx="4390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kumimoji="1" lang="ja-JP" altLang="en-US" sz="1200" dirty="0"/>
              <a:t>○</a:t>
            </a:r>
            <a:r>
              <a:rPr kumimoji="1" lang="ja-JP" altLang="en-US" sz="1400" dirty="0"/>
              <a:t>令和元年台風１９号のとき、東日本大震災のとき自分はどの様に行動していたか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844847" y="8339268"/>
            <a:ext cx="1441420" cy="30777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地域活動の状況</a:t>
            </a:r>
          </a:p>
        </p:txBody>
      </p:sp>
      <p:cxnSp>
        <p:nvCxnSpPr>
          <p:cNvPr id="33" name="直線コネクタ 32"/>
          <p:cNvCxnSpPr/>
          <p:nvPr/>
        </p:nvCxnSpPr>
        <p:spPr>
          <a:xfrm>
            <a:off x="5517697" y="10308940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5534129" y="12653227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5502300" y="13596577"/>
            <a:ext cx="4385387" cy="0"/>
          </a:xfrm>
          <a:prstGeom prst="line">
            <a:avLst/>
          </a:pr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5507684" y="12650196"/>
            <a:ext cx="3775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</a:t>
            </a:r>
            <a:r>
              <a:rPr kumimoji="1" lang="ja-JP" altLang="en-US" sz="1400" dirty="0"/>
              <a:t>その他（＿＿＿＿＿＿＿＿＿＿＿＿＿＿）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438562" y="13627408"/>
            <a:ext cx="2159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（テーマ・キーワード）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517697" y="10386243"/>
            <a:ext cx="4134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</a:t>
            </a:r>
            <a:r>
              <a:rPr kumimoji="1" lang="ja-JP" altLang="en-US" sz="1400" dirty="0"/>
              <a:t>普段の地域情報発信の手段、災害時の伝達手段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517697" y="8651869"/>
            <a:ext cx="3954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</a:t>
            </a:r>
            <a:r>
              <a:rPr kumimoji="1" lang="ja-JP" altLang="en-US" sz="1400" dirty="0"/>
              <a:t>町会以外に地域で活動している団体や集まり</a:t>
            </a:r>
            <a:endParaRPr kumimoji="1" lang="en-US" altLang="ja-JP" sz="1400" dirty="0"/>
          </a:p>
          <a:p>
            <a:r>
              <a:rPr kumimoji="1" lang="ja-JP" altLang="en-US" sz="1400" dirty="0"/>
              <a:t>　得意なこと、スキルを持った人など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09902" y="7519176"/>
            <a:ext cx="43592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dirty="0"/>
              <a:t>・火災延焼・多摩川河川敷・多摩川洪水・内水氾濫・</a:t>
            </a:r>
            <a:endParaRPr kumimoji="1" lang="en-US" altLang="ja-JP" sz="1200" dirty="0"/>
          </a:p>
          <a:p>
            <a:pPr>
              <a:lnSpc>
                <a:spcPts val="1800"/>
              </a:lnSpc>
            </a:pPr>
            <a:r>
              <a:rPr kumimoji="1" lang="ja-JP" altLang="en-US" sz="1200" dirty="0"/>
              <a:t>・地域の高低差・避難所</a:t>
            </a:r>
            <a:r>
              <a:rPr kumimoji="1" lang="en-US" altLang="ja-JP" sz="1200" dirty="0"/>
              <a:t>(</a:t>
            </a:r>
            <a:r>
              <a:rPr kumimoji="1" lang="ja-JP" altLang="en-US" sz="1200" dirty="0"/>
              <a:t>自分の避難先</a:t>
            </a:r>
            <a:r>
              <a:rPr kumimoji="1" lang="en-US" altLang="ja-JP" sz="1200" dirty="0"/>
              <a:t>)</a:t>
            </a:r>
            <a:r>
              <a:rPr kumimoji="1" lang="ja-JP" altLang="en-US" sz="1200" dirty="0"/>
              <a:t>・家屋倒壊氾濫区域</a:t>
            </a:r>
            <a:endParaRPr kumimoji="1" lang="en-US" altLang="ja-JP" sz="12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514466" y="7356047"/>
            <a:ext cx="43820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dirty="0"/>
              <a:t>・備蓄物資・災害時の地域拠点・避難所運営訓練</a:t>
            </a:r>
            <a:endParaRPr kumimoji="1" lang="en-US" altLang="ja-JP" sz="1200" dirty="0"/>
          </a:p>
          <a:p>
            <a:pPr>
              <a:lnSpc>
                <a:spcPts val="1800"/>
              </a:lnSpc>
            </a:pPr>
            <a:r>
              <a:rPr kumimoji="1" lang="ja-JP" altLang="en-US" sz="1200" dirty="0"/>
              <a:t>・公園での防災訓練・消火器や凝固剤などの共同購入</a:t>
            </a:r>
            <a:endParaRPr kumimoji="1" lang="en-US" altLang="ja-JP" sz="1200" dirty="0"/>
          </a:p>
          <a:p>
            <a:pPr>
              <a:lnSpc>
                <a:spcPts val="1800"/>
              </a:lnSpc>
            </a:pPr>
            <a:r>
              <a:rPr kumimoji="1" lang="ja-JP" altLang="en-US" sz="1200" dirty="0"/>
              <a:t>・ハザードマップの確認・消火ホースキット・緊急連絡先</a:t>
            </a:r>
            <a:endParaRPr kumimoji="1" lang="en-US" altLang="ja-JP" sz="12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91392" y="13885140"/>
            <a:ext cx="423149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dirty="0"/>
              <a:t>・避難所の様子・地域住民からの電話や連絡</a:t>
            </a:r>
            <a:endParaRPr kumimoji="1" lang="en-US" altLang="ja-JP" sz="1200" dirty="0"/>
          </a:p>
          <a:p>
            <a:pPr>
              <a:lnSpc>
                <a:spcPts val="1800"/>
              </a:lnSpc>
            </a:pPr>
            <a:r>
              <a:rPr kumimoji="1" lang="ja-JP" altLang="en-US" sz="1200" dirty="0"/>
              <a:t>・当時の役員の行動・町内会館の利用・要援護者支援</a:t>
            </a:r>
            <a:endParaRPr kumimoji="1" lang="en-US" altLang="ja-JP" sz="1200" dirty="0"/>
          </a:p>
          <a:p>
            <a:pPr>
              <a:lnSpc>
                <a:spcPts val="1800"/>
              </a:lnSpc>
            </a:pPr>
            <a:r>
              <a:rPr kumimoji="1" lang="ja-JP" altLang="en-US" sz="1200" dirty="0"/>
              <a:t>・泥掃き作業や清掃・漂流物の回収・公園の清掃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528211" y="13881100"/>
            <a:ext cx="4383656" cy="769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200" dirty="0"/>
              <a:t>・小学校の行事・ＰＴＡ・青年部・老人会・民生児童委員・スポーツクラブ・青少年指導員・公園の清掃・地域住民からの電話や連絡・・公園管理団体・地域の見回り　　　など</a:t>
            </a:r>
          </a:p>
        </p:txBody>
      </p:sp>
      <p:grpSp>
        <p:nvGrpSpPr>
          <p:cNvPr id="50" name="グループ化 49"/>
          <p:cNvGrpSpPr/>
          <p:nvPr/>
        </p:nvGrpSpPr>
        <p:grpSpPr>
          <a:xfrm>
            <a:off x="721223" y="1742339"/>
            <a:ext cx="375223" cy="369332"/>
            <a:chOff x="172426" y="1186480"/>
            <a:chExt cx="375223" cy="369332"/>
          </a:xfrm>
        </p:grpSpPr>
        <p:sp>
          <p:nvSpPr>
            <p:cNvPr id="48" name="正方形/長方形 47"/>
            <p:cNvSpPr/>
            <p:nvPr/>
          </p:nvSpPr>
          <p:spPr>
            <a:xfrm>
              <a:off x="229411" y="1202732"/>
              <a:ext cx="318238" cy="31174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72426" y="1186480"/>
              <a:ext cx="3435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１</a:t>
              </a: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5478218" y="1733846"/>
            <a:ext cx="360080" cy="369332"/>
            <a:chOff x="193906" y="1179668"/>
            <a:chExt cx="360080" cy="369332"/>
          </a:xfrm>
        </p:grpSpPr>
        <p:sp>
          <p:nvSpPr>
            <p:cNvPr id="52" name="正方形/長方形 51"/>
            <p:cNvSpPr/>
            <p:nvPr/>
          </p:nvSpPr>
          <p:spPr>
            <a:xfrm>
              <a:off x="235748" y="1199651"/>
              <a:ext cx="318238" cy="31174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193906" y="1179668"/>
              <a:ext cx="3435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２</a:t>
              </a:r>
            </a:p>
          </p:txBody>
        </p:sp>
      </p:grpSp>
      <p:grpSp>
        <p:nvGrpSpPr>
          <p:cNvPr id="67" name="グループ化 66"/>
          <p:cNvGrpSpPr/>
          <p:nvPr/>
        </p:nvGrpSpPr>
        <p:grpSpPr>
          <a:xfrm>
            <a:off x="741232" y="8318892"/>
            <a:ext cx="361680" cy="369332"/>
            <a:chOff x="195495" y="1181896"/>
            <a:chExt cx="361680" cy="369332"/>
          </a:xfrm>
        </p:grpSpPr>
        <p:sp>
          <p:nvSpPr>
            <p:cNvPr id="69" name="正方形/長方形 68"/>
            <p:cNvSpPr/>
            <p:nvPr/>
          </p:nvSpPr>
          <p:spPr>
            <a:xfrm>
              <a:off x="238937" y="1202732"/>
              <a:ext cx="318238" cy="31174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195495" y="1181896"/>
              <a:ext cx="3435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３</a:t>
              </a: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5474603" y="8321084"/>
            <a:ext cx="361680" cy="369332"/>
            <a:chOff x="195495" y="1181896"/>
            <a:chExt cx="361680" cy="369332"/>
          </a:xfrm>
        </p:grpSpPr>
        <p:sp>
          <p:nvSpPr>
            <p:cNvPr id="74" name="正方形/長方形 73"/>
            <p:cNvSpPr/>
            <p:nvPr/>
          </p:nvSpPr>
          <p:spPr>
            <a:xfrm>
              <a:off x="238937" y="1202732"/>
              <a:ext cx="318238" cy="31174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195495" y="1181896"/>
              <a:ext cx="3435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４</a:t>
              </a:r>
            </a:p>
          </p:txBody>
        </p:sp>
      </p:grpSp>
      <p:sp>
        <p:nvSpPr>
          <p:cNvPr id="76" name="正方形/長方形 75"/>
          <p:cNvSpPr/>
          <p:nvPr/>
        </p:nvSpPr>
        <p:spPr>
          <a:xfrm>
            <a:off x="5519428" y="1752318"/>
            <a:ext cx="4375311" cy="63996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7" name="正方形/長方形 76"/>
          <p:cNvSpPr/>
          <p:nvPr/>
        </p:nvSpPr>
        <p:spPr>
          <a:xfrm>
            <a:off x="783315" y="8337816"/>
            <a:ext cx="4375311" cy="63000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8" name="正方形/長方形 77"/>
          <p:cNvSpPr/>
          <p:nvPr/>
        </p:nvSpPr>
        <p:spPr>
          <a:xfrm>
            <a:off x="5519428" y="8339430"/>
            <a:ext cx="4375311" cy="63000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93476" y="2333418"/>
            <a:ext cx="4360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・備蓄状況や自分で行っている対策などはあるか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・家屋の被害を抑えるための対策について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・自宅避難を想定した対策として何ができるか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・自宅では備蓄、事前に準備しにくい物・事は何か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519428" y="2346522"/>
            <a:ext cx="43870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・災害時に役立つ道具はあるのか</a:t>
            </a:r>
            <a:r>
              <a:rPr kumimoji="1" lang="en-US" altLang="ja-JP" sz="1050" dirty="0">
                <a:solidFill>
                  <a:srgbClr val="FF0000"/>
                </a:solidFill>
              </a:rPr>
              <a:t>(</a:t>
            </a:r>
            <a:r>
              <a:rPr kumimoji="1" lang="ja-JP" altLang="en-US" sz="1050" dirty="0">
                <a:solidFill>
                  <a:srgbClr val="FF0000"/>
                </a:solidFill>
              </a:rPr>
              <a:t>避難所内の倉庫でも可</a:t>
            </a:r>
            <a:r>
              <a:rPr kumimoji="1" lang="en-US" altLang="ja-JP" sz="1050" dirty="0">
                <a:solidFill>
                  <a:srgbClr val="FF0000"/>
                </a:solidFill>
              </a:rPr>
              <a:t>)</a:t>
            </a: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・町会にはどれほど防災資機材やグッズなどを貯蓄しているのか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・道具を使える人はいるのか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92075" indent="-92075"/>
            <a:r>
              <a:rPr kumimoji="1" lang="ja-JP" altLang="en-US" sz="1050" dirty="0">
                <a:solidFill>
                  <a:srgbClr val="FF0000"/>
                </a:solidFill>
              </a:rPr>
              <a:t>・町会として今後備えておきたい物はあるか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517697" y="4116055"/>
            <a:ext cx="441825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・防災倉庫の設置状況について</a:t>
            </a:r>
            <a:r>
              <a:rPr kumimoji="1" lang="en-US" altLang="ja-JP" sz="1050" dirty="0">
                <a:solidFill>
                  <a:srgbClr val="FF0000"/>
                </a:solidFill>
              </a:rPr>
              <a:t>(</a:t>
            </a:r>
            <a:r>
              <a:rPr kumimoji="1" lang="ja-JP" altLang="en-US" sz="1050" dirty="0">
                <a:solidFill>
                  <a:srgbClr val="FF0000"/>
                </a:solidFill>
              </a:rPr>
              <a:t>既設倉庫の備品の確認</a:t>
            </a:r>
            <a:r>
              <a:rPr kumimoji="1" lang="en-US" altLang="ja-JP" sz="1050" dirty="0">
                <a:solidFill>
                  <a:srgbClr val="FF0000"/>
                </a:solidFill>
              </a:rPr>
              <a:t>)</a:t>
            </a: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・今後必要と思われる備品、機材は何か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・防災倉庫・備蓄品・機材の点検や維持管理や役割分担を考える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・避難所以外に災害時役立つ施設、その周知方法について</a:t>
            </a:r>
            <a:endParaRPr kumimoji="1" lang="en-US" altLang="ja-JP" sz="1050" strike="sngStrike" dirty="0">
              <a:solidFill>
                <a:srgbClr val="FF0000"/>
              </a:solidFill>
            </a:endParaRPr>
          </a:p>
          <a:p>
            <a:pPr marL="177800" indent="-177800"/>
            <a:r>
              <a:rPr kumimoji="1" lang="ja-JP" altLang="en-US" sz="1050" dirty="0">
                <a:solidFill>
                  <a:srgbClr val="FF0000"/>
                </a:solidFill>
              </a:rPr>
              <a:t>・どの様に活用していきたいか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783314" y="4222555"/>
            <a:ext cx="437025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・指定避難所</a:t>
            </a:r>
            <a:r>
              <a:rPr kumimoji="1" lang="en-US" altLang="ja-JP" sz="1050" dirty="0">
                <a:solidFill>
                  <a:srgbClr val="FF0000"/>
                </a:solidFill>
                <a:latin typeface="+mn-ea"/>
              </a:rPr>
              <a:t>(</a:t>
            </a:r>
            <a:r>
              <a:rPr kumimoji="1" lang="ja-JP" altLang="en-US" sz="1050" dirty="0">
                <a:solidFill>
                  <a:srgbClr val="FF0000"/>
                </a:solidFill>
                <a:latin typeface="+mn-ea"/>
              </a:rPr>
              <a:t>●●●●</a:t>
            </a:r>
            <a:r>
              <a:rPr kumimoji="1" lang="en-US" altLang="ja-JP" sz="1050" dirty="0">
                <a:solidFill>
                  <a:srgbClr val="FF0000"/>
                </a:solidFill>
                <a:latin typeface="+mn-ea"/>
              </a:rPr>
              <a:t>)</a:t>
            </a:r>
            <a:r>
              <a:rPr kumimoji="1" lang="ja-JP" altLang="en-US" sz="1050" dirty="0" err="1">
                <a:solidFill>
                  <a:srgbClr val="FF0000"/>
                </a:solidFill>
              </a:rPr>
              <a:t>での</a:t>
            </a:r>
            <a:r>
              <a:rPr kumimoji="1" lang="ja-JP" altLang="en-US" sz="1050" dirty="0">
                <a:solidFill>
                  <a:srgbClr val="FF0000"/>
                </a:solidFill>
              </a:rPr>
              <a:t>役割分担はできているか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・他町会との役割分担について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・ボランティアの受け入れは考えられているか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788535" y="11369651"/>
            <a:ext cx="43683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・１で聞いた自宅の災害対策を参考に事前にできることはあるか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・自宅避難の場合に必要なことは？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・大災害時の避難場所と避難経路を考える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・避難が混乱しないためにはどの様な対策が必要か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5519428" y="9162864"/>
            <a:ext cx="438705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・協力、連携できることはあるか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・キャンプなどアウトドアでの活動や宿泊の経験はあるか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</a:t>
            </a:r>
            <a:r>
              <a:rPr kumimoji="1" lang="en-US" altLang="ja-JP" sz="1050" dirty="0">
                <a:solidFill>
                  <a:srgbClr val="FF0000"/>
                </a:solidFill>
              </a:rPr>
              <a:t>SNS</a:t>
            </a:r>
            <a:r>
              <a:rPr kumimoji="1" lang="ja-JP" altLang="en-US" sz="1050" dirty="0">
                <a:solidFill>
                  <a:srgbClr val="FF0000"/>
                </a:solidFill>
              </a:rPr>
              <a:t>などインターネットサービスを使うための知識を持つ方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65162" y="12893071"/>
            <a:ext cx="437493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・アンケートで、町会にやってほしいこと、地域の方ができることを参照しておくこと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5534130" y="10832664"/>
            <a:ext cx="43689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・災害時の緊急連絡網やその訓練の状況について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・どんな情報伝達が望ましいか、実現可能か</a:t>
            </a:r>
            <a:r>
              <a:rPr kumimoji="1" lang="en-US" altLang="ja-JP" sz="1050" dirty="0">
                <a:solidFill>
                  <a:srgbClr val="FF0000"/>
                </a:solidFill>
              </a:rPr>
              <a:t>(</a:t>
            </a:r>
            <a:r>
              <a:rPr kumimoji="1" lang="ja-JP" altLang="en-US" sz="1050" dirty="0">
                <a:solidFill>
                  <a:srgbClr val="FF0000"/>
                </a:solidFill>
              </a:rPr>
              <a:t>災害時と普段</a:t>
            </a:r>
            <a:r>
              <a:rPr kumimoji="1" lang="en-US" altLang="ja-JP" sz="1050" dirty="0">
                <a:solidFill>
                  <a:srgbClr val="FF0000"/>
                </a:solidFill>
              </a:rPr>
              <a:t>)</a:t>
            </a: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・防災情報等の伝達や緊急時の連絡網で問題点は何か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pPr marL="180975" indent="-180975"/>
            <a:r>
              <a:rPr kumimoji="1" lang="ja-JP" altLang="en-US" sz="1050" dirty="0">
                <a:solidFill>
                  <a:srgbClr val="FF0000"/>
                </a:solidFill>
              </a:rPr>
              <a:t>・その改善策を考える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91392" y="9173462"/>
            <a:ext cx="43621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/>
            <a:r>
              <a:rPr kumimoji="1" lang="ja-JP" altLang="en-US" sz="1050" dirty="0">
                <a:solidFill>
                  <a:srgbClr val="FF0000"/>
                </a:solidFill>
              </a:rPr>
              <a:t>・災害別の避難先</a:t>
            </a:r>
            <a:endParaRPr kumimoji="1" lang="en-US" altLang="ja-JP" sz="1050" b="1" strike="sngStrike" dirty="0">
              <a:solidFill>
                <a:srgbClr val="00B050"/>
              </a:solidFill>
            </a:endParaRPr>
          </a:p>
          <a:p>
            <a:pPr marL="88900" indent="-88900"/>
            <a:r>
              <a:rPr kumimoji="1" lang="ja-JP" altLang="en-US" sz="1050" dirty="0">
                <a:solidFill>
                  <a:srgbClr val="FF0000"/>
                </a:solidFill>
              </a:rPr>
              <a:t>・どのタイミングで避難した方が良いのか、災害情報の取得について</a:t>
            </a:r>
            <a:endParaRPr kumimoji="1" lang="en-US" altLang="ja-JP" sz="1050" dirty="0">
              <a:solidFill>
                <a:srgbClr val="FF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44927" y="-15936686"/>
            <a:ext cx="4076552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正方形/長方形 88"/>
          <p:cNvSpPr/>
          <p:nvPr/>
        </p:nvSpPr>
        <p:spPr>
          <a:xfrm>
            <a:off x="4238017" y="33527999"/>
            <a:ext cx="4076552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正方形/長方形 89"/>
          <p:cNvSpPr/>
          <p:nvPr/>
        </p:nvSpPr>
        <p:spPr>
          <a:xfrm>
            <a:off x="-26328787" y="7143431"/>
            <a:ext cx="4076552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正方形/長方形 90"/>
          <p:cNvSpPr/>
          <p:nvPr/>
        </p:nvSpPr>
        <p:spPr>
          <a:xfrm>
            <a:off x="47215098" y="6807239"/>
            <a:ext cx="4076552" cy="783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101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2439</TotalTime>
  <Words>726</Words>
  <Application>Microsoft Office PowerPoint</Application>
  <PresentationFormat>ユーザー設定</PresentationFormat>
  <Paragraphs>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桒原桃香_50（ま）防災まちづくり推進課</cp:lastModifiedBy>
  <cp:revision>121</cp:revision>
  <cp:lastPrinted>2023-03-14T05:41:15Z</cp:lastPrinted>
  <dcterms:created xsi:type="dcterms:W3CDTF">2023-02-21T04:47:25Z</dcterms:created>
  <dcterms:modified xsi:type="dcterms:W3CDTF">2026-03-23T08:28:56Z</dcterms:modified>
</cp:coreProperties>
</file>