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23" r:id="rId4"/>
    <p:sldId id="307" r:id="rId5"/>
    <p:sldId id="269" r:id="rId6"/>
    <p:sldId id="322" r:id="rId7"/>
    <p:sldId id="259" r:id="rId8"/>
    <p:sldId id="260" r:id="rId9"/>
    <p:sldId id="311" r:id="rId10"/>
    <p:sldId id="262" r:id="rId11"/>
    <p:sldId id="313" r:id="rId12"/>
    <p:sldId id="263" r:id="rId13"/>
    <p:sldId id="314" r:id="rId14"/>
    <p:sldId id="315" r:id="rId15"/>
    <p:sldId id="264" r:id="rId16"/>
    <p:sldId id="318" r:id="rId17"/>
    <p:sldId id="319" r:id="rId18"/>
    <p:sldId id="320" r:id="rId19"/>
    <p:sldId id="321" r:id="rId20"/>
    <p:sldId id="316" r:id="rId21"/>
    <p:sldId id="287" r:id="rId22"/>
    <p:sldId id="298" r:id="rId23"/>
    <p:sldId id="297" r:id="rId24"/>
    <p:sldId id="289" r:id="rId25"/>
    <p:sldId id="305" r:id="rId26"/>
    <p:sldId id="288" r:id="rId27"/>
    <p:sldId id="317" r:id="rId28"/>
    <p:sldId id="309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E251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55" autoAdjust="0"/>
  </p:normalViewPr>
  <p:slideViewPr>
    <p:cSldViewPr>
      <p:cViewPr varScale="1">
        <p:scale>
          <a:sx n="73" d="100"/>
          <a:sy n="73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
<Relationships xmlns="http://schemas.openxmlformats.org/package/2006/relationships">
<Relationship Id="rId8" Type="http://schemas.openxmlformats.org/officeDocument/2006/relationships/slide" Target="slides/slide7.xml"/>
<Relationship Id="rId13" Type="http://schemas.openxmlformats.org/officeDocument/2006/relationships/slide" Target="slides/slide12.xml"/>
<Relationship Id="rId18" Type="http://schemas.openxmlformats.org/officeDocument/2006/relationships/slide" Target="slides/slide17.xml"/>
<Relationship Id="rId26" Type="http://schemas.openxmlformats.org/officeDocument/2006/relationships/slide" Target="slides/slide25.xml"/>
<Relationship Id="rId3" Type="http://schemas.openxmlformats.org/officeDocument/2006/relationships/slide" Target="slides/slide2.xml"/>
<Relationship Id="rId21" Type="http://schemas.openxmlformats.org/officeDocument/2006/relationships/slide" Target="slides/slide20.xml"/>
<Relationship Id="rId7" Type="http://schemas.openxmlformats.org/officeDocument/2006/relationships/slide" Target="slides/slide6.xml"/>
<Relationship Id="rId12" Type="http://schemas.openxmlformats.org/officeDocument/2006/relationships/slide" Target="slides/slide11.xml"/>
<Relationship Id="rId17" Type="http://schemas.openxmlformats.org/officeDocument/2006/relationships/slide" Target="slides/slide16.xml"/>
<Relationship Id="rId25" Type="http://schemas.openxmlformats.org/officeDocument/2006/relationships/slide" Target="slides/slide24.xml"/>
<Relationship Id="rId33" Type="http://schemas.openxmlformats.org/officeDocument/2006/relationships/tableStyles" Target="tableStyles.xml"/>
<Relationship Id="rId2" Type="http://schemas.openxmlformats.org/officeDocument/2006/relationships/slide" Target="slides/slide1.xml"/>
<Relationship Id="rId16" Type="http://schemas.openxmlformats.org/officeDocument/2006/relationships/slide" Target="slides/slide15.xml"/>
<Relationship Id="rId20" Type="http://schemas.openxmlformats.org/officeDocument/2006/relationships/slide" Target="slides/slide19.xml"/>
<Relationship Id="rId29" Type="http://schemas.openxmlformats.org/officeDocument/2006/relationships/slide" Target="slides/slide28.xml"/>
<Relationship Id="rId1" Type="http://schemas.openxmlformats.org/officeDocument/2006/relationships/slideMaster" Target="slideMasters/slideMaster1.xml"/>
<Relationship Id="rId6" Type="http://schemas.openxmlformats.org/officeDocument/2006/relationships/slide" Target="slides/slide5.xml"/>
<Relationship Id="rId11" Type="http://schemas.openxmlformats.org/officeDocument/2006/relationships/slide" Target="slides/slide10.xml"/>
<Relationship Id="rId24" Type="http://schemas.openxmlformats.org/officeDocument/2006/relationships/slide" Target="slides/slide23.xml"/>
<Relationship Id="rId32" Type="http://schemas.openxmlformats.org/officeDocument/2006/relationships/theme" Target="theme/theme1.xml"/>
<Relationship Id="rId5" Type="http://schemas.openxmlformats.org/officeDocument/2006/relationships/slide" Target="slides/slide4.xml"/>
<Relationship Id="rId15" Type="http://schemas.openxmlformats.org/officeDocument/2006/relationships/slide" Target="slides/slide14.xml"/>
<Relationship Id="rId23" Type="http://schemas.openxmlformats.org/officeDocument/2006/relationships/slide" Target="slides/slide22.xml"/>
<Relationship Id="rId28" Type="http://schemas.openxmlformats.org/officeDocument/2006/relationships/slide" Target="slides/slide27.xml"/>
<Relationship Id="rId10" Type="http://schemas.openxmlformats.org/officeDocument/2006/relationships/slide" Target="slides/slide9.xml"/>
<Relationship Id="rId19" Type="http://schemas.openxmlformats.org/officeDocument/2006/relationships/slide" Target="slides/slide18.xml"/>
<Relationship Id="rId31" Type="http://schemas.openxmlformats.org/officeDocument/2006/relationships/viewProps" Target="viewProps.xml"/>
<Relationship Id="rId4" Type="http://schemas.openxmlformats.org/officeDocument/2006/relationships/slide" Target="slides/slide3.xml"/>
<Relationship Id="rId9" Type="http://schemas.openxmlformats.org/officeDocument/2006/relationships/slide" Target="slides/slide8.xml"/>
<Relationship Id="rId14" Type="http://schemas.openxmlformats.org/officeDocument/2006/relationships/slide" Target="slides/slide13.xml"/>
<Relationship Id="rId22" Type="http://schemas.openxmlformats.org/officeDocument/2006/relationships/slide" Target="slides/slide21.xml"/>
<Relationship Id="rId27" Type="http://schemas.openxmlformats.org/officeDocument/2006/relationships/slide" Target="slides/slide26.xml"/>
<Relationship Id="rId30" Type="http://schemas.openxmlformats.org/officeDocument/2006/relationships/presProps" Target="presProps.xml"/>
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30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4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67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32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91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7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27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91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56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12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33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B10A-B09B-45AC-9768-05F307B2E265}" type="datetimeFigureOut">
              <a:rPr kumimoji="1" lang="ja-JP" altLang="en-US" smtClean="0"/>
              <a:t>2022/2/20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CC485-A153-48BD-97D8-46B12FF5D4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81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  <a:solidFill>
            <a:srgbClr val="FFFF00"/>
          </a:solidFill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おうちで防災訓練</a:t>
            </a:r>
            <a:endParaRPr kumimoji="1" lang="ja-JP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3168352"/>
          </a:xfrm>
          <a:solidFill>
            <a:srgbClr val="007A37"/>
          </a:solidFill>
        </p:spPr>
        <p:txBody>
          <a:bodyPr>
            <a:normAutofit fontScale="85000" lnSpcReduction="20000"/>
          </a:bodyPr>
          <a:lstStyle/>
          <a:p>
            <a:endParaRPr kumimoji="1" lang="en-US" altLang="ja-JP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川崎市麻生区白山</a:t>
            </a:r>
            <a:endParaRPr kumimoji="1" lang="en-US" altLang="ja-JP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新ゆり</a:t>
            </a:r>
            <a:r>
              <a:rPr lang="ja-JP" altLang="en-US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グリーンタウン</a:t>
            </a:r>
            <a:endParaRPr lang="en-US" altLang="ja-JP" sz="4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ja-JP" sz="4400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さつき第２防災会</a:t>
            </a:r>
            <a:endParaRPr kumimoji="1" lang="en-US" altLang="ja-JP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4400" dirty="0" smtClean="0">
                <a:solidFill>
                  <a:schemeClr val="bg1"/>
                </a:solidFill>
                <a:latin typeface="+mn-ea"/>
              </a:rPr>
              <a:t>前本部長　村松　賢一</a:t>
            </a:r>
            <a:endParaRPr kumimoji="1" lang="en-US" altLang="ja-JP" sz="4400" dirty="0" smtClean="0">
              <a:solidFill>
                <a:schemeClr val="bg1"/>
              </a:solidFill>
              <a:latin typeface="+mn-ea"/>
            </a:endParaRPr>
          </a:p>
          <a:p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1187624" y="404664"/>
            <a:ext cx="3312368" cy="7200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</a:rPr>
              <a:t>全世帯参加型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8144" y="6206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2022.2.17/</a:t>
            </a:r>
            <a:r>
              <a:rPr kumimoji="1" lang="ja-JP" altLang="en-US" dirty="0" smtClean="0"/>
              <a:t>麻生区役所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89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1187624" y="3523266"/>
            <a:ext cx="4032448" cy="1561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277556" y="1628800"/>
            <a:ext cx="3456384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455083"/>
              </p:ext>
            </p:extLst>
          </p:nvPr>
        </p:nvGraphicFramePr>
        <p:xfrm>
          <a:off x="395535" y="343624"/>
          <a:ext cx="8424938" cy="6356949"/>
        </p:xfrm>
        <a:graphic>
          <a:graphicData uri="http://schemas.openxmlformats.org/drawingml/2006/table">
            <a:tbl>
              <a:tblPr/>
              <a:tblGrid>
                <a:gridCol w="759004"/>
                <a:gridCol w="4192494"/>
                <a:gridCol w="3473440"/>
              </a:tblGrid>
              <a:tr h="5505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時間</a:t>
                      </a:r>
                      <a:endParaRPr kumimoji="1" lang="ja-JP" altLang="en-US" sz="2000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</a:rPr>
                        <a:t>役　員</a:t>
                      </a:r>
                      <a:endParaRPr kumimoji="1" lang="ja-JP" altLang="en-US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B050"/>
                          </a:solidFill>
                        </a:rPr>
                        <a:t>会　員</a:t>
                      </a:r>
                      <a:endParaRPr kumimoji="1" lang="ja-JP" alt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19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10.30</a:t>
                      </a:r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>
                          <a:solidFill>
                            <a:srgbClr val="FF0000"/>
                          </a:solidFill>
                        </a:rPr>
                        <a:t>構内放送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➌</a:t>
                      </a:r>
                      <a:endParaRPr kumimoji="1" lang="en-US" altLang="ja-JP" sz="3200" dirty="0" smtClean="0">
                        <a:solidFill>
                          <a:schemeClr val="tx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＊</a:t>
                      </a:r>
                      <a:r>
                        <a:rPr kumimoji="1"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  <a:ea typeface="ＭＳ Ｐゴシック"/>
                        </a:rPr>
                        <a:t>安否確認を開始</a:t>
                      </a:r>
                      <a:endParaRPr kumimoji="1" lang="en-US" altLang="ja-JP" sz="2400" dirty="0" smtClean="0">
                        <a:solidFill>
                          <a:srgbClr val="C0000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+mn-ea"/>
                        </a:rPr>
                        <a:t>＊</a:t>
                      </a:r>
                      <a:r>
                        <a:rPr kumimoji="1" lang="ja-JP" altLang="en-US" sz="2400" dirty="0" smtClean="0">
                          <a:solidFill>
                            <a:srgbClr val="00B050"/>
                          </a:solidFill>
                          <a:latin typeface="ＭＳ Ｐゴシック"/>
                          <a:ea typeface="+mn-ea"/>
                        </a:rPr>
                        <a:t>トイレ使用を控えて</a:t>
                      </a:r>
                      <a:endParaRPr kumimoji="1" lang="en-US" altLang="ja-JP" sz="2400" dirty="0" smtClean="0">
                        <a:solidFill>
                          <a:srgbClr val="00B05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＊</a:t>
                      </a:r>
                      <a:r>
                        <a:rPr kumimoji="1" lang="ja-JP" altLang="en-US" sz="2400" dirty="0" smtClean="0">
                          <a:solidFill>
                            <a:srgbClr val="00B050"/>
                          </a:solidFill>
                          <a:latin typeface="ＭＳ Ｐゴシック"/>
                          <a:ea typeface="ＭＳ Ｐゴシック"/>
                        </a:rPr>
                        <a:t>階段の消火器確認を</a:t>
                      </a:r>
                      <a:endParaRPr kumimoji="1" lang="en-US" altLang="ja-JP" sz="2400" dirty="0" smtClean="0">
                        <a:solidFill>
                          <a:srgbClr val="00B05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＊</a:t>
                      </a:r>
                      <a:r>
                        <a:rPr kumimoji="1" lang="ja-JP" altLang="en-US" sz="2400" dirty="0" smtClean="0">
                          <a:solidFill>
                            <a:srgbClr val="00B050"/>
                          </a:solidFill>
                          <a:latin typeface="ＭＳ Ｐゴシック"/>
                          <a:ea typeface="ＭＳ Ｐゴシック"/>
                        </a:rPr>
                        <a:t>防災アンケートに答えて</a:t>
                      </a:r>
                      <a:endParaRPr kumimoji="1" lang="en-US" altLang="ja-JP" sz="2400" dirty="0" smtClean="0">
                        <a:solidFill>
                          <a:srgbClr val="00B05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dirty="0" smtClean="0">
                        <a:solidFill>
                          <a:schemeClr val="tx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  <a:latin typeface="ＭＳ Ｐゴシック"/>
                          <a:ea typeface="ＭＳ Ｐゴシック"/>
                        </a:rPr>
                        <a:t>④安否確認</a:t>
                      </a:r>
                      <a:endParaRPr kumimoji="1" lang="en-US" altLang="ja-JP" sz="2800" dirty="0" smtClean="0">
                        <a:solidFill>
                          <a:schemeClr val="accent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　（各自、担当の階段に向かい</a:t>
                      </a:r>
                      <a:endParaRPr kumimoji="1" lang="en-US" altLang="ja-JP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　　</a:t>
                      </a:r>
                      <a:r>
                        <a:rPr kumimoji="1" lang="ja-JP" altLang="en-US" sz="2400" spc="-100" baseline="0" dirty="0" smtClean="0"/>
                        <a:t>黄色いタオルの掲示状況を</a:t>
                      </a:r>
                      <a:endParaRPr kumimoji="1" lang="en-US" altLang="ja-JP" sz="2400" spc="-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spc="-100" baseline="0" dirty="0" smtClean="0"/>
                        <a:t>　　</a:t>
                      </a:r>
                      <a:r>
                        <a:rPr kumimoji="1" lang="ja-JP" altLang="en-US" sz="2400" dirty="0" smtClean="0"/>
                        <a:t>表に記入）</a:t>
                      </a:r>
                      <a:endParaRPr kumimoji="1" lang="en-US" altLang="ja-JP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⑤階段消火器を確認</a:t>
                      </a: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⑥</a:t>
                      </a:r>
                      <a:r>
                        <a:rPr kumimoji="1" lang="ja-JP" altLang="en-US" sz="2400" i="0" dirty="0" smtClean="0">
                          <a:solidFill>
                            <a:srgbClr val="FF0000"/>
                          </a:solidFill>
                        </a:rPr>
                        <a:t>防災アンケート</a:t>
                      </a:r>
                      <a:r>
                        <a:rPr kumimoji="1" lang="en-US" altLang="ja-JP" sz="140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1400" i="0" dirty="0" smtClean="0">
                          <a:solidFill>
                            <a:schemeClr val="tx1"/>
                          </a:solidFill>
                        </a:rPr>
                        <a:t>次のスライド</a:t>
                      </a:r>
                      <a:r>
                        <a:rPr kumimoji="1" lang="en-US" altLang="ja-JP" sz="140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kumimoji="1" lang="ja-JP" altLang="en-US" sz="1400" i="0" dirty="0" smtClean="0">
                          <a:solidFill>
                            <a:schemeClr val="tx1"/>
                          </a:solidFill>
                        </a:rPr>
                        <a:t>　　</a:t>
                      </a: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に記入</a:t>
                      </a: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　</a:t>
                      </a: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　</a:t>
                      </a: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kumimoji="1" lang="ja-JP" altLang="en-US" sz="2400" i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95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10.45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</a:rPr>
                        <a:t>⑤集会所に集合</a:t>
                      </a:r>
                      <a:endParaRPr kumimoji="1" lang="en-US" altLang="ja-JP" sz="28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＊各階段の安否情報を報告</a:t>
                      </a:r>
                      <a:endParaRPr kumimoji="1" lang="en-US" altLang="ja-JP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    </a:t>
                      </a:r>
                      <a:r>
                        <a:rPr kumimoji="1" lang="ja-JP" altLang="en-US" sz="2400" dirty="0" smtClean="0"/>
                        <a:t>（ホワイトボードに貼る）</a:t>
                      </a:r>
                      <a:endParaRPr kumimoji="1" lang="en-US" altLang="ja-JP" sz="2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kumimoji="1" lang="ja-JP" altLang="en-US" sz="2400" i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27" y="1772816"/>
            <a:ext cx="773685" cy="124212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2627784" cy="1969949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 rot="20141267">
            <a:off x="4998892" y="5811388"/>
            <a:ext cx="504056" cy="239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1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　　　　防災アンケート</a:t>
            </a:r>
            <a:r>
              <a:rPr lang="ja-JP" altLang="en-US" sz="2000" dirty="0" smtClean="0"/>
              <a:t>（</a:t>
            </a:r>
            <a:r>
              <a:rPr lang="ja-JP" altLang="en-US" sz="2000" dirty="0"/>
              <a:t>詳細</a:t>
            </a:r>
            <a:r>
              <a:rPr lang="ja-JP" altLang="en-US" sz="2000" dirty="0" smtClean="0"/>
              <a:t>は資料６参照）</a:t>
            </a:r>
            <a:endParaRPr kumimoji="1" lang="ja-JP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◆パート</a:t>
            </a:r>
            <a:r>
              <a:rPr kumimoji="1" lang="en-US" altLang="ja-JP" dirty="0" smtClean="0"/>
              <a:t>Ⅰ</a:t>
            </a:r>
            <a:r>
              <a:rPr kumimoji="1" lang="ja-JP" altLang="en-US" dirty="0" smtClean="0"/>
              <a:t>：聞こえ度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１．メガホン　</a:t>
            </a:r>
            <a:r>
              <a:rPr kumimoji="1" lang="ja-JP" altLang="en-US" dirty="0"/>
              <a:t>　</a:t>
            </a:r>
            <a:r>
              <a:rPr kumimoji="1" lang="ja-JP" altLang="en-US" dirty="0" smtClean="0"/>
              <a:t>２．インタホン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◆パート</a:t>
            </a:r>
            <a:r>
              <a:rPr lang="en-US" altLang="ja-JP" dirty="0" smtClean="0"/>
              <a:t>Ⅱ</a:t>
            </a:r>
            <a:r>
              <a:rPr lang="ja-JP" altLang="en-US" dirty="0" smtClean="0"/>
              <a:t>：日頃の備え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１．飲料水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２．食料品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３．その他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①トイレ関係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　②カセットコンロ</a:t>
            </a:r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3851920" y="3429000"/>
            <a:ext cx="4464496" cy="1872208"/>
          </a:xfrm>
          <a:prstGeom prst="wedgeRectCallout">
            <a:avLst>
              <a:gd name="adj1" fmla="val -78724"/>
              <a:gd name="adj2" fmla="val -43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endParaRPr kumimoji="1"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3000"/>
              </a:lnSpc>
            </a:pPr>
            <a:endParaRPr lang="en-US" altLang="ja-JP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ts val="3000"/>
              </a:lnSpc>
            </a:pPr>
            <a:r>
              <a:rPr lang="en-US" altLang="ja-JP" dirty="0" smtClean="0">
                <a:solidFill>
                  <a:schemeClr val="tx1"/>
                </a:solidFill>
                <a:sym typeface="Wingdings" pitchFamily="2" charset="2"/>
              </a:rPr>
              <a:t>Q1</a:t>
            </a:r>
            <a:r>
              <a:rPr lang="ja-JP" altLang="en-US" dirty="0" smtClean="0">
                <a:solidFill>
                  <a:schemeClr val="tx1"/>
                </a:solidFill>
                <a:sym typeface="Wingdings" pitchFamily="2" charset="2"/>
              </a:rPr>
              <a:t>：（場合により</a:t>
            </a:r>
            <a:r>
              <a:rPr kumimoji="1" lang="ja-JP" altLang="en-US" dirty="0" smtClean="0">
                <a:solidFill>
                  <a:schemeClr val="tx1"/>
                </a:solidFill>
                <a:sym typeface="Wingdings" pitchFamily="2" charset="2"/>
              </a:rPr>
              <a:t>）</a:t>
            </a:r>
            <a:r>
              <a:rPr kumimoji="1" lang="ja-JP" altLang="en-US" dirty="0" smtClean="0">
                <a:solidFill>
                  <a:schemeClr val="tx1"/>
                </a:solidFill>
              </a:rPr>
              <a:t>給水拠点まで水をもらいに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行か</a:t>
            </a:r>
            <a:r>
              <a:rPr lang="ja-JP" altLang="en-US" dirty="0" smtClean="0">
                <a:solidFill>
                  <a:schemeClr val="tx1"/>
                </a:solidFill>
              </a:rPr>
              <a:t>なくてはならない</a:t>
            </a:r>
            <a:r>
              <a:rPr kumimoji="1" lang="ja-JP" altLang="en-US" dirty="0" smtClean="0">
                <a:solidFill>
                  <a:schemeClr val="tx1"/>
                </a:solidFill>
              </a:rPr>
              <a:t>ことを知っているか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30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Q2</a:t>
            </a:r>
            <a:r>
              <a:rPr lang="ja-JP" altLang="en-US" dirty="0" smtClean="0">
                <a:solidFill>
                  <a:schemeClr val="tx1"/>
                </a:solidFill>
              </a:rPr>
              <a:t>：給水車がマンションに来たとして、</a:t>
            </a:r>
            <a:r>
              <a:rPr kumimoji="1" lang="ja-JP" altLang="en-US" dirty="0" smtClean="0">
                <a:solidFill>
                  <a:schemeClr val="tx1"/>
                </a:solidFill>
              </a:rPr>
              <a:t>も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らっ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た</a:t>
            </a:r>
            <a:r>
              <a:rPr kumimoji="1" lang="ja-JP" altLang="en-US" dirty="0" smtClean="0">
                <a:solidFill>
                  <a:schemeClr val="tx1"/>
                </a:solidFill>
              </a:rPr>
              <a:t>水をエレベーターを使わずに自宅まで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運べるか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3000"/>
              </a:lnSpc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lnSpc>
                <a:spcPts val="3000"/>
              </a:lnSpc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03648" y="980728"/>
            <a:ext cx="338437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70428"/>
              </p:ext>
            </p:extLst>
          </p:nvPr>
        </p:nvGraphicFramePr>
        <p:xfrm>
          <a:off x="611560" y="343624"/>
          <a:ext cx="7992889" cy="6417909"/>
        </p:xfrm>
        <a:graphic>
          <a:graphicData uri="http://schemas.openxmlformats.org/drawingml/2006/table">
            <a:tbl>
              <a:tblPr/>
              <a:tblGrid>
                <a:gridCol w="720080"/>
                <a:gridCol w="4032448"/>
                <a:gridCol w="3240361"/>
              </a:tblGrid>
              <a:tr h="5505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時間</a:t>
                      </a:r>
                      <a:endParaRPr kumimoji="1" lang="ja-JP" altLang="en-US" sz="2000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</a:rPr>
                        <a:t>役　員</a:t>
                      </a:r>
                      <a:endParaRPr kumimoji="1" lang="ja-JP" altLang="en-US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B050"/>
                          </a:solidFill>
                        </a:rPr>
                        <a:t>会　員</a:t>
                      </a:r>
                      <a:endParaRPr kumimoji="1" lang="ja-JP" alt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19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10.50</a:t>
                      </a:r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>
                          <a:solidFill>
                            <a:srgbClr val="FF0000"/>
                          </a:solidFill>
                        </a:rPr>
                        <a:t>構内放送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➍</a:t>
                      </a:r>
                      <a:endParaRPr kumimoji="1" lang="en-US" altLang="ja-JP" sz="3200" dirty="0" smtClean="0">
                        <a:solidFill>
                          <a:schemeClr val="tx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＊</a:t>
                      </a:r>
                      <a:r>
                        <a:rPr kumimoji="1"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  <a:ea typeface="ＭＳ Ｐゴシック"/>
                        </a:rPr>
                        <a:t>アンケートを回収する</a:t>
                      </a:r>
                      <a:endParaRPr kumimoji="1" lang="en-US" altLang="ja-JP" sz="2400" dirty="0" smtClean="0">
                        <a:solidFill>
                          <a:srgbClr val="C0000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rgbClr val="00B050"/>
                          </a:solidFill>
                          <a:latin typeface="ＭＳ Ｐゴシック"/>
                          <a:ea typeface="ＭＳ Ｐゴシック"/>
                        </a:rPr>
                        <a:t>＊トイレシールを貼って</a:t>
                      </a:r>
                      <a:endParaRPr kumimoji="1" lang="en-US" altLang="ja-JP" sz="2400" dirty="0" smtClean="0">
                        <a:solidFill>
                          <a:srgbClr val="00B05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dirty="0" smtClean="0">
                        <a:solidFill>
                          <a:schemeClr val="tx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ＭＳ Ｐゴシック"/>
                          <a:ea typeface="+mn-ea"/>
                        </a:rPr>
                        <a:t>⑥</a:t>
                      </a: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  <a:latin typeface="ＭＳ Ｐゴシック"/>
                          <a:ea typeface="+mn-ea"/>
                        </a:rPr>
                        <a:t>「トイレ排水注意」の</a:t>
                      </a:r>
                      <a:endParaRPr kumimoji="1" lang="en-US" altLang="ja-JP" sz="2800" dirty="0" smtClean="0">
                        <a:solidFill>
                          <a:schemeClr val="accent1"/>
                        </a:solidFill>
                        <a:latin typeface="ＭＳ Ｐゴシック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  <a:latin typeface="ＭＳ Ｐゴシック"/>
                          <a:ea typeface="+mn-ea"/>
                        </a:rPr>
                        <a:t>　シール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ＭＳ Ｐゴシック"/>
                          <a:ea typeface="+mn-ea"/>
                        </a:rPr>
                        <a:t>（次画面）</a:t>
                      </a: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  <a:latin typeface="ＭＳ Ｐゴシック"/>
                          <a:ea typeface="+mn-ea"/>
                        </a:rPr>
                        <a:t>を各戸に</a:t>
                      </a:r>
                      <a:endParaRPr kumimoji="1" lang="en-US" altLang="ja-JP" sz="2800" dirty="0" smtClean="0">
                        <a:solidFill>
                          <a:schemeClr val="accent1"/>
                        </a:solidFill>
                        <a:latin typeface="ＭＳ Ｐゴシック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aseline="0" dirty="0" smtClean="0">
                          <a:solidFill>
                            <a:schemeClr val="accent1"/>
                          </a:solidFill>
                          <a:latin typeface="ＭＳ Ｐゴシック"/>
                          <a:ea typeface="+mn-ea"/>
                        </a:rPr>
                        <a:t> </a:t>
                      </a: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  <a:latin typeface="ＭＳ Ｐゴシック"/>
                          <a:ea typeface="+mn-ea"/>
                        </a:rPr>
                        <a:t> 投函</a:t>
                      </a:r>
                      <a:endParaRPr kumimoji="1" lang="en-US" altLang="ja-JP" sz="2800" dirty="0" smtClean="0">
                        <a:solidFill>
                          <a:schemeClr val="accent1"/>
                        </a:solidFill>
                        <a:latin typeface="ＭＳ Ｐゴシック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800" dirty="0" smtClean="0">
                        <a:solidFill>
                          <a:schemeClr val="tx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  <a:latin typeface="ＭＳ Ｐゴシック"/>
                          <a:ea typeface="+mn-ea"/>
                        </a:rPr>
                        <a:t>⑦防災アンケート回収</a:t>
                      </a:r>
                      <a:endParaRPr kumimoji="1" lang="en-US" altLang="ja-JP" sz="2800" dirty="0" smtClean="0">
                        <a:solidFill>
                          <a:schemeClr val="accent1"/>
                        </a:solidFill>
                        <a:latin typeface="ＭＳ Ｐゴシック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32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800" i="0" dirty="0" smtClean="0">
                          <a:solidFill>
                            <a:srgbClr val="00B050"/>
                          </a:solidFill>
                        </a:rPr>
                        <a:t>⑦</a:t>
                      </a: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800" i="0" dirty="0" smtClean="0">
                          <a:solidFill>
                            <a:srgbClr val="00B050"/>
                          </a:solidFill>
                        </a:rPr>
                        <a:t>・トイレシールの</a:t>
                      </a: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800" i="0" dirty="0" smtClean="0">
                          <a:solidFill>
                            <a:srgbClr val="00B050"/>
                          </a:solidFill>
                        </a:rPr>
                        <a:t>　添付文書</a:t>
                      </a:r>
                      <a:r>
                        <a:rPr kumimoji="1" lang="en-US" altLang="ja-JP" sz="140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1400" i="0" dirty="0" smtClean="0">
                          <a:solidFill>
                            <a:schemeClr val="tx1"/>
                          </a:solidFill>
                        </a:rPr>
                        <a:t>画面</a:t>
                      </a:r>
                      <a:r>
                        <a:rPr kumimoji="1" lang="en-US" altLang="ja-JP" sz="1400" i="0" dirty="0" smtClean="0">
                          <a:solidFill>
                            <a:schemeClr val="tx1"/>
                          </a:solidFill>
                        </a:rPr>
                        <a:t>No.1</a:t>
                      </a:r>
                      <a:r>
                        <a:rPr kumimoji="1" lang="ja-JP" altLang="en-US" sz="1400" i="0" dirty="0" smtClean="0">
                          <a:solidFill>
                            <a:schemeClr val="tx1"/>
                          </a:solidFill>
                        </a:rPr>
                        <a:t>４</a:t>
                      </a:r>
                      <a:r>
                        <a:rPr kumimoji="1" lang="en-US" altLang="ja-JP" sz="140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2800" i="0" dirty="0" smtClean="0">
                          <a:solidFill>
                            <a:srgbClr val="00B050"/>
                          </a:solidFill>
                        </a:rPr>
                        <a:t>を</a:t>
                      </a: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en-US" altLang="ja-JP" sz="2800" i="0" dirty="0" smtClean="0">
                          <a:solidFill>
                            <a:srgbClr val="00B050"/>
                          </a:solidFill>
                        </a:rPr>
                        <a:t>   </a:t>
                      </a:r>
                      <a:r>
                        <a:rPr kumimoji="1" lang="ja-JP" altLang="en-US" sz="2800" i="0" dirty="0" smtClean="0">
                          <a:solidFill>
                            <a:srgbClr val="00B050"/>
                          </a:solidFill>
                        </a:rPr>
                        <a:t>読む</a:t>
                      </a: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800" i="0" dirty="0" smtClean="0">
                          <a:solidFill>
                            <a:srgbClr val="00B050"/>
                          </a:solidFill>
                        </a:rPr>
                        <a:t>・シールを貼る</a:t>
                      </a: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1" lang="ja-JP" altLang="en-US" sz="2800" i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11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11.05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</a:rPr>
                        <a:t>⑧集会所に戻る</a:t>
                      </a:r>
                      <a:endParaRPr kumimoji="1" lang="en-US" altLang="ja-JP" sz="28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＊アンケート回収状況を報告</a:t>
                      </a:r>
                      <a:endParaRPr kumimoji="1" lang="en-US" altLang="ja-JP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kumimoji="1" lang="ja-JP" altLang="en-US" sz="2400" i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1519054" cy="27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632848" cy="32403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42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5" y="327780"/>
            <a:ext cx="8245770" cy="43295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35360" y="4653136"/>
            <a:ext cx="7563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◆排水管が正常であることを誰がどう確認するのか。</a:t>
            </a:r>
          </a:p>
          <a:p>
            <a:r>
              <a:rPr lang="ja-JP" altLang="ja-JP" dirty="0"/>
              <a:t>　</a:t>
            </a:r>
          </a:p>
          <a:p>
            <a:r>
              <a:rPr lang="ja-JP" altLang="ja-JP" dirty="0"/>
              <a:t>◆「異常なし」</a:t>
            </a:r>
            <a:r>
              <a:rPr lang="ja-JP" altLang="ja-JP" dirty="0" smtClean="0"/>
              <a:t>の</a:t>
            </a:r>
            <a:r>
              <a:rPr lang="ja-JP" altLang="en-US" dirty="0" smtClean="0"/>
              <a:t>場合の</a:t>
            </a:r>
            <a:r>
              <a:rPr lang="ja-JP" altLang="ja-JP" dirty="0" smtClean="0"/>
              <a:t>周知方法</a:t>
            </a:r>
            <a:r>
              <a:rPr lang="ja-JP" altLang="en-US" dirty="0" smtClean="0"/>
              <a:t>。</a:t>
            </a:r>
            <a:r>
              <a:rPr lang="en-US" altLang="ja-JP" dirty="0"/>
              <a:t> 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23928" y="10527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（詳細は資料７参照）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52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403648" y="1052736"/>
            <a:ext cx="360040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89908"/>
              </p:ext>
            </p:extLst>
          </p:nvPr>
        </p:nvGraphicFramePr>
        <p:xfrm>
          <a:off x="611560" y="343625"/>
          <a:ext cx="7992889" cy="6401793"/>
        </p:xfrm>
        <a:graphic>
          <a:graphicData uri="http://schemas.openxmlformats.org/drawingml/2006/table">
            <a:tbl>
              <a:tblPr/>
              <a:tblGrid>
                <a:gridCol w="720080"/>
                <a:gridCol w="4032448"/>
                <a:gridCol w="3240361"/>
              </a:tblGrid>
              <a:tr h="5343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時間</a:t>
                      </a:r>
                      <a:endParaRPr kumimoji="1" lang="ja-JP" altLang="en-US" sz="2000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</a:rPr>
                        <a:t>役　員</a:t>
                      </a:r>
                      <a:endParaRPr kumimoji="1" lang="ja-JP" altLang="en-US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B050"/>
                          </a:solidFill>
                        </a:rPr>
                        <a:t>会　員</a:t>
                      </a:r>
                      <a:endParaRPr kumimoji="1" lang="ja-JP" alt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23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11.10</a:t>
                      </a:r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>
                          <a:solidFill>
                            <a:srgbClr val="FF0000"/>
                          </a:solidFill>
                        </a:rPr>
                        <a:t>構内放送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➎</a:t>
                      </a:r>
                      <a:endParaRPr kumimoji="1" lang="en-US" altLang="ja-JP" sz="3200" dirty="0" smtClean="0">
                        <a:solidFill>
                          <a:schemeClr val="tx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＊「</a:t>
                      </a:r>
                      <a:r>
                        <a:rPr kumimoji="1"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  <a:ea typeface="ＭＳ Ｐゴシック"/>
                        </a:rPr>
                        <a:t>自家発電機の試運転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」</a:t>
                      </a:r>
                      <a:endParaRPr kumimoji="1" lang="en-US" altLang="ja-JP" sz="2400" dirty="0" smtClean="0">
                        <a:solidFill>
                          <a:schemeClr val="tx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  <a:ea typeface="ＭＳ Ｐゴシック"/>
                        </a:rPr>
                        <a:t>　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「</a:t>
                      </a:r>
                      <a:r>
                        <a:rPr kumimoji="1"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  <a:ea typeface="ＭＳ Ｐゴシック"/>
                        </a:rPr>
                        <a:t>トイレ排水管の正常確認</a:t>
                      </a:r>
                      <a:endParaRPr kumimoji="1" lang="en-US" altLang="ja-JP" sz="2400" dirty="0" smtClean="0">
                        <a:solidFill>
                          <a:srgbClr val="C0000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  <a:ea typeface="ＭＳ Ｐゴシック"/>
                        </a:rPr>
                        <a:t>　テスト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」</a:t>
                      </a:r>
                      <a:r>
                        <a:rPr kumimoji="1"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  <a:ea typeface="ＭＳ Ｐゴシック"/>
                        </a:rPr>
                        <a:t>を行う</a:t>
                      </a:r>
                      <a:endParaRPr kumimoji="1" lang="en-US" altLang="ja-JP" sz="2400" dirty="0" smtClean="0">
                        <a:solidFill>
                          <a:srgbClr val="C0000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  <a:latin typeface="ＭＳ Ｐゴシック"/>
                          <a:ea typeface="+mn-ea"/>
                        </a:rPr>
                        <a:t>⑨自家発電機の試運転</a:t>
                      </a:r>
                      <a:endParaRPr kumimoji="1" lang="en-US" altLang="ja-JP" sz="2800" dirty="0" smtClean="0">
                        <a:solidFill>
                          <a:schemeClr val="accent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800" dirty="0" smtClean="0">
                        <a:solidFill>
                          <a:schemeClr val="tx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  <a:latin typeface="ＭＳ Ｐゴシック"/>
                          <a:ea typeface="ＭＳ Ｐゴシック"/>
                        </a:rPr>
                        <a:t>⑩トイレ排水管の点検</a:t>
                      </a:r>
                      <a:endParaRPr kumimoji="1" lang="en-US" altLang="ja-JP" sz="2800" dirty="0" smtClean="0">
                        <a:solidFill>
                          <a:schemeClr val="accent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   (</a:t>
                      </a:r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画面</a:t>
                      </a:r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No.16</a:t>
                      </a:r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～</a:t>
                      </a:r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20)</a:t>
                      </a:r>
                      <a:endParaRPr kumimoji="1" lang="en-US" altLang="ja-JP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32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800" i="0" dirty="0" smtClean="0">
                          <a:solidFill>
                            <a:srgbClr val="00B050"/>
                          </a:solidFill>
                        </a:rPr>
                        <a:t>⑧トイレ排水管の</a:t>
                      </a: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800" i="0" dirty="0" smtClean="0">
                          <a:solidFill>
                            <a:srgbClr val="00B050"/>
                          </a:solidFill>
                        </a:rPr>
                        <a:t>　正常を示す「放送</a:t>
                      </a: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800" i="0" dirty="0" smtClean="0">
                          <a:solidFill>
                            <a:srgbClr val="00B050"/>
                          </a:solidFill>
                        </a:rPr>
                        <a:t>　＆旗</a:t>
                      </a:r>
                      <a:r>
                        <a:rPr kumimoji="1" lang="en-US" altLang="ja-JP" sz="180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1800" i="0" dirty="0" smtClean="0">
                          <a:solidFill>
                            <a:schemeClr val="tx1"/>
                          </a:solidFill>
                        </a:rPr>
                        <a:t>画面</a:t>
                      </a:r>
                      <a:r>
                        <a:rPr kumimoji="1" lang="en-US" altLang="ja-JP" sz="1800" i="0" dirty="0" smtClean="0">
                          <a:solidFill>
                            <a:schemeClr val="tx1"/>
                          </a:solidFill>
                        </a:rPr>
                        <a:t>No.19)</a:t>
                      </a:r>
                      <a:r>
                        <a:rPr kumimoji="1" lang="ja-JP" altLang="en-US" sz="2800" i="0" dirty="0" smtClean="0">
                          <a:solidFill>
                            <a:srgbClr val="00B050"/>
                          </a:solidFill>
                        </a:rPr>
                        <a:t>」を</a:t>
                      </a: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en-US" altLang="ja-JP" sz="2800" i="0" dirty="0" smtClean="0">
                          <a:solidFill>
                            <a:srgbClr val="00B050"/>
                          </a:solidFill>
                        </a:rPr>
                        <a:t>   </a:t>
                      </a:r>
                      <a:r>
                        <a:rPr kumimoji="1" lang="ja-JP" altLang="en-US" sz="2800" i="0" dirty="0" smtClean="0">
                          <a:solidFill>
                            <a:srgbClr val="00B050"/>
                          </a:solidFill>
                        </a:rPr>
                        <a:t>確認する</a:t>
                      </a:r>
                      <a:endParaRPr kumimoji="1" lang="en-US" altLang="ja-JP" sz="2800" i="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077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11.55</a:t>
                      </a:r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12.00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>
                          <a:solidFill>
                            <a:srgbClr val="FF0000"/>
                          </a:solidFill>
                        </a:rPr>
                        <a:t>構内放送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➏</a:t>
                      </a:r>
                      <a:endParaRPr kumimoji="1" lang="en-US" altLang="ja-JP" sz="3200" dirty="0" smtClean="0">
                        <a:solidFill>
                          <a:schemeClr val="tx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 *</a:t>
                      </a:r>
                      <a:r>
                        <a:rPr kumimoji="1"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  <a:ea typeface="ＭＳ Ｐゴシック"/>
                        </a:rPr>
                        <a:t>トイレ排水管の正常を確認</a:t>
                      </a:r>
                      <a:endParaRPr kumimoji="1" lang="en-US" altLang="ja-JP" sz="2400" dirty="0" smtClean="0">
                        <a:solidFill>
                          <a:srgbClr val="C0000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＊</a:t>
                      </a:r>
                      <a:r>
                        <a:rPr kumimoji="1" lang="ja-JP" altLang="en-US" sz="2400" dirty="0" smtClean="0">
                          <a:solidFill>
                            <a:srgbClr val="00B050"/>
                          </a:solidFill>
                          <a:latin typeface="ＭＳ Ｐゴシック"/>
                          <a:ea typeface="ＭＳ Ｐゴシック"/>
                        </a:rPr>
                        <a:t>「正常旗」を確認して</a:t>
                      </a:r>
                      <a:endParaRPr kumimoji="1" lang="en-US" altLang="ja-JP" sz="2400" dirty="0" smtClean="0">
                        <a:solidFill>
                          <a:srgbClr val="00B05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＊</a:t>
                      </a:r>
                      <a:r>
                        <a:rPr kumimoji="1" lang="ja-JP" altLang="en-US" sz="2400" dirty="0" smtClean="0">
                          <a:solidFill>
                            <a:srgbClr val="00B050"/>
                          </a:solidFill>
                          <a:latin typeface="ＭＳ Ｐゴシック"/>
                          <a:ea typeface="ＭＳ Ｐゴシック"/>
                        </a:rPr>
                        <a:t>トイレ使用可</a:t>
                      </a:r>
                      <a:endParaRPr kumimoji="1" lang="en-US" altLang="ja-JP" sz="2400" dirty="0" smtClean="0">
                        <a:solidFill>
                          <a:srgbClr val="00B05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  <a:latin typeface="ＭＳ Ｐゴシック"/>
                          <a:ea typeface="ＭＳ Ｐゴシック"/>
                        </a:rPr>
                        <a:t>⑪排水管の正常を示す</a:t>
                      </a:r>
                      <a:endParaRPr kumimoji="1" lang="en-US" altLang="ja-JP" sz="2800" dirty="0" smtClean="0">
                        <a:solidFill>
                          <a:schemeClr val="accent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  <a:latin typeface="ＭＳ Ｐゴシック"/>
                          <a:ea typeface="ＭＳ Ｐゴシック"/>
                        </a:rPr>
                        <a:t>　 黄色い防災旗掲揚</a:t>
                      </a:r>
                      <a:endParaRPr kumimoji="1" lang="en-US" altLang="ja-JP" sz="28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kumimoji="1" lang="ja-JP" altLang="en-US" sz="2400" i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5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トイレ排水管の正常確認</a:t>
            </a:r>
            <a:endParaRPr kumimoji="1" lang="ja-JP" altLang="en-US" b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649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latin typeface="メイリオ" pitchFamily="50" charset="-128"/>
                <a:ea typeface="メイリオ" pitchFamily="50" charset="-128"/>
              </a:rPr>
              <a:t>①３人</a:t>
            </a:r>
            <a:r>
              <a:rPr kumimoji="1" lang="en-US" altLang="ja-JP" sz="3600" dirty="0" smtClean="0">
                <a:latin typeface="メイリオ" pitchFamily="50" charset="-128"/>
                <a:ea typeface="メイリオ" pitchFamily="50" charset="-128"/>
              </a:rPr>
              <a:t>1</a:t>
            </a:r>
            <a:r>
              <a:rPr kumimoji="1" lang="ja-JP" altLang="en-US" sz="3600" dirty="0" smtClean="0">
                <a:latin typeface="メイリオ" pitchFamily="50" charset="-128"/>
                <a:ea typeface="メイリオ" pitchFamily="50" charset="-128"/>
              </a:rPr>
              <a:t>組</a:t>
            </a:r>
            <a:endParaRPr kumimoji="1" lang="en-US" altLang="ja-JP" sz="3600" dirty="0" smtClean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</a:rPr>
              <a:t>②短バールで桝の</a:t>
            </a:r>
            <a:endParaRPr lang="en-US" altLang="ja-JP" sz="3600" dirty="0" smtClean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</a:rPr>
              <a:t>蓋をこじ開ける</a:t>
            </a:r>
            <a:endParaRPr lang="en-US" altLang="ja-JP" sz="3600" dirty="0" smtClean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latin typeface="メイリオ" pitchFamily="50" charset="-128"/>
                <a:ea typeface="メイリオ" pitchFamily="50" charset="-128"/>
              </a:rPr>
              <a:t>③長バールで</a:t>
            </a:r>
            <a:r>
              <a:rPr kumimoji="1" lang="ja-JP" altLang="en-US" sz="3600" dirty="0" err="1" smtClean="0">
                <a:latin typeface="メイリオ" pitchFamily="50" charset="-128"/>
                <a:ea typeface="メイリオ" pitchFamily="50" charset="-128"/>
              </a:rPr>
              <a:t>引っ</a:t>
            </a:r>
            <a:endParaRPr kumimoji="1" lang="en-US" altLang="ja-JP" sz="3600" dirty="0" smtClean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メイリオ" pitchFamily="50" charset="-128"/>
                <a:ea typeface="メイリオ" pitchFamily="50" charset="-128"/>
              </a:rPr>
              <a:t>　</a:t>
            </a:r>
            <a:r>
              <a:rPr kumimoji="1" lang="ja-JP" altLang="en-US" sz="3600" dirty="0" smtClean="0">
                <a:latin typeface="メイリオ" pitchFamily="50" charset="-128"/>
                <a:ea typeface="メイリオ" pitchFamily="50" charset="-128"/>
              </a:rPr>
              <a:t>張り上げる</a:t>
            </a:r>
            <a:endParaRPr kumimoji="1" lang="en-US" altLang="ja-JP" sz="3600" dirty="0" smtClean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</a:rPr>
              <a:t>④蓋の下に丸太を</a:t>
            </a:r>
            <a:endParaRPr lang="en-US" altLang="ja-JP" sz="3600" dirty="0" smtClean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</a:rPr>
              <a:t>かませる</a:t>
            </a:r>
            <a:endParaRPr lang="en-US" altLang="ja-JP" sz="3600" dirty="0" smtClean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endParaRPr lang="en-US" altLang="ja-JP" sz="3600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69" y="2204864"/>
            <a:ext cx="4405338" cy="37020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812360" y="480188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②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01202" y="38250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③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9992" y="34290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④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0"/>
            <a:ext cx="476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05463"/>
            <a:ext cx="5445224" cy="544522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87624" y="620688"/>
            <a:ext cx="645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</a:rPr>
              <a:t>⑤最上階のトイレから色水を流す</a:t>
            </a:r>
            <a:endParaRPr kumimoji="1"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73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dirty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⑥色水の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流下を確認</a:t>
            </a:r>
            <a:br>
              <a:rPr lang="ja-JP" altLang="en-US" dirty="0">
                <a:latin typeface="メイリオ" pitchFamily="50" charset="-128"/>
                <a:ea typeface="メイリオ" pitchFamily="50" charset="-128"/>
              </a:rPr>
            </a:b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16" y="1340768"/>
            <a:ext cx="3152260" cy="4785395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340768"/>
            <a:ext cx="3008528" cy="4785395"/>
          </a:xfrm>
        </p:spPr>
      </p:pic>
      <p:sp>
        <p:nvSpPr>
          <p:cNvPr id="7" name="動作設定ボタン : 戻る/前へ 6">
            <a:hlinkClick r:id="rId4" action="ppaction://hlinksldjump" highlightClick="1"/>
          </p:cNvPr>
          <p:cNvSpPr/>
          <p:nvPr/>
        </p:nvSpPr>
        <p:spPr>
          <a:xfrm>
            <a:off x="8172400" y="6093296"/>
            <a:ext cx="504056" cy="432048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1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46"/>
            <a:ext cx="9144000" cy="6392708"/>
          </a:xfrm>
          <a:prstGeom prst="rect">
            <a:avLst/>
          </a:prstGeom>
        </p:spPr>
      </p:pic>
      <p:sp>
        <p:nvSpPr>
          <p:cNvPr id="3" name="線吹き出し 1 (枠付き) 2"/>
          <p:cNvSpPr/>
          <p:nvPr/>
        </p:nvSpPr>
        <p:spPr>
          <a:xfrm>
            <a:off x="3203848" y="4797152"/>
            <a:ext cx="1728192" cy="648072"/>
          </a:xfrm>
          <a:prstGeom prst="borderCallout1">
            <a:avLst>
              <a:gd name="adj1" fmla="val -2259"/>
              <a:gd name="adj2" fmla="val 25125"/>
              <a:gd name="adj3" fmla="val -57904"/>
              <a:gd name="adj4" fmla="val 21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さつき４号棟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（５４世帯）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線吹き出し 1 (枠付き) 3"/>
          <p:cNvSpPr/>
          <p:nvPr/>
        </p:nvSpPr>
        <p:spPr>
          <a:xfrm>
            <a:off x="6372200" y="3573016"/>
            <a:ext cx="1728192" cy="720080"/>
          </a:xfrm>
          <a:prstGeom prst="borderCallout1">
            <a:avLst>
              <a:gd name="adj1" fmla="val -2259"/>
              <a:gd name="adj2" fmla="val 25125"/>
              <a:gd name="adj3" fmla="val -69575"/>
              <a:gd name="adj4" fmla="val 2235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さつき３号棟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（７６世帯）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476672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さつき第２防災会は</a:t>
            </a:r>
            <a:r>
              <a:rPr kumimoji="1" lang="en-US" altLang="ja-JP" dirty="0" smtClean="0"/>
              <a:t>130</a:t>
            </a:r>
            <a:r>
              <a:rPr kumimoji="1" lang="ja-JP" altLang="en-US" dirty="0" smtClean="0"/>
              <a:t>世帯で構成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92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796136" cy="308214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77078"/>
            <a:ext cx="2520280" cy="34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13188" y="1484784"/>
            <a:ext cx="259228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27550"/>
              </p:ext>
            </p:extLst>
          </p:nvPr>
        </p:nvGraphicFramePr>
        <p:xfrm>
          <a:off x="611560" y="764704"/>
          <a:ext cx="7992889" cy="2651760"/>
        </p:xfrm>
        <a:graphic>
          <a:graphicData uri="http://schemas.openxmlformats.org/drawingml/2006/table">
            <a:tbl>
              <a:tblPr/>
              <a:tblGrid>
                <a:gridCol w="720080"/>
                <a:gridCol w="3312368"/>
                <a:gridCol w="3960441"/>
              </a:tblGrid>
              <a:tr h="2599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時間</a:t>
                      </a:r>
                      <a:endParaRPr kumimoji="1" lang="ja-JP" altLang="en-US" sz="2000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</a:rPr>
                        <a:t>役　員</a:t>
                      </a:r>
                      <a:endParaRPr kumimoji="1" lang="ja-JP" altLang="en-US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B050"/>
                          </a:solidFill>
                        </a:rPr>
                        <a:t>会　員</a:t>
                      </a:r>
                      <a:endParaRPr kumimoji="1" lang="ja-JP" alt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28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12.00</a:t>
                      </a:r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ja-JP" altLang="en-US" sz="3200" dirty="0" smtClean="0">
                          <a:solidFill>
                            <a:srgbClr val="FF0000"/>
                          </a:solidFill>
                        </a:rPr>
                        <a:t>構内放送</a:t>
                      </a:r>
                      <a:r>
                        <a:rPr lang="ja-JP" altLang="en-US" sz="3200" dirty="0" smtClean="0">
                          <a:latin typeface="ＭＳ Ｐゴシック"/>
                        </a:rPr>
                        <a:t>➐</a:t>
                      </a:r>
                      <a:endParaRPr lang="en-US" altLang="ja-JP" sz="3200" dirty="0" smtClean="0">
                        <a:latin typeface="ＭＳ Ｐゴシック"/>
                      </a:endParaRPr>
                    </a:p>
                    <a:p>
                      <a:pPr>
                        <a:lnSpc>
                          <a:spcPts val="3000"/>
                        </a:lnSpc>
                        <a:defRPr/>
                      </a:pPr>
                      <a:r>
                        <a:rPr lang="ja-JP" altLang="en-US" sz="2400" dirty="0" smtClean="0">
                          <a:latin typeface="ＭＳ Ｐゴシック"/>
                        </a:rPr>
                        <a:t>＊</a:t>
                      </a:r>
                      <a:r>
                        <a:rPr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</a:rPr>
                        <a:t>訓練終了。</a:t>
                      </a:r>
                      <a:endParaRPr lang="en-US" altLang="ja-JP" sz="2400" dirty="0" smtClean="0">
                        <a:solidFill>
                          <a:srgbClr val="C00000"/>
                        </a:solidFill>
                        <a:latin typeface="ＭＳ Ｐゴシック"/>
                      </a:endParaRPr>
                    </a:p>
                    <a:p>
                      <a:pPr>
                        <a:lnSpc>
                          <a:spcPts val="3000"/>
                        </a:lnSpc>
                        <a:defRPr/>
                      </a:pPr>
                      <a:r>
                        <a:rPr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</a:rPr>
                        <a:t>　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「</a:t>
                      </a:r>
                      <a:r>
                        <a:rPr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</a:rPr>
                        <a:t>ご協力を謝す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」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dirty="0" smtClean="0">
                        <a:solidFill>
                          <a:schemeClr val="tx1"/>
                        </a:solidFill>
                        <a:latin typeface="ＭＳ Ｐゴシック"/>
                        <a:ea typeface="ＭＳ Ｐゴシック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endParaRPr lang="en-US" altLang="ja-JP" sz="320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lang="ja-JP" altLang="en-US" sz="3200" dirty="0" smtClean="0">
                          <a:solidFill>
                            <a:srgbClr val="00B050"/>
                          </a:solidFill>
                        </a:rPr>
                        <a:t>⑨最後の放送聴取後、</a:t>
                      </a:r>
                      <a:endParaRPr lang="en-US" altLang="ja-JP" sz="320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lang="ja-JP" altLang="en-US" sz="3200" dirty="0" smtClean="0">
                          <a:solidFill>
                            <a:srgbClr val="00B050"/>
                          </a:solidFill>
                        </a:rPr>
                        <a:t>　インタホンをオフ</a:t>
                      </a:r>
                      <a:endParaRPr lang="en-US" altLang="ja-JP" sz="320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kumimoji="1" lang="en-US" altLang="ja-JP" sz="3200" i="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331640" y="5301208"/>
            <a:ext cx="489654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endParaRPr lang="en-US" altLang="ja-JP" dirty="0">
              <a:latin typeface="ＭＳ Ｐゴシック"/>
            </a:endParaRPr>
          </a:p>
          <a:p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827584" y="4221088"/>
            <a:ext cx="7560840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防災アンケート</a:t>
            </a:r>
            <a:r>
              <a:rPr lang="ja-JP" altLang="en-US" sz="3600" dirty="0" smtClean="0">
                <a:solidFill>
                  <a:schemeClr val="tx1"/>
                </a:solidFill>
              </a:rPr>
              <a:t>提出：</a:t>
            </a:r>
            <a:r>
              <a:rPr lang="en-US" altLang="ja-JP" sz="3600" dirty="0" smtClean="0">
                <a:solidFill>
                  <a:schemeClr val="tx1"/>
                </a:solidFill>
              </a:rPr>
              <a:t>112</a:t>
            </a:r>
            <a:r>
              <a:rPr lang="ja-JP" altLang="en-US" sz="3600" dirty="0" smtClean="0">
                <a:solidFill>
                  <a:schemeClr val="tx1"/>
                </a:solidFill>
              </a:rPr>
              <a:t>戸（</a:t>
            </a:r>
            <a:r>
              <a:rPr lang="en-US" altLang="ja-JP" sz="3600" dirty="0" smtClean="0">
                <a:solidFill>
                  <a:schemeClr val="tx1"/>
                </a:solidFill>
              </a:rPr>
              <a:t>93</a:t>
            </a:r>
            <a:r>
              <a:rPr lang="ja-JP" altLang="en-US" sz="3600" dirty="0" smtClean="0">
                <a:solidFill>
                  <a:schemeClr val="tx1"/>
                </a:solidFill>
              </a:rPr>
              <a:t>％）</a:t>
            </a:r>
            <a:endParaRPr lang="ja-JP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5124" y="620688"/>
            <a:ext cx="7772400" cy="9361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協力への</a:t>
            </a:r>
            <a:r>
              <a:rPr kumimoji="1" lang="ja-JP" altLang="en-US" sz="3600" dirty="0" smtClean="0"/>
              <a:t>謝辞</a:t>
            </a:r>
            <a:endParaRPr kumimoji="1" lang="ja-JP" altLang="en-US" sz="3600" dirty="0"/>
          </a:p>
        </p:txBody>
      </p:sp>
      <p:sp>
        <p:nvSpPr>
          <p:cNvPr id="4" name="フローチャート : 手操作入力 3"/>
          <p:cNvSpPr/>
          <p:nvPr/>
        </p:nvSpPr>
        <p:spPr>
          <a:xfrm>
            <a:off x="3347864" y="1268760"/>
            <a:ext cx="2592288" cy="256768"/>
          </a:xfrm>
          <a:prstGeom prst="flowChartManualInput">
            <a:avLst/>
          </a:prstGeom>
          <a:solidFill>
            <a:schemeClr val="accent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上矢印 4"/>
          <p:cNvSpPr/>
          <p:nvPr/>
        </p:nvSpPr>
        <p:spPr>
          <a:xfrm>
            <a:off x="4463988" y="2636911"/>
            <a:ext cx="360040" cy="36004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1720" y="1772816"/>
            <a:ext cx="5400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●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インタホン</a:t>
            </a:r>
            <a:r>
              <a:rPr kumimoji="1" lang="ja-JP" altLang="en-US" sz="4000" dirty="0" smtClean="0"/>
              <a:t>のアイデア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15816" y="299695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団地内の電気店</a:t>
            </a:r>
            <a:endParaRPr kumimoji="1" lang="ja-JP" altLang="en-US" sz="3600" dirty="0"/>
          </a:p>
        </p:txBody>
      </p:sp>
      <p:sp>
        <p:nvSpPr>
          <p:cNvPr id="9" name="上矢印 8"/>
          <p:cNvSpPr/>
          <p:nvPr/>
        </p:nvSpPr>
        <p:spPr>
          <a:xfrm>
            <a:off x="4461128" y="4581128"/>
            <a:ext cx="360040" cy="36004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39928" y="5013176"/>
            <a:ext cx="522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地域の排水設備工事店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51720" y="3717032"/>
            <a:ext cx="5400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●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バスクリン</a:t>
            </a:r>
            <a:r>
              <a:rPr kumimoji="1" lang="ja-JP" altLang="en-US" sz="4000" dirty="0" smtClean="0"/>
              <a:t>のアイデア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806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69971" y="1628800"/>
            <a:ext cx="8229600" cy="2232248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「おうちで防災訓練」</a:t>
            </a:r>
            <a:endParaRPr lang="en-US" altLang="ja-JP" sz="4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ct val="160000"/>
              </a:lnSpc>
            </a:pPr>
            <a:r>
              <a:rPr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～その後～</a:t>
            </a:r>
            <a:endParaRPr lang="ja-JP" altLang="en-US" sz="4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4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2829407" y="1865067"/>
            <a:ext cx="4694922" cy="458826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771800" y="1676427"/>
            <a:ext cx="4680520" cy="4776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627784" y="1490762"/>
            <a:ext cx="4680520" cy="48965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483768" y="1346746"/>
            <a:ext cx="4680520" cy="48965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779993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sz="4000" dirty="0" smtClean="0"/>
              <a:t>●</a:t>
            </a:r>
            <a:r>
              <a:rPr lang="ja-JP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防災アンケート</a:t>
            </a:r>
            <a:r>
              <a:rPr lang="ja-JP" altLang="en-US" dirty="0" smtClean="0"/>
              <a:t>をまとめる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026" name="Picture 2" descr="C:\Users\user.DESKTOP-F1TAB0E\OneDrive\デスクトップ\5.10資料２　防災アンケートまとめ（グラフ入り）_ページ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18" y="1202730"/>
            <a:ext cx="4712573" cy="49284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6" y="620688"/>
            <a:ext cx="8232008" cy="576064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347864" y="188640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回答の一部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43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827584" y="2060848"/>
            <a:ext cx="7848872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47564" y="1916832"/>
            <a:ext cx="7848872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67544" y="1772816"/>
            <a:ext cx="7848872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7" y="1620774"/>
            <a:ext cx="7908863" cy="4616538"/>
          </a:xfrm>
          <a:prstGeom prst="rect">
            <a:avLst/>
          </a:prstGeom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テキスト ボックス 11"/>
          <p:cNvSpPr txBox="1"/>
          <p:nvPr/>
        </p:nvSpPr>
        <p:spPr>
          <a:xfrm>
            <a:off x="6682072" y="22905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2021.6.20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979712" y="517508"/>
            <a:ext cx="5760640" cy="862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 smtClean="0">
                <a:solidFill>
                  <a:schemeClr val="tx1"/>
                </a:solidFill>
              </a:rPr>
              <a:t>●</a:t>
            </a:r>
            <a:r>
              <a:rPr lang="ja-JP" altLang="en-US" sz="4000" dirty="0" smtClean="0">
                <a:solidFill>
                  <a:srgbClr val="FF0000"/>
                </a:solidFill>
              </a:rPr>
              <a:t>トイレマニュアル</a:t>
            </a:r>
            <a:r>
              <a:rPr lang="en-US" altLang="ja-JP" sz="4000" dirty="0" smtClean="0">
                <a:solidFill>
                  <a:schemeClr val="tx1"/>
                </a:solidFill>
              </a:rPr>
              <a:t>(No.21)</a:t>
            </a:r>
            <a:r>
              <a:rPr kumimoji="1" lang="en-US" altLang="ja-JP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62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55576" y="476672"/>
            <a:ext cx="7992888" cy="5940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000" dirty="0" smtClean="0"/>
              <a:t>１．提案趣旨</a:t>
            </a:r>
            <a:endParaRPr kumimoji="1" lang="en-US" altLang="ja-JP" sz="2000" dirty="0" smtClean="0"/>
          </a:p>
          <a:p>
            <a:pPr>
              <a:lnSpc>
                <a:spcPts val="4000"/>
              </a:lnSpc>
            </a:pPr>
            <a:r>
              <a:rPr lang="ja-JP" altLang="en-US" sz="2000" dirty="0"/>
              <a:t>２</a:t>
            </a:r>
            <a:r>
              <a:rPr lang="ja-JP" altLang="en-US" sz="2000" dirty="0" smtClean="0"/>
              <a:t>．なぜトイレマニュアルが必要か</a:t>
            </a:r>
            <a:endParaRPr lang="en-US" altLang="ja-JP" sz="2000" dirty="0" smtClean="0"/>
          </a:p>
          <a:p>
            <a:pPr>
              <a:lnSpc>
                <a:spcPts val="4000"/>
              </a:lnSpc>
            </a:pPr>
            <a:r>
              <a:rPr kumimoji="1" lang="ja-JP" altLang="en-US" sz="2000" dirty="0"/>
              <a:t>３</a:t>
            </a:r>
            <a:r>
              <a:rPr kumimoji="1" lang="ja-JP" altLang="en-US" sz="2000" dirty="0" smtClean="0"/>
              <a:t>．トイレ使用の禁止及び非常用トイレの使用を要請する</a:t>
            </a:r>
            <a:endParaRPr kumimoji="1" lang="en-US" altLang="ja-JP" sz="2000" dirty="0" smtClean="0"/>
          </a:p>
          <a:p>
            <a:pPr>
              <a:lnSpc>
                <a:spcPts val="4000"/>
              </a:lnSpc>
            </a:pPr>
            <a:r>
              <a:rPr lang="ja-JP" altLang="en-US" sz="2000" dirty="0" smtClean="0"/>
              <a:t>　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1)</a:t>
            </a:r>
            <a:r>
              <a:rPr lang="ja-JP" altLang="en-US" sz="2000" dirty="0" smtClean="0"/>
              <a:t>どんな場合か</a:t>
            </a:r>
            <a:endParaRPr lang="en-US" altLang="ja-JP" sz="2000" dirty="0" smtClean="0"/>
          </a:p>
          <a:p>
            <a:pPr>
              <a:lnSpc>
                <a:spcPts val="4000"/>
              </a:lnSpc>
            </a:pPr>
            <a:r>
              <a:rPr lang="ja-JP" altLang="en-US" sz="2000" dirty="0" smtClean="0"/>
              <a:t>　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2)</a:t>
            </a:r>
            <a:r>
              <a:rPr kumimoji="1" lang="ja-JP" altLang="en-US" sz="2000" dirty="0" smtClean="0"/>
              <a:t>周知方法</a:t>
            </a:r>
            <a:endParaRPr kumimoji="1" lang="en-US" altLang="ja-JP" sz="2000" dirty="0" smtClean="0"/>
          </a:p>
          <a:p>
            <a:r>
              <a:rPr lang="ja-JP" altLang="en-US" sz="2000" dirty="0"/>
              <a:t>４</a:t>
            </a:r>
            <a:r>
              <a:rPr lang="ja-JP" altLang="en-US" sz="2000" dirty="0" smtClean="0"/>
              <a:t>．トイレ排水管の正常を確認する手順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（省略）</a:t>
            </a:r>
            <a:endParaRPr lang="en-US" altLang="ja-JP" sz="2000" dirty="0" smtClean="0"/>
          </a:p>
          <a:p>
            <a:r>
              <a:rPr lang="ja-JP" altLang="en-US" sz="2000" dirty="0" smtClean="0"/>
              <a:t>５．着色水の流下が確認できない場合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　　　　　　　　</a:t>
            </a:r>
            <a:r>
              <a:rPr lang="ja-JP" altLang="en-US" sz="2000" dirty="0"/>
              <a:t>（省略）</a:t>
            </a:r>
            <a:endParaRPr lang="en-US" altLang="ja-JP" sz="2000" dirty="0"/>
          </a:p>
          <a:p>
            <a:pPr>
              <a:lnSpc>
                <a:spcPts val="4000"/>
              </a:lnSpc>
            </a:pPr>
            <a:r>
              <a:rPr kumimoji="1" lang="ja-JP" altLang="en-US" sz="2000" dirty="0" smtClean="0"/>
              <a:t>６．非常用トイレの使用を呼びかける</a:t>
            </a:r>
            <a:endParaRPr kumimoji="1" lang="en-US" altLang="ja-JP" sz="2000" dirty="0" smtClean="0"/>
          </a:p>
          <a:p>
            <a:pPr>
              <a:lnSpc>
                <a:spcPts val="4000"/>
              </a:lnSpc>
            </a:pPr>
            <a:r>
              <a:rPr lang="ja-JP" altLang="en-US" sz="2000" dirty="0" smtClean="0"/>
              <a:t>　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1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便器に損傷が無くそのまま使える場合</a:t>
            </a:r>
            <a:endParaRPr lang="en-US" altLang="ja-JP" sz="2000" dirty="0" smtClean="0"/>
          </a:p>
          <a:p>
            <a:pPr>
              <a:lnSpc>
                <a:spcPts val="4000"/>
              </a:lnSpc>
            </a:pPr>
            <a:r>
              <a:rPr kumimoji="1" lang="ja-JP" altLang="en-US" sz="2000" dirty="0" smtClean="0"/>
              <a:t>　</a:t>
            </a:r>
            <a:r>
              <a:rPr kumimoji="1" lang="en-US" altLang="ja-JP" sz="2000" dirty="0" smtClean="0"/>
              <a:t>(</a:t>
            </a:r>
            <a:r>
              <a:rPr kumimoji="1" lang="en-US" altLang="ja-JP" sz="2000" dirty="0"/>
              <a:t>2</a:t>
            </a:r>
            <a:r>
              <a:rPr kumimoji="1" lang="en-US" altLang="ja-JP" sz="2000" dirty="0" smtClean="0"/>
              <a:t>)</a:t>
            </a:r>
            <a:r>
              <a:rPr kumimoji="1" lang="ja-JP" altLang="en-US" sz="2000" dirty="0" smtClean="0"/>
              <a:t>便器が壊れて使えなくなった場合</a:t>
            </a:r>
            <a:endParaRPr kumimoji="1" lang="en-US" altLang="ja-JP" sz="2000" dirty="0" smtClean="0"/>
          </a:p>
          <a:p>
            <a:pPr>
              <a:lnSpc>
                <a:spcPts val="4000"/>
              </a:lnSpc>
            </a:pPr>
            <a:r>
              <a:rPr lang="ja-JP" altLang="en-US" sz="2000" dirty="0" smtClean="0"/>
              <a:t>　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3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汚物の処理について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80312" y="494388"/>
            <a:ext cx="1169551" cy="5904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※</a:t>
            </a:r>
            <a:r>
              <a:rPr lang="ja-JP" altLang="en-US" sz="3200" dirty="0" smtClean="0">
                <a:solidFill>
                  <a:srgbClr val="FF0000"/>
                </a:solidFill>
              </a:rPr>
              <a:t>令和３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年６月の防災会総会で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r>
              <a:rPr lang="ja-JP" altLang="en-US" sz="3200" dirty="0">
                <a:solidFill>
                  <a:srgbClr val="FF0000"/>
                </a:solidFill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提案、可決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87824" y="171222"/>
            <a:ext cx="35283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トイレマニュアル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762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46"/>
            <a:ext cx="9144000" cy="639270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644008" y="5460032"/>
            <a:ext cx="3528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行書体" pitchFamily="66" charset="-128"/>
                <a:ea typeface="HGP行書体" pitchFamily="66" charset="-128"/>
              </a:rPr>
              <a:t>ご清聴ありがとうございました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98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“</a:t>
            </a:r>
            <a:r>
              <a:rPr lang="ja-JP" altLang="en-US" dirty="0"/>
              <a:t>おうちで防災訓練</a:t>
            </a:r>
            <a:r>
              <a:rPr kumimoji="1" lang="ja-JP" altLang="en-US" dirty="0" smtClean="0"/>
              <a:t>”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趣旨</a:t>
            </a:r>
            <a:endParaRPr kumimoji="1" lang="en-US" altLang="ja-JP" sz="4800" dirty="0" smtClean="0">
              <a:solidFill>
                <a:schemeClr val="tx1"/>
              </a:solidFill>
            </a:endParaRPr>
          </a:p>
          <a:p>
            <a:r>
              <a:rPr lang="ja-JP" altLang="en-US" sz="4800" dirty="0" smtClean="0">
                <a:solidFill>
                  <a:schemeClr val="tx1"/>
                </a:solidFill>
              </a:rPr>
              <a:t>（別添資料１</a:t>
            </a:r>
            <a:r>
              <a:rPr lang="ja-JP" altLang="en-US" sz="4800" dirty="0">
                <a:solidFill>
                  <a:schemeClr val="tx1"/>
                </a:solidFill>
              </a:rPr>
              <a:t>参照</a:t>
            </a:r>
            <a:r>
              <a:rPr lang="ja-JP" altLang="en-US" sz="4800" dirty="0" smtClean="0">
                <a:solidFill>
                  <a:schemeClr val="tx1"/>
                </a:solidFill>
              </a:rPr>
              <a:t>）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05" y="0"/>
            <a:ext cx="4849565" cy="6858000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2147217" y="1340768"/>
            <a:ext cx="1920727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2267743" y="3429372"/>
            <a:ext cx="2232249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128549" y="6263560"/>
            <a:ext cx="3000847" cy="4352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827584" y="692696"/>
            <a:ext cx="1080120" cy="2952328"/>
          </a:xfrm>
          <a:prstGeom prst="wedgeRoundRectCallout">
            <a:avLst>
              <a:gd name="adj1" fmla="val 99578"/>
              <a:gd name="adj2" fmla="val 4831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“</a:t>
            </a:r>
            <a:r>
              <a:rPr kumimoji="1"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とっさの行動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”を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再確認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755576" y="3825044"/>
            <a:ext cx="1080120" cy="2700300"/>
          </a:xfrm>
          <a:prstGeom prst="wedgeRoundRectCallout">
            <a:avLst>
              <a:gd name="adj1" fmla="val 98873"/>
              <a:gd name="adj2" fmla="val -267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“</a:t>
            </a:r>
            <a:r>
              <a:rPr kumimoji="1"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日頃の備え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”を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振り返る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267743" y="4149080"/>
            <a:ext cx="232294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09110" y="404664"/>
            <a:ext cx="923330" cy="54726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 smtClean="0"/>
              <a:t>　赤丸は「おうちで防災訓練」の三つの柱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（掲示ポスター）</a:t>
            </a:r>
            <a:endParaRPr kumimoji="1" lang="ja-JP" altLang="en-US" sz="2400" dirty="0"/>
          </a:p>
        </p:txBody>
      </p:sp>
      <p:sp>
        <p:nvSpPr>
          <p:cNvPr id="9" name="左矢印 8"/>
          <p:cNvSpPr/>
          <p:nvPr/>
        </p:nvSpPr>
        <p:spPr>
          <a:xfrm>
            <a:off x="7201584" y="2564904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3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6388" y="404664"/>
            <a:ext cx="8229600" cy="1143000"/>
          </a:xfrm>
          <a:noFill/>
        </p:spPr>
        <p:txBody>
          <a:bodyPr/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工夫した点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6340" y="1988840"/>
            <a:ext cx="822960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①“全世帯参加“を演出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dirty="0" smtClean="0">
                <a:solidFill>
                  <a:srgbClr val="FF0000"/>
                </a:solidFill>
              </a:rPr>
              <a:t>開会式にベランダから参加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②“プログラムの流れ“を意識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dirty="0" smtClean="0">
                <a:solidFill>
                  <a:srgbClr val="FF0000"/>
                </a:solidFill>
              </a:rPr>
              <a:t>大地震の発生を想定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③役員の動きと会員の活動との連携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 smtClean="0"/>
              <a:t>　　　　</a:t>
            </a:r>
            <a:r>
              <a:rPr lang="en-US" altLang="ja-JP" dirty="0" smtClean="0"/>
              <a:t>〈</a:t>
            </a:r>
            <a:r>
              <a:rPr lang="ja-JP" altLang="en-US" dirty="0">
                <a:solidFill>
                  <a:srgbClr val="FF0000"/>
                </a:solidFill>
              </a:rPr>
              <a:t>構内</a:t>
            </a:r>
            <a:r>
              <a:rPr lang="ja-JP" altLang="en-US" dirty="0" smtClean="0">
                <a:solidFill>
                  <a:srgbClr val="FF0000"/>
                </a:solidFill>
              </a:rPr>
              <a:t>放送</a:t>
            </a:r>
            <a:r>
              <a:rPr lang="ja-JP" altLang="en-US" dirty="0" smtClean="0"/>
              <a:t>を</a:t>
            </a:r>
            <a:r>
              <a:rPr lang="ja-JP" altLang="en-US" dirty="0" smtClean="0">
                <a:solidFill>
                  <a:srgbClr val="FF0000"/>
                </a:solidFill>
              </a:rPr>
              <a:t>インタホン</a:t>
            </a:r>
            <a:r>
              <a:rPr lang="ja-JP" altLang="en-US" dirty="0" smtClean="0"/>
              <a:t>で聴く</a:t>
            </a:r>
            <a:r>
              <a:rPr lang="en-US" altLang="ja-JP" dirty="0" smtClean="0"/>
              <a:t>〉</a:t>
            </a:r>
            <a:r>
              <a:rPr lang="ja-JP" altLang="en-US" sz="2400" dirty="0" smtClean="0"/>
              <a:t>（次画面）</a:t>
            </a:r>
            <a:endParaRPr kumimoji="1" lang="en-US" altLang="ja-JP" sz="4000" dirty="0" smtClean="0"/>
          </a:p>
          <a:p>
            <a:pPr>
              <a:lnSpc>
                <a:spcPct val="150000"/>
              </a:lnSpc>
            </a:pPr>
            <a:endParaRPr kumimoji="1" lang="ja-JP" altLang="en-US" sz="4000" dirty="0"/>
          </a:p>
        </p:txBody>
      </p:sp>
      <p:sp>
        <p:nvSpPr>
          <p:cNvPr id="4" name="フローチャート : 手操作入力 3"/>
          <p:cNvSpPr/>
          <p:nvPr/>
        </p:nvSpPr>
        <p:spPr>
          <a:xfrm>
            <a:off x="3190488" y="1300024"/>
            <a:ext cx="2952328" cy="288032"/>
          </a:xfrm>
          <a:prstGeom prst="flowChartManualInput">
            <a:avLst/>
          </a:prstGeom>
          <a:solidFill>
            <a:schemeClr val="accent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39552" y="404664"/>
            <a:ext cx="2232248" cy="1080120"/>
          </a:xfrm>
          <a:prstGeom prst="wedgeRoundRectCallout">
            <a:avLst>
              <a:gd name="adj1" fmla="val 65982"/>
              <a:gd name="adj2" fmla="val 1664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参加者が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バラバラに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ならないよう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6228184" y="404664"/>
            <a:ext cx="2160240" cy="1039376"/>
          </a:xfrm>
          <a:prstGeom prst="wedgeRoundRectCallout">
            <a:avLst>
              <a:gd name="adj1" fmla="val -58415"/>
              <a:gd name="adj2" fmla="val 1481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活動が羅列に終わらぬよう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547664" y="2708920"/>
            <a:ext cx="432048" cy="3600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1547664" y="3861048"/>
            <a:ext cx="432048" cy="3600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1115616" y="5157192"/>
            <a:ext cx="432048" cy="3600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09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35696" y="541140"/>
            <a:ext cx="12961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室外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33535" y="525176"/>
            <a:ext cx="12348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室内</a:t>
            </a:r>
            <a:endParaRPr kumimoji="1" lang="ja-JP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057810" cy="46728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354919" cy="2944635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323528" y="1484784"/>
            <a:ext cx="136815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923928" y="4653136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2546172">
            <a:off x="1123645" y="3351186"/>
            <a:ext cx="3316804" cy="45778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19618014">
            <a:off x="4601246" y="4099406"/>
            <a:ext cx="2072895" cy="45778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13852" y="5332566"/>
            <a:ext cx="12134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インタホン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852936"/>
            <a:ext cx="13681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構内放送用</a:t>
            </a:r>
            <a:endParaRPr lang="en-US" altLang="ja-JP" dirty="0" smtClean="0"/>
          </a:p>
          <a:p>
            <a:r>
              <a:rPr kumimoji="1" lang="ja-JP" altLang="en-US" dirty="0"/>
              <a:t>スピーカー</a:t>
            </a:r>
          </a:p>
        </p:txBody>
      </p:sp>
    </p:spTree>
    <p:extLst>
      <p:ext uri="{BB962C8B-B14F-4D97-AF65-F5344CB8AC3E}">
        <p14:creationId xmlns:p14="http://schemas.microsoft.com/office/powerpoint/2010/main" val="11517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866527"/>
          </a:xfrm>
        </p:spPr>
        <p:txBody>
          <a:bodyPr/>
          <a:lstStyle/>
          <a:p>
            <a:r>
              <a:rPr kumimoji="1" lang="ja-JP" altLang="en-US" dirty="0" smtClean="0"/>
              <a:t>　　プログラム</a:t>
            </a:r>
            <a:r>
              <a:rPr kumimoji="1" lang="ja-JP" altLang="en-US" sz="2000" dirty="0" smtClean="0"/>
              <a:t>（詳細は資料２～４参照）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33866"/>
              </p:ext>
            </p:extLst>
          </p:nvPr>
        </p:nvGraphicFramePr>
        <p:xfrm>
          <a:off x="611560" y="1340768"/>
          <a:ext cx="7992889" cy="4438556"/>
        </p:xfrm>
        <a:graphic>
          <a:graphicData uri="http://schemas.openxmlformats.org/drawingml/2006/table">
            <a:tbl>
              <a:tblPr/>
              <a:tblGrid>
                <a:gridCol w="792088"/>
                <a:gridCol w="3600400"/>
                <a:gridCol w="3600401"/>
              </a:tblGrid>
              <a:tr h="7903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時間</a:t>
                      </a:r>
                      <a:endParaRPr kumimoji="1" lang="ja-JP" altLang="en-US" sz="2000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役　員</a:t>
                      </a:r>
                      <a:endParaRPr kumimoji="1" lang="ja-JP" alt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B050"/>
                          </a:solidFill>
                        </a:rPr>
                        <a:t>会　員</a:t>
                      </a:r>
                      <a:endParaRPr kumimoji="1" lang="ja-JP" alt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88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9.55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solidFill>
                            <a:srgbClr val="FF0000"/>
                          </a:solidFill>
                        </a:rPr>
                        <a:t>構内放送</a:t>
                      </a:r>
                      <a:r>
                        <a:rPr kumimoji="1" lang="ja-JP" altLang="en-US" sz="3200" dirty="0" smtClean="0">
                          <a:latin typeface="ＭＳ Ｐゴシック"/>
                          <a:ea typeface="ＭＳ Ｐゴシック"/>
                        </a:rPr>
                        <a:t>➊</a:t>
                      </a:r>
                      <a:endParaRPr kumimoji="1" lang="en-US" altLang="ja-JP" sz="3200" dirty="0" smtClean="0">
                        <a:latin typeface="ＭＳ Ｐゴシック"/>
                        <a:ea typeface="ＭＳ Ｐゴシック"/>
                      </a:endParaRPr>
                    </a:p>
                    <a:p>
                      <a:r>
                        <a:rPr kumimoji="1" lang="ja-JP" altLang="en-US" sz="2400" dirty="0" smtClean="0">
                          <a:latin typeface="ＭＳ Ｐゴシック"/>
                          <a:ea typeface="ＭＳ Ｐゴシック"/>
                        </a:rPr>
                        <a:t>＊</a:t>
                      </a:r>
                      <a:r>
                        <a:rPr kumimoji="1" lang="ja-JP" altLang="en-US" sz="2400" dirty="0" smtClean="0">
                          <a:solidFill>
                            <a:srgbClr val="C00000"/>
                          </a:solidFill>
                          <a:latin typeface="ＭＳ Ｐゴシック"/>
                          <a:ea typeface="ＭＳ Ｐゴシック"/>
                        </a:rPr>
                        <a:t>防災訓練実施予告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endParaRPr kumimoji="1" lang="en-US" altLang="ja-JP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1" lang="en-US" altLang="ja-JP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rgbClr val="00B050"/>
                          </a:solidFill>
                        </a:rPr>
                        <a:t>①各自、ベランダから参加</a:t>
                      </a:r>
                      <a:endParaRPr kumimoji="1" lang="en-US" altLang="ja-JP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1" lang="en-US" altLang="ja-JP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rgbClr val="00B050"/>
                          </a:solidFill>
                        </a:rPr>
                        <a:t>→メガホンの聞こえ具合を</a:t>
                      </a:r>
                      <a:endParaRPr kumimoji="1" lang="en-US" altLang="ja-JP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rgbClr val="00B050"/>
                          </a:solidFill>
                        </a:rPr>
                        <a:t>　アンケートに記入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10.00</a:t>
                      </a:r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10.10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rgbClr val="0070C0"/>
                          </a:solidFill>
                        </a:rPr>
                        <a:t>①開会式</a:t>
                      </a:r>
                      <a:r>
                        <a:rPr kumimoji="1" lang="ja-JP" altLang="en-US" sz="1600" dirty="0" smtClean="0">
                          <a:solidFill>
                            <a:srgbClr val="0070C0"/>
                          </a:solidFill>
                        </a:rPr>
                        <a:t>（於中庭、本部長挨拶）</a:t>
                      </a:r>
                      <a:endParaRPr kumimoji="1" lang="en-US" altLang="ja-JP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600" dirty="0" smtClean="0">
                          <a:solidFill>
                            <a:srgbClr val="0070C0"/>
                          </a:solidFill>
                        </a:rPr>
                        <a:t>　　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赤い矢印のあたりから拡声器で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　　　　住民に呼びかける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dirty="0" smtClean="0"/>
                        <a:t>　　</a:t>
                      </a:r>
                      <a:endParaRPr kumimoji="1"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5076056" y="4293096"/>
            <a:ext cx="333900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9427" y="4508554"/>
            <a:ext cx="2114000" cy="14664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67" y="4305652"/>
            <a:ext cx="2160240" cy="1510256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 rot="15821046">
            <a:off x="4985909" y="5254578"/>
            <a:ext cx="180293" cy="1725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8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86508"/>
              </p:ext>
            </p:extLst>
          </p:nvPr>
        </p:nvGraphicFramePr>
        <p:xfrm>
          <a:off x="323527" y="343625"/>
          <a:ext cx="8496944" cy="5944804"/>
        </p:xfrm>
        <a:graphic>
          <a:graphicData uri="http://schemas.openxmlformats.org/drawingml/2006/table">
            <a:tbl>
              <a:tblPr/>
              <a:tblGrid>
                <a:gridCol w="765491"/>
                <a:gridCol w="4210197"/>
                <a:gridCol w="3521256"/>
              </a:tblGrid>
              <a:tr h="4975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時間</a:t>
                      </a:r>
                      <a:endParaRPr kumimoji="1" lang="ja-JP" altLang="en-US" sz="2000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accent1"/>
                          </a:solidFill>
                        </a:rPr>
                        <a:t>役　員</a:t>
                      </a:r>
                      <a:endParaRPr kumimoji="1" lang="ja-JP" altLang="en-US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B050"/>
                          </a:solidFill>
                        </a:rPr>
                        <a:t>会　員</a:t>
                      </a:r>
                      <a:endParaRPr kumimoji="1" lang="ja-JP" alt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03">
                <a:tc rowSpan="3"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10.10</a:t>
                      </a:r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10.30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大地震（震度５強）発生！</a:t>
                      </a:r>
                      <a:endParaRPr kumimoji="1" lang="ja-JP" altLang="en-US" sz="2400" dirty="0"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7411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>
                          <a:solidFill>
                            <a:srgbClr val="FF0000"/>
                          </a:solidFill>
                        </a:rPr>
                        <a:t>構内放送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➋</a:t>
                      </a:r>
                      <a:endParaRPr kumimoji="1" lang="en-US" altLang="ja-JP" sz="3200" dirty="0" smtClean="0">
                        <a:solidFill>
                          <a:schemeClr val="tx1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＊</a:t>
                      </a:r>
                      <a:r>
                        <a:rPr kumimoji="1" lang="ja-JP" altLang="en-US" sz="2800" dirty="0" smtClean="0">
                          <a:solidFill>
                            <a:srgbClr val="C00000"/>
                          </a:solidFill>
                          <a:latin typeface="ＭＳ Ｐゴシック"/>
                          <a:ea typeface="ＭＳ Ｐゴシック"/>
                        </a:rPr>
                        <a:t>大地震発生</a:t>
                      </a:r>
                      <a:endParaRPr kumimoji="1" lang="en-US" altLang="ja-JP" sz="2800" dirty="0" smtClean="0">
                        <a:solidFill>
                          <a:srgbClr val="C0000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ＭＳ Ｐゴシック"/>
                          <a:ea typeface="+mn-ea"/>
                        </a:rPr>
                        <a:t>＊</a:t>
                      </a:r>
                      <a:r>
                        <a:rPr kumimoji="1" lang="ja-JP" altLang="en-US" sz="2800" dirty="0" smtClean="0">
                          <a:solidFill>
                            <a:srgbClr val="C00000"/>
                          </a:solidFill>
                          <a:latin typeface="ＭＳ Ｐゴシック"/>
                          <a:ea typeface="+mn-ea"/>
                        </a:rPr>
                        <a:t>身</a:t>
                      </a:r>
                      <a:r>
                        <a:rPr kumimoji="1" lang="ja-JP" altLang="en-US" sz="2800" dirty="0" smtClean="0">
                          <a:solidFill>
                            <a:srgbClr val="C00000"/>
                          </a:solidFill>
                          <a:latin typeface="ＭＳ Ｐゴシック"/>
                          <a:ea typeface="ＭＳ Ｐゴシック"/>
                        </a:rPr>
                        <a:t>の安全確保を</a:t>
                      </a:r>
                      <a:endParaRPr kumimoji="1" lang="en-US" altLang="ja-JP" sz="2800" dirty="0" smtClean="0">
                        <a:solidFill>
                          <a:srgbClr val="C0000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＊</a:t>
                      </a:r>
                      <a:r>
                        <a:rPr kumimoji="1" lang="ja-JP" altLang="en-US" sz="2800" dirty="0" smtClean="0">
                          <a:solidFill>
                            <a:srgbClr val="00B050"/>
                          </a:solidFill>
                          <a:latin typeface="ＭＳ Ｐゴシック"/>
                          <a:ea typeface="ＭＳ Ｐゴシック"/>
                        </a:rPr>
                        <a:t>無事→</a:t>
                      </a:r>
                      <a:r>
                        <a:rPr kumimoji="1" lang="ja-JP" altLang="en-US" sz="2800" dirty="0" smtClean="0">
                          <a:solidFill>
                            <a:srgbClr val="00B050"/>
                          </a:solidFill>
                          <a:latin typeface="ＭＳ Ｐゴシック"/>
                          <a:ea typeface="+mn-ea"/>
                        </a:rPr>
                        <a:t>黄色いタオルを</a:t>
                      </a:r>
                      <a:endParaRPr kumimoji="1" lang="en-US" altLang="ja-JP" sz="2800" dirty="0" smtClean="0">
                        <a:solidFill>
                          <a:srgbClr val="00B050"/>
                        </a:solidFill>
                        <a:latin typeface="ＭＳ Ｐゴシック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ＭＳ Ｐゴシック"/>
                          <a:ea typeface="ＭＳ Ｐゴシック"/>
                        </a:rPr>
                        <a:t>＊</a:t>
                      </a:r>
                      <a:r>
                        <a:rPr kumimoji="1" lang="ja-JP" altLang="en-US" sz="2800" dirty="0" smtClean="0">
                          <a:solidFill>
                            <a:srgbClr val="00B050"/>
                          </a:solidFill>
                          <a:latin typeface="ＭＳ Ｐゴシック"/>
                          <a:ea typeface="ＭＳ Ｐゴシック"/>
                        </a:rPr>
                        <a:t>「防災チェック」への　</a:t>
                      </a:r>
                      <a:endParaRPr kumimoji="1" lang="en-US" altLang="ja-JP" sz="2800" dirty="0" smtClean="0">
                        <a:solidFill>
                          <a:srgbClr val="00B050"/>
                        </a:solidFill>
                        <a:latin typeface="ＭＳ Ｐゴシック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rgbClr val="00B050"/>
                          </a:solidFill>
                          <a:latin typeface="ＭＳ Ｐゴシック"/>
                          <a:ea typeface="ＭＳ Ｐゴシック"/>
                        </a:rPr>
                        <a:t>　取組を要請</a:t>
                      </a:r>
                      <a:endParaRPr kumimoji="1" lang="en-US" altLang="ja-JP" sz="2800" dirty="0" smtClean="0">
                        <a:solidFill>
                          <a:srgbClr val="00B050"/>
                        </a:solidFill>
                        <a:latin typeface="ＭＳ Ｐゴシック"/>
                        <a:ea typeface="ＭＳ Ｐゴシック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②自宅の</a:t>
                      </a:r>
                      <a:r>
                        <a:rPr kumimoji="1" lang="ja-JP" altLang="en-US" sz="2400" i="0" dirty="0" smtClean="0">
                          <a:solidFill>
                            <a:schemeClr val="tx1"/>
                          </a:solidFill>
                        </a:rPr>
                        <a:t>インタホン</a:t>
                      </a: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で</a:t>
                      </a: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　放送を聞き取る</a:t>
                      </a: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　→聞こえ具合を</a:t>
                      </a: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　　　　　アンケートに記入</a:t>
                      </a:r>
                      <a:endParaRPr kumimoji="1" lang="en-US" altLang="ja-JP" sz="2400" i="0" dirty="0" smtClean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③</a:t>
                      </a:r>
                      <a:r>
                        <a:rPr kumimoji="1" lang="ja-JP" altLang="en-US" sz="2400" i="0" dirty="0" smtClean="0">
                          <a:solidFill>
                            <a:schemeClr val="tx1"/>
                          </a:solidFill>
                        </a:rPr>
                        <a:t>黄色いタオル</a:t>
                      </a:r>
                      <a:r>
                        <a:rPr kumimoji="1" lang="ja-JP" altLang="en-US" sz="2400" i="0" dirty="0" smtClean="0">
                          <a:solidFill>
                            <a:srgbClr val="00B050"/>
                          </a:solidFill>
                        </a:rPr>
                        <a:t>を掲示</a:t>
                      </a:r>
                      <a:endParaRPr kumimoji="1" lang="ja-JP" altLang="en-US" sz="2400" i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98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rgbClr val="0070C0"/>
                          </a:solidFill>
                        </a:rPr>
                        <a:t>②</a:t>
                      </a:r>
                      <a:r>
                        <a:rPr kumimoji="1" lang="ja-JP" altLang="en-US" sz="2400" dirty="0" smtClean="0"/>
                        <a:t>／</a:t>
                      </a:r>
                      <a:r>
                        <a:rPr kumimoji="1" lang="ja-JP" altLang="en-US" sz="2400" dirty="0" smtClean="0">
                          <a:solidFill>
                            <a:srgbClr val="00B050"/>
                          </a:solidFill>
                        </a:rPr>
                        <a:t>④</a:t>
                      </a:r>
                      <a:r>
                        <a:rPr kumimoji="1" lang="ja-JP" altLang="en-US" sz="2400" dirty="0" smtClean="0"/>
                        <a:t>「</a:t>
                      </a:r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防災チェック</a:t>
                      </a:r>
                      <a:r>
                        <a:rPr kumimoji="1" lang="ja-JP" altLang="en-US" sz="2400" dirty="0" smtClean="0"/>
                        <a:t>」リスト</a:t>
                      </a:r>
                      <a:r>
                        <a:rPr kumimoji="1" lang="en-US" altLang="ja-JP" sz="2400" dirty="0" smtClean="0"/>
                        <a:t>(</a:t>
                      </a:r>
                      <a:r>
                        <a:rPr kumimoji="1" lang="ja-JP" altLang="en-US" sz="2400" dirty="0" smtClean="0"/>
                        <a:t>次のスライド</a:t>
                      </a:r>
                      <a:r>
                        <a:rPr kumimoji="1" lang="en-US" altLang="ja-JP" sz="2400" dirty="0" smtClean="0"/>
                        <a:t>)</a:t>
                      </a:r>
                      <a:r>
                        <a:rPr kumimoji="1" lang="ja-JP" altLang="en-US" sz="2400" dirty="0" smtClean="0"/>
                        <a:t>に従って</a:t>
                      </a:r>
                      <a:endParaRPr kumimoji="1" lang="en-US" altLang="ja-JP" sz="2400" dirty="0" smtClean="0"/>
                    </a:p>
                    <a:p>
                      <a:pPr algn="ctr">
                        <a:lnSpc>
                          <a:spcPts val="4000"/>
                        </a:lnSpc>
                      </a:pPr>
                      <a:r>
                        <a:rPr kumimoji="1" lang="ja-JP" altLang="en-US" sz="2400" dirty="0" smtClean="0"/>
                        <a:t>「</a:t>
                      </a:r>
                      <a:r>
                        <a:rPr kumimoji="1" lang="ja-JP" altLang="en-US" sz="3600" dirty="0" smtClean="0"/>
                        <a:t>とっさの場合の行動</a:t>
                      </a:r>
                      <a:r>
                        <a:rPr kumimoji="1" lang="ja-JP" altLang="en-US" sz="2400" dirty="0" smtClean="0"/>
                        <a:t>」を確認</a:t>
                      </a:r>
                      <a:endParaRPr kumimoji="1" lang="en-US" altLang="ja-JP" sz="2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5364088" y="3356992"/>
            <a:ext cx="329436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6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ja-JP" sz="3600" b="1" dirty="0">
                <a:latin typeface="メイリオ" pitchFamily="50" charset="-128"/>
                <a:ea typeface="メイリオ" pitchFamily="50" charset="-128"/>
              </a:rPr>
              <a:t>１．震度による</a:t>
            </a:r>
            <a:r>
              <a:rPr lang="ja-JP" altLang="en-US" sz="3600" b="1" dirty="0">
                <a:latin typeface="メイリオ" pitchFamily="50" charset="-128"/>
                <a:ea typeface="メイリオ" pitchFamily="50" charset="-128"/>
              </a:rPr>
              <a:t>“揺れ”具合や</a:t>
            </a:r>
            <a:endParaRPr lang="en-US" altLang="ja-JP" sz="3600" b="1" dirty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itchFamily="50" charset="-128"/>
                <a:ea typeface="メイリオ" pitchFamily="50" charset="-128"/>
              </a:rPr>
              <a:t>　　</a:t>
            </a:r>
            <a:r>
              <a:rPr lang="ja-JP" altLang="ja-JP" sz="3600" b="1" dirty="0" smtClean="0">
                <a:latin typeface="メイリオ" pitchFamily="50" charset="-128"/>
                <a:ea typeface="メイリオ" pitchFamily="50" charset="-128"/>
              </a:rPr>
              <a:t>被害</a:t>
            </a:r>
            <a:r>
              <a:rPr lang="ja-JP" altLang="ja-JP" sz="3600" b="1" dirty="0">
                <a:latin typeface="メイリオ" pitchFamily="50" charset="-128"/>
                <a:ea typeface="メイリオ" pitchFamily="50" charset="-128"/>
              </a:rPr>
              <a:t>の</a:t>
            </a:r>
            <a:r>
              <a:rPr lang="ja-JP" altLang="en-US" sz="3600" b="1" dirty="0">
                <a:latin typeface="メイリオ" pitchFamily="50" charset="-128"/>
                <a:ea typeface="メイリオ" pitchFamily="50" charset="-128"/>
              </a:rPr>
              <a:t>程度</a:t>
            </a:r>
            <a:r>
              <a:rPr lang="ja-JP" altLang="ja-JP" sz="3600" b="1" dirty="0">
                <a:latin typeface="メイリオ" pitchFamily="50" charset="-128"/>
                <a:ea typeface="メイリオ" pitchFamily="50" charset="-128"/>
              </a:rPr>
              <a:t>を知る</a:t>
            </a:r>
            <a:endParaRPr lang="en-US" altLang="ja-JP" sz="3600" b="1" dirty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</a:rPr>
              <a:t>　　①</a:t>
            </a:r>
            <a:r>
              <a:rPr lang="ja-JP" altLang="en-US" sz="3600" dirty="0">
                <a:latin typeface="メイリオ" pitchFamily="50" charset="-128"/>
                <a:ea typeface="メイリオ" pitchFamily="50" charset="-128"/>
              </a:rPr>
              <a:t>５弱　②</a:t>
            </a:r>
            <a:r>
              <a:rPr lang="en-US" altLang="ja-JP" sz="3600" dirty="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600" dirty="0">
                <a:latin typeface="メイリオ" pitchFamily="50" charset="-128"/>
                <a:ea typeface="メイリオ" pitchFamily="50" charset="-128"/>
              </a:rPr>
              <a:t>強　③６弱　④６強</a:t>
            </a:r>
            <a:endParaRPr lang="en-US" altLang="ja-JP" sz="3600" dirty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itchFamily="50" charset="-128"/>
                <a:ea typeface="メイリオ" pitchFamily="50" charset="-128"/>
              </a:rPr>
              <a:t>２</a:t>
            </a:r>
            <a:r>
              <a:rPr lang="ja-JP" altLang="en-US" sz="3600" b="1" dirty="0">
                <a:latin typeface="メイリオ" pitchFamily="50" charset="-128"/>
                <a:ea typeface="メイリオ" pitchFamily="50" charset="-128"/>
              </a:rPr>
              <a:t>．</a:t>
            </a:r>
            <a:r>
              <a:rPr lang="ja-JP" altLang="ja-JP" sz="3600" b="1" dirty="0">
                <a:latin typeface="メイリオ" pitchFamily="50" charset="-128"/>
                <a:ea typeface="メイリオ" pitchFamily="50" charset="-128"/>
              </a:rPr>
              <a:t>押さえておきたいポイント</a:t>
            </a:r>
            <a:endParaRPr lang="en-US" altLang="ja-JP" sz="3600" b="1" dirty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itchFamily="50" charset="-128"/>
                <a:ea typeface="メイリオ" pitchFamily="50" charset="-128"/>
              </a:rPr>
              <a:t>　　</a:t>
            </a:r>
            <a:r>
              <a:rPr lang="ja-JP" altLang="ja-JP" sz="3600" dirty="0" smtClean="0">
                <a:latin typeface="メイリオ" pitchFamily="50" charset="-128"/>
                <a:ea typeface="メイリオ" pitchFamily="50" charset="-128"/>
              </a:rPr>
              <a:t>① </a:t>
            </a:r>
            <a:r>
              <a:rPr lang="ja-JP" altLang="ja-JP" sz="3600" dirty="0">
                <a:latin typeface="メイリオ" pitchFamily="50" charset="-128"/>
                <a:ea typeface="メイリオ" pitchFamily="50" charset="-128"/>
              </a:rPr>
              <a:t>まずは我が身の安全</a:t>
            </a:r>
            <a:endParaRPr lang="en-US" altLang="ja-JP" sz="3600" dirty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</a:rPr>
              <a:t>　　</a:t>
            </a:r>
            <a:r>
              <a:rPr lang="ja-JP" altLang="ja-JP" sz="3600" dirty="0" smtClean="0">
                <a:latin typeface="メイリオ" pitchFamily="50" charset="-128"/>
                <a:ea typeface="メイリオ" pitchFamily="50" charset="-128"/>
              </a:rPr>
              <a:t>② </a:t>
            </a:r>
            <a:r>
              <a:rPr lang="ja-JP" altLang="ja-JP" sz="3600" dirty="0">
                <a:latin typeface="メイリオ" pitchFamily="50" charset="-128"/>
                <a:ea typeface="メイリオ" pitchFamily="50" charset="-128"/>
              </a:rPr>
              <a:t>火元の確認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</a:rPr>
              <a:t>　　③ </a:t>
            </a:r>
            <a:r>
              <a:rPr lang="ja-JP" altLang="ja-JP" sz="3600" dirty="0">
                <a:latin typeface="メイリオ" pitchFamily="50" charset="-128"/>
                <a:ea typeface="メイリオ" pitchFamily="50" charset="-128"/>
              </a:rPr>
              <a:t>出口の確保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</a:rPr>
              <a:t>　　</a:t>
            </a:r>
            <a:r>
              <a:rPr lang="ja-JP" altLang="ja-JP" sz="3600" dirty="0" smtClean="0">
                <a:latin typeface="メイリオ" pitchFamily="50" charset="-128"/>
                <a:ea typeface="メイリオ" pitchFamily="50" charset="-128"/>
              </a:rPr>
              <a:t>④ </a:t>
            </a:r>
            <a:r>
              <a:rPr lang="ja-JP" altLang="ja-JP" sz="3600" dirty="0">
                <a:latin typeface="メイリオ" pitchFamily="50" charset="-128"/>
                <a:ea typeface="メイリオ" pitchFamily="50" charset="-128"/>
              </a:rPr>
              <a:t>隣り同士で声掛け</a:t>
            </a:r>
            <a:endParaRPr lang="en-US" altLang="ja-JP" sz="3600" b="1" dirty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lnSpc>
                <a:spcPts val="5000"/>
              </a:lnSpc>
              <a:buNone/>
            </a:pPr>
            <a:endParaRPr kumimoji="1" lang="ja-JP" altLang="en-US" sz="3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タイトル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　　　防災チェック</a:t>
            </a:r>
            <a:r>
              <a:rPr lang="ja-JP" altLang="en-US" sz="1800" dirty="0"/>
              <a:t>（詳細</a:t>
            </a:r>
            <a:r>
              <a:rPr lang="ja-JP" altLang="en-US" sz="1800" dirty="0" smtClean="0"/>
              <a:t>は資料５参照</a:t>
            </a:r>
            <a:r>
              <a:rPr lang="ja-JP" altLang="en-US" sz="1800" dirty="0"/>
              <a:t>）</a:t>
            </a:r>
            <a:endParaRPr kumimoji="1" lang="ja-JP" alt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1088"/>
            <a:ext cx="165588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4816</TotalTime>
  <Words>537</Words>
  <Application>Plott Corporation</Application>
  <PresentationFormat>画面に合わせる (4:3)</PresentationFormat>
  <Paragraphs>310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おうちで防災訓練</vt:lpstr>
      <vt:lpstr>PowerPoint プレゼンテーション</vt:lpstr>
      <vt:lpstr>“おうちで防災訓練”</vt:lpstr>
      <vt:lpstr>PowerPoint プレゼンテーション</vt:lpstr>
      <vt:lpstr>工夫した点</vt:lpstr>
      <vt:lpstr>PowerPoint プレゼンテーション</vt:lpstr>
      <vt:lpstr>　　プログラム（詳細は資料２～４参照）</vt:lpstr>
      <vt:lpstr>PowerPoint プレゼンテーション</vt:lpstr>
      <vt:lpstr>　　　防災チェック（詳細は資料５参照）</vt:lpstr>
      <vt:lpstr>PowerPoint プレゼンテーション</vt:lpstr>
      <vt:lpstr>　　　　防災アンケート（詳細は資料６参照）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トイレ排水管の正常確認</vt:lpstr>
      <vt:lpstr>PowerPoint プレゼンテーション</vt:lpstr>
      <vt:lpstr>PowerPoint プレゼンテーション</vt:lpstr>
      <vt:lpstr> ⑥色水の流下を確認 </vt:lpstr>
      <vt:lpstr>PowerPoint プレゼンテーション</vt:lpstr>
      <vt:lpstr>PowerPoint プレゼンテーション</vt:lpstr>
      <vt:lpstr>協力への謝辞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おうちで防災訓練</dc:title>
  <dc:creator>Ken muramatsu</dc:creator>
  <cp:lastModifiedBy>pw5k-mrmt@asahi-net.or.jp</cp:lastModifiedBy>
  <cp:revision>230</cp:revision>
  <dcterms:created xsi:type="dcterms:W3CDTF">2022-01-25T03:46:10Z</dcterms:created>
  <dcterms:modified xsi:type="dcterms:W3CDTF">2022-02-20T05:40:15Z</dcterms:modified>
</cp:coreProperties>
</file>