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7"/>
  </p:notesMasterIdLst>
  <p:handoutMasterIdLst>
    <p:handoutMasterId r:id="rId28"/>
  </p:handoutMasterIdLst>
  <p:sldIdLst>
    <p:sldId id="359" r:id="rId2"/>
    <p:sldId id="363" r:id="rId3"/>
    <p:sldId id="367" r:id="rId4"/>
    <p:sldId id="366" r:id="rId5"/>
    <p:sldId id="365" r:id="rId6"/>
    <p:sldId id="364" r:id="rId7"/>
    <p:sldId id="368" r:id="rId8"/>
    <p:sldId id="369" r:id="rId9"/>
    <p:sldId id="361" r:id="rId10"/>
    <p:sldId id="372" r:id="rId11"/>
    <p:sldId id="373" r:id="rId12"/>
    <p:sldId id="370" r:id="rId13"/>
    <p:sldId id="357" r:id="rId14"/>
    <p:sldId id="358" r:id="rId15"/>
    <p:sldId id="286" r:id="rId16"/>
    <p:sldId id="304" r:id="rId17"/>
    <p:sldId id="375" r:id="rId18"/>
    <p:sldId id="374" r:id="rId19"/>
    <p:sldId id="371" r:id="rId20"/>
    <p:sldId id="382" r:id="rId21"/>
    <p:sldId id="376" r:id="rId22"/>
    <p:sldId id="377" r:id="rId23"/>
    <p:sldId id="379" r:id="rId24"/>
    <p:sldId id="381" r:id="rId25"/>
    <p:sldId id="303" r:id="rId26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9C92"/>
    <a:srgbClr val="CCFFCC"/>
    <a:srgbClr val="FF66FF"/>
    <a:srgbClr val="66FFFF"/>
    <a:srgbClr val="CCFF99"/>
    <a:srgbClr val="FF7C80"/>
    <a:srgbClr val="CCFF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5262" autoAdjust="0"/>
  </p:normalViewPr>
  <p:slideViewPr>
    <p:cSldViewPr>
      <p:cViewPr varScale="1">
        <p:scale>
          <a:sx n="73" d="100"/>
          <a:sy n="73" d="100"/>
        </p:scale>
        <p:origin x="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575" cy="496888"/>
          </a:xfrm>
          <a:prstGeom prst="rect">
            <a:avLst/>
          </a:prstGeom>
        </p:spPr>
        <p:txBody>
          <a:bodyPr vert="horz" lIns="91791" tIns="45897" rIns="91791" bIns="45897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3" y="3"/>
            <a:ext cx="2947987" cy="496888"/>
          </a:xfrm>
          <a:prstGeom prst="rect">
            <a:avLst/>
          </a:prstGeom>
        </p:spPr>
        <p:txBody>
          <a:bodyPr vert="horz" lIns="91791" tIns="45897" rIns="91791" bIns="45897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440870"/>
            <a:ext cx="2949575" cy="496887"/>
          </a:xfrm>
          <a:prstGeom prst="rect">
            <a:avLst/>
          </a:prstGeom>
        </p:spPr>
        <p:txBody>
          <a:bodyPr vert="horz" lIns="91791" tIns="45897" rIns="91791" bIns="45897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3" y="9440870"/>
            <a:ext cx="2947987" cy="496887"/>
          </a:xfrm>
          <a:prstGeom prst="rect">
            <a:avLst/>
          </a:prstGeom>
        </p:spPr>
        <p:txBody>
          <a:bodyPr vert="horz" wrap="square" lIns="91791" tIns="45897" rIns="91791" bIns="458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7722C1-5B0F-4236-AA98-D03C4CDFBB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148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575" cy="496888"/>
          </a:xfrm>
          <a:prstGeom prst="rect">
            <a:avLst/>
          </a:prstGeom>
        </p:spPr>
        <p:txBody>
          <a:bodyPr vert="horz" lIns="91791" tIns="45897" rIns="91791" bIns="45897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2" y="3"/>
            <a:ext cx="2949575" cy="496888"/>
          </a:xfrm>
          <a:prstGeom prst="rect">
            <a:avLst/>
          </a:prstGeom>
        </p:spPr>
        <p:txBody>
          <a:bodyPr vert="horz" lIns="91791" tIns="45897" rIns="91791" bIns="45897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8139333-914D-4F9A-99F2-7B461D0D52EC}" type="datetimeFigureOut">
              <a:rPr lang="ja-JP" altLang="en-US"/>
              <a:pPr>
                <a:defRPr/>
              </a:pPr>
              <a:t>2024/5/14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1" tIns="45897" rIns="91791" bIns="45897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2813"/>
            <a:ext cx="5443537" cy="4470400"/>
          </a:xfrm>
          <a:prstGeom prst="rect">
            <a:avLst/>
          </a:prstGeom>
        </p:spPr>
        <p:txBody>
          <a:bodyPr vert="horz" lIns="91791" tIns="45897" rIns="91791" bIns="45897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870"/>
            <a:ext cx="2949575" cy="496887"/>
          </a:xfrm>
          <a:prstGeom prst="rect">
            <a:avLst/>
          </a:prstGeom>
        </p:spPr>
        <p:txBody>
          <a:bodyPr vert="horz" lIns="91791" tIns="45897" rIns="91791" bIns="45897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2" y="9440870"/>
            <a:ext cx="2949575" cy="496887"/>
          </a:xfrm>
          <a:prstGeom prst="rect">
            <a:avLst/>
          </a:prstGeom>
        </p:spPr>
        <p:txBody>
          <a:bodyPr vert="horz" wrap="square" lIns="91791" tIns="45897" rIns="91791" bIns="458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D682BF-50AE-4B16-958B-73C59D4AED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326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82BF-50AE-4B16-958B-73C59D4AEDE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085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　以上で発表を終わります。</a:t>
            </a:r>
            <a:endParaRPr lang="en-US" altLang="ja-JP" dirty="0" smtClean="0"/>
          </a:p>
          <a:p>
            <a:r>
              <a:rPr lang="ja-JP" altLang="en-US" dirty="0" smtClean="0"/>
              <a:t>　ご清聴ありがとうございました。</a:t>
            </a:r>
            <a:endParaRPr lang="en-US" altLang="ja-JP" dirty="0" smtClean="0"/>
          </a:p>
          <a:p>
            <a:endParaRPr lang="ja-JP" altLang="en-US" dirty="0" smtClean="0"/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687" indent="-28564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595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9633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6671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3709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0747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7785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4823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88E7774-4BDC-46FE-8DA0-55506B03EFF8}" type="slidenum">
              <a:rPr lang="ja-JP" altLang="en-US"/>
              <a:pPr eaLnBrk="1" hangingPunct="1"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042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82BF-50AE-4B16-958B-73C59D4AEDE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685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82BF-50AE-4B16-958B-73C59D4AEDE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94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82BF-50AE-4B16-958B-73C59D4AEDE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18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687" indent="-28564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595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9633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6671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3709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0747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7785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4823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69E28E-D7B7-4080-A361-200ACEE61BAB}" type="slidenum">
              <a:rPr lang="ja-JP" altLang="en-US"/>
              <a:pPr eaLnBrk="1" hangingPunct="1"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474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687" indent="-28564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595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9633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6671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3709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0747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7785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4823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69E28E-D7B7-4080-A361-200ACEE61BAB}" type="slidenum">
              <a:rPr lang="ja-JP" altLang="en-US"/>
              <a:pPr eaLnBrk="1" hangingPunct="1"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482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687" indent="-28564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595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9633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6671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3709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0747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7785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4823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7D4C9F6-A4BC-4F08-A725-F255D977E7D8}" type="slidenum">
              <a:rPr lang="ja-JP" altLang="en-US"/>
              <a:pPr eaLnBrk="1" hangingPunct="1"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019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687" indent="-28564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595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9633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6671" indent="-228519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3709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0747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7785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4823" indent="-2285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69E28E-D7B7-4080-A361-200ACEE61BAB}" type="slidenum">
              <a:rPr lang="ja-JP" altLang="en-US"/>
              <a:pPr eaLnBrk="1" hangingPunct="1"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97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82BF-50AE-4B16-958B-73C59D4AEDE8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88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6F5B-1C05-4923-AFA3-C615E199F35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535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F53-95F9-4468-92DD-FF88C4477FA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057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8" y="1761854"/>
            <a:ext cx="9124933" cy="471145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7346" y="0"/>
            <a:ext cx="3086100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66045" y="6473307"/>
            <a:ext cx="2057400" cy="365125"/>
          </a:xfrm>
        </p:spPr>
        <p:txBody>
          <a:bodyPr/>
          <a:lstStyle/>
          <a:p>
            <a:fld id="{F28C4A98-DD6E-4CC3-A7DF-596676854FB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35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29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43769" y="17755"/>
            <a:ext cx="3086100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ECCD0A6-03AF-443E-BC80-F84160ECB47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144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0"/>
            <a:ext cx="3086100" cy="365125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85748"/>
            <a:ext cx="2057400" cy="365125"/>
          </a:xfrm>
        </p:spPr>
        <p:txBody>
          <a:bodyPr/>
          <a:lstStyle/>
          <a:p>
            <a:fld id="{89407815-088F-45B6-9095-63B59BCD2E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086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5AE0-B61D-46DC-84BB-400DF855C50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240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FF9-DF35-48FA-9B29-5B793C57DA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4237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F8A-AF97-42F1-928C-74CE70E151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321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C1EE-E957-4857-A777-24D056FD86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496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FF9-DF35-48FA-9B29-5B793C57DA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55118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2015/1/27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7FF9-DF35-48FA-9B29-5B793C57DA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4283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90" r:id="rId3"/>
    <p:sldLayoutId id="2147483991" r:id="rId4"/>
    <p:sldLayoutId id="2147483987" r:id="rId5"/>
    <p:sldLayoutId id="2147483988" r:id="rId6"/>
    <p:sldLayoutId id="2147483989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386" y="2060848"/>
            <a:ext cx="8962764" cy="1595512"/>
          </a:xfrm>
        </p:spPr>
        <p:txBody>
          <a:bodyPr anchor="ctr">
            <a:noAutofit/>
          </a:bodyPr>
          <a:lstStyle/>
          <a:p>
            <a:r>
              <a:rPr lang="ja-JP" altLang="en-US" sz="7200" b="1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応急給水拠点と訓練</a:t>
            </a:r>
            <a:endParaRPr lang="ja-JP" altLang="en-US" sz="7200" b="1" spc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0768" y="4581128"/>
            <a:ext cx="6858000" cy="1223714"/>
          </a:xfrm>
        </p:spPr>
        <p:txBody>
          <a:bodyPr anchor="ctr"/>
          <a:lstStyle/>
          <a:p>
            <a:r>
              <a:rPr lang="ja-JP" altLang="en-US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令和６年５月</a:t>
            </a:r>
            <a:r>
              <a:rPr lang="ja-JP" altLang="en-US" spc="600" dirty="0">
                <a:latin typeface="Meiryo UI" panose="020B0604030504040204" pitchFamily="50" charset="-128"/>
                <a:ea typeface="Meiryo UI" panose="020B0604030504040204" pitchFamily="50" charset="-128"/>
              </a:rPr>
              <a:t>２１</a:t>
            </a:r>
            <a:r>
              <a:rPr lang="ja-JP" altLang="en-US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pc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上下</a:t>
            </a:r>
            <a:r>
              <a:rPr lang="ja-JP" altLang="en-US" spc="600" dirty="0">
                <a:latin typeface="Meiryo UI" panose="020B0604030504040204" pitchFamily="50" charset="-128"/>
                <a:ea typeface="Meiryo UI" panose="020B0604030504040204" pitchFamily="50" charset="-128"/>
              </a:rPr>
              <a:t>水道局水道</a:t>
            </a:r>
            <a:r>
              <a:rPr lang="ja-JP" altLang="en-US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管理課</a:t>
            </a:r>
            <a:endParaRPr lang="en-US" altLang="ja-JP" spc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0404" y="1700808"/>
            <a:ext cx="873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　</a:t>
            </a:r>
            <a:r>
              <a:rPr lang="ja-JP" altLang="en-US" sz="2400" spc="600" dirty="0">
                <a:latin typeface="Meiryo UI" panose="020B0604030504040204" pitchFamily="50" charset="-128"/>
                <a:ea typeface="Meiryo UI" panose="020B0604030504040204" pitchFamily="50" charset="-128"/>
              </a:rPr>
              <a:t>麻生</a:t>
            </a:r>
            <a:r>
              <a:rPr lang="ja-JP" altLang="en-US" sz="2400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区</a:t>
            </a:r>
            <a:r>
              <a:rPr lang="zh-TW" altLang="en-US" sz="2400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自主</a:t>
            </a:r>
            <a:r>
              <a:rPr lang="zh-TW" altLang="en-US" sz="2400" spc="600" dirty="0">
                <a:latin typeface="Meiryo UI" panose="020B0604030504040204" pitchFamily="50" charset="-128"/>
                <a:ea typeface="Meiryo UI" panose="020B0604030504040204" pitchFamily="50" charset="-128"/>
              </a:rPr>
              <a:t>防災組織連絡協議会総会</a:t>
            </a:r>
            <a:endParaRPr kumimoji="1" lang="ja-JP" altLang="en-US" sz="2400" spc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8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1337" y="204544"/>
            <a:ext cx="7886700" cy="815138"/>
          </a:xfrm>
        </p:spPr>
        <p:txBody>
          <a:bodyPr/>
          <a:lstStyle/>
          <a:p>
            <a:r>
              <a:rPr kumimoji="1" lang="ja-JP" altLang="en-US" dirty="0" smtClean="0"/>
              <a:t>応急給水の方法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56354" y="2059430"/>
            <a:ext cx="2736304" cy="3960440"/>
            <a:chOff x="539552" y="2276872"/>
            <a:chExt cx="2736304" cy="2952328"/>
          </a:xfrm>
        </p:grpSpPr>
        <p:sp>
          <p:nvSpPr>
            <p:cNvPr id="4" name="正方形/長方形 3"/>
            <p:cNvSpPr/>
            <p:nvPr/>
          </p:nvSpPr>
          <p:spPr>
            <a:xfrm>
              <a:off x="539552" y="2276872"/>
              <a:ext cx="2736304" cy="2952328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10926" y="3180850"/>
              <a:ext cx="2544286" cy="149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b="1" spc="600" dirty="0" smtClean="0"/>
                <a:t>水道施設</a:t>
              </a:r>
              <a:endParaRPr kumimoji="1" lang="en-US" altLang="ja-JP" sz="4000" b="1" spc="600" dirty="0" smtClean="0"/>
            </a:p>
            <a:p>
              <a:r>
                <a:rPr kumimoji="1" lang="ja-JP" altLang="en-US" sz="2800" dirty="0" smtClean="0"/>
                <a:t>　浄水場</a:t>
              </a:r>
              <a:endParaRPr kumimoji="1" lang="en-US" altLang="ja-JP" sz="2800" dirty="0" smtClean="0"/>
            </a:p>
            <a:p>
              <a:r>
                <a:rPr kumimoji="1" lang="ja-JP" altLang="en-US" sz="2800" dirty="0"/>
                <a:t>　</a:t>
              </a:r>
              <a:r>
                <a:rPr kumimoji="1" lang="ja-JP" altLang="en-US" sz="2800" dirty="0" smtClean="0"/>
                <a:t>配水池</a:t>
              </a:r>
              <a:endParaRPr kumimoji="1" lang="en-US" altLang="ja-JP" sz="2800" dirty="0" smtClean="0"/>
            </a:p>
            <a:p>
              <a:r>
                <a:rPr kumimoji="1" lang="ja-JP" altLang="en-US" sz="2800" dirty="0" smtClean="0"/>
                <a:t>　水道管など</a:t>
              </a:r>
              <a:endParaRPr kumimoji="1" lang="ja-JP" altLang="en-US" sz="2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845756" y="527487"/>
            <a:ext cx="876705" cy="1531943"/>
            <a:chOff x="5868144" y="1186534"/>
            <a:chExt cx="1008112" cy="1882426"/>
          </a:xfrm>
        </p:grpSpPr>
        <p:sp>
          <p:nvSpPr>
            <p:cNvPr id="6" name="楕円 5"/>
            <p:cNvSpPr/>
            <p:nvPr/>
          </p:nvSpPr>
          <p:spPr>
            <a:xfrm>
              <a:off x="5868144" y="2780928"/>
              <a:ext cx="100811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 rot="460149">
              <a:off x="6502387" y="1186534"/>
              <a:ext cx="360040" cy="1728192"/>
              <a:chOff x="5364088" y="3573016"/>
              <a:chExt cx="470183" cy="2592288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5364088" y="3573016"/>
                <a:ext cx="0" cy="25922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正方形/長方形 9"/>
              <p:cNvSpPr/>
              <p:nvPr/>
            </p:nvSpPr>
            <p:spPr>
              <a:xfrm>
                <a:off x="5402223" y="3573016"/>
                <a:ext cx="432048" cy="1584176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>
          <a:xfrm>
            <a:off x="7263492" y="4091410"/>
            <a:ext cx="1008112" cy="1882426"/>
            <a:chOff x="5868144" y="1186534"/>
            <a:chExt cx="1008112" cy="1882426"/>
          </a:xfrm>
        </p:grpSpPr>
        <p:sp>
          <p:nvSpPr>
            <p:cNvPr id="15" name="楕円 14"/>
            <p:cNvSpPr/>
            <p:nvPr/>
          </p:nvSpPr>
          <p:spPr>
            <a:xfrm>
              <a:off x="5868144" y="2780928"/>
              <a:ext cx="100811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 rot="460149">
              <a:off x="6502387" y="1186534"/>
              <a:ext cx="360040" cy="1728192"/>
              <a:chOff x="5364088" y="3573016"/>
              <a:chExt cx="470183" cy="2592288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>
                <a:off x="5364088" y="3573016"/>
                <a:ext cx="0" cy="25922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正方形/長方形 17"/>
              <p:cNvSpPr/>
              <p:nvPr/>
            </p:nvSpPr>
            <p:spPr>
              <a:xfrm>
                <a:off x="5402223" y="3573016"/>
                <a:ext cx="432048" cy="1584176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20" name="直線矢印コネクタ 19"/>
          <p:cNvCxnSpPr/>
          <p:nvPr/>
        </p:nvCxnSpPr>
        <p:spPr>
          <a:xfrm flipV="1">
            <a:off x="3707904" y="2136630"/>
            <a:ext cx="3016421" cy="900542"/>
          </a:xfrm>
          <a:prstGeom prst="straightConnector1">
            <a:avLst/>
          </a:prstGeom>
          <a:ln w="60325">
            <a:solidFill>
              <a:schemeClr val="tx1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491880" y="2335914"/>
            <a:ext cx="3302390" cy="1069072"/>
          </a:xfrm>
          <a:prstGeom prst="straightConnector1">
            <a:avLst/>
          </a:prstGeom>
          <a:ln w="60325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endCxn id="15" idx="2"/>
          </p:cNvCxnSpPr>
          <p:nvPr/>
        </p:nvCxnSpPr>
        <p:spPr>
          <a:xfrm>
            <a:off x="3392658" y="4985427"/>
            <a:ext cx="3870834" cy="844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433961" y="1080245"/>
            <a:ext cx="2720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spc="600" dirty="0" smtClean="0">
                <a:solidFill>
                  <a:srgbClr val="FFC000"/>
                </a:solidFill>
              </a:rPr>
              <a:t>運搬給水</a:t>
            </a:r>
            <a:endParaRPr kumimoji="1" lang="en-US" altLang="ja-JP" sz="3200" b="1" spc="600" dirty="0" smtClean="0">
              <a:solidFill>
                <a:srgbClr val="FFC000"/>
              </a:solidFill>
            </a:endParaRPr>
          </a:p>
          <a:p>
            <a:r>
              <a:rPr kumimoji="1" lang="ja-JP" altLang="en-US" sz="2400" spc="600" dirty="0" smtClean="0"/>
              <a:t>給水タンク車で水道水を運搬</a:t>
            </a:r>
            <a:endParaRPr kumimoji="1" lang="ja-JP" altLang="en-US" sz="2400" spc="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28069" y="3949193"/>
            <a:ext cx="2701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spc="600" dirty="0" smtClean="0">
                <a:solidFill>
                  <a:srgbClr val="FFC000"/>
                </a:solidFill>
              </a:rPr>
              <a:t>拠点給水</a:t>
            </a:r>
            <a:endParaRPr kumimoji="1" lang="en-US" altLang="ja-JP" sz="3200" b="1" spc="600" dirty="0" smtClean="0">
              <a:solidFill>
                <a:srgbClr val="FFC000"/>
              </a:solidFill>
            </a:endParaRPr>
          </a:p>
          <a:p>
            <a:r>
              <a:rPr kumimoji="1" lang="ja-JP" altLang="en-US" sz="2400" spc="600" dirty="0" smtClean="0"/>
              <a:t>水道施設から直接水道水をとる</a:t>
            </a:r>
            <a:endParaRPr kumimoji="1" lang="ja-JP" altLang="en-US" sz="2400" spc="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83191" y="6028141"/>
            <a:ext cx="183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spc="600" dirty="0" smtClean="0"/>
              <a:t>給水所</a:t>
            </a:r>
            <a:endParaRPr kumimoji="1" lang="ja-JP" altLang="en-US" sz="2400" spc="600" dirty="0"/>
          </a:p>
        </p:txBody>
      </p:sp>
      <p:sp>
        <p:nvSpPr>
          <p:cNvPr id="38" name="正方形/長方形 37"/>
          <p:cNvSpPr/>
          <p:nvPr/>
        </p:nvSpPr>
        <p:spPr>
          <a:xfrm>
            <a:off x="7514155" y="2120915"/>
            <a:ext cx="999393" cy="1115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加算 38"/>
          <p:cNvSpPr/>
          <p:nvPr/>
        </p:nvSpPr>
        <p:spPr>
          <a:xfrm>
            <a:off x="7762381" y="2126892"/>
            <a:ext cx="502939" cy="460009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44208" y="3295512"/>
            <a:ext cx="273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医療機関、学校など</a:t>
            </a:r>
            <a:endParaRPr kumimoji="1" lang="ja-JP" altLang="en-US" sz="2400" dirty="0"/>
          </a:p>
        </p:txBody>
      </p:sp>
      <p:sp>
        <p:nvSpPr>
          <p:cNvPr id="3" name="涙形 2"/>
          <p:cNvSpPr/>
          <p:nvPr/>
        </p:nvSpPr>
        <p:spPr>
          <a:xfrm rot="19093364">
            <a:off x="931599" y="2669570"/>
            <a:ext cx="429537" cy="449989"/>
          </a:xfrm>
          <a:prstGeom prst="teardrop">
            <a:avLst>
              <a:gd name="adj" fmla="val 13571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6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" b="2631"/>
          <a:stretch/>
        </p:blipFill>
        <p:spPr>
          <a:xfrm>
            <a:off x="539552" y="980728"/>
            <a:ext cx="7972765" cy="53285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1520" y="188640"/>
            <a:ext cx="3013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600" dirty="0" smtClean="0"/>
              <a:t>給水タンク車</a:t>
            </a:r>
            <a:endParaRPr kumimoji="1" lang="ja-JP" altLang="en-US" sz="3600" spc="600" dirty="0"/>
          </a:p>
        </p:txBody>
      </p:sp>
    </p:spTree>
    <p:extLst>
      <p:ext uri="{BB962C8B-B14F-4D97-AF65-F5344CB8AC3E}">
        <p14:creationId xmlns:p14="http://schemas.microsoft.com/office/powerpoint/2010/main" val="25922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67544" y="620688"/>
            <a:ext cx="8496944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spc="600" dirty="0" smtClean="0"/>
              <a:t>拠点給水</a:t>
            </a:r>
            <a:r>
              <a:rPr lang="ja-JP" altLang="en-US" sz="4800" spc="600" dirty="0" smtClean="0"/>
              <a:t>＝水道施設から直接水道水をとって、応急給水を行うことができる施設</a:t>
            </a:r>
            <a:endParaRPr lang="en-US" altLang="ja-JP" sz="4800" spc="600" dirty="0"/>
          </a:p>
          <a:p>
            <a:pPr algn="ctr"/>
            <a:endParaRPr lang="en-US" altLang="ja-JP" sz="5400" dirty="0" smtClean="0"/>
          </a:p>
          <a:p>
            <a:pPr algn="ctr"/>
            <a:endParaRPr lang="en-US" altLang="ja-JP" sz="5400" dirty="0" smtClean="0"/>
          </a:p>
          <a:p>
            <a:pPr algn="ctr"/>
            <a:r>
              <a:rPr lang="ja-JP" altLang="en-US" sz="5400" b="1" spc="600" dirty="0" smtClean="0">
                <a:solidFill>
                  <a:srgbClr val="FFC000"/>
                </a:solidFill>
              </a:rPr>
              <a:t>応急給水拠点</a:t>
            </a:r>
            <a:endParaRPr lang="en-US" altLang="ja-JP" sz="5400" b="1" spc="600" dirty="0" smtClean="0">
              <a:solidFill>
                <a:srgbClr val="FFC000"/>
              </a:solidFill>
            </a:endParaRPr>
          </a:p>
          <a:p>
            <a:pPr algn="ctr"/>
            <a:r>
              <a:rPr lang="en-US" altLang="ja-JP" sz="2800" dirty="0" smtClean="0"/>
              <a:t>※</a:t>
            </a:r>
            <a:r>
              <a:rPr lang="ja-JP" altLang="en-US" sz="2800" dirty="0" smtClean="0"/>
              <a:t>災害時応急給水拠点</a:t>
            </a:r>
            <a:endParaRPr lang="ja-JP" altLang="en-US" sz="2800" dirty="0"/>
          </a:p>
        </p:txBody>
      </p:sp>
      <p:sp>
        <p:nvSpPr>
          <p:cNvPr id="5" name="下矢印 4"/>
          <p:cNvSpPr/>
          <p:nvPr/>
        </p:nvSpPr>
        <p:spPr>
          <a:xfrm>
            <a:off x="4067944" y="3356992"/>
            <a:ext cx="1008112" cy="7920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75556" y="620688"/>
            <a:ext cx="748883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4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6274" y="116632"/>
            <a:ext cx="64676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管路上の応急給水拠点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9830" y="977284"/>
            <a:ext cx="91117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">
              <a:spcBef>
                <a:spcPct val="50000"/>
              </a:spcBef>
            </a:pPr>
            <a:r>
              <a:rPr lang="ja-JP" altLang="en-US" sz="3200" dirty="0" smtClean="0">
                <a:latin typeface="+mn-ea"/>
              </a:rPr>
              <a:t>耐震化した水道管に給水栓を整備しています。</a:t>
            </a:r>
            <a:r>
              <a:rPr lang="en-US" altLang="ja-JP" sz="3200" dirty="0" smtClean="0">
                <a:latin typeface="+mn-ea"/>
              </a:rPr>
              <a:t/>
            </a:r>
            <a:br>
              <a:rPr lang="en-US" altLang="ja-JP" sz="3200" dirty="0" smtClean="0">
                <a:latin typeface="+mn-ea"/>
              </a:rPr>
            </a:br>
            <a:r>
              <a:rPr lang="en-US" altLang="ja-JP" sz="3200" dirty="0">
                <a:latin typeface="+mn-ea"/>
              </a:rPr>
              <a:t>※</a:t>
            </a:r>
            <a:r>
              <a:rPr lang="ja-JP" altLang="en-US" sz="3200" dirty="0" smtClean="0">
                <a:latin typeface="+mn-ea"/>
              </a:rPr>
              <a:t>災害時に職員にて開設</a:t>
            </a:r>
            <a:endParaRPr lang="en-US" altLang="ja-JP" sz="3200" dirty="0" smtClean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53" y="2314729"/>
            <a:ext cx="3991947" cy="3498919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51722" y="5949280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" algn="ctr">
              <a:spcBef>
                <a:spcPct val="50000"/>
              </a:spcBef>
            </a:pPr>
            <a:r>
              <a:rPr lang="ja-JP" altLang="en-US" sz="2800" dirty="0" smtClean="0">
                <a:latin typeface="+mn-ea"/>
                <a:ea typeface="+mn-ea"/>
              </a:rPr>
              <a:t>道路上に設置されている応急給水拠点の鉄蓋</a:t>
            </a:r>
            <a:endParaRPr lang="en-US" altLang="ja-JP" sz="28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382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10461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災害対策用貯水槽の応急給水拠点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5680" y="879902"/>
            <a:ext cx="8208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">
              <a:spcBef>
                <a:spcPct val="50000"/>
              </a:spcBef>
            </a:pPr>
            <a:r>
              <a:rPr lang="ja-JP" altLang="en-US" sz="3200" dirty="0" smtClean="0">
                <a:latin typeface="+mn-ea"/>
                <a:ea typeface="+mn-ea"/>
              </a:rPr>
              <a:t>市立小中学校や公園に貯水槽を整備。</a:t>
            </a:r>
            <a:endParaRPr lang="en-US" altLang="ja-JP" sz="3200" dirty="0" smtClean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3" y="1649343"/>
            <a:ext cx="7746131" cy="47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4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182" y="0"/>
            <a:ext cx="80543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4400" b="1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開設不要型応急給水拠点</a:t>
            </a:r>
            <a:endParaRPr lang="ja-JP" altLang="en-US" sz="4400" b="1" spc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15008" y="741181"/>
            <a:ext cx="89289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">
              <a:spcBef>
                <a:spcPct val="50000"/>
              </a:spcBef>
            </a:pPr>
            <a:r>
              <a:rPr lang="ja-JP" altLang="en-US" sz="3200" spc="600" dirty="0" smtClean="0">
                <a:latin typeface="+mn-ea"/>
                <a:ea typeface="+mn-ea"/>
              </a:rPr>
              <a:t>特別な器具を必要としない給水拠点（常時使用可能）</a:t>
            </a:r>
            <a:endParaRPr lang="en-US" altLang="ja-JP" sz="3200" spc="600" dirty="0" smtClean="0">
              <a:latin typeface="+mn-ea"/>
              <a:ea typeface="+mn-ea"/>
            </a:endParaRPr>
          </a:p>
          <a:p>
            <a:pPr marL="161925"/>
            <a:r>
              <a:rPr lang="ja-JP" altLang="en-US" sz="3200" spc="600" dirty="0" smtClean="0">
                <a:latin typeface="+mn-ea"/>
                <a:ea typeface="+mn-ea"/>
              </a:rPr>
              <a:t>避難所に指定されているすべての市立小中学校に整備予定。</a:t>
            </a:r>
            <a:endParaRPr lang="en-US" altLang="ja-JP" sz="3200" spc="600" dirty="0" smtClean="0">
              <a:latin typeface="+mn-ea"/>
              <a:ea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36" r="29035" b="5444"/>
          <a:stretch/>
        </p:blipFill>
        <p:spPr>
          <a:xfrm>
            <a:off x="467544" y="2924944"/>
            <a:ext cx="8208912" cy="3600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8781" y="154801"/>
            <a:ext cx="87877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4400" b="1" spc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配水池などを利用した応急給水</a:t>
            </a:r>
            <a:endParaRPr lang="ja-JP" altLang="en-US" sz="4400" b="1" spc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482" y="1052736"/>
            <a:ext cx="8964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">
              <a:spcBef>
                <a:spcPct val="50000"/>
              </a:spcBef>
            </a:pPr>
            <a:r>
              <a:rPr lang="ja-JP" altLang="en-US" sz="3200" b="1" spc="600" dirty="0" smtClean="0">
                <a:latin typeface="+mn-ea"/>
              </a:rPr>
              <a:t>緊急遮断弁</a:t>
            </a:r>
            <a:r>
              <a:rPr lang="ja-JP" altLang="en-US" sz="3200" spc="600" dirty="0" smtClean="0">
                <a:latin typeface="+mn-ea"/>
              </a:rPr>
              <a:t>を整備し、配水池以下への水道の流出を防止して水を貯めておく施設。</a:t>
            </a:r>
            <a:endParaRPr lang="en-US" altLang="ja-JP" sz="3200" spc="600" dirty="0" smtClean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8" y="2420888"/>
            <a:ext cx="8545695" cy="3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81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ity.kawasaki.jp/800/cmsfiles/contents/0000085/85389/kisetusui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80" y="332656"/>
            <a:ext cx="42091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city.kawasaki.jp/800/cmsfiles/contents/0000085/85389/kanban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279" y="3284984"/>
            <a:ext cx="46270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4" t="4629" r="1875" b="1426"/>
          <a:stretch/>
        </p:blipFill>
        <p:spPr>
          <a:xfrm>
            <a:off x="5148064" y="1556791"/>
            <a:ext cx="3744416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1" y="378042"/>
            <a:ext cx="8712968" cy="1268760"/>
          </a:xfrm>
        </p:spPr>
        <p:txBody>
          <a:bodyPr>
            <a:noAutofit/>
          </a:bodyPr>
          <a:lstStyle/>
          <a:p>
            <a:r>
              <a:rPr kumimoji="1" lang="ja-JP" altLang="en-US" spc="600" dirty="0" smtClean="0"/>
              <a:t>給水所で水をもらうためには。</a:t>
            </a:r>
            <a:r>
              <a:rPr kumimoji="1" lang="en-US" altLang="ja-JP" spc="600" dirty="0" smtClean="0"/>
              <a:t/>
            </a:r>
            <a:br>
              <a:rPr kumimoji="1" lang="en-US" altLang="ja-JP" spc="600" dirty="0" smtClean="0"/>
            </a:br>
            <a:r>
              <a:rPr kumimoji="1" lang="ja-JP" altLang="en-US" spc="600" dirty="0" smtClean="0"/>
              <a:t>　　　　→</a:t>
            </a:r>
            <a:r>
              <a:rPr lang="ja-JP" altLang="en-US" spc="600" dirty="0" smtClean="0"/>
              <a:t>水を入れる</a:t>
            </a:r>
            <a:r>
              <a:rPr lang="ja-JP" altLang="en-US" sz="4800" b="1" spc="600" dirty="0" smtClean="0"/>
              <a:t>容器</a:t>
            </a:r>
            <a:r>
              <a:rPr lang="ja-JP" altLang="en-US" spc="600" dirty="0" smtClean="0"/>
              <a:t>が必要</a:t>
            </a:r>
            <a:endParaRPr kumimoji="1" lang="ja-JP" altLang="en-US" spc="600" dirty="0"/>
          </a:p>
        </p:txBody>
      </p:sp>
      <p:pic>
        <p:nvPicPr>
          <p:cNvPr id="6148" name="Picture 4" descr="応急給水訓練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応急給水訓練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1988840"/>
            <a:ext cx="2518665" cy="31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3347864" y="5661248"/>
            <a:ext cx="1678239" cy="57606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7194066" y="4662427"/>
            <a:ext cx="216024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87624" y="60932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ご自身で持参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8144" y="530004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給水袋（</a:t>
            </a:r>
            <a:r>
              <a:rPr kumimoji="1" lang="en-US" altLang="ja-JP" sz="2800" dirty="0" smtClean="0"/>
              <a:t>6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10L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数に限りがあるため、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容器をご持参ください。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92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city.kawasaki.jp/800/cmsfiles/contents/0000085/85389/kyuusui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50" y="1556792"/>
            <a:ext cx="430368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79512" y="10209"/>
            <a:ext cx="90364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pc="600" dirty="0" smtClean="0"/>
              <a:t>応急給水拠点を使うためには、</a:t>
            </a:r>
            <a:endParaRPr lang="en-US" altLang="ja-JP" spc="600" dirty="0" smtClean="0"/>
          </a:p>
          <a:p>
            <a:r>
              <a:rPr lang="ja-JP" altLang="en-US" spc="600" dirty="0" smtClean="0"/>
              <a:t>　　　　　→給水所を</a:t>
            </a:r>
            <a:r>
              <a:rPr lang="ja-JP" altLang="en-US" sz="4500" b="1" spc="600" dirty="0" smtClean="0"/>
              <a:t>開設</a:t>
            </a:r>
            <a:r>
              <a:rPr lang="ja-JP" altLang="en-US" spc="600" dirty="0" smtClean="0"/>
              <a:t>する必要</a:t>
            </a:r>
            <a:endParaRPr lang="ja-JP" altLang="en-US" spc="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17" y="1637379"/>
            <a:ext cx="3320593" cy="24555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97" y="4221088"/>
            <a:ext cx="3320593" cy="249311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385512" y="5231357"/>
            <a:ext cx="2847785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格納庫</a:t>
            </a:r>
            <a:endParaRPr kumimoji="1" lang="en-US" altLang="ja-JP" sz="4000" b="1" dirty="0" smtClean="0"/>
          </a:p>
          <a:p>
            <a:r>
              <a:rPr kumimoji="1" lang="ja-JP" altLang="en-US" sz="2400" dirty="0" smtClean="0"/>
              <a:t>立上げに必要な機材等が入っている。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4233297" y="4092900"/>
            <a:ext cx="956820" cy="1568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233297" y="5661248"/>
            <a:ext cx="842759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16024"/>
            <a:ext cx="7886700" cy="908720"/>
          </a:xfrm>
        </p:spPr>
        <p:txBody>
          <a:bodyPr/>
          <a:lstStyle/>
          <a:p>
            <a:r>
              <a:rPr kumimoji="1" lang="ja-JP" altLang="en-US" spc="600" dirty="0" smtClean="0"/>
              <a:t>水が家庭に届くまで</a:t>
            </a:r>
            <a:endParaRPr kumimoji="1" lang="ja-JP" altLang="en-US" spc="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" b="3707"/>
          <a:stretch/>
        </p:blipFill>
        <p:spPr bwMode="auto">
          <a:xfrm>
            <a:off x="395536" y="1268760"/>
            <a:ext cx="825976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楕円 4"/>
          <p:cNvSpPr/>
          <p:nvPr/>
        </p:nvSpPr>
        <p:spPr>
          <a:xfrm>
            <a:off x="6732240" y="4725144"/>
            <a:ext cx="1800200" cy="1656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0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39552" y="4221088"/>
            <a:ext cx="8280920" cy="21775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pc="600" dirty="0" smtClean="0"/>
              <a:t>川崎市上下水道局では、</a:t>
            </a:r>
            <a:endParaRPr lang="en-US" altLang="ja-JP" spc="600" dirty="0" smtClean="0"/>
          </a:p>
          <a:p>
            <a:r>
              <a:rPr lang="ja-JP" altLang="en-US" spc="600" dirty="0" smtClean="0"/>
              <a:t>市民向けに</a:t>
            </a:r>
            <a:r>
              <a:rPr lang="ja-JP" altLang="en-US" sz="4800" b="1" spc="600" dirty="0" smtClean="0">
                <a:solidFill>
                  <a:srgbClr val="FFC000"/>
                </a:solidFill>
              </a:rPr>
              <a:t>応急給水訓練</a:t>
            </a:r>
            <a:r>
              <a:rPr lang="ja-JP" altLang="en-US" spc="600" dirty="0" smtClean="0"/>
              <a:t>を</a:t>
            </a:r>
            <a:endParaRPr lang="en-US" altLang="ja-JP" spc="600" dirty="0" smtClean="0"/>
          </a:p>
          <a:p>
            <a:r>
              <a:rPr lang="ja-JP" altLang="en-US" spc="600" dirty="0" smtClean="0"/>
              <a:t>実施しています。</a:t>
            </a:r>
            <a:endParaRPr lang="ja-JP" altLang="en-US" spc="600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51520" y="404664"/>
            <a:ext cx="8605464" cy="35283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　的</a:t>
            </a:r>
            <a:endParaRPr lang="en-US" altLang="ja-JP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pc="600" dirty="0" smtClean="0"/>
              <a:t>応急給水を体験して、応急活動をあらかじめ知ってもらう。</a:t>
            </a:r>
            <a:endParaRPr lang="en-US" altLang="ja-JP" spc="600" dirty="0" smtClean="0"/>
          </a:p>
          <a:p>
            <a:pPr marL="742950" indent="-7429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pc="600" dirty="0" smtClean="0"/>
              <a:t>近くの応急給水拠点を知ってもらう。</a:t>
            </a:r>
            <a:endParaRPr lang="ja-JP" altLang="en-US" spc="600" dirty="0"/>
          </a:p>
        </p:txBody>
      </p:sp>
    </p:spTree>
    <p:extLst>
      <p:ext uri="{BB962C8B-B14F-4D97-AF65-F5344CB8AC3E}">
        <p14:creationId xmlns:p14="http://schemas.microsoft.com/office/powerpoint/2010/main" val="23738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18" y="764704"/>
            <a:ext cx="8712967" cy="2787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spc="600" dirty="0" smtClean="0">
                <a:solidFill>
                  <a:srgbClr val="FFC000"/>
                </a:solidFill>
              </a:rPr>
              <a:t>応急給水体験</a:t>
            </a:r>
            <a:endParaRPr lang="en-US" altLang="ja-JP" sz="4800" b="1" spc="600" dirty="0" smtClean="0">
              <a:solidFill>
                <a:srgbClr val="FFC000"/>
              </a:solidFill>
            </a:endParaRPr>
          </a:p>
          <a:p>
            <a:pPr>
              <a:spcBef>
                <a:spcPts val="2400"/>
              </a:spcBef>
            </a:pPr>
            <a:r>
              <a:rPr lang="ja-JP" altLang="en-US" sz="4000" spc="600" dirty="0" smtClean="0"/>
              <a:t>給水タンク車を使って、</a:t>
            </a:r>
            <a:endParaRPr lang="en-US" altLang="ja-JP" sz="4000" spc="600" dirty="0"/>
          </a:p>
          <a:p>
            <a:pPr>
              <a:spcBef>
                <a:spcPts val="0"/>
              </a:spcBef>
            </a:pPr>
            <a:r>
              <a:rPr lang="ja-JP" altLang="en-US" sz="4000" spc="600" dirty="0" smtClean="0"/>
              <a:t>給水所を開設し、給水袋の重さを体験してもらう。</a:t>
            </a:r>
            <a:endParaRPr lang="ja-JP" altLang="en-US" sz="4000" spc="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95535" y="4077072"/>
            <a:ext cx="8424935" cy="2016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pc="600" dirty="0" smtClean="0"/>
              <a:t>その他にも、</a:t>
            </a:r>
            <a:endParaRPr lang="en-US" altLang="ja-JP" spc="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pc="600" dirty="0" smtClean="0"/>
              <a:t>お近くの応急給水拠点の説明</a:t>
            </a:r>
            <a:endParaRPr lang="en-US" altLang="ja-JP" spc="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pc="600" dirty="0" smtClean="0"/>
              <a:t>地震の被害状況の紹介</a:t>
            </a:r>
            <a:endParaRPr lang="ja-JP" altLang="en-US" spc="600" dirty="0"/>
          </a:p>
        </p:txBody>
      </p:sp>
    </p:spTree>
    <p:extLst>
      <p:ext uri="{BB962C8B-B14F-4D97-AF65-F5344CB8AC3E}">
        <p14:creationId xmlns:p14="http://schemas.microsoft.com/office/powerpoint/2010/main" val="38198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応急給水訓練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-1989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23528" y="620688"/>
            <a:ext cx="8424935" cy="5616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spc="600" dirty="0" smtClean="0">
                <a:solidFill>
                  <a:srgbClr val="FFC000"/>
                </a:solidFill>
              </a:rPr>
              <a:t>応急給水拠点の開設</a:t>
            </a:r>
            <a:endParaRPr lang="en-US" altLang="ja-JP" sz="4800" b="1" spc="600" dirty="0" smtClean="0">
              <a:solidFill>
                <a:srgbClr val="FFC000"/>
              </a:solidFill>
            </a:endParaRP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ja-JP" altLang="en-US" spc="600" dirty="0" smtClean="0"/>
              <a:t>拠点の開設は職員または、 </a:t>
            </a:r>
            <a:r>
              <a:rPr lang="ja-JP" altLang="en-US" sz="4800" b="1" spc="600" dirty="0" smtClean="0"/>
              <a:t>自主防災組織</a:t>
            </a:r>
            <a:r>
              <a:rPr lang="ja-JP" altLang="en-US" spc="600" dirty="0" smtClean="0"/>
              <a:t>で実施。</a:t>
            </a:r>
            <a:endParaRPr lang="en-US" altLang="ja-JP" spc="600" dirty="0" smtClean="0"/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pc="600" dirty="0" smtClean="0"/>
              <a:t>格納庫から給水器具の取り出し、給水器具の組立、水質確認に至る</a:t>
            </a:r>
            <a:r>
              <a:rPr lang="ja-JP" altLang="en-US" sz="4800" b="1" spc="600" dirty="0" smtClean="0"/>
              <a:t>一連作業を体験</a:t>
            </a:r>
            <a:r>
              <a:rPr lang="ja-JP" altLang="en-US" spc="600" dirty="0" smtClean="0"/>
              <a:t>。</a:t>
            </a:r>
            <a:endParaRPr lang="en-US" altLang="ja-JP" spc="600" dirty="0" smtClean="0"/>
          </a:p>
          <a:p>
            <a:endParaRPr lang="en-US" altLang="ja-JP" spc="600" dirty="0" smtClean="0"/>
          </a:p>
          <a:p>
            <a:r>
              <a:rPr lang="en-US" altLang="ja-JP" sz="3600" spc="600" dirty="0" smtClean="0"/>
              <a:t>※</a:t>
            </a:r>
            <a:r>
              <a:rPr lang="ja-JP" altLang="en-US" sz="3600" spc="600" dirty="0" smtClean="0"/>
              <a:t>自主防災訓練向けの訓練</a:t>
            </a:r>
            <a:endParaRPr lang="ja-JP" altLang="en-US" sz="3600" spc="600" dirty="0"/>
          </a:p>
        </p:txBody>
      </p:sp>
    </p:spTree>
    <p:extLst>
      <p:ext uri="{BB962C8B-B14F-4D97-AF65-F5344CB8AC3E}">
        <p14:creationId xmlns:p14="http://schemas.microsoft.com/office/powerpoint/2010/main" val="30099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34755" y="188640"/>
            <a:ext cx="4536504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spc="600" dirty="0" smtClean="0"/>
              <a:t>訓練の申込み</a:t>
            </a:r>
            <a:endParaRPr lang="ja-JP" altLang="en-US" sz="4800" b="1" spc="600" dirty="0"/>
          </a:p>
        </p:txBody>
      </p:sp>
      <p:pic>
        <p:nvPicPr>
          <p:cNvPr id="8194" name="Picture 2" descr="応急給水訓練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-1989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51520" y="1484784"/>
            <a:ext cx="8424935" cy="511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7504" y="998730"/>
            <a:ext cx="8856984" cy="6084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4000" spc="600" dirty="0" smtClean="0"/>
              <a:t>自主</a:t>
            </a:r>
            <a:r>
              <a:rPr lang="ja-JP" altLang="en-US" sz="4000" spc="600" dirty="0"/>
              <a:t>防災組織、避難所運営会議、町内会・自治会</a:t>
            </a:r>
            <a:r>
              <a:rPr lang="ja-JP" altLang="en-US" sz="4000" spc="600" dirty="0" smtClean="0"/>
              <a:t>等</a:t>
            </a:r>
            <a:r>
              <a:rPr lang="ja-JP" altLang="en-US" sz="4000" spc="600" dirty="0"/>
              <a:t>、</a:t>
            </a:r>
            <a:r>
              <a:rPr lang="ja-JP" altLang="en-US" b="1" spc="600" dirty="0" smtClean="0"/>
              <a:t>地域</a:t>
            </a:r>
            <a:r>
              <a:rPr lang="ja-JP" altLang="en-US" b="1" spc="600" dirty="0"/>
              <a:t>で行う防災訓練等に合わせて</a:t>
            </a:r>
            <a:r>
              <a:rPr lang="ja-JP" altLang="en-US" b="1" spc="600" dirty="0" smtClean="0"/>
              <a:t>実施</a:t>
            </a:r>
            <a:r>
              <a:rPr lang="ja-JP" altLang="en-US" sz="4000" spc="600" dirty="0" smtClean="0"/>
              <a:t>。</a:t>
            </a:r>
            <a:endParaRPr lang="en-US" altLang="ja-JP" sz="4000" spc="600" dirty="0" smtClean="0"/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4000" spc="600" dirty="0" smtClean="0"/>
              <a:t>費用</a:t>
            </a:r>
            <a:r>
              <a:rPr lang="ja-JP" altLang="en-US" sz="4000" spc="600" dirty="0"/>
              <a:t>は</a:t>
            </a:r>
            <a:r>
              <a:rPr lang="ja-JP" altLang="en-US" sz="4000" spc="600" dirty="0" smtClean="0"/>
              <a:t>かかりません。</a:t>
            </a:r>
            <a:endParaRPr lang="en-US" altLang="ja-JP" sz="4000" spc="600" dirty="0" smtClean="0"/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4000" spc="600" dirty="0" smtClean="0"/>
              <a:t>応急</a:t>
            </a:r>
            <a:r>
              <a:rPr lang="ja-JP" altLang="en-US" sz="4000" spc="600" dirty="0"/>
              <a:t>給水訓練の実施をご検討いただける場合、団体の代表の方から下記までご連絡</a:t>
            </a:r>
            <a:r>
              <a:rPr lang="ja-JP" altLang="en-US" sz="4000" spc="600" dirty="0" smtClean="0"/>
              <a:t>ください。</a:t>
            </a:r>
            <a:r>
              <a:rPr lang="ja-JP" altLang="en-US" spc="600" dirty="0"/>
              <a:t>　　　　　　　　　　　　　　　　　　　　　　　　　　　　　　　　　　　　　　　　　　　　　　　　　　　　　　</a:t>
            </a:r>
            <a:endParaRPr lang="en-US" altLang="ja-JP" spc="600" dirty="0" smtClean="0"/>
          </a:p>
          <a:p>
            <a:pPr>
              <a:spcBef>
                <a:spcPts val="1200"/>
              </a:spcBef>
            </a:pPr>
            <a:r>
              <a:rPr lang="ja-JP" altLang="en-US" sz="4000" spc="600" dirty="0"/>
              <a:t>　</a:t>
            </a:r>
            <a:r>
              <a:rPr lang="ja-JP" altLang="en-US" sz="4000" spc="600" dirty="0" smtClean="0"/>
              <a:t>　　上下</a:t>
            </a:r>
            <a:r>
              <a:rPr lang="ja-JP" altLang="en-US" sz="4000" spc="600" dirty="0"/>
              <a:t>水道局水道</a:t>
            </a:r>
            <a:r>
              <a:rPr lang="ja-JP" altLang="en-US" sz="4000" spc="600" dirty="0" smtClean="0"/>
              <a:t>管理課</a:t>
            </a:r>
            <a:endParaRPr lang="en-US" altLang="ja-JP" sz="4000" spc="600" dirty="0" smtClean="0"/>
          </a:p>
          <a:p>
            <a:pPr algn="ctr"/>
            <a:r>
              <a:rPr lang="ja-JP" altLang="en-US" sz="4000" spc="600" dirty="0" smtClean="0"/>
              <a:t>電話</a:t>
            </a:r>
            <a:r>
              <a:rPr lang="ja-JP" altLang="en-US" sz="4000" spc="600" dirty="0"/>
              <a:t>：</a:t>
            </a:r>
            <a:r>
              <a:rPr lang="en-US" altLang="ja-JP" sz="4000" spc="600" dirty="0"/>
              <a:t>044-200-3150</a:t>
            </a:r>
            <a:endParaRPr lang="ja-JP" altLang="en-US" sz="4000" spc="600" dirty="0"/>
          </a:p>
        </p:txBody>
      </p:sp>
    </p:spTree>
    <p:extLst>
      <p:ext uri="{BB962C8B-B14F-4D97-AF65-F5344CB8AC3E}">
        <p14:creationId xmlns:p14="http://schemas.microsoft.com/office/powerpoint/2010/main" val="1199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98920" y="1738784"/>
            <a:ext cx="8424935" cy="511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8" y="2797944"/>
            <a:ext cx="8668075" cy="25202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88145" y="5465663"/>
            <a:ext cx="863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spc="600" dirty="0" smtClean="0">
                <a:solidFill>
                  <a:srgbClr val="FFFF00"/>
                </a:solidFill>
              </a:rPr>
              <a:t>日頃</a:t>
            </a:r>
            <a:r>
              <a:rPr kumimoji="1" lang="ja-JP" altLang="en-US" sz="3600" b="1" spc="600" dirty="0">
                <a:solidFill>
                  <a:srgbClr val="FFFF00"/>
                </a:solidFill>
              </a:rPr>
              <a:t>からご家庭で飲料水</a:t>
            </a:r>
            <a:r>
              <a:rPr kumimoji="1" lang="ja-JP" altLang="en-US" sz="3600" b="1" spc="600" dirty="0" smtClean="0">
                <a:solidFill>
                  <a:srgbClr val="FFFF00"/>
                </a:solidFill>
              </a:rPr>
              <a:t>を</a:t>
            </a:r>
            <a:endParaRPr kumimoji="1" lang="en-US" altLang="ja-JP" sz="3600" b="1" spc="600" dirty="0" smtClean="0">
              <a:solidFill>
                <a:srgbClr val="FFFF00"/>
              </a:solidFill>
            </a:endParaRPr>
          </a:p>
          <a:p>
            <a:r>
              <a:rPr kumimoji="1" lang="ja-JP" altLang="en-US" sz="3600" b="1" spc="600" dirty="0" smtClean="0">
                <a:solidFill>
                  <a:srgbClr val="FFFF00"/>
                </a:solidFill>
              </a:rPr>
              <a:t>備蓄</a:t>
            </a:r>
            <a:r>
              <a:rPr kumimoji="1" lang="ja-JP" altLang="en-US" sz="3600" b="1" spc="600" dirty="0">
                <a:solidFill>
                  <a:srgbClr val="FFFF00"/>
                </a:solidFill>
              </a:rPr>
              <a:t>していただきますようお願いします</a:t>
            </a:r>
            <a:r>
              <a:rPr kumimoji="1" lang="ja-JP" altLang="en-US" sz="3600" b="1" spc="600" dirty="0" smtClean="0">
                <a:solidFill>
                  <a:srgbClr val="FFFF00"/>
                </a:solidFill>
              </a:rPr>
              <a:t>。</a:t>
            </a:r>
            <a:endParaRPr kumimoji="1" lang="ja-JP" altLang="en-US" sz="3600" b="1" spc="6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8145" y="941343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spc="600" dirty="0" smtClean="0"/>
              <a:t>救援体制が整うのは、</a:t>
            </a:r>
            <a:r>
              <a:rPr kumimoji="1" lang="en-US" altLang="ja-JP" sz="3600" spc="600" dirty="0" smtClean="0"/>
              <a:t>3</a:t>
            </a:r>
            <a:r>
              <a:rPr kumimoji="1" lang="ja-JP" altLang="en-US" sz="3600" spc="600" dirty="0" smtClean="0"/>
              <a:t>日間程度かかると言われています。給水所の開設が遅れるなども想定されることから、</a:t>
            </a:r>
            <a:endParaRPr kumimoji="1" lang="ja-JP" altLang="en-US" sz="3200" spc="6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58363" y="188640"/>
            <a:ext cx="391379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spc="600" dirty="0" smtClean="0"/>
              <a:t>さいごに</a:t>
            </a:r>
            <a:endParaRPr lang="ja-JP" altLang="en-US" sz="4800" b="1" spc="600" dirty="0"/>
          </a:p>
        </p:txBody>
      </p:sp>
    </p:spTree>
    <p:extLst>
      <p:ext uri="{BB962C8B-B14F-4D97-AF65-F5344CB8AC3E}">
        <p14:creationId xmlns:p14="http://schemas.microsoft.com/office/powerpoint/2010/main" val="7247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テキスト ボックス 10"/>
          <p:cNvSpPr txBox="1">
            <a:spLocks noChangeArrowheads="1"/>
          </p:cNvSpPr>
          <p:nvPr/>
        </p:nvSpPr>
        <p:spPr bwMode="auto">
          <a:xfrm>
            <a:off x="467544" y="2852936"/>
            <a:ext cx="856895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0000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800" b="1" spc="600" dirty="0">
                <a:latin typeface="Meiryo UI" panose="020B0604030504040204" pitchFamily="50" charset="-128"/>
                <a:ea typeface="Meiryo UI" panose="020B0604030504040204" pitchFamily="50" charset="-128"/>
              </a:rPr>
              <a:t>ご清聴ありがとうございました。</a:t>
            </a:r>
            <a:endParaRPr lang="en-US" altLang="ja-JP" sz="4800" b="1" spc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5059" name="Picture 18" descr="ウォータン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13493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70699" y="461674"/>
            <a:ext cx="8634208" cy="4016088"/>
            <a:chOff x="323528" y="787016"/>
            <a:chExt cx="8634208" cy="401608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787016"/>
              <a:ext cx="8634208" cy="4016088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8525688" y="1124744"/>
              <a:ext cx="432048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1"/>
          <p:cNvSpPr txBox="1">
            <a:spLocks/>
          </p:cNvSpPr>
          <p:nvPr/>
        </p:nvSpPr>
        <p:spPr>
          <a:xfrm>
            <a:off x="179512" y="332656"/>
            <a:ext cx="7886700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356" y="4743294"/>
            <a:ext cx="8528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spc="600" dirty="0" smtClean="0"/>
              <a:t>水道水は、浄水場や配水池など水道の施設から家庭まで</a:t>
            </a:r>
            <a:endParaRPr kumimoji="1" lang="en-US" altLang="ja-JP" sz="3600" spc="600" dirty="0" smtClean="0"/>
          </a:p>
          <a:p>
            <a:r>
              <a:rPr kumimoji="1" lang="ja-JP" altLang="en-US" sz="4000" b="1" spc="600" dirty="0" smtClean="0"/>
              <a:t>水道管で供給</a:t>
            </a:r>
            <a:r>
              <a:rPr kumimoji="1" lang="ja-JP" altLang="en-US" sz="3600" spc="600" dirty="0" smtClean="0"/>
              <a:t>される。</a:t>
            </a:r>
            <a:endParaRPr kumimoji="1" lang="ja-JP" altLang="en-US" sz="3600" spc="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47864" y="3933056"/>
            <a:ext cx="87716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給水管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721080" cy="1872208"/>
          </a:xfrm>
        </p:spPr>
        <p:txBody>
          <a:bodyPr>
            <a:normAutofit fontScale="90000"/>
          </a:bodyPr>
          <a:lstStyle/>
          <a:p>
            <a:r>
              <a:rPr lang="en-US" altLang="ja-JP" sz="6700" b="1" spc="600" dirty="0" smtClean="0"/>
              <a:t>Q</a:t>
            </a:r>
            <a:r>
              <a:rPr lang="ja-JP" altLang="en-US" spc="600" dirty="0"/>
              <a:t> </a:t>
            </a:r>
            <a:r>
              <a:rPr lang="ja-JP" altLang="en-US" spc="600" dirty="0" smtClean="0"/>
              <a:t>川崎市に布設されている水道管</a:t>
            </a:r>
            <a:r>
              <a:rPr lang="en-US" altLang="ja-JP" spc="600" dirty="0" smtClean="0"/>
              <a:t>※</a:t>
            </a:r>
            <a:br>
              <a:rPr lang="en-US" altLang="ja-JP" spc="600" dirty="0" smtClean="0"/>
            </a:br>
            <a:r>
              <a:rPr lang="ja-JP" altLang="en-US" spc="600" dirty="0"/>
              <a:t>　</a:t>
            </a:r>
            <a:r>
              <a:rPr lang="ja-JP" altLang="en-US" spc="600" dirty="0" smtClean="0"/>
              <a:t>　を全てつなげると、どこまでいける？</a:t>
            </a:r>
            <a:r>
              <a:rPr lang="en-US" altLang="ja-JP" spc="600" dirty="0" smtClean="0"/>
              <a:t/>
            </a:r>
            <a:br>
              <a:rPr lang="en-US" altLang="ja-JP" spc="600" dirty="0" smtClean="0"/>
            </a:br>
            <a:r>
              <a:rPr lang="ja-JP" altLang="en-US" spc="600" dirty="0" smtClean="0"/>
              <a:t>　</a:t>
            </a:r>
            <a:r>
              <a:rPr lang="ja-JP" altLang="en-US" sz="2700" spc="600" dirty="0" smtClean="0"/>
              <a:t>　　　　　　　　　　</a:t>
            </a:r>
            <a:r>
              <a:rPr lang="en-US" altLang="ja-JP" sz="2700" spc="600" dirty="0" smtClean="0"/>
              <a:t>※</a:t>
            </a:r>
            <a:r>
              <a:rPr lang="ja-JP" altLang="en-US" sz="2700" spc="600" dirty="0" smtClean="0"/>
              <a:t>川崎市上下水道局が布設した管。</a:t>
            </a:r>
            <a:endParaRPr kumimoji="1" lang="ja-JP" altLang="en-US" sz="2700" spc="600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67544" y="2204864"/>
            <a:ext cx="842493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１　広島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２　ソウル（韓国）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３　北京（中国）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88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512676"/>
            <a:ext cx="4824536" cy="5256584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3633125" y="3284984"/>
            <a:ext cx="5256584" cy="3401144"/>
          </a:xfrm>
          <a:prstGeom prst="rect">
            <a:avLst/>
          </a:prstGeom>
          <a:solidFill>
            <a:srgbClr val="002060">
              <a:alpha val="78000"/>
            </a:srgb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900" b="1" u="sng" spc="600" dirty="0" smtClean="0"/>
              <a:t>３北京</a:t>
            </a:r>
            <a:endParaRPr lang="en-US" altLang="ja-JP" sz="4900" b="1" u="sng" spc="600" dirty="0" smtClean="0"/>
          </a:p>
          <a:p>
            <a:endParaRPr lang="en-US" altLang="ja-JP" spc="600" dirty="0"/>
          </a:p>
          <a:p>
            <a:r>
              <a:rPr lang="ja-JP" altLang="en-US" spc="600" dirty="0" smtClean="0"/>
              <a:t>川崎市の水道管をすべて繋げた距離は、</a:t>
            </a:r>
            <a:endParaRPr lang="en-US" altLang="ja-JP" spc="600" dirty="0" smtClean="0"/>
          </a:p>
          <a:p>
            <a:r>
              <a:rPr lang="ja-JP" altLang="en-US" spc="600" dirty="0" smtClean="0"/>
              <a:t>約</a:t>
            </a:r>
            <a:r>
              <a:rPr lang="en-US" altLang="ja-JP" sz="4900" b="1" spc="600" dirty="0" smtClean="0"/>
              <a:t>2500</a:t>
            </a:r>
            <a:r>
              <a:rPr lang="ja-JP" altLang="en-US" sz="4900" b="1" spc="600" dirty="0" smtClean="0"/>
              <a:t>㎞</a:t>
            </a:r>
            <a:r>
              <a:rPr lang="ja-JP" altLang="en-US" spc="600" dirty="0" smtClean="0"/>
              <a:t>もあります。</a:t>
            </a:r>
            <a:endParaRPr lang="ja-JP" altLang="en-US" spc="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35896" y="199878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2,500</a:t>
            </a:r>
            <a:r>
              <a:rPr kumimoji="1" lang="ja-JP" altLang="en-US" dirty="0" smtClean="0">
                <a:solidFill>
                  <a:srgbClr val="FF0000"/>
                </a:solidFill>
              </a:rPr>
              <a:t>㎞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034" y="-79758"/>
            <a:ext cx="7886700" cy="1000533"/>
          </a:xfrm>
        </p:spPr>
        <p:txBody>
          <a:bodyPr/>
          <a:lstStyle/>
          <a:p>
            <a:r>
              <a:rPr kumimoji="1" lang="ja-JP" altLang="en-US" dirty="0" smtClean="0"/>
              <a:t>地震が発生すると・・・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9"/>
          <a:stretch/>
        </p:blipFill>
        <p:spPr>
          <a:xfrm>
            <a:off x="239864" y="848722"/>
            <a:ext cx="3650680" cy="2744805"/>
          </a:xfrm>
          <a:prstGeom prst="rect">
            <a:avLst/>
          </a:prstGeom>
        </p:spPr>
      </p:pic>
      <p:sp>
        <p:nvSpPr>
          <p:cNvPr id="6" name="AutoShape 4" descr="地下の農業用水管に亀裂 路上に水があふれ冠水や陥没の被害 畑およそ250ヘクタールに水が届かず 愛知・豊橋市 | TBS NEWS DIG (1ペー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223" y="770039"/>
            <a:ext cx="50405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spc="600" dirty="0" smtClean="0"/>
              <a:t>水道管が</a:t>
            </a:r>
            <a:r>
              <a:rPr kumimoji="1" lang="ja-JP" altLang="en-US" sz="4400" b="1" spc="600" dirty="0" smtClean="0"/>
              <a:t>抜け</a:t>
            </a:r>
            <a:r>
              <a:rPr kumimoji="1" lang="ja-JP" altLang="en-US" sz="4000" spc="600" dirty="0" smtClean="0"/>
              <a:t>たり、</a:t>
            </a:r>
            <a:endParaRPr kumimoji="1" lang="en-US" altLang="ja-JP" sz="4000" spc="600" dirty="0" smtClean="0"/>
          </a:p>
          <a:p>
            <a:r>
              <a:rPr kumimoji="1" lang="ja-JP" altLang="en-US" sz="4400" b="1" spc="600" dirty="0" smtClean="0"/>
              <a:t>漏水</a:t>
            </a:r>
            <a:r>
              <a:rPr kumimoji="1" lang="ja-JP" altLang="en-US" sz="4000" spc="600" dirty="0"/>
              <a:t>する</a:t>
            </a:r>
            <a:r>
              <a:rPr kumimoji="1" lang="ja-JP" altLang="en-US" sz="4000" spc="600" dirty="0" smtClean="0"/>
              <a:t>可能性があります。</a:t>
            </a:r>
            <a:endParaRPr kumimoji="1" lang="en-US" altLang="ja-JP" sz="4000" spc="600" dirty="0" smtClean="0"/>
          </a:p>
          <a:p>
            <a:pPr>
              <a:spcBef>
                <a:spcPts val="1200"/>
              </a:spcBef>
            </a:pPr>
            <a:r>
              <a:rPr kumimoji="1" lang="ja-JP" altLang="en-US" sz="4000" spc="600" dirty="0" smtClean="0"/>
              <a:t>修理が完了するまでの間、一定の範囲</a:t>
            </a:r>
            <a:r>
              <a:rPr kumimoji="1" lang="ja-JP" altLang="en-US" sz="4000" spc="600" dirty="0"/>
              <a:t>を</a:t>
            </a:r>
            <a:r>
              <a:rPr kumimoji="1" lang="ja-JP" altLang="en-US" sz="4800" b="1" spc="600" dirty="0" smtClean="0">
                <a:solidFill>
                  <a:srgbClr val="FFC000"/>
                </a:solidFill>
              </a:rPr>
              <a:t>断水</a:t>
            </a:r>
            <a:r>
              <a:rPr kumimoji="1" lang="ja-JP" altLang="en-US" sz="4000" spc="600" dirty="0" smtClean="0"/>
              <a:t>する必要があります。</a:t>
            </a:r>
            <a:endParaRPr kumimoji="1" lang="ja-JP" altLang="en-US" sz="4000" spc="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22937" y="3789040"/>
            <a:ext cx="3635896" cy="2965792"/>
            <a:chOff x="251521" y="1039272"/>
            <a:chExt cx="3816424" cy="3191033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1" y="1039272"/>
              <a:ext cx="3816424" cy="3191033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307975" y="3861048"/>
              <a:ext cx="303585" cy="288032"/>
            </a:xfrm>
            <a:prstGeom prst="rect">
              <a:avLst/>
            </a:prstGeom>
            <a:solidFill>
              <a:srgbClr val="A99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034360" y="5626809"/>
            <a:ext cx="5129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pc="600" dirty="0" smtClean="0"/>
              <a:t>←漏水した水で道路が陥没するなど、２次災害につながる恐れも。</a:t>
            </a:r>
            <a:endParaRPr kumimoji="1" lang="en-US" altLang="ja-JP" sz="2400" spc="600" dirty="0" smtClean="0"/>
          </a:p>
          <a:p>
            <a:endParaRPr kumimoji="1" lang="ja-JP" altLang="en-US" sz="2400" spc="600" dirty="0"/>
          </a:p>
        </p:txBody>
      </p:sp>
    </p:spTree>
    <p:extLst>
      <p:ext uri="{BB962C8B-B14F-4D97-AF65-F5344CB8AC3E}">
        <p14:creationId xmlns:p14="http://schemas.microsoft.com/office/powerpoint/2010/main" val="27758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6340" y="404664"/>
            <a:ext cx="7995255" cy="1944216"/>
          </a:xfrm>
        </p:spPr>
        <p:txBody>
          <a:bodyPr>
            <a:normAutofit/>
          </a:bodyPr>
          <a:lstStyle/>
          <a:p>
            <a:r>
              <a:rPr kumimoji="1" lang="ja-JP" altLang="en-US" sz="4800" b="1" spc="600" dirty="0" smtClean="0"/>
              <a:t>「断水」＝水が配れない</a:t>
            </a:r>
            <a:r>
              <a:rPr kumimoji="1" lang="en-US" altLang="ja-JP" sz="4800" b="1" spc="600" dirty="0" smtClean="0"/>
              <a:t/>
            </a:r>
            <a:br>
              <a:rPr kumimoji="1" lang="en-US" altLang="ja-JP" sz="4800" b="1" spc="600" dirty="0" smtClean="0"/>
            </a:br>
            <a:r>
              <a:rPr kumimoji="1" lang="ja-JP" altLang="en-US" sz="4800" spc="600" dirty="0" smtClean="0"/>
              <a:t>という状況への対応策は</a:t>
            </a:r>
            <a:endParaRPr kumimoji="1" lang="ja-JP" altLang="en-US" sz="4800" spc="600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95536" y="2348880"/>
            <a:ext cx="7776864" cy="3773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ea"/>
              <a:buAutoNum type="circleNumDbPlain"/>
            </a:pPr>
            <a:r>
              <a:rPr lang="ja-JP" altLang="en-US" spc="600" dirty="0" smtClean="0"/>
              <a:t>地震に強い施設にする</a:t>
            </a:r>
            <a:endParaRPr lang="en-US" altLang="ja-JP" spc="600" dirty="0" smtClean="0"/>
          </a:p>
          <a:p>
            <a:pPr marL="742950" indent="-742950">
              <a:buFont typeface="+mj-ea"/>
              <a:buAutoNum type="circleNumDbPlain"/>
            </a:pPr>
            <a:endParaRPr lang="en-US" altLang="ja-JP" spc="600" dirty="0"/>
          </a:p>
          <a:p>
            <a:pPr marL="742950" indent="-742950">
              <a:buFont typeface="+mj-ea"/>
              <a:buAutoNum type="circleNumDbPlain"/>
            </a:pPr>
            <a:r>
              <a:rPr lang="ja-JP" altLang="en-US" spc="600" dirty="0" smtClean="0"/>
              <a:t>災害時でも水が配れるようにする</a:t>
            </a:r>
            <a:endParaRPr lang="ja-JP" altLang="en-US" spc="600" dirty="0"/>
          </a:p>
        </p:txBody>
      </p:sp>
    </p:spTree>
    <p:extLst>
      <p:ext uri="{BB962C8B-B14F-4D97-AF65-F5344CB8AC3E}">
        <p14:creationId xmlns:p14="http://schemas.microsoft.com/office/powerpoint/2010/main" val="14680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14" y="188640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ja-JP" altLang="en-US" spc="600" dirty="0" smtClean="0"/>
              <a:t>①地震に強い施設にする＝</a:t>
            </a:r>
            <a:r>
              <a:rPr lang="ja-JP" altLang="en-US" sz="5300" b="1" spc="600" dirty="0" smtClean="0"/>
              <a:t>耐震化</a:t>
            </a:r>
            <a:endParaRPr kumimoji="1" lang="ja-JP" altLang="en-US" sz="5300" b="1" spc="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6944"/>
          <a:stretch/>
        </p:blipFill>
        <p:spPr>
          <a:xfrm>
            <a:off x="39486" y="1196752"/>
            <a:ext cx="90212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0" y="28229"/>
            <a:ext cx="95405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pc="600" dirty="0" smtClean="0"/>
              <a:t>②災害時でも水を配れるようにする</a:t>
            </a:r>
            <a:endParaRPr lang="en-US" altLang="ja-JP" spc="600" dirty="0" smtClean="0"/>
          </a:p>
          <a:p>
            <a:pPr>
              <a:spcBef>
                <a:spcPts val="1200"/>
              </a:spcBef>
            </a:pPr>
            <a:r>
              <a:rPr lang="ja-JP" altLang="en-US" spc="600" dirty="0" smtClean="0"/>
              <a:t>　　　　　　　　　　　　 ＝</a:t>
            </a:r>
            <a:r>
              <a:rPr lang="ja-JP" altLang="en-US" sz="4800" b="1" spc="600" dirty="0" smtClean="0">
                <a:solidFill>
                  <a:srgbClr val="FFC000"/>
                </a:solidFill>
              </a:rPr>
              <a:t>応急給水</a:t>
            </a:r>
            <a:endParaRPr lang="ja-JP" altLang="en-US" sz="4800" b="1" spc="6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s://www.city.kawasaki.jp/800/cmsfiles/contents/0000085/85389/kyuusui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22" y="1715245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637622" y="6237280"/>
            <a:ext cx="3528392" cy="677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給水所の様子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74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10329</TotalTime>
  <Words>820</Words>
  <Application>Microsoft Office PowerPoint</Application>
  <PresentationFormat>画面に合わせる (4:3)</PresentationFormat>
  <Paragraphs>108</Paragraphs>
  <Slides>25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Meiryo UI</vt:lpstr>
      <vt:lpstr>ＭＳ Ｐゴシック</vt:lpstr>
      <vt:lpstr>Arial</vt:lpstr>
      <vt:lpstr>Calibri</vt:lpstr>
      <vt:lpstr>Office Theme</vt:lpstr>
      <vt:lpstr>応急給水拠点と訓練</vt:lpstr>
      <vt:lpstr>水が家庭に届くまで</vt:lpstr>
      <vt:lpstr>PowerPoint プレゼンテーション</vt:lpstr>
      <vt:lpstr>Q 川崎市に布設されている水道管※ 　　を全てつなげると、どこまでいける？ 　　　　　　　　　　　※川崎市上下水道局が布設した管。</vt:lpstr>
      <vt:lpstr>PowerPoint プレゼンテーション</vt:lpstr>
      <vt:lpstr>地震が発生すると・・・</vt:lpstr>
      <vt:lpstr>「断水」＝水が配れない という状況への対応策は</vt:lpstr>
      <vt:lpstr>①地震に強い施設にする＝耐震化</vt:lpstr>
      <vt:lpstr>PowerPoint プレゼンテーション</vt:lpstr>
      <vt:lpstr>応急給水の方法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給水所で水をもらうためには。 　　　　→水を入れる容器が必要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水道メーター</dc:title>
  <dc:creator>川崎市上下水道局</dc:creator>
  <cp:lastModifiedBy>02021074</cp:lastModifiedBy>
  <cp:revision>824</cp:revision>
  <cp:lastPrinted>2022-05-23T05:21:14Z</cp:lastPrinted>
  <dcterms:created xsi:type="dcterms:W3CDTF">2014-12-11T01:49:25Z</dcterms:created>
  <dcterms:modified xsi:type="dcterms:W3CDTF">2024-05-13T23:50:17Z</dcterms:modified>
</cp:coreProperties>
</file>