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651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63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72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797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10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80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52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2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77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5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97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C8908-8EAB-4F82-9DBB-E7029067ADE6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CB176-43F6-495D-8A52-C83C83FF3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15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jp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658" y="2379643"/>
            <a:ext cx="775394" cy="155749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z="941" dirty="0">
                <a:latin typeface="Yu Mincho"/>
                <a:cs typeface="Yu Mincho"/>
              </a:rPr>
              <a:t>□</a:t>
            </a:r>
            <a:r>
              <a:rPr sz="941" spc="-43" dirty="0">
                <a:latin typeface="Yu Mincho"/>
                <a:cs typeface="Yu Mincho"/>
              </a:rPr>
              <a:t> </a:t>
            </a:r>
            <a:r>
              <a:rPr sz="1411" baseline="5050" dirty="0">
                <a:latin typeface="Yu Mincho"/>
                <a:cs typeface="Yu Mincho"/>
              </a:rPr>
              <a:t>症状がある</a:t>
            </a:r>
            <a:endParaRPr sz="1411" baseline="5050">
              <a:latin typeface="Yu Mincho"/>
              <a:cs typeface="Yu Minch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0955" y="2565641"/>
            <a:ext cx="1781017" cy="1737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" name="object 4"/>
          <p:cNvSpPr/>
          <p:nvPr/>
        </p:nvSpPr>
        <p:spPr>
          <a:xfrm>
            <a:off x="1151145" y="2750259"/>
            <a:ext cx="1400922" cy="1737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" name="object 5"/>
          <p:cNvSpPr txBox="1"/>
          <p:nvPr/>
        </p:nvSpPr>
        <p:spPr>
          <a:xfrm>
            <a:off x="314936" y="2513513"/>
            <a:ext cx="2291430" cy="380675"/>
          </a:xfrm>
          <a:prstGeom prst="rect">
            <a:avLst/>
          </a:prstGeom>
        </p:spPr>
        <p:txBody>
          <a:bodyPr vert="horz" wrap="square" lIns="0" tIns="52127" rIns="0" bIns="0" rtlCol="0">
            <a:spAutoFit/>
          </a:bodyPr>
          <a:lstStyle/>
          <a:p>
            <a:pPr marL="10860">
              <a:spcBef>
                <a:spcPts val="410"/>
              </a:spcBef>
            </a:pPr>
            <a:r>
              <a:rPr sz="941" dirty="0">
                <a:latin typeface="Yu Mincho"/>
                <a:cs typeface="Yu Mincho"/>
              </a:rPr>
              <a:t>（腹痛，早期の腹満感，食欲不振，</a:t>
            </a:r>
            <a:endParaRPr sz="941">
              <a:latin typeface="Yu Mincho"/>
              <a:cs typeface="Yu Mincho"/>
            </a:endParaRPr>
          </a:p>
          <a:p>
            <a:pPr marL="847062">
              <a:spcBef>
                <a:spcPts val="325"/>
              </a:spcBef>
            </a:pPr>
            <a:r>
              <a:rPr sz="941" dirty="0">
                <a:latin typeface="Yu Mincho"/>
                <a:cs typeface="Yu Mincho"/>
              </a:rPr>
              <a:t>背部痛，体重減少，黄疸）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6337" y="3097774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" name="object 7"/>
          <p:cNvSpPr/>
          <p:nvPr/>
        </p:nvSpPr>
        <p:spPr>
          <a:xfrm>
            <a:off x="347516" y="3065195"/>
            <a:ext cx="1357482" cy="1628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" name="object 8"/>
          <p:cNvSpPr/>
          <p:nvPr/>
        </p:nvSpPr>
        <p:spPr>
          <a:xfrm>
            <a:off x="206337" y="3412710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9" name="object 9"/>
          <p:cNvSpPr/>
          <p:nvPr/>
        </p:nvSpPr>
        <p:spPr>
          <a:xfrm>
            <a:off x="347515" y="3390990"/>
            <a:ext cx="2063373" cy="16289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0" name="object 10"/>
          <p:cNvSpPr/>
          <p:nvPr/>
        </p:nvSpPr>
        <p:spPr>
          <a:xfrm>
            <a:off x="206337" y="3738506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1" name="object 11"/>
          <p:cNvSpPr/>
          <p:nvPr/>
        </p:nvSpPr>
        <p:spPr>
          <a:xfrm>
            <a:off x="347516" y="3705926"/>
            <a:ext cx="1715857" cy="1628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2" name="object 12"/>
          <p:cNvSpPr/>
          <p:nvPr/>
        </p:nvSpPr>
        <p:spPr>
          <a:xfrm>
            <a:off x="206337" y="4053442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3" name="object 13"/>
          <p:cNvSpPr/>
          <p:nvPr/>
        </p:nvSpPr>
        <p:spPr>
          <a:xfrm>
            <a:off x="358376" y="4031722"/>
            <a:ext cx="499553" cy="15203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4" name="object 14"/>
          <p:cNvSpPr/>
          <p:nvPr/>
        </p:nvSpPr>
        <p:spPr>
          <a:xfrm>
            <a:off x="814489" y="4020862"/>
            <a:ext cx="749330" cy="16289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5" name="object 15"/>
          <p:cNvSpPr/>
          <p:nvPr/>
        </p:nvSpPr>
        <p:spPr>
          <a:xfrm>
            <a:off x="206337" y="4368378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6" name="object 16"/>
          <p:cNvSpPr/>
          <p:nvPr/>
        </p:nvSpPr>
        <p:spPr>
          <a:xfrm>
            <a:off x="358375" y="4346658"/>
            <a:ext cx="1346622" cy="16289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7" name="object 17"/>
          <p:cNvSpPr/>
          <p:nvPr/>
        </p:nvSpPr>
        <p:spPr>
          <a:xfrm>
            <a:off x="206337" y="4694173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8" name="object 18"/>
          <p:cNvSpPr/>
          <p:nvPr/>
        </p:nvSpPr>
        <p:spPr>
          <a:xfrm>
            <a:off x="358375" y="4661594"/>
            <a:ext cx="1270603" cy="17375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9" name="object 19"/>
          <p:cNvSpPr/>
          <p:nvPr/>
        </p:nvSpPr>
        <p:spPr>
          <a:xfrm>
            <a:off x="1585539" y="4661594"/>
            <a:ext cx="1107705" cy="16289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0" name="object 20"/>
          <p:cNvSpPr/>
          <p:nvPr/>
        </p:nvSpPr>
        <p:spPr>
          <a:xfrm>
            <a:off x="434394" y="4846211"/>
            <a:ext cx="553853" cy="17375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1" name="object 21"/>
          <p:cNvSpPr/>
          <p:nvPr/>
        </p:nvSpPr>
        <p:spPr>
          <a:xfrm>
            <a:off x="434394" y="5030829"/>
            <a:ext cx="684171" cy="17375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2" name="object 22"/>
          <p:cNvSpPr/>
          <p:nvPr/>
        </p:nvSpPr>
        <p:spPr>
          <a:xfrm>
            <a:off x="434394" y="5215446"/>
            <a:ext cx="553853" cy="17375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3" name="object 23"/>
          <p:cNvSpPr/>
          <p:nvPr/>
        </p:nvSpPr>
        <p:spPr>
          <a:xfrm>
            <a:off x="206337" y="5562962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4" name="object 24"/>
          <p:cNvSpPr/>
          <p:nvPr/>
        </p:nvSpPr>
        <p:spPr>
          <a:xfrm>
            <a:off x="358375" y="5541242"/>
            <a:ext cx="466974" cy="16289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5" name="object 25"/>
          <p:cNvSpPr/>
          <p:nvPr/>
        </p:nvSpPr>
        <p:spPr>
          <a:xfrm>
            <a:off x="2617226" y="5638981"/>
            <a:ext cx="76019" cy="6515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6" name="object 26"/>
          <p:cNvSpPr txBox="1"/>
          <p:nvPr/>
        </p:nvSpPr>
        <p:spPr>
          <a:xfrm>
            <a:off x="198659" y="3054336"/>
            <a:ext cx="2567270" cy="2679261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66697" indent="-155838">
              <a:spcBef>
                <a:spcPts val="86"/>
              </a:spcBef>
              <a:buChar char="□"/>
              <a:tabLst>
                <a:tab pos="167240" algn="l"/>
              </a:tabLst>
            </a:pPr>
            <a:r>
              <a:rPr sz="941" dirty="0">
                <a:latin typeface="Yu Mincho"/>
                <a:cs typeface="Yu Mincho"/>
              </a:rPr>
              <a:t>新規発症の糖尿病がある</a:t>
            </a:r>
            <a:endParaRPr sz="941">
              <a:latin typeface="Yu Mincho"/>
              <a:cs typeface="Yu Mincho"/>
            </a:endParaRPr>
          </a:p>
          <a:p>
            <a:pPr>
              <a:spcBef>
                <a:spcPts val="17"/>
              </a:spcBef>
              <a:buFont typeface="Yu Mincho"/>
              <a:buChar char="□"/>
            </a:pPr>
            <a:endParaRPr sz="1283">
              <a:latin typeface="Times New Roman"/>
              <a:cs typeface="Times New Roman"/>
            </a:endParaRPr>
          </a:p>
          <a:p>
            <a:pPr marL="166697" indent="-155838">
              <a:buChar char="□"/>
              <a:tabLst>
                <a:tab pos="167240" algn="l"/>
              </a:tabLst>
            </a:pPr>
            <a:r>
              <a:rPr sz="1411" baseline="2525" dirty="0">
                <a:latin typeface="Yu Mincho"/>
                <a:cs typeface="Yu Mincho"/>
              </a:rPr>
              <a:t>血糖コントロ</a:t>
            </a:r>
            <a:r>
              <a:rPr sz="1411" spc="-57" baseline="2525" dirty="0">
                <a:latin typeface="Yu Mincho"/>
                <a:cs typeface="Yu Mincho"/>
              </a:rPr>
              <a:t>ー</a:t>
            </a:r>
            <a:r>
              <a:rPr sz="1411" baseline="2525" dirty="0">
                <a:latin typeface="Yu Mincho"/>
                <a:cs typeface="Yu Mincho"/>
              </a:rPr>
              <a:t>ルの急激な悪化がある</a:t>
            </a:r>
            <a:endParaRPr sz="1411" baseline="2525">
              <a:latin typeface="Yu Mincho"/>
              <a:cs typeface="Yu Mincho"/>
            </a:endParaRPr>
          </a:p>
          <a:p>
            <a:pPr marL="166697" indent="-155838">
              <a:spcBef>
                <a:spcPts val="1291"/>
              </a:spcBef>
              <a:buChar char="□"/>
              <a:tabLst>
                <a:tab pos="167240" algn="l"/>
              </a:tabLst>
            </a:pPr>
            <a:r>
              <a:rPr sz="941" dirty="0">
                <a:latin typeface="Yu Mincho"/>
                <a:cs typeface="Yu Mincho"/>
              </a:rPr>
              <a:t>慢性膵炎と言われたことがある</a:t>
            </a:r>
            <a:endParaRPr sz="941">
              <a:latin typeface="Yu Mincho"/>
              <a:cs typeface="Yu Mincho"/>
            </a:endParaRPr>
          </a:p>
          <a:p>
            <a:pPr marL="166697" indent="-155838">
              <a:spcBef>
                <a:spcPts val="1351"/>
              </a:spcBef>
              <a:buChar char="□"/>
              <a:tabLst>
                <a:tab pos="167240" algn="l"/>
              </a:tabLst>
            </a:pPr>
            <a:r>
              <a:rPr sz="941" spc="51" dirty="0">
                <a:latin typeface="Yu Mincho"/>
                <a:cs typeface="Yu Mincho"/>
              </a:rPr>
              <a:t>CA19-9が高値である</a:t>
            </a:r>
            <a:endParaRPr sz="941">
              <a:latin typeface="Yu Mincho"/>
              <a:cs typeface="Yu Mincho"/>
            </a:endParaRPr>
          </a:p>
          <a:p>
            <a:pPr>
              <a:spcBef>
                <a:spcPts val="34"/>
              </a:spcBef>
              <a:buFont typeface="Yu Mincho"/>
              <a:buChar char="□"/>
            </a:pPr>
            <a:endParaRPr sz="1283">
              <a:latin typeface="Times New Roman"/>
              <a:cs typeface="Times New Roman"/>
            </a:endParaRPr>
          </a:p>
          <a:p>
            <a:pPr marL="166697" indent="-155838">
              <a:buChar char="□"/>
              <a:tabLst>
                <a:tab pos="167240" algn="l"/>
              </a:tabLst>
            </a:pPr>
            <a:r>
              <a:rPr sz="1411" baseline="5050" dirty="0">
                <a:latin typeface="Yu Mincho"/>
                <a:cs typeface="Yu Mincho"/>
              </a:rPr>
              <a:t>アミラーゼが高値である</a:t>
            </a:r>
            <a:endParaRPr sz="1411" baseline="5050">
              <a:latin typeface="Yu Mincho"/>
              <a:cs typeface="Yu Mincho"/>
            </a:endParaRPr>
          </a:p>
          <a:p>
            <a:pPr marL="166697" indent="-155838">
              <a:spcBef>
                <a:spcPts val="1274"/>
              </a:spcBef>
              <a:buChar char="□"/>
              <a:tabLst>
                <a:tab pos="167240" algn="l"/>
              </a:tabLst>
            </a:pPr>
            <a:r>
              <a:rPr sz="941" spc="-13" dirty="0">
                <a:latin typeface="Yu Mincho"/>
                <a:cs typeface="Yu Mincho"/>
              </a:rPr>
              <a:t>腹部エコー，CT，MRIで以下の所見がある</a:t>
            </a:r>
            <a:endParaRPr sz="941">
              <a:latin typeface="Yu Mincho"/>
              <a:cs typeface="Yu Mincho"/>
            </a:endParaRPr>
          </a:p>
          <a:p>
            <a:pPr marL="246517">
              <a:spcBef>
                <a:spcPts val="325"/>
              </a:spcBef>
            </a:pPr>
            <a:r>
              <a:rPr sz="941" dirty="0">
                <a:latin typeface="Yu Mincho"/>
                <a:cs typeface="Yu Mincho"/>
              </a:rPr>
              <a:t>◯</a:t>
            </a:r>
            <a:r>
              <a:rPr sz="941" spc="-21" dirty="0">
                <a:latin typeface="Yu Mincho"/>
                <a:cs typeface="Yu Mincho"/>
              </a:rPr>
              <a:t> </a:t>
            </a:r>
            <a:r>
              <a:rPr sz="941" dirty="0">
                <a:latin typeface="Yu Mincho"/>
                <a:cs typeface="Yu Mincho"/>
              </a:rPr>
              <a:t>膵嚢胞</a:t>
            </a:r>
            <a:endParaRPr sz="941">
              <a:latin typeface="Yu Mincho"/>
              <a:cs typeface="Yu Mincho"/>
            </a:endParaRPr>
          </a:p>
          <a:p>
            <a:pPr marL="246517">
              <a:spcBef>
                <a:spcPts val="325"/>
              </a:spcBef>
            </a:pPr>
            <a:r>
              <a:rPr sz="941" dirty="0">
                <a:latin typeface="Yu Mincho"/>
                <a:cs typeface="Yu Mincho"/>
              </a:rPr>
              <a:t>◯</a:t>
            </a:r>
            <a:r>
              <a:rPr sz="941" spc="-21" dirty="0">
                <a:latin typeface="Yu Mincho"/>
                <a:cs typeface="Yu Mincho"/>
              </a:rPr>
              <a:t> </a:t>
            </a:r>
            <a:r>
              <a:rPr sz="941" dirty="0">
                <a:latin typeface="Yu Mincho"/>
                <a:cs typeface="Yu Mincho"/>
              </a:rPr>
              <a:t>膵管拡張</a:t>
            </a:r>
            <a:endParaRPr sz="941">
              <a:latin typeface="Yu Mincho"/>
              <a:cs typeface="Yu Mincho"/>
            </a:endParaRPr>
          </a:p>
          <a:p>
            <a:pPr marL="246517">
              <a:spcBef>
                <a:spcPts val="325"/>
              </a:spcBef>
            </a:pPr>
            <a:r>
              <a:rPr sz="941" dirty="0">
                <a:latin typeface="Yu Mincho"/>
                <a:cs typeface="Yu Mincho"/>
              </a:rPr>
              <a:t>◯</a:t>
            </a:r>
            <a:r>
              <a:rPr sz="941" spc="-21" dirty="0">
                <a:latin typeface="Yu Mincho"/>
                <a:cs typeface="Yu Mincho"/>
              </a:rPr>
              <a:t> </a:t>
            </a:r>
            <a:r>
              <a:rPr sz="941" dirty="0">
                <a:latin typeface="Yu Mincho"/>
                <a:cs typeface="Yu Mincho"/>
              </a:rPr>
              <a:t>膵腫瘤</a:t>
            </a:r>
            <a:endParaRPr sz="941">
              <a:latin typeface="Yu Mincho"/>
              <a:cs typeface="Yu Mincho"/>
            </a:endParaRPr>
          </a:p>
          <a:p>
            <a:pPr>
              <a:spcBef>
                <a:spcPts val="30"/>
              </a:spcBef>
            </a:pPr>
            <a:endParaRPr sz="1283">
              <a:latin typeface="Times New Roman"/>
              <a:cs typeface="Times New Roman"/>
            </a:endParaRPr>
          </a:p>
          <a:p>
            <a:pPr marL="166697" indent="-155838">
              <a:spcBef>
                <a:spcPts val="4"/>
              </a:spcBef>
              <a:buChar char="□"/>
              <a:tabLst>
                <a:tab pos="167240" algn="l"/>
                <a:tab pos="2436389" algn="l"/>
              </a:tabLst>
            </a:pPr>
            <a:r>
              <a:rPr sz="1411" baseline="5050" dirty="0">
                <a:latin typeface="Yu Mincho"/>
                <a:cs typeface="Yu Mincho"/>
              </a:rPr>
              <a:t>その他</a:t>
            </a:r>
            <a:r>
              <a:rPr sz="1411" spc="32" baseline="5050" dirty="0">
                <a:latin typeface="Yu Mincho"/>
                <a:cs typeface="Yu Mincho"/>
              </a:rPr>
              <a:t>：</a:t>
            </a:r>
            <a:r>
              <a:rPr sz="1411" u="sng" baseline="5050" dirty="0">
                <a:latin typeface="Times New Roman"/>
                <a:cs typeface="Times New Roman"/>
              </a:rPr>
              <a:t> 	</a:t>
            </a:r>
            <a:r>
              <a:rPr sz="1411" baseline="5050" dirty="0">
                <a:latin typeface="Yu Mincho"/>
                <a:cs typeface="Yu Mincho"/>
              </a:rPr>
              <a:t>．</a:t>
            </a:r>
            <a:endParaRPr sz="1411" baseline="5050">
              <a:latin typeface="Yu Mincho"/>
              <a:cs typeface="Yu Mincho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994054" y="955047"/>
            <a:ext cx="3006695" cy="550968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8" name="object 28"/>
          <p:cNvSpPr/>
          <p:nvPr/>
        </p:nvSpPr>
        <p:spPr>
          <a:xfrm>
            <a:off x="3026679" y="965907"/>
            <a:ext cx="2941935" cy="5444590"/>
          </a:xfrm>
          <a:custGeom>
            <a:avLst/>
            <a:gdLst/>
            <a:ahLst/>
            <a:cxnLst/>
            <a:rect l="l" t="t" r="r" b="b"/>
            <a:pathLst>
              <a:path w="3440429" h="6367145">
                <a:moveTo>
                  <a:pt x="2648643" y="0"/>
                </a:moveTo>
                <a:lnTo>
                  <a:pt x="794731" y="0"/>
                </a:lnTo>
                <a:lnTo>
                  <a:pt x="656872" y="425"/>
                </a:lnTo>
                <a:lnTo>
                  <a:pt x="598223" y="1436"/>
                </a:lnTo>
                <a:lnTo>
                  <a:pt x="545085" y="3404"/>
                </a:lnTo>
                <a:lnTo>
                  <a:pt x="496452" y="6648"/>
                </a:lnTo>
                <a:lnTo>
                  <a:pt x="451316" y="11489"/>
                </a:lnTo>
                <a:lnTo>
                  <a:pt x="408670" y="18244"/>
                </a:lnTo>
                <a:lnTo>
                  <a:pt x="367507" y="27233"/>
                </a:lnTo>
                <a:lnTo>
                  <a:pt x="326820" y="38775"/>
                </a:lnTo>
                <a:lnTo>
                  <a:pt x="283281" y="57082"/>
                </a:lnTo>
                <a:lnTo>
                  <a:pt x="242080" y="79359"/>
                </a:lnTo>
                <a:lnTo>
                  <a:pt x="203450" y="105373"/>
                </a:lnTo>
                <a:lnTo>
                  <a:pt x="167625" y="134890"/>
                </a:lnTo>
                <a:lnTo>
                  <a:pt x="134837" y="167678"/>
                </a:lnTo>
                <a:lnTo>
                  <a:pt x="105320" y="203503"/>
                </a:lnTo>
                <a:lnTo>
                  <a:pt x="79306" y="242133"/>
                </a:lnTo>
                <a:lnTo>
                  <a:pt x="57029" y="283334"/>
                </a:lnTo>
                <a:lnTo>
                  <a:pt x="38722" y="326873"/>
                </a:lnTo>
                <a:lnTo>
                  <a:pt x="27179" y="367560"/>
                </a:lnTo>
                <a:lnTo>
                  <a:pt x="18184" y="408723"/>
                </a:lnTo>
                <a:lnTo>
                  <a:pt x="11421" y="451369"/>
                </a:lnTo>
                <a:lnTo>
                  <a:pt x="6574" y="496505"/>
                </a:lnTo>
                <a:lnTo>
                  <a:pt x="3350" y="544535"/>
                </a:lnTo>
                <a:lnTo>
                  <a:pt x="1382" y="597234"/>
                </a:lnTo>
                <a:lnTo>
                  <a:pt x="372" y="655270"/>
                </a:lnTo>
                <a:lnTo>
                  <a:pt x="0" y="719621"/>
                </a:lnTo>
                <a:lnTo>
                  <a:pt x="14" y="5647444"/>
                </a:lnTo>
                <a:lnTo>
                  <a:pt x="372" y="5710140"/>
                </a:lnTo>
                <a:lnTo>
                  <a:pt x="1382" y="5768789"/>
                </a:lnTo>
                <a:lnTo>
                  <a:pt x="3350" y="5821927"/>
                </a:lnTo>
                <a:lnTo>
                  <a:pt x="6628" y="5870869"/>
                </a:lnTo>
                <a:lnTo>
                  <a:pt x="11456" y="5915827"/>
                </a:lnTo>
                <a:lnTo>
                  <a:pt x="18199" y="5958381"/>
                </a:lnTo>
                <a:lnTo>
                  <a:pt x="27181" y="5999510"/>
                </a:lnTo>
                <a:lnTo>
                  <a:pt x="38722" y="6040192"/>
                </a:lnTo>
                <a:lnTo>
                  <a:pt x="57029" y="6083731"/>
                </a:lnTo>
                <a:lnTo>
                  <a:pt x="79306" y="6124932"/>
                </a:lnTo>
                <a:lnTo>
                  <a:pt x="105320" y="6163562"/>
                </a:lnTo>
                <a:lnTo>
                  <a:pt x="134837" y="6199387"/>
                </a:lnTo>
                <a:lnTo>
                  <a:pt x="167625" y="6232175"/>
                </a:lnTo>
                <a:lnTo>
                  <a:pt x="203450" y="6261693"/>
                </a:lnTo>
                <a:lnTo>
                  <a:pt x="242080" y="6287706"/>
                </a:lnTo>
                <a:lnTo>
                  <a:pt x="283281" y="6309983"/>
                </a:lnTo>
                <a:lnTo>
                  <a:pt x="326820" y="6328290"/>
                </a:lnTo>
                <a:lnTo>
                  <a:pt x="367502" y="6339832"/>
                </a:lnTo>
                <a:lnTo>
                  <a:pt x="408631" y="6348821"/>
                </a:lnTo>
                <a:lnTo>
                  <a:pt x="451185" y="6355576"/>
                </a:lnTo>
                <a:lnTo>
                  <a:pt x="496143" y="6360417"/>
                </a:lnTo>
                <a:lnTo>
                  <a:pt x="544482" y="6363661"/>
                </a:lnTo>
                <a:lnTo>
                  <a:pt x="597180" y="6365629"/>
                </a:lnTo>
                <a:lnTo>
                  <a:pt x="655216" y="6366640"/>
                </a:lnTo>
                <a:lnTo>
                  <a:pt x="719568" y="6367012"/>
                </a:lnTo>
                <a:lnTo>
                  <a:pt x="791213" y="6367065"/>
                </a:lnTo>
                <a:lnTo>
                  <a:pt x="2645125" y="6367065"/>
                </a:lnTo>
                <a:lnTo>
                  <a:pt x="2782985" y="6366640"/>
                </a:lnTo>
                <a:lnTo>
                  <a:pt x="2841634" y="6365629"/>
                </a:lnTo>
                <a:lnTo>
                  <a:pt x="2894772" y="6363661"/>
                </a:lnTo>
                <a:lnTo>
                  <a:pt x="2943405" y="6360417"/>
                </a:lnTo>
                <a:lnTo>
                  <a:pt x="2988541" y="6355576"/>
                </a:lnTo>
                <a:lnTo>
                  <a:pt x="3031187" y="6348821"/>
                </a:lnTo>
                <a:lnTo>
                  <a:pt x="3072350" y="6339832"/>
                </a:lnTo>
                <a:lnTo>
                  <a:pt x="3113036" y="6328290"/>
                </a:lnTo>
                <a:lnTo>
                  <a:pt x="3156576" y="6309983"/>
                </a:lnTo>
                <a:lnTo>
                  <a:pt x="3197777" y="6287706"/>
                </a:lnTo>
                <a:lnTo>
                  <a:pt x="3236407" y="6261693"/>
                </a:lnTo>
                <a:lnTo>
                  <a:pt x="3272233" y="6232175"/>
                </a:lnTo>
                <a:lnTo>
                  <a:pt x="3305021" y="6199387"/>
                </a:lnTo>
                <a:lnTo>
                  <a:pt x="3334538" y="6163562"/>
                </a:lnTo>
                <a:lnTo>
                  <a:pt x="3360551" y="6124932"/>
                </a:lnTo>
                <a:lnTo>
                  <a:pt x="3382828" y="6083731"/>
                </a:lnTo>
                <a:lnTo>
                  <a:pt x="3401135" y="6040192"/>
                </a:lnTo>
                <a:lnTo>
                  <a:pt x="3412678" y="5999505"/>
                </a:lnTo>
                <a:lnTo>
                  <a:pt x="3421672" y="5958342"/>
                </a:lnTo>
                <a:lnTo>
                  <a:pt x="3428435" y="5915696"/>
                </a:lnTo>
                <a:lnTo>
                  <a:pt x="3433282" y="5870560"/>
                </a:lnTo>
                <a:lnTo>
                  <a:pt x="3436506" y="5822530"/>
                </a:lnTo>
                <a:lnTo>
                  <a:pt x="3438474" y="5769831"/>
                </a:lnTo>
                <a:lnTo>
                  <a:pt x="3439485" y="5711795"/>
                </a:lnTo>
                <a:lnTo>
                  <a:pt x="3439857" y="5647444"/>
                </a:lnTo>
                <a:lnTo>
                  <a:pt x="3439843" y="719621"/>
                </a:lnTo>
                <a:lnTo>
                  <a:pt x="3439485" y="656925"/>
                </a:lnTo>
                <a:lnTo>
                  <a:pt x="3438474" y="598276"/>
                </a:lnTo>
                <a:lnTo>
                  <a:pt x="3436506" y="545138"/>
                </a:lnTo>
                <a:lnTo>
                  <a:pt x="3433228" y="496196"/>
                </a:lnTo>
                <a:lnTo>
                  <a:pt x="3428401" y="451239"/>
                </a:lnTo>
                <a:lnTo>
                  <a:pt x="3421658" y="408684"/>
                </a:lnTo>
                <a:lnTo>
                  <a:pt x="3412675" y="367555"/>
                </a:lnTo>
                <a:lnTo>
                  <a:pt x="3401135" y="326873"/>
                </a:lnTo>
                <a:lnTo>
                  <a:pt x="3382828" y="283334"/>
                </a:lnTo>
                <a:lnTo>
                  <a:pt x="3360551" y="242133"/>
                </a:lnTo>
                <a:lnTo>
                  <a:pt x="3334538" y="203503"/>
                </a:lnTo>
                <a:lnTo>
                  <a:pt x="3305021" y="167678"/>
                </a:lnTo>
                <a:lnTo>
                  <a:pt x="3272233" y="134890"/>
                </a:lnTo>
                <a:lnTo>
                  <a:pt x="3236407" y="105373"/>
                </a:lnTo>
                <a:lnTo>
                  <a:pt x="3197777" y="79359"/>
                </a:lnTo>
                <a:lnTo>
                  <a:pt x="3156576" y="57082"/>
                </a:lnTo>
                <a:lnTo>
                  <a:pt x="3113036" y="38775"/>
                </a:lnTo>
                <a:lnTo>
                  <a:pt x="3072355" y="27233"/>
                </a:lnTo>
                <a:lnTo>
                  <a:pt x="3031226" y="18244"/>
                </a:lnTo>
                <a:lnTo>
                  <a:pt x="2988672" y="11489"/>
                </a:lnTo>
                <a:lnTo>
                  <a:pt x="2943714" y="6648"/>
                </a:lnTo>
                <a:lnTo>
                  <a:pt x="2895375" y="3404"/>
                </a:lnTo>
                <a:lnTo>
                  <a:pt x="2842676" y="1436"/>
                </a:lnTo>
                <a:lnTo>
                  <a:pt x="2784640" y="425"/>
                </a:lnTo>
                <a:lnTo>
                  <a:pt x="2648643" y="0"/>
                </a:lnTo>
                <a:close/>
              </a:path>
            </a:pathLst>
          </a:custGeom>
          <a:solidFill>
            <a:srgbClr val="BFBFB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29" name="object 29"/>
          <p:cNvSpPr/>
          <p:nvPr/>
        </p:nvSpPr>
        <p:spPr>
          <a:xfrm>
            <a:off x="3062480" y="1740292"/>
            <a:ext cx="2552067" cy="16289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0" name="object 30"/>
          <p:cNvSpPr txBox="1"/>
          <p:nvPr/>
        </p:nvSpPr>
        <p:spPr>
          <a:xfrm>
            <a:off x="3062480" y="1729433"/>
            <a:ext cx="2628629" cy="300533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z="941" dirty="0">
                <a:latin typeface="Yu Mincho"/>
                <a:cs typeface="Yu Mincho"/>
              </a:rPr>
              <a:t>以下の各ステ</a:t>
            </a:r>
            <a:r>
              <a:rPr sz="941" spc="-60" dirty="0">
                <a:latin typeface="Yu Mincho"/>
                <a:cs typeface="Yu Mincho"/>
              </a:rPr>
              <a:t>ッ</a:t>
            </a:r>
            <a:r>
              <a:rPr sz="941" dirty="0">
                <a:latin typeface="Yu Mincho"/>
                <a:cs typeface="Yu Mincho"/>
              </a:rPr>
              <a:t>プに従い精査・加療を行いま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214518" y="2120387"/>
            <a:ext cx="944808" cy="16289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2" name="object 32"/>
          <p:cNvSpPr/>
          <p:nvPr/>
        </p:nvSpPr>
        <p:spPr>
          <a:xfrm>
            <a:off x="3431715" y="2305005"/>
            <a:ext cx="380095" cy="1520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3" name="object 33"/>
          <p:cNvSpPr/>
          <p:nvPr/>
        </p:nvSpPr>
        <p:spPr>
          <a:xfrm>
            <a:off x="3431715" y="2489622"/>
            <a:ext cx="141178" cy="14117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4" name="object 34"/>
          <p:cNvSpPr/>
          <p:nvPr/>
        </p:nvSpPr>
        <p:spPr>
          <a:xfrm>
            <a:off x="3583753" y="2489622"/>
            <a:ext cx="434394" cy="15203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5" name="object 35"/>
          <p:cNvSpPr txBox="1"/>
          <p:nvPr/>
        </p:nvSpPr>
        <p:spPr>
          <a:xfrm>
            <a:off x="3181938" y="2057400"/>
            <a:ext cx="954581" cy="563930"/>
          </a:xfrm>
          <a:prstGeom prst="rect">
            <a:avLst/>
          </a:prstGeom>
        </p:spPr>
        <p:txBody>
          <a:bodyPr vert="horz" wrap="square" lIns="0" tIns="52127" rIns="0" bIns="0" rtlCol="0">
            <a:spAutoFit/>
          </a:bodyPr>
          <a:lstStyle/>
          <a:p>
            <a:pPr algn="ctr">
              <a:spcBef>
                <a:spcPts val="410"/>
              </a:spcBef>
            </a:pPr>
            <a:r>
              <a:rPr sz="941" spc="184" dirty="0">
                <a:latin typeface="SimSun"/>
                <a:cs typeface="SimSun"/>
              </a:rPr>
              <a:t>１．US，MRCP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5"/>
              </a:spcBef>
              <a:buChar char="□"/>
              <a:tabLst>
                <a:tab pos="409413" algn="l"/>
              </a:tabLst>
            </a:pPr>
            <a:r>
              <a:rPr sz="941" spc="248" dirty="0">
                <a:latin typeface="SimSun"/>
                <a:cs typeface="SimSun"/>
              </a:rPr>
              <a:t>US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5"/>
              </a:spcBef>
              <a:buChar char="□"/>
              <a:tabLst>
                <a:tab pos="409413" algn="l"/>
              </a:tabLst>
            </a:pPr>
            <a:r>
              <a:rPr sz="941" spc="291" dirty="0">
                <a:latin typeface="SimSun"/>
                <a:cs typeface="SimSun"/>
              </a:rPr>
              <a:t>MRCP</a:t>
            </a:r>
            <a:endParaRPr sz="941">
              <a:latin typeface="SimSun"/>
              <a:cs typeface="SimSu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203658" y="3228093"/>
            <a:ext cx="1042546" cy="162898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7" name="object 37"/>
          <p:cNvSpPr/>
          <p:nvPr/>
        </p:nvSpPr>
        <p:spPr>
          <a:xfrm>
            <a:off x="3431715" y="3412710"/>
            <a:ext cx="456114" cy="152038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8" name="object 38"/>
          <p:cNvSpPr/>
          <p:nvPr/>
        </p:nvSpPr>
        <p:spPr>
          <a:xfrm>
            <a:off x="3431715" y="3597328"/>
            <a:ext cx="586432" cy="152038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39" name="object 39"/>
          <p:cNvSpPr/>
          <p:nvPr/>
        </p:nvSpPr>
        <p:spPr>
          <a:xfrm>
            <a:off x="3203658" y="4335798"/>
            <a:ext cx="1324903" cy="16289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0" name="object 40"/>
          <p:cNvSpPr/>
          <p:nvPr/>
        </p:nvSpPr>
        <p:spPr>
          <a:xfrm>
            <a:off x="3431715" y="4520416"/>
            <a:ext cx="542993" cy="152038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1" name="object 41"/>
          <p:cNvSpPr/>
          <p:nvPr/>
        </p:nvSpPr>
        <p:spPr>
          <a:xfrm>
            <a:off x="3431715" y="4705033"/>
            <a:ext cx="141178" cy="14117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2" name="object 42"/>
          <p:cNvSpPr/>
          <p:nvPr/>
        </p:nvSpPr>
        <p:spPr>
          <a:xfrm>
            <a:off x="3583753" y="4705033"/>
            <a:ext cx="629872" cy="152038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3" name="object 43"/>
          <p:cNvSpPr/>
          <p:nvPr/>
        </p:nvSpPr>
        <p:spPr>
          <a:xfrm>
            <a:off x="3192798" y="5432644"/>
            <a:ext cx="1303183" cy="162898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4" name="object 44"/>
          <p:cNvSpPr/>
          <p:nvPr/>
        </p:nvSpPr>
        <p:spPr>
          <a:xfrm>
            <a:off x="5723145" y="5432644"/>
            <a:ext cx="97739" cy="162898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5" name="object 45"/>
          <p:cNvSpPr/>
          <p:nvPr/>
        </p:nvSpPr>
        <p:spPr>
          <a:xfrm>
            <a:off x="3138499" y="5801879"/>
            <a:ext cx="1911335" cy="162898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6" name="object 46"/>
          <p:cNvSpPr/>
          <p:nvPr/>
        </p:nvSpPr>
        <p:spPr>
          <a:xfrm>
            <a:off x="3236237" y="6029936"/>
            <a:ext cx="2595506" cy="162898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7" name="object 47"/>
          <p:cNvSpPr txBox="1"/>
          <p:nvPr/>
        </p:nvSpPr>
        <p:spPr>
          <a:xfrm>
            <a:off x="3062480" y="5421784"/>
            <a:ext cx="2824649" cy="754696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3711" algn="ctr">
              <a:spcBef>
                <a:spcPts val="86"/>
              </a:spcBef>
              <a:tabLst>
                <a:tab pos="2648698" algn="l"/>
              </a:tabLst>
            </a:pPr>
            <a:r>
              <a:rPr sz="941" dirty="0">
                <a:latin typeface="SimSun"/>
                <a:cs typeface="SimSun"/>
              </a:rPr>
              <a:t>４．治療介入（治療法</a:t>
            </a:r>
            <a:r>
              <a:rPr sz="941" spc="-30" dirty="0">
                <a:latin typeface="SimSun"/>
                <a:cs typeface="SimSun"/>
              </a:rPr>
              <a:t>：</a:t>
            </a:r>
            <a:r>
              <a:rPr sz="941" u="heavy" spc="-30" dirty="0">
                <a:latin typeface="SimSun"/>
                <a:cs typeface="SimSun"/>
              </a:rPr>
              <a:t> 	</a:t>
            </a:r>
            <a:r>
              <a:rPr sz="941" dirty="0">
                <a:latin typeface="SimSun"/>
                <a:cs typeface="SimSun"/>
              </a:rPr>
              <a:t>）</a:t>
            </a:r>
            <a:endParaRPr sz="941">
              <a:latin typeface="SimSun"/>
              <a:cs typeface="SimSun"/>
            </a:endParaRPr>
          </a:p>
          <a:p>
            <a:pPr marL="10860">
              <a:spcBef>
                <a:spcPts val="1351"/>
              </a:spcBef>
            </a:pPr>
            <a:r>
              <a:rPr sz="941" dirty="0">
                <a:latin typeface="Yu Mincho"/>
                <a:cs typeface="Yu Mincho"/>
              </a:rPr>
              <a:t>（実施した検査の□に</a:t>
            </a:r>
            <a:r>
              <a:rPr sz="1368" spc="-47" dirty="0">
                <a:latin typeface="Segoe UI Symbol"/>
                <a:cs typeface="Segoe UI Symbol"/>
              </a:rPr>
              <a:t>☑</a:t>
            </a:r>
            <a:r>
              <a:rPr sz="941" spc="-47" dirty="0">
                <a:latin typeface="Yu Mincho"/>
                <a:cs typeface="Yu Mincho"/>
              </a:rPr>
              <a:t>が入りま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</a:t>
            </a:r>
            <a:endParaRPr sz="941">
              <a:latin typeface="Yu Mincho"/>
              <a:cs typeface="Yu Mincho"/>
            </a:endParaRPr>
          </a:p>
          <a:p>
            <a:pPr marL="178099" algn="ctr">
              <a:spcBef>
                <a:spcPts val="496"/>
              </a:spcBef>
            </a:pPr>
            <a:r>
              <a:rPr sz="941" dirty="0">
                <a:latin typeface="Yu Mincho"/>
                <a:cs typeface="Yu Mincho"/>
              </a:rPr>
              <a:t>各検査結果の詳細は添付レ</a:t>
            </a:r>
            <a:r>
              <a:rPr sz="941" spc="-30" dirty="0">
                <a:latin typeface="Yu Mincho"/>
                <a:cs typeface="Yu Mincho"/>
              </a:rPr>
              <a:t>ポ</a:t>
            </a:r>
            <a:r>
              <a:rPr sz="941" dirty="0">
                <a:latin typeface="Yu Mincho"/>
                <a:cs typeface="Yu Mincho"/>
              </a:rPr>
              <a:t>ート参照ください）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3160219" y="1121280"/>
            <a:ext cx="369235" cy="390955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49" name="object 49"/>
          <p:cNvSpPr/>
          <p:nvPr/>
        </p:nvSpPr>
        <p:spPr>
          <a:xfrm>
            <a:off x="6063025" y="944187"/>
            <a:ext cx="3015816" cy="5531401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0" name="object 50"/>
          <p:cNvSpPr/>
          <p:nvPr/>
        </p:nvSpPr>
        <p:spPr>
          <a:xfrm>
            <a:off x="6106509" y="965907"/>
            <a:ext cx="2928904" cy="5444590"/>
          </a:xfrm>
          <a:custGeom>
            <a:avLst/>
            <a:gdLst/>
            <a:ahLst/>
            <a:cxnLst/>
            <a:rect l="l" t="t" r="r" b="b"/>
            <a:pathLst>
              <a:path w="3425190" h="6367145">
                <a:moveTo>
                  <a:pt x="2633909" y="0"/>
                </a:moveTo>
                <a:lnTo>
                  <a:pt x="794730" y="0"/>
                </a:lnTo>
                <a:lnTo>
                  <a:pt x="656871" y="425"/>
                </a:lnTo>
                <a:lnTo>
                  <a:pt x="598222" y="1436"/>
                </a:lnTo>
                <a:lnTo>
                  <a:pt x="545084" y="3404"/>
                </a:lnTo>
                <a:lnTo>
                  <a:pt x="496451" y="6648"/>
                </a:lnTo>
                <a:lnTo>
                  <a:pt x="451315" y="11489"/>
                </a:lnTo>
                <a:lnTo>
                  <a:pt x="408669" y="18244"/>
                </a:lnTo>
                <a:lnTo>
                  <a:pt x="367506" y="27233"/>
                </a:lnTo>
                <a:lnTo>
                  <a:pt x="326819" y="38775"/>
                </a:lnTo>
                <a:lnTo>
                  <a:pt x="283280" y="57082"/>
                </a:lnTo>
                <a:lnTo>
                  <a:pt x="242079" y="79359"/>
                </a:lnTo>
                <a:lnTo>
                  <a:pt x="203449" y="105373"/>
                </a:lnTo>
                <a:lnTo>
                  <a:pt x="167624" y="134890"/>
                </a:lnTo>
                <a:lnTo>
                  <a:pt x="134836" y="167678"/>
                </a:lnTo>
                <a:lnTo>
                  <a:pt x="105319" y="203503"/>
                </a:lnTo>
                <a:lnTo>
                  <a:pt x="79305" y="242133"/>
                </a:lnTo>
                <a:lnTo>
                  <a:pt x="57029" y="283334"/>
                </a:lnTo>
                <a:lnTo>
                  <a:pt x="38722" y="326873"/>
                </a:lnTo>
                <a:lnTo>
                  <a:pt x="27179" y="367560"/>
                </a:lnTo>
                <a:lnTo>
                  <a:pt x="18184" y="408723"/>
                </a:lnTo>
                <a:lnTo>
                  <a:pt x="11421" y="451369"/>
                </a:lnTo>
                <a:lnTo>
                  <a:pt x="6574" y="496505"/>
                </a:lnTo>
                <a:lnTo>
                  <a:pt x="3350" y="544535"/>
                </a:lnTo>
                <a:lnTo>
                  <a:pt x="1382" y="597234"/>
                </a:lnTo>
                <a:lnTo>
                  <a:pt x="372" y="655270"/>
                </a:lnTo>
                <a:lnTo>
                  <a:pt x="0" y="719621"/>
                </a:lnTo>
                <a:lnTo>
                  <a:pt x="14" y="5647444"/>
                </a:lnTo>
                <a:lnTo>
                  <a:pt x="372" y="5710140"/>
                </a:lnTo>
                <a:lnTo>
                  <a:pt x="1382" y="5768789"/>
                </a:lnTo>
                <a:lnTo>
                  <a:pt x="3350" y="5821927"/>
                </a:lnTo>
                <a:lnTo>
                  <a:pt x="6628" y="5870869"/>
                </a:lnTo>
                <a:lnTo>
                  <a:pt x="11456" y="5915827"/>
                </a:lnTo>
                <a:lnTo>
                  <a:pt x="18199" y="5958381"/>
                </a:lnTo>
                <a:lnTo>
                  <a:pt x="27181" y="5999510"/>
                </a:lnTo>
                <a:lnTo>
                  <a:pt x="38722" y="6040192"/>
                </a:lnTo>
                <a:lnTo>
                  <a:pt x="57029" y="6083731"/>
                </a:lnTo>
                <a:lnTo>
                  <a:pt x="79305" y="6124932"/>
                </a:lnTo>
                <a:lnTo>
                  <a:pt x="105319" y="6163562"/>
                </a:lnTo>
                <a:lnTo>
                  <a:pt x="134836" y="6199387"/>
                </a:lnTo>
                <a:lnTo>
                  <a:pt x="167624" y="6232175"/>
                </a:lnTo>
                <a:lnTo>
                  <a:pt x="203449" y="6261693"/>
                </a:lnTo>
                <a:lnTo>
                  <a:pt x="242079" y="6287706"/>
                </a:lnTo>
                <a:lnTo>
                  <a:pt x="283280" y="6309983"/>
                </a:lnTo>
                <a:lnTo>
                  <a:pt x="326819" y="6328290"/>
                </a:lnTo>
                <a:lnTo>
                  <a:pt x="367501" y="6339832"/>
                </a:lnTo>
                <a:lnTo>
                  <a:pt x="408630" y="6348821"/>
                </a:lnTo>
                <a:lnTo>
                  <a:pt x="451184" y="6355576"/>
                </a:lnTo>
                <a:lnTo>
                  <a:pt x="496142" y="6360417"/>
                </a:lnTo>
                <a:lnTo>
                  <a:pt x="544481" y="6363661"/>
                </a:lnTo>
                <a:lnTo>
                  <a:pt x="597180" y="6365629"/>
                </a:lnTo>
                <a:lnTo>
                  <a:pt x="655216" y="6366640"/>
                </a:lnTo>
                <a:lnTo>
                  <a:pt x="719567" y="6367012"/>
                </a:lnTo>
                <a:lnTo>
                  <a:pt x="791212" y="6367065"/>
                </a:lnTo>
                <a:lnTo>
                  <a:pt x="2630391" y="6367065"/>
                </a:lnTo>
                <a:lnTo>
                  <a:pt x="2768250" y="6366640"/>
                </a:lnTo>
                <a:lnTo>
                  <a:pt x="2826899" y="6365629"/>
                </a:lnTo>
                <a:lnTo>
                  <a:pt x="2880037" y="6363661"/>
                </a:lnTo>
                <a:lnTo>
                  <a:pt x="2928670" y="6360417"/>
                </a:lnTo>
                <a:lnTo>
                  <a:pt x="2973806" y="6355576"/>
                </a:lnTo>
                <a:lnTo>
                  <a:pt x="3016452" y="6348821"/>
                </a:lnTo>
                <a:lnTo>
                  <a:pt x="3057615" y="6339832"/>
                </a:lnTo>
                <a:lnTo>
                  <a:pt x="3098302" y="6328290"/>
                </a:lnTo>
                <a:lnTo>
                  <a:pt x="3141841" y="6309983"/>
                </a:lnTo>
                <a:lnTo>
                  <a:pt x="3183042" y="6287706"/>
                </a:lnTo>
                <a:lnTo>
                  <a:pt x="3221672" y="6261693"/>
                </a:lnTo>
                <a:lnTo>
                  <a:pt x="3257497" y="6232175"/>
                </a:lnTo>
                <a:lnTo>
                  <a:pt x="3290285" y="6199387"/>
                </a:lnTo>
                <a:lnTo>
                  <a:pt x="3319802" y="6163562"/>
                </a:lnTo>
                <a:lnTo>
                  <a:pt x="3345816" y="6124932"/>
                </a:lnTo>
                <a:lnTo>
                  <a:pt x="3368093" y="6083731"/>
                </a:lnTo>
                <a:lnTo>
                  <a:pt x="3386400" y="6040192"/>
                </a:lnTo>
                <a:lnTo>
                  <a:pt x="3397943" y="5999505"/>
                </a:lnTo>
                <a:lnTo>
                  <a:pt x="3406938" y="5958342"/>
                </a:lnTo>
                <a:lnTo>
                  <a:pt x="3413701" y="5915696"/>
                </a:lnTo>
                <a:lnTo>
                  <a:pt x="3418548" y="5870560"/>
                </a:lnTo>
                <a:lnTo>
                  <a:pt x="3421772" y="5822530"/>
                </a:lnTo>
                <a:lnTo>
                  <a:pt x="3423740" y="5769831"/>
                </a:lnTo>
                <a:lnTo>
                  <a:pt x="3424750" y="5711795"/>
                </a:lnTo>
                <a:lnTo>
                  <a:pt x="3425122" y="5647444"/>
                </a:lnTo>
                <a:lnTo>
                  <a:pt x="3425108" y="719621"/>
                </a:lnTo>
                <a:lnTo>
                  <a:pt x="3424750" y="656925"/>
                </a:lnTo>
                <a:lnTo>
                  <a:pt x="3423740" y="598276"/>
                </a:lnTo>
                <a:lnTo>
                  <a:pt x="3421772" y="545138"/>
                </a:lnTo>
                <a:lnTo>
                  <a:pt x="3418494" y="496196"/>
                </a:lnTo>
                <a:lnTo>
                  <a:pt x="3413666" y="451239"/>
                </a:lnTo>
                <a:lnTo>
                  <a:pt x="3406923" y="408684"/>
                </a:lnTo>
                <a:lnTo>
                  <a:pt x="3397941" y="367555"/>
                </a:lnTo>
                <a:lnTo>
                  <a:pt x="3386400" y="326873"/>
                </a:lnTo>
                <a:lnTo>
                  <a:pt x="3368093" y="283334"/>
                </a:lnTo>
                <a:lnTo>
                  <a:pt x="3345816" y="242133"/>
                </a:lnTo>
                <a:lnTo>
                  <a:pt x="3319802" y="203503"/>
                </a:lnTo>
                <a:lnTo>
                  <a:pt x="3290285" y="167678"/>
                </a:lnTo>
                <a:lnTo>
                  <a:pt x="3257497" y="134890"/>
                </a:lnTo>
                <a:lnTo>
                  <a:pt x="3221672" y="105373"/>
                </a:lnTo>
                <a:lnTo>
                  <a:pt x="3183042" y="79359"/>
                </a:lnTo>
                <a:lnTo>
                  <a:pt x="3141841" y="57082"/>
                </a:lnTo>
                <a:lnTo>
                  <a:pt x="3098302" y="38775"/>
                </a:lnTo>
                <a:lnTo>
                  <a:pt x="3057620" y="27233"/>
                </a:lnTo>
                <a:lnTo>
                  <a:pt x="3016491" y="18244"/>
                </a:lnTo>
                <a:lnTo>
                  <a:pt x="2973937" y="11489"/>
                </a:lnTo>
                <a:lnTo>
                  <a:pt x="2928979" y="6648"/>
                </a:lnTo>
                <a:lnTo>
                  <a:pt x="2880640" y="3404"/>
                </a:lnTo>
                <a:lnTo>
                  <a:pt x="2827942" y="1436"/>
                </a:lnTo>
                <a:lnTo>
                  <a:pt x="2769906" y="425"/>
                </a:lnTo>
                <a:lnTo>
                  <a:pt x="26339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1" name="object 51"/>
          <p:cNvSpPr/>
          <p:nvPr/>
        </p:nvSpPr>
        <p:spPr>
          <a:xfrm>
            <a:off x="6106464" y="965907"/>
            <a:ext cx="2929447" cy="5444590"/>
          </a:xfrm>
          <a:custGeom>
            <a:avLst/>
            <a:gdLst/>
            <a:ahLst/>
            <a:cxnLst/>
            <a:rect l="l" t="t" r="r" b="b"/>
            <a:pathLst>
              <a:path w="3425825" h="6367145">
                <a:moveTo>
                  <a:pt x="791266" y="0"/>
                </a:moveTo>
                <a:lnTo>
                  <a:pt x="2633962" y="0"/>
                </a:lnTo>
                <a:lnTo>
                  <a:pt x="2705607" y="53"/>
                </a:lnTo>
                <a:lnTo>
                  <a:pt x="2769959" y="425"/>
                </a:lnTo>
                <a:lnTo>
                  <a:pt x="2827995" y="1436"/>
                </a:lnTo>
                <a:lnTo>
                  <a:pt x="2880694" y="3404"/>
                </a:lnTo>
                <a:lnTo>
                  <a:pt x="2929033" y="6648"/>
                </a:lnTo>
                <a:lnTo>
                  <a:pt x="2973991" y="11489"/>
                </a:lnTo>
                <a:lnTo>
                  <a:pt x="3016545" y="18244"/>
                </a:lnTo>
                <a:lnTo>
                  <a:pt x="3057674" y="27233"/>
                </a:lnTo>
                <a:lnTo>
                  <a:pt x="3098356" y="38775"/>
                </a:lnTo>
                <a:lnTo>
                  <a:pt x="3141896" y="57082"/>
                </a:lnTo>
                <a:lnTo>
                  <a:pt x="3183097" y="79359"/>
                </a:lnTo>
                <a:lnTo>
                  <a:pt x="3221726" y="105372"/>
                </a:lnTo>
                <a:lnTo>
                  <a:pt x="3257552" y="134890"/>
                </a:lnTo>
                <a:lnTo>
                  <a:pt x="3290339" y="167677"/>
                </a:lnTo>
                <a:lnTo>
                  <a:pt x="3319856" y="203503"/>
                </a:lnTo>
                <a:lnTo>
                  <a:pt x="3345870" y="242132"/>
                </a:lnTo>
                <a:lnTo>
                  <a:pt x="3368146" y="283334"/>
                </a:lnTo>
                <a:lnTo>
                  <a:pt x="3386453" y="326873"/>
                </a:lnTo>
                <a:lnTo>
                  <a:pt x="3397995" y="367560"/>
                </a:lnTo>
                <a:lnTo>
                  <a:pt x="3406985" y="408723"/>
                </a:lnTo>
                <a:lnTo>
                  <a:pt x="3413740" y="451369"/>
                </a:lnTo>
                <a:lnTo>
                  <a:pt x="3418580" y="496505"/>
                </a:lnTo>
                <a:lnTo>
                  <a:pt x="3421825" y="545138"/>
                </a:lnTo>
                <a:lnTo>
                  <a:pt x="3423793" y="598276"/>
                </a:lnTo>
                <a:lnTo>
                  <a:pt x="3424803" y="656925"/>
                </a:lnTo>
                <a:lnTo>
                  <a:pt x="3425176" y="722092"/>
                </a:lnTo>
                <a:lnTo>
                  <a:pt x="3425229" y="794784"/>
                </a:lnTo>
                <a:lnTo>
                  <a:pt x="3425229" y="5575799"/>
                </a:lnTo>
                <a:lnTo>
                  <a:pt x="3425176" y="5647444"/>
                </a:lnTo>
                <a:lnTo>
                  <a:pt x="3424803" y="5711795"/>
                </a:lnTo>
                <a:lnTo>
                  <a:pt x="3423793" y="5769831"/>
                </a:lnTo>
                <a:lnTo>
                  <a:pt x="3421825" y="5822530"/>
                </a:lnTo>
                <a:lnTo>
                  <a:pt x="3418580" y="5870869"/>
                </a:lnTo>
                <a:lnTo>
                  <a:pt x="3413740" y="5915826"/>
                </a:lnTo>
                <a:lnTo>
                  <a:pt x="3406985" y="5958381"/>
                </a:lnTo>
                <a:lnTo>
                  <a:pt x="3397995" y="5999510"/>
                </a:lnTo>
                <a:lnTo>
                  <a:pt x="3386453" y="6040192"/>
                </a:lnTo>
                <a:lnTo>
                  <a:pt x="3368146" y="6083731"/>
                </a:lnTo>
                <a:lnTo>
                  <a:pt x="3345870" y="6124932"/>
                </a:lnTo>
                <a:lnTo>
                  <a:pt x="3319856" y="6163562"/>
                </a:lnTo>
                <a:lnTo>
                  <a:pt x="3290339" y="6199387"/>
                </a:lnTo>
                <a:lnTo>
                  <a:pt x="3257552" y="6232175"/>
                </a:lnTo>
                <a:lnTo>
                  <a:pt x="3221726" y="6261692"/>
                </a:lnTo>
                <a:lnTo>
                  <a:pt x="3183097" y="6287706"/>
                </a:lnTo>
                <a:lnTo>
                  <a:pt x="3141896" y="6309983"/>
                </a:lnTo>
                <a:lnTo>
                  <a:pt x="3098356" y="6328290"/>
                </a:lnTo>
                <a:lnTo>
                  <a:pt x="3057670" y="6339832"/>
                </a:lnTo>
                <a:lnTo>
                  <a:pt x="3016507" y="6348822"/>
                </a:lnTo>
                <a:lnTo>
                  <a:pt x="2973860" y="6355577"/>
                </a:lnTo>
                <a:lnTo>
                  <a:pt x="2928724" y="6360417"/>
                </a:lnTo>
                <a:lnTo>
                  <a:pt x="2880091" y="6363662"/>
                </a:lnTo>
                <a:lnTo>
                  <a:pt x="2826953" y="6365630"/>
                </a:lnTo>
                <a:lnTo>
                  <a:pt x="2768304" y="6366640"/>
                </a:lnTo>
                <a:lnTo>
                  <a:pt x="2703136" y="6367013"/>
                </a:lnTo>
                <a:lnTo>
                  <a:pt x="2630444" y="6367066"/>
                </a:lnTo>
                <a:lnTo>
                  <a:pt x="791266" y="6367066"/>
                </a:lnTo>
                <a:lnTo>
                  <a:pt x="719621" y="6367013"/>
                </a:lnTo>
                <a:lnTo>
                  <a:pt x="655269" y="6366640"/>
                </a:lnTo>
                <a:lnTo>
                  <a:pt x="597233" y="6365630"/>
                </a:lnTo>
                <a:lnTo>
                  <a:pt x="544535" y="6363662"/>
                </a:lnTo>
                <a:lnTo>
                  <a:pt x="496196" y="6360417"/>
                </a:lnTo>
                <a:lnTo>
                  <a:pt x="451238" y="6355577"/>
                </a:lnTo>
                <a:lnTo>
                  <a:pt x="408684" y="6348822"/>
                </a:lnTo>
                <a:lnTo>
                  <a:pt x="367555" y="6339832"/>
                </a:lnTo>
                <a:lnTo>
                  <a:pt x="326873" y="6328290"/>
                </a:lnTo>
                <a:lnTo>
                  <a:pt x="283334" y="6309983"/>
                </a:lnTo>
                <a:lnTo>
                  <a:pt x="242132" y="6287706"/>
                </a:lnTo>
                <a:lnTo>
                  <a:pt x="203503" y="6261692"/>
                </a:lnTo>
                <a:lnTo>
                  <a:pt x="167677" y="6232175"/>
                </a:lnTo>
                <a:lnTo>
                  <a:pt x="134890" y="6199387"/>
                </a:lnTo>
                <a:lnTo>
                  <a:pt x="105372" y="6163562"/>
                </a:lnTo>
                <a:lnTo>
                  <a:pt x="79359" y="6124932"/>
                </a:lnTo>
                <a:lnTo>
                  <a:pt x="57082" y="6083731"/>
                </a:lnTo>
                <a:lnTo>
                  <a:pt x="38775" y="6040192"/>
                </a:lnTo>
                <a:lnTo>
                  <a:pt x="27233" y="5999505"/>
                </a:lnTo>
                <a:lnTo>
                  <a:pt x="18244" y="5958342"/>
                </a:lnTo>
                <a:lnTo>
                  <a:pt x="11489" y="5915696"/>
                </a:lnTo>
                <a:lnTo>
                  <a:pt x="6648" y="5870560"/>
                </a:lnTo>
                <a:lnTo>
                  <a:pt x="3404" y="5821926"/>
                </a:lnTo>
                <a:lnTo>
                  <a:pt x="1436" y="5768789"/>
                </a:lnTo>
                <a:lnTo>
                  <a:pt x="425" y="5710140"/>
                </a:lnTo>
                <a:lnTo>
                  <a:pt x="53" y="5644973"/>
                </a:lnTo>
                <a:lnTo>
                  <a:pt x="0" y="5572281"/>
                </a:lnTo>
                <a:lnTo>
                  <a:pt x="0" y="791266"/>
                </a:lnTo>
                <a:lnTo>
                  <a:pt x="53" y="719621"/>
                </a:lnTo>
                <a:lnTo>
                  <a:pt x="425" y="655269"/>
                </a:lnTo>
                <a:lnTo>
                  <a:pt x="1436" y="597233"/>
                </a:lnTo>
                <a:lnTo>
                  <a:pt x="3404" y="544535"/>
                </a:lnTo>
                <a:lnTo>
                  <a:pt x="6648" y="496196"/>
                </a:lnTo>
                <a:lnTo>
                  <a:pt x="11489" y="451238"/>
                </a:lnTo>
                <a:lnTo>
                  <a:pt x="18244" y="408684"/>
                </a:lnTo>
                <a:lnTo>
                  <a:pt x="27233" y="367555"/>
                </a:lnTo>
                <a:lnTo>
                  <a:pt x="38775" y="326873"/>
                </a:lnTo>
                <a:lnTo>
                  <a:pt x="57082" y="283334"/>
                </a:lnTo>
                <a:lnTo>
                  <a:pt x="79359" y="242132"/>
                </a:lnTo>
                <a:lnTo>
                  <a:pt x="105372" y="203503"/>
                </a:lnTo>
                <a:lnTo>
                  <a:pt x="134890" y="167677"/>
                </a:lnTo>
                <a:lnTo>
                  <a:pt x="167677" y="134890"/>
                </a:lnTo>
                <a:lnTo>
                  <a:pt x="203503" y="105372"/>
                </a:lnTo>
                <a:lnTo>
                  <a:pt x="242132" y="79359"/>
                </a:lnTo>
                <a:lnTo>
                  <a:pt x="283334" y="57082"/>
                </a:lnTo>
                <a:lnTo>
                  <a:pt x="326873" y="38775"/>
                </a:lnTo>
                <a:lnTo>
                  <a:pt x="367560" y="27233"/>
                </a:lnTo>
                <a:lnTo>
                  <a:pt x="408723" y="18244"/>
                </a:lnTo>
                <a:lnTo>
                  <a:pt x="451369" y="11489"/>
                </a:lnTo>
                <a:lnTo>
                  <a:pt x="496505" y="6648"/>
                </a:lnTo>
                <a:lnTo>
                  <a:pt x="545138" y="3404"/>
                </a:lnTo>
                <a:lnTo>
                  <a:pt x="598276" y="1436"/>
                </a:lnTo>
                <a:lnTo>
                  <a:pt x="656925" y="425"/>
                </a:lnTo>
                <a:lnTo>
                  <a:pt x="722092" y="53"/>
                </a:lnTo>
                <a:lnTo>
                  <a:pt x="794784" y="0"/>
                </a:lnTo>
                <a:lnTo>
                  <a:pt x="791266" y="0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2" name="object 52"/>
          <p:cNvSpPr/>
          <p:nvPr/>
        </p:nvSpPr>
        <p:spPr>
          <a:xfrm>
            <a:off x="6146680" y="1827171"/>
            <a:ext cx="2562926" cy="173758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3" name="object 53"/>
          <p:cNvSpPr/>
          <p:nvPr/>
        </p:nvSpPr>
        <p:spPr>
          <a:xfrm>
            <a:off x="6157539" y="2218126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4" name="object 54"/>
          <p:cNvSpPr/>
          <p:nvPr/>
        </p:nvSpPr>
        <p:spPr>
          <a:xfrm>
            <a:off x="6298717" y="2196406"/>
            <a:ext cx="2432608" cy="173758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5" name="object 55"/>
          <p:cNvSpPr/>
          <p:nvPr/>
        </p:nvSpPr>
        <p:spPr>
          <a:xfrm>
            <a:off x="6255278" y="2381024"/>
            <a:ext cx="2747544" cy="162898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6" name="object 56"/>
          <p:cNvSpPr/>
          <p:nvPr/>
        </p:nvSpPr>
        <p:spPr>
          <a:xfrm>
            <a:off x="6266138" y="2565641"/>
            <a:ext cx="2649805" cy="162898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7" name="object 57"/>
          <p:cNvSpPr/>
          <p:nvPr/>
        </p:nvSpPr>
        <p:spPr>
          <a:xfrm>
            <a:off x="6255278" y="2750259"/>
            <a:ext cx="662451" cy="162898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58" name="object 58"/>
          <p:cNvSpPr txBox="1"/>
          <p:nvPr/>
        </p:nvSpPr>
        <p:spPr>
          <a:xfrm>
            <a:off x="6149903" y="2163237"/>
            <a:ext cx="2843111" cy="764631"/>
          </a:xfrm>
          <a:prstGeom prst="rect">
            <a:avLst/>
          </a:prstGeom>
        </p:spPr>
        <p:txBody>
          <a:bodyPr vert="horz" wrap="square" lIns="0" tIns="42353" rIns="0" bIns="0" rtlCol="0">
            <a:spAutoFit/>
          </a:bodyPr>
          <a:lstStyle/>
          <a:p>
            <a:pPr marL="10860">
              <a:spcBef>
                <a:spcPts val="333"/>
              </a:spcBef>
            </a:pPr>
            <a:r>
              <a:rPr sz="941" dirty="0">
                <a:latin typeface="Yu Mincho"/>
                <a:cs typeface="Yu Mincho"/>
              </a:rPr>
              <a:t>□</a:t>
            </a:r>
            <a:r>
              <a:rPr sz="941" spc="-43" dirty="0">
                <a:latin typeface="Yu Mincho"/>
                <a:cs typeface="Yu Mincho"/>
              </a:rPr>
              <a:t> </a:t>
            </a:r>
            <a:r>
              <a:rPr sz="1411" baseline="5050" dirty="0">
                <a:latin typeface="Yu Mincho"/>
                <a:cs typeface="Yu Mincho"/>
              </a:rPr>
              <a:t>今回の検査では，特に膵癌などを疑う所見は</a:t>
            </a:r>
            <a:endParaRPr sz="1411" baseline="5050">
              <a:latin typeface="Yu Mincho"/>
              <a:cs typeface="Yu Mincho"/>
            </a:endParaRPr>
          </a:p>
          <a:p>
            <a:pPr marL="116200" marR="4344">
              <a:lnSpc>
                <a:spcPts val="1454"/>
              </a:lnSpc>
              <a:spcBef>
                <a:spcPts val="26"/>
              </a:spcBef>
            </a:pPr>
            <a:r>
              <a:rPr sz="941" spc="26" dirty="0">
                <a:latin typeface="Yu Mincho"/>
                <a:cs typeface="Yu Mincho"/>
              </a:rPr>
              <a:t>認めませ</a:t>
            </a:r>
            <a:r>
              <a:rPr sz="941" spc="-30" dirty="0">
                <a:latin typeface="Yu Mincho"/>
                <a:cs typeface="Yu Mincho"/>
              </a:rPr>
              <a:t>ん</a:t>
            </a:r>
            <a:r>
              <a:rPr sz="941" spc="26" dirty="0">
                <a:latin typeface="Yu Mincho"/>
                <a:cs typeface="Yu Mincho"/>
              </a:rPr>
              <a:t>でした．引き続き貴院での経過観察</a:t>
            </a:r>
            <a:r>
              <a:rPr sz="941" dirty="0">
                <a:latin typeface="Yu Mincho"/>
                <a:cs typeface="Yu Mincho"/>
              </a:rPr>
              <a:t>を お願い致しま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．何かありましたらいつでもご連 絡ください．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6157539" y="3152074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0" name="object 60"/>
          <p:cNvSpPr/>
          <p:nvPr/>
        </p:nvSpPr>
        <p:spPr>
          <a:xfrm>
            <a:off x="6559354" y="3130354"/>
            <a:ext cx="847069" cy="152038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1" name="object 61"/>
          <p:cNvSpPr/>
          <p:nvPr/>
        </p:nvSpPr>
        <p:spPr>
          <a:xfrm>
            <a:off x="7362984" y="3119494"/>
            <a:ext cx="1346622" cy="173758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2" name="object 62"/>
          <p:cNvSpPr/>
          <p:nvPr/>
        </p:nvSpPr>
        <p:spPr>
          <a:xfrm>
            <a:off x="6266138" y="3304112"/>
            <a:ext cx="2747544" cy="162898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3" name="object 63"/>
          <p:cNvSpPr/>
          <p:nvPr/>
        </p:nvSpPr>
        <p:spPr>
          <a:xfrm>
            <a:off x="6266138" y="3488729"/>
            <a:ext cx="890508" cy="162898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4" name="object 64"/>
          <p:cNvSpPr txBox="1"/>
          <p:nvPr/>
        </p:nvSpPr>
        <p:spPr>
          <a:xfrm>
            <a:off x="6149903" y="3067366"/>
            <a:ext cx="2843111" cy="570983"/>
          </a:xfrm>
          <a:prstGeom prst="rect">
            <a:avLst/>
          </a:prstGeom>
        </p:spPr>
        <p:txBody>
          <a:bodyPr vert="horz" wrap="square" lIns="0" tIns="52127" rIns="0" bIns="0" rtlCol="0">
            <a:spAutoFit/>
          </a:bodyPr>
          <a:lstStyle/>
          <a:p>
            <a:pPr marL="10860">
              <a:spcBef>
                <a:spcPts val="410"/>
              </a:spcBef>
              <a:tabLst>
                <a:tab pos="405612" algn="l"/>
              </a:tabLst>
            </a:pPr>
            <a:r>
              <a:rPr sz="1411" baseline="-5050" dirty="0">
                <a:latin typeface="Yu Mincho"/>
                <a:cs typeface="Yu Mincho"/>
              </a:rPr>
              <a:t>□</a:t>
            </a:r>
            <a:r>
              <a:rPr sz="1411" spc="96" baseline="-5050" dirty="0">
                <a:latin typeface="Yu Mincho"/>
                <a:cs typeface="Yu Mincho"/>
              </a:rPr>
              <a:t> </a:t>
            </a:r>
            <a:r>
              <a:rPr sz="1411" u="sng" baseline="-5050" dirty="0">
                <a:latin typeface="Times New Roman"/>
                <a:cs typeface="Times New Roman"/>
              </a:rPr>
              <a:t> 	</a:t>
            </a:r>
            <a:r>
              <a:rPr sz="941" spc="34" dirty="0">
                <a:latin typeface="Yu Mincho"/>
                <a:cs typeface="Yu Mincho"/>
              </a:rPr>
              <a:t>ヶ月のCA19-9</a:t>
            </a:r>
            <a:r>
              <a:rPr sz="941" dirty="0">
                <a:latin typeface="Yu Mincho"/>
                <a:cs typeface="Yu Mincho"/>
              </a:rPr>
              <a:t>，アミラーゼのフォロー</a:t>
            </a:r>
            <a:endParaRPr sz="941">
              <a:latin typeface="Yu Mincho"/>
              <a:cs typeface="Yu Mincho"/>
            </a:endParaRPr>
          </a:p>
          <a:p>
            <a:pPr marL="116200" marR="4344">
              <a:lnSpc>
                <a:spcPct val="128800"/>
              </a:lnSpc>
            </a:pPr>
            <a:r>
              <a:rPr sz="941" spc="30" dirty="0">
                <a:latin typeface="Yu Mincho"/>
                <a:cs typeface="Yu Mincho"/>
              </a:rPr>
              <a:t>ア</a:t>
            </a:r>
            <a:r>
              <a:rPr sz="941" spc="-17" dirty="0">
                <a:latin typeface="Yu Mincho"/>
                <a:cs typeface="Yu Mincho"/>
              </a:rPr>
              <a:t>ッ</a:t>
            </a:r>
            <a:r>
              <a:rPr sz="941" spc="30" dirty="0">
                <a:latin typeface="Yu Mincho"/>
                <a:cs typeface="Yu Mincho"/>
              </a:rPr>
              <a:t>プをお願い致しま</a:t>
            </a:r>
            <a:r>
              <a:rPr sz="941" spc="-73" dirty="0">
                <a:latin typeface="Yu Mincho"/>
                <a:cs typeface="Yu Mincho"/>
              </a:rPr>
              <a:t>す</a:t>
            </a:r>
            <a:r>
              <a:rPr sz="941" spc="30" dirty="0">
                <a:latin typeface="Yu Mincho"/>
                <a:cs typeface="Yu Mincho"/>
              </a:rPr>
              <a:t>．上昇傾向でしたら再</a:t>
            </a:r>
            <a:r>
              <a:rPr sz="941" dirty="0">
                <a:latin typeface="Yu Mincho"/>
                <a:cs typeface="Yu Mincho"/>
              </a:rPr>
              <a:t>度 ご相談ください．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6157539" y="3879684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6" name="object 66"/>
          <p:cNvSpPr/>
          <p:nvPr/>
        </p:nvSpPr>
        <p:spPr>
          <a:xfrm>
            <a:off x="6298717" y="3857964"/>
            <a:ext cx="2519487" cy="173758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7" name="object 67"/>
          <p:cNvSpPr/>
          <p:nvPr/>
        </p:nvSpPr>
        <p:spPr>
          <a:xfrm>
            <a:off x="6266138" y="4042582"/>
            <a:ext cx="2421748" cy="162898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8" name="object 68"/>
          <p:cNvSpPr/>
          <p:nvPr/>
        </p:nvSpPr>
        <p:spPr>
          <a:xfrm>
            <a:off x="6255278" y="4238059"/>
            <a:ext cx="86879" cy="86879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69" name="object 69"/>
          <p:cNvSpPr/>
          <p:nvPr/>
        </p:nvSpPr>
        <p:spPr>
          <a:xfrm>
            <a:off x="6548494" y="4227199"/>
            <a:ext cx="2421748" cy="173758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0" name="object 70"/>
          <p:cNvSpPr/>
          <p:nvPr/>
        </p:nvSpPr>
        <p:spPr>
          <a:xfrm>
            <a:off x="6266138" y="4411817"/>
            <a:ext cx="1704998" cy="162898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1" name="object 71"/>
          <p:cNvSpPr txBox="1"/>
          <p:nvPr/>
        </p:nvSpPr>
        <p:spPr>
          <a:xfrm>
            <a:off x="6149903" y="3824796"/>
            <a:ext cx="2814331" cy="737832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16200" marR="92851" indent="-105883">
              <a:lnSpc>
                <a:spcPct val="122200"/>
              </a:lnSpc>
              <a:spcBef>
                <a:spcPts val="86"/>
              </a:spcBef>
            </a:pPr>
            <a:r>
              <a:rPr sz="941" dirty="0">
                <a:latin typeface="Yu Mincho"/>
                <a:cs typeface="Yu Mincho"/>
              </a:rPr>
              <a:t>□</a:t>
            </a:r>
            <a:r>
              <a:rPr sz="941" spc="-4" dirty="0">
                <a:latin typeface="Yu Mincho"/>
                <a:cs typeface="Yu Mincho"/>
              </a:rPr>
              <a:t> </a:t>
            </a:r>
            <a:r>
              <a:rPr sz="1411" spc="-13" baseline="5050" dirty="0">
                <a:latin typeface="Yu Mincho"/>
                <a:cs typeface="Yu Mincho"/>
              </a:rPr>
              <a:t>今回膵臓に</a:t>
            </a:r>
            <a:r>
              <a:rPr sz="1411" spc="-6" baseline="5050" dirty="0">
                <a:latin typeface="Yu Mincho"/>
                <a:cs typeface="Yu Mincho"/>
              </a:rPr>
              <a:t>(</a:t>
            </a:r>
            <a:r>
              <a:rPr sz="1411" spc="-13" baseline="5050" dirty="0">
                <a:latin typeface="Yu Mincho"/>
                <a:cs typeface="Yu Mincho"/>
              </a:rPr>
              <a:t>小さな嚢胞・</a:t>
            </a:r>
            <a:r>
              <a:rPr sz="1411" spc="-57" baseline="5050" dirty="0">
                <a:latin typeface="Yu Mincho"/>
                <a:cs typeface="Yu Mincho"/>
              </a:rPr>
              <a:t>わ</a:t>
            </a:r>
            <a:r>
              <a:rPr sz="1411" baseline="5050" dirty="0">
                <a:latin typeface="Yu Mincho"/>
                <a:cs typeface="Yu Mincho"/>
              </a:rPr>
              <a:t>ずかな主膵管拡張）  </a:t>
            </a:r>
            <a:r>
              <a:rPr sz="941" dirty="0">
                <a:latin typeface="Yu Mincho"/>
                <a:cs typeface="Yu Mincho"/>
              </a:rPr>
              <a:t>を認めました．治療対象ではありませんので</a:t>
            </a:r>
            <a:endParaRPr sz="941">
              <a:latin typeface="Yu Mincho"/>
              <a:cs typeface="Yu Mincho"/>
            </a:endParaRPr>
          </a:p>
          <a:p>
            <a:pPr marL="116200" marR="4344">
              <a:lnSpc>
                <a:spcPct val="128800"/>
              </a:lnSpc>
              <a:tabLst>
                <a:tab pos="395296" algn="l"/>
                <a:tab pos="474029" algn="l"/>
              </a:tabLst>
            </a:pPr>
            <a:r>
              <a:rPr sz="941" spc="-111" dirty="0">
                <a:latin typeface="Yu Mincho"/>
                <a:cs typeface="Yu Mincho"/>
              </a:rPr>
              <a:t>*</a:t>
            </a:r>
            <a:r>
              <a:rPr sz="941" u="sng" spc="-111" dirty="0">
                <a:latin typeface="Yu Mincho"/>
                <a:cs typeface="Yu Mincho"/>
              </a:rPr>
              <a:t> 	</a:t>
            </a:r>
            <a:r>
              <a:rPr sz="941" spc="-9" dirty="0">
                <a:latin typeface="Yu Mincho"/>
                <a:cs typeface="Yu Mincho"/>
              </a:rPr>
              <a:t>ヶ月ごとの貴院で</a:t>
            </a:r>
            <a:r>
              <a:rPr sz="941" spc="-4" dirty="0">
                <a:latin typeface="Yu Mincho"/>
                <a:cs typeface="Yu Mincho"/>
              </a:rPr>
              <a:t>(</a:t>
            </a:r>
            <a:r>
              <a:rPr sz="941" spc="43" dirty="0">
                <a:latin typeface="Yu Mincho"/>
                <a:cs typeface="Yu Mincho"/>
              </a:rPr>
              <a:t> </a:t>
            </a:r>
            <a:r>
              <a:rPr sz="941" spc="-9" dirty="0">
                <a:latin typeface="Yu Mincho"/>
                <a:cs typeface="Yu Mincho"/>
              </a:rPr>
              <a:t>US・CT・MRI</a:t>
            </a:r>
            <a:r>
              <a:rPr sz="941" spc="43" dirty="0">
                <a:latin typeface="Yu Mincho"/>
                <a:cs typeface="Yu Mincho"/>
              </a:rPr>
              <a:t> </a:t>
            </a:r>
            <a:r>
              <a:rPr sz="941" spc="-9" dirty="0">
                <a:latin typeface="Yu Mincho"/>
                <a:cs typeface="Yu Mincho"/>
              </a:rPr>
              <a:t>)</a:t>
            </a:r>
            <a:r>
              <a:rPr sz="941" spc="-17" dirty="0">
                <a:latin typeface="Yu Mincho"/>
                <a:cs typeface="Yu Mincho"/>
              </a:rPr>
              <a:t>でのフォ </a:t>
            </a:r>
            <a:r>
              <a:rPr sz="941" dirty="0">
                <a:latin typeface="Yu Mincho"/>
                <a:cs typeface="Yu Mincho"/>
              </a:rPr>
              <a:t>ロー		ア</a:t>
            </a:r>
            <a:r>
              <a:rPr sz="941" spc="-60" dirty="0">
                <a:latin typeface="Yu Mincho"/>
                <a:cs typeface="Yu Mincho"/>
              </a:rPr>
              <a:t>ッ</a:t>
            </a:r>
            <a:r>
              <a:rPr sz="941" dirty="0">
                <a:latin typeface="Yu Mincho"/>
                <a:cs typeface="Yu Mincho"/>
              </a:rPr>
              <a:t>プをお願い致しま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6157539" y="4802772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3" name="object 73"/>
          <p:cNvSpPr/>
          <p:nvPr/>
        </p:nvSpPr>
        <p:spPr>
          <a:xfrm>
            <a:off x="6298718" y="4781052"/>
            <a:ext cx="2638945" cy="173758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4" name="object 74"/>
          <p:cNvSpPr/>
          <p:nvPr/>
        </p:nvSpPr>
        <p:spPr>
          <a:xfrm>
            <a:off x="6266138" y="4965670"/>
            <a:ext cx="2628086" cy="173758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5" name="object 75"/>
          <p:cNvSpPr/>
          <p:nvPr/>
        </p:nvSpPr>
        <p:spPr>
          <a:xfrm>
            <a:off x="6255278" y="5150287"/>
            <a:ext cx="1487800" cy="162898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6" name="object 76"/>
          <p:cNvSpPr/>
          <p:nvPr/>
        </p:nvSpPr>
        <p:spPr>
          <a:xfrm>
            <a:off x="8047154" y="5150287"/>
            <a:ext cx="868789" cy="162898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7" name="object 77"/>
          <p:cNvSpPr/>
          <p:nvPr/>
        </p:nvSpPr>
        <p:spPr>
          <a:xfrm>
            <a:off x="6255278" y="5334905"/>
            <a:ext cx="2660665" cy="173758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78" name="object 78"/>
          <p:cNvSpPr txBox="1"/>
          <p:nvPr/>
        </p:nvSpPr>
        <p:spPr>
          <a:xfrm>
            <a:off x="6149903" y="4747884"/>
            <a:ext cx="2843111" cy="923869"/>
          </a:xfrm>
          <a:prstGeom prst="rect">
            <a:avLst/>
          </a:prstGeom>
        </p:spPr>
        <p:txBody>
          <a:bodyPr vert="horz" wrap="square" lIns="0" tIns="4344" rIns="0" bIns="0" rtlCol="0">
            <a:spAutoFit/>
          </a:bodyPr>
          <a:lstStyle/>
          <a:p>
            <a:pPr marL="116200" marR="4344" indent="-105883">
              <a:lnSpc>
                <a:spcPct val="126600"/>
              </a:lnSpc>
              <a:spcBef>
                <a:spcPts val="34"/>
              </a:spcBef>
              <a:tabLst>
                <a:tab pos="1892858" algn="l"/>
              </a:tabLst>
            </a:pPr>
            <a:r>
              <a:rPr sz="941" dirty="0">
                <a:latin typeface="Yu Mincho"/>
                <a:cs typeface="Yu Mincho"/>
              </a:rPr>
              <a:t>□</a:t>
            </a:r>
            <a:r>
              <a:rPr sz="941" spc="21" dirty="0">
                <a:latin typeface="Yu Mincho"/>
                <a:cs typeface="Yu Mincho"/>
              </a:rPr>
              <a:t> </a:t>
            </a:r>
            <a:r>
              <a:rPr sz="1411" spc="-13" baseline="5050" dirty="0">
                <a:latin typeface="Yu Mincho"/>
                <a:cs typeface="Yu Mincho"/>
              </a:rPr>
              <a:t>今回膵臓に</a:t>
            </a:r>
            <a:r>
              <a:rPr sz="1411" spc="-6" baseline="5050" dirty="0">
                <a:latin typeface="Yu Mincho"/>
                <a:cs typeface="Yu Mincho"/>
              </a:rPr>
              <a:t>(</a:t>
            </a:r>
            <a:r>
              <a:rPr sz="1411" spc="-13" baseline="5050" dirty="0">
                <a:latin typeface="Yu Mincho"/>
                <a:cs typeface="Yu Mincho"/>
              </a:rPr>
              <a:t>嚢胞・主膵管拡張</a:t>
            </a:r>
            <a:r>
              <a:rPr sz="1411" spc="-6" baseline="5050" dirty="0">
                <a:latin typeface="Yu Mincho"/>
                <a:cs typeface="Yu Mincho"/>
              </a:rPr>
              <a:t>)</a:t>
            </a:r>
            <a:r>
              <a:rPr sz="1411" spc="-13" baseline="5050" dirty="0">
                <a:latin typeface="Yu Mincho"/>
                <a:cs typeface="Yu Mincho"/>
              </a:rPr>
              <a:t>を認めました．現 </a:t>
            </a:r>
            <a:r>
              <a:rPr sz="941" dirty="0">
                <a:latin typeface="Yu Mincho"/>
                <a:cs typeface="Yu Mincho"/>
              </a:rPr>
              <a:t>時点で悪性を疑う所見はありません</a:t>
            </a:r>
            <a:r>
              <a:rPr sz="941" spc="-38" dirty="0">
                <a:latin typeface="Yu Mincho"/>
                <a:cs typeface="Yu Mincho"/>
              </a:rPr>
              <a:t>が</a:t>
            </a:r>
            <a:r>
              <a:rPr sz="941" dirty="0">
                <a:latin typeface="Yu Mincho"/>
                <a:cs typeface="Yu Mincho"/>
              </a:rPr>
              <a:t>，注意深く 経過を診る必要がありま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spc="-9" dirty="0">
                <a:latin typeface="Yu Mincho"/>
                <a:cs typeface="Yu Mincho"/>
              </a:rPr>
              <a:t>．</a:t>
            </a:r>
            <a:r>
              <a:rPr sz="941" u="sng" dirty="0">
                <a:latin typeface="Times New Roman"/>
                <a:cs typeface="Times New Roman"/>
              </a:rPr>
              <a:t> 	</a:t>
            </a:r>
            <a:r>
              <a:rPr sz="941" dirty="0">
                <a:latin typeface="Yu Mincho"/>
                <a:cs typeface="Yu Mincho"/>
              </a:rPr>
              <a:t>ヶ月ごとに当院 </a:t>
            </a:r>
            <a:r>
              <a:rPr sz="941" spc="-9" dirty="0">
                <a:latin typeface="Yu Mincho"/>
                <a:cs typeface="Yu Mincho"/>
              </a:rPr>
              <a:t>で</a:t>
            </a:r>
            <a:r>
              <a:rPr sz="941" spc="-73" dirty="0">
                <a:latin typeface="Yu Mincho"/>
                <a:cs typeface="Yu Mincho"/>
              </a:rPr>
              <a:t>(</a:t>
            </a:r>
            <a:r>
              <a:rPr sz="941" dirty="0">
                <a:latin typeface="Yu Mincho"/>
                <a:cs typeface="Yu Mincho"/>
              </a:rPr>
              <a:t> </a:t>
            </a:r>
            <a:r>
              <a:rPr sz="941" spc="4" dirty="0">
                <a:latin typeface="Yu Mincho"/>
                <a:cs typeface="Yu Mincho"/>
              </a:rPr>
              <a:t>US,</a:t>
            </a:r>
            <a:r>
              <a:rPr sz="941" dirty="0">
                <a:latin typeface="Yu Mincho"/>
                <a:cs typeface="Yu Mincho"/>
              </a:rPr>
              <a:t> </a:t>
            </a:r>
            <a:r>
              <a:rPr sz="941" spc="-60" dirty="0">
                <a:latin typeface="Yu Mincho"/>
                <a:cs typeface="Yu Mincho"/>
              </a:rPr>
              <a:t>CT,</a:t>
            </a:r>
            <a:r>
              <a:rPr sz="941" dirty="0">
                <a:latin typeface="Yu Mincho"/>
                <a:cs typeface="Yu Mincho"/>
              </a:rPr>
              <a:t> </a:t>
            </a:r>
            <a:r>
              <a:rPr sz="941" spc="13" dirty="0">
                <a:latin typeface="Yu Mincho"/>
                <a:cs typeface="Yu Mincho"/>
              </a:rPr>
              <a:t>EUS</a:t>
            </a:r>
            <a:r>
              <a:rPr sz="941" dirty="0">
                <a:latin typeface="Yu Mincho"/>
                <a:cs typeface="Yu Mincho"/>
              </a:rPr>
              <a:t> </a:t>
            </a:r>
            <a:r>
              <a:rPr sz="941" spc="-81" dirty="0">
                <a:latin typeface="Yu Mincho"/>
                <a:cs typeface="Yu Mincho"/>
              </a:rPr>
              <a:t>)</a:t>
            </a:r>
            <a:r>
              <a:rPr sz="941" spc="-9" dirty="0">
                <a:latin typeface="Yu Mincho"/>
                <a:cs typeface="Yu Mincho"/>
              </a:rPr>
              <a:t>でのフォロ</a:t>
            </a:r>
            <a:r>
              <a:rPr sz="941" spc="-103" dirty="0">
                <a:latin typeface="Yu Mincho"/>
                <a:cs typeface="Yu Mincho"/>
              </a:rPr>
              <a:t>ー</a:t>
            </a:r>
            <a:r>
              <a:rPr sz="941" spc="-9" dirty="0">
                <a:latin typeface="Yu Mincho"/>
                <a:cs typeface="Yu Mincho"/>
              </a:rPr>
              <a:t>ア</a:t>
            </a:r>
            <a:r>
              <a:rPr sz="941" spc="-64" dirty="0">
                <a:latin typeface="Yu Mincho"/>
                <a:cs typeface="Yu Mincho"/>
              </a:rPr>
              <a:t>ッ</a:t>
            </a:r>
            <a:r>
              <a:rPr sz="941" spc="-9" dirty="0">
                <a:latin typeface="Yu Mincho"/>
                <a:cs typeface="Yu Mincho"/>
              </a:rPr>
              <a:t>プを行いま</a:t>
            </a:r>
            <a:r>
              <a:rPr sz="941" spc="-124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157539" y="5725860"/>
            <a:ext cx="141178" cy="1411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0" name="object 80"/>
          <p:cNvSpPr/>
          <p:nvPr/>
        </p:nvSpPr>
        <p:spPr>
          <a:xfrm>
            <a:off x="6298717" y="5704140"/>
            <a:ext cx="2649805" cy="173758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1" name="object 81"/>
          <p:cNvSpPr/>
          <p:nvPr/>
        </p:nvSpPr>
        <p:spPr>
          <a:xfrm>
            <a:off x="6255278" y="5888758"/>
            <a:ext cx="2519487" cy="162898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2" name="object 82"/>
          <p:cNvSpPr/>
          <p:nvPr/>
        </p:nvSpPr>
        <p:spPr>
          <a:xfrm>
            <a:off x="6266138" y="6073375"/>
            <a:ext cx="1368342" cy="162898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3" name="object 83"/>
          <p:cNvSpPr txBox="1"/>
          <p:nvPr/>
        </p:nvSpPr>
        <p:spPr>
          <a:xfrm>
            <a:off x="6150353" y="5670972"/>
            <a:ext cx="2791526" cy="549065"/>
          </a:xfrm>
          <a:prstGeom prst="rect">
            <a:avLst/>
          </a:prstGeom>
        </p:spPr>
        <p:txBody>
          <a:bodyPr vert="horz" wrap="square" lIns="0" tIns="5973" rIns="0" bIns="0" rtlCol="0">
            <a:spAutoFit/>
          </a:bodyPr>
          <a:lstStyle/>
          <a:p>
            <a:pPr marL="115657" marR="4344" indent="-105339">
              <a:lnSpc>
                <a:spcPct val="125499"/>
              </a:lnSpc>
              <a:spcBef>
                <a:spcPts val="47"/>
              </a:spcBef>
            </a:pPr>
            <a:r>
              <a:rPr sz="941" dirty="0">
                <a:latin typeface="Yu Mincho"/>
                <a:cs typeface="Yu Mincho"/>
              </a:rPr>
              <a:t>□</a:t>
            </a:r>
            <a:r>
              <a:rPr sz="941" spc="-43" dirty="0">
                <a:latin typeface="Yu Mincho"/>
                <a:cs typeface="Yu Mincho"/>
              </a:rPr>
              <a:t> </a:t>
            </a:r>
            <a:r>
              <a:rPr sz="1411" baseline="5050" dirty="0">
                <a:latin typeface="Yu Mincho"/>
                <a:cs typeface="Yu Mincho"/>
              </a:rPr>
              <a:t>術後，当院でも経過を拝見いたしま</a:t>
            </a:r>
            <a:r>
              <a:rPr sz="1411" spc="-173" baseline="5050" dirty="0">
                <a:latin typeface="Yu Mincho"/>
                <a:cs typeface="Yu Mincho"/>
              </a:rPr>
              <a:t>す</a:t>
            </a:r>
            <a:r>
              <a:rPr sz="1411" baseline="5050" dirty="0">
                <a:latin typeface="Yu Mincho"/>
                <a:cs typeface="Yu Mincho"/>
              </a:rPr>
              <a:t>．貴院でも </a:t>
            </a:r>
            <a:r>
              <a:rPr sz="941" dirty="0">
                <a:latin typeface="Yu Mincho"/>
                <a:cs typeface="Yu Mincho"/>
              </a:rPr>
              <a:t>経過観察をお願い致しま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．何かありましたら いつでもご連絡ください．</a:t>
            </a:r>
            <a:endParaRPr sz="941">
              <a:latin typeface="Yu Mincho"/>
              <a:cs typeface="Yu Mincho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2720208" y="3293252"/>
            <a:ext cx="548608" cy="495439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5" name="object 85"/>
          <p:cNvSpPr/>
          <p:nvPr/>
        </p:nvSpPr>
        <p:spPr>
          <a:xfrm>
            <a:off x="2758218" y="3314399"/>
            <a:ext cx="468603" cy="409960"/>
          </a:xfrm>
          <a:custGeom>
            <a:avLst/>
            <a:gdLst/>
            <a:ahLst/>
            <a:cxnLst/>
            <a:rect l="l" t="t" r="r" b="b"/>
            <a:pathLst>
              <a:path w="548004" h="479425">
                <a:moveTo>
                  <a:pt x="197194" y="0"/>
                </a:moveTo>
                <a:lnTo>
                  <a:pt x="197194" y="162902"/>
                </a:lnTo>
                <a:lnTo>
                  <a:pt x="0" y="162902"/>
                </a:lnTo>
                <a:lnTo>
                  <a:pt x="0" y="316223"/>
                </a:lnTo>
                <a:lnTo>
                  <a:pt x="197194" y="316223"/>
                </a:lnTo>
                <a:lnTo>
                  <a:pt x="197194" y="479126"/>
                </a:lnTo>
                <a:lnTo>
                  <a:pt x="547762" y="239562"/>
                </a:lnTo>
                <a:lnTo>
                  <a:pt x="1971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6" name="object 86"/>
          <p:cNvSpPr/>
          <p:nvPr/>
        </p:nvSpPr>
        <p:spPr>
          <a:xfrm>
            <a:off x="2758218" y="3314399"/>
            <a:ext cx="468603" cy="409960"/>
          </a:xfrm>
          <a:custGeom>
            <a:avLst/>
            <a:gdLst/>
            <a:ahLst/>
            <a:cxnLst/>
            <a:rect l="l" t="t" r="r" b="b"/>
            <a:pathLst>
              <a:path w="548004" h="479425">
                <a:moveTo>
                  <a:pt x="197194" y="316224"/>
                </a:moveTo>
                <a:lnTo>
                  <a:pt x="197194" y="479127"/>
                </a:lnTo>
                <a:lnTo>
                  <a:pt x="547761" y="239563"/>
                </a:lnTo>
                <a:lnTo>
                  <a:pt x="197194" y="0"/>
                </a:lnTo>
                <a:lnTo>
                  <a:pt x="197194" y="162903"/>
                </a:lnTo>
                <a:lnTo>
                  <a:pt x="0" y="162903"/>
                </a:lnTo>
                <a:lnTo>
                  <a:pt x="0" y="316224"/>
                </a:lnTo>
                <a:lnTo>
                  <a:pt x="197194" y="31622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7" name="object 87"/>
          <p:cNvSpPr/>
          <p:nvPr/>
        </p:nvSpPr>
        <p:spPr>
          <a:xfrm>
            <a:off x="5720753" y="3293252"/>
            <a:ext cx="548608" cy="495439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8" name="object 88"/>
          <p:cNvSpPr/>
          <p:nvPr/>
        </p:nvSpPr>
        <p:spPr>
          <a:xfrm>
            <a:off x="5758763" y="3314399"/>
            <a:ext cx="468603" cy="409960"/>
          </a:xfrm>
          <a:custGeom>
            <a:avLst/>
            <a:gdLst/>
            <a:ahLst/>
            <a:cxnLst/>
            <a:rect l="l" t="t" r="r" b="b"/>
            <a:pathLst>
              <a:path w="548004" h="479425">
                <a:moveTo>
                  <a:pt x="197194" y="0"/>
                </a:moveTo>
                <a:lnTo>
                  <a:pt x="197194" y="162902"/>
                </a:lnTo>
                <a:lnTo>
                  <a:pt x="0" y="162902"/>
                </a:lnTo>
                <a:lnTo>
                  <a:pt x="0" y="316223"/>
                </a:lnTo>
                <a:lnTo>
                  <a:pt x="197194" y="316223"/>
                </a:lnTo>
                <a:lnTo>
                  <a:pt x="197194" y="479126"/>
                </a:lnTo>
                <a:lnTo>
                  <a:pt x="547761" y="239562"/>
                </a:lnTo>
                <a:lnTo>
                  <a:pt x="1971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89" name="object 89"/>
          <p:cNvSpPr/>
          <p:nvPr/>
        </p:nvSpPr>
        <p:spPr>
          <a:xfrm>
            <a:off x="5758763" y="3314399"/>
            <a:ext cx="468603" cy="409960"/>
          </a:xfrm>
          <a:custGeom>
            <a:avLst/>
            <a:gdLst/>
            <a:ahLst/>
            <a:cxnLst/>
            <a:rect l="l" t="t" r="r" b="b"/>
            <a:pathLst>
              <a:path w="548004" h="479425">
                <a:moveTo>
                  <a:pt x="197194" y="316224"/>
                </a:moveTo>
                <a:lnTo>
                  <a:pt x="197194" y="479127"/>
                </a:lnTo>
                <a:lnTo>
                  <a:pt x="547761" y="239563"/>
                </a:lnTo>
                <a:lnTo>
                  <a:pt x="197194" y="0"/>
                </a:lnTo>
                <a:lnTo>
                  <a:pt x="197194" y="162903"/>
                </a:lnTo>
                <a:lnTo>
                  <a:pt x="0" y="162903"/>
                </a:lnTo>
                <a:lnTo>
                  <a:pt x="0" y="316224"/>
                </a:lnTo>
                <a:lnTo>
                  <a:pt x="197194" y="31622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90" name="object 90"/>
          <p:cNvSpPr txBox="1"/>
          <p:nvPr/>
        </p:nvSpPr>
        <p:spPr>
          <a:xfrm>
            <a:off x="3594613" y="1066981"/>
            <a:ext cx="2019933" cy="313678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z="1967" dirty="0">
                <a:latin typeface="Yu Mincho"/>
                <a:cs typeface="Yu Mincho"/>
              </a:rPr>
              <a:t>川崎市立川崎病院</a:t>
            </a:r>
            <a:endParaRPr sz="1967">
              <a:latin typeface="Yu Mincho"/>
              <a:cs typeface="Yu Mincho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594613" y="1457936"/>
            <a:ext cx="2280570" cy="182103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z="1112" dirty="0">
                <a:latin typeface="Yu Mincho"/>
                <a:cs typeface="Yu Mincho"/>
              </a:rPr>
              <a:t>消化器内科・外科・内視鏡センター</a:t>
            </a:r>
            <a:endParaRPr sz="1112">
              <a:latin typeface="Yu Mincho"/>
              <a:cs typeface="Yu Mincho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146678" y="1121280"/>
            <a:ext cx="2817555" cy="873062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271494">
              <a:spcBef>
                <a:spcPts val="86"/>
              </a:spcBef>
            </a:pPr>
            <a:r>
              <a:rPr sz="1967" dirty="0">
                <a:latin typeface="Yu Mincho"/>
                <a:cs typeface="Yu Mincho"/>
              </a:rPr>
              <a:t>貴院</a:t>
            </a:r>
            <a:r>
              <a:rPr sz="1112" dirty="0">
                <a:latin typeface="Yu Mincho"/>
                <a:cs typeface="Yu Mincho"/>
              </a:rPr>
              <a:t>（クリニッ</a:t>
            </a:r>
            <a:r>
              <a:rPr sz="1112" spc="-111" dirty="0">
                <a:latin typeface="Yu Mincho"/>
                <a:cs typeface="Yu Mincho"/>
              </a:rPr>
              <a:t>ク</a:t>
            </a:r>
            <a:r>
              <a:rPr sz="1112" dirty="0">
                <a:latin typeface="Yu Mincho"/>
                <a:cs typeface="Yu Mincho"/>
              </a:rPr>
              <a:t>，診療所，病院）</a:t>
            </a:r>
          </a:p>
          <a:p>
            <a:pPr>
              <a:spcBef>
                <a:spcPts val="13"/>
              </a:spcBef>
            </a:pPr>
            <a:endParaRPr sz="2694" dirty="0">
              <a:latin typeface="Times New Roman"/>
              <a:cs typeface="Times New Roman"/>
            </a:endParaRPr>
          </a:p>
          <a:p>
            <a:pPr marL="10860"/>
            <a:r>
              <a:rPr sz="941" dirty="0">
                <a:latin typeface="Yu Mincho"/>
                <a:cs typeface="Yu Mincho"/>
              </a:rPr>
              <a:t>以下の記載に従い，経過観察をお願い致しま</a:t>
            </a:r>
            <a:r>
              <a:rPr sz="941" spc="-115" dirty="0">
                <a:latin typeface="Yu Mincho"/>
                <a:cs typeface="Yu Mincho"/>
              </a:rPr>
              <a:t>す</a:t>
            </a:r>
            <a:r>
              <a:rPr sz="941" dirty="0">
                <a:latin typeface="Yu Mincho"/>
                <a:cs typeface="Yu Mincho"/>
              </a:rPr>
              <a:t>．</a:t>
            </a:r>
          </a:p>
        </p:txBody>
      </p:sp>
      <p:sp>
        <p:nvSpPr>
          <p:cNvPr id="93" name="object 93"/>
          <p:cNvSpPr txBox="1"/>
          <p:nvPr/>
        </p:nvSpPr>
        <p:spPr>
          <a:xfrm>
            <a:off x="195477" y="1132140"/>
            <a:ext cx="2657240" cy="1033490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19457">
              <a:spcBef>
                <a:spcPts val="86"/>
              </a:spcBef>
            </a:pPr>
            <a:r>
              <a:rPr sz="1967" dirty="0">
                <a:latin typeface="Yu Mincho"/>
                <a:cs typeface="Yu Mincho"/>
              </a:rPr>
              <a:t>貴院</a:t>
            </a:r>
            <a:r>
              <a:rPr sz="1112" dirty="0">
                <a:latin typeface="Yu Mincho"/>
                <a:cs typeface="Yu Mincho"/>
              </a:rPr>
              <a:t>（クリニッ</a:t>
            </a:r>
            <a:r>
              <a:rPr sz="1112" spc="-111" dirty="0">
                <a:latin typeface="Yu Mincho"/>
                <a:cs typeface="Yu Mincho"/>
              </a:rPr>
              <a:t>ク</a:t>
            </a:r>
            <a:r>
              <a:rPr sz="1112" dirty="0">
                <a:latin typeface="Yu Mincho"/>
                <a:cs typeface="Yu Mincho"/>
              </a:rPr>
              <a:t>，診療所，病院）</a:t>
            </a:r>
          </a:p>
          <a:p>
            <a:pPr marL="10860" marR="66788">
              <a:lnSpc>
                <a:spcPct val="128800"/>
              </a:lnSpc>
              <a:spcBef>
                <a:spcPts val="2702"/>
              </a:spcBef>
            </a:pPr>
            <a:r>
              <a:rPr sz="941" dirty="0">
                <a:latin typeface="Yu Mincho"/>
                <a:cs typeface="Yu Mincho"/>
              </a:rPr>
              <a:t>以下の□にチェックが入れば，当院消化器内科 までご紹介ください．</a:t>
            </a:r>
          </a:p>
        </p:txBody>
      </p:sp>
      <p:sp>
        <p:nvSpPr>
          <p:cNvPr id="94" name="object 94"/>
          <p:cNvSpPr txBox="1"/>
          <p:nvPr/>
        </p:nvSpPr>
        <p:spPr>
          <a:xfrm>
            <a:off x="4930375" y="2128206"/>
            <a:ext cx="716751" cy="353033"/>
          </a:xfrm>
          <a:prstGeom prst="rect">
            <a:avLst/>
          </a:prstGeom>
        </p:spPr>
        <p:txBody>
          <a:bodyPr vert="horz" wrap="square" lIns="0" tIns="24435" rIns="0" bIns="0" rtlCol="0">
            <a:spAutoFit/>
          </a:bodyPr>
          <a:lstStyle/>
          <a:p>
            <a:pPr algn="ctr">
              <a:spcBef>
                <a:spcPts val="192"/>
              </a:spcBef>
            </a:pPr>
            <a:r>
              <a:rPr sz="684" dirty="0">
                <a:latin typeface="Yu Mincho"/>
                <a:cs typeface="Yu Mincho"/>
              </a:rPr>
              <a:t>（異常所見なし）</a:t>
            </a:r>
            <a:endParaRPr sz="684">
              <a:latin typeface="Yu Mincho"/>
              <a:cs typeface="Yu Mincho"/>
            </a:endParaRPr>
          </a:p>
          <a:p>
            <a:pPr marR="47783" algn="ctr">
              <a:spcBef>
                <a:spcPts val="201"/>
              </a:spcBef>
            </a:pPr>
            <a:r>
              <a:rPr sz="1283" dirty="0">
                <a:latin typeface="Yu Mincho"/>
                <a:cs typeface="Yu Mincho"/>
              </a:rPr>
              <a:t>→</a:t>
            </a:r>
            <a:endParaRPr sz="1283">
              <a:latin typeface="Yu Mincho"/>
              <a:cs typeface="Yu Mincho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930375" y="3311931"/>
            <a:ext cx="716751" cy="353033"/>
          </a:xfrm>
          <a:prstGeom prst="rect">
            <a:avLst/>
          </a:prstGeom>
        </p:spPr>
        <p:txBody>
          <a:bodyPr vert="horz" wrap="square" lIns="0" tIns="24435" rIns="0" bIns="0" rtlCol="0">
            <a:spAutoFit/>
          </a:bodyPr>
          <a:lstStyle/>
          <a:p>
            <a:pPr algn="ctr">
              <a:spcBef>
                <a:spcPts val="192"/>
              </a:spcBef>
            </a:pPr>
            <a:r>
              <a:rPr sz="684" dirty="0">
                <a:latin typeface="Yu Mincho"/>
                <a:cs typeface="Yu Mincho"/>
              </a:rPr>
              <a:t>（治療適応なし）</a:t>
            </a:r>
            <a:endParaRPr sz="684">
              <a:latin typeface="Yu Mincho"/>
              <a:cs typeface="Yu Mincho"/>
            </a:endParaRPr>
          </a:p>
          <a:p>
            <a:pPr marR="47783" algn="ctr">
              <a:spcBef>
                <a:spcPts val="201"/>
              </a:spcBef>
            </a:pPr>
            <a:r>
              <a:rPr sz="1283" dirty="0">
                <a:latin typeface="Yu Mincho"/>
                <a:cs typeface="Yu Mincho"/>
              </a:rPr>
              <a:t>→</a:t>
            </a:r>
            <a:endParaRPr sz="1283">
              <a:latin typeface="Yu Mincho"/>
              <a:cs typeface="Yu Mincho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930375" y="4463076"/>
            <a:ext cx="716751" cy="353033"/>
          </a:xfrm>
          <a:prstGeom prst="rect">
            <a:avLst/>
          </a:prstGeom>
        </p:spPr>
        <p:txBody>
          <a:bodyPr vert="horz" wrap="square" lIns="0" tIns="24435" rIns="0" bIns="0" rtlCol="0">
            <a:spAutoFit/>
          </a:bodyPr>
          <a:lstStyle/>
          <a:p>
            <a:pPr algn="ctr">
              <a:spcBef>
                <a:spcPts val="192"/>
              </a:spcBef>
            </a:pPr>
            <a:r>
              <a:rPr sz="684" dirty="0">
                <a:latin typeface="Yu Mincho"/>
                <a:cs typeface="Yu Mincho"/>
              </a:rPr>
              <a:t>（悪性所見なし）</a:t>
            </a:r>
            <a:endParaRPr sz="684">
              <a:latin typeface="Yu Mincho"/>
              <a:cs typeface="Yu Mincho"/>
            </a:endParaRPr>
          </a:p>
          <a:p>
            <a:pPr marR="47783" algn="ctr">
              <a:spcBef>
                <a:spcPts val="201"/>
              </a:spcBef>
            </a:pPr>
            <a:r>
              <a:rPr sz="1283" dirty="0">
                <a:latin typeface="Yu Mincho"/>
                <a:cs typeface="Yu Mincho"/>
              </a:rPr>
              <a:t>→</a:t>
            </a:r>
            <a:endParaRPr sz="1283">
              <a:latin typeface="Yu Mincho"/>
              <a:cs typeface="Yu Mincho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594613" y="2793699"/>
            <a:ext cx="1639838" cy="182103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z="1112" dirty="0">
                <a:latin typeface="Yu Mincho"/>
                <a:cs typeface="Yu Mincho"/>
              </a:rPr>
              <a:t>↓</a:t>
            </a:r>
            <a:r>
              <a:rPr sz="684" dirty="0">
                <a:latin typeface="Yu Mincho"/>
                <a:cs typeface="Yu Mincho"/>
              </a:rPr>
              <a:t>（膵嚢胞・主膵管拡張・膵腫瘍あり）</a:t>
            </a:r>
            <a:endParaRPr sz="684">
              <a:latin typeface="Yu Mincho"/>
              <a:cs typeface="Yu Mincho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3181938" y="3165106"/>
            <a:ext cx="1704998" cy="2068894"/>
          </a:xfrm>
          <a:prstGeom prst="rect">
            <a:avLst/>
          </a:prstGeom>
        </p:spPr>
        <p:txBody>
          <a:bodyPr vert="horz" wrap="square" lIns="0" tIns="52127" rIns="0" bIns="0" rtlCol="0">
            <a:spAutoFit/>
          </a:bodyPr>
          <a:lstStyle/>
          <a:p>
            <a:pPr marR="658102" algn="ctr">
              <a:spcBef>
                <a:spcPts val="410"/>
              </a:spcBef>
            </a:pPr>
            <a:r>
              <a:rPr sz="941" spc="184" dirty="0">
                <a:latin typeface="SimSun"/>
                <a:cs typeface="SimSun"/>
              </a:rPr>
              <a:t>２．EUS，MDCT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5"/>
              </a:spcBef>
              <a:buChar char="□"/>
              <a:tabLst>
                <a:tab pos="409413" algn="l"/>
              </a:tabLst>
            </a:pPr>
            <a:r>
              <a:rPr sz="941" spc="222" dirty="0">
                <a:latin typeface="SimSun"/>
                <a:cs typeface="SimSun"/>
              </a:rPr>
              <a:t>EUS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5"/>
              </a:spcBef>
              <a:buChar char="□"/>
              <a:tabLst>
                <a:tab pos="409413" algn="l"/>
              </a:tabLst>
            </a:pPr>
            <a:r>
              <a:rPr sz="941" spc="299" dirty="0">
                <a:latin typeface="SimSun"/>
                <a:cs typeface="SimSun"/>
              </a:rPr>
              <a:t>MDCT</a:t>
            </a:r>
            <a:endParaRPr sz="941">
              <a:latin typeface="SimSun"/>
              <a:cs typeface="SimSun"/>
            </a:endParaRPr>
          </a:p>
          <a:p>
            <a:pPr>
              <a:spcBef>
                <a:spcPts val="21"/>
              </a:spcBef>
              <a:buFont typeface="SimSun"/>
              <a:buChar char="□"/>
            </a:pPr>
            <a:endParaRPr sz="1454">
              <a:latin typeface="Times New Roman"/>
              <a:cs typeface="Times New Roman"/>
            </a:endParaRPr>
          </a:p>
          <a:p>
            <a:pPr marL="422988"/>
            <a:r>
              <a:rPr sz="1112" dirty="0">
                <a:latin typeface="Yu Mincho"/>
                <a:cs typeface="Yu Mincho"/>
              </a:rPr>
              <a:t>↓</a:t>
            </a:r>
            <a:r>
              <a:rPr sz="684" dirty="0">
                <a:latin typeface="Yu Mincho"/>
                <a:cs typeface="Yu Mincho"/>
              </a:rPr>
              <a:t>（治療適応の可能性あり）</a:t>
            </a:r>
            <a:endParaRPr sz="684">
              <a:latin typeface="Yu Mincho"/>
              <a:cs typeface="Yu Mincho"/>
            </a:endParaRPr>
          </a:p>
          <a:p>
            <a:pPr>
              <a:spcBef>
                <a:spcPts val="34"/>
              </a:spcBef>
            </a:pPr>
            <a:endParaRPr sz="1411">
              <a:latin typeface="Times New Roman"/>
              <a:cs typeface="Times New Roman"/>
            </a:endParaRPr>
          </a:p>
          <a:p>
            <a:pPr marL="10860"/>
            <a:r>
              <a:rPr sz="941" spc="154" dirty="0">
                <a:latin typeface="SimSun"/>
                <a:cs typeface="SimSun"/>
              </a:rPr>
              <a:t>３．ERCP，EUS-FNA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1"/>
              </a:spcBef>
              <a:buChar char="□"/>
              <a:tabLst>
                <a:tab pos="409413" algn="l"/>
              </a:tabLst>
            </a:pPr>
            <a:r>
              <a:rPr sz="941" spc="217" dirty="0">
                <a:latin typeface="SimSun"/>
                <a:cs typeface="SimSun"/>
              </a:rPr>
              <a:t>ERCP</a:t>
            </a:r>
            <a:endParaRPr sz="941">
              <a:latin typeface="SimSun"/>
              <a:cs typeface="SimSun"/>
            </a:endParaRPr>
          </a:p>
          <a:p>
            <a:pPr marL="408870" indent="-159096">
              <a:spcBef>
                <a:spcPts val="321"/>
              </a:spcBef>
              <a:buChar char="□"/>
              <a:tabLst>
                <a:tab pos="409413" algn="l"/>
              </a:tabLst>
            </a:pPr>
            <a:r>
              <a:rPr sz="941" spc="184" dirty="0">
                <a:latin typeface="SimSun"/>
                <a:cs typeface="SimSun"/>
              </a:rPr>
              <a:t>EUS-FNA</a:t>
            </a:r>
            <a:endParaRPr sz="941">
              <a:latin typeface="SimSun"/>
              <a:cs typeface="SimSun"/>
            </a:endParaRPr>
          </a:p>
          <a:p>
            <a:pPr>
              <a:spcBef>
                <a:spcPts val="30"/>
              </a:spcBef>
            </a:pPr>
            <a:endParaRPr sz="1368">
              <a:latin typeface="Times New Roman"/>
              <a:cs typeface="Times New Roman"/>
            </a:endParaRPr>
          </a:p>
          <a:p>
            <a:pPr marL="422988"/>
            <a:r>
              <a:rPr sz="1112" dirty="0">
                <a:latin typeface="Yu Mincho"/>
                <a:cs typeface="Yu Mincho"/>
              </a:rPr>
              <a:t>↓</a:t>
            </a:r>
            <a:r>
              <a:rPr sz="684" dirty="0">
                <a:latin typeface="Yu Mincho"/>
                <a:cs typeface="Yu Mincho"/>
              </a:rPr>
              <a:t>（悪性疑い／治療適応あり）</a:t>
            </a:r>
            <a:endParaRPr sz="684">
              <a:latin typeface="Yu Mincho"/>
              <a:cs typeface="Yu Mincho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155219" y="6240965"/>
            <a:ext cx="539735" cy="176473"/>
          </a:xfrm>
          <a:custGeom>
            <a:avLst/>
            <a:gdLst/>
            <a:ahLst/>
            <a:cxnLst/>
            <a:rect l="l" t="t" r="r" b="b"/>
            <a:pathLst>
              <a:path w="631190" h="206375">
                <a:moveTo>
                  <a:pt x="0" y="0"/>
                </a:moveTo>
                <a:lnTo>
                  <a:pt x="630845" y="0"/>
                </a:lnTo>
                <a:lnTo>
                  <a:pt x="630845" y="206374"/>
                </a:lnTo>
                <a:lnTo>
                  <a:pt x="0" y="2063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00" name="object 100"/>
          <p:cNvSpPr/>
          <p:nvPr/>
        </p:nvSpPr>
        <p:spPr>
          <a:xfrm>
            <a:off x="2312982" y="6240965"/>
            <a:ext cx="539735" cy="176473"/>
          </a:xfrm>
          <a:custGeom>
            <a:avLst/>
            <a:gdLst/>
            <a:ahLst/>
            <a:cxnLst/>
            <a:rect l="l" t="t" r="r" b="b"/>
            <a:pathLst>
              <a:path w="631189" h="206375">
                <a:moveTo>
                  <a:pt x="0" y="0"/>
                </a:moveTo>
                <a:lnTo>
                  <a:pt x="630845" y="0"/>
                </a:lnTo>
                <a:lnTo>
                  <a:pt x="630845" y="206374"/>
                </a:lnTo>
                <a:lnTo>
                  <a:pt x="0" y="2063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539"/>
          </a:p>
        </p:txBody>
      </p:sp>
      <p:graphicFrame>
        <p:nvGraphicFramePr>
          <p:cNvPr id="101" name="object 101"/>
          <p:cNvGraphicFramePr>
            <a:graphicFrameLocks noGrp="1"/>
          </p:cNvGraphicFramePr>
          <p:nvPr/>
        </p:nvGraphicFramePr>
        <p:xfrm>
          <a:off x="153862" y="5886662"/>
          <a:ext cx="2697202" cy="510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440"/>
                <a:gridCol w="539440"/>
                <a:gridCol w="539440"/>
                <a:gridCol w="539442"/>
                <a:gridCol w="539440"/>
              </a:tblGrid>
              <a:tr h="162898">
                <a:tc gridSpan="5"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川崎市立川崎病院  </a:t>
                      </a:r>
                      <a:r>
                        <a:rPr sz="700" spc="65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700" dirty="0">
                          <a:latin typeface="Yu Mincho"/>
                          <a:cs typeface="Yu Mincho"/>
                        </a:rPr>
                        <a:t>消化器内科担当医師（午前外来）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2037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T w="3175">
                      <a:solidFill>
                        <a:srgbClr val="BFBFBF"/>
                      </a:solidFill>
                      <a:prstDash val="solid"/>
                    </a:lnT>
                    <a:lnB w="3175">
                      <a:solidFill>
                        <a:srgbClr val="BFBFBF"/>
                      </a:solidFill>
                      <a:prstDash val="soli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737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月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0408" marB="0">
                    <a:lnT w="317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火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0408" marB="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水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0408" marB="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木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0408" marB="0"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金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0408" marB="0">
                    <a:solidFill>
                      <a:srgbClr val="BFBFBF"/>
                    </a:solidFill>
                  </a:tcPr>
                </a:tc>
              </a:tr>
              <a:tr h="173758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有泉</a:t>
                      </a:r>
                      <a:r>
                        <a:rPr sz="700" spc="-50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700" dirty="0">
                          <a:latin typeface="Yu Mincho"/>
                          <a:cs typeface="Yu Mincho"/>
                        </a:rPr>
                        <a:t>健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7467" marB="0">
                    <a:lnL w="3175">
                      <a:solidFill>
                        <a:srgbClr val="BFBFBF"/>
                      </a:solidFill>
                      <a:prstDash val="solid"/>
                    </a:lnL>
                    <a:lnR w="6350">
                      <a:solidFill>
                        <a:srgbClr val="BFBFBF"/>
                      </a:solidFill>
                      <a:prstDash val="solid"/>
                    </a:lnR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玉井</a:t>
                      </a:r>
                      <a:r>
                        <a:rPr sz="700" spc="-50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700" dirty="0">
                          <a:latin typeface="Yu Mincho"/>
                          <a:cs typeface="Yu Mincho"/>
                        </a:rPr>
                        <a:t>博修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7467" marB="0">
                    <a:lnL w="6350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高木</a:t>
                      </a:r>
                      <a:r>
                        <a:rPr sz="700" spc="-50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700" dirty="0">
                          <a:latin typeface="Yu Mincho"/>
                          <a:cs typeface="Yu Mincho"/>
                        </a:rPr>
                        <a:t>英恵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7467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700" dirty="0">
                          <a:latin typeface="Yu Mincho"/>
                          <a:cs typeface="Yu Mincho"/>
                        </a:rPr>
                        <a:t>玉井</a:t>
                      </a:r>
                      <a:r>
                        <a:rPr sz="700" spc="-50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700" dirty="0">
                          <a:latin typeface="Yu Mincho"/>
                          <a:cs typeface="Yu Mincho"/>
                        </a:rPr>
                        <a:t>博修</a:t>
                      </a:r>
                      <a:endParaRPr sz="700">
                        <a:latin typeface="Yu Mincho"/>
                        <a:cs typeface="Yu Mincho"/>
                      </a:endParaRPr>
                    </a:p>
                  </a:txBody>
                  <a:tcPr marL="0" marR="0" marT="37467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600" dirty="0">
                          <a:latin typeface="Yu Mincho"/>
                          <a:cs typeface="Yu Mincho"/>
                        </a:rPr>
                        <a:t>井上</a:t>
                      </a:r>
                      <a:r>
                        <a:rPr sz="600" spc="-50" dirty="0">
                          <a:latin typeface="Yu Mincho"/>
                          <a:cs typeface="Yu Mincho"/>
                        </a:rPr>
                        <a:t> </a:t>
                      </a:r>
                      <a:r>
                        <a:rPr sz="600" dirty="0">
                          <a:latin typeface="Yu Mincho"/>
                          <a:cs typeface="Yu Mincho"/>
                        </a:rPr>
                        <a:t>健太郎</a:t>
                      </a:r>
                      <a:endParaRPr sz="600">
                        <a:latin typeface="Yu Mincho"/>
                        <a:cs typeface="Yu Mincho"/>
                      </a:endParaRPr>
                    </a:p>
                  </a:txBody>
                  <a:tcPr marL="0" marR="0" marT="37467" marB="0">
                    <a:lnL w="3175">
                      <a:solidFill>
                        <a:srgbClr val="BFBFBF"/>
                      </a:solidFill>
                      <a:prstDash val="solid"/>
                    </a:lnL>
                    <a:lnR w="3175">
                      <a:solidFill>
                        <a:srgbClr val="BFBFBF"/>
                      </a:solidFill>
                      <a:prstDash val="solid"/>
                    </a:lnR>
                    <a:lnB w="3175">
                      <a:solidFill>
                        <a:srgbClr val="BFBFB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2" name="object 102"/>
          <p:cNvSpPr/>
          <p:nvPr/>
        </p:nvSpPr>
        <p:spPr>
          <a:xfrm>
            <a:off x="234780" y="430338"/>
            <a:ext cx="5221771" cy="469179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03" name="object 103"/>
          <p:cNvSpPr/>
          <p:nvPr/>
        </p:nvSpPr>
        <p:spPr>
          <a:xfrm>
            <a:off x="153862" y="407770"/>
            <a:ext cx="5157818" cy="405072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  <p:sp>
        <p:nvSpPr>
          <p:cNvPr id="104" name="object 104"/>
          <p:cNvSpPr txBox="1">
            <a:spLocks noGrp="1"/>
          </p:cNvSpPr>
          <p:nvPr>
            <p:ph type="title"/>
          </p:nvPr>
        </p:nvSpPr>
        <p:spPr>
          <a:xfrm>
            <a:off x="289721" y="540503"/>
            <a:ext cx="5223393" cy="226410"/>
          </a:xfrm>
          <a:prstGeom prst="rect">
            <a:avLst/>
          </a:prstGeom>
        </p:spPr>
        <p:txBody>
          <a:bodyPr vert="horz" wrap="square" lIns="0" tIns="10860" rIns="0" bIns="0" rtlCol="0" anchor="ctr">
            <a:spAutoFit/>
          </a:bodyPr>
          <a:lstStyle/>
          <a:p>
            <a:pPr marL="10860">
              <a:lnSpc>
                <a:spcPct val="100000"/>
              </a:lnSpc>
              <a:spcBef>
                <a:spcPts val="86"/>
              </a:spcBef>
              <a:tabLst>
                <a:tab pos="3128157" algn="l"/>
              </a:tabLst>
            </a:pPr>
            <a:r>
              <a:rPr sz="1400" dirty="0" err="1" smtClean="0"/>
              <a:t>膵癌早期診断プロ</a:t>
            </a:r>
            <a:r>
              <a:rPr sz="1400" spc="-81" dirty="0" err="1" smtClean="0"/>
              <a:t>ジ</a:t>
            </a:r>
            <a:r>
              <a:rPr sz="1400" dirty="0" err="1" smtClean="0"/>
              <a:t>ェクト</a:t>
            </a:r>
            <a:r>
              <a:rPr lang="en-US" sz="1400" dirty="0"/>
              <a:t> </a:t>
            </a:r>
            <a:r>
              <a:rPr lang="en-US" sz="1400" dirty="0" smtClean="0"/>
              <a:t>    </a:t>
            </a:r>
            <a:r>
              <a:rPr sz="1400" dirty="0" smtClean="0"/>
              <a:t>～</a:t>
            </a:r>
            <a:r>
              <a:rPr sz="1400" dirty="0"/>
              <a:t>病診連携フローチャート～</a:t>
            </a:r>
          </a:p>
        </p:txBody>
      </p:sp>
      <p:sp>
        <p:nvSpPr>
          <p:cNvPr id="105" name="object 105"/>
          <p:cNvSpPr txBox="1"/>
          <p:nvPr/>
        </p:nvSpPr>
        <p:spPr>
          <a:xfrm>
            <a:off x="5657986" y="378466"/>
            <a:ext cx="3034787" cy="452785"/>
          </a:xfrm>
          <a:prstGeom prst="rect">
            <a:avLst/>
          </a:prstGeom>
        </p:spPr>
        <p:txBody>
          <a:bodyPr vert="horz" wrap="square" lIns="0" tIns="58643" rIns="0" bIns="0" rtlCol="0">
            <a:spAutoFit/>
          </a:bodyPr>
          <a:lstStyle/>
          <a:p>
            <a:pPr marL="10860">
              <a:spcBef>
                <a:spcPts val="462"/>
              </a:spcBef>
              <a:tabLst>
                <a:tab pos="2739377" algn="l"/>
              </a:tabLst>
            </a:pPr>
            <a:r>
              <a:rPr sz="1112" u="sng" dirty="0">
                <a:latin typeface="Yu Mincho"/>
                <a:cs typeface="Yu Mincho"/>
              </a:rPr>
              <a:t>患者氏名	</a:t>
            </a:r>
            <a:r>
              <a:rPr sz="1112" u="sng" spc="-38" dirty="0">
                <a:latin typeface="Yu Mincho"/>
                <a:cs typeface="Yu Mincho"/>
              </a:rPr>
              <a:t>.</a:t>
            </a:r>
            <a:endParaRPr sz="1112">
              <a:latin typeface="Yu Mincho"/>
              <a:cs typeface="Yu Mincho"/>
            </a:endParaRPr>
          </a:p>
          <a:p>
            <a:pPr marL="57557">
              <a:spcBef>
                <a:spcPts val="375"/>
              </a:spcBef>
              <a:tabLst>
                <a:tab pos="2882182" algn="l"/>
              </a:tabLst>
            </a:pPr>
            <a:r>
              <a:rPr sz="1112" dirty="0">
                <a:latin typeface="Yu Mincho"/>
                <a:cs typeface="Yu Mincho"/>
              </a:rPr>
              <a:t>（</a:t>
            </a:r>
            <a:r>
              <a:rPr sz="1112" u="sng" spc="-51" dirty="0">
                <a:latin typeface="Yu Mincho"/>
                <a:cs typeface="Yu Mincho"/>
              </a:rPr>
              <a:t>当院ID：	</a:t>
            </a:r>
            <a:r>
              <a:rPr sz="1112" spc="-51" dirty="0">
                <a:latin typeface="Yu Mincho"/>
                <a:cs typeface="Yu Mincho"/>
              </a:rPr>
              <a:t>）</a:t>
            </a:r>
            <a:endParaRPr sz="1112">
              <a:latin typeface="Yu Mincho"/>
              <a:cs typeface="Yu Mincho"/>
            </a:endParaRPr>
          </a:p>
        </p:txBody>
      </p:sp>
    </p:spTree>
    <p:extLst>
      <p:ext uri="{BB962C8B-B14F-4D97-AF65-F5344CB8AC3E}">
        <p14:creationId xmlns:p14="http://schemas.microsoft.com/office/powerpoint/2010/main" val="3270324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190</Words>
  <Application>Microsoft Office PowerPoint</Application>
  <PresentationFormat>画面に合わせる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膵癌早期診断プロジェクト     ～病診連携フローチャート～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膵癌早期診断プロジェクト     ～病診連携フローチャート～</dc:title>
  <dc:creator>相浦浩一</dc:creator>
  <cp:lastModifiedBy>病院</cp:lastModifiedBy>
  <cp:revision>3</cp:revision>
  <dcterms:created xsi:type="dcterms:W3CDTF">2017-05-22T01:09:42Z</dcterms:created>
  <dcterms:modified xsi:type="dcterms:W3CDTF">2017-05-25T00:59:45Z</dcterms:modified>
</cp:coreProperties>
</file>