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72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222A"/>
    <a:srgbClr val="FF5050"/>
    <a:srgbClr val="FFBDD8"/>
    <a:srgbClr val="FF0066"/>
    <a:srgbClr val="21569F"/>
    <a:srgbClr val="41719C"/>
    <a:srgbClr val="EEECE1"/>
    <a:srgbClr val="4E2F16"/>
    <a:srgbClr val="35200F"/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56" autoAdjust="0"/>
    <p:restoredTop sz="94660"/>
  </p:normalViewPr>
  <p:slideViewPr>
    <p:cSldViewPr snapToGrid="0">
      <p:cViewPr varScale="1">
        <p:scale>
          <a:sx n="75" d="100"/>
          <a:sy n="75" d="100"/>
        </p:scale>
        <p:origin x="6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03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520" cy="498720"/>
          </a:xfrm>
          <a:prstGeom prst="rect">
            <a:avLst/>
          </a:prstGeom>
        </p:spPr>
        <p:txBody>
          <a:bodyPr vert="horz" lIns="91761" tIns="45882" rIns="91761" bIns="45882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84" y="1"/>
            <a:ext cx="2949520" cy="498720"/>
          </a:xfrm>
          <a:prstGeom prst="rect">
            <a:avLst/>
          </a:prstGeom>
        </p:spPr>
        <p:txBody>
          <a:bodyPr vert="horz" lIns="91761" tIns="45882" rIns="91761" bIns="45882" rtlCol="0"/>
          <a:lstStyle>
            <a:lvl1pPr algn="r">
              <a:defRPr sz="1200"/>
            </a:lvl1pPr>
          </a:lstStyle>
          <a:p>
            <a:fld id="{302776CD-D93B-4B4A-A272-7DD843FDE0A0}" type="datetimeFigureOut">
              <a:rPr kumimoji="1" lang="ja-JP" altLang="en-US" smtClean="0"/>
              <a:t>2025/7/3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4725" y="1243013"/>
            <a:ext cx="2319338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61" tIns="45882" rIns="91761" bIns="45882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518" y="4783248"/>
            <a:ext cx="5445760" cy="3913276"/>
          </a:xfrm>
          <a:prstGeom prst="rect">
            <a:avLst/>
          </a:prstGeom>
        </p:spPr>
        <p:txBody>
          <a:bodyPr vert="horz" lIns="91761" tIns="45882" rIns="91761" bIns="45882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628"/>
            <a:ext cx="2949520" cy="498719"/>
          </a:xfrm>
          <a:prstGeom prst="rect">
            <a:avLst/>
          </a:prstGeom>
        </p:spPr>
        <p:txBody>
          <a:bodyPr vert="horz" lIns="91761" tIns="45882" rIns="91761" bIns="45882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84" y="9440628"/>
            <a:ext cx="2949520" cy="498719"/>
          </a:xfrm>
          <a:prstGeom prst="rect">
            <a:avLst/>
          </a:prstGeom>
        </p:spPr>
        <p:txBody>
          <a:bodyPr vert="horz" lIns="91761" tIns="45882" rIns="91761" bIns="45882" rtlCol="0" anchor="b"/>
          <a:lstStyle>
            <a:lvl1pPr algn="r">
              <a:defRPr sz="1200"/>
            </a:lvl1pPr>
          </a:lstStyle>
          <a:p>
            <a:fld id="{FC8E7298-7D6D-4167-95DF-EFD770E1FEC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3576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18345022"/>
              </p:ext>
            </p:extLst>
          </p:nvPr>
        </p:nvGraphicFramePr>
        <p:xfrm>
          <a:off x="383060" y="772644"/>
          <a:ext cx="6030098" cy="8569064"/>
        </p:xfrm>
        <a:graphic>
          <a:graphicData uri="http://schemas.openxmlformats.org/drawingml/2006/table">
            <a:tbl>
              <a:tblPr>
                <a:effectLst/>
                <a:tableStyleId>{9D7B26C5-4107-4FEC-AEDC-1716B250A1EF}</a:tableStyleId>
              </a:tblPr>
              <a:tblGrid>
                <a:gridCol w="6030098">
                  <a:extLst>
                    <a:ext uri="{9D8B030D-6E8A-4147-A177-3AD203B41FA5}">
                      <a16:colId xmlns:a16="http://schemas.microsoft.com/office/drawing/2014/main" val="3092704164"/>
                    </a:ext>
                  </a:extLst>
                </a:gridCol>
              </a:tblGrid>
              <a:tr h="306038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9909567"/>
                  </a:ext>
                </a:extLst>
              </a:tr>
              <a:tr h="306038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117900"/>
                  </a:ext>
                </a:extLst>
              </a:tr>
              <a:tr h="306038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1461479"/>
                  </a:ext>
                </a:extLst>
              </a:tr>
              <a:tr h="306038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8994442"/>
                  </a:ext>
                </a:extLst>
              </a:tr>
              <a:tr h="306038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9517185"/>
                  </a:ext>
                </a:extLst>
              </a:tr>
              <a:tr h="306038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5454422"/>
                  </a:ext>
                </a:extLst>
              </a:tr>
              <a:tr h="306038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500225"/>
                  </a:ext>
                </a:extLst>
              </a:tr>
              <a:tr h="306038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9408404"/>
                  </a:ext>
                </a:extLst>
              </a:tr>
              <a:tr h="306038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2312915"/>
                  </a:ext>
                </a:extLst>
              </a:tr>
              <a:tr h="306038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4539760"/>
                  </a:ext>
                </a:extLst>
              </a:tr>
              <a:tr h="306038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6799000"/>
                  </a:ext>
                </a:extLst>
              </a:tr>
              <a:tr h="306038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091798"/>
                  </a:ext>
                </a:extLst>
              </a:tr>
              <a:tr h="306038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8692948"/>
                  </a:ext>
                </a:extLst>
              </a:tr>
              <a:tr h="306038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6348879"/>
                  </a:ext>
                </a:extLst>
              </a:tr>
              <a:tr h="306038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7325397"/>
                  </a:ext>
                </a:extLst>
              </a:tr>
              <a:tr h="306038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146609"/>
                  </a:ext>
                </a:extLst>
              </a:tr>
              <a:tr h="306038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2299161"/>
                  </a:ext>
                </a:extLst>
              </a:tr>
              <a:tr h="306038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8357070"/>
                  </a:ext>
                </a:extLst>
              </a:tr>
              <a:tr h="306038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5971631"/>
                  </a:ext>
                </a:extLst>
              </a:tr>
              <a:tr h="306038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2510734"/>
                  </a:ext>
                </a:extLst>
              </a:tr>
              <a:tr h="306038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5258195"/>
                  </a:ext>
                </a:extLst>
              </a:tr>
              <a:tr h="306038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4986096"/>
                  </a:ext>
                </a:extLst>
              </a:tr>
              <a:tr h="306038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0531689"/>
                  </a:ext>
                </a:extLst>
              </a:tr>
              <a:tr h="306038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204"/>
                  </a:ext>
                </a:extLst>
              </a:tr>
              <a:tr h="306038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6348681"/>
                  </a:ext>
                </a:extLst>
              </a:tr>
              <a:tr h="306038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8164088"/>
                  </a:ext>
                </a:extLst>
              </a:tr>
              <a:tr h="306038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419568"/>
                  </a:ext>
                </a:extLst>
              </a:tr>
              <a:tr h="306038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3186368"/>
                  </a:ext>
                </a:extLst>
              </a:tr>
            </a:tbl>
          </a:graphicData>
        </a:graphic>
      </p:graphicFrame>
      <p:cxnSp>
        <p:nvCxnSpPr>
          <p:cNvPr id="8" name="直線コネクタ 7"/>
          <p:cNvCxnSpPr/>
          <p:nvPr userDrawn="1"/>
        </p:nvCxnSpPr>
        <p:spPr>
          <a:xfrm>
            <a:off x="957991" y="658170"/>
            <a:ext cx="0" cy="879801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図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60" y="9566834"/>
            <a:ext cx="321275" cy="257604"/>
          </a:xfrm>
          <a:prstGeom prst="rect">
            <a:avLst/>
          </a:prstGeom>
        </p:spPr>
      </p:pic>
      <p:cxnSp>
        <p:nvCxnSpPr>
          <p:cNvPr id="12" name="直線コネクタ 11"/>
          <p:cNvCxnSpPr/>
          <p:nvPr userDrawn="1"/>
        </p:nvCxnSpPr>
        <p:spPr>
          <a:xfrm>
            <a:off x="3472249" y="547518"/>
            <a:ext cx="294090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 userDrawn="1"/>
        </p:nvSpPr>
        <p:spPr>
          <a:xfrm>
            <a:off x="704335" y="9540818"/>
            <a:ext cx="9020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 smtClean="0"/>
              <a:t>MIYAMAE</a:t>
            </a:r>
            <a:endParaRPr kumimoji="1" lang="ja-JP" altLang="en-US" sz="1100" dirty="0"/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133" y="178905"/>
            <a:ext cx="591595" cy="394629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3842" y="9531931"/>
            <a:ext cx="254780" cy="27049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lIns="0" tIns="0" rIns="0" bIns="0"/>
          <a:lstStyle>
            <a:lvl1pPr algn="ctr">
              <a:lnSpc>
                <a:spcPts val="1300"/>
              </a:lnSpc>
              <a:defRPr sz="90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1pPr>
          </a:lstStyle>
          <a:p>
            <a:fld id="{5D068951-6A20-45B2-BB7C-1527E55528A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94743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8951-6A20-45B2-BB7C-1527E55528A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02938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8951-6A20-45B2-BB7C-1527E55528A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63790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90425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8951-6A20-45B2-BB7C-1527E55528A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7273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8951-6A20-45B2-BB7C-1527E55528A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25625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8951-6A20-45B2-BB7C-1527E55528A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65113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8951-6A20-45B2-BB7C-1527E55528A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97580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8951-6A20-45B2-BB7C-1527E55528A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31282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8951-6A20-45B2-BB7C-1527E55528A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84148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dirty="0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8951-6A20-45B2-BB7C-1527E55528A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56191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68951-6A20-45B2-BB7C-1527E55528A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51345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937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221942"/>
              </p:ext>
            </p:extLst>
          </p:nvPr>
        </p:nvGraphicFramePr>
        <p:xfrm>
          <a:off x="962025" y="1672705"/>
          <a:ext cx="5488203" cy="7560000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1476375">
                  <a:extLst>
                    <a:ext uri="{9D8B030D-6E8A-4147-A177-3AD203B41FA5}">
                      <a16:colId xmlns:a16="http://schemas.microsoft.com/office/drawing/2014/main" val="4021180503"/>
                    </a:ext>
                  </a:extLst>
                </a:gridCol>
                <a:gridCol w="4011828">
                  <a:extLst>
                    <a:ext uri="{9D8B030D-6E8A-4147-A177-3AD203B41FA5}">
                      <a16:colId xmlns:a16="http://schemas.microsoft.com/office/drawing/2014/main" val="567388105"/>
                    </a:ext>
                  </a:extLst>
                </a:gridCol>
              </a:tblGrid>
              <a:tr h="360000">
                <a:tc rowSpan="2">
                  <a:txBody>
                    <a:bodyPr/>
                    <a:lstStyle/>
                    <a:p>
                      <a:r>
                        <a:rPr kumimoji="1" lang="ja-JP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幼稚園／保育園</a:t>
                      </a:r>
                      <a:endParaRPr kumimoji="1" lang="ja-JP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園名：</a:t>
                      </a:r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78322"/>
                  </a:ext>
                </a:extLst>
              </a:tr>
              <a:tr h="1152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一番思い出に残っていること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00899"/>
                  </a:ext>
                </a:extLst>
              </a:tr>
              <a:tr h="360000">
                <a:tc rowSpan="2">
                  <a:txBody>
                    <a:bodyPr/>
                    <a:lstStyle/>
                    <a:p>
                      <a:r>
                        <a:rPr kumimoji="1" lang="ja-JP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小学校</a:t>
                      </a:r>
                      <a:endParaRPr kumimoji="1" lang="ja-JP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学校名：</a:t>
                      </a:r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839648"/>
                  </a:ext>
                </a:extLst>
              </a:tr>
              <a:tr h="1152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一番思い出に残っていること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39549"/>
                  </a:ext>
                </a:extLst>
              </a:tr>
              <a:tr h="360000">
                <a:tc rowSpan="2">
                  <a:txBody>
                    <a:bodyPr/>
                    <a:lstStyle/>
                    <a:p>
                      <a:r>
                        <a:rPr kumimoji="1" lang="ja-JP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中学校</a:t>
                      </a:r>
                      <a:endParaRPr kumimoji="1" lang="ja-JP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学校名：</a:t>
                      </a:r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790223"/>
                  </a:ext>
                </a:extLst>
              </a:tr>
              <a:tr h="1152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一番思い出に残っていること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393066"/>
                  </a:ext>
                </a:extLst>
              </a:tr>
              <a:tr h="360000">
                <a:tc rowSpan="2">
                  <a:txBody>
                    <a:bodyPr/>
                    <a:lstStyle/>
                    <a:p>
                      <a:r>
                        <a:rPr kumimoji="1" lang="ja-JP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高校</a:t>
                      </a:r>
                      <a:endParaRPr kumimoji="1" lang="ja-JP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学校名：</a:t>
                      </a:r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69322"/>
                  </a:ext>
                </a:extLst>
              </a:tr>
              <a:tr h="1152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一番思い出に残っていること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715237"/>
                  </a:ext>
                </a:extLst>
              </a:tr>
              <a:tr h="360000">
                <a:tc rowSpan="2">
                  <a:txBody>
                    <a:bodyPr/>
                    <a:lstStyle/>
                    <a:p>
                      <a:r>
                        <a:rPr kumimoji="1" lang="ja-JP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大学</a:t>
                      </a:r>
                      <a:endParaRPr kumimoji="1" lang="en-US" altLang="ja-JP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  <a:p>
                      <a:r>
                        <a:rPr kumimoji="1" lang="ja-JP" altLang="en-US" sz="1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（短大・専門学校）</a:t>
                      </a:r>
                      <a:endParaRPr kumimoji="1" lang="ja-JP" altLang="en-US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学校名：</a:t>
                      </a:r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094066"/>
                  </a:ext>
                </a:extLst>
              </a:tr>
              <a:tr h="1152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一番思い出に残っていること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165980"/>
                  </a:ext>
                </a:extLst>
              </a:tr>
            </a:tbl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4316455" y="1371550"/>
            <a:ext cx="2305909" cy="400110"/>
          </a:xfrm>
          <a:prstGeom prst="rect">
            <a:avLst/>
          </a:prstGeom>
          <a:noFill/>
        </p:spPr>
        <p:txBody>
          <a:bodyPr wrap="square" rIns="36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kumimoji="1" lang="ja-JP" altLang="en-US" sz="12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記入日　　　　　　年　　　　月　　　　日</a:t>
            </a:r>
            <a:endParaRPr kumimoji="1" lang="en-US" altLang="ja-JP" sz="120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5344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784453"/>
              </p:ext>
            </p:extLst>
          </p:nvPr>
        </p:nvGraphicFramePr>
        <p:xfrm>
          <a:off x="962025" y="1151241"/>
          <a:ext cx="5488203" cy="8100000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981075">
                  <a:extLst>
                    <a:ext uri="{9D8B030D-6E8A-4147-A177-3AD203B41FA5}">
                      <a16:colId xmlns:a16="http://schemas.microsoft.com/office/drawing/2014/main" val="4021180503"/>
                    </a:ext>
                  </a:extLst>
                </a:gridCol>
                <a:gridCol w="4507128">
                  <a:extLst>
                    <a:ext uri="{9D8B030D-6E8A-4147-A177-3AD203B41FA5}">
                      <a16:colId xmlns:a16="http://schemas.microsoft.com/office/drawing/2014/main" val="567388105"/>
                    </a:ext>
                  </a:extLst>
                </a:gridCol>
              </a:tblGrid>
              <a:tr h="360000">
                <a:tc rowSpan="3">
                  <a:txBody>
                    <a:bodyPr/>
                    <a:lstStyle/>
                    <a:p>
                      <a:r>
                        <a:rPr kumimoji="1" lang="ja-JP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就職先①</a:t>
                      </a:r>
                      <a:endParaRPr kumimoji="1" lang="ja-JP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会社名：</a:t>
                      </a:r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78322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就労期間：　西暦</a:t>
                      </a:r>
                      <a:r>
                        <a:rPr kumimoji="1" lang="ja-JP" altLang="en-US" u="sng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　　　　　　</a:t>
                      </a:r>
                      <a:r>
                        <a:rPr kumimoji="1" lang="ja-JP" altLang="en-US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年</a:t>
                      </a:r>
                      <a:r>
                        <a:rPr kumimoji="1" lang="ja-JP" altLang="en-US" u="sng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　　　</a:t>
                      </a:r>
                      <a:r>
                        <a:rPr kumimoji="1" lang="ja-JP" altLang="en-US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月　　～　　西暦</a:t>
                      </a:r>
                      <a:r>
                        <a:rPr kumimoji="1" lang="ja-JP" altLang="en-US" u="sng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　　　　　　</a:t>
                      </a:r>
                      <a:r>
                        <a:rPr kumimoji="1" lang="ja-JP" altLang="en-US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年</a:t>
                      </a:r>
                      <a:r>
                        <a:rPr kumimoji="1" lang="ja-JP" altLang="en-US" u="sng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　　　</a:t>
                      </a:r>
                      <a:r>
                        <a:rPr kumimoji="1" lang="ja-JP" altLang="en-US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月</a:t>
                      </a:r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400761"/>
                  </a:ext>
                </a:extLst>
              </a:tr>
              <a:tr h="1980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一番思い出に残っている仕事やできごと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00899"/>
                  </a:ext>
                </a:extLst>
              </a:tr>
              <a:tr h="360000">
                <a:tc rowSpan="3">
                  <a:txBody>
                    <a:bodyPr/>
                    <a:lstStyle/>
                    <a:p>
                      <a:r>
                        <a:rPr kumimoji="1" lang="ja-JP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就職先②</a:t>
                      </a:r>
                      <a:endParaRPr kumimoji="1" lang="ja-JP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会社名：</a:t>
                      </a:r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839648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就労期間：　西暦</a:t>
                      </a:r>
                      <a:r>
                        <a:rPr kumimoji="1" lang="ja-JP" altLang="en-US" u="sng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　　　　　　</a:t>
                      </a:r>
                      <a:r>
                        <a:rPr kumimoji="1" lang="ja-JP" altLang="en-US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年</a:t>
                      </a:r>
                      <a:r>
                        <a:rPr kumimoji="1" lang="ja-JP" altLang="en-US" u="sng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　　　</a:t>
                      </a:r>
                      <a:r>
                        <a:rPr kumimoji="1" lang="ja-JP" altLang="en-US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月　　～　　西暦</a:t>
                      </a:r>
                      <a:r>
                        <a:rPr kumimoji="1" lang="ja-JP" altLang="en-US" u="sng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　　　　　　</a:t>
                      </a:r>
                      <a:r>
                        <a:rPr kumimoji="1" lang="ja-JP" altLang="en-US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年</a:t>
                      </a:r>
                      <a:r>
                        <a:rPr kumimoji="1" lang="ja-JP" altLang="en-US" u="sng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　　　</a:t>
                      </a:r>
                      <a:r>
                        <a:rPr kumimoji="1" lang="ja-JP" altLang="en-US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月</a:t>
                      </a:r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029060"/>
                  </a:ext>
                </a:extLst>
              </a:tr>
              <a:tr h="1980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一番思い出に残っている仕事やできごと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39549"/>
                  </a:ext>
                </a:extLst>
              </a:tr>
              <a:tr h="360000">
                <a:tc rowSpan="3">
                  <a:txBody>
                    <a:bodyPr/>
                    <a:lstStyle/>
                    <a:p>
                      <a:r>
                        <a:rPr kumimoji="1" lang="ja-JP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就職先③</a:t>
                      </a:r>
                      <a:endParaRPr kumimoji="1" lang="ja-JP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会社名：</a:t>
                      </a:r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790223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就労期間：　西暦</a:t>
                      </a:r>
                      <a:r>
                        <a:rPr kumimoji="1" lang="ja-JP" altLang="en-US" u="sng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　　　　　　</a:t>
                      </a:r>
                      <a:r>
                        <a:rPr kumimoji="1" lang="ja-JP" altLang="en-US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年</a:t>
                      </a:r>
                      <a:r>
                        <a:rPr kumimoji="1" lang="ja-JP" altLang="en-US" u="sng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　　　</a:t>
                      </a:r>
                      <a:r>
                        <a:rPr kumimoji="1" lang="ja-JP" altLang="en-US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月　　～　　西暦</a:t>
                      </a:r>
                      <a:r>
                        <a:rPr kumimoji="1" lang="ja-JP" altLang="en-US" u="sng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　　　　　　</a:t>
                      </a:r>
                      <a:r>
                        <a:rPr kumimoji="1" lang="ja-JP" altLang="en-US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年</a:t>
                      </a:r>
                      <a:r>
                        <a:rPr kumimoji="1" lang="ja-JP" altLang="en-US" u="sng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　　　</a:t>
                      </a:r>
                      <a:r>
                        <a:rPr kumimoji="1" lang="ja-JP" altLang="en-US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月</a:t>
                      </a:r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331551"/>
                  </a:ext>
                </a:extLst>
              </a:tr>
              <a:tr h="1980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一番思い出に残っている仕事やできごと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393066"/>
                  </a:ext>
                </a:extLst>
              </a:tr>
            </a:tbl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4316455" y="751131"/>
            <a:ext cx="2305909" cy="400110"/>
          </a:xfrm>
          <a:prstGeom prst="rect">
            <a:avLst/>
          </a:prstGeom>
          <a:noFill/>
        </p:spPr>
        <p:txBody>
          <a:bodyPr wrap="square" rIns="36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kumimoji="1" lang="ja-JP" altLang="en-US" sz="12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記入日　　　　　　年　　　　月　　　　日</a:t>
            </a:r>
            <a:endParaRPr kumimoji="1" lang="en-US" altLang="ja-JP" sz="120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2753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71197"/>
              </p:ext>
            </p:extLst>
          </p:nvPr>
        </p:nvGraphicFramePr>
        <p:xfrm>
          <a:off x="962025" y="1151241"/>
          <a:ext cx="5488203" cy="4320000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981075">
                  <a:extLst>
                    <a:ext uri="{9D8B030D-6E8A-4147-A177-3AD203B41FA5}">
                      <a16:colId xmlns:a16="http://schemas.microsoft.com/office/drawing/2014/main" val="4021180503"/>
                    </a:ext>
                  </a:extLst>
                </a:gridCol>
                <a:gridCol w="4507128">
                  <a:extLst>
                    <a:ext uri="{9D8B030D-6E8A-4147-A177-3AD203B41FA5}">
                      <a16:colId xmlns:a16="http://schemas.microsoft.com/office/drawing/2014/main" val="567388105"/>
                    </a:ext>
                  </a:extLst>
                </a:gridCol>
              </a:tblGrid>
              <a:tr h="1440000"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両親との思い出</a:t>
                      </a:r>
                      <a:endParaRPr kumimoji="1" lang="ja-JP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一緒に行って楽しかった旅行や思い出に残っているできごとなど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00899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配偶者</a:t>
                      </a:r>
                      <a:r>
                        <a:rPr kumimoji="1" lang="en-US" altLang="ja-JP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(</a:t>
                      </a:r>
                      <a:r>
                        <a:rPr kumimoji="1" lang="ja-JP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又はその他親族等</a:t>
                      </a:r>
                      <a:r>
                        <a:rPr kumimoji="1" lang="en-US" altLang="ja-JP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)</a:t>
                      </a:r>
                      <a:r>
                        <a:rPr kumimoji="1" lang="ja-JP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との思い出</a:t>
                      </a:r>
                      <a:endParaRPr kumimoji="1" lang="en-US" altLang="ja-JP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一緒に行って楽しかった旅行や思い出に残っているできごとなど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39549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子どもとの思い出</a:t>
                      </a:r>
                      <a:endParaRPr kumimoji="1" lang="ja-JP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一緒に行って楽しかった旅行や思い出に残っているできごとなど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393066"/>
                  </a:ext>
                </a:extLst>
              </a:tr>
            </a:tbl>
          </a:graphicData>
        </a:graphic>
      </p:graphicFrame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576232"/>
              </p:ext>
            </p:extLst>
          </p:nvPr>
        </p:nvGraphicFramePr>
        <p:xfrm>
          <a:off x="962025" y="6008712"/>
          <a:ext cx="5488203" cy="3436369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981075">
                  <a:extLst>
                    <a:ext uri="{9D8B030D-6E8A-4147-A177-3AD203B41FA5}">
                      <a16:colId xmlns:a16="http://schemas.microsoft.com/office/drawing/2014/main" val="4021180503"/>
                    </a:ext>
                  </a:extLst>
                </a:gridCol>
                <a:gridCol w="4507128">
                  <a:extLst>
                    <a:ext uri="{9D8B030D-6E8A-4147-A177-3AD203B41FA5}">
                      <a16:colId xmlns:a16="http://schemas.microsoft.com/office/drawing/2014/main" val="567388105"/>
                    </a:ext>
                  </a:extLst>
                </a:gridCol>
              </a:tblGrid>
              <a:tr h="419317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第１位</a:t>
                      </a:r>
                      <a:endParaRPr kumimoji="1" lang="ja-JP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旅行先：</a:t>
                      </a:r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00899"/>
                  </a:ext>
                </a:extLst>
              </a:tr>
              <a:tr h="684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理由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323872"/>
                  </a:ext>
                </a:extLst>
              </a:tr>
              <a:tr h="446526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第２位</a:t>
                      </a:r>
                      <a:endParaRPr kumimoji="1" lang="ja-JP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旅行先：</a:t>
                      </a:r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39549"/>
                  </a:ext>
                </a:extLst>
              </a:tr>
              <a:tr h="720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理由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203351"/>
                  </a:ext>
                </a:extLst>
              </a:tr>
              <a:tr h="446526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第３位</a:t>
                      </a:r>
                      <a:endParaRPr kumimoji="1" lang="ja-JP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旅行先：</a:t>
                      </a:r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393066"/>
                  </a:ext>
                </a:extLst>
              </a:tr>
              <a:tr h="720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理由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276298"/>
                  </a:ext>
                </a:extLst>
              </a:tr>
            </a:tbl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4319910" y="751131"/>
            <a:ext cx="2305909" cy="400110"/>
          </a:xfrm>
          <a:prstGeom prst="rect">
            <a:avLst/>
          </a:prstGeom>
          <a:noFill/>
        </p:spPr>
        <p:txBody>
          <a:bodyPr wrap="square" rIns="36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kumimoji="1" lang="ja-JP" altLang="en-US" sz="12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記入日　　　　　　年　　　　月　　　　日</a:t>
            </a:r>
            <a:endParaRPr kumimoji="1" lang="en-US" altLang="ja-JP" sz="120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0281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786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2008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184360"/>
              </p:ext>
            </p:extLst>
          </p:nvPr>
        </p:nvGraphicFramePr>
        <p:xfrm>
          <a:off x="977214" y="2537699"/>
          <a:ext cx="5398186" cy="685828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67386">
                  <a:extLst>
                    <a:ext uri="{9D8B030D-6E8A-4147-A177-3AD203B41FA5}">
                      <a16:colId xmlns:a16="http://schemas.microsoft.com/office/drawing/2014/main" val="127087539"/>
                    </a:ext>
                  </a:extLst>
                </a:gridCol>
                <a:gridCol w="3289300">
                  <a:extLst>
                    <a:ext uri="{9D8B030D-6E8A-4147-A177-3AD203B41FA5}">
                      <a16:colId xmlns:a16="http://schemas.microsoft.com/office/drawing/2014/main" val="567388105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4264488733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19337695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298045758"/>
                    </a:ext>
                  </a:extLst>
                </a:gridCol>
              </a:tblGrid>
              <a:tr h="3004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No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やりたいこと</a:t>
                      </a:r>
                      <a:endParaRPr kumimoji="1" lang="en-US" altLang="ja-JP" sz="1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実施目安</a:t>
                      </a:r>
                      <a:endParaRPr kumimoji="1" lang="en-US" altLang="ja-JP" sz="1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優先</a:t>
                      </a:r>
                      <a:endParaRPr kumimoji="1" lang="en-US" altLang="ja-JP" sz="1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順番</a:t>
                      </a:r>
                      <a:endParaRPr kumimoji="1" lang="en-US" altLang="ja-JP" sz="1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8066080"/>
                  </a:ext>
                </a:extLst>
              </a:tr>
              <a:tr h="40959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solidFill>
                            <a:srgbClr val="FF0000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例</a:t>
                      </a:r>
                      <a:endParaRPr kumimoji="1" lang="en-US" altLang="ja-JP" sz="1400" dirty="0" smtClean="0">
                        <a:solidFill>
                          <a:srgbClr val="FF0000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marT="4680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solidFill>
                            <a:srgbClr val="FF0000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〇〇〇に挑戦したい</a:t>
                      </a:r>
                      <a:endParaRPr kumimoji="1" lang="en-US" altLang="ja-JP" sz="1400" dirty="0" smtClean="0">
                        <a:solidFill>
                          <a:srgbClr val="FF0000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200" dirty="0" smtClean="0">
                          <a:solidFill>
                            <a:srgbClr val="FF0000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短期 ・ 中期 </a:t>
                      </a:r>
                      <a:endParaRPr kumimoji="1" lang="en-US" altLang="ja-JP" sz="1200" dirty="0" smtClean="0">
                        <a:solidFill>
                          <a:srgbClr val="FF0000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200" dirty="0" smtClean="0">
                          <a:solidFill>
                            <a:srgbClr val="FF0000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・ 長期</a:t>
                      </a:r>
                      <a:endParaRPr kumimoji="1" lang="en-US" altLang="ja-JP" sz="1200" dirty="0" smtClean="0">
                        <a:solidFill>
                          <a:srgbClr val="FF0000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>
                          <a:solidFill>
                            <a:srgbClr val="FF0000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優先</a:t>
                      </a:r>
                      <a:endParaRPr kumimoji="1" lang="en-US" altLang="ja-JP" sz="1200" dirty="0" smtClean="0">
                        <a:solidFill>
                          <a:srgbClr val="FF0000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 smtClean="0">
                          <a:solidFill>
                            <a:srgbClr val="FF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３</a:t>
                      </a:r>
                      <a:endParaRPr kumimoji="1" lang="en-US" altLang="ja-JP" sz="1400" b="1" dirty="0" smtClean="0">
                        <a:solidFill>
                          <a:srgbClr val="FF0000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571687"/>
                  </a:ext>
                </a:extLst>
              </a:tr>
              <a:tr h="4095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1</a:t>
                      </a:r>
                    </a:p>
                  </a:txBody>
                  <a:tcPr marL="0" marR="0" marT="4680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短期 ・ 中期 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・ 長期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優先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00899"/>
                  </a:ext>
                </a:extLst>
              </a:tr>
              <a:tr h="4095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2</a:t>
                      </a:r>
                    </a:p>
                  </a:txBody>
                  <a:tcPr marL="0" marR="0" marT="4680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短期 ・ 中期 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・ 長期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優先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995342"/>
                  </a:ext>
                </a:extLst>
              </a:tr>
              <a:tr h="4095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3</a:t>
                      </a:r>
                    </a:p>
                  </a:txBody>
                  <a:tcPr marL="0" marR="0" marT="4680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短期 ・ 中期 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・ 長期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優先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518841"/>
                  </a:ext>
                </a:extLst>
              </a:tr>
              <a:tr h="4095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4</a:t>
                      </a:r>
                    </a:p>
                  </a:txBody>
                  <a:tcPr marL="0" marR="0" marT="4680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短期 ・ 中期 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・ 長期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優先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163940"/>
                  </a:ext>
                </a:extLst>
              </a:tr>
              <a:tr h="4095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5</a:t>
                      </a:r>
                    </a:p>
                  </a:txBody>
                  <a:tcPr marL="0" marR="0" marT="4680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短期 ・ 中期 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・ 長期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優先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36281"/>
                  </a:ext>
                </a:extLst>
              </a:tr>
              <a:tr h="4095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6</a:t>
                      </a:r>
                    </a:p>
                  </a:txBody>
                  <a:tcPr marL="0" marR="0" marT="4680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短期 ・ 中期 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・ 長期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優先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113122"/>
                  </a:ext>
                </a:extLst>
              </a:tr>
              <a:tr h="4095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7</a:t>
                      </a:r>
                    </a:p>
                  </a:txBody>
                  <a:tcPr marL="0" marR="0" marT="4680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短期 ・ 中期 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・ 長期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優先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930385"/>
                  </a:ext>
                </a:extLst>
              </a:tr>
              <a:tr h="4095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8</a:t>
                      </a:r>
                    </a:p>
                  </a:txBody>
                  <a:tcPr marL="0" marR="0" marT="4680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短期 ・ 中期 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・ 長期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優先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215746"/>
                  </a:ext>
                </a:extLst>
              </a:tr>
              <a:tr h="4095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9</a:t>
                      </a:r>
                    </a:p>
                  </a:txBody>
                  <a:tcPr marL="0" marR="0" marT="4680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短期 ・ 中期 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・ 長期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優先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301734"/>
                  </a:ext>
                </a:extLst>
              </a:tr>
              <a:tr h="4095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10</a:t>
                      </a:r>
                    </a:p>
                  </a:txBody>
                  <a:tcPr marL="0" marR="0" marT="4680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短期 ・ 中期 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・ 長期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優先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366251"/>
                  </a:ext>
                </a:extLst>
              </a:tr>
              <a:tr h="4095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11</a:t>
                      </a:r>
                    </a:p>
                  </a:txBody>
                  <a:tcPr marL="0" marR="0" marT="4680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短期 ・ 中期 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・ 長期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優先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236882"/>
                  </a:ext>
                </a:extLst>
              </a:tr>
              <a:tr h="4095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12</a:t>
                      </a:r>
                    </a:p>
                  </a:txBody>
                  <a:tcPr marL="0" marR="0" marT="4680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短期 ・ 中期 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・ 長期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優先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21477"/>
                  </a:ext>
                </a:extLst>
              </a:tr>
              <a:tr h="4095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13</a:t>
                      </a:r>
                    </a:p>
                  </a:txBody>
                  <a:tcPr marL="0" marR="0" marT="4680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短期 ・ 中期 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・ 長期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優先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445035"/>
                  </a:ext>
                </a:extLst>
              </a:tr>
              <a:tr h="4095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14</a:t>
                      </a:r>
                    </a:p>
                  </a:txBody>
                  <a:tcPr marL="0" marR="0" marT="4680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短期 ・ 中期 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・ 長期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優先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319151"/>
                  </a:ext>
                </a:extLst>
              </a:tr>
              <a:tr h="4095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15</a:t>
                      </a:r>
                    </a:p>
                  </a:txBody>
                  <a:tcPr marL="0" marR="0" marT="4680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短期 ・ 中期 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・ 長期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優先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011769"/>
                  </a:ext>
                </a:extLst>
              </a:tr>
            </a:tbl>
          </a:graphicData>
        </a:graphic>
      </p:graphicFrame>
      <p:sp>
        <p:nvSpPr>
          <p:cNvPr id="3" name="楕円 2"/>
          <p:cNvSpPr/>
          <p:nvPr/>
        </p:nvSpPr>
        <p:spPr>
          <a:xfrm>
            <a:off x="5021262" y="2847095"/>
            <a:ext cx="406400" cy="19716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楕円 3"/>
          <p:cNvSpPr/>
          <p:nvPr/>
        </p:nvSpPr>
        <p:spPr>
          <a:xfrm>
            <a:off x="5475287" y="2883493"/>
            <a:ext cx="406400" cy="32152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322332" y="2217534"/>
            <a:ext cx="2305909" cy="400110"/>
          </a:xfrm>
          <a:prstGeom prst="rect">
            <a:avLst/>
          </a:prstGeom>
          <a:noFill/>
        </p:spPr>
        <p:txBody>
          <a:bodyPr wrap="square" rIns="36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kumimoji="1" lang="ja-JP" altLang="en-US" sz="12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記入日　　　　　　年　　　　月　　　　日</a:t>
            </a:r>
            <a:endParaRPr kumimoji="1" lang="en-US" altLang="ja-JP" sz="120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3349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649476"/>
              </p:ext>
            </p:extLst>
          </p:nvPr>
        </p:nvGraphicFramePr>
        <p:xfrm>
          <a:off x="977214" y="1042967"/>
          <a:ext cx="5398186" cy="66933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67386">
                  <a:extLst>
                    <a:ext uri="{9D8B030D-6E8A-4147-A177-3AD203B41FA5}">
                      <a16:colId xmlns:a16="http://schemas.microsoft.com/office/drawing/2014/main" val="127087539"/>
                    </a:ext>
                  </a:extLst>
                </a:gridCol>
                <a:gridCol w="3289300">
                  <a:extLst>
                    <a:ext uri="{9D8B030D-6E8A-4147-A177-3AD203B41FA5}">
                      <a16:colId xmlns:a16="http://schemas.microsoft.com/office/drawing/2014/main" val="567388105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4264488733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19337695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298045758"/>
                    </a:ext>
                  </a:extLst>
                </a:gridCol>
              </a:tblGrid>
              <a:tr h="30283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No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やりたいこと</a:t>
                      </a:r>
                      <a:endParaRPr kumimoji="1" lang="en-US" altLang="ja-JP" sz="1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実施目安</a:t>
                      </a:r>
                      <a:endParaRPr kumimoji="1" lang="en-US" altLang="ja-JP" sz="1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優先</a:t>
                      </a:r>
                      <a:endParaRPr kumimoji="1" lang="en-US" altLang="ja-JP" sz="1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順番</a:t>
                      </a:r>
                      <a:endParaRPr kumimoji="1" lang="en-US" altLang="ja-JP" sz="1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8066080"/>
                  </a:ext>
                </a:extLst>
              </a:tr>
              <a:tr h="4259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16</a:t>
                      </a:r>
                    </a:p>
                  </a:txBody>
                  <a:tcPr marL="0" marR="0" marT="4680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短期 ・ 中期 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・ 長期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優先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00899"/>
                  </a:ext>
                </a:extLst>
              </a:tr>
              <a:tr h="4259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17</a:t>
                      </a:r>
                    </a:p>
                  </a:txBody>
                  <a:tcPr marL="0" marR="0" marT="4680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短期 ・ 中期 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・ 長期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優先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995342"/>
                  </a:ext>
                </a:extLst>
              </a:tr>
              <a:tr h="4259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18</a:t>
                      </a:r>
                    </a:p>
                  </a:txBody>
                  <a:tcPr marL="0" marR="0" marT="4680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短期 ・ 中期 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・ 長期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優先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518841"/>
                  </a:ext>
                </a:extLst>
              </a:tr>
              <a:tr h="4259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19</a:t>
                      </a:r>
                    </a:p>
                  </a:txBody>
                  <a:tcPr marL="0" marR="0" marT="4680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短期 ・ 中期 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・ 長期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優先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163940"/>
                  </a:ext>
                </a:extLst>
              </a:tr>
              <a:tr h="4259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20</a:t>
                      </a:r>
                    </a:p>
                  </a:txBody>
                  <a:tcPr marL="0" marR="0" marT="4680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短期 ・ 中期 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・ 長期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優先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36281"/>
                  </a:ext>
                </a:extLst>
              </a:tr>
              <a:tr h="4259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２１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marT="4680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短期 ・ 中期 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・ 長期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優先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113122"/>
                  </a:ext>
                </a:extLst>
              </a:tr>
              <a:tr h="4259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22</a:t>
                      </a:r>
                    </a:p>
                  </a:txBody>
                  <a:tcPr marL="0" marR="0" marT="4680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短期 ・ 中期 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・ 長期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優先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930385"/>
                  </a:ext>
                </a:extLst>
              </a:tr>
              <a:tr h="4259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２３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marT="4680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短期 ・ 中期 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・ 長期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優先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215746"/>
                  </a:ext>
                </a:extLst>
              </a:tr>
              <a:tr h="4259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２４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marT="4680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短期 ・ 中期 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・ 長期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優先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301734"/>
                  </a:ext>
                </a:extLst>
              </a:tr>
              <a:tr h="4259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２５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marT="4680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短期 ・ 中期 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・ 長期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優先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366251"/>
                  </a:ext>
                </a:extLst>
              </a:tr>
              <a:tr h="4259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２６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marT="4680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短期 ・ 中期 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・ 長期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優先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236882"/>
                  </a:ext>
                </a:extLst>
              </a:tr>
              <a:tr h="4259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２７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marT="4680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短期 ・ 中期 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・ 長期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優先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21477"/>
                  </a:ext>
                </a:extLst>
              </a:tr>
              <a:tr h="4259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２８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marT="4680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短期 ・ 中期 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・ 長期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優先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445035"/>
                  </a:ext>
                </a:extLst>
              </a:tr>
              <a:tr h="4259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２９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marT="4680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短期 ・ 中期 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・ 長期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優先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319151"/>
                  </a:ext>
                </a:extLst>
              </a:tr>
              <a:tr h="4259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３０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marT="4680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短期 ・ 中期 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・ 長期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優先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0117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3594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656880"/>
              </p:ext>
            </p:extLst>
          </p:nvPr>
        </p:nvGraphicFramePr>
        <p:xfrm>
          <a:off x="980843" y="2608173"/>
          <a:ext cx="5394557" cy="681973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79546">
                  <a:extLst>
                    <a:ext uri="{9D8B030D-6E8A-4147-A177-3AD203B41FA5}">
                      <a16:colId xmlns:a16="http://schemas.microsoft.com/office/drawing/2014/main" val="127087539"/>
                    </a:ext>
                  </a:extLst>
                </a:gridCol>
                <a:gridCol w="3237470">
                  <a:extLst>
                    <a:ext uri="{9D8B030D-6E8A-4147-A177-3AD203B41FA5}">
                      <a16:colId xmlns:a16="http://schemas.microsoft.com/office/drawing/2014/main" val="567388105"/>
                    </a:ext>
                  </a:extLst>
                </a:gridCol>
                <a:gridCol w="1359244">
                  <a:extLst>
                    <a:ext uri="{9D8B030D-6E8A-4147-A177-3AD203B41FA5}">
                      <a16:colId xmlns:a16="http://schemas.microsoft.com/office/drawing/2014/main" val="1933769516"/>
                    </a:ext>
                  </a:extLst>
                </a:gridCol>
                <a:gridCol w="518297">
                  <a:extLst>
                    <a:ext uri="{9D8B030D-6E8A-4147-A177-3AD203B41FA5}">
                      <a16:colId xmlns:a16="http://schemas.microsoft.com/office/drawing/2014/main" val="4243230130"/>
                    </a:ext>
                  </a:extLst>
                </a:gridCol>
              </a:tblGrid>
              <a:tr h="29304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No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やりたいこと</a:t>
                      </a:r>
                      <a:endParaRPr kumimoji="1" lang="en-US" altLang="ja-JP" sz="1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実現したい年齢</a:t>
                      </a:r>
                      <a:endParaRPr kumimoji="1" lang="en-US" altLang="ja-JP" sz="1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実施</a:t>
                      </a:r>
                      <a:endParaRPr kumimoji="1" lang="en-US" altLang="ja-JP" sz="1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8066080"/>
                  </a:ext>
                </a:extLst>
              </a:tr>
              <a:tr h="31214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solidFill>
                            <a:srgbClr val="FF0000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例</a:t>
                      </a:r>
                      <a:endParaRPr kumimoji="1" lang="en-US" altLang="ja-JP" sz="1400" dirty="0" smtClean="0">
                        <a:solidFill>
                          <a:srgbClr val="FF0000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marT="4680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solidFill>
                            <a:srgbClr val="FF0000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〇〇〇に挑戦したい</a:t>
                      </a:r>
                      <a:endParaRPr kumimoji="1" lang="en-US" altLang="ja-JP" sz="1400" dirty="0" smtClean="0">
                        <a:solidFill>
                          <a:srgbClr val="FF0000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 smtClean="0">
                          <a:solidFill>
                            <a:srgbClr val="FF0000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７０歳まで</a:t>
                      </a:r>
                      <a:endParaRPr kumimoji="1" lang="en-US" altLang="ja-JP" sz="1100" dirty="0" smtClean="0">
                        <a:solidFill>
                          <a:srgbClr val="FF0000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 smtClean="0">
                          <a:solidFill>
                            <a:srgbClr val="FF0000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７０代前半</a:t>
                      </a:r>
                      <a:endParaRPr kumimoji="1" lang="en-US" altLang="ja-JP" sz="1100" dirty="0" smtClean="0">
                        <a:solidFill>
                          <a:srgbClr val="FF0000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>
                          <a:solidFill>
                            <a:srgbClr val="FF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☑</a:t>
                      </a:r>
                      <a:endParaRPr kumimoji="1" lang="en-US" altLang="ja-JP" sz="1800" dirty="0" smtClean="0">
                        <a:solidFill>
                          <a:srgbClr val="FF0000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571687"/>
                  </a:ext>
                </a:extLst>
              </a:tr>
              <a:tr h="40791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1</a:t>
                      </a:r>
                    </a:p>
                  </a:txBody>
                  <a:tcPr marL="0" marR="0" marT="4680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□</a:t>
                      </a:r>
                      <a:endParaRPr kumimoji="1" lang="en-US" altLang="ja-JP" sz="1800" dirty="0" smtClean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00899"/>
                  </a:ext>
                </a:extLst>
              </a:tr>
              <a:tr h="40791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2</a:t>
                      </a:r>
                    </a:p>
                  </a:txBody>
                  <a:tcPr marL="0" marR="0" marT="4680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□</a:t>
                      </a:r>
                      <a:endParaRPr kumimoji="1" lang="en-US" altLang="ja-JP" sz="1800" dirty="0" smtClean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995342"/>
                  </a:ext>
                </a:extLst>
              </a:tr>
              <a:tr h="40791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3</a:t>
                      </a:r>
                    </a:p>
                  </a:txBody>
                  <a:tcPr marL="0" marR="0" marT="4680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□</a:t>
                      </a:r>
                      <a:endParaRPr kumimoji="1" lang="en-US" altLang="ja-JP" sz="1800" dirty="0" smtClean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518841"/>
                  </a:ext>
                </a:extLst>
              </a:tr>
              <a:tr h="40791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4</a:t>
                      </a:r>
                    </a:p>
                  </a:txBody>
                  <a:tcPr marL="0" marR="0" marT="4680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□</a:t>
                      </a:r>
                      <a:endParaRPr kumimoji="1" lang="en-US" altLang="ja-JP" sz="1800" dirty="0" smtClean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163940"/>
                  </a:ext>
                </a:extLst>
              </a:tr>
              <a:tr h="40791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5</a:t>
                      </a:r>
                    </a:p>
                  </a:txBody>
                  <a:tcPr marL="0" marR="0" marT="4680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□</a:t>
                      </a:r>
                      <a:endParaRPr kumimoji="1" lang="en-US" altLang="ja-JP" sz="1800" dirty="0" smtClean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36281"/>
                  </a:ext>
                </a:extLst>
              </a:tr>
              <a:tr h="40791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6</a:t>
                      </a:r>
                    </a:p>
                  </a:txBody>
                  <a:tcPr marL="0" marR="0" marT="4680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□</a:t>
                      </a:r>
                      <a:endParaRPr kumimoji="1" lang="en-US" altLang="ja-JP" sz="1800" dirty="0" smtClean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113122"/>
                  </a:ext>
                </a:extLst>
              </a:tr>
              <a:tr h="40791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7</a:t>
                      </a:r>
                    </a:p>
                  </a:txBody>
                  <a:tcPr marL="0" marR="0" marT="4680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□</a:t>
                      </a:r>
                      <a:endParaRPr kumimoji="1" lang="en-US" altLang="ja-JP" sz="1800" dirty="0" smtClean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930385"/>
                  </a:ext>
                </a:extLst>
              </a:tr>
              <a:tr h="40791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8</a:t>
                      </a:r>
                    </a:p>
                  </a:txBody>
                  <a:tcPr marL="0" marR="0" marT="4680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□</a:t>
                      </a:r>
                      <a:endParaRPr kumimoji="1" lang="en-US" altLang="ja-JP" sz="1800" dirty="0" smtClean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215746"/>
                  </a:ext>
                </a:extLst>
              </a:tr>
              <a:tr h="40791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9</a:t>
                      </a:r>
                    </a:p>
                  </a:txBody>
                  <a:tcPr marL="0" marR="0" marT="4680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□</a:t>
                      </a:r>
                      <a:endParaRPr kumimoji="1" lang="en-US" altLang="ja-JP" sz="1800" dirty="0" smtClean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301734"/>
                  </a:ext>
                </a:extLst>
              </a:tr>
              <a:tr h="40791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10</a:t>
                      </a:r>
                    </a:p>
                  </a:txBody>
                  <a:tcPr marL="0" marR="0" marT="4680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□</a:t>
                      </a:r>
                      <a:endParaRPr kumimoji="1" lang="en-US" altLang="ja-JP" sz="1800" dirty="0" smtClean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366251"/>
                  </a:ext>
                </a:extLst>
              </a:tr>
              <a:tr h="40791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11</a:t>
                      </a:r>
                    </a:p>
                  </a:txBody>
                  <a:tcPr marL="0" marR="0" marT="4680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□</a:t>
                      </a:r>
                      <a:endParaRPr kumimoji="1" lang="en-US" altLang="ja-JP" sz="1800" dirty="0" smtClean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236882"/>
                  </a:ext>
                </a:extLst>
              </a:tr>
              <a:tr h="40791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12</a:t>
                      </a:r>
                    </a:p>
                  </a:txBody>
                  <a:tcPr marL="0" marR="0" marT="4680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□</a:t>
                      </a:r>
                      <a:endParaRPr kumimoji="1" lang="en-US" altLang="ja-JP" sz="1800" dirty="0" smtClean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21477"/>
                  </a:ext>
                </a:extLst>
              </a:tr>
              <a:tr h="40791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13</a:t>
                      </a:r>
                    </a:p>
                  </a:txBody>
                  <a:tcPr marL="0" marR="0" marT="4680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□</a:t>
                      </a:r>
                      <a:endParaRPr kumimoji="1" lang="en-US" altLang="ja-JP" sz="1800" dirty="0" smtClean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445035"/>
                  </a:ext>
                </a:extLst>
              </a:tr>
              <a:tr h="40791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14</a:t>
                      </a:r>
                    </a:p>
                  </a:txBody>
                  <a:tcPr marL="0" marR="0" marT="4680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□</a:t>
                      </a:r>
                      <a:endParaRPr kumimoji="1" lang="en-US" altLang="ja-JP" sz="1800" dirty="0" smtClean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319151"/>
                  </a:ext>
                </a:extLst>
              </a:tr>
              <a:tr h="40791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15</a:t>
                      </a:r>
                    </a:p>
                  </a:txBody>
                  <a:tcPr marL="0" marR="0" marT="4680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□</a:t>
                      </a:r>
                      <a:endParaRPr kumimoji="1" lang="en-US" altLang="ja-JP" sz="1800" dirty="0" smtClean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011769"/>
                  </a:ext>
                </a:extLst>
              </a:tr>
            </a:tbl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4281810" y="2273735"/>
            <a:ext cx="2305909" cy="400110"/>
          </a:xfrm>
          <a:prstGeom prst="rect">
            <a:avLst/>
          </a:prstGeom>
          <a:noFill/>
        </p:spPr>
        <p:txBody>
          <a:bodyPr wrap="square" rIns="36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kumimoji="1" lang="ja-JP" altLang="en-US" sz="12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記入日　　　　　　年　　　　月　　　　日</a:t>
            </a:r>
            <a:endParaRPr kumimoji="1" lang="en-US" altLang="ja-JP" sz="120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5147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645790"/>
              </p:ext>
            </p:extLst>
          </p:nvPr>
        </p:nvGraphicFramePr>
        <p:xfrm>
          <a:off x="980843" y="1071696"/>
          <a:ext cx="5394557" cy="642349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79546">
                  <a:extLst>
                    <a:ext uri="{9D8B030D-6E8A-4147-A177-3AD203B41FA5}">
                      <a16:colId xmlns:a16="http://schemas.microsoft.com/office/drawing/2014/main" val="127087539"/>
                    </a:ext>
                  </a:extLst>
                </a:gridCol>
                <a:gridCol w="3237470">
                  <a:extLst>
                    <a:ext uri="{9D8B030D-6E8A-4147-A177-3AD203B41FA5}">
                      <a16:colId xmlns:a16="http://schemas.microsoft.com/office/drawing/2014/main" val="567388105"/>
                    </a:ext>
                  </a:extLst>
                </a:gridCol>
                <a:gridCol w="1359244">
                  <a:extLst>
                    <a:ext uri="{9D8B030D-6E8A-4147-A177-3AD203B41FA5}">
                      <a16:colId xmlns:a16="http://schemas.microsoft.com/office/drawing/2014/main" val="1933769516"/>
                    </a:ext>
                  </a:extLst>
                </a:gridCol>
                <a:gridCol w="518297">
                  <a:extLst>
                    <a:ext uri="{9D8B030D-6E8A-4147-A177-3AD203B41FA5}">
                      <a16:colId xmlns:a16="http://schemas.microsoft.com/office/drawing/2014/main" val="4243230130"/>
                    </a:ext>
                  </a:extLst>
                </a:gridCol>
              </a:tblGrid>
              <a:tr h="29304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No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やりたいこと</a:t>
                      </a:r>
                      <a:endParaRPr kumimoji="1" lang="en-US" altLang="ja-JP" sz="1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実現したい年齢</a:t>
                      </a:r>
                      <a:endParaRPr kumimoji="1" lang="en-US" altLang="ja-JP" sz="1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実施</a:t>
                      </a:r>
                      <a:endParaRPr kumimoji="1" lang="en-US" altLang="ja-JP" sz="1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8066080"/>
                  </a:ext>
                </a:extLst>
              </a:tr>
              <a:tr h="40791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16</a:t>
                      </a:r>
                    </a:p>
                  </a:txBody>
                  <a:tcPr marL="0" marR="0" marT="4680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>
                          <a:latin typeface="+mn-ea"/>
                          <a:ea typeface="+mn-ea"/>
                        </a:rPr>
                        <a:t>□</a:t>
                      </a:r>
                      <a:endParaRPr kumimoji="1" lang="en-US" altLang="ja-JP" sz="1800" dirty="0" smtClean="0"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00899"/>
                  </a:ext>
                </a:extLst>
              </a:tr>
              <a:tr h="40791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17</a:t>
                      </a:r>
                    </a:p>
                  </a:txBody>
                  <a:tcPr marL="0" marR="0" marT="4680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>
                          <a:latin typeface="+mn-ea"/>
                          <a:ea typeface="+mn-ea"/>
                        </a:rPr>
                        <a:t>□</a:t>
                      </a:r>
                      <a:endParaRPr kumimoji="1" lang="en-US" altLang="ja-JP" sz="1800" dirty="0" smtClean="0"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995342"/>
                  </a:ext>
                </a:extLst>
              </a:tr>
              <a:tr h="40791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18</a:t>
                      </a:r>
                    </a:p>
                  </a:txBody>
                  <a:tcPr marL="0" marR="0" marT="4680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 smtClean="0">
                          <a:latin typeface="+mn-ea"/>
                          <a:ea typeface="+mn-ea"/>
                        </a:rPr>
                        <a:t>□</a:t>
                      </a:r>
                      <a:endParaRPr kumimoji="1" lang="en-US" altLang="ja-JP" sz="1800" dirty="0" smtClean="0"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518841"/>
                  </a:ext>
                </a:extLst>
              </a:tr>
              <a:tr h="40791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19</a:t>
                      </a:r>
                    </a:p>
                  </a:txBody>
                  <a:tcPr marL="0" marR="0" marT="4680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>
                          <a:latin typeface="+mn-ea"/>
                          <a:ea typeface="+mn-ea"/>
                        </a:rPr>
                        <a:t>□</a:t>
                      </a:r>
                      <a:endParaRPr kumimoji="1" lang="en-US" altLang="ja-JP" sz="1800" dirty="0" smtClean="0"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163940"/>
                  </a:ext>
                </a:extLst>
              </a:tr>
              <a:tr h="40791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20</a:t>
                      </a:r>
                    </a:p>
                  </a:txBody>
                  <a:tcPr marL="0" marR="0" marT="4680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>
                          <a:latin typeface="+mn-ea"/>
                          <a:ea typeface="+mn-ea"/>
                        </a:rPr>
                        <a:t>□</a:t>
                      </a:r>
                      <a:endParaRPr kumimoji="1" lang="en-US" altLang="ja-JP" sz="1800" dirty="0" smtClean="0"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36281"/>
                  </a:ext>
                </a:extLst>
              </a:tr>
              <a:tr h="40791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21</a:t>
                      </a:r>
                    </a:p>
                  </a:txBody>
                  <a:tcPr marL="0" marR="0" marT="4680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>
                          <a:latin typeface="+mn-ea"/>
                          <a:ea typeface="+mn-ea"/>
                        </a:rPr>
                        <a:t>□</a:t>
                      </a:r>
                      <a:endParaRPr kumimoji="1" lang="en-US" altLang="ja-JP" sz="1800" dirty="0" smtClean="0"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113122"/>
                  </a:ext>
                </a:extLst>
              </a:tr>
              <a:tr h="40791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22</a:t>
                      </a:r>
                    </a:p>
                  </a:txBody>
                  <a:tcPr marL="0" marR="0" marT="4680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>
                          <a:latin typeface="+mn-ea"/>
                          <a:ea typeface="+mn-ea"/>
                        </a:rPr>
                        <a:t>□</a:t>
                      </a:r>
                      <a:endParaRPr kumimoji="1" lang="en-US" altLang="ja-JP" sz="1800" dirty="0" smtClean="0"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930385"/>
                  </a:ext>
                </a:extLst>
              </a:tr>
              <a:tr h="40791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23</a:t>
                      </a:r>
                    </a:p>
                  </a:txBody>
                  <a:tcPr marL="0" marR="0" marT="4680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>
                          <a:latin typeface="+mn-ea"/>
                          <a:ea typeface="+mn-ea"/>
                        </a:rPr>
                        <a:t>□</a:t>
                      </a:r>
                      <a:endParaRPr kumimoji="1" lang="en-US" altLang="ja-JP" sz="1800" dirty="0" smtClean="0"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215746"/>
                  </a:ext>
                </a:extLst>
              </a:tr>
              <a:tr h="40791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24</a:t>
                      </a:r>
                    </a:p>
                  </a:txBody>
                  <a:tcPr marL="0" marR="0" marT="4680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>
                          <a:latin typeface="+mn-ea"/>
                          <a:ea typeface="+mn-ea"/>
                        </a:rPr>
                        <a:t>□</a:t>
                      </a:r>
                      <a:endParaRPr kumimoji="1" lang="en-US" altLang="ja-JP" sz="1800" dirty="0" smtClean="0"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301734"/>
                  </a:ext>
                </a:extLst>
              </a:tr>
              <a:tr h="40791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25</a:t>
                      </a:r>
                    </a:p>
                  </a:txBody>
                  <a:tcPr marL="0" marR="0" marT="4680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>
                          <a:latin typeface="+mn-ea"/>
                          <a:ea typeface="+mn-ea"/>
                        </a:rPr>
                        <a:t>□</a:t>
                      </a:r>
                      <a:endParaRPr kumimoji="1" lang="en-US" altLang="ja-JP" sz="1800" dirty="0" smtClean="0"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366251"/>
                  </a:ext>
                </a:extLst>
              </a:tr>
              <a:tr h="40791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26</a:t>
                      </a:r>
                    </a:p>
                  </a:txBody>
                  <a:tcPr marL="0" marR="0" marT="4680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>
                          <a:latin typeface="+mn-ea"/>
                          <a:ea typeface="+mn-ea"/>
                        </a:rPr>
                        <a:t>□</a:t>
                      </a:r>
                      <a:endParaRPr kumimoji="1" lang="en-US" altLang="ja-JP" sz="1800" dirty="0" smtClean="0"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236882"/>
                  </a:ext>
                </a:extLst>
              </a:tr>
              <a:tr h="40791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27</a:t>
                      </a:r>
                    </a:p>
                  </a:txBody>
                  <a:tcPr marL="0" marR="0" marT="4680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>
                          <a:latin typeface="+mn-ea"/>
                          <a:ea typeface="+mn-ea"/>
                        </a:rPr>
                        <a:t>□</a:t>
                      </a:r>
                      <a:endParaRPr kumimoji="1" lang="en-US" altLang="ja-JP" sz="1800" dirty="0" smtClean="0"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21477"/>
                  </a:ext>
                </a:extLst>
              </a:tr>
              <a:tr h="40791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28</a:t>
                      </a:r>
                    </a:p>
                  </a:txBody>
                  <a:tcPr marL="0" marR="0" marT="4680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>
                          <a:latin typeface="+mn-ea"/>
                          <a:ea typeface="+mn-ea"/>
                        </a:rPr>
                        <a:t>□</a:t>
                      </a:r>
                      <a:endParaRPr kumimoji="1" lang="en-US" altLang="ja-JP" sz="1800" dirty="0" smtClean="0"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445035"/>
                  </a:ext>
                </a:extLst>
              </a:tr>
              <a:tr h="40791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29</a:t>
                      </a:r>
                    </a:p>
                  </a:txBody>
                  <a:tcPr marL="0" marR="0" marT="4680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>
                          <a:latin typeface="+mn-ea"/>
                          <a:ea typeface="+mn-ea"/>
                        </a:rPr>
                        <a:t>□</a:t>
                      </a:r>
                      <a:endParaRPr kumimoji="1" lang="en-US" altLang="ja-JP" sz="1800" dirty="0" smtClean="0"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319151"/>
                  </a:ext>
                </a:extLst>
              </a:tr>
              <a:tr h="40791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30</a:t>
                      </a:r>
                    </a:p>
                  </a:txBody>
                  <a:tcPr marL="0" marR="0" marT="4680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>
                          <a:latin typeface="+mn-ea"/>
                          <a:ea typeface="+mn-ea"/>
                        </a:rPr>
                        <a:t>□</a:t>
                      </a:r>
                      <a:endParaRPr kumimoji="1" lang="en-US" altLang="ja-JP" sz="1800" dirty="0" smtClean="0"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0117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797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790693" y="2437178"/>
            <a:ext cx="1352557" cy="862629"/>
          </a:xfrm>
          <a:prstGeom prst="rect">
            <a:avLst/>
          </a:prstGeom>
          <a:ln w="22225">
            <a:solidFill>
              <a:srgbClr val="4472C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kumimoji="1" lang="ja-JP" altLang="en-US" sz="100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父</a:t>
            </a:r>
            <a:endParaRPr kumimoji="1" lang="ja-JP" altLang="en-US" sz="10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463799" y="2433449"/>
            <a:ext cx="1390987" cy="866357"/>
          </a:xfrm>
          <a:prstGeom prst="rect">
            <a:avLst/>
          </a:prstGeom>
          <a:ln w="222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kumimoji="1" lang="ja-JP" altLang="en-US" sz="100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母</a:t>
            </a:r>
            <a:endParaRPr kumimoji="1" lang="ja-JP" altLang="en-US" sz="10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2291895" y="3712077"/>
            <a:ext cx="1080000" cy="1037126"/>
          </a:xfrm>
          <a:prstGeom prst="rect">
            <a:avLst/>
          </a:prstGeom>
          <a:ln w="222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kumimoji="1" lang="ja-JP" altLang="en-US" sz="110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配偶者</a:t>
            </a:r>
            <a:endParaRPr kumimoji="1" lang="ja-JP" altLang="en-US" sz="11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175335" y="2427722"/>
            <a:ext cx="1128185" cy="892064"/>
          </a:xfrm>
          <a:prstGeom prst="rect">
            <a:avLst/>
          </a:prstGeom>
          <a:ln w="222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2000" rIns="0" rtlCol="0" anchor="t" anchorCtr="0"/>
          <a:lstStyle/>
          <a:p>
            <a:r>
              <a:rPr kumimoji="1" lang="ja-JP" altLang="en-US" sz="100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父方おじ・おば</a:t>
            </a:r>
            <a:endParaRPr kumimoji="1" lang="ja-JP" altLang="en-US" sz="10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440787" y="2427722"/>
            <a:ext cx="1093363" cy="892064"/>
          </a:xfrm>
          <a:prstGeom prst="rect">
            <a:avLst/>
          </a:prstGeom>
          <a:ln w="222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2000" rIns="0" rtlCol="0" anchor="t" anchorCtr="0"/>
          <a:lstStyle/>
          <a:p>
            <a:r>
              <a:rPr kumimoji="1" lang="ja-JP" altLang="en-US" sz="100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母方おじ・おば</a:t>
            </a:r>
            <a:endParaRPr kumimoji="1" lang="ja-JP" altLang="en-US" sz="10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cxnSp>
        <p:nvCxnSpPr>
          <p:cNvPr id="7" name="直線コネクタ 6"/>
          <p:cNvCxnSpPr>
            <a:stCxn id="2" idx="3"/>
            <a:endCxn id="3" idx="1"/>
          </p:cNvCxnSpPr>
          <p:nvPr/>
        </p:nvCxnSpPr>
        <p:spPr>
          <a:xfrm flipV="1">
            <a:off x="2143250" y="2866628"/>
            <a:ext cx="320549" cy="1865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 flipV="1">
            <a:off x="2303524" y="2864791"/>
            <a:ext cx="0" cy="592218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フリーフォーム 8"/>
          <p:cNvSpPr/>
          <p:nvPr/>
        </p:nvSpPr>
        <p:spPr>
          <a:xfrm>
            <a:off x="1328917" y="3457009"/>
            <a:ext cx="4882705" cy="283524"/>
          </a:xfrm>
          <a:custGeom>
            <a:avLst/>
            <a:gdLst>
              <a:gd name="connsiteX0" fmla="*/ 0 w 4559300"/>
              <a:gd name="connsiteY0" fmla="*/ 254000 h 254000"/>
              <a:gd name="connsiteX1" fmla="*/ 0 w 4559300"/>
              <a:gd name="connsiteY1" fmla="*/ 0 h 254000"/>
              <a:gd name="connsiteX2" fmla="*/ 4559300 w 4559300"/>
              <a:gd name="connsiteY2" fmla="*/ 0 h 254000"/>
              <a:gd name="connsiteX3" fmla="*/ 4559300 w 4559300"/>
              <a:gd name="connsiteY3" fmla="*/ 24130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9300" h="254000">
                <a:moveTo>
                  <a:pt x="0" y="254000"/>
                </a:moveTo>
                <a:lnTo>
                  <a:pt x="0" y="0"/>
                </a:lnTo>
                <a:lnTo>
                  <a:pt x="4559300" y="0"/>
                </a:lnTo>
                <a:lnTo>
                  <a:pt x="4559300" y="241300"/>
                </a:lnTo>
              </a:path>
            </a:pathLst>
          </a:cu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/>
          <p:cNvCxnSpPr/>
          <p:nvPr/>
        </p:nvCxnSpPr>
        <p:spPr>
          <a:xfrm flipV="1">
            <a:off x="4037501" y="3449217"/>
            <a:ext cx="0" cy="261792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>
            <a:endCxn id="4" idx="1"/>
          </p:cNvCxnSpPr>
          <p:nvPr/>
        </p:nvCxnSpPr>
        <p:spPr>
          <a:xfrm flipV="1">
            <a:off x="1870694" y="4230640"/>
            <a:ext cx="421201" cy="0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flipV="1">
            <a:off x="2081294" y="4230640"/>
            <a:ext cx="0" cy="2016000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flipV="1">
            <a:off x="4032677" y="4759588"/>
            <a:ext cx="0" cy="261792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V="1">
            <a:off x="5139683" y="4727247"/>
            <a:ext cx="0" cy="261792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フリーフォーム 14"/>
          <p:cNvSpPr/>
          <p:nvPr/>
        </p:nvSpPr>
        <p:spPr>
          <a:xfrm>
            <a:off x="962025" y="6240770"/>
            <a:ext cx="4152781" cy="196333"/>
          </a:xfrm>
          <a:custGeom>
            <a:avLst/>
            <a:gdLst>
              <a:gd name="connsiteX0" fmla="*/ 0 w 4559300"/>
              <a:gd name="connsiteY0" fmla="*/ 254000 h 254000"/>
              <a:gd name="connsiteX1" fmla="*/ 0 w 4559300"/>
              <a:gd name="connsiteY1" fmla="*/ 0 h 254000"/>
              <a:gd name="connsiteX2" fmla="*/ 4559300 w 4559300"/>
              <a:gd name="connsiteY2" fmla="*/ 0 h 254000"/>
              <a:gd name="connsiteX3" fmla="*/ 4559300 w 4559300"/>
              <a:gd name="connsiteY3" fmla="*/ 24130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9300" h="254000">
                <a:moveTo>
                  <a:pt x="0" y="254000"/>
                </a:moveTo>
                <a:lnTo>
                  <a:pt x="0" y="0"/>
                </a:lnTo>
                <a:lnTo>
                  <a:pt x="4559300" y="0"/>
                </a:lnTo>
                <a:lnTo>
                  <a:pt x="4559300" y="241300"/>
                </a:lnTo>
              </a:path>
            </a:pathLst>
          </a:cu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451450" y="8577031"/>
            <a:ext cx="5973900" cy="755997"/>
          </a:xfrm>
          <a:prstGeom prst="rect">
            <a:avLst/>
          </a:prstGeom>
          <a:ln w="254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kumimoji="1" lang="ja-JP" altLang="en-US" sz="120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その他（祖父祖母、第４子以下、義父母、義兄弟姉妹など）</a:t>
            </a:r>
            <a:endParaRPr kumimoji="1" lang="ja-JP" altLang="en-US" sz="12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cxnSp>
        <p:nvCxnSpPr>
          <p:cNvPr id="17" name="直線コネクタ 16"/>
          <p:cNvCxnSpPr/>
          <p:nvPr/>
        </p:nvCxnSpPr>
        <p:spPr>
          <a:xfrm flipV="1">
            <a:off x="1307448" y="6816165"/>
            <a:ext cx="144000" cy="1864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flipH="1" flipV="1">
            <a:off x="1404534" y="6816165"/>
            <a:ext cx="0" cy="749367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V="1">
            <a:off x="3408763" y="6816165"/>
            <a:ext cx="180000" cy="1864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flipH="1" flipV="1">
            <a:off x="3556337" y="6816166"/>
            <a:ext cx="0" cy="919886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flipV="1">
            <a:off x="5547955" y="6816165"/>
            <a:ext cx="180000" cy="1864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H="1" flipV="1">
            <a:off x="5677300" y="6816166"/>
            <a:ext cx="0" cy="919886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flipV="1">
            <a:off x="2988008" y="6240770"/>
            <a:ext cx="0" cy="261792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フリーフォーム 23"/>
          <p:cNvSpPr/>
          <p:nvPr/>
        </p:nvSpPr>
        <p:spPr>
          <a:xfrm rot="5400000">
            <a:off x="2183628" y="4911825"/>
            <a:ext cx="852354" cy="1193708"/>
          </a:xfrm>
          <a:custGeom>
            <a:avLst/>
            <a:gdLst>
              <a:gd name="connsiteX0" fmla="*/ 374650 w 749300"/>
              <a:gd name="connsiteY0" fmla="*/ 0 h 744771"/>
              <a:gd name="connsiteX1" fmla="*/ 749300 w 749300"/>
              <a:gd name="connsiteY1" fmla="*/ 311150 h 744771"/>
              <a:gd name="connsiteX2" fmla="*/ 374650 w 749300"/>
              <a:gd name="connsiteY2" fmla="*/ 622300 h 744771"/>
              <a:gd name="connsiteX3" fmla="*/ 336024 w 749300"/>
              <a:gd name="connsiteY3" fmla="*/ 619066 h 744771"/>
              <a:gd name="connsiteX4" fmla="*/ 209428 w 749300"/>
              <a:gd name="connsiteY4" fmla="*/ 744771 h 744771"/>
              <a:gd name="connsiteX5" fmla="*/ 186483 w 749300"/>
              <a:gd name="connsiteY5" fmla="*/ 578764 h 744771"/>
              <a:gd name="connsiteX6" fmla="*/ 165180 w 749300"/>
              <a:gd name="connsiteY6" fmla="*/ 569161 h 744771"/>
              <a:gd name="connsiteX7" fmla="*/ 0 w 749300"/>
              <a:gd name="connsiteY7" fmla="*/ 311150 h 744771"/>
              <a:gd name="connsiteX8" fmla="*/ 374650 w 749300"/>
              <a:gd name="connsiteY8" fmla="*/ 0 h 744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9300" h="744771">
                <a:moveTo>
                  <a:pt x="374650" y="0"/>
                </a:moveTo>
                <a:cubicBezTo>
                  <a:pt x="581563" y="0"/>
                  <a:pt x="749300" y="139307"/>
                  <a:pt x="749300" y="311150"/>
                </a:cubicBezTo>
                <a:cubicBezTo>
                  <a:pt x="749300" y="482993"/>
                  <a:pt x="581563" y="622300"/>
                  <a:pt x="374650" y="622300"/>
                </a:cubicBezTo>
                <a:lnTo>
                  <a:pt x="336024" y="619066"/>
                </a:lnTo>
                <a:lnTo>
                  <a:pt x="209428" y="744771"/>
                </a:lnTo>
                <a:lnTo>
                  <a:pt x="186483" y="578764"/>
                </a:lnTo>
                <a:lnTo>
                  <a:pt x="165180" y="569161"/>
                </a:lnTo>
                <a:cubicBezTo>
                  <a:pt x="65522" y="513245"/>
                  <a:pt x="0" y="418552"/>
                  <a:pt x="0" y="311150"/>
                </a:cubicBezTo>
                <a:cubicBezTo>
                  <a:pt x="0" y="139307"/>
                  <a:pt x="167737" y="0"/>
                  <a:pt x="374650" y="0"/>
                </a:cubicBezTo>
                <a:close/>
              </a:path>
            </a:pathLst>
          </a:custGeom>
          <a:pattFill prst="pct10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 bwMode="auto">
          <a:xfrm>
            <a:off x="800100" y="2982818"/>
            <a:ext cx="1343149" cy="319659"/>
          </a:xfrm>
          <a:prstGeom prst="rect">
            <a:avLst/>
          </a:prstGeom>
          <a:noFill/>
          <a:ln>
            <a:solidFill>
              <a:srgbClr val="4472C4"/>
            </a:solidFill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noAutofit/>
          </a:bodyPr>
          <a:lstStyle/>
          <a:p>
            <a:pPr defTabSz="987425" hangingPunct="0">
              <a:lnSpc>
                <a:spcPts val="1000"/>
              </a:lnSpc>
              <a:spcBef>
                <a:spcPts val="0"/>
              </a:spcBef>
            </a:pPr>
            <a:r>
              <a:rPr lang="ja-JP" altLang="en-US" sz="9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sym typeface="Wingdings" panose="05000000000000000000" pitchFamily="2" charset="2"/>
              </a:rPr>
              <a:t> </a:t>
            </a:r>
            <a:r>
              <a:rPr lang="ja-JP" altLang="en-US" sz="9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電話番号</a:t>
            </a:r>
            <a:endParaRPr lang="en-US" altLang="ja-JP" sz="90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 defTabSz="987425" hangingPunct="0">
              <a:lnSpc>
                <a:spcPts val="1400"/>
              </a:lnSpc>
              <a:spcBef>
                <a:spcPts val="0"/>
              </a:spcBef>
            </a:pPr>
            <a:r>
              <a:rPr lang="ja-JP" altLang="en-US" sz="10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</a:t>
            </a:r>
            <a:r>
              <a:rPr lang="en-US" altLang="ja-JP" sz="10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</a:t>
            </a:r>
            <a:r>
              <a:rPr lang="ja-JP" altLang="en-US" sz="10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  </a:t>
            </a:r>
            <a:r>
              <a:rPr lang="en-US" altLang="ja-JP" sz="10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r>
              <a:rPr lang="ja-JP" altLang="en-US" sz="10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－</a:t>
            </a:r>
            <a:r>
              <a:rPr lang="en-US" altLang="ja-JP" sz="10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r>
              <a:rPr lang="ja-JP" altLang="en-US" sz="10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 　　－　　　　　）</a:t>
            </a:r>
            <a:endParaRPr lang="en-US" altLang="ja-JP" sz="105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6" name="正方形/長方形 25"/>
          <p:cNvSpPr/>
          <p:nvPr/>
        </p:nvSpPr>
        <p:spPr bwMode="auto">
          <a:xfrm>
            <a:off x="2470316" y="2983665"/>
            <a:ext cx="1378119" cy="319659"/>
          </a:xfrm>
          <a:prstGeom prst="rect">
            <a:avLst/>
          </a:prstGeom>
          <a:noFill/>
          <a:ln>
            <a:solidFill>
              <a:srgbClr val="4472C4"/>
            </a:solidFill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noAutofit/>
          </a:bodyPr>
          <a:lstStyle/>
          <a:p>
            <a:pPr defTabSz="987425" hangingPunct="0">
              <a:lnSpc>
                <a:spcPts val="1000"/>
              </a:lnSpc>
              <a:spcBef>
                <a:spcPts val="0"/>
              </a:spcBef>
            </a:pPr>
            <a:r>
              <a:rPr lang="ja-JP" altLang="en-US" sz="9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sym typeface="Wingdings" panose="05000000000000000000" pitchFamily="2" charset="2"/>
              </a:rPr>
              <a:t> </a:t>
            </a:r>
            <a:r>
              <a:rPr lang="ja-JP" altLang="en-US" sz="9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電話番号</a:t>
            </a:r>
            <a:endParaRPr lang="en-US" altLang="ja-JP" sz="90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 defTabSz="987425" hangingPunct="0">
              <a:lnSpc>
                <a:spcPts val="1400"/>
              </a:lnSpc>
              <a:spcBef>
                <a:spcPts val="0"/>
              </a:spcBef>
            </a:pPr>
            <a:r>
              <a:rPr lang="ja-JP" altLang="en-US" sz="10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</a:t>
            </a:r>
            <a:r>
              <a:rPr lang="en-US" altLang="ja-JP" sz="10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</a:t>
            </a:r>
            <a:r>
              <a:rPr lang="ja-JP" altLang="en-US" sz="10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  </a:t>
            </a:r>
            <a:r>
              <a:rPr lang="en-US" altLang="ja-JP" sz="10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r>
              <a:rPr lang="ja-JP" altLang="en-US" sz="10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－</a:t>
            </a:r>
            <a:r>
              <a:rPr lang="en-US" altLang="ja-JP" sz="10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r>
              <a:rPr lang="ja-JP" altLang="en-US" sz="10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 　　－　　　　　）</a:t>
            </a:r>
            <a:endParaRPr lang="en-US" altLang="ja-JP" sz="105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7" name="正方形/長方形 26"/>
          <p:cNvSpPr/>
          <p:nvPr/>
        </p:nvSpPr>
        <p:spPr bwMode="auto">
          <a:xfrm>
            <a:off x="4175335" y="2999997"/>
            <a:ext cx="1128185" cy="319659"/>
          </a:xfrm>
          <a:prstGeom prst="rect">
            <a:avLst/>
          </a:prstGeom>
          <a:noFill/>
          <a:ln>
            <a:solidFill>
              <a:srgbClr val="4472C4"/>
            </a:solidFill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noAutofit/>
          </a:bodyPr>
          <a:lstStyle/>
          <a:p>
            <a:pPr defTabSz="987425" hangingPunct="0">
              <a:lnSpc>
                <a:spcPts val="1000"/>
              </a:lnSpc>
              <a:spcBef>
                <a:spcPts val="0"/>
              </a:spcBef>
            </a:pPr>
            <a:r>
              <a:rPr lang="ja-JP" altLang="en-US" sz="9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sym typeface="Wingdings" panose="05000000000000000000" pitchFamily="2" charset="2"/>
              </a:rPr>
              <a:t> </a:t>
            </a:r>
            <a:r>
              <a:rPr lang="ja-JP" altLang="en-US" sz="9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電話番号</a:t>
            </a:r>
            <a:endParaRPr lang="en-US" altLang="ja-JP" sz="90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 defTabSz="987425" hangingPunct="0">
              <a:lnSpc>
                <a:spcPts val="1400"/>
              </a:lnSpc>
              <a:spcBef>
                <a:spcPts val="0"/>
              </a:spcBef>
            </a:pPr>
            <a:r>
              <a:rPr lang="ja-JP" altLang="en-US" sz="10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</a:t>
            </a:r>
            <a:r>
              <a:rPr lang="en-US" altLang="ja-JP" sz="10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</a:t>
            </a:r>
            <a:r>
              <a:rPr lang="ja-JP" altLang="en-US" sz="10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r>
              <a:rPr lang="en-US" altLang="ja-JP" sz="10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r>
              <a:rPr lang="ja-JP" altLang="en-US" sz="10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－</a:t>
            </a:r>
            <a:r>
              <a:rPr lang="en-US" altLang="ja-JP" sz="10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</a:t>
            </a:r>
            <a:r>
              <a:rPr lang="ja-JP" altLang="en-US" sz="10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 　－　　　）</a:t>
            </a:r>
            <a:endParaRPr lang="en-US" altLang="ja-JP" sz="105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8" name="正方形/長方形 27"/>
          <p:cNvSpPr/>
          <p:nvPr/>
        </p:nvSpPr>
        <p:spPr bwMode="auto">
          <a:xfrm>
            <a:off x="5440787" y="2999997"/>
            <a:ext cx="1093364" cy="319659"/>
          </a:xfrm>
          <a:prstGeom prst="rect">
            <a:avLst/>
          </a:prstGeom>
          <a:noFill/>
          <a:ln>
            <a:solidFill>
              <a:srgbClr val="4472C4"/>
            </a:solidFill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noAutofit/>
          </a:bodyPr>
          <a:lstStyle/>
          <a:p>
            <a:pPr defTabSz="987425" hangingPunct="0">
              <a:lnSpc>
                <a:spcPts val="1000"/>
              </a:lnSpc>
              <a:spcBef>
                <a:spcPts val="0"/>
              </a:spcBef>
            </a:pPr>
            <a:r>
              <a:rPr lang="ja-JP" altLang="en-US" sz="9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sym typeface="Wingdings" panose="05000000000000000000" pitchFamily="2" charset="2"/>
              </a:rPr>
              <a:t>  </a:t>
            </a:r>
            <a:r>
              <a:rPr lang="ja-JP" altLang="en-US" sz="9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電話番号</a:t>
            </a:r>
            <a:endParaRPr lang="en-US" altLang="ja-JP" sz="90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 defTabSz="987425" hangingPunct="0">
              <a:lnSpc>
                <a:spcPts val="1400"/>
              </a:lnSpc>
              <a:spcBef>
                <a:spcPts val="0"/>
              </a:spcBef>
            </a:pPr>
            <a:r>
              <a:rPr lang="ja-JP" altLang="en-US" sz="10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</a:t>
            </a:r>
            <a:r>
              <a:rPr lang="en-US" altLang="ja-JP" sz="10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</a:t>
            </a:r>
            <a:r>
              <a:rPr lang="ja-JP" altLang="en-US" sz="10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r>
              <a:rPr lang="en-US" altLang="ja-JP" sz="10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r>
              <a:rPr lang="ja-JP" altLang="en-US" sz="10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 －　 　 －　　　）</a:t>
            </a:r>
            <a:endParaRPr lang="en-US" altLang="ja-JP" sz="105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grpSp>
        <p:nvGrpSpPr>
          <p:cNvPr id="29" name="グループ化 28"/>
          <p:cNvGrpSpPr/>
          <p:nvPr/>
        </p:nvGrpSpPr>
        <p:grpSpPr>
          <a:xfrm>
            <a:off x="392667" y="6428525"/>
            <a:ext cx="972000" cy="972000"/>
            <a:chOff x="392667" y="6428525"/>
            <a:chExt cx="972000" cy="972000"/>
          </a:xfrm>
        </p:grpSpPr>
        <p:sp>
          <p:nvSpPr>
            <p:cNvPr id="30" name="正方形/長方形 29"/>
            <p:cNvSpPr/>
            <p:nvPr/>
          </p:nvSpPr>
          <p:spPr>
            <a:xfrm>
              <a:off x="392667" y="6428525"/>
              <a:ext cx="972000" cy="972000"/>
            </a:xfrm>
            <a:prstGeom prst="rect">
              <a:avLst/>
            </a:prstGeom>
            <a:ln w="22225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r>
                <a:rPr kumimoji="1" lang="ja-JP" altLang="en-US" sz="1000" dirty="0" smtClean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第</a:t>
              </a:r>
              <a:r>
                <a:rPr kumimoji="1" lang="en-US" altLang="ja-JP" sz="1000" dirty="0" smtClean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1</a:t>
              </a:r>
              <a:r>
                <a:rPr kumimoji="1" lang="ja-JP" altLang="en-US" sz="1000" dirty="0" smtClean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子</a:t>
              </a:r>
              <a:endParaRPr kumimoji="1" lang="ja-JP" altLang="en-US" sz="1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  <p:sp>
          <p:nvSpPr>
            <p:cNvPr id="31" name="正方形/長方形 30"/>
            <p:cNvSpPr/>
            <p:nvPr/>
          </p:nvSpPr>
          <p:spPr bwMode="auto">
            <a:xfrm>
              <a:off x="392907" y="7074837"/>
              <a:ext cx="971550" cy="319659"/>
            </a:xfrm>
            <a:prstGeom prst="rect">
              <a:avLst/>
            </a:prstGeom>
            <a:noFill/>
            <a:ln>
              <a:solidFill>
                <a:srgbClr val="4472C4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defTabSz="987425" hangingPunct="0">
                <a:lnSpc>
                  <a:spcPts val="1000"/>
                </a:lnSpc>
                <a:spcBef>
                  <a:spcPts val="0"/>
                </a:spcBef>
              </a:pPr>
              <a:r>
                <a:rPr lang="ja-JP" altLang="en-US" sz="9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sym typeface="Wingdings" panose="05000000000000000000" pitchFamily="2" charset="2"/>
                </a:rPr>
                <a:t>  </a:t>
              </a:r>
              <a:r>
                <a:rPr lang="ja-JP" altLang="en-US" sz="9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電話番号</a:t>
              </a:r>
              <a:endParaRPr lang="en-US" altLang="ja-JP" sz="9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 algn="ctr" defTabSz="987425" hangingPunct="0">
                <a:lnSpc>
                  <a:spcPts val="1400"/>
                </a:lnSpc>
                <a:spcBef>
                  <a:spcPts val="0"/>
                </a:spcBef>
              </a:pPr>
              <a:r>
                <a:rPr lang="ja-JP" altLang="en-US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（</a:t>
              </a:r>
              <a:r>
                <a:rPr lang="en-US" altLang="ja-JP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  </a:t>
              </a:r>
              <a:r>
                <a:rPr lang="ja-JP" altLang="en-US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  </a:t>
              </a:r>
              <a:r>
                <a:rPr lang="en-US" altLang="ja-JP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-</a:t>
              </a:r>
              <a:r>
                <a:rPr lang="ja-JP" altLang="en-US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   　 </a:t>
              </a:r>
              <a:r>
                <a:rPr lang="en-US" altLang="ja-JP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-  </a:t>
              </a:r>
              <a:r>
                <a:rPr lang="ja-JP" altLang="en-US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　 　）</a:t>
              </a:r>
              <a:endParaRPr lang="en-US" altLang="ja-JP" sz="10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</p:grpSp>
      <p:grpSp>
        <p:nvGrpSpPr>
          <p:cNvPr id="32" name="グループ化 31"/>
          <p:cNvGrpSpPr/>
          <p:nvPr/>
        </p:nvGrpSpPr>
        <p:grpSpPr>
          <a:xfrm>
            <a:off x="3544677" y="3713974"/>
            <a:ext cx="976000" cy="1039264"/>
            <a:chOff x="3712732" y="3685608"/>
            <a:chExt cx="976000" cy="1039264"/>
          </a:xfrm>
        </p:grpSpPr>
        <p:sp>
          <p:nvSpPr>
            <p:cNvPr id="33" name="正方形/長方形 32"/>
            <p:cNvSpPr/>
            <p:nvPr/>
          </p:nvSpPr>
          <p:spPr>
            <a:xfrm>
              <a:off x="3716732" y="3685608"/>
              <a:ext cx="972000" cy="1037126"/>
            </a:xfrm>
            <a:prstGeom prst="rect">
              <a:avLst/>
            </a:prstGeom>
            <a:ln w="22225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r>
                <a:rPr kumimoji="1" lang="ja-JP" altLang="en-US" sz="1000" dirty="0" smtClean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兄弟</a:t>
              </a:r>
              <a:r>
                <a:rPr kumimoji="1" lang="ja-JP" altLang="en-US" sz="10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・</a:t>
              </a:r>
              <a:r>
                <a:rPr kumimoji="1" lang="ja-JP" altLang="en-US" sz="1000" dirty="0" smtClean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姉妹</a:t>
              </a:r>
              <a:endParaRPr kumimoji="1" lang="ja-JP" altLang="en-US" sz="1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  <p:sp>
          <p:nvSpPr>
            <p:cNvPr id="34" name="正方形/長方形 33"/>
            <p:cNvSpPr/>
            <p:nvPr/>
          </p:nvSpPr>
          <p:spPr bwMode="auto">
            <a:xfrm>
              <a:off x="3712732" y="4405213"/>
              <a:ext cx="976000" cy="319659"/>
            </a:xfrm>
            <a:prstGeom prst="rect">
              <a:avLst/>
            </a:prstGeom>
            <a:noFill/>
            <a:ln>
              <a:solidFill>
                <a:srgbClr val="4472C4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defTabSz="987425" hangingPunct="0">
                <a:lnSpc>
                  <a:spcPts val="1000"/>
                </a:lnSpc>
                <a:spcBef>
                  <a:spcPts val="0"/>
                </a:spcBef>
              </a:pPr>
              <a:r>
                <a:rPr lang="ja-JP" altLang="en-US" sz="9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sym typeface="Wingdings" panose="05000000000000000000" pitchFamily="2" charset="2"/>
                </a:rPr>
                <a:t>  </a:t>
              </a:r>
              <a:r>
                <a:rPr lang="ja-JP" altLang="en-US" sz="9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電話番号</a:t>
              </a:r>
              <a:endParaRPr lang="en-US" altLang="ja-JP" sz="9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 algn="ctr" defTabSz="987425" hangingPunct="0">
                <a:lnSpc>
                  <a:spcPts val="1400"/>
                </a:lnSpc>
                <a:spcBef>
                  <a:spcPts val="0"/>
                </a:spcBef>
              </a:pPr>
              <a:r>
                <a:rPr lang="ja-JP" altLang="en-US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（</a:t>
              </a:r>
              <a:r>
                <a:rPr lang="en-US" altLang="ja-JP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  </a:t>
              </a:r>
              <a:r>
                <a:rPr lang="ja-JP" altLang="en-US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  </a:t>
              </a:r>
              <a:r>
                <a:rPr lang="en-US" altLang="ja-JP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-</a:t>
              </a:r>
              <a:r>
                <a:rPr lang="ja-JP" altLang="en-US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   　 </a:t>
              </a:r>
              <a:r>
                <a:rPr lang="en-US" altLang="ja-JP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-  </a:t>
              </a:r>
              <a:r>
                <a:rPr lang="ja-JP" altLang="en-US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　 　）</a:t>
              </a:r>
              <a:endParaRPr lang="en-US" altLang="ja-JP" sz="10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</p:grpSp>
      <p:grpSp>
        <p:nvGrpSpPr>
          <p:cNvPr id="35" name="グループ化 34"/>
          <p:cNvGrpSpPr/>
          <p:nvPr/>
        </p:nvGrpSpPr>
        <p:grpSpPr>
          <a:xfrm>
            <a:off x="4626598" y="3713974"/>
            <a:ext cx="976000" cy="1039264"/>
            <a:chOff x="3712732" y="3685608"/>
            <a:chExt cx="976000" cy="1039264"/>
          </a:xfrm>
        </p:grpSpPr>
        <p:sp>
          <p:nvSpPr>
            <p:cNvPr id="36" name="正方形/長方形 35"/>
            <p:cNvSpPr/>
            <p:nvPr/>
          </p:nvSpPr>
          <p:spPr>
            <a:xfrm>
              <a:off x="3716732" y="3685608"/>
              <a:ext cx="972000" cy="1037126"/>
            </a:xfrm>
            <a:prstGeom prst="rect">
              <a:avLst/>
            </a:prstGeom>
            <a:ln w="22225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r>
                <a:rPr kumimoji="1" lang="ja-JP" altLang="en-US" sz="1000" dirty="0" smtClean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兄弟</a:t>
              </a:r>
              <a:r>
                <a:rPr kumimoji="1" lang="ja-JP" altLang="en-US" sz="10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・</a:t>
              </a:r>
              <a:r>
                <a:rPr kumimoji="1" lang="ja-JP" altLang="en-US" sz="1000" dirty="0" smtClean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姉妹</a:t>
              </a:r>
              <a:endParaRPr kumimoji="1" lang="ja-JP" altLang="en-US" sz="1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  <p:sp>
          <p:nvSpPr>
            <p:cNvPr id="37" name="正方形/長方形 36"/>
            <p:cNvSpPr/>
            <p:nvPr/>
          </p:nvSpPr>
          <p:spPr bwMode="auto">
            <a:xfrm>
              <a:off x="3712732" y="4405213"/>
              <a:ext cx="976000" cy="319659"/>
            </a:xfrm>
            <a:prstGeom prst="rect">
              <a:avLst/>
            </a:prstGeom>
            <a:noFill/>
            <a:ln>
              <a:solidFill>
                <a:srgbClr val="4472C4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defTabSz="987425" hangingPunct="0">
                <a:lnSpc>
                  <a:spcPts val="1000"/>
                </a:lnSpc>
                <a:spcBef>
                  <a:spcPts val="0"/>
                </a:spcBef>
              </a:pPr>
              <a:r>
                <a:rPr lang="ja-JP" altLang="en-US" sz="9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sym typeface="Wingdings" panose="05000000000000000000" pitchFamily="2" charset="2"/>
                </a:rPr>
                <a:t>  </a:t>
              </a:r>
              <a:r>
                <a:rPr lang="ja-JP" altLang="en-US" sz="9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電話番号</a:t>
              </a:r>
              <a:endParaRPr lang="en-US" altLang="ja-JP" sz="9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 algn="ctr" defTabSz="987425" hangingPunct="0">
                <a:lnSpc>
                  <a:spcPts val="1400"/>
                </a:lnSpc>
                <a:spcBef>
                  <a:spcPts val="0"/>
                </a:spcBef>
              </a:pPr>
              <a:r>
                <a:rPr lang="ja-JP" altLang="en-US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（</a:t>
              </a:r>
              <a:r>
                <a:rPr lang="en-US" altLang="ja-JP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  </a:t>
              </a:r>
              <a:r>
                <a:rPr lang="ja-JP" altLang="en-US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  </a:t>
              </a:r>
              <a:r>
                <a:rPr lang="en-US" altLang="ja-JP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-</a:t>
              </a:r>
              <a:r>
                <a:rPr lang="ja-JP" altLang="en-US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   　 </a:t>
              </a:r>
              <a:r>
                <a:rPr lang="en-US" altLang="ja-JP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-  </a:t>
              </a:r>
              <a:r>
                <a:rPr lang="ja-JP" altLang="en-US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　 　）</a:t>
              </a:r>
              <a:endParaRPr lang="en-US" altLang="ja-JP" sz="10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</p:grpSp>
      <p:grpSp>
        <p:nvGrpSpPr>
          <p:cNvPr id="38" name="グループ化 37"/>
          <p:cNvGrpSpPr/>
          <p:nvPr/>
        </p:nvGrpSpPr>
        <p:grpSpPr>
          <a:xfrm>
            <a:off x="5685278" y="3713974"/>
            <a:ext cx="976000" cy="1039264"/>
            <a:chOff x="3712732" y="3685608"/>
            <a:chExt cx="976000" cy="1039264"/>
          </a:xfrm>
        </p:grpSpPr>
        <p:sp>
          <p:nvSpPr>
            <p:cNvPr id="39" name="正方形/長方形 38"/>
            <p:cNvSpPr/>
            <p:nvPr/>
          </p:nvSpPr>
          <p:spPr>
            <a:xfrm>
              <a:off x="3716732" y="3685608"/>
              <a:ext cx="972000" cy="1037126"/>
            </a:xfrm>
            <a:prstGeom prst="rect">
              <a:avLst/>
            </a:prstGeom>
            <a:ln w="22225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r>
                <a:rPr kumimoji="1" lang="ja-JP" altLang="en-US" sz="1000" dirty="0" smtClean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兄弟</a:t>
              </a:r>
              <a:r>
                <a:rPr kumimoji="1" lang="ja-JP" altLang="en-US" sz="10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・</a:t>
              </a:r>
              <a:r>
                <a:rPr kumimoji="1" lang="ja-JP" altLang="en-US" sz="1000" dirty="0" smtClean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姉妹</a:t>
              </a:r>
              <a:endParaRPr kumimoji="1" lang="ja-JP" altLang="en-US" sz="1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  <p:sp>
          <p:nvSpPr>
            <p:cNvPr id="40" name="正方形/長方形 39"/>
            <p:cNvSpPr/>
            <p:nvPr/>
          </p:nvSpPr>
          <p:spPr bwMode="auto">
            <a:xfrm>
              <a:off x="3712732" y="4405213"/>
              <a:ext cx="976000" cy="319659"/>
            </a:xfrm>
            <a:prstGeom prst="rect">
              <a:avLst/>
            </a:prstGeom>
            <a:noFill/>
            <a:ln>
              <a:solidFill>
                <a:srgbClr val="4472C4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defTabSz="987425" hangingPunct="0">
                <a:lnSpc>
                  <a:spcPts val="1000"/>
                </a:lnSpc>
                <a:spcBef>
                  <a:spcPts val="0"/>
                </a:spcBef>
              </a:pPr>
              <a:r>
                <a:rPr lang="ja-JP" altLang="en-US" sz="9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sym typeface="Wingdings" panose="05000000000000000000" pitchFamily="2" charset="2"/>
                </a:rPr>
                <a:t>  </a:t>
              </a:r>
              <a:r>
                <a:rPr lang="ja-JP" altLang="en-US" sz="9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電話番号</a:t>
              </a:r>
              <a:endParaRPr lang="en-US" altLang="ja-JP" sz="9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 algn="ctr" defTabSz="987425" hangingPunct="0">
                <a:lnSpc>
                  <a:spcPts val="1400"/>
                </a:lnSpc>
                <a:spcBef>
                  <a:spcPts val="0"/>
                </a:spcBef>
              </a:pPr>
              <a:r>
                <a:rPr lang="ja-JP" altLang="en-US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（</a:t>
              </a:r>
              <a:r>
                <a:rPr lang="en-US" altLang="ja-JP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  </a:t>
              </a:r>
              <a:r>
                <a:rPr lang="ja-JP" altLang="en-US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  </a:t>
              </a:r>
              <a:r>
                <a:rPr lang="en-US" altLang="ja-JP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-</a:t>
              </a:r>
              <a:r>
                <a:rPr lang="ja-JP" altLang="en-US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   　 </a:t>
              </a:r>
              <a:r>
                <a:rPr lang="en-US" altLang="ja-JP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-   </a:t>
              </a:r>
              <a:r>
                <a:rPr lang="ja-JP" altLang="en-US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　　）</a:t>
              </a:r>
              <a:endParaRPr lang="en-US" altLang="ja-JP" sz="10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</p:grpSp>
      <p:cxnSp>
        <p:nvCxnSpPr>
          <p:cNvPr id="41" name="直線コネクタ 40"/>
          <p:cNvCxnSpPr/>
          <p:nvPr/>
        </p:nvCxnSpPr>
        <p:spPr>
          <a:xfrm flipV="1">
            <a:off x="5114598" y="3457009"/>
            <a:ext cx="0" cy="261792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グループ化 41"/>
          <p:cNvGrpSpPr/>
          <p:nvPr/>
        </p:nvGrpSpPr>
        <p:grpSpPr>
          <a:xfrm>
            <a:off x="3548677" y="4933364"/>
            <a:ext cx="972000" cy="1039264"/>
            <a:chOff x="3716732" y="3685608"/>
            <a:chExt cx="972000" cy="1039264"/>
          </a:xfrm>
        </p:grpSpPr>
        <p:sp>
          <p:nvSpPr>
            <p:cNvPr id="43" name="正方形/長方形 42"/>
            <p:cNvSpPr/>
            <p:nvPr/>
          </p:nvSpPr>
          <p:spPr>
            <a:xfrm>
              <a:off x="3716732" y="3685608"/>
              <a:ext cx="972000" cy="1037126"/>
            </a:xfrm>
            <a:prstGeom prst="rect">
              <a:avLst/>
            </a:prstGeom>
            <a:ln w="22225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r>
                <a:rPr kumimoji="1" lang="ja-JP" altLang="en-US" sz="10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甥姪</a:t>
              </a:r>
            </a:p>
          </p:txBody>
        </p:sp>
        <p:sp>
          <p:nvSpPr>
            <p:cNvPr id="44" name="正方形/長方形 43"/>
            <p:cNvSpPr/>
            <p:nvPr/>
          </p:nvSpPr>
          <p:spPr bwMode="auto">
            <a:xfrm>
              <a:off x="3724392" y="4405213"/>
              <a:ext cx="964340" cy="319659"/>
            </a:xfrm>
            <a:prstGeom prst="rect">
              <a:avLst/>
            </a:prstGeom>
            <a:noFill/>
            <a:ln>
              <a:solidFill>
                <a:srgbClr val="4472C4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defTabSz="987425" hangingPunct="0">
                <a:lnSpc>
                  <a:spcPts val="1000"/>
                </a:lnSpc>
                <a:spcBef>
                  <a:spcPts val="0"/>
                </a:spcBef>
              </a:pPr>
              <a:r>
                <a:rPr lang="ja-JP" altLang="en-US" sz="9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sym typeface="Wingdings" panose="05000000000000000000" pitchFamily="2" charset="2"/>
                </a:rPr>
                <a:t>  </a:t>
              </a:r>
              <a:r>
                <a:rPr lang="ja-JP" altLang="en-US" sz="9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電話番号</a:t>
              </a:r>
              <a:endParaRPr lang="en-US" altLang="ja-JP" sz="9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 algn="ctr" defTabSz="987425" hangingPunct="0">
                <a:lnSpc>
                  <a:spcPts val="1400"/>
                </a:lnSpc>
                <a:spcBef>
                  <a:spcPts val="0"/>
                </a:spcBef>
              </a:pPr>
              <a:r>
                <a:rPr lang="ja-JP" altLang="en-US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（</a:t>
              </a:r>
              <a:r>
                <a:rPr lang="en-US" altLang="ja-JP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  </a:t>
              </a:r>
              <a:r>
                <a:rPr lang="ja-JP" altLang="en-US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  </a:t>
              </a:r>
              <a:r>
                <a:rPr lang="en-US" altLang="ja-JP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-</a:t>
              </a:r>
              <a:r>
                <a:rPr lang="ja-JP" altLang="en-US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   　 </a:t>
              </a:r>
              <a:r>
                <a:rPr lang="en-US" altLang="ja-JP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-   </a:t>
              </a:r>
              <a:r>
                <a:rPr lang="ja-JP" altLang="en-US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　　）</a:t>
              </a:r>
              <a:endParaRPr lang="en-US" altLang="ja-JP" sz="10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</p:grpSp>
      <p:grpSp>
        <p:nvGrpSpPr>
          <p:cNvPr id="45" name="グループ化 44"/>
          <p:cNvGrpSpPr/>
          <p:nvPr/>
        </p:nvGrpSpPr>
        <p:grpSpPr>
          <a:xfrm>
            <a:off x="4625353" y="4933364"/>
            <a:ext cx="972000" cy="1039264"/>
            <a:chOff x="3716732" y="3685608"/>
            <a:chExt cx="972000" cy="1039264"/>
          </a:xfrm>
        </p:grpSpPr>
        <p:sp>
          <p:nvSpPr>
            <p:cNvPr id="46" name="正方形/長方形 45"/>
            <p:cNvSpPr/>
            <p:nvPr/>
          </p:nvSpPr>
          <p:spPr>
            <a:xfrm>
              <a:off x="3716732" y="3685608"/>
              <a:ext cx="972000" cy="1037126"/>
            </a:xfrm>
            <a:prstGeom prst="rect">
              <a:avLst/>
            </a:prstGeom>
            <a:ln w="22225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r>
                <a:rPr kumimoji="1" lang="ja-JP" altLang="en-US" sz="10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甥姪</a:t>
              </a:r>
            </a:p>
          </p:txBody>
        </p:sp>
        <p:sp>
          <p:nvSpPr>
            <p:cNvPr id="47" name="正方形/長方形 46"/>
            <p:cNvSpPr/>
            <p:nvPr/>
          </p:nvSpPr>
          <p:spPr bwMode="auto">
            <a:xfrm>
              <a:off x="3716732" y="4405213"/>
              <a:ext cx="972000" cy="319659"/>
            </a:xfrm>
            <a:prstGeom prst="rect">
              <a:avLst/>
            </a:prstGeom>
            <a:noFill/>
            <a:ln>
              <a:solidFill>
                <a:srgbClr val="4472C4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defTabSz="987425" hangingPunct="0">
                <a:lnSpc>
                  <a:spcPts val="1000"/>
                </a:lnSpc>
                <a:spcBef>
                  <a:spcPts val="0"/>
                </a:spcBef>
              </a:pPr>
              <a:r>
                <a:rPr lang="ja-JP" altLang="en-US" sz="9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sym typeface="Wingdings" panose="05000000000000000000" pitchFamily="2" charset="2"/>
                </a:rPr>
                <a:t>  </a:t>
              </a:r>
              <a:r>
                <a:rPr lang="ja-JP" altLang="en-US" sz="9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電話番号</a:t>
              </a:r>
              <a:endParaRPr lang="en-US" altLang="ja-JP" sz="9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 algn="ctr" defTabSz="987425" hangingPunct="0">
                <a:lnSpc>
                  <a:spcPts val="1400"/>
                </a:lnSpc>
                <a:spcBef>
                  <a:spcPts val="0"/>
                </a:spcBef>
              </a:pPr>
              <a:r>
                <a:rPr lang="ja-JP" altLang="en-US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（</a:t>
              </a:r>
              <a:r>
                <a:rPr lang="en-US" altLang="ja-JP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  </a:t>
              </a:r>
              <a:r>
                <a:rPr lang="ja-JP" altLang="en-US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  </a:t>
              </a:r>
              <a:r>
                <a:rPr lang="en-US" altLang="ja-JP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-</a:t>
              </a:r>
              <a:r>
                <a:rPr lang="ja-JP" altLang="en-US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   　 </a:t>
              </a:r>
              <a:r>
                <a:rPr lang="en-US" altLang="ja-JP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-   </a:t>
              </a:r>
              <a:r>
                <a:rPr lang="ja-JP" altLang="en-US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　　）</a:t>
              </a:r>
              <a:endParaRPr lang="en-US" altLang="ja-JP" sz="10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</p:grpSp>
      <p:cxnSp>
        <p:nvCxnSpPr>
          <p:cNvPr id="48" name="直線コネクタ 47"/>
          <p:cNvCxnSpPr/>
          <p:nvPr/>
        </p:nvCxnSpPr>
        <p:spPr>
          <a:xfrm flipV="1">
            <a:off x="6173278" y="4759588"/>
            <a:ext cx="0" cy="261792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グループ化 48"/>
          <p:cNvGrpSpPr/>
          <p:nvPr/>
        </p:nvGrpSpPr>
        <p:grpSpPr>
          <a:xfrm>
            <a:off x="5685278" y="4927233"/>
            <a:ext cx="976000" cy="1040534"/>
            <a:chOff x="3712732" y="3685608"/>
            <a:chExt cx="976000" cy="1040534"/>
          </a:xfrm>
        </p:grpSpPr>
        <p:sp>
          <p:nvSpPr>
            <p:cNvPr id="50" name="正方形/長方形 49"/>
            <p:cNvSpPr/>
            <p:nvPr/>
          </p:nvSpPr>
          <p:spPr>
            <a:xfrm>
              <a:off x="3716732" y="3685608"/>
              <a:ext cx="972000" cy="1037126"/>
            </a:xfrm>
            <a:prstGeom prst="rect">
              <a:avLst/>
            </a:prstGeom>
            <a:ln w="22225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r>
                <a:rPr kumimoji="1" lang="ja-JP" altLang="en-US" sz="10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甥姪</a:t>
              </a:r>
            </a:p>
          </p:txBody>
        </p:sp>
        <p:sp>
          <p:nvSpPr>
            <p:cNvPr id="51" name="正方形/長方形 50"/>
            <p:cNvSpPr/>
            <p:nvPr/>
          </p:nvSpPr>
          <p:spPr bwMode="auto">
            <a:xfrm>
              <a:off x="3712732" y="4406483"/>
              <a:ext cx="976000" cy="319659"/>
            </a:xfrm>
            <a:prstGeom prst="rect">
              <a:avLst/>
            </a:prstGeom>
            <a:noFill/>
            <a:ln>
              <a:solidFill>
                <a:srgbClr val="4472C4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defTabSz="987425" hangingPunct="0">
                <a:lnSpc>
                  <a:spcPts val="1000"/>
                </a:lnSpc>
                <a:spcBef>
                  <a:spcPts val="0"/>
                </a:spcBef>
              </a:pPr>
              <a:r>
                <a:rPr lang="ja-JP" altLang="en-US" sz="9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sym typeface="Wingdings" panose="05000000000000000000" pitchFamily="2" charset="2"/>
                </a:rPr>
                <a:t>  </a:t>
              </a:r>
              <a:r>
                <a:rPr lang="ja-JP" altLang="en-US" sz="9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電話番号</a:t>
              </a:r>
              <a:endParaRPr lang="en-US" altLang="ja-JP" sz="9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 algn="ctr" defTabSz="987425" hangingPunct="0">
                <a:lnSpc>
                  <a:spcPts val="1400"/>
                </a:lnSpc>
                <a:spcBef>
                  <a:spcPts val="0"/>
                </a:spcBef>
              </a:pPr>
              <a:r>
                <a:rPr lang="ja-JP" altLang="en-US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（</a:t>
              </a:r>
              <a:r>
                <a:rPr lang="en-US" altLang="ja-JP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  </a:t>
              </a:r>
              <a:r>
                <a:rPr lang="ja-JP" altLang="en-US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  </a:t>
              </a:r>
              <a:r>
                <a:rPr lang="en-US" altLang="ja-JP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-</a:t>
              </a:r>
              <a:r>
                <a:rPr lang="ja-JP" altLang="en-US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   　 </a:t>
              </a:r>
              <a:r>
                <a:rPr lang="en-US" altLang="ja-JP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-   </a:t>
              </a:r>
              <a:r>
                <a:rPr lang="ja-JP" altLang="en-US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　　）</a:t>
              </a:r>
              <a:endParaRPr lang="en-US" altLang="ja-JP" sz="10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</p:grpSp>
      <p:grpSp>
        <p:nvGrpSpPr>
          <p:cNvPr id="52" name="グループ化 51"/>
          <p:cNvGrpSpPr/>
          <p:nvPr/>
        </p:nvGrpSpPr>
        <p:grpSpPr>
          <a:xfrm>
            <a:off x="2546065" y="6424402"/>
            <a:ext cx="972000" cy="972000"/>
            <a:chOff x="392667" y="6428525"/>
            <a:chExt cx="972000" cy="972000"/>
          </a:xfrm>
        </p:grpSpPr>
        <p:sp>
          <p:nvSpPr>
            <p:cNvPr id="53" name="正方形/長方形 52"/>
            <p:cNvSpPr/>
            <p:nvPr/>
          </p:nvSpPr>
          <p:spPr>
            <a:xfrm>
              <a:off x="392667" y="6428525"/>
              <a:ext cx="972000" cy="972000"/>
            </a:xfrm>
            <a:prstGeom prst="rect">
              <a:avLst/>
            </a:prstGeom>
            <a:ln w="22225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r>
                <a:rPr kumimoji="1" lang="ja-JP" altLang="en-US" sz="1000" dirty="0" smtClean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第</a:t>
              </a:r>
              <a:r>
                <a:rPr kumimoji="1" lang="en-US" altLang="ja-JP" sz="1000" dirty="0" smtClean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2</a:t>
              </a:r>
              <a:r>
                <a:rPr kumimoji="1" lang="ja-JP" altLang="en-US" sz="1000" dirty="0" smtClean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子</a:t>
              </a:r>
              <a:endParaRPr kumimoji="1" lang="ja-JP" altLang="en-US" sz="1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  <p:sp>
          <p:nvSpPr>
            <p:cNvPr id="54" name="正方形/長方形 53"/>
            <p:cNvSpPr/>
            <p:nvPr/>
          </p:nvSpPr>
          <p:spPr bwMode="auto">
            <a:xfrm>
              <a:off x="392907" y="7074837"/>
              <a:ext cx="971550" cy="319659"/>
            </a:xfrm>
            <a:prstGeom prst="rect">
              <a:avLst/>
            </a:prstGeom>
            <a:noFill/>
            <a:ln>
              <a:solidFill>
                <a:srgbClr val="4472C4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defTabSz="987425" hangingPunct="0">
                <a:lnSpc>
                  <a:spcPts val="1000"/>
                </a:lnSpc>
                <a:spcBef>
                  <a:spcPts val="0"/>
                </a:spcBef>
              </a:pPr>
              <a:r>
                <a:rPr lang="ja-JP" altLang="en-US" sz="9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sym typeface="Wingdings" panose="05000000000000000000" pitchFamily="2" charset="2"/>
                </a:rPr>
                <a:t>  </a:t>
              </a:r>
              <a:r>
                <a:rPr lang="ja-JP" altLang="en-US" sz="9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電話番号</a:t>
              </a:r>
              <a:endParaRPr lang="en-US" altLang="ja-JP" sz="9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 algn="ctr" defTabSz="987425" hangingPunct="0">
                <a:lnSpc>
                  <a:spcPts val="1400"/>
                </a:lnSpc>
                <a:spcBef>
                  <a:spcPts val="0"/>
                </a:spcBef>
              </a:pPr>
              <a:r>
                <a:rPr lang="ja-JP" altLang="en-US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（</a:t>
              </a:r>
              <a:r>
                <a:rPr lang="en-US" altLang="ja-JP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  </a:t>
              </a:r>
              <a:r>
                <a:rPr lang="ja-JP" altLang="en-US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  </a:t>
              </a:r>
              <a:r>
                <a:rPr lang="en-US" altLang="ja-JP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-</a:t>
              </a:r>
              <a:r>
                <a:rPr lang="ja-JP" altLang="en-US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   　 </a:t>
              </a:r>
              <a:r>
                <a:rPr lang="en-US" altLang="ja-JP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-  </a:t>
              </a:r>
              <a:r>
                <a:rPr lang="ja-JP" altLang="en-US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　 　）</a:t>
              </a:r>
              <a:endParaRPr lang="en-US" altLang="ja-JP" sz="10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</p:grpSp>
      <p:grpSp>
        <p:nvGrpSpPr>
          <p:cNvPr id="55" name="グループ化 54"/>
          <p:cNvGrpSpPr/>
          <p:nvPr/>
        </p:nvGrpSpPr>
        <p:grpSpPr>
          <a:xfrm>
            <a:off x="3592382" y="6424402"/>
            <a:ext cx="972000" cy="972000"/>
            <a:chOff x="392667" y="6428525"/>
            <a:chExt cx="972000" cy="972000"/>
          </a:xfrm>
        </p:grpSpPr>
        <p:sp>
          <p:nvSpPr>
            <p:cNvPr id="56" name="正方形/長方形 55"/>
            <p:cNvSpPr/>
            <p:nvPr/>
          </p:nvSpPr>
          <p:spPr>
            <a:xfrm>
              <a:off x="392667" y="6428525"/>
              <a:ext cx="972000" cy="972000"/>
            </a:xfrm>
            <a:prstGeom prst="rect">
              <a:avLst/>
            </a:prstGeom>
            <a:ln w="22225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r>
                <a:rPr kumimoji="1" lang="ja-JP" altLang="en-US" sz="1000" dirty="0" smtClean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第</a:t>
              </a:r>
              <a:r>
                <a:rPr kumimoji="1" lang="en-US" altLang="ja-JP" sz="1000" dirty="0" smtClean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2</a:t>
              </a:r>
              <a:r>
                <a:rPr kumimoji="1" lang="ja-JP" altLang="en-US" sz="1000" dirty="0" smtClean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子</a:t>
              </a:r>
              <a:r>
                <a:rPr kumimoji="1" lang="ja-JP" altLang="en-US" sz="10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配偶者</a:t>
              </a:r>
            </a:p>
          </p:txBody>
        </p:sp>
        <p:sp>
          <p:nvSpPr>
            <p:cNvPr id="57" name="正方形/長方形 56"/>
            <p:cNvSpPr/>
            <p:nvPr/>
          </p:nvSpPr>
          <p:spPr bwMode="auto">
            <a:xfrm>
              <a:off x="392907" y="7074837"/>
              <a:ext cx="971550" cy="319659"/>
            </a:xfrm>
            <a:prstGeom prst="rect">
              <a:avLst/>
            </a:prstGeom>
            <a:noFill/>
            <a:ln>
              <a:solidFill>
                <a:srgbClr val="4472C4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defTabSz="987425" hangingPunct="0">
                <a:lnSpc>
                  <a:spcPts val="1000"/>
                </a:lnSpc>
                <a:spcBef>
                  <a:spcPts val="0"/>
                </a:spcBef>
              </a:pPr>
              <a:r>
                <a:rPr lang="ja-JP" altLang="en-US" sz="9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sym typeface="Wingdings" panose="05000000000000000000" pitchFamily="2" charset="2"/>
                </a:rPr>
                <a:t>  </a:t>
              </a:r>
              <a:r>
                <a:rPr lang="ja-JP" altLang="en-US" sz="9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電話番号</a:t>
              </a:r>
              <a:endParaRPr lang="en-US" altLang="ja-JP" sz="9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 algn="ctr" defTabSz="987425" hangingPunct="0">
                <a:lnSpc>
                  <a:spcPts val="1400"/>
                </a:lnSpc>
                <a:spcBef>
                  <a:spcPts val="0"/>
                </a:spcBef>
              </a:pPr>
              <a:r>
                <a:rPr lang="ja-JP" altLang="en-US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（</a:t>
              </a:r>
              <a:r>
                <a:rPr lang="en-US" altLang="ja-JP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  </a:t>
              </a:r>
              <a:r>
                <a:rPr lang="ja-JP" altLang="en-US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  </a:t>
              </a:r>
              <a:r>
                <a:rPr lang="en-US" altLang="ja-JP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-</a:t>
              </a:r>
              <a:r>
                <a:rPr lang="ja-JP" altLang="en-US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   　 </a:t>
              </a:r>
              <a:r>
                <a:rPr lang="en-US" altLang="ja-JP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-  </a:t>
              </a:r>
              <a:r>
                <a:rPr lang="ja-JP" altLang="en-US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　 　）</a:t>
              </a:r>
              <a:endParaRPr lang="en-US" altLang="ja-JP" sz="10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</p:grpSp>
      <p:grpSp>
        <p:nvGrpSpPr>
          <p:cNvPr id="58" name="グループ化 57"/>
          <p:cNvGrpSpPr/>
          <p:nvPr/>
        </p:nvGrpSpPr>
        <p:grpSpPr>
          <a:xfrm>
            <a:off x="4667831" y="6413355"/>
            <a:ext cx="972000" cy="975497"/>
            <a:chOff x="392667" y="6428525"/>
            <a:chExt cx="972000" cy="975497"/>
          </a:xfrm>
        </p:grpSpPr>
        <p:sp>
          <p:nvSpPr>
            <p:cNvPr id="59" name="正方形/長方形 58"/>
            <p:cNvSpPr/>
            <p:nvPr/>
          </p:nvSpPr>
          <p:spPr>
            <a:xfrm>
              <a:off x="392667" y="6428525"/>
              <a:ext cx="972000" cy="972000"/>
            </a:xfrm>
            <a:prstGeom prst="rect">
              <a:avLst/>
            </a:prstGeom>
            <a:ln w="22225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r>
                <a:rPr kumimoji="1" lang="ja-JP" altLang="en-US" sz="1000" dirty="0" smtClean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第</a:t>
              </a:r>
              <a:r>
                <a:rPr kumimoji="1" lang="en-US" altLang="ja-JP" sz="1000" dirty="0" smtClean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3</a:t>
              </a:r>
              <a:r>
                <a:rPr kumimoji="1" lang="ja-JP" altLang="en-US" sz="1000" dirty="0" smtClean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子</a:t>
              </a:r>
              <a:endParaRPr kumimoji="1" lang="ja-JP" altLang="en-US" sz="1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  <p:sp>
          <p:nvSpPr>
            <p:cNvPr id="60" name="正方形/長方形 59"/>
            <p:cNvSpPr/>
            <p:nvPr/>
          </p:nvSpPr>
          <p:spPr bwMode="auto">
            <a:xfrm>
              <a:off x="392907" y="7084363"/>
              <a:ext cx="971550" cy="319659"/>
            </a:xfrm>
            <a:prstGeom prst="rect">
              <a:avLst/>
            </a:prstGeom>
            <a:noFill/>
            <a:ln>
              <a:solidFill>
                <a:srgbClr val="4472C4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defTabSz="987425" hangingPunct="0">
                <a:lnSpc>
                  <a:spcPts val="1000"/>
                </a:lnSpc>
                <a:spcBef>
                  <a:spcPts val="0"/>
                </a:spcBef>
              </a:pPr>
              <a:r>
                <a:rPr lang="ja-JP" altLang="en-US" sz="9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sym typeface="Wingdings" panose="05000000000000000000" pitchFamily="2" charset="2"/>
                </a:rPr>
                <a:t>  </a:t>
              </a:r>
              <a:r>
                <a:rPr lang="ja-JP" altLang="en-US" sz="9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電話番号</a:t>
              </a:r>
              <a:endParaRPr lang="en-US" altLang="ja-JP" sz="9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 algn="ctr" defTabSz="987425" hangingPunct="0">
                <a:lnSpc>
                  <a:spcPts val="1400"/>
                </a:lnSpc>
                <a:spcBef>
                  <a:spcPts val="0"/>
                </a:spcBef>
              </a:pPr>
              <a:r>
                <a:rPr lang="ja-JP" altLang="en-US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（</a:t>
              </a:r>
              <a:r>
                <a:rPr lang="en-US" altLang="ja-JP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  </a:t>
              </a:r>
              <a:r>
                <a:rPr lang="ja-JP" altLang="en-US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  </a:t>
              </a:r>
              <a:r>
                <a:rPr lang="en-US" altLang="ja-JP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-</a:t>
              </a:r>
              <a:r>
                <a:rPr lang="ja-JP" altLang="en-US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   　 </a:t>
              </a:r>
              <a:r>
                <a:rPr lang="en-US" altLang="ja-JP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-  </a:t>
              </a:r>
              <a:r>
                <a:rPr lang="ja-JP" altLang="en-US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　 　）</a:t>
              </a:r>
              <a:endParaRPr lang="en-US" altLang="ja-JP" sz="10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</p:grpSp>
      <p:grpSp>
        <p:nvGrpSpPr>
          <p:cNvPr id="61" name="グループ化 60"/>
          <p:cNvGrpSpPr/>
          <p:nvPr/>
        </p:nvGrpSpPr>
        <p:grpSpPr>
          <a:xfrm>
            <a:off x="5714148" y="6405735"/>
            <a:ext cx="972000" cy="973591"/>
            <a:chOff x="392667" y="6420905"/>
            <a:chExt cx="972000" cy="973591"/>
          </a:xfrm>
        </p:grpSpPr>
        <p:sp>
          <p:nvSpPr>
            <p:cNvPr id="62" name="正方形/長方形 61"/>
            <p:cNvSpPr/>
            <p:nvPr/>
          </p:nvSpPr>
          <p:spPr>
            <a:xfrm>
              <a:off x="392667" y="6420905"/>
              <a:ext cx="972000" cy="972000"/>
            </a:xfrm>
            <a:prstGeom prst="rect">
              <a:avLst/>
            </a:prstGeom>
            <a:ln w="22225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r>
                <a:rPr kumimoji="1" lang="ja-JP" altLang="en-US" sz="1000" dirty="0" smtClean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第</a:t>
              </a:r>
              <a:r>
                <a:rPr kumimoji="1" lang="en-US" altLang="ja-JP" sz="10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3</a:t>
              </a:r>
              <a:r>
                <a:rPr kumimoji="1" lang="ja-JP" altLang="en-US" sz="1000" dirty="0" smtClean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子</a:t>
              </a:r>
              <a:r>
                <a:rPr kumimoji="1" lang="ja-JP" altLang="en-US" sz="10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配偶者</a:t>
              </a:r>
            </a:p>
          </p:txBody>
        </p:sp>
        <p:sp>
          <p:nvSpPr>
            <p:cNvPr id="63" name="正方形/長方形 62"/>
            <p:cNvSpPr/>
            <p:nvPr/>
          </p:nvSpPr>
          <p:spPr bwMode="auto">
            <a:xfrm>
              <a:off x="392907" y="7074837"/>
              <a:ext cx="971550" cy="319659"/>
            </a:xfrm>
            <a:prstGeom prst="rect">
              <a:avLst/>
            </a:prstGeom>
            <a:noFill/>
            <a:ln>
              <a:solidFill>
                <a:srgbClr val="4472C4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defTabSz="987425" hangingPunct="0">
                <a:lnSpc>
                  <a:spcPts val="1000"/>
                </a:lnSpc>
                <a:spcBef>
                  <a:spcPts val="0"/>
                </a:spcBef>
              </a:pPr>
              <a:r>
                <a:rPr lang="ja-JP" altLang="en-US" sz="9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sym typeface="Wingdings" panose="05000000000000000000" pitchFamily="2" charset="2"/>
                </a:rPr>
                <a:t>  </a:t>
              </a:r>
              <a:r>
                <a:rPr lang="ja-JP" altLang="en-US" sz="9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電話番号</a:t>
              </a:r>
              <a:endParaRPr lang="en-US" altLang="ja-JP" sz="9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 algn="ctr" defTabSz="987425" hangingPunct="0">
                <a:lnSpc>
                  <a:spcPts val="1400"/>
                </a:lnSpc>
                <a:spcBef>
                  <a:spcPts val="0"/>
                </a:spcBef>
              </a:pPr>
              <a:r>
                <a:rPr lang="ja-JP" altLang="en-US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（</a:t>
              </a:r>
              <a:r>
                <a:rPr lang="en-US" altLang="ja-JP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  </a:t>
              </a:r>
              <a:r>
                <a:rPr lang="ja-JP" altLang="en-US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  </a:t>
              </a:r>
              <a:r>
                <a:rPr lang="en-US" altLang="ja-JP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-</a:t>
              </a:r>
              <a:r>
                <a:rPr lang="ja-JP" altLang="en-US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   　 </a:t>
              </a:r>
              <a:r>
                <a:rPr lang="en-US" altLang="ja-JP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-  </a:t>
              </a:r>
              <a:r>
                <a:rPr lang="ja-JP" altLang="en-US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　 　）</a:t>
              </a:r>
              <a:endParaRPr lang="en-US" altLang="ja-JP" sz="10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</p:grpSp>
      <p:sp>
        <p:nvSpPr>
          <p:cNvPr id="64" name="正方形/長方形 63"/>
          <p:cNvSpPr/>
          <p:nvPr/>
        </p:nvSpPr>
        <p:spPr bwMode="auto">
          <a:xfrm>
            <a:off x="2292867" y="4432735"/>
            <a:ext cx="1079027" cy="319659"/>
          </a:xfrm>
          <a:prstGeom prst="rect">
            <a:avLst/>
          </a:prstGeom>
          <a:noFill/>
          <a:ln>
            <a:solidFill>
              <a:srgbClr val="4472C4"/>
            </a:solidFill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noAutofit/>
          </a:bodyPr>
          <a:lstStyle/>
          <a:p>
            <a:pPr defTabSz="987425" hangingPunct="0">
              <a:lnSpc>
                <a:spcPts val="1000"/>
              </a:lnSpc>
              <a:spcBef>
                <a:spcPts val="0"/>
              </a:spcBef>
            </a:pPr>
            <a:r>
              <a:rPr lang="ja-JP" altLang="en-US" sz="9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sym typeface="Wingdings" panose="05000000000000000000" pitchFamily="2" charset="2"/>
              </a:rPr>
              <a:t>  </a:t>
            </a:r>
            <a:r>
              <a:rPr lang="ja-JP" altLang="en-US" sz="9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電話番号</a:t>
            </a:r>
            <a:endParaRPr lang="en-US" altLang="ja-JP" sz="90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 defTabSz="987425" hangingPunct="0">
              <a:lnSpc>
                <a:spcPts val="1400"/>
              </a:lnSpc>
              <a:spcBef>
                <a:spcPts val="0"/>
              </a:spcBef>
            </a:pPr>
            <a:r>
              <a:rPr lang="ja-JP" altLang="en-US" sz="10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</a:t>
            </a:r>
            <a:r>
              <a:rPr lang="en-US" altLang="ja-JP" sz="10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</a:t>
            </a:r>
            <a:r>
              <a:rPr lang="ja-JP" altLang="en-US" sz="10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 </a:t>
            </a:r>
            <a:r>
              <a:rPr lang="en-US" altLang="ja-JP" sz="10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-</a:t>
            </a:r>
            <a:r>
              <a:rPr lang="ja-JP" altLang="en-US" sz="10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  　 </a:t>
            </a:r>
            <a:r>
              <a:rPr lang="en-US" altLang="ja-JP" sz="10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-  </a:t>
            </a:r>
            <a:r>
              <a:rPr lang="ja-JP" altLang="en-US" sz="10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  　）</a:t>
            </a:r>
            <a:endParaRPr lang="en-US" altLang="ja-JP" sz="105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grpSp>
        <p:nvGrpSpPr>
          <p:cNvPr id="65" name="グループ化 64"/>
          <p:cNvGrpSpPr/>
          <p:nvPr/>
        </p:nvGrpSpPr>
        <p:grpSpPr>
          <a:xfrm>
            <a:off x="918534" y="7516858"/>
            <a:ext cx="972000" cy="972321"/>
            <a:chOff x="392667" y="6428525"/>
            <a:chExt cx="972000" cy="972321"/>
          </a:xfrm>
        </p:grpSpPr>
        <p:sp>
          <p:nvSpPr>
            <p:cNvPr id="66" name="正方形/長方形 65"/>
            <p:cNvSpPr/>
            <p:nvPr/>
          </p:nvSpPr>
          <p:spPr>
            <a:xfrm>
              <a:off x="392667" y="6428525"/>
              <a:ext cx="972000" cy="972000"/>
            </a:xfrm>
            <a:prstGeom prst="rect">
              <a:avLst/>
            </a:prstGeom>
            <a:ln w="22225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r>
                <a:rPr kumimoji="1" lang="ja-JP" altLang="en-US" sz="1000" dirty="0" smtClean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第</a:t>
              </a:r>
              <a:r>
                <a:rPr kumimoji="1" lang="en-US" altLang="ja-JP" sz="1000" dirty="0" smtClean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1</a:t>
              </a:r>
              <a:r>
                <a:rPr kumimoji="1" lang="ja-JP" altLang="en-US" sz="1000" dirty="0" smtClean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子孫</a:t>
              </a:r>
              <a:endParaRPr kumimoji="1" lang="ja-JP" altLang="en-US" sz="1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  <p:sp>
          <p:nvSpPr>
            <p:cNvPr id="67" name="正方形/長方形 66"/>
            <p:cNvSpPr/>
            <p:nvPr/>
          </p:nvSpPr>
          <p:spPr bwMode="auto">
            <a:xfrm>
              <a:off x="392907" y="7081187"/>
              <a:ext cx="971550" cy="319659"/>
            </a:xfrm>
            <a:prstGeom prst="rect">
              <a:avLst/>
            </a:prstGeom>
            <a:noFill/>
            <a:ln>
              <a:solidFill>
                <a:srgbClr val="4472C4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defTabSz="987425" hangingPunct="0">
                <a:lnSpc>
                  <a:spcPts val="1000"/>
                </a:lnSpc>
                <a:spcBef>
                  <a:spcPts val="0"/>
                </a:spcBef>
              </a:pPr>
              <a:r>
                <a:rPr lang="ja-JP" altLang="en-US" sz="9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sym typeface="Wingdings" panose="05000000000000000000" pitchFamily="2" charset="2"/>
                </a:rPr>
                <a:t>  </a:t>
              </a:r>
              <a:r>
                <a:rPr lang="ja-JP" altLang="en-US" sz="9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電話番号</a:t>
              </a:r>
              <a:endParaRPr lang="en-US" altLang="ja-JP" sz="9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 algn="ctr" defTabSz="987425" hangingPunct="0">
                <a:lnSpc>
                  <a:spcPts val="1400"/>
                </a:lnSpc>
                <a:spcBef>
                  <a:spcPts val="0"/>
                </a:spcBef>
              </a:pPr>
              <a:r>
                <a:rPr lang="ja-JP" altLang="en-US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（</a:t>
              </a:r>
              <a:r>
                <a:rPr lang="en-US" altLang="ja-JP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  </a:t>
              </a:r>
              <a:r>
                <a:rPr lang="ja-JP" altLang="en-US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  </a:t>
              </a:r>
              <a:r>
                <a:rPr lang="en-US" altLang="ja-JP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-</a:t>
              </a:r>
              <a:r>
                <a:rPr lang="ja-JP" altLang="en-US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   　 </a:t>
              </a:r>
              <a:r>
                <a:rPr lang="en-US" altLang="ja-JP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-  </a:t>
              </a:r>
              <a:r>
                <a:rPr lang="ja-JP" altLang="en-US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　 　）</a:t>
              </a:r>
              <a:endParaRPr lang="en-US" altLang="ja-JP" sz="10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</p:grpSp>
      <p:grpSp>
        <p:nvGrpSpPr>
          <p:cNvPr id="68" name="グループ化 67"/>
          <p:cNvGrpSpPr/>
          <p:nvPr/>
        </p:nvGrpSpPr>
        <p:grpSpPr>
          <a:xfrm>
            <a:off x="3064767" y="7500395"/>
            <a:ext cx="972000" cy="972321"/>
            <a:chOff x="392667" y="6428525"/>
            <a:chExt cx="972000" cy="972321"/>
          </a:xfrm>
        </p:grpSpPr>
        <p:sp>
          <p:nvSpPr>
            <p:cNvPr id="69" name="正方形/長方形 68"/>
            <p:cNvSpPr/>
            <p:nvPr/>
          </p:nvSpPr>
          <p:spPr>
            <a:xfrm>
              <a:off x="392667" y="6428525"/>
              <a:ext cx="972000" cy="972000"/>
            </a:xfrm>
            <a:prstGeom prst="rect">
              <a:avLst/>
            </a:prstGeom>
            <a:ln w="22225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r>
                <a:rPr kumimoji="1" lang="ja-JP" altLang="en-US" sz="1000" dirty="0" smtClean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第</a:t>
              </a:r>
              <a:r>
                <a:rPr kumimoji="1" lang="en-US" altLang="ja-JP" sz="10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2</a:t>
              </a:r>
              <a:r>
                <a:rPr kumimoji="1" lang="ja-JP" altLang="en-US" sz="1000" dirty="0" smtClean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子孫</a:t>
              </a:r>
              <a:endParaRPr kumimoji="1" lang="ja-JP" altLang="en-US" sz="1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  <p:sp>
          <p:nvSpPr>
            <p:cNvPr id="70" name="正方形/長方形 69"/>
            <p:cNvSpPr/>
            <p:nvPr/>
          </p:nvSpPr>
          <p:spPr bwMode="auto">
            <a:xfrm>
              <a:off x="392907" y="7081187"/>
              <a:ext cx="971550" cy="319659"/>
            </a:xfrm>
            <a:prstGeom prst="rect">
              <a:avLst/>
            </a:prstGeom>
            <a:noFill/>
            <a:ln>
              <a:solidFill>
                <a:srgbClr val="4472C4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defTabSz="987425" hangingPunct="0">
                <a:lnSpc>
                  <a:spcPts val="1000"/>
                </a:lnSpc>
                <a:spcBef>
                  <a:spcPts val="0"/>
                </a:spcBef>
              </a:pPr>
              <a:r>
                <a:rPr lang="ja-JP" altLang="en-US" sz="9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sym typeface="Wingdings" panose="05000000000000000000" pitchFamily="2" charset="2"/>
                </a:rPr>
                <a:t>  </a:t>
              </a:r>
              <a:r>
                <a:rPr lang="ja-JP" altLang="en-US" sz="9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電話番号</a:t>
              </a:r>
              <a:endParaRPr lang="en-US" altLang="ja-JP" sz="9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 algn="ctr" defTabSz="987425" hangingPunct="0">
                <a:lnSpc>
                  <a:spcPts val="1400"/>
                </a:lnSpc>
                <a:spcBef>
                  <a:spcPts val="0"/>
                </a:spcBef>
              </a:pPr>
              <a:r>
                <a:rPr lang="ja-JP" altLang="en-US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（</a:t>
              </a:r>
              <a:r>
                <a:rPr lang="en-US" altLang="ja-JP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  </a:t>
              </a:r>
              <a:r>
                <a:rPr lang="ja-JP" altLang="en-US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  </a:t>
              </a:r>
              <a:r>
                <a:rPr lang="en-US" altLang="ja-JP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-</a:t>
              </a:r>
              <a:r>
                <a:rPr lang="ja-JP" altLang="en-US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   　 </a:t>
              </a:r>
              <a:r>
                <a:rPr lang="en-US" altLang="ja-JP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-  </a:t>
              </a:r>
              <a:r>
                <a:rPr lang="ja-JP" altLang="en-US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　 　）</a:t>
              </a:r>
              <a:endParaRPr lang="en-US" altLang="ja-JP" sz="10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</p:grpSp>
      <p:grpSp>
        <p:nvGrpSpPr>
          <p:cNvPr id="71" name="グループ化 70"/>
          <p:cNvGrpSpPr/>
          <p:nvPr/>
        </p:nvGrpSpPr>
        <p:grpSpPr>
          <a:xfrm>
            <a:off x="5187633" y="7508053"/>
            <a:ext cx="972000" cy="972321"/>
            <a:chOff x="392667" y="6428525"/>
            <a:chExt cx="972000" cy="972321"/>
          </a:xfrm>
        </p:grpSpPr>
        <p:sp>
          <p:nvSpPr>
            <p:cNvPr id="72" name="正方形/長方形 71"/>
            <p:cNvSpPr/>
            <p:nvPr/>
          </p:nvSpPr>
          <p:spPr>
            <a:xfrm>
              <a:off x="392667" y="6428525"/>
              <a:ext cx="972000" cy="972000"/>
            </a:xfrm>
            <a:prstGeom prst="rect">
              <a:avLst/>
            </a:prstGeom>
            <a:ln w="22225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r>
                <a:rPr kumimoji="1" lang="ja-JP" altLang="en-US" sz="1000" dirty="0" smtClean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第</a:t>
              </a:r>
              <a:r>
                <a:rPr kumimoji="1" lang="en-US" altLang="ja-JP" sz="1000" dirty="0" smtClean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3</a:t>
              </a:r>
              <a:r>
                <a:rPr kumimoji="1" lang="ja-JP" altLang="en-US" sz="1000" dirty="0" smtClean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子孫</a:t>
              </a:r>
              <a:endParaRPr kumimoji="1" lang="ja-JP" altLang="en-US" sz="1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  <p:sp>
          <p:nvSpPr>
            <p:cNvPr id="73" name="正方形/長方形 72"/>
            <p:cNvSpPr/>
            <p:nvPr/>
          </p:nvSpPr>
          <p:spPr bwMode="auto">
            <a:xfrm>
              <a:off x="392907" y="7081187"/>
              <a:ext cx="971550" cy="319659"/>
            </a:xfrm>
            <a:prstGeom prst="rect">
              <a:avLst/>
            </a:prstGeom>
            <a:noFill/>
            <a:ln>
              <a:solidFill>
                <a:srgbClr val="4472C4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defTabSz="987425" hangingPunct="0">
                <a:lnSpc>
                  <a:spcPts val="1000"/>
                </a:lnSpc>
                <a:spcBef>
                  <a:spcPts val="0"/>
                </a:spcBef>
              </a:pPr>
              <a:r>
                <a:rPr lang="ja-JP" altLang="en-US" sz="9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sym typeface="Wingdings" panose="05000000000000000000" pitchFamily="2" charset="2"/>
                </a:rPr>
                <a:t>  </a:t>
              </a:r>
              <a:r>
                <a:rPr lang="ja-JP" altLang="en-US" sz="9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電話番号</a:t>
              </a:r>
              <a:endParaRPr lang="en-US" altLang="ja-JP" sz="9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 algn="ctr" defTabSz="987425" hangingPunct="0">
                <a:lnSpc>
                  <a:spcPts val="1400"/>
                </a:lnSpc>
                <a:spcBef>
                  <a:spcPts val="0"/>
                </a:spcBef>
              </a:pPr>
              <a:r>
                <a:rPr lang="ja-JP" altLang="en-US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（</a:t>
              </a:r>
              <a:r>
                <a:rPr lang="en-US" altLang="ja-JP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  </a:t>
              </a:r>
              <a:r>
                <a:rPr lang="ja-JP" altLang="en-US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  </a:t>
              </a:r>
              <a:r>
                <a:rPr lang="en-US" altLang="ja-JP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-</a:t>
              </a:r>
              <a:r>
                <a:rPr lang="ja-JP" altLang="en-US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   　 </a:t>
              </a:r>
              <a:r>
                <a:rPr lang="en-US" altLang="ja-JP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-  </a:t>
              </a:r>
              <a:r>
                <a:rPr lang="ja-JP" altLang="en-US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　 　）</a:t>
              </a:r>
              <a:endParaRPr lang="en-US" altLang="ja-JP" sz="10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</p:grpSp>
      <p:grpSp>
        <p:nvGrpSpPr>
          <p:cNvPr id="74" name="グループ化 73"/>
          <p:cNvGrpSpPr/>
          <p:nvPr/>
        </p:nvGrpSpPr>
        <p:grpSpPr>
          <a:xfrm>
            <a:off x="1449222" y="6424402"/>
            <a:ext cx="972000" cy="972321"/>
            <a:chOff x="392667" y="6428525"/>
            <a:chExt cx="972000" cy="972321"/>
          </a:xfrm>
        </p:grpSpPr>
        <p:sp>
          <p:nvSpPr>
            <p:cNvPr id="75" name="正方形/長方形 74"/>
            <p:cNvSpPr/>
            <p:nvPr/>
          </p:nvSpPr>
          <p:spPr>
            <a:xfrm>
              <a:off x="392667" y="6428525"/>
              <a:ext cx="972000" cy="972000"/>
            </a:xfrm>
            <a:prstGeom prst="rect">
              <a:avLst/>
            </a:prstGeom>
            <a:ln w="22225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r>
                <a:rPr kumimoji="1" lang="ja-JP" altLang="en-US" sz="1000" dirty="0" smtClean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第</a:t>
              </a:r>
              <a:r>
                <a:rPr kumimoji="1" lang="en-US" altLang="ja-JP" sz="10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1</a:t>
              </a:r>
              <a:r>
                <a:rPr kumimoji="1" lang="ja-JP" altLang="en-US" sz="1000" dirty="0" smtClean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子</a:t>
              </a:r>
              <a:r>
                <a:rPr kumimoji="1" lang="ja-JP" altLang="en-US" sz="10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配偶者</a:t>
              </a:r>
            </a:p>
          </p:txBody>
        </p:sp>
        <p:sp>
          <p:nvSpPr>
            <p:cNvPr id="76" name="正方形/長方形 75"/>
            <p:cNvSpPr/>
            <p:nvPr/>
          </p:nvSpPr>
          <p:spPr bwMode="auto">
            <a:xfrm>
              <a:off x="392907" y="7081187"/>
              <a:ext cx="971550" cy="319659"/>
            </a:xfrm>
            <a:prstGeom prst="rect">
              <a:avLst/>
            </a:prstGeom>
            <a:noFill/>
            <a:ln>
              <a:solidFill>
                <a:srgbClr val="4472C4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defTabSz="987425" hangingPunct="0">
                <a:lnSpc>
                  <a:spcPts val="1000"/>
                </a:lnSpc>
                <a:spcBef>
                  <a:spcPts val="0"/>
                </a:spcBef>
              </a:pPr>
              <a:r>
                <a:rPr lang="ja-JP" altLang="en-US" sz="9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sym typeface="Wingdings" panose="05000000000000000000" pitchFamily="2" charset="2"/>
                </a:rPr>
                <a:t>  </a:t>
              </a:r>
              <a:r>
                <a:rPr lang="ja-JP" altLang="en-US" sz="90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電話番号</a:t>
              </a:r>
              <a:endParaRPr lang="en-US" altLang="ja-JP" sz="9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 algn="ctr" defTabSz="987425" hangingPunct="0">
                <a:lnSpc>
                  <a:spcPts val="1400"/>
                </a:lnSpc>
                <a:spcBef>
                  <a:spcPts val="0"/>
                </a:spcBef>
              </a:pPr>
              <a:r>
                <a:rPr lang="ja-JP" altLang="en-US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（</a:t>
              </a:r>
              <a:r>
                <a:rPr lang="en-US" altLang="ja-JP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  </a:t>
              </a:r>
              <a:r>
                <a:rPr lang="ja-JP" altLang="en-US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  </a:t>
              </a:r>
              <a:r>
                <a:rPr lang="en-US" altLang="ja-JP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-</a:t>
              </a:r>
              <a:r>
                <a:rPr lang="ja-JP" altLang="en-US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   　 </a:t>
              </a:r>
              <a:r>
                <a:rPr lang="en-US" altLang="ja-JP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-  </a:t>
              </a:r>
              <a:r>
                <a:rPr lang="ja-JP" altLang="en-US" sz="1050" dirty="0" smtClean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　 　）</a:t>
              </a:r>
              <a:endParaRPr lang="en-US" altLang="ja-JP" sz="10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</p:grpSp>
      <p:sp>
        <p:nvSpPr>
          <p:cNvPr id="77" name="テキスト ボックス 76"/>
          <p:cNvSpPr txBox="1"/>
          <p:nvPr/>
        </p:nvSpPr>
        <p:spPr>
          <a:xfrm>
            <a:off x="4319917" y="1957901"/>
            <a:ext cx="2305909" cy="400110"/>
          </a:xfrm>
          <a:prstGeom prst="rect">
            <a:avLst/>
          </a:prstGeom>
          <a:noFill/>
        </p:spPr>
        <p:txBody>
          <a:bodyPr wrap="square" rIns="36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kumimoji="1" lang="ja-JP" altLang="en-US" sz="12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記入日　　　　　　年　　　　月　　　　日</a:t>
            </a:r>
            <a:endParaRPr kumimoji="1" lang="en-US" altLang="ja-JP" sz="120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78" name="正方形/長方形 77"/>
          <p:cNvSpPr/>
          <p:nvPr/>
        </p:nvSpPr>
        <p:spPr bwMode="auto">
          <a:xfrm>
            <a:off x="2332144" y="5206333"/>
            <a:ext cx="798375" cy="56425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87425" hangingPunct="0">
              <a:lnSpc>
                <a:spcPts val="1100"/>
              </a:lnSpc>
              <a:spcBef>
                <a:spcPts val="0"/>
              </a:spcBef>
            </a:pPr>
            <a:r>
              <a:rPr lang="ja-JP" altLang="en-US" sz="105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連絡先も</a:t>
            </a:r>
            <a:endParaRPr lang="en-US" altLang="ja-JP" sz="105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defTabSz="987425" hangingPunct="0">
              <a:lnSpc>
                <a:spcPts val="1100"/>
              </a:lnSpc>
              <a:spcBef>
                <a:spcPts val="0"/>
              </a:spcBef>
            </a:pPr>
            <a:r>
              <a:rPr lang="ja-JP" altLang="en-US" sz="105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書いておくといざという時に</a:t>
            </a:r>
            <a:r>
              <a:rPr lang="ja-JP" altLang="en-US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役</a:t>
            </a:r>
            <a:r>
              <a:rPr lang="ja-JP" altLang="en-US" sz="105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立つよ！</a:t>
            </a:r>
            <a:endParaRPr lang="en-US" altLang="zh-TW" sz="105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1600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463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357859"/>
              </p:ext>
            </p:extLst>
          </p:nvPr>
        </p:nvGraphicFramePr>
        <p:xfrm>
          <a:off x="992454" y="1421238"/>
          <a:ext cx="5488204" cy="1051560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688976">
                  <a:extLst>
                    <a:ext uri="{9D8B030D-6E8A-4147-A177-3AD203B41FA5}">
                      <a16:colId xmlns:a16="http://schemas.microsoft.com/office/drawing/2014/main" val="4021180503"/>
                    </a:ext>
                  </a:extLst>
                </a:gridCol>
                <a:gridCol w="2151379">
                  <a:extLst>
                    <a:ext uri="{9D8B030D-6E8A-4147-A177-3AD203B41FA5}">
                      <a16:colId xmlns:a16="http://schemas.microsoft.com/office/drawing/2014/main" val="56738810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9206093"/>
                    </a:ext>
                  </a:extLst>
                </a:gridCol>
                <a:gridCol w="2114449">
                  <a:extLst>
                    <a:ext uri="{9D8B030D-6E8A-4147-A177-3AD203B41FA5}">
                      <a16:colId xmlns:a16="http://schemas.microsoft.com/office/drawing/2014/main" val="4237009544"/>
                    </a:ext>
                  </a:extLst>
                </a:gridCol>
              </a:tblGrid>
              <a:tr h="24839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氏名</a:t>
                      </a:r>
                      <a:endParaRPr kumimoji="1" lang="ja-JP" altLang="en-U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36000" marR="36000" anchor="ctr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78322"/>
                  </a:ext>
                </a:extLst>
              </a:tr>
              <a:tr h="3550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関係</a:t>
                      </a:r>
                      <a:endParaRPr kumimoji="1" lang="ja-JP" altLang="en-U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36000" marR="36000" anchor="ctr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+mn-cs"/>
                        </a:rPr>
                        <a:t>□学校（□小学校  □中学校  □高校  □大学・専門）　</a:t>
                      </a:r>
                      <a:endParaRPr kumimoji="1" lang="en-US" altLang="ja-JP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+mn-cs"/>
                        </a:rPr>
                        <a:t>□仕事・アルバイト　　□趣味（　　　　　　　　　　　）　　□その他（　　　　　　　　　　　）</a:t>
                      </a:r>
                      <a:endParaRPr kumimoji="1" lang="en-US" altLang="ja-JP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+mn-cs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541838"/>
                  </a:ext>
                </a:extLst>
              </a:tr>
              <a:tr h="24960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電話番号</a:t>
                      </a:r>
                      <a:endParaRPr kumimoji="1" lang="ja-JP" altLang="en-U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36000" marR="36000" anchor="ctr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メール</a:t>
                      </a:r>
                      <a:endParaRPr kumimoji="1" lang="en-US" altLang="ja-JP" sz="12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36000" marR="3600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275259"/>
                  </a:ext>
                </a:extLst>
              </a:tr>
            </a:tbl>
          </a:graphicData>
        </a:graphic>
      </p:graphicFrame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124707"/>
              </p:ext>
            </p:extLst>
          </p:nvPr>
        </p:nvGraphicFramePr>
        <p:xfrm>
          <a:off x="992454" y="2463653"/>
          <a:ext cx="5488204" cy="1051560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688976">
                  <a:extLst>
                    <a:ext uri="{9D8B030D-6E8A-4147-A177-3AD203B41FA5}">
                      <a16:colId xmlns:a16="http://schemas.microsoft.com/office/drawing/2014/main" val="4021180503"/>
                    </a:ext>
                  </a:extLst>
                </a:gridCol>
                <a:gridCol w="2151379">
                  <a:extLst>
                    <a:ext uri="{9D8B030D-6E8A-4147-A177-3AD203B41FA5}">
                      <a16:colId xmlns:a16="http://schemas.microsoft.com/office/drawing/2014/main" val="56738810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9206093"/>
                    </a:ext>
                  </a:extLst>
                </a:gridCol>
                <a:gridCol w="2114449">
                  <a:extLst>
                    <a:ext uri="{9D8B030D-6E8A-4147-A177-3AD203B41FA5}">
                      <a16:colId xmlns:a16="http://schemas.microsoft.com/office/drawing/2014/main" val="4237009544"/>
                    </a:ext>
                  </a:extLst>
                </a:gridCol>
              </a:tblGrid>
              <a:tr h="24839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氏名</a:t>
                      </a:r>
                      <a:endParaRPr kumimoji="1" lang="ja-JP" altLang="en-U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36000" marR="36000" anchor="ctr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78322"/>
                  </a:ext>
                </a:extLst>
              </a:tr>
              <a:tr h="3550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関係</a:t>
                      </a:r>
                      <a:endParaRPr kumimoji="1" lang="ja-JP" altLang="en-U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36000" marR="36000" anchor="ctr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+mn-cs"/>
                        </a:rPr>
                        <a:t>□学校（□小学校  □中学校  □高校  □大学・専門）　</a:t>
                      </a:r>
                      <a:endParaRPr kumimoji="1" lang="en-US" altLang="ja-JP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+mn-cs"/>
                        </a:rPr>
                        <a:t>□仕事・アルバイト　　□趣味（　　　　　　　　　　　）　　□その他（　　　　　　　　　　　）</a:t>
                      </a:r>
                      <a:endParaRPr kumimoji="1" lang="en-US" altLang="ja-JP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+mn-cs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541838"/>
                  </a:ext>
                </a:extLst>
              </a:tr>
              <a:tr h="24960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電話番号</a:t>
                      </a:r>
                      <a:endParaRPr kumimoji="1" lang="ja-JP" altLang="en-U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36000" marR="36000" anchor="ctr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メール</a:t>
                      </a:r>
                      <a:endParaRPr kumimoji="1" lang="en-US" altLang="ja-JP" sz="12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36000" marR="3600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275259"/>
                  </a:ext>
                </a:extLst>
              </a:tr>
            </a:tbl>
          </a:graphicData>
        </a:graphic>
      </p:graphicFrame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619322"/>
              </p:ext>
            </p:extLst>
          </p:nvPr>
        </p:nvGraphicFramePr>
        <p:xfrm>
          <a:off x="992454" y="3516630"/>
          <a:ext cx="5488204" cy="1051560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688976">
                  <a:extLst>
                    <a:ext uri="{9D8B030D-6E8A-4147-A177-3AD203B41FA5}">
                      <a16:colId xmlns:a16="http://schemas.microsoft.com/office/drawing/2014/main" val="4021180503"/>
                    </a:ext>
                  </a:extLst>
                </a:gridCol>
                <a:gridCol w="2151379">
                  <a:extLst>
                    <a:ext uri="{9D8B030D-6E8A-4147-A177-3AD203B41FA5}">
                      <a16:colId xmlns:a16="http://schemas.microsoft.com/office/drawing/2014/main" val="56738810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9206093"/>
                    </a:ext>
                  </a:extLst>
                </a:gridCol>
                <a:gridCol w="2114449">
                  <a:extLst>
                    <a:ext uri="{9D8B030D-6E8A-4147-A177-3AD203B41FA5}">
                      <a16:colId xmlns:a16="http://schemas.microsoft.com/office/drawing/2014/main" val="4237009544"/>
                    </a:ext>
                  </a:extLst>
                </a:gridCol>
              </a:tblGrid>
              <a:tr h="24839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氏名</a:t>
                      </a:r>
                      <a:endParaRPr kumimoji="1" lang="ja-JP" altLang="en-U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36000" marR="36000" anchor="ctr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78322"/>
                  </a:ext>
                </a:extLst>
              </a:tr>
              <a:tr h="3550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関係</a:t>
                      </a:r>
                      <a:endParaRPr kumimoji="1" lang="ja-JP" altLang="en-U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36000" marR="36000" anchor="ctr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+mn-cs"/>
                        </a:rPr>
                        <a:t>□学校（□小学校  □中学校  □高校  □大学・専門）　</a:t>
                      </a:r>
                      <a:endParaRPr kumimoji="1" lang="en-US" altLang="ja-JP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+mn-cs"/>
                        </a:rPr>
                        <a:t>□仕事・アルバイト　　□趣味（　　　　　　　　　　　）　　□その他（　　　　　　　　　　　）</a:t>
                      </a:r>
                      <a:endParaRPr kumimoji="1" lang="en-US" altLang="ja-JP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+mn-cs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541838"/>
                  </a:ext>
                </a:extLst>
              </a:tr>
              <a:tr h="24960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電話番号</a:t>
                      </a:r>
                      <a:endParaRPr kumimoji="1" lang="ja-JP" altLang="en-U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36000" marR="36000" anchor="ctr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メール</a:t>
                      </a:r>
                      <a:endParaRPr kumimoji="1" lang="en-US" altLang="ja-JP" sz="12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36000" marR="3600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275259"/>
                  </a:ext>
                </a:extLst>
              </a:tr>
            </a:tbl>
          </a:graphicData>
        </a:graphic>
      </p:graphicFrame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024070"/>
              </p:ext>
            </p:extLst>
          </p:nvPr>
        </p:nvGraphicFramePr>
        <p:xfrm>
          <a:off x="992454" y="4568190"/>
          <a:ext cx="5488204" cy="1051560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688976">
                  <a:extLst>
                    <a:ext uri="{9D8B030D-6E8A-4147-A177-3AD203B41FA5}">
                      <a16:colId xmlns:a16="http://schemas.microsoft.com/office/drawing/2014/main" val="4021180503"/>
                    </a:ext>
                  </a:extLst>
                </a:gridCol>
                <a:gridCol w="2151379">
                  <a:extLst>
                    <a:ext uri="{9D8B030D-6E8A-4147-A177-3AD203B41FA5}">
                      <a16:colId xmlns:a16="http://schemas.microsoft.com/office/drawing/2014/main" val="56738810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9206093"/>
                    </a:ext>
                  </a:extLst>
                </a:gridCol>
                <a:gridCol w="2114449">
                  <a:extLst>
                    <a:ext uri="{9D8B030D-6E8A-4147-A177-3AD203B41FA5}">
                      <a16:colId xmlns:a16="http://schemas.microsoft.com/office/drawing/2014/main" val="4237009544"/>
                    </a:ext>
                  </a:extLst>
                </a:gridCol>
              </a:tblGrid>
              <a:tr h="24839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氏名</a:t>
                      </a:r>
                      <a:endParaRPr kumimoji="1" lang="ja-JP" altLang="en-U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36000" marR="36000" anchor="ctr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78322"/>
                  </a:ext>
                </a:extLst>
              </a:tr>
              <a:tr h="3550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関係</a:t>
                      </a:r>
                      <a:endParaRPr kumimoji="1" lang="ja-JP" altLang="en-U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36000" marR="36000" anchor="ctr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+mn-cs"/>
                        </a:rPr>
                        <a:t>□学校（□小学校  □中学校  □高校  □大学・専門）　</a:t>
                      </a:r>
                      <a:endParaRPr kumimoji="1" lang="en-US" altLang="ja-JP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+mn-cs"/>
                        </a:rPr>
                        <a:t>□仕事・アルバイト　　□趣味（　　　　　　　　　　　）　　□その他（　　　　　　　　　　　）</a:t>
                      </a:r>
                      <a:endParaRPr kumimoji="1" lang="en-US" altLang="ja-JP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+mn-cs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541838"/>
                  </a:ext>
                </a:extLst>
              </a:tr>
              <a:tr h="24960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電話番号</a:t>
                      </a:r>
                      <a:endParaRPr kumimoji="1" lang="ja-JP" altLang="en-U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36000" marR="36000" anchor="ctr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メール</a:t>
                      </a:r>
                      <a:endParaRPr kumimoji="1" lang="en-US" altLang="ja-JP" sz="12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36000" marR="3600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275259"/>
                  </a:ext>
                </a:extLst>
              </a:tr>
            </a:tbl>
          </a:graphicData>
        </a:graphic>
      </p:graphicFrame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944811"/>
              </p:ext>
            </p:extLst>
          </p:nvPr>
        </p:nvGraphicFramePr>
        <p:xfrm>
          <a:off x="992454" y="5619750"/>
          <a:ext cx="5488204" cy="1051560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688976">
                  <a:extLst>
                    <a:ext uri="{9D8B030D-6E8A-4147-A177-3AD203B41FA5}">
                      <a16:colId xmlns:a16="http://schemas.microsoft.com/office/drawing/2014/main" val="4021180503"/>
                    </a:ext>
                  </a:extLst>
                </a:gridCol>
                <a:gridCol w="2151379">
                  <a:extLst>
                    <a:ext uri="{9D8B030D-6E8A-4147-A177-3AD203B41FA5}">
                      <a16:colId xmlns:a16="http://schemas.microsoft.com/office/drawing/2014/main" val="56738810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9206093"/>
                    </a:ext>
                  </a:extLst>
                </a:gridCol>
                <a:gridCol w="2114449">
                  <a:extLst>
                    <a:ext uri="{9D8B030D-6E8A-4147-A177-3AD203B41FA5}">
                      <a16:colId xmlns:a16="http://schemas.microsoft.com/office/drawing/2014/main" val="4237009544"/>
                    </a:ext>
                  </a:extLst>
                </a:gridCol>
              </a:tblGrid>
              <a:tr h="24839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氏名</a:t>
                      </a:r>
                      <a:endParaRPr kumimoji="1" lang="ja-JP" altLang="en-U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36000" marR="36000" anchor="ctr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78322"/>
                  </a:ext>
                </a:extLst>
              </a:tr>
              <a:tr h="3550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関係</a:t>
                      </a:r>
                      <a:endParaRPr kumimoji="1" lang="ja-JP" altLang="en-U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36000" marR="36000" anchor="ctr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+mn-cs"/>
                        </a:rPr>
                        <a:t>□学校（□小学校  □中学校  □高校  □大学・専門）　</a:t>
                      </a:r>
                      <a:endParaRPr kumimoji="1" lang="en-US" altLang="ja-JP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+mn-cs"/>
                        </a:rPr>
                        <a:t>□仕事・アルバイト　　□趣味（　　　　　　　　　　　）　　□その他（　　　　　　　　　　　）</a:t>
                      </a:r>
                      <a:endParaRPr kumimoji="1" lang="en-US" altLang="ja-JP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+mn-cs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541838"/>
                  </a:ext>
                </a:extLst>
              </a:tr>
              <a:tr h="24960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電話番号</a:t>
                      </a:r>
                      <a:endParaRPr kumimoji="1" lang="ja-JP" altLang="en-U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36000" marR="36000" anchor="ctr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メール</a:t>
                      </a:r>
                      <a:endParaRPr kumimoji="1" lang="en-US" altLang="ja-JP" sz="12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36000" marR="3600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275259"/>
                  </a:ext>
                </a:extLst>
              </a:tr>
            </a:tbl>
          </a:graphicData>
        </a:graphic>
      </p:graphicFrame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902271"/>
              </p:ext>
            </p:extLst>
          </p:nvPr>
        </p:nvGraphicFramePr>
        <p:xfrm>
          <a:off x="992454" y="6673670"/>
          <a:ext cx="5488204" cy="1051560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688976">
                  <a:extLst>
                    <a:ext uri="{9D8B030D-6E8A-4147-A177-3AD203B41FA5}">
                      <a16:colId xmlns:a16="http://schemas.microsoft.com/office/drawing/2014/main" val="4021180503"/>
                    </a:ext>
                  </a:extLst>
                </a:gridCol>
                <a:gridCol w="2151379">
                  <a:extLst>
                    <a:ext uri="{9D8B030D-6E8A-4147-A177-3AD203B41FA5}">
                      <a16:colId xmlns:a16="http://schemas.microsoft.com/office/drawing/2014/main" val="56738810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9206093"/>
                    </a:ext>
                  </a:extLst>
                </a:gridCol>
                <a:gridCol w="2114449">
                  <a:extLst>
                    <a:ext uri="{9D8B030D-6E8A-4147-A177-3AD203B41FA5}">
                      <a16:colId xmlns:a16="http://schemas.microsoft.com/office/drawing/2014/main" val="4237009544"/>
                    </a:ext>
                  </a:extLst>
                </a:gridCol>
              </a:tblGrid>
              <a:tr h="24839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氏名</a:t>
                      </a:r>
                      <a:endParaRPr kumimoji="1" lang="ja-JP" altLang="en-U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36000" marR="36000" anchor="ctr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78322"/>
                  </a:ext>
                </a:extLst>
              </a:tr>
              <a:tr h="3550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関係</a:t>
                      </a:r>
                      <a:endParaRPr kumimoji="1" lang="ja-JP" altLang="en-U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36000" marR="36000" anchor="ctr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+mn-cs"/>
                        </a:rPr>
                        <a:t>□学校（□小学校  □中学校  □高校  □大学・専門）　</a:t>
                      </a:r>
                      <a:endParaRPr kumimoji="1" lang="en-US" altLang="ja-JP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+mn-cs"/>
                        </a:rPr>
                        <a:t>□仕事・アルバイト　　□趣味（　　　　　　　　　　　）　　□その他（　　　　　　　　　　　）</a:t>
                      </a:r>
                      <a:endParaRPr kumimoji="1" lang="en-US" altLang="ja-JP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+mn-cs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541838"/>
                  </a:ext>
                </a:extLst>
              </a:tr>
              <a:tr h="24960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電話番号</a:t>
                      </a:r>
                      <a:endParaRPr kumimoji="1" lang="ja-JP" altLang="en-U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36000" marR="36000" anchor="ctr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メール</a:t>
                      </a:r>
                      <a:endParaRPr kumimoji="1" lang="en-US" altLang="ja-JP" sz="12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36000" marR="3600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275259"/>
                  </a:ext>
                </a:extLst>
              </a:tr>
            </a:tbl>
          </a:graphicData>
        </a:graphic>
      </p:graphicFrame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893239"/>
              </p:ext>
            </p:extLst>
          </p:nvPr>
        </p:nvGraphicFramePr>
        <p:xfrm>
          <a:off x="992454" y="7727590"/>
          <a:ext cx="5488204" cy="1051560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688976">
                  <a:extLst>
                    <a:ext uri="{9D8B030D-6E8A-4147-A177-3AD203B41FA5}">
                      <a16:colId xmlns:a16="http://schemas.microsoft.com/office/drawing/2014/main" val="4021180503"/>
                    </a:ext>
                  </a:extLst>
                </a:gridCol>
                <a:gridCol w="2151379">
                  <a:extLst>
                    <a:ext uri="{9D8B030D-6E8A-4147-A177-3AD203B41FA5}">
                      <a16:colId xmlns:a16="http://schemas.microsoft.com/office/drawing/2014/main" val="56738810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9206093"/>
                    </a:ext>
                  </a:extLst>
                </a:gridCol>
                <a:gridCol w="2114449">
                  <a:extLst>
                    <a:ext uri="{9D8B030D-6E8A-4147-A177-3AD203B41FA5}">
                      <a16:colId xmlns:a16="http://schemas.microsoft.com/office/drawing/2014/main" val="4237009544"/>
                    </a:ext>
                  </a:extLst>
                </a:gridCol>
              </a:tblGrid>
              <a:tr h="24839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氏名</a:t>
                      </a:r>
                      <a:endParaRPr kumimoji="1" lang="ja-JP" altLang="en-U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36000" marR="36000" anchor="ctr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78322"/>
                  </a:ext>
                </a:extLst>
              </a:tr>
              <a:tr h="3550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関係</a:t>
                      </a:r>
                      <a:endParaRPr kumimoji="1" lang="ja-JP" altLang="en-U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36000" marR="36000" anchor="ctr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+mn-cs"/>
                        </a:rPr>
                        <a:t>□学校（□小学校  □中学校  □高校  □大学・専門）　</a:t>
                      </a:r>
                      <a:endParaRPr kumimoji="1" lang="en-US" altLang="ja-JP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+mn-cs"/>
                        </a:rPr>
                        <a:t>□仕事・アルバイト　　□趣味（　　　　　　　　　　　）　　□その他（　　　　　　　　　　　）</a:t>
                      </a:r>
                      <a:endParaRPr kumimoji="1" lang="en-US" altLang="ja-JP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+mn-cs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541838"/>
                  </a:ext>
                </a:extLst>
              </a:tr>
              <a:tr h="24960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電話番号</a:t>
                      </a:r>
                      <a:endParaRPr kumimoji="1" lang="ja-JP" altLang="en-U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36000" marR="36000" anchor="ctr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メール</a:t>
                      </a:r>
                      <a:endParaRPr kumimoji="1" lang="en-US" altLang="ja-JP" sz="12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36000" marR="3600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275259"/>
                  </a:ext>
                </a:extLst>
              </a:tr>
            </a:tbl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4384589" y="1029239"/>
            <a:ext cx="2305909" cy="400110"/>
          </a:xfrm>
          <a:prstGeom prst="rect">
            <a:avLst/>
          </a:prstGeom>
          <a:noFill/>
        </p:spPr>
        <p:txBody>
          <a:bodyPr wrap="square" rIns="36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kumimoji="1" lang="ja-JP" altLang="en-US" sz="12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記入日　　　　　　年　　　　月　　　　日</a:t>
            </a:r>
            <a:endParaRPr kumimoji="1" lang="en-US" altLang="ja-JP" sz="120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60201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650076"/>
              </p:ext>
            </p:extLst>
          </p:nvPr>
        </p:nvGraphicFramePr>
        <p:xfrm>
          <a:off x="987019" y="1145571"/>
          <a:ext cx="5531176" cy="399099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877289">
                  <a:extLst>
                    <a:ext uri="{9D8B030D-6E8A-4147-A177-3AD203B41FA5}">
                      <a16:colId xmlns:a16="http://schemas.microsoft.com/office/drawing/2014/main" val="127087539"/>
                    </a:ext>
                  </a:extLst>
                </a:gridCol>
                <a:gridCol w="777923">
                  <a:extLst>
                    <a:ext uri="{9D8B030D-6E8A-4147-A177-3AD203B41FA5}">
                      <a16:colId xmlns:a16="http://schemas.microsoft.com/office/drawing/2014/main" val="567388105"/>
                    </a:ext>
                  </a:extLst>
                </a:gridCol>
                <a:gridCol w="1119116">
                  <a:extLst>
                    <a:ext uri="{9D8B030D-6E8A-4147-A177-3AD203B41FA5}">
                      <a16:colId xmlns:a16="http://schemas.microsoft.com/office/drawing/2014/main" val="2049063322"/>
                    </a:ext>
                  </a:extLst>
                </a:gridCol>
                <a:gridCol w="1091821">
                  <a:extLst>
                    <a:ext uri="{9D8B030D-6E8A-4147-A177-3AD203B41FA5}">
                      <a16:colId xmlns:a16="http://schemas.microsoft.com/office/drawing/2014/main" val="1875241045"/>
                    </a:ext>
                  </a:extLst>
                </a:gridCol>
                <a:gridCol w="1078173">
                  <a:extLst>
                    <a:ext uri="{9D8B030D-6E8A-4147-A177-3AD203B41FA5}">
                      <a16:colId xmlns:a16="http://schemas.microsoft.com/office/drawing/2014/main" val="2640561273"/>
                    </a:ext>
                  </a:extLst>
                </a:gridCol>
                <a:gridCol w="586854">
                  <a:extLst>
                    <a:ext uri="{9D8B030D-6E8A-4147-A177-3AD203B41FA5}">
                      <a16:colId xmlns:a16="http://schemas.microsoft.com/office/drawing/2014/main" val="1933769516"/>
                    </a:ext>
                  </a:extLst>
                </a:gridCol>
              </a:tblGrid>
              <a:tr h="28885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金融機関</a:t>
                      </a:r>
                      <a:endParaRPr kumimoji="1" lang="en-US" altLang="ja-JP" sz="13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支店</a:t>
                      </a:r>
                      <a:endParaRPr kumimoji="1" lang="en-US" altLang="ja-JP" sz="13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口座種別</a:t>
                      </a:r>
                      <a:endParaRPr kumimoji="1" lang="en-US" altLang="ja-JP" sz="13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口座番号</a:t>
                      </a:r>
                      <a:endParaRPr kumimoji="1" lang="en-US" altLang="ja-JP" sz="13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名義</a:t>
                      </a:r>
                      <a:endParaRPr kumimoji="1" lang="en-US" altLang="ja-JP" sz="13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kumimoji="1" lang="ja-JP" altLang="en-US" sz="13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ネットバンク</a:t>
                      </a:r>
                      <a:endParaRPr kumimoji="1" lang="en-US" altLang="ja-JP" sz="13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8066080"/>
                  </a:ext>
                </a:extLst>
              </a:tr>
              <a:tr h="428660">
                <a:tc>
                  <a:txBody>
                    <a:bodyPr/>
                    <a:lstStyle/>
                    <a:p>
                      <a:pPr algn="ctr"/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marT="46800" anchor="ctr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□普通　□当座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□定期　□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□あり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ctr"/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□なし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00899"/>
                  </a:ext>
                </a:extLst>
              </a:tr>
              <a:tr h="428660">
                <a:tc>
                  <a:txBody>
                    <a:bodyPr/>
                    <a:lstStyle/>
                    <a:p>
                      <a:pPr algn="ctr"/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marT="46800" anchor="ctr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□普通　□当座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□定期　□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□あり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ctr"/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□なし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95116"/>
                  </a:ext>
                </a:extLst>
              </a:tr>
              <a:tr h="428660">
                <a:tc>
                  <a:txBody>
                    <a:bodyPr/>
                    <a:lstStyle/>
                    <a:p>
                      <a:pPr algn="ctr"/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marT="46800" anchor="ctr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□普通　□当座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□定期　□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□あり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ctr"/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□なし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763356"/>
                  </a:ext>
                </a:extLst>
              </a:tr>
              <a:tr h="428660">
                <a:tc>
                  <a:txBody>
                    <a:bodyPr/>
                    <a:lstStyle/>
                    <a:p>
                      <a:pPr algn="ctr"/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marT="46800" anchor="ctr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□普通　□当座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□定期　□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□あり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ctr"/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□なし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508055"/>
                  </a:ext>
                </a:extLst>
              </a:tr>
              <a:tr h="428660">
                <a:tc>
                  <a:txBody>
                    <a:bodyPr/>
                    <a:lstStyle/>
                    <a:p>
                      <a:pPr algn="ctr"/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marT="46800" anchor="ctr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□普通　□当座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□定期　□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□あり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ctr"/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□なし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321697"/>
                  </a:ext>
                </a:extLst>
              </a:tr>
              <a:tr h="428660">
                <a:tc>
                  <a:txBody>
                    <a:bodyPr/>
                    <a:lstStyle/>
                    <a:p>
                      <a:pPr algn="ctr"/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marT="46800" anchor="ctr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□普通　□当座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□定期　□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□あり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ctr"/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□なし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380741"/>
                  </a:ext>
                </a:extLst>
              </a:tr>
              <a:tr h="826155">
                <a:tc gridSpan="6"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メモ</a:t>
                      </a:r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marT="46800">
                    <a:lnL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332213"/>
                  </a:ext>
                </a:extLst>
              </a:tr>
            </a:tbl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4398514" y="735964"/>
            <a:ext cx="2305909" cy="400110"/>
          </a:xfrm>
          <a:prstGeom prst="rect">
            <a:avLst/>
          </a:prstGeom>
          <a:noFill/>
        </p:spPr>
        <p:txBody>
          <a:bodyPr wrap="square" rIns="36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kumimoji="1" lang="ja-JP" altLang="en-US" sz="12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記入日　　　　　　年　　　　月　　　　日</a:t>
            </a:r>
            <a:endParaRPr kumimoji="1" lang="en-US" altLang="ja-JP" sz="120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877828"/>
              </p:ext>
            </p:extLst>
          </p:nvPr>
        </p:nvGraphicFramePr>
        <p:xfrm>
          <a:off x="987017" y="5685806"/>
          <a:ext cx="5531177" cy="368504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829082">
                  <a:extLst>
                    <a:ext uri="{9D8B030D-6E8A-4147-A177-3AD203B41FA5}">
                      <a16:colId xmlns:a16="http://schemas.microsoft.com/office/drawing/2014/main" val="127087539"/>
                    </a:ext>
                  </a:extLst>
                </a:gridCol>
                <a:gridCol w="1048664">
                  <a:extLst>
                    <a:ext uri="{9D8B030D-6E8A-4147-A177-3AD203B41FA5}">
                      <a16:colId xmlns:a16="http://schemas.microsoft.com/office/drawing/2014/main" val="567388105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49063322"/>
                    </a:ext>
                  </a:extLst>
                </a:gridCol>
                <a:gridCol w="1177287">
                  <a:extLst>
                    <a:ext uri="{9D8B030D-6E8A-4147-A177-3AD203B41FA5}">
                      <a16:colId xmlns:a16="http://schemas.microsoft.com/office/drawing/2014/main" val="1875241045"/>
                    </a:ext>
                  </a:extLst>
                </a:gridCol>
                <a:gridCol w="1206144">
                  <a:extLst>
                    <a:ext uri="{9D8B030D-6E8A-4147-A177-3AD203B41FA5}">
                      <a16:colId xmlns:a16="http://schemas.microsoft.com/office/drawing/2014/main" val="2640561273"/>
                    </a:ext>
                  </a:extLst>
                </a:gridCol>
              </a:tblGrid>
              <a:tr h="228600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3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年金の</a:t>
                      </a:r>
                      <a:endParaRPr kumimoji="1" lang="en-US" altLang="ja-JP" sz="13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  <a:p>
                      <a:pPr algn="ctr"/>
                      <a:r>
                        <a:rPr kumimoji="1" lang="ja-JP" altLang="en-US" sz="13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種類</a:t>
                      </a:r>
                      <a:endParaRPr kumimoji="1" lang="en-US" altLang="ja-JP" sz="13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3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証書番号</a:t>
                      </a:r>
                      <a:endParaRPr kumimoji="1" lang="en-US" altLang="ja-JP" sz="13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sz="13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振込先</a:t>
                      </a:r>
                      <a:endParaRPr kumimoji="1" lang="en-US" altLang="ja-JP" sz="13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en-US" altLang="ja-JP" sz="1200" b="0" dirty="0" smtClean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marL="0" marR="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en-US" altLang="ja-JP" sz="1200" b="0" dirty="0" smtClean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2088066080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ysClr val="windowText" lastClr="000000"/>
                          </a:solidFill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金融機関</a:t>
                      </a:r>
                      <a:endParaRPr kumimoji="1" lang="en-US" altLang="ja-JP" sz="1200" b="1" dirty="0" smtClean="0">
                        <a:solidFill>
                          <a:sysClr val="windowText" lastClr="000000"/>
                        </a:solidFill>
                        <a:effectLst/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ysClr val="windowText" lastClr="000000"/>
                          </a:solidFill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支店</a:t>
                      </a:r>
                      <a:endParaRPr kumimoji="1" lang="en-US" altLang="ja-JP" sz="1200" b="1" dirty="0" smtClean="0">
                        <a:solidFill>
                          <a:sysClr val="windowText" lastClr="000000"/>
                        </a:solidFill>
                        <a:effectLst/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ysClr val="windowText" lastClr="000000"/>
                          </a:solidFill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口座番号</a:t>
                      </a:r>
                      <a:endParaRPr kumimoji="1" lang="en-US" altLang="ja-JP" sz="1200" b="1" dirty="0" smtClean="0">
                        <a:solidFill>
                          <a:sysClr val="windowText" lastClr="000000"/>
                        </a:solidFill>
                        <a:effectLst/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868688"/>
                  </a:ext>
                </a:extLst>
              </a:tr>
              <a:tr h="428660">
                <a:tc rowSpan="2">
                  <a:txBody>
                    <a:bodyPr/>
                    <a:lstStyle/>
                    <a:p>
                      <a:pPr algn="ctr"/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marT="46800" anchor="ctr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00899"/>
                  </a:ext>
                </a:extLst>
              </a:tr>
              <a:tr h="355275">
                <a:tc vMerge="1">
                  <a:txBody>
                    <a:bodyPr/>
                    <a:lstStyle/>
                    <a:p>
                      <a:pPr algn="ctr"/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marT="46800" anchor="ctr"/>
                </a:tc>
                <a:tc vMerge="1"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ysClr val="windowText" lastClr="000000"/>
                          </a:solidFill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口座種別</a:t>
                      </a:r>
                      <a:endParaRPr kumimoji="1" lang="en-US" altLang="ja-JP" sz="1200" b="1" dirty="0" smtClean="0">
                        <a:solidFill>
                          <a:sysClr val="windowText" lastClr="000000"/>
                        </a:solidFill>
                        <a:effectLst/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□普通　□当座　□定期　□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/>
                </a:tc>
                <a:extLst>
                  <a:ext uri="{0D108BD9-81ED-4DB2-BD59-A6C34878D82A}">
                    <a16:rowId xmlns:a16="http://schemas.microsoft.com/office/drawing/2014/main" val="1001295116"/>
                  </a:ext>
                </a:extLst>
              </a:tr>
              <a:tr h="428660">
                <a:tc rowSpan="2">
                  <a:txBody>
                    <a:bodyPr/>
                    <a:lstStyle/>
                    <a:p>
                      <a:pPr algn="ctr"/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marT="46800" anchor="ctr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763356"/>
                  </a:ext>
                </a:extLst>
              </a:tr>
              <a:tr h="342865">
                <a:tc vMerge="1">
                  <a:txBody>
                    <a:bodyPr/>
                    <a:lstStyle/>
                    <a:p>
                      <a:pPr algn="ctr"/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marT="46800" anchor="ctr"/>
                </a:tc>
                <a:tc vMerge="1"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b="1" dirty="0" smtClean="0">
                          <a:solidFill>
                            <a:sysClr val="windowText" lastClr="000000"/>
                          </a:solidFill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口座種別</a:t>
                      </a:r>
                      <a:endParaRPr kumimoji="1" lang="en-US" altLang="ja-JP" sz="1300" b="1" dirty="0" smtClean="0">
                        <a:solidFill>
                          <a:sysClr val="windowText" lastClr="000000"/>
                        </a:solidFill>
                        <a:effectLst/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□普通　□当座　□定期　□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/>
                </a:tc>
                <a:extLst>
                  <a:ext uri="{0D108BD9-81ED-4DB2-BD59-A6C34878D82A}">
                    <a16:rowId xmlns:a16="http://schemas.microsoft.com/office/drawing/2014/main" val="632508055"/>
                  </a:ext>
                </a:extLst>
              </a:tr>
              <a:tr h="428660">
                <a:tc rowSpan="2">
                  <a:txBody>
                    <a:bodyPr/>
                    <a:lstStyle/>
                    <a:p>
                      <a:pPr algn="ctr"/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marT="46800" anchor="ctr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321697"/>
                  </a:ext>
                </a:extLst>
              </a:tr>
              <a:tr h="333340">
                <a:tc vMerge="1">
                  <a:txBody>
                    <a:bodyPr/>
                    <a:lstStyle/>
                    <a:p>
                      <a:pPr algn="ctr"/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marT="46800" anchor="ctr"/>
                </a:tc>
                <a:tc vMerge="1"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b="1" dirty="0" smtClean="0">
                          <a:solidFill>
                            <a:sysClr val="windowText" lastClr="000000"/>
                          </a:solidFill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口座種別</a:t>
                      </a:r>
                      <a:endParaRPr kumimoji="1" lang="en-US" altLang="ja-JP" sz="1300" b="1" dirty="0" smtClean="0">
                        <a:solidFill>
                          <a:sysClr val="windowText" lastClr="000000"/>
                        </a:solidFill>
                        <a:effectLst/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□普通　□当座　□定期　□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/>
                </a:tc>
                <a:extLst>
                  <a:ext uri="{0D108BD9-81ED-4DB2-BD59-A6C34878D82A}">
                    <a16:rowId xmlns:a16="http://schemas.microsoft.com/office/drawing/2014/main" val="503380741"/>
                  </a:ext>
                </a:extLst>
              </a:tr>
              <a:tr h="803704">
                <a:tc gridSpan="5"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メモ</a:t>
                      </a:r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marT="46800">
                    <a:lnL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en-US" altLang="ja-JP" sz="1300" b="1" dirty="0" smtClean="0">
                        <a:solidFill>
                          <a:sysClr val="windowText" lastClr="000000"/>
                        </a:solidFill>
                        <a:effectLst/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713029"/>
                  </a:ext>
                </a:extLst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4398513" y="5285696"/>
            <a:ext cx="2305909" cy="400110"/>
          </a:xfrm>
          <a:prstGeom prst="rect">
            <a:avLst/>
          </a:prstGeom>
          <a:noFill/>
        </p:spPr>
        <p:txBody>
          <a:bodyPr wrap="square" rIns="36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kumimoji="1" lang="ja-JP" altLang="en-US" sz="12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記入日　　　　　　年　　　　月　　　　日</a:t>
            </a:r>
            <a:endParaRPr kumimoji="1" lang="en-US" altLang="ja-JP" sz="120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4343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958997"/>
              </p:ext>
            </p:extLst>
          </p:nvPr>
        </p:nvGraphicFramePr>
        <p:xfrm>
          <a:off x="988479" y="3404362"/>
          <a:ext cx="5531176" cy="19441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5616">
                  <a:extLst>
                    <a:ext uri="{9D8B030D-6E8A-4147-A177-3AD203B41FA5}">
                      <a16:colId xmlns:a16="http://schemas.microsoft.com/office/drawing/2014/main" val="127087539"/>
                    </a:ext>
                  </a:extLst>
                </a:gridCol>
                <a:gridCol w="699596">
                  <a:extLst>
                    <a:ext uri="{9D8B030D-6E8A-4147-A177-3AD203B41FA5}">
                      <a16:colId xmlns:a16="http://schemas.microsoft.com/office/drawing/2014/main" val="567388105"/>
                    </a:ext>
                  </a:extLst>
                </a:gridCol>
                <a:gridCol w="542288">
                  <a:extLst>
                    <a:ext uri="{9D8B030D-6E8A-4147-A177-3AD203B41FA5}">
                      <a16:colId xmlns:a16="http://schemas.microsoft.com/office/drawing/2014/main" val="2049063322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1875241045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673490592"/>
                    </a:ext>
                  </a:extLst>
                </a:gridCol>
                <a:gridCol w="1447726">
                  <a:extLst>
                    <a:ext uri="{9D8B030D-6E8A-4147-A177-3AD203B41FA5}">
                      <a16:colId xmlns:a16="http://schemas.microsoft.com/office/drawing/2014/main" val="3843770735"/>
                    </a:ext>
                  </a:extLst>
                </a:gridCol>
              </a:tblGrid>
              <a:tr h="324030">
                <a:tc rowSpan="6">
                  <a:txBody>
                    <a:bodyPr/>
                    <a:lstStyle/>
                    <a:p>
                      <a:pPr algn="l"/>
                      <a:r>
                        <a:rPr kumimoji="1" lang="en-US" altLang="ja-JP" sz="1100" b="1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【</a:t>
                      </a:r>
                      <a:r>
                        <a:rPr kumimoji="1" lang="ja-JP" altLang="en-US" sz="1100" b="1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生命保険</a:t>
                      </a:r>
                      <a:r>
                        <a:rPr kumimoji="1" lang="en-US" altLang="ja-JP" sz="1100" b="1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】</a:t>
                      </a:r>
                    </a:p>
                    <a:p>
                      <a:pPr algn="l"/>
                      <a:r>
                        <a:rPr kumimoji="1" lang="ja-JP" altLang="en-US" sz="105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□死亡保険</a:t>
                      </a:r>
                      <a:endParaRPr kumimoji="1" lang="en-US" altLang="ja-JP" sz="105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l"/>
                      <a:r>
                        <a:rPr kumimoji="1" lang="ja-JP" altLang="en-US" sz="105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□生存保険</a:t>
                      </a:r>
                      <a:endParaRPr kumimoji="1" lang="en-US" altLang="ja-JP" sz="105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l"/>
                      <a:r>
                        <a:rPr kumimoji="1" lang="ja-JP" altLang="en-US" sz="105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□医療保険</a:t>
                      </a:r>
                      <a:endParaRPr kumimoji="1" lang="en-US" altLang="ja-JP" sz="105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l"/>
                      <a:r>
                        <a:rPr kumimoji="1" lang="ja-JP" altLang="en-US" sz="105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□介護保険</a:t>
                      </a:r>
                      <a:endParaRPr kumimoji="1" lang="en-US" altLang="ja-JP" sz="105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kumimoji="1" lang="ja-JP" altLang="en-US" sz="105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□その他</a:t>
                      </a:r>
                      <a:endParaRPr kumimoji="1" lang="en-US" altLang="ja-JP" sz="105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l"/>
                      <a:r>
                        <a:rPr kumimoji="1" lang="en-US" altLang="ja-JP" sz="1100" b="1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【</a:t>
                      </a:r>
                      <a:r>
                        <a:rPr kumimoji="1" lang="ja-JP" altLang="en-US" sz="1100" b="1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損害保険</a:t>
                      </a:r>
                      <a:r>
                        <a:rPr kumimoji="1" lang="en-US" altLang="ja-JP" sz="1100" b="1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】</a:t>
                      </a:r>
                    </a:p>
                    <a:p>
                      <a:pPr algn="l"/>
                      <a:r>
                        <a:rPr kumimoji="1" lang="ja-JP" altLang="en-US" sz="105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□体の保険</a:t>
                      </a:r>
                      <a:endParaRPr kumimoji="1" lang="en-US" altLang="ja-JP" sz="105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l"/>
                      <a:r>
                        <a:rPr kumimoji="1" lang="ja-JP" altLang="en-US" sz="105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□住宅の保険</a:t>
                      </a:r>
                      <a:endParaRPr kumimoji="1" lang="en-US" altLang="ja-JP" sz="105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l"/>
                      <a:r>
                        <a:rPr kumimoji="1" lang="ja-JP" altLang="en-US" sz="105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□自動車保険</a:t>
                      </a:r>
                      <a:endParaRPr kumimoji="1" lang="en-US" altLang="ja-JP" sz="105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l"/>
                      <a:r>
                        <a:rPr kumimoji="1" lang="ja-JP" altLang="en-US" sz="105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□その他</a:t>
                      </a:r>
                      <a:endParaRPr kumimoji="1" lang="en-US" altLang="ja-JP" sz="105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marT="46800">
                    <a:lnL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kumimoji="1" lang="ja-JP" altLang="en-US" sz="1200" b="1" dirty="0" smtClean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保険会社</a:t>
                      </a:r>
                      <a:endParaRPr kumimoji="1" lang="en-US" altLang="ja-JP" sz="1200" b="1" dirty="0" smtClean="0">
                        <a:effectLst/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  <a:p>
                      <a:r>
                        <a:rPr kumimoji="1" lang="en-US" altLang="ja-JP" sz="1200" b="1" dirty="0" smtClean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(</a:t>
                      </a:r>
                      <a:r>
                        <a:rPr kumimoji="1" lang="ja-JP" altLang="en-US" sz="1200" b="1" dirty="0" smtClean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保険者</a:t>
                      </a:r>
                      <a:r>
                        <a:rPr kumimoji="1" lang="en-US" altLang="ja-JP" sz="1200" b="1" dirty="0" smtClean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)</a:t>
                      </a:r>
                    </a:p>
                    <a:p>
                      <a:pPr algn="ctr"/>
                      <a:r>
                        <a:rPr kumimoji="1" lang="ja-JP" altLang="en-US" sz="1200" b="1" dirty="0" smtClean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②</a:t>
                      </a:r>
                      <a:endParaRPr kumimoji="1" lang="en-US" altLang="ja-JP" sz="1200" b="1" dirty="0" smtClean="0">
                        <a:effectLst/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 smtClean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名称</a:t>
                      </a:r>
                      <a:endParaRPr kumimoji="1" lang="en-US" altLang="ja-JP" sz="1100" b="1" dirty="0" smtClean="0">
                        <a:effectLst/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5FB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00899"/>
                  </a:ext>
                </a:extLst>
              </a:tr>
              <a:tr h="324030">
                <a:tc vMerge="1">
                  <a:txBody>
                    <a:bodyPr/>
                    <a:lstStyle/>
                    <a:p>
                      <a:pPr algn="ctr"/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marT="46800" anchor="ctr"/>
                </a:tc>
                <a:tc vMerge="1"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 smtClean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連絡先</a:t>
                      </a:r>
                      <a:endParaRPr kumimoji="1" lang="en-US" altLang="ja-JP" sz="1100" b="1" dirty="0" smtClean="0">
                        <a:effectLst/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5FB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95116"/>
                  </a:ext>
                </a:extLst>
              </a:tr>
              <a:tr h="324030">
                <a:tc vMerge="1">
                  <a:txBody>
                    <a:bodyPr/>
                    <a:lstStyle/>
                    <a:p>
                      <a:pPr algn="ctr"/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marT="46800" anchor="ctr"/>
                </a:tc>
                <a:tc vMerge="1"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 smtClean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担当者</a:t>
                      </a:r>
                      <a:endParaRPr kumimoji="1" lang="en-US" altLang="ja-JP" sz="1100" b="1" dirty="0" smtClean="0">
                        <a:effectLst/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5FB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763356"/>
                  </a:ext>
                </a:extLst>
              </a:tr>
              <a:tr h="324030">
                <a:tc vMerge="1">
                  <a:txBody>
                    <a:bodyPr/>
                    <a:lstStyle/>
                    <a:p>
                      <a:pPr algn="ctr"/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marT="4680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被保険者</a:t>
                      </a:r>
                      <a:endParaRPr kumimoji="1" lang="en-US" altLang="ja-JP" sz="1200" b="1" dirty="0" smtClean="0">
                        <a:effectLst/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契約者</a:t>
                      </a:r>
                      <a:endParaRPr kumimoji="1" lang="en-US" altLang="ja-JP" sz="1200" b="1" dirty="0" smtClean="0">
                        <a:effectLst/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508055"/>
                  </a:ext>
                </a:extLst>
              </a:tr>
              <a:tr h="324030">
                <a:tc vMerge="1">
                  <a:txBody>
                    <a:bodyPr/>
                    <a:lstStyle/>
                    <a:p>
                      <a:pPr algn="ctr"/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marT="4680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証券番号</a:t>
                      </a:r>
                      <a:endParaRPr kumimoji="1" lang="en-US" altLang="ja-JP" sz="1200" b="1" dirty="0" smtClean="0">
                        <a:effectLst/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保険期間</a:t>
                      </a:r>
                      <a:endParaRPr kumimoji="1" lang="en-US" altLang="ja-JP" sz="1200" b="1" dirty="0" smtClean="0">
                        <a:effectLst/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321697"/>
                  </a:ext>
                </a:extLst>
              </a:tr>
              <a:tr h="324030">
                <a:tc vMerge="1">
                  <a:txBody>
                    <a:bodyPr/>
                    <a:lstStyle/>
                    <a:p>
                      <a:pPr algn="ctr"/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marT="4680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保険料</a:t>
                      </a:r>
                      <a:r>
                        <a:rPr kumimoji="1" lang="en-US" altLang="ja-JP" sz="1200" b="1" dirty="0" smtClean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(</a:t>
                      </a:r>
                      <a:r>
                        <a:rPr kumimoji="1" lang="ja-JP" altLang="en-US" sz="1200" b="1" dirty="0" smtClean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月額</a:t>
                      </a:r>
                      <a:r>
                        <a:rPr kumimoji="1" lang="en-US" altLang="ja-JP" sz="1200" b="1" dirty="0" smtClean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)</a:t>
                      </a: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受取人</a:t>
                      </a:r>
                      <a:endParaRPr kumimoji="1" lang="en-US" altLang="ja-JP" sz="1200" b="1" dirty="0" smtClean="0">
                        <a:effectLst/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380741"/>
                  </a:ext>
                </a:extLst>
              </a:tr>
            </a:tbl>
          </a:graphicData>
        </a:graphic>
      </p:graphicFrame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52860"/>
              </p:ext>
            </p:extLst>
          </p:nvPr>
        </p:nvGraphicFramePr>
        <p:xfrm>
          <a:off x="988479" y="1139931"/>
          <a:ext cx="5531176" cy="226821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955616">
                  <a:extLst>
                    <a:ext uri="{9D8B030D-6E8A-4147-A177-3AD203B41FA5}">
                      <a16:colId xmlns:a16="http://schemas.microsoft.com/office/drawing/2014/main" val="127087539"/>
                    </a:ext>
                  </a:extLst>
                </a:gridCol>
                <a:gridCol w="699596">
                  <a:extLst>
                    <a:ext uri="{9D8B030D-6E8A-4147-A177-3AD203B41FA5}">
                      <a16:colId xmlns:a16="http://schemas.microsoft.com/office/drawing/2014/main" val="567388105"/>
                    </a:ext>
                  </a:extLst>
                </a:gridCol>
                <a:gridCol w="542288">
                  <a:extLst>
                    <a:ext uri="{9D8B030D-6E8A-4147-A177-3AD203B41FA5}">
                      <a16:colId xmlns:a16="http://schemas.microsoft.com/office/drawing/2014/main" val="2049063322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1875241045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673490592"/>
                    </a:ext>
                  </a:extLst>
                </a:gridCol>
                <a:gridCol w="1447726">
                  <a:extLst>
                    <a:ext uri="{9D8B030D-6E8A-4147-A177-3AD203B41FA5}">
                      <a16:colId xmlns:a16="http://schemas.microsoft.com/office/drawing/2014/main" val="3843770735"/>
                    </a:ext>
                  </a:extLst>
                </a:gridCol>
              </a:tblGrid>
              <a:tr h="32403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種類</a:t>
                      </a:r>
                      <a:endParaRPr kumimoji="1" lang="en-US" altLang="ja-JP" sz="13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/>
                      <a:r>
                        <a:rPr kumimoji="1" lang="ja-JP" altLang="en-US" sz="13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　保険会社等</a:t>
                      </a:r>
                      <a:endParaRPr kumimoji="1" lang="en-US" altLang="ja-JP" sz="13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en-US" altLang="ja-JP" sz="13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5F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en-US" altLang="ja-JP" sz="1200" b="0" dirty="0" smtClean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en-US" altLang="ja-JP" sz="13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0" marR="0" anchor="ctr"/>
                </a:tc>
                <a:tc hMerge="1">
                  <a:txBody>
                    <a:bodyPr/>
                    <a:lstStyle/>
                    <a:p>
                      <a:pPr algn="l"/>
                      <a:endParaRPr kumimoji="1" lang="en-US" altLang="ja-JP" sz="13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3113242346"/>
                  </a:ext>
                </a:extLst>
              </a:tr>
              <a:tr h="324030">
                <a:tc rowSpan="6">
                  <a:txBody>
                    <a:bodyPr/>
                    <a:lstStyle/>
                    <a:p>
                      <a:pPr algn="l"/>
                      <a:r>
                        <a:rPr kumimoji="1" lang="en-US" altLang="ja-JP" sz="1100" b="1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【</a:t>
                      </a:r>
                      <a:r>
                        <a:rPr kumimoji="1" lang="ja-JP" altLang="en-US" sz="1100" b="1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生命保険</a:t>
                      </a:r>
                      <a:r>
                        <a:rPr kumimoji="1" lang="en-US" altLang="ja-JP" sz="1100" b="1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】</a:t>
                      </a:r>
                    </a:p>
                    <a:p>
                      <a:pPr algn="l"/>
                      <a:r>
                        <a:rPr kumimoji="1" lang="ja-JP" altLang="en-US" sz="105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□死亡保険</a:t>
                      </a:r>
                      <a:endParaRPr kumimoji="1" lang="en-US" altLang="ja-JP" sz="105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l"/>
                      <a:r>
                        <a:rPr kumimoji="1" lang="ja-JP" altLang="en-US" sz="105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□生存保険</a:t>
                      </a:r>
                      <a:endParaRPr kumimoji="1" lang="en-US" altLang="ja-JP" sz="105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l"/>
                      <a:r>
                        <a:rPr kumimoji="1" lang="ja-JP" altLang="en-US" sz="105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□医療保険</a:t>
                      </a:r>
                      <a:endParaRPr kumimoji="1" lang="en-US" altLang="ja-JP" sz="105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l"/>
                      <a:r>
                        <a:rPr kumimoji="1" lang="ja-JP" altLang="en-US" sz="105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□介護保険</a:t>
                      </a:r>
                      <a:endParaRPr kumimoji="1" lang="en-US" altLang="ja-JP" sz="105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kumimoji="1" lang="ja-JP" altLang="en-US" sz="105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□その他</a:t>
                      </a:r>
                      <a:endParaRPr kumimoji="1" lang="en-US" altLang="ja-JP" sz="105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l"/>
                      <a:r>
                        <a:rPr kumimoji="1" lang="en-US" altLang="ja-JP" sz="1100" b="1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【</a:t>
                      </a:r>
                      <a:r>
                        <a:rPr kumimoji="1" lang="ja-JP" altLang="en-US" sz="1100" b="1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損害保険</a:t>
                      </a:r>
                      <a:r>
                        <a:rPr kumimoji="1" lang="en-US" altLang="ja-JP" sz="1100" b="1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】</a:t>
                      </a:r>
                    </a:p>
                    <a:p>
                      <a:pPr algn="l"/>
                      <a:r>
                        <a:rPr kumimoji="1" lang="ja-JP" altLang="en-US" sz="105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□体の保険</a:t>
                      </a:r>
                      <a:endParaRPr kumimoji="1" lang="en-US" altLang="ja-JP" sz="105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l"/>
                      <a:r>
                        <a:rPr kumimoji="1" lang="ja-JP" altLang="en-US" sz="105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□住宅の保険</a:t>
                      </a:r>
                      <a:endParaRPr kumimoji="1" lang="en-US" altLang="ja-JP" sz="105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l"/>
                      <a:r>
                        <a:rPr kumimoji="1" lang="ja-JP" altLang="en-US" sz="105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□自動車保険</a:t>
                      </a:r>
                      <a:endParaRPr kumimoji="1" lang="en-US" altLang="ja-JP" sz="105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l"/>
                      <a:r>
                        <a:rPr kumimoji="1" lang="ja-JP" altLang="en-US" sz="105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□その他</a:t>
                      </a:r>
                      <a:endParaRPr kumimoji="1" lang="en-US" altLang="ja-JP" sz="105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marT="46800">
                    <a:lnL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kumimoji="1" lang="ja-JP" altLang="en-US" sz="1200" b="1" dirty="0" smtClean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保険会社</a:t>
                      </a:r>
                      <a:endParaRPr kumimoji="1" lang="en-US" altLang="ja-JP" sz="1200" b="1" dirty="0" smtClean="0">
                        <a:effectLst/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  <a:p>
                      <a:r>
                        <a:rPr kumimoji="1" lang="en-US" altLang="ja-JP" sz="1200" b="1" dirty="0" smtClean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(</a:t>
                      </a:r>
                      <a:r>
                        <a:rPr kumimoji="1" lang="ja-JP" altLang="en-US" sz="1200" b="1" dirty="0" smtClean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保険者</a:t>
                      </a:r>
                      <a:r>
                        <a:rPr kumimoji="1" lang="en-US" altLang="ja-JP" sz="1200" b="1" dirty="0" smtClean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)</a:t>
                      </a:r>
                    </a:p>
                    <a:p>
                      <a:pPr algn="ctr"/>
                      <a:r>
                        <a:rPr kumimoji="1" lang="ja-JP" altLang="en-US" sz="1200" b="1" dirty="0" smtClean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①</a:t>
                      </a:r>
                      <a:endParaRPr kumimoji="1" lang="en-US" altLang="ja-JP" sz="1200" b="1" dirty="0" smtClean="0">
                        <a:effectLst/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 smtClean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名称</a:t>
                      </a:r>
                      <a:endParaRPr kumimoji="1" lang="en-US" altLang="ja-JP" sz="1100" b="1" dirty="0" smtClean="0">
                        <a:effectLst/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5FB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00899"/>
                  </a:ext>
                </a:extLst>
              </a:tr>
              <a:tr h="324030">
                <a:tc vMerge="1">
                  <a:txBody>
                    <a:bodyPr/>
                    <a:lstStyle/>
                    <a:p>
                      <a:pPr algn="ctr"/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marT="46800" anchor="ctr"/>
                </a:tc>
                <a:tc vMerge="1"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 smtClean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連絡先</a:t>
                      </a:r>
                      <a:endParaRPr kumimoji="1" lang="en-US" altLang="ja-JP" sz="1100" b="1" dirty="0" smtClean="0">
                        <a:effectLst/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5FB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95116"/>
                  </a:ext>
                </a:extLst>
              </a:tr>
              <a:tr h="324030">
                <a:tc vMerge="1">
                  <a:txBody>
                    <a:bodyPr/>
                    <a:lstStyle/>
                    <a:p>
                      <a:pPr algn="ctr"/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marT="46800" anchor="ctr"/>
                </a:tc>
                <a:tc vMerge="1"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 smtClean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担当者</a:t>
                      </a:r>
                      <a:endParaRPr kumimoji="1" lang="en-US" altLang="ja-JP" sz="1100" b="1" dirty="0" smtClean="0">
                        <a:effectLst/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5FB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763356"/>
                  </a:ext>
                </a:extLst>
              </a:tr>
              <a:tr h="324030">
                <a:tc vMerge="1">
                  <a:txBody>
                    <a:bodyPr/>
                    <a:lstStyle/>
                    <a:p>
                      <a:pPr algn="ctr"/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marT="4680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被保険者</a:t>
                      </a:r>
                      <a:endParaRPr kumimoji="1" lang="en-US" altLang="ja-JP" sz="1200" b="1" dirty="0" smtClean="0">
                        <a:effectLst/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契約者</a:t>
                      </a:r>
                      <a:endParaRPr kumimoji="1" lang="en-US" altLang="ja-JP" sz="1200" b="1" dirty="0" smtClean="0">
                        <a:effectLst/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508055"/>
                  </a:ext>
                </a:extLst>
              </a:tr>
              <a:tr h="324030">
                <a:tc vMerge="1">
                  <a:txBody>
                    <a:bodyPr/>
                    <a:lstStyle/>
                    <a:p>
                      <a:pPr algn="ctr"/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marT="4680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証券番号</a:t>
                      </a:r>
                      <a:endParaRPr kumimoji="1" lang="en-US" altLang="ja-JP" sz="1200" b="1" dirty="0" smtClean="0">
                        <a:effectLst/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保険期間</a:t>
                      </a:r>
                      <a:endParaRPr kumimoji="1" lang="en-US" altLang="ja-JP" sz="1200" b="1" dirty="0" smtClean="0">
                        <a:effectLst/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321697"/>
                  </a:ext>
                </a:extLst>
              </a:tr>
              <a:tr h="324030">
                <a:tc vMerge="1">
                  <a:txBody>
                    <a:bodyPr/>
                    <a:lstStyle/>
                    <a:p>
                      <a:pPr algn="ctr"/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marT="4680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保険料</a:t>
                      </a:r>
                      <a:r>
                        <a:rPr kumimoji="1" lang="en-US" altLang="ja-JP" sz="1200" b="1" dirty="0" smtClean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(</a:t>
                      </a:r>
                      <a:r>
                        <a:rPr kumimoji="1" lang="ja-JP" altLang="en-US" sz="1200" b="1" dirty="0" smtClean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月額</a:t>
                      </a:r>
                      <a:r>
                        <a:rPr kumimoji="1" lang="en-US" altLang="ja-JP" sz="1200" b="1" dirty="0" smtClean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)</a:t>
                      </a: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受取人</a:t>
                      </a:r>
                      <a:endParaRPr kumimoji="1" lang="en-US" altLang="ja-JP" sz="1200" b="1" dirty="0" smtClean="0">
                        <a:effectLst/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380741"/>
                  </a:ext>
                </a:extLst>
              </a:tr>
            </a:tbl>
          </a:graphicData>
        </a:graphic>
      </p:graphicFrame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194022"/>
              </p:ext>
            </p:extLst>
          </p:nvPr>
        </p:nvGraphicFramePr>
        <p:xfrm>
          <a:off x="988479" y="5348542"/>
          <a:ext cx="5531176" cy="19441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5616">
                  <a:extLst>
                    <a:ext uri="{9D8B030D-6E8A-4147-A177-3AD203B41FA5}">
                      <a16:colId xmlns:a16="http://schemas.microsoft.com/office/drawing/2014/main" val="127087539"/>
                    </a:ext>
                  </a:extLst>
                </a:gridCol>
                <a:gridCol w="699596">
                  <a:extLst>
                    <a:ext uri="{9D8B030D-6E8A-4147-A177-3AD203B41FA5}">
                      <a16:colId xmlns:a16="http://schemas.microsoft.com/office/drawing/2014/main" val="567388105"/>
                    </a:ext>
                  </a:extLst>
                </a:gridCol>
                <a:gridCol w="542288">
                  <a:extLst>
                    <a:ext uri="{9D8B030D-6E8A-4147-A177-3AD203B41FA5}">
                      <a16:colId xmlns:a16="http://schemas.microsoft.com/office/drawing/2014/main" val="2049063322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1875241045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673490592"/>
                    </a:ext>
                  </a:extLst>
                </a:gridCol>
                <a:gridCol w="1447726">
                  <a:extLst>
                    <a:ext uri="{9D8B030D-6E8A-4147-A177-3AD203B41FA5}">
                      <a16:colId xmlns:a16="http://schemas.microsoft.com/office/drawing/2014/main" val="3843770735"/>
                    </a:ext>
                  </a:extLst>
                </a:gridCol>
              </a:tblGrid>
              <a:tr h="324030">
                <a:tc rowSpan="6">
                  <a:txBody>
                    <a:bodyPr/>
                    <a:lstStyle/>
                    <a:p>
                      <a:pPr algn="l"/>
                      <a:r>
                        <a:rPr kumimoji="1" lang="en-US" altLang="ja-JP" sz="1100" b="1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【</a:t>
                      </a:r>
                      <a:r>
                        <a:rPr kumimoji="1" lang="ja-JP" altLang="en-US" sz="1100" b="1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生命保険</a:t>
                      </a:r>
                      <a:r>
                        <a:rPr kumimoji="1" lang="en-US" altLang="ja-JP" sz="1100" b="1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】</a:t>
                      </a:r>
                    </a:p>
                    <a:p>
                      <a:pPr algn="l"/>
                      <a:r>
                        <a:rPr kumimoji="1" lang="ja-JP" altLang="en-US" sz="105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□死亡保険</a:t>
                      </a:r>
                      <a:endParaRPr kumimoji="1" lang="en-US" altLang="ja-JP" sz="105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l"/>
                      <a:r>
                        <a:rPr kumimoji="1" lang="ja-JP" altLang="en-US" sz="105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□生存保険</a:t>
                      </a:r>
                      <a:endParaRPr kumimoji="1" lang="en-US" altLang="ja-JP" sz="105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l"/>
                      <a:r>
                        <a:rPr kumimoji="1" lang="ja-JP" altLang="en-US" sz="105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□医療保険</a:t>
                      </a:r>
                      <a:endParaRPr kumimoji="1" lang="en-US" altLang="ja-JP" sz="105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l"/>
                      <a:r>
                        <a:rPr kumimoji="1" lang="ja-JP" altLang="en-US" sz="105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□介護保険</a:t>
                      </a:r>
                      <a:endParaRPr kumimoji="1" lang="en-US" altLang="ja-JP" sz="105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kumimoji="1" lang="ja-JP" altLang="en-US" sz="105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□その他</a:t>
                      </a:r>
                      <a:endParaRPr kumimoji="1" lang="en-US" altLang="ja-JP" sz="105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l"/>
                      <a:r>
                        <a:rPr kumimoji="1" lang="en-US" altLang="ja-JP" sz="1100" b="1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【</a:t>
                      </a:r>
                      <a:r>
                        <a:rPr kumimoji="1" lang="ja-JP" altLang="en-US" sz="1100" b="1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損害保険</a:t>
                      </a:r>
                      <a:r>
                        <a:rPr kumimoji="1" lang="en-US" altLang="ja-JP" sz="1100" b="1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】</a:t>
                      </a:r>
                    </a:p>
                    <a:p>
                      <a:pPr algn="l"/>
                      <a:r>
                        <a:rPr kumimoji="1" lang="ja-JP" altLang="en-US" sz="105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□体の保険</a:t>
                      </a:r>
                      <a:endParaRPr kumimoji="1" lang="en-US" altLang="ja-JP" sz="105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l"/>
                      <a:r>
                        <a:rPr kumimoji="1" lang="ja-JP" altLang="en-US" sz="105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□住宅の保険</a:t>
                      </a:r>
                      <a:endParaRPr kumimoji="1" lang="en-US" altLang="ja-JP" sz="105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l"/>
                      <a:r>
                        <a:rPr kumimoji="1" lang="ja-JP" altLang="en-US" sz="105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□自動車保険</a:t>
                      </a:r>
                      <a:endParaRPr kumimoji="1" lang="en-US" altLang="ja-JP" sz="105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l"/>
                      <a:r>
                        <a:rPr kumimoji="1" lang="ja-JP" altLang="en-US" sz="105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□その他</a:t>
                      </a:r>
                      <a:endParaRPr kumimoji="1" lang="en-US" altLang="ja-JP" sz="105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marT="46800">
                    <a:lnL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kumimoji="1" lang="ja-JP" altLang="en-US" sz="1200" b="1" dirty="0" smtClean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保険会社</a:t>
                      </a:r>
                      <a:endParaRPr kumimoji="1" lang="en-US" altLang="ja-JP" sz="1200" b="1" dirty="0" smtClean="0">
                        <a:effectLst/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  <a:p>
                      <a:r>
                        <a:rPr kumimoji="1" lang="en-US" altLang="ja-JP" sz="1200" b="1" dirty="0" smtClean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(</a:t>
                      </a:r>
                      <a:r>
                        <a:rPr kumimoji="1" lang="ja-JP" altLang="en-US" sz="1200" b="1" dirty="0" smtClean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保険者</a:t>
                      </a:r>
                      <a:r>
                        <a:rPr kumimoji="1" lang="en-US" altLang="ja-JP" sz="1200" b="1" dirty="0" smtClean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)</a:t>
                      </a:r>
                    </a:p>
                    <a:p>
                      <a:pPr algn="ctr"/>
                      <a:r>
                        <a:rPr kumimoji="1" lang="ja-JP" altLang="en-US" sz="1200" b="1" dirty="0" smtClean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③</a:t>
                      </a:r>
                      <a:endParaRPr kumimoji="1" lang="en-US" altLang="ja-JP" sz="1200" b="1" dirty="0" smtClean="0">
                        <a:effectLst/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 smtClean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名称</a:t>
                      </a:r>
                      <a:endParaRPr kumimoji="1" lang="en-US" altLang="ja-JP" sz="1100" b="1" dirty="0" smtClean="0">
                        <a:effectLst/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5FB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00899"/>
                  </a:ext>
                </a:extLst>
              </a:tr>
              <a:tr h="324030">
                <a:tc vMerge="1">
                  <a:txBody>
                    <a:bodyPr/>
                    <a:lstStyle/>
                    <a:p>
                      <a:pPr algn="ctr"/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marT="46800" anchor="ctr"/>
                </a:tc>
                <a:tc vMerge="1"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 smtClean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連絡先</a:t>
                      </a:r>
                      <a:endParaRPr kumimoji="1" lang="en-US" altLang="ja-JP" sz="1100" b="1" dirty="0" smtClean="0">
                        <a:effectLst/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5FB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95116"/>
                  </a:ext>
                </a:extLst>
              </a:tr>
              <a:tr h="324030">
                <a:tc vMerge="1">
                  <a:txBody>
                    <a:bodyPr/>
                    <a:lstStyle/>
                    <a:p>
                      <a:pPr algn="ctr"/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marT="46800" anchor="ctr"/>
                </a:tc>
                <a:tc vMerge="1"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 smtClean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担当者</a:t>
                      </a:r>
                      <a:endParaRPr kumimoji="1" lang="en-US" altLang="ja-JP" sz="1100" b="1" dirty="0" smtClean="0">
                        <a:effectLst/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5FB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763356"/>
                  </a:ext>
                </a:extLst>
              </a:tr>
              <a:tr h="324030">
                <a:tc vMerge="1">
                  <a:txBody>
                    <a:bodyPr/>
                    <a:lstStyle/>
                    <a:p>
                      <a:pPr algn="ctr"/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marT="4680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被保険者</a:t>
                      </a:r>
                      <a:endParaRPr kumimoji="1" lang="en-US" altLang="ja-JP" sz="1200" b="1" dirty="0" smtClean="0">
                        <a:effectLst/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契約者</a:t>
                      </a:r>
                      <a:endParaRPr kumimoji="1" lang="en-US" altLang="ja-JP" sz="1200" b="1" dirty="0" smtClean="0">
                        <a:effectLst/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508055"/>
                  </a:ext>
                </a:extLst>
              </a:tr>
              <a:tr h="324030">
                <a:tc vMerge="1">
                  <a:txBody>
                    <a:bodyPr/>
                    <a:lstStyle/>
                    <a:p>
                      <a:pPr algn="ctr"/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marT="4680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証券番号</a:t>
                      </a:r>
                      <a:endParaRPr kumimoji="1" lang="en-US" altLang="ja-JP" sz="1200" b="1" dirty="0" smtClean="0">
                        <a:effectLst/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保険期間</a:t>
                      </a:r>
                      <a:endParaRPr kumimoji="1" lang="en-US" altLang="ja-JP" sz="1200" b="1" dirty="0" smtClean="0">
                        <a:effectLst/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321697"/>
                  </a:ext>
                </a:extLst>
              </a:tr>
              <a:tr h="324030">
                <a:tc vMerge="1">
                  <a:txBody>
                    <a:bodyPr/>
                    <a:lstStyle/>
                    <a:p>
                      <a:pPr algn="ctr"/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marT="4680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保険料</a:t>
                      </a:r>
                      <a:r>
                        <a:rPr kumimoji="1" lang="en-US" altLang="ja-JP" sz="1200" b="1" dirty="0" smtClean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(</a:t>
                      </a:r>
                      <a:r>
                        <a:rPr kumimoji="1" lang="ja-JP" altLang="en-US" sz="1200" b="1" dirty="0" smtClean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月額</a:t>
                      </a:r>
                      <a:r>
                        <a:rPr kumimoji="1" lang="en-US" altLang="ja-JP" sz="1200" b="1" dirty="0" smtClean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)</a:t>
                      </a: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受取人</a:t>
                      </a:r>
                      <a:endParaRPr kumimoji="1" lang="en-US" altLang="ja-JP" sz="1200" b="1" dirty="0" smtClean="0">
                        <a:effectLst/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380741"/>
                  </a:ext>
                </a:extLst>
              </a:tr>
            </a:tbl>
          </a:graphicData>
        </a:graphic>
      </p:graphicFrame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447495"/>
              </p:ext>
            </p:extLst>
          </p:nvPr>
        </p:nvGraphicFramePr>
        <p:xfrm>
          <a:off x="988479" y="7299056"/>
          <a:ext cx="5531176" cy="19441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5616">
                  <a:extLst>
                    <a:ext uri="{9D8B030D-6E8A-4147-A177-3AD203B41FA5}">
                      <a16:colId xmlns:a16="http://schemas.microsoft.com/office/drawing/2014/main" val="127087539"/>
                    </a:ext>
                  </a:extLst>
                </a:gridCol>
                <a:gridCol w="699596">
                  <a:extLst>
                    <a:ext uri="{9D8B030D-6E8A-4147-A177-3AD203B41FA5}">
                      <a16:colId xmlns:a16="http://schemas.microsoft.com/office/drawing/2014/main" val="567388105"/>
                    </a:ext>
                  </a:extLst>
                </a:gridCol>
                <a:gridCol w="542288">
                  <a:extLst>
                    <a:ext uri="{9D8B030D-6E8A-4147-A177-3AD203B41FA5}">
                      <a16:colId xmlns:a16="http://schemas.microsoft.com/office/drawing/2014/main" val="2049063322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1875241045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673490592"/>
                    </a:ext>
                  </a:extLst>
                </a:gridCol>
                <a:gridCol w="1447726">
                  <a:extLst>
                    <a:ext uri="{9D8B030D-6E8A-4147-A177-3AD203B41FA5}">
                      <a16:colId xmlns:a16="http://schemas.microsoft.com/office/drawing/2014/main" val="3843770735"/>
                    </a:ext>
                  </a:extLst>
                </a:gridCol>
              </a:tblGrid>
              <a:tr h="324030">
                <a:tc rowSpan="6">
                  <a:txBody>
                    <a:bodyPr/>
                    <a:lstStyle/>
                    <a:p>
                      <a:pPr algn="l"/>
                      <a:r>
                        <a:rPr kumimoji="1" lang="en-US" altLang="ja-JP" sz="1100" b="1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【</a:t>
                      </a:r>
                      <a:r>
                        <a:rPr kumimoji="1" lang="ja-JP" altLang="en-US" sz="1100" b="1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生命保険</a:t>
                      </a:r>
                      <a:r>
                        <a:rPr kumimoji="1" lang="en-US" altLang="ja-JP" sz="1100" b="1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】</a:t>
                      </a:r>
                    </a:p>
                    <a:p>
                      <a:pPr algn="l"/>
                      <a:r>
                        <a:rPr kumimoji="1" lang="ja-JP" altLang="en-US" sz="105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□死亡保険</a:t>
                      </a:r>
                      <a:endParaRPr kumimoji="1" lang="en-US" altLang="ja-JP" sz="105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l"/>
                      <a:r>
                        <a:rPr kumimoji="1" lang="ja-JP" altLang="en-US" sz="105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□生存保険</a:t>
                      </a:r>
                      <a:endParaRPr kumimoji="1" lang="en-US" altLang="ja-JP" sz="105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l"/>
                      <a:r>
                        <a:rPr kumimoji="1" lang="ja-JP" altLang="en-US" sz="105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□医療保険</a:t>
                      </a:r>
                      <a:endParaRPr kumimoji="1" lang="en-US" altLang="ja-JP" sz="105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l"/>
                      <a:r>
                        <a:rPr kumimoji="1" lang="ja-JP" altLang="en-US" sz="105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□介護保険</a:t>
                      </a:r>
                      <a:endParaRPr kumimoji="1" lang="en-US" altLang="ja-JP" sz="105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kumimoji="1" lang="ja-JP" altLang="en-US" sz="105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□その他</a:t>
                      </a:r>
                      <a:endParaRPr kumimoji="1" lang="en-US" altLang="ja-JP" sz="105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l"/>
                      <a:r>
                        <a:rPr kumimoji="1" lang="en-US" altLang="ja-JP" sz="1100" b="1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【</a:t>
                      </a:r>
                      <a:r>
                        <a:rPr kumimoji="1" lang="ja-JP" altLang="en-US" sz="1100" b="1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損害保険</a:t>
                      </a:r>
                      <a:r>
                        <a:rPr kumimoji="1" lang="en-US" altLang="ja-JP" sz="1100" b="1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】</a:t>
                      </a:r>
                    </a:p>
                    <a:p>
                      <a:pPr algn="l"/>
                      <a:r>
                        <a:rPr kumimoji="1" lang="ja-JP" altLang="en-US" sz="105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□体の保険</a:t>
                      </a:r>
                      <a:endParaRPr kumimoji="1" lang="en-US" altLang="ja-JP" sz="105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l"/>
                      <a:r>
                        <a:rPr kumimoji="1" lang="ja-JP" altLang="en-US" sz="105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□住宅の保険</a:t>
                      </a:r>
                      <a:endParaRPr kumimoji="1" lang="en-US" altLang="ja-JP" sz="105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l"/>
                      <a:r>
                        <a:rPr kumimoji="1" lang="ja-JP" altLang="en-US" sz="105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□自動車保険</a:t>
                      </a:r>
                      <a:endParaRPr kumimoji="1" lang="en-US" altLang="ja-JP" sz="105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l"/>
                      <a:r>
                        <a:rPr kumimoji="1" lang="ja-JP" altLang="en-US" sz="105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□その他</a:t>
                      </a:r>
                      <a:endParaRPr kumimoji="1" lang="en-US" altLang="ja-JP" sz="105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marT="46800">
                    <a:lnL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kumimoji="1" lang="ja-JP" altLang="en-US" sz="1200" b="1" dirty="0" smtClean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保険会社</a:t>
                      </a:r>
                      <a:endParaRPr kumimoji="1" lang="en-US" altLang="ja-JP" sz="1200" b="1" dirty="0" smtClean="0">
                        <a:effectLst/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  <a:p>
                      <a:r>
                        <a:rPr kumimoji="1" lang="en-US" altLang="ja-JP" sz="1200" b="1" dirty="0" smtClean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(</a:t>
                      </a:r>
                      <a:r>
                        <a:rPr kumimoji="1" lang="ja-JP" altLang="en-US" sz="1200" b="1" dirty="0" smtClean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保険者</a:t>
                      </a:r>
                      <a:r>
                        <a:rPr kumimoji="1" lang="en-US" altLang="ja-JP" sz="1200" b="1" dirty="0" smtClean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)</a:t>
                      </a:r>
                    </a:p>
                    <a:p>
                      <a:pPr algn="ctr"/>
                      <a:r>
                        <a:rPr kumimoji="1" lang="ja-JP" altLang="en-US" sz="1200" b="1" smtClean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④</a:t>
                      </a:r>
                      <a:endParaRPr kumimoji="1" lang="en-US" altLang="ja-JP" sz="1200" b="1" dirty="0" smtClean="0">
                        <a:effectLst/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 smtClean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名称</a:t>
                      </a:r>
                      <a:endParaRPr kumimoji="1" lang="en-US" altLang="ja-JP" sz="1100" b="1" dirty="0" smtClean="0">
                        <a:effectLst/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5FB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00899"/>
                  </a:ext>
                </a:extLst>
              </a:tr>
              <a:tr h="324030">
                <a:tc vMerge="1">
                  <a:txBody>
                    <a:bodyPr/>
                    <a:lstStyle/>
                    <a:p>
                      <a:pPr algn="ctr"/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marT="46800" anchor="ctr"/>
                </a:tc>
                <a:tc vMerge="1"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 smtClean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連絡先</a:t>
                      </a:r>
                      <a:endParaRPr kumimoji="1" lang="en-US" altLang="ja-JP" sz="1100" b="1" dirty="0" smtClean="0">
                        <a:effectLst/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5FB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95116"/>
                  </a:ext>
                </a:extLst>
              </a:tr>
              <a:tr h="324030">
                <a:tc vMerge="1">
                  <a:txBody>
                    <a:bodyPr/>
                    <a:lstStyle/>
                    <a:p>
                      <a:pPr algn="ctr"/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marT="46800" anchor="ctr"/>
                </a:tc>
                <a:tc vMerge="1"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 smtClean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担当者</a:t>
                      </a:r>
                      <a:endParaRPr kumimoji="1" lang="en-US" altLang="ja-JP" sz="1100" b="1" dirty="0" smtClean="0">
                        <a:effectLst/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5FB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763356"/>
                  </a:ext>
                </a:extLst>
              </a:tr>
              <a:tr h="324030">
                <a:tc vMerge="1">
                  <a:txBody>
                    <a:bodyPr/>
                    <a:lstStyle/>
                    <a:p>
                      <a:pPr algn="ctr"/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marT="4680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被保険者</a:t>
                      </a:r>
                      <a:endParaRPr kumimoji="1" lang="en-US" altLang="ja-JP" sz="1200" b="1" dirty="0" smtClean="0">
                        <a:effectLst/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契約者</a:t>
                      </a:r>
                      <a:endParaRPr kumimoji="1" lang="en-US" altLang="ja-JP" sz="1200" b="1" dirty="0" smtClean="0">
                        <a:effectLst/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508055"/>
                  </a:ext>
                </a:extLst>
              </a:tr>
              <a:tr h="324030">
                <a:tc vMerge="1">
                  <a:txBody>
                    <a:bodyPr/>
                    <a:lstStyle/>
                    <a:p>
                      <a:pPr algn="ctr"/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marT="4680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証券番号</a:t>
                      </a:r>
                      <a:endParaRPr kumimoji="1" lang="en-US" altLang="ja-JP" sz="1200" b="1" dirty="0" smtClean="0">
                        <a:effectLst/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保険期間</a:t>
                      </a:r>
                      <a:endParaRPr kumimoji="1" lang="en-US" altLang="ja-JP" sz="1200" b="1" dirty="0" smtClean="0">
                        <a:effectLst/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321697"/>
                  </a:ext>
                </a:extLst>
              </a:tr>
              <a:tr h="324030">
                <a:tc vMerge="1">
                  <a:txBody>
                    <a:bodyPr/>
                    <a:lstStyle/>
                    <a:p>
                      <a:pPr algn="ctr"/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marT="4680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保険料</a:t>
                      </a:r>
                      <a:r>
                        <a:rPr kumimoji="1" lang="en-US" altLang="ja-JP" sz="1200" b="1" dirty="0" smtClean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(</a:t>
                      </a:r>
                      <a:r>
                        <a:rPr kumimoji="1" lang="ja-JP" altLang="en-US" sz="1200" b="1" dirty="0" smtClean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月額</a:t>
                      </a:r>
                      <a:r>
                        <a:rPr kumimoji="1" lang="en-US" altLang="ja-JP" sz="1200" b="1" dirty="0" smtClean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)</a:t>
                      </a: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受取人</a:t>
                      </a:r>
                      <a:endParaRPr kumimoji="1" lang="en-US" altLang="ja-JP" sz="1200" b="1" dirty="0" smtClean="0">
                        <a:effectLst/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4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380741"/>
                  </a:ext>
                </a:extLst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4398514" y="735964"/>
            <a:ext cx="2305909" cy="400110"/>
          </a:xfrm>
          <a:prstGeom prst="rect">
            <a:avLst/>
          </a:prstGeom>
          <a:noFill/>
        </p:spPr>
        <p:txBody>
          <a:bodyPr wrap="square" rIns="36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kumimoji="1" lang="ja-JP" altLang="en-US" sz="12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記入日　　　　　　年　　　　月　　　　日</a:t>
            </a:r>
            <a:endParaRPr kumimoji="1" lang="en-US" altLang="ja-JP" sz="120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94082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301468" y="1049402"/>
            <a:ext cx="2305909" cy="400110"/>
          </a:xfrm>
          <a:prstGeom prst="rect">
            <a:avLst/>
          </a:prstGeom>
          <a:noFill/>
        </p:spPr>
        <p:txBody>
          <a:bodyPr wrap="square" rIns="36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kumimoji="1" lang="ja-JP" altLang="en-US" sz="12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記入日　　　　　　年　　　　月　　　　日</a:t>
            </a:r>
            <a:endParaRPr kumimoji="1" lang="en-US" altLang="ja-JP" sz="120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047550"/>
              </p:ext>
            </p:extLst>
          </p:nvPr>
        </p:nvGraphicFramePr>
        <p:xfrm>
          <a:off x="992150" y="1420748"/>
          <a:ext cx="5405069" cy="277420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405069">
                  <a:extLst>
                    <a:ext uri="{9D8B030D-6E8A-4147-A177-3AD203B41FA5}">
                      <a16:colId xmlns:a16="http://schemas.microsoft.com/office/drawing/2014/main" val="127087539"/>
                    </a:ext>
                  </a:extLst>
                </a:gridCol>
              </a:tblGrid>
              <a:tr h="20513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内　容</a:t>
                      </a:r>
                      <a:endParaRPr kumimoji="1" lang="en-US" altLang="ja-JP" sz="1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8066080"/>
                  </a:ext>
                </a:extLst>
              </a:tr>
              <a:tr h="1673090">
                <a:tc>
                  <a:txBody>
                    <a:bodyPr/>
                    <a:lstStyle/>
                    <a:p>
                      <a:pPr marL="177800" indent="-177800" algn="l">
                        <a:lnSpc>
                          <a:spcPts val="1600"/>
                        </a:lnSpc>
                        <a:spcAft>
                          <a:spcPts val="600"/>
                        </a:spcAft>
                      </a:pPr>
                      <a:r>
                        <a:rPr kumimoji="1" lang="ja-JP" altLang="en-US" sz="13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□家族（配偶者や子ども）に介護してもらい自宅で生活したい</a:t>
                      </a:r>
                      <a:endParaRPr kumimoji="1" lang="en-US" altLang="ja-JP" sz="13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marL="177800" indent="-177800" algn="l">
                        <a:lnSpc>
                          <a:spcPts val="1600"/>
                        </a:lnSpc>
                        <a:spcAft>
                          <a:spcPts val="600"/>
                        </a:spcAft>
                      </a:pPr>
                      <a:r>
                        <a:rPr kumimoji="1" lang="ja-JP" altLang="en-US" sz="13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□介護保険サービスを利用して自宅で生活したい</a:t>
                      </a:r>
                      <a:endParaRPr kumimoji="1" lang="en-US" altLang="ja-JP" sz="13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marL="177800" indent="-177800" algn="l">
                        <a:lnSpc>
                          <a:spcPts val="1600"/>
                        </a:lnSpc>
                        <a:spcAft>
                          <a:spcPts val="600"/>
                        </a:spcAft>
                      </a:pPr>
                      <a:r>
                        <a:rPr kumimoji="1" lang="ja-JP" altLang="en-US" sz="13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□家族（配偶者や子ども）に介護してもらい介護保険サービスも利用して自宅で生活したい</a:t>
                      </a:r>
                      <a:endParaRPr kumimoji="1" lang="en-US" altLang="ja-JP" sz="13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marL="177800" indent="-177800" algn="l">
                        <a:lnSpc>
                          <a:spcPts val="1600"/>
                        </a:lnSpc>
                        <a:spcAft>
                          <a:spcPts val="600"/>
                        </a:spcAft>
                      </a:pPr>
                      <a:r>
                        <a:rPr kumimoji="1" lang="ja-JP" altLang="en-US" sz="13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□介護保険サービスが利用できる施設に入所したい</a:t>
                      </a:r>
                      <a:endParaRPr kumimoji="1" lang="en-US" altLang="ja-JP" sz="13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marL="177800" indent="-177800" algn="l">
                        <a:lnSpc>
                          <a:spcPts val="1600"/>
                        </a:lnSpc>
                        <a:spcAft>
                          <a:spcPts val="600"/>
                        </a:spcAft>
                      </a:pPr>
                      <a:r>
                        <a:rPr kumimoji="1" lang="ja-JP" altLang="en-US" sz="13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□家族（配偶者や子ども）の判断に任せる</a:t>
                      </a:r>
                      <a:endParaRPr kumimoji="1" lang="en-US" altLang="ja-JP" sz="13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marT="46800">
                    <a:lnL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00899"/>
                  </a:ext>
                </a:extLst>
              </a:tr>
              <a:tr h="796319">
                <a:tc>
                  <a:txBody>
                    <a:bodyPr/>
                    <a:lstStyle/>
                    <a:p>
                      <a:pPr marL="177800" marR="0" lvl="0" indent="-177800" algn="l" defTabSz="6858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□その他</a:t>
                      </a:r>
                      <a:r>
                        <a:rPr kumimoji="1" lang="en-US" altLang="ja-JP" sz="13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(</a:t>
                      </a:r>
                      <a:r>
                        <a:rPr kumimoji="1" lang="ja-JP" altLang="en-US" sz="13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具体的に記入</a:t>
                      </a:r>
                      <a:r>
                        <a:rPr kumimoji="1" lang="en-US" altLang="ja-JP" sz="13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)</a:t>
                      </a:r>
                    </a:p>
                  </a:txBody>
                  <a:tcPr marL="36000" marR="0" marT="46800">
                    <a:lnL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001625"/>
                  </a:ext>
                </a:extLst>
              </a:tr>
            </a:tbl>
          </a:graphicData>
        </a:graphic>
      </p:graphicFrame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990433"/>
              </p:ext>
            </p:extLst>
          </p:nvPr>
        </p:nvGraphicFramePr>
        <p:xfrm>
          <a:off x="988569" y="5025837"/>
          <a:ext cx="5488204" cy="1892894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809638">
                  <a:extLst>
                    <a:ext uri="{9D8B030D-6E8A-4147-A177-3AD203B41FA5}">
                      <a16:colId xmlns:a16="http://schemas.microsoft.com/office/drawing/2014/main" val="4021180503"/>
                    </a:ext>
                  </a:extLst>
                </a:gridCol>
                <a:gridCol w="4678566">
                  <a:extLst>
                    <a:ext uri="{9D8B030D-6E8A-4147-A177-3AD203B41FA5}">
                      <a16:colId xmlns:a16="http://schemas.microsoft.com/office/drawing/2014/main" val="567388105"/>
                    </a:ext>
                  </a:extLst>
                </a:gridCol>
              </a:tblGrid>
              <a:tr h="35619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病名告知</a:t>
                      </a:r>
                      <a:endParaRPr kumimoji="1" lang="ja-JP" altLang="en-US" sz="13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36000" marR="36000" anchor="ctr">
                    <a:lnL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00" dirty="0" smtClean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□希望する　　□希望しない　　□家族や親族の判断に任せる</a:t>
                      </a:r>
                      <a:endParaRPr kumimoji="1" lang="en-US" altLang="ja-JP" sz="1300" dirty="0" smtClean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78322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余命告知</a:t>
                      </a:r>
                      <a:endParaRPr kumimoji="1" lang="ja-JP" altLang="en-US" sz="13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36000" marR="36000" anchor="ctr">
                    <a:lnL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00" dirty="0" smtClean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□希望する　　□希望しない　　□家族や親族の判断に任せる</a:t>
                      </a:r>
                      <a:endParaRPr kumimoji="1" lang="en-US" altLang="ja-JP" sz="1300" dirty="0" smtClean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541838"/>
                  </a:ext>
                </a:extLst>
              </a:tr>
              <a:tr h="304800"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※</a:t>
                      </a:r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告知は希望しないが（　　　　　　　　　　　　　　　　　　　　　）に知らせてほしい</a:t>
                      </a:r>
                      <a:endParaRPr kumimoji="1" lang="en-US" altLang="ja-JP" sz="1400" b="0" dirty="0" smtClean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36000" anchor="ctr">
                    <a:lnL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200" dirty="0" smtClean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:a16="http://schemas.microsoft.com/office/drawing/2014/main" val="2768275259"/>
                  </a:ext>
                </a:extLst>
              </a:tr>
              <a:tr h="87630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00" b="0" dirty="0" smtClean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□その他</a:t>
                      </a:r>
                      <a:r>
                        <a:rPr kumimoji="1" lang="en-US" altLang="ja-JP" sz="1300" b="0" dirty="0" smtClean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(</a:t>
                      </a:r>
                      <a:r>
                        <a:rPr kumimoji="1" lang="ja-JP" altLang="en-US" sz="1300" b="0" dirty="0" smtClean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具体的に記入</a:t>
                      </a:r>
                      <a:r>
                        <a:rPr kumimoji="1" lang="en-US" altLang="ja-JP" sz="1300" b="0" dirty="0" smtClean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)</a:t>
                      </a:r>
                    </a:p>
                  </a:txBody>
                  <a:tcPr marL="36000" marR="36000">
                    <a:lnL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4328905"/>
                  </a:ext>
                </a:extLst>
              </a:tr>
            </a:tbl>
          </a:graphicData>
        </a:graphic>
      </p:graphicFrame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343710"/>
              </p:ext>
            </p:extLst>
          </p:nvPr>
        </p:nvGraphicFramePr>
        <p:xfrm>
          <a:off x="1001673" y="7207992"/>
          <a:ext cx="5395546" cy="225350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395546">
                  <a:extLst>
                    <a:ext uri="{9D8B030D-6E8A-4147-A177-3AD203B41FA5}">
                      <a16:colId xmlns:a16="http://schemas.microsoft.com/office/drawing/2014/main" val="127087539"/>
                    </a:ext>
                  </a:extLst>
                </a:gridCol>
              </a:tblGrid>
              <a:tr h="20513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治療方法</a:t>
                      </a:r>
                      <a:endParaRPr kumimoji="1" lang="en-US" altLang="ja-JP" sz="1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8066080"/>
                  </a:ext>
                </a:extLst>
              </a:tr>
              <a:tr h="1148608">
                <a:tc>
                  <a:txBody>
                    <a:bodyPr/>
                    <a:lstStyle/>
                    <a:p>
                      <a:pPr marL="177800" indent="-177800" algn="l">
                        <a:lnSpc>
                          <a:spcPts val="1600"/>
                        </a:lnSpc>
                        <a:spcAft>
                          <a:spcPts val="600"/>
                        </a:spcAft>
                      </a:pPr>
                      <a:r>
                        <a:rPr kumimoji="1" lang="ja-JP" altLang="en-US" sz="13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□できる限りの延命治療をしてほしい</a:t>
                      </a:r>
                      <a:endParaRPr kumimoji="1" lang="en-US" altLang="ja-JP" sz="13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marL="177800" indent="-177800" algn="l">
                        <a:lnSpc>
                          <a:spcPts val="1600"/>
                        </a:lnSpc>
                        <a:spcAft>
                          <a:spcPts val="600"/>
                        </a:spcAft>
                      </a:pPr>
                      <a:r>
                        <a:rPr kumimoji="1" lang="ja-JP" altLang="en-US" sz="13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□苦痛を和らげる緩和治療をしてほしい／延命治療までは希望しない</a:t>
                      </a:r>
                      <a:endParaRPr kumimoji="1" lang="en-US" altLang="ja-JP" sz="13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marL="177800" indent="-177800" algn="l">
                        <a:lnSpc>
                          <a:spcPts val="1600"/>
                        </a:lnSpc>
                        <a:spcAft>
                          <a:spcPts val="600"/>
                        </a:spcAft>
                      </a:pPr>
                      <a:r>
                        <a:rPr kumimoji="1" lang="ja-JP" altLang="en-US" sz="13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□一切の治療を希望しない</a:t>
                      </a:r>
                      <a:endParaRPr kumimoji="1" lang="en-US" altLang="ja-JP" sz="13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marL="177800" indent="-177800" algn="l">
                        <a:lnSpc>
                          <a:spcPts val="1600"/>
                        </a:lnSpc>
                        <a:spcAft>
                          <a:spcPts val="600"/>
                        </a:spcAft>
                      </a:pPr>
                      <a:r>
                        <a:rPr kumimoji="1" lang="ja-JP" altLang="en-US" sz="13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□家族や親族の判断に任せる</a:t>
                      </a:r>
                      <a:endParaRPr kumimoji="1" lang="en-US" altLang="ja-JP" sz="13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36000" marR="0" marT="4680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00899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177800" marR="0" lvl="0" indent="-177800" algn="l" defTabSz="6858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□その他</a:t>
                      </a:r>
                      <a:r>
                        <a:rPr kumimoji="1" lang="en-US" altLang="ja-JP" sz="13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(</a:t>
                      </a:r>
                      <a:r>
                        <a:rPr kumimoji="1" lang="ja-JP" altLang="en-US" sz="13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具体的に記入</a:t>
                      </a:r>
                      <a:r>
                        <a:rPr kumimoji="1" lang="en-US" altLang="ja-JP" sz="13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)</a:t>
                      </a:r>
                    </a:p>
                  </a:txBody>
                  <a:tcPr marL="36000" marR="0" marT="4680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C3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001625"/>
                  </a:ext>
                </a:extLst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4349629" y="4694483"/>
            <a:ext cx="2305909" cy="400110"/>
          </a:xfrm>
          <a:prstGeom prst="rect">
            <a:avLst/>
          </a:prstGeom>
          <a:noFill/>
        </p:spPr>
        <p:txBody>
          <a:bodyPr wrap="square" rIns="36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kumimoji="1" lang="ja-JP" altLang="en-US" sz="12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記入日　　　　　　年　　　　月　　　　日</a:t>
            </a:r>
            <a:endParaRPr kumimoji="1" lang="en-US" altLang="ja-JP" sz="120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51597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71178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26282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7656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08632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4731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819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70274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26274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85527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60897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2800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48458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56042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70623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952500" y="1062681"/>
            <a:ext cx="5497727" cy="374718"/>
          </a:xfrm>
          <a:prstGeom prst="rect">
            <a:avLst/>
          </a:prstGeom>
          <a:noFill/>
        </p:spPr>
        <p:txBody>
          <a:bodyPr wrap="square" rIns="36000" rtlCol="0">
            <a:spAutoFit/>
          </a:bodyPr>
          <a:lstStyle/>
          <a:p>
            <a:pPr algn="just">
              <a:lnSpc>
                <a:spcPts val="2400"/>
              </a:lnSpc>
            </a:pPr>
            <a:endParaRPr kumimoji="1" lang="en-US" altLang="ja-JP" sz="140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89436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51022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8200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933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817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4393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4582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528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2670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698154"/>
              </p:ext>
            </p:extLst>
          </p:nvPr>
        </p:nvGraphicFramePr>
        <p:xfrm>
          <a:off x="962025" y="2092294"/>
          <a:ext cx="5488203" cy="7225426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1381125">
                  <a:extLst>
                    <a:ext uri="{9D8B030D-6E8A-4147-A177-3AD203B41FA5}">
                      <a16:colId xmlns:a16="http://schemas.microsoft.com/office/drawing/2014/main" val="4021180503"/>
                    </a:ext>
                  </a:extLst>
                </a:gridCol>
                <a:gridCol w="1190625">
                  <a:extLst>
                    <a:ext uri="{9D8B030D-6E8A-4147-A177-3AD203B41FA5}">
                      <a16:colId xmlns:a16="http://schemas.microsoft.com/office/drawing/2014/main" val="567388105"/>
                    </a:ext>
                  </a:extLst>
                </a:gridCol>
                <a:gridCol w="2916453">
                  <a:extLst>
                    <a:ext uri="{9D8B030D-6E8A-4147-A177-3AD203B41FA5}">
                      <a16:colId xmlns:a16="http://schemas.microsoft.com/office/drawing/2014/main" val="16639645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ふりがな</a:t>
                      </a:r>
                      <a:endParaRPr kumimoji="1" lang="ja-JP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R="7200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78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氏名（旧名）</a:t>
                      </a:r>
                      <a:endParaRPr kumimoji="1" lang="ja-JP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R="7200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839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生年月日</a:t>
                      </a:r>
                      <a:endParaRPr kumimoji="1" lang="ja-JP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R="7200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T </a:t>
                      </a:r>
                      <a:r>
                        <a:rPr kumimoji="1" lang="ja-JP" altLang="en-US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・ </a:t>
                      </a:r>
                      <a:r>
                        <a:rPr kumimoji="1" lang="en-US" altLang="ja-JP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S </a:t>
                      </a:r>
                      <a:r>
                        <a:rPr kumimoji="1" lang="ja-JP" altLang="en-US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・ </a:t>
                      </a:r>
                      <a:r>
                        <a:rPr kumimoji="1" lang="en-US" altLang="ja-JP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H</a:t>
                      </a:r>
                      <a:r>
                        <a:rPr kumimoji="1" lang="ja-JP" altLang="en-US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・ </a:t>
                      </a:r>
                      <a:r>
                        <a:rPr kumimoji="1" lang="en-US" altLang="ja-JP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R</a:t>
                      </a:r>
                      <a:r>
                        <a:rPr kumimoji="1" lang="ja-JP" altLang="en-US" u="sng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　　　</a:t>
                      </a:r>
                      <a:r>
                        <a:rPr kumimoji="1" lang="ja-JP" altLang="en-US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年（西暦</a:t>
                      </a:r>
                      <a:r>
                        <a:rPr kumimoji="1" lang="ja-JP" altLang="en-US" u="sng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　　　　　　</a:t>
                      </a:r>
                      <a:r>
                        <a:rPr kumimoji="1" lang="ja-JP" altLang="en-US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年）　</a:t>
                      </a:r>
                      <a:r>
                        <a:rPr kumimoji="1" lang="ja-JP" altLang="en-US" u="sng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　　　　</a:t>
                      </a:r>
                      <a:r>
                        <a:rPr kumimoji="1" lang="ja-JP" altLang="en-US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月　</a:t>
                      </a:r>
                      <a:r>
                        <a:rPr kumimoji="1" lang="ja-JP" altLang="en-US" u="sng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　　　　</a:t>
                      </a:r>
                      <a:r>
                        <a:rPr kumimoji="1" lang="ja-JP" altLang="en-US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日</a:t>
                      </a:r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790223"/>
                  </a:ext>
                </a:extLst>
              </a:tr>
              <a:tr h="351186"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住所</a:t>
                      </a:r>
                      <a:endParaRPr kumimoji="1" lang="ja-JP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R="7200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ja-JP" altLang="en-US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〒</a:t>
                      </a:r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269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本籍地</a:t>
                      </a:r>
                      <a:endParaRPr kumimoji="1" lang="ja-JP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R="7200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094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携帯電話</a:t>
                      </a:r>
                      <a:endParaRPr kumimoji="1" lang="ja-JP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R="7200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10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固定電話</a:t>
                      </a:r>
                      <a:endParaRPr kumimoji="1" lang="ja-JP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R="7200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830333"/>
                  </a:ext>
                </a:extLst>
              </a:tr>
              <a:tr h="392438"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メールアドレス①</a:t>
                      </a:r>
                      <a:endParaRPr kumimoji="1" lang="ja-JP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R="7200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kumimoji="1" lang="en-US" altLang="ja-JP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4980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メールアドレス②</a:t>
                      </a:r>
                    </a:p>
                  </a:txBody>
                  <a:tcPr marR="7200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603203"/>
                  </a:ext>
                </a:extLst>
              </a:tr>
              <a:tr h="360000">
                <a:tc rowSpan="6">
                  <a:txBody>
                    <a:bodyPr/>
                    <a:lstStyle/>
                    <a:p>
                      <a:r>
                        <a:rPr kumimoji="1" lang="en-US" altLang="ja-JP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SNS</a:t>
                      </a:r>
                      <a:endParaRPr kumimoji="1" lang="ja-JP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R="7200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・</a:t>
                      </a:r>
                      <a:r>
                        <a:rPr kumimoji="1" lang="en-US" altLang="ja-JP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LINE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アカウント　：　　　あり　　・　　　なし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039086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・</a:t>
                      </a:r>
                      <a:r>
                        <a:rPr kumimoji="1" lang="en-US" altLang="ja-JP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X</a:t>
                      </a:r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（</a:t>
                      </a:r>
                      <a:r>
                        <a:rPr kumimoji="1" lang="ja-JP" altLang="en-US" sz="105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旧</a:t>
                      </a:r>
                      <a:r>
                        <a:rPr kumimoji="1" lang="en-US" altLang="ja-JP" sz="105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Twitter</a:t>
                      </a:r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）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アカウント　：　　　あり　　・　　　なし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706827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・</a:t>
                      </a:r>
                      <a:r>
                        <a:rPr kumimoji="1" lang="en-US" altLang="ja-JP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Instagram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アカウント　：　　　あり　　・　　　なし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581676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・</a:t>
                      </a:r>
                      <a:r>
                        <a:rPr kumimoji="1" lang="en-US" altLang="ja-JP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Facebook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アカウント　：　　　あり　　・　　　なし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057596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・</a:t>
                      </a:r>
                      <a:r>
                        <a:rPr kumimoji="1" lang="en-US" altLang="ja-JP" sz="1200" dirty="0" err="1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TikTok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アカウント　：　　　あり　　・　　　なし</a:t>
                      </a:r>
                      <a:endParaRPr kumimoji="1" lang="en-US" altLang="ja-JP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781727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・その他</a:t>
                      </a:r>
                      <a:r>
                        <a:rPr kumimoji="1" lang="en-US" altLang="ja-JP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SNS</a:t>
                      </a:r>
                      <a:endParaRPr kumimoji="1" lang="ja-JP" altLang="en-US" sz="1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（　　　　　　　　　　　　　　　　　　　　　　　　　　　　　　　　　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331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趣味</a:t>
                      </a:r>
                      <a:endParaRPr kumimoji="1" lang="ja-JP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R="7200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2178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好きな食べ物</a:t>
                      </a:r>
                      <a:endParaRPr kumimoji="1" lang="ja-JP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R="7200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361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好きな本</a:t>
                      </a:r>
                      <a:endParaRPr kumimoji="1" lang="ja-JP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R="7200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385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好きな映画</a:t>
                      </a:r>
                      <a:endParaRPr kumimoji="1" lang="ja-JP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R="7200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424693"/>
                  </a:ext>
                </a:extLst>
              </a:tr>
            </a:tbl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4316455" y="1677924"/>
            <a:ext cx="2305909" cy="400110"/>
          </a:xfrm>
          <a:prstGeom prst="rect">
            <a:avLst/>
          </a:prstGeom>
          <a:noFill/>
        </p:spPr>
        <p:txBody>
          <a:bodyPr wrap="square" rIns="36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kumimoji="1" lang="ja-JP" altLang="en-US" sz="12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記入日　　　　　　年　　　　月　　　　日</a:t>
            </a:r>
            <a:endParaRPr kumimoji="1" lang="en-US" altLang="ja-JP" sz="120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9097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14120</TotalTime>
  <Words>2313</Words>
  <Application>Microsoft Office PowerPoint</Application>
  <PresentationFormat>A4 210 x 297 mm</PresentationFormat>
  <Paragraphs>556</Paragraphs>
  <Slides>40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40</vt:i4>
      </vt:variant>
    </vt:vector>
  </HeadingPairs>
  <TitlesOfParts>
    <vt:vector size="53" baseType="lpstr">
      <vt:lpstr>BIZ UDPゴシック</vt:lpstr>
      <vt:lpstr>ＭＳ Ｐゴシック</vt:lpstr>
      <vt:lpstr>UD デジタル 教科書体 NK-B</vt:lpstr>
      <vt:lpstr>UD デジタル 教科書体 NK-R</vt:lpstr>
      <vt:lpstr>UD デジタル 教科書体 NP-B</vt:lpstr>
      <vt:lpstr>UD デジタル 教科書体 NP-R</vt:lpstr>
      <vt:lpstr>游ゴシック</vt:lpstr>
      <vt:lpstr>游ゴシック Light</vt:lpstr>
      <vt:lpstr>Arial</vt:lpstr>
      <vt:lpstr>Calibri</vt:lpstr>
      <vt:lpstr>Calibri Light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02003196</dc:creator>
  <cp:lastModifiedBy>02003196</cp:lastModifiedBy>
  <cp:revision>793</cp:revision>
  <cp:lastPrinted>2025-07-02T07:18:57Z</cp:lastPrinted>
  <dcterms:created xsi:type="dcterms:W3CDTF">2024-08-01T05:13:04Z</dcterms:created>
  <dcterms:modified xsi:type="dcterms:W3CDTF">2025-07-03T05:01:02Z</dcterms:modified>
</cp:coreProperties>
</file>