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42"/>
  </p:notesMasterIdLst>
  <p:sldIdLst>
    <p:sldId id="308" r:id="rId2"/>
    <p:sldId id="304" r:id="rId3"/>
    <p:sldId id="299" r:id="rId4"/>
    <p:sldId id="288" r:id="rId5"/>
    <p:sldId id="289" r:id="rId6"/>
    <p:sldId id="262" r:id="rId7"/>
    <p:sldId id="263" r:id="rId8"/>
    <p:sldId id="261" r:id="rId9"/>
    <p:sldId id="292" r:id="rId10"/>
    <p:sldId id="264" r:id="rId11"/>
    <p:sldId id="265" r:id="rId12"/>
    <p:sldId id="266" r:id="rId13"/>
    <p:sldId id="267" r:id="rId14"/>
    <p:sldId id="268" r:id="rId15"/>
    <p:sldId id="269" r:id="rId16"/>
    <p:sldId id="270" r:id="rId17"/>
    <p:sldId id="271" r:id="rId18"/>
    <p:sldId id="272" r:id="rId19"/>
    <p:sldId id="290" r:id="rId20"/>
    <p:sldId id="291" r:id="rId21"/>
    <p:sldId id="277" r:id="rId22"/>
    <p:sldId id="278" r:id="rId23"/>
    <p:sldId id="279" r:id="rId24"/>
    <p:sldId id="293" r:id="rId25"/>
    <p:sldId id="273" r:id="rId26"/>
    <p:sldId id="280" r:id="rId27"/>
    <p:sldId id="281" r:id="rId28"/>
    <p:sldId id="282" r:id="rId29"/>
    <p:sldId id="300" r:id="rId30"/>
    <p:sldId id="302" r:id="rId31"/>
    <p:sldId id="310" r:id="rId32"/>
    <p:sldId id="286" r:id="rId33"/>
    <p:sldId id="296" r:id="rId34"/>
    <p:sldId id="295" r:id="rId35"/>
    <p:sldId id="297" r:id="rId36"/>
    <p:sldId id="301" r:id="rId37"/>
    <p:sldId id="306" r:id="rId38"/>
    <p:sldId id="307" r:id="rId39"/>
    <p:sldId id="305" r:id="rId40"/>
    <p:sldId id="309" r:id="rId41"/>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22A"/>
    <a:srgbClr val="FF5050"/>
    <a:srgbClr val="FFBDD8"/>
    <a:srgbClr val="FF0066"/>
    <a:srgbClr val="21569F"/>
    <a:srgbClr val="41719C"/>
    <a:srgbClr val="EEECE1"/>
    <a:srgbClr val="4E2F16"/>
    <a:srgbClr val="35200F"/>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p:cViewPr varScale="1">
        <p:scale>
          <a:sx n="55" d="100"/>
          <a:sy n="55" d="100"/>
        </p:scale>
        <p:origin x="1956" y="78"/>
      </p:cViewPr>
      <p:guideLst/>
    </p:cSldViewPr>
  </p:slideViewPr>
  <p:notesTextViewPr>
    <p:cViewPr>
      <p:scale>
        <a:sx n="1" d="1"/>
        <a:sy n="1" d="1"/>
      </p:scale>
      <p:origin x="0" y="0"/>
    </p:cViewPr>
  </p:notesTextViewPr>
  <p:notesViewPr>
    <p:cSldViewPr snapToGrid="0">
      <p:cViewPr varScale="1">
        <p:scale>
          <a:sx n="78" d="100"/>
          <a:sy n="78" d="100"/>
        </p:scale>
        <p:origin x="303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kawasaki.local\&#24193;&#20869;&#20849;&#26377;&#12501;&#12449;&#12452;&#12523;&#12469;&#12540;&#12496;\69&#65288;&#23470;&#65289;&#12414;&#12385;&#12389;&#12367;&#12426;&#25512;&#36914;&#37096;&#20225;&#30011;&#35506;\&#32887;&#21729;&#12398;&#21442;&#32771;&#36039;&#26009;\09%20&#24195;&#32884;\04%20&#36554;&#24231;&#38598;&#20250;\&#36554;&#24231;&#38598;&#20250;(R6)\20250403&#12503;&#12524;&#12539;&#12456;&#12531;&#12487;&#12451;&#12531;&#12464;&#12494;&#12540;&#12488;&#12398;&#21360;&#21047;\&#23558;&#26469;&#20154;&#21475;&#25512;&#35336;\&#24029;&#23822;&#24066;&#32207;&#21512;&#35336;&#30011;&#12398;&#25913;&#23450;&#12395;&#21521;&#12369;&#12383;&#23558;&#26469;&#20154;&#21475;&#25512;&#35336;(&#20196;&#21644;7&#24180;5&#26376;28&#26085;&#26178;&#2885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267507042333028E-2"/>
          <c:y val="4.5983670365877943E-2"/>
          <c:w val="0.93824863850916251"/>
          <c:h val="0.79104272038305756"/>
        </c:manualLayout>
      </c:layout>
      <c:lineChart>
        <c:grouping val="standard"/>
        <c:varyColors val="0"/>
        <c:ser>
          <c:idx val="0"/>
          <c:order val="0"/>
          <c:tx>
            <c:strRef>
              <c:f>'全市 (65以上)'!$A$4</c:f>
              <c:strCache>
                <c:ptCount val="1"/>
                <c:pt idx="0">
                  <c:v>川崎区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'全市 (65以上)'!$B$3:$L$3</c:f>
              <c:strCache>
                <c:ptCount val="11"/>
                <c:pt idx="0">
                  <c:v>R2年
(2020年)</c:v>
                </c:pt>
                <c:pt idx="1">
                  <c:v>R7年
(2025年)</c:v>
                </c:pt>
                <c:pt idx="2">
                  <c:v>R12年
(2030年)</c:v>
                </c:pt>
                <c:pt idx="3">
                  <c:v>R17年
(2035年)</c:v>
                </c:pt>
                <c:pt idx="4">
                  <c:v>R22年
(2040年)</c:v>
                </c:pt>
                <c:pt idx="5">
                  <c:v>R27年
(2045年)</c:v>
                </c:pt>
                <c:pt idx="6">
                  <c:v>R32年
(2050年)</c:v>
                </c:pt>
                <c:pt idx="7">
                  <c:v>R37年
(2055年)</c:v>
                </c:pt>
                <c:pt idx="8">
                  <c:v>R42年
(2060年)</c:v>
                </c:pt>
                <c:pt idx="9">
                  <c:v>R47年
(2065年)</c:v>
                </c:pt>
                <c:pt idx="10">
                  <c:v>R52年
(2070年)</c:v>
                </c:pt>
              </c:strCache>
            </c:strRef>
          </c:cat>
          <c:val>
            <c:numRef>
              <c:f>'全市 (65以上)'!$B$4:$L$4</c:f>
              <c:numCache>
                <c:formatCode>0.0%</c:formatCode>
                <c:ptCount val="11"/>
                <c:pt idx="0">
                  <c:v>0.22387053849290667</c:v>
                </c:pt>
                <c:pt idx="1">
                  <c:v>0.22173518417350982</c:v>
                </c:pt>
                <c:pt idx="2">
                  <c:v>0.22822187198546848</c:v>
                </c:pt>
                <c:pt idx="3">
                  <c:v>0.24420812995303298</c:v>
                </c:pt>
                <c:pt idx="4">
                  <c:v>0.27339754635817787</c:v>
                </c:pt>
                <c:pt idx="5">
                  <c:v>0.28954310887458073</c:v>
                </c:pt>
                <c:pt idx="6">
                  <c:v>0.30261580538696409</c:v>
                </c:pt>
                <c:pt idx="7">
                  <c:v>0.31110496184812969</c:v>
                </c:pt>
                <c:pt idx="8">
                  <c:v>0.31874352913864484</c:v>
                </c:pt>
                <c:pt idx="9">
                  <c:v>0.33107467852753714</c:v>
                </c:pt>
                <c:pt idx="10">
                  <c:v>0.34023529451581935</c:v>
                </c:pt>
              </c:numCache>
            </c:numRef>
          </c:val>
          <c:smooth val="0"/>
          <c:extLst>
            <c:ext xmlns:c16="http://schemas.microsoft.com/office/drawing/2014/chart" uri="{C3380CC4-5D6E-409C-BE32-E72D297353CC}">
              <c16:uniqueId val="{00000000-A561-4EFB-A03D-F7CD0F0E97BF}"/>
            </c:ext>
          </c:extLst>
        </c:ser>
        <c:ser>
          <c:idx val="1"/>
          <c:order val="1"/>
          <c:tx>
            <c:strRef>
              <c:f>'全市 (65以上)'!$A$5</c:f>
              <c:strCache>
                <c:ptCount val="1"/>
                <c:pt idx="0">
                  <c:v>幸区</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'全市 (65以上)'!$B$3:$L$3</c:f>
              <c:strCache>
                <c:ptCount val="11"/>
                <c:pt idx="0">
                  <c:v>R2年
(2020年)</c:v>
                </c:pt>
                <c:pt idx="1">
                  <c:v>R7年
(2025年)</c:v>
                </c:pt>
                <c:pt idx="2">
                  <c:v>R12年
(2030年)</c:v>
                </c:pt>
                <c:pt idx="3">
                  <c:v>R17年
(2035年)</c:v>
                </c:pt>
                <c:pt idx="4">
                  <c:v>R22年
(2040年)</c:v>
                </c:pt>
                <c:pt idx="5">
                  <c:v>R27年
(2045年)</c:v>
                </c:pt>
                <c:pt idx="6">
                  <c:v>R32年
(2050年)</c:v>
                </c:pt>
                <c:pt idx="7">
                  <c:v>R37年
(2055年)</c:v>
                </c:pt>
                <c:pt idx="8">
                  <c:v>R42年
(2060年)</c:v>
                </c:pt>
                <c:pt idx="9">
                  <c:v>R47年
(2065年)</c:v>
                </c:pt>
                <c:pt idx="10">
                  <c:v>R52年
(2070年)</c:v>
                </c:pt>
              </c:strCache>
            </c:strRef>
          </c:cat>
          <c:val>
            <c:numRef>
              <c:f>'全市 (65以上)'!$B$5:$L$5</c:f>
              <c:numCache>
                <c:formatCode>0.0%</c:formatCode>
                <c:ptCount val="11"/>
                <c:pt idx="0">
                  <c:v>0.21745685750851745</c:v>
                </c:pt>
                <c:pt idx="1">
                  <c:v>0.21263379259504775</c:v>
                </c:pt>
                <c:pt idx="2">
                  <c:v>0.21315895957141012</c:v>
                </c:pt>
                <c:pt idx="3">
                  <c:v>0.22393216500518068</c:v>
                </c:pt>
                <c:pt idx="4">
                  <c:v>0.24548158349986221</c:v>
                </c:pt>
                <c:pt idx="5">
                  <c:v>0.25886431370644719</c:v>
                </c:pt>
                <c:pt idx="6">
                  <c:v>0.2661115133352111</c:v>
                </c:pt>
                <c:pt idx="7">
                  <c:v>0.26743271041608319</c:v>
                </c:pt>
                <c:pt idx="8">
                  <c:v>0.26736399824451101</c:v>
                </c:pt>
                <c:pt idx="9">
                  <c:v>0.27183246076106199</c:v>
                </c:pt>
                <c:pt idx="10">
                  <c:v>0.27101830018760897</c:v>
                </c:pt>
              </c:numCache>
            </c:numRef>
          </c:val>
          <c:smooth val="0"/>
          <c:extLst>
            <c:ext xmlns:c16="http://schemas.microsoft.com/office/drawing/2014/chart" uri="{C3380CC4-5D6E-409C-BE32-E72D297353CC}">
              <c16:uniqueId val="{00000001-A561-4EFB-A03D-F7CD0F0E97BF}"/>
            </c:ext>
          </c:extLst>
        </c:ser>
        <c:ser>
          <c:idx val="2"/>
          <c:order val="2"/>
          <c:tx>
            <c:strRef>
              <c:f>'全市 (65以上)'!$A$6</c:f>
              <c:strCache>
                <c:ptCount val="1"/>
                <c:pt idx="0">
                  <c:v>中原区</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'全市 (65以上)'!$B$3:$L$3</c:f>
              <c:strCache>
                <c:ptCount val="11"/>
                <c:pt idx="0">
                  <c:v>R2年
(2020年)</c:v>
                </c:pt>
                <c:pt idx="1">
                  <c:v>R7年
(2025年)</c:v>
                </c:pt>
                <c:pt idx="2">
                  <c:v>R12年
(2030年)</c:v>
                </c:pt>
                <c:pt idx="3">
                  <c:v>R17年
(2035年)</c:v>
                </c:pt>
                <c:pt idx="4">
                  <c:v>R22年
(2040年)</c:v>
                </c:pt>
                <c:pt idx="5">
                  <c:v>R27年
(2045年)</c:v>
                </c:pt>
                <c:pt idx="6">
                  <c:v>R32年
(2050年)</c:v>
                </c:pt>
                <c:pt idx="7">
                  <c:v>R37年
(2055年)</c:v>
                </c:pt>
                <c:pt idx="8">
                  <c:v>R42年
(2060年)</c:v>
                </c:pt>
                <c:pt idx="9">
                  <c:v>R47年
(2065年)</c:v>
                </c:pt>
                <c:pt idx="10">
                  <c:v>R52年
(2070年)</c:v>
                </c:pt>
              </c:strCache>
            </c:strRef>
          </c:cat>
          <c:val>
            <c:numRef>
              <c:f>'全市 (65以上)'!$B$6:$L$6</c:f>
              <c:numCache>
                <c:formatCode>0.0%</c:formatCode>
                <c:ptCount val="11"/>
                <c:pt idx="0">
                  <c:v>0.15302086217162275</c:v>
                </c:pt>
                <c:pt idx="1">
                  <c:v>0.15826141825807769</c:v>
                </c:pt>
                <c:pt idx="2">
                  <c:v>0.17367489956830473</c:v>
                </c:pt>
                <c:pt idx="3">
                  <c:v>0.19677042739911527</c:v>
                </c:pt>
                <c:pt idx="4">
                  <c:v>0.22159866849011514</c:v>
                </c:pt>
                <c:pt idx="5">
                  <c:v>0.23602747478590774</c:v>
                </c:pt>
                <c:pt idx="6">
                  <c:v>0.24560432407889882</c:v>
                </c:pt>
                <c:pt idx="7">
                  <c:v>0.24543025213174954</c:v>
                </c:pt>
                <c:pt idx="8">
                  <c:v>0.2417219472892724</c:v>
                </c:pt>
                <c:pt idx="9">
                  <c:v>0.2446204502012751</c:v>
                </c:pt>
                <c:pt idx="10">
                  <c:v>0.24150669559903187</c:v>
                </c:pt>
              </c:numCache>
            </c:numRef>
          </c:val>
          <c:smooth val="0"/>
          <c:extLst>
            <c:ext xmlns:c16="http://schemas.microsoft.com/office/drawing/2014/chart" uri="{C3380CC4-5D6E-409C-BE32-E72D297353CC}">
              <c16:uniqueId val="{00000002-A561-4EFB-A03D-F7CD0F0E97BF}"/>
            </c:ext>
          </c:extLst>
        </c:ser>
        <c:ser>
          <c:idx val="3"/>
          <c:order val="3"/>
          <c:tx>
            <c:strRef>
              <c:f>'全市 (65以上)'!$A$7</c:f>
              <c:strCache>
                <c:ptCount val="1"/>
                <c:pt idx="0">
                  <c:v>高津区</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'全市 (65以上)'!$B$3:$L$3</c:f>
              <c:strCache>
                <c:ptCount val="11"/>
                <c:pt idx="0">
                  <c:v>R2年
(2020年)</c:v>
                </c:pt>
                <c:pt idx="1">
                  <c:v>R7年
(2025年)</c:v>
                </c:pt>
                <c:pt idx="2">
                  <c:v>R12年
(2030年)</c:v>
                </c:pt>
                <c:pt idx="3">
                  <c:v>R17年
(2035年)</c:v>
                </c:pt>
                <c:pt idx="4">
                  <c:v>R22年
(2040年)</c:v>
                </c:pt>
                <c:pt idx="5">
                  <c:v>R27年
(2045年)</c:v>
                </c:pt>
                <c:pt idx="6">
                  <c:v>R32年
(2050年)</c:v>
                </c:pt>
                <c:pt idx="7">
                  <c:v>R37年
(2055年)</c:v>
                </c:pt>
                <c:pt idx="8">
                  <c:v>R42年
(2060年)</c:v>
                </c:pt>
                <c:pt idx="9">
                  <c:v>R47年
(2065年)</c:v>
                </c:pt>
                <c:pt idx="10">
                  <c:v>R52年
(2070年)</c:v>
                </c:pt>
              </c:strCache>
            </c:strRef>
          </c:cat>
          <c:val>
            <c:numRef>
              <c:f>'全市 (65以上)'!$B$7:$L$7</c:f>
              <c:numCache>
                <c:formatCode>0.0%</c:formatCode>
                <c:ptCount val="11"/>
                <c:pt idx="0">
                  <c:v>0.18973831552353965</c:v>
                </c:pt>
                <c:pt idx="1">
                  <c:v>0.19677913624211427</c:v>
                </c:pt>
                <c:pt idx="2">
                  <c:v>0.21657795926065507</c:v>
                </c:pt>
                <c:pt idx="3">
                  <c:v>0.24394844756539855</c:v>
                </c:pt>
                <c:pt idx="4">
                  <c:v>0.27363672883802193</c:v>
                </c:pt>
                <c:pt idx="5">
                  <c:v>0.2895708560296722</c:v>
                </c:pt>
                <c:pt idx="6">
                  <c:v>0.29719953170830088</c:v>
                </c:pt>
                <c:pt idx="7">
                  <c:v>0.29678617522020551</c:v>
                </c:pt>
                <c:pt idx="8">
                  <c:v>0.29518101174467315</c:v>
                </c:pt>
                <c:pt idx="9">
                  <c:v>0.3048775418436811</c:v>
                </c:pt>
                <c:pt idx="10">
                  <c:v>0.30372668677859094</c:v>
                </c:pt>
              </c:numCache>
            </c:numRef>
          </c:val>
          <c:smooth val="0"/>
          <c:extLst>
            <c:ext xmlns:c16="http://schemas.microsoft.com/office/drawing/2014/chart" uri="{C3380CC4-5D6E-409C-BE32-E72D297353CC}">
              <c16:uniqueId val="{00000003-A561-4EFB-A03D-F7CD0F0E97BF}"/>
            </c:ext>
          </c:extLst>
        </c:ser>
        <c:ser>
          <c:idx val="5"/>
          <c:order val="4"/>
          <c:tx>
            <c:strRef>
              <c:f>'全市 (65以上)'!$A$9</c:f>
              <c:strCache>
                <c:ptCount val="1"/>
                <c:pt idx="0">
                  <c:v>多摩区</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'全市 (65以上)'!$B$3:$L$3</c:f>
              <c:strCache>
                <c:ptCount val="11"/>
                <c:pt idx="0">
                  <c:v>R2年
(2020年)</c:v>
                </c:pt>
                <c:pt idx="1">
                  <c:v>R7年
(2025年)</c:v>
                </c:pt>
                <c:pt idx="2">
                  <c:v>R12年
(2030年)</c:v>
                </c:pt>
                <c:pt idx="3">
                  <c:v>R17年
(2035年)</c:v>
                </c:pt>
                <c:pt idx="4">
                  <c:v>R22年
(2040年)</c:v>
                </c:pt>
                <c:pt idx="5">
                  <c:v>R27年
(2045年)</c:v>
                </c:pt>
                <c:pt idx="6">
                  <c:v>R32年
(2050年)</c:v>
                </c:pt>
                <c:pt idx="7">
                  <c:v>R37年
(2055年)</c:v>
                </c:pt>
                <c:pt idx="8">
                  <c:v>R42年
(2060年)</c:v>
                </c:pt>
                <c:pt idx="9">
                  <c:v>R47年
(2065年)</c:v>
                </c:pt>
                <c:pt idx="10">
                  <c:v>R52年
(2070年)</c:v>
                </c:pt>
              </c:strCache>
            </c:strRef>
          </c:cat>
          <c:val>
            <c:numRef>
              <c:f>'全市 (65以上)'!$B$9:$L$9</c:f>
              <c:numCache>
                <c:formatCode>0.0%</c:formatCode>
                <c:ptCount val="11"/>
                <c:pt idx="0">
                  <c:v>0.19816987922465656</c:v>
                </c:pt>
                <c:pt idx="1">
                  <c:v>0.19980882253449814</c:v>
                </c:pt>
                <c:pt idx="2">
                  <c:v>0.21939932908352391</c:v>
                </c:pt>
                <c:pt idx="3">
                  <c:v>0.2417199812010411</c:v>
                </c:pt>
                <c:pt idx="4">
                  <c:v>0.26497697165651346</c:v>
                </c:pt>
                <c:pt idx="5">
                  <c:v>0.27678869809481899</c:v>
                </c:pt>
                <c:pt idx="6">
                  <c:v>0.28335246520413332</c:v>
                </c:pt>
                <c:pt idx="7">
                  <c:v>0.28720471010111309</c:v>
                </c:pt>
                <c:pt idx="8">
                  <c:v>0.29474685739508877</c:v>
                </c:pt>
                <c:pt idx="9">
                  <c:v>0.31742215769212367</c:v>
                </c:pt>
                <c:pt idx="10">
                  <c:v>0.31380533527593835</c:v>
                </c:pt>
              </c:numCache>
            </c:numRef>
          </c:val>
          <c:smooth val="0"/>
          <c:extLst>
            <c:ext xmlns:c16="http://schemas.microsoft.com/office/drawing/2014/chart" uri="{C3380CC4-5D6E-409C-BE32-E72D297353CC}">
              <c16:uniqueId val="{00000004-A561-4EFB-A03D-F7CD0F0E97BF}"/>
            </c:ext>
          </c:extLst>
        </c:ser>
        <c:ser>
          <c:idx val="6"/>
          <c:order val="5"/>
          <c:tx>
            <c:strRef>
              <c:f>'全市 (65以上)'!$A$10</c:f>
              <c:strCache>
                <c:ptCount val="1"/>
                <c:pt idx="0">
                  <c:v>麻生区</c:v>
                </c:pt>
              </c:strCache>
            </c:strRef>
          </c:tx>
          <c:spPr>
            <a:ln w="28575" cap="rnd">
              <a:solidFill>
                <a:srgbClr val="D9222A"/>
              </a:solidFill>
              <a:round/>
            </a:ln>
            <a:effectLst/>
          </c:spPr>
          <c:marker>
            <c:symbol val="circle"/>
            <c:size val="5"/>
            <c:spPr>
              <a:solidFill>
                <a:srgbClr val="FF0000"/>
              </a:solidFill>
              <a:ln w="9525">
                <a:solidFill>
                  <a:schemeClr val="accent1">
                    <a:lumMod val="60000"/>
                  </a:schemeClr>
                </a:solidFill>
              </a:ln>
              <a:effectLst/>
            </c:spPr>
          </c:marker>
          <c:cat>
            <c:strRef>
              <c:f>'全市 (65以上)'!$B$3:$L$3</c:f>
              <c:strCache>
                <c:ptCount val="11"/>
                <c:pt idx="0">
                  <c:v>R2年
(2020年)</c:v>
                </c:pt>
                <c:pt idx="1">
                  <c:v>R7年
(2025年)</c:v>
                </c:pt>
                <c:pt idx="2">
                  <c:v>R12年
(2030年)</c:v>
                </c:pt>
                <c:pt idx="3">
                  <c:v>R17年
(2035年)</c:v>
                </c:pt>
                <c:pt idx="4">
                  <c:v>R22年
(2040年)</c:v>
                </c:pt>
                <c:pt idx="5">
                  <c:v>R27年
(2045年)</c:v>
                </c:pt>
                <c:pt idx="6">
                  <c:v>R32年
(2050年)</c:v>
                </c:pt>
                <c:pt idx="7">
                  <c:v>R37年
(2055年)</c:v>
                </c:pt>
                <c:pt idx="8">
                  <c:v>R42年
(2060年)</c:v>
                </c:pt>
                <c:pt idx="9">
                  <c:v>R47年
(2065年)</c:v>
                </c:pt>
                <c:pt idx="10">
                  <c:v>R52年
(2070年)</c:v>
                </c:pt>
              </c:strCache>
            </c:strRef>
          </c:cat>
          <c:val>
            <c:numRef>
              <c:f>'全市 (65以上)'!$B$10:$L$10</c:f>
              <c:numCache>
                <c:formatCode>0.0%</c:formatCode>
                <c:ptCount val="11"/>
                <c:pt idx="0">
                  <c:v>0.24185274342159874</c:v>
                </c:pt>
                <c:pt idx="1">
                  <c:v>0.25485400507470474</c:v>
                </c:pt>
                <c:pt idx="2">
                  <c:v>0.2826607135033164</c:v>
                </c:pt>
                <c:pt idx="3">
                  <c:v>0.31275262724944763</c:v>
                </c:pt>
                <c:pt idx="4">
                  <c:v>0.34679272254914772</c:v>
                </c:pt>
                <c:pt idx="5">
                  <c:v>0.36625558570701439</c:v>
                </c:pt>
                <c:pt idx="6">
                  <c:v>0.37407514646401874</c:v>
                </c:pt>
                <c:pt idx="7">
                  <c:v>0.37235609469508635</c:v>
                </c:pt>
                <c:pt idx="8">
                  <c:v>0.37337572123069634</c:v>
                </c:pt>
                <c:pt idx="9">
                  <c:v>0.38368384756746748</c:v>
                </c:pt>
                <c:pt idx="10">
                  <c:v>0.38813814014511788</c:v>
                </c:pt>
              </c:numCache>
            </c:numRef>
          </c:val>
          <c:smooth val="0"/>
          <c:extLst>
            <c:ext xmlns:c16="http://schemas.microsoft.com/office/drawing/2014/chart" uri="{C3380CC4-5D6E-409C-BE32-E72D297353CC}">
              <c16:uniqueId val="{00000005-A561-4EFB-A03D-F7CD0F0E97BF}"/>
            </c:ext>
          </c:extLst>
        </c:ser>
        <c:ser>
          <c:idx val="4"/>
          <c:order val="6"/>
          <c:tx>
            <c:strRef>
              <c:f>'全市 (65以上)'!$A$8</c:f>
              <c:strCache>
                <c:ptCount val="1"/>
                <c:pt idx="0">
                  <c:v>宮前区</c:v>
                </c:pt>
              </c:strCache>
            </c:strRef>
          </c:tx>
          <c:spPr>
            <a:ln w="47625" cap="rnd">
              <a:solidFill>
                <a:schemeClr val="accent5"/>
              </a:solidFill>
              <a:prstDash val="solid"/>
              <a:round/>
            </a:ln>
            <a:effectLst/>
          </c:spPr>
          <c:marker>
            <c:symbol val="triangle"/>
            <c:size val="9"/>
            <c:spPr>
              <a:solidFill>
                <a:schemeClr val="bg1"/>
              </a:solidFill>
              <a:ln w="19050">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'全市 (65以上)'!$B$3:$L$3</c:f>
              <c:strCache>
                <c:ptCount val="11"/>
                <c:pt idx="0">
                  <c:v>R2年
(2020年)</c:v>
                </c:pt>
                <c:pt idx="1">
                  <c:v>R7年
(2025年)</c:v>
                </c:pt>
                <c:pt idx="2">
                  <c:v>R12年
(2030年)</c:v>
                </c:pt>
                <c:pt idx="3">
                  <c:v>R17年
(2035年)</c:v>
                </c:pt>
                <c:pt idx="4">
                  <c:v>R22年
(2040年)</c:v>
                </c:pt>
                <c:pt idx="5">
                  <c:v>R27年
(2045年)</c:v>
                </c:pt>
                <c:pt idx="6">
                  <c:v>R32年
(2050年)</c:v>
                </c:pt>
                <c:pt idx="7">
                  <c:v>R37年
(2055年)</c:v>
                </c:pt>
                <c:pt idx="8">
                  <c:v>R42年
(2060年)</c:v>
                </c:pt>
                <c:pt idx="9">
                  <c:v>R47年
(2065年)</c:v>
                </c:pt>
                <c:pt idx="10">
                  <c:v>R52年
(2070年)</c:v>
                </c:pt>
              </c:strCache>
            </c:strRef>
          </c:cat>
          <c:val>
            <c:numRef>
              <c:f>'全市 (65以上)'!$B$8:$L$8</c:f>
              <c:numCache>
                <c:formatCode>0.0%</c:formatCode>
                <c:ptCount val="11"/>
                <c:pt idx="0">
                  <c:v>0.21261894167579409</c:v>
                </c:pt>
                <c:pt idx="1">
                  <c:v>0.22429698236209381</c:v>
                </c:pt>
                <c:pt idx="2">
                  <c:v>0.2569379583343907</c:v>
                </c:pt>
                <c:pt idx="3">
                  <c:v>0.29774997804298525</c:v>
                </c:pt>
                <c:pt idx="4">
                  <c:v>0.33656334484859346</c:v>
                </c:pt>
                <c:pt idx="5">
                  <c:v>0.35969619127240471</c:v>
                </c:pt>
                <c:pt idx="6">
                  <c:v>0.37141463458794111</c:v>
                </c:pt>
                <c:pt idx="7">
                  <c:v>0.37429877666615641</c:v>
                </c:pt>
                <c:pt idx="8">
                  <c:v>0.37590470271081067</c:v>
                </c:pt>
                <c:pt idx="9">
                  <c:v>0.38261154207467934</c:v>
                </c:pt>
                <c:pt idx="10">
                  <c:v>0.38145464328243273</c:v>
                </c:pt>
              </c:numCache>
            </c:numRef>
          </c:val>
          <c:smooth val="0"/>
          <c:extLst>
            <c:ext xmlns:c16="http://schemas.microsoft.com/office/drawing/2014/chart" uri="{C3380CC4-5D6E-409C-BE32-E72D297353CC}">
              <c16:uniqueId val="{00000006-A561-4EFB-A03D-F7CD0F0E97BF}"/>
            </c:ext>
          </c:extLst>
        </c:ser>
        <c:dLbls>
          <c:showLegendKey val="0"/>
          <c:showVal val="0"/>
          <c:showCatName val="0"/>
          <c:showSerName val="0"/>
          <c:showPercent val="0"/>
          <c:showBubbleSize val="0"/>
        </c:dLbls>
        <c:marker val="1"/>
        <c:smooth val="0"/>
        <c:axId val="514734160"/>
        <c:axId val="514736784"/>
      </c:lineChart>
      <c:catAx>
        <c:axId val="51473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4736784"/>
        <c:crosses val="autoZero"/>
        <c:auto val="1"/>
        <c:lblAlgn val="ctr"/>
        <c:lblOffset val="100"/>
        <c:noMultiLvlLbl val="0"/>
      </c:catAx>
      <c:valAx>
        <c:axId val="514736784"/>
        <c:scaling>
          <c:orientation val="minMax"/>
          <c:max val="0.4"/>
          <c:min val="0.150000000000000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4734160"/>
        <c:crosses val="autoZero"/>
        <c:crossBetween val="between"/>
      </c:valAx>
      <c:spPr>
        <a:noFill/>
        <a:ln>
          <a:noFill/>
        </a:ln>
        <a:effectLst/>
      </c:spPr>
    </c:plotArea>
    <c:legend>
      <c:legendPos val="b"/>
      <c:layout>
        <c:manualLayout>
          <c:xMode val="edge"/>
          <c:yMode val="edge"/>
          <c:x val="0.49522521987273893"/>
          <c:y val="0.61241322456231351"/>
          <c:w val="0.47586427800962633"/>
          <c:h val="0.20625445089363231"/>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legend>
    <c:plotVisOnly val="1"/>
    <c:dispBlanksAs val="gap"/>
    <c:showDLblsOverMax val="0"/>
  </c:chart>
  <c:spPr>
    <a:solidFill>
      <a:schemeClr val="lt1"/>
    </a:solid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20" cy="498720"/>
          </a:xfrm>
          <a:prstGeom prst="rect">
            <a:avLst/>
          </a:prstGeom>
        </p:spPr>
        <p:txBody>
          <a:bodyPr vert="horz" lIns="91761" tIns="45882" rIns="91761" bIns="4588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84" y="1"/>
            <a:ext cx="2949520" cy="498720"/>
          </a:xfrm>
          <a:prstGeom prst="rect">
            <a:avLst/>
          </a:prstGeom>
        </p:spPr>
        <p:txBody>
          <a:bodyPr vert="horz" lIns="91761" tIns="45882" rIns="91761" bIns="45882" rtlCol="0"/>
          <a:lstStyle>
            <a:lvl1pPr algn="r">
              <a:defRPr sz="1200"/>
            </a:lvl1pPr>
          </a:lstStyle>
          <a:p>
            <a:fld id="{302776CD-D93B-4B4A-A272-7DD843FDE0A0}" type="datetimeFigureOut">
              <a:rPr kumimoji="1" lang="ja-JP" altLang="en-US" smtClean="0"/>
              <a:t>2026/7/2</a:t>
            </a:fld>
            <a:endParaRPr kumimoji="1" lang="ja-JP" altLang="en-US" dirty="0"/>
          </a:p>
        </p:txBody>
      </p:sp>
      <p:sp>
        <p:nvSpPr>
          <p:cNvPr id="4" name="スライド イメージ プレースホルダー 3"/>
          <p:cNvSpPr>
            <a:spLocks noGrp="1" noRot="1" noChangeAspect="1"/>
          </p:cNvSpPr>
          <p:nvPr>
            <p:ph type="sldImg" idx="2"/>
          </p:nvPr>
        </p:nvSpPr>
        <p:spPr>
          <a:xfrm>
            <a:off x="2244725" y="1243013"/>
            <a:ext cx="2319338" cy="3352800"/>
          </a:xfrm>
          <a:prstGeom prst="rect">
            <a:avLst/>
          </a:prstGeom>
          <a:noFill/>
          <a:ln w="12700">
            <a:solidFill>
              <a:prstClr val="black"/>
            </a:solidFill>
          </a:ln>
        </p:spPr>
        <p:txBody>
          <a:bodyPr vert="horz" lIns="91761" tIns="45882" rIns="91761" bIns="45882" rtlCol="0" anchor="ctr"/>
          <a:lstStyle/>
          <a:p>
            <a:endParaRPr lang="ja-JP" altLang="en-US" dirty="0"/>
          </a:p>
        </p:txBody>
      </p:sp>
      <p:sp>
        <p:nvSpPr>
          <p:cNvPr id="5" name="ノート プレースホルダー 4"/>
          <p:cNvSpPr>
            <a:spLocks noGrp="1"/>
          </p:cNvSpPr>
          <p:nvPr>
            <p:ph type="body" sz="quarter" idx="3"/>
          </p:nvPr>
        </p:nvSpPr>
        <p:spPr>
          <a:xfrm>
            <a:off x="681518" y="4783248"/>
            <a:ext cx="5445760" cy="3913276"/>
          </a:xfrm>
          <a:prstGeom prst="rect">
            <a:avLst/>
          </a:prstGeom>
        </p:spPr>
        <p:txBody>
          <a:bodyPr vert="horz" lIns="91761" tIns="45882" rIns="91761" bIns="458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28"/>
            <a:ext cx="2949520" cy="498719"/>
          </a:xfrm>
          <a:prstGeom prst="rect">
            <a:avLst/>
          </a:prstGeom>
        </p:spPr>
        <p:txBody>
          <a:bodyPr vert="horz" lIns="91761" tIns="45882" rIns="91761" bIns="4588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84" y="9440628"/>
            <a:ext cx="2949520" cy="498719"/>
          </a:xfrm>
          <a:prstGeom prst="rect">
            <a:avLst/>
          </a:prstGeom>
        </p:spPr>
        <p:txBody>
          <a:bodyPr vert="horz" lIns="91761" tIns="45882" rIns="91761" bIns="45882" rtlCol="0" anchor="b"/>
          <a:lstStyle>
            <a:lvl1pPr algn="r">
              <a:defRPr sz="1200"/>
            </a:lvl1pPr>
          </a:lstStyle>
          <a:p>
            <a:fld id="{FC8E7298-7D6D-4167-95DF-EFD770E1FECA}" type="slidenum">
              <a:rPr kumimoji="1" lang="ja-JP" altLang="en-US" smtClean="0"/>
              <a:t>‹#›</a:t>
            </a:fld>
            <a:endParaRPr kumimoji="1" lang="ja-JP" altLang="en-US" dirty="0"/>
          </a:p>
        </p:txBody>
      </p:sp>
    </p:spTree>
    <p:extLst>
      <p:ext uri="{BB962C8B-B14F-4D97-AF65-F5344CB8AC3E}">
        <p14:creationId xmlns:p14="http://schemas.microsoft.com/office/powerpoint/2010/main" val="17235764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C8E7298-7D6D-4167-95DF-EFD770E1FECA}" type="slidenum">
              <a:rPr kumimoji="1" lang="ja-JP" altLang="en-US" smtClean="0"/>
              <a:t>3</a:t>
            </a:fld>
            <a:endParaRPr kumimoji="1" lang="ja-JP" altLang="en-US"/>
          </a:p>
        </p:txBody>
      </p:sp>
    </p:spTree>
    <p:extLst>
      <p:ext uri="{BB962C8B-B14F-4D97-AF65-F5344CB8AC3E}">
        <p14:creationId xmlns:p14="http://schemas.microsoft.com/office/powerpoint/2010/main" val="4057474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aphicFrame>
        <p:nvGraphicFramePr>
          <p:cNvPr id="7" name="表 6"/>
          <p:cNvGraphicFramePr>
            <a:graphicFrameLocks noGrp="1"/>
          </p:cNvGraphicFramePr>
          <p:nvPr userDrawn="1">
            <p:extLst>
              <p:ext uri="{D42A27DB-BD31-4B8C-83A1-F6EECF244321}">
                <p14:modId xmlns:p14="http://schemas.microsoft.com/office/powerpoint/2010/main" val="518345022"/>
              </p:ext>
            </p:extLst>
          </p:nvPr>
        </p:nvGraphicFramePr>
        <p:xfrm>
          <a:off x="383060" y="772644"/>
          <a:ext cx="6030098" cy="8569064"/>
        </p:xfrm>
        <a:graphic>
          <a:graphicData uri="http://schemas.openxmlformats.org/drawingml/2006/table">
            <a:tbl>
              <a:tblPr>
                <a:effectLst/>
                <a:tableStyleId>{9D7B26C5-4107-4FEC-AEDC-1716B250A1EF}</a:tableStyleId>
              </a:tblPr>
              <a:tblGrid>
                <a:gridCol w="6030098">
                  <a:extLst>
                    <a:ext uri="{9D8B030D-6E8A-4147-A177-3AD203B41FA5}">
                      <a16:colId xmlns:a16="http://schemas.microsoft.com/office/drawing/2014/main" val="3092704164"/>
                    </a:ext>
                  </a:extLst>
                </a:gridCol>
              </a:tblGrid>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19909567"/>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1117900"/>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11461479"/>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88994442"/>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9517185"/>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05454422"/>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21500225"/>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19408404"/>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682312915"/>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24539760"/>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96799000"/>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44091798"/>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68692948"/>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76348879"/>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07325397"/>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0146609"/>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02299161"/>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88357070"/>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75971631"/>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62510734"/>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25258195"/>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24986096"/>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80531689"/>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8204"/>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86348681"/>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88164088"/>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6419568"/>
                  </a:ext>
                </a:extLst>
              </a:tr>
              <a:tr h="306038">
                <a:tc>
                  <a:txBody>
                    <a:bodyPr/>
                    <a:lstStyle/>
                    <a:p>
                      <a:endParaRPr kumimoji="1" lang="ja-JP"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2323186368"/>
                  </a:ext>
                </a:extLst>
              </a:tr>
            </a:tbl>
          </a:graphicData>
        </a:graphic>
      </p:graphicFrame>
      <p:cxnSp>
        <p:nvCxnSpPr>
          <p:cNvPr id="8" name="直線コネクタ 7"/>
          <p:cNvCxnSpPr/>
          <p:nvPr userDrawn="1"/>
        </p:nvCxnSpPr>
        <p:spPr>
          <a:xfrm>
            <a:off x="957991" y="658170"/>
            <a:ext cx="0" cy="8798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3060" y="9566834"/>
            <a:ext cx="321275" cy="257604"/>
          </a:xfrm>
          <a:prstGeom prst="rect">
            <a:avLst/>
          </a:prstGeom>
        </p:spPr>
      </p:pic>
      <p:cxnSp>
        <p:nvCxnSpPr>
          <p:cNvPr id="12" name="直線コネクタ 11"/>
          <p:cNvCxnSpPr/>
          <p:nvPr userDrawn="1"/>
        </p:nvCxnSpPr>
        <p:spPr>
          <a:xfrm>
            <a:off x="3472249" y="547518"/>
            <a:ext cx="2940909"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userDrawn="1"/>
        </p:nvSpPr>
        <p:spPr>
          <a:xfrm>
            <a:off x="704335" y="9540818"/>
            <a:ext cx="902044" cy="261610"/>
          </a:xfrm>
          <a:prstGeom prst="rect">
            <a:avLst/>
          </a:prstGeom>
          <a:noFill/>
        </p:spPr>
        <p:txBody>
          <a:bodyPr wrap="square" rtlCol="0">
            <a:spAutoFit/>
          </a:bodyPr>
          <a:lstStyle/>
          <a:p>
            <a:r>
              <a:rPr kumimoji="1" lang="en-US" altLang="ja-JP" sz="1100" dirty="0"/>
              <a:t>MIYAMAE</a:t>
            </a:r>
            <a:endParaRPr kumimoji="1" lang="ja-JP" altLang="en-US" sz="1100" dirty="0"/>
          </a:p>
        </p:txBody>
      </p:sp>
      <p:pic>
        <p:nvPicPr>
          <p:cNvPr id="10" name="図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45133" y="178905"/>
            <a:ext cx="591595" cy="394629"/>
          </a:xfrm>
          <a:prstGeom prst="rect">
            <a:avLst/>
          </a:prstGeom>
        </p:spPr>
      </p:pic>
      <p:sp>
        <p:nvSpPr>
          <p:cNvPr id="11" name="Slide Number Placeholder 5"/>
          <p:cNvSpPr>
            <a:spLocks noGrp="1"/>
          </p:cNvSpPr>
          <p:nvPr>
            <p:ph type="sldNum" sz="quarter" idx="12"/>
          </p:nvPr>
        </p:nvSpPr>
        <p:spPr>
          <a:xfrm>
            <a:off x="3313842" y="9531931"/>
            <a:ext cx="254780" cy="270498"/>
          </a:xfrm>
          <a:prstGeom prst="ellipse">
            <a:avLst/>
          </a:prstGeom>
        </p:spPr>
        <p:style>
          <a:lnRef idx="3">
            <a:schemeClr val="lt1"/>
          </a:lnRef>
          <a:fillRef idx="1">
            <a:schemeClr val="accent5"/>
          </a:fillRef>
          <a:effectRef idx="1">
            <a:schemeClr val="accent5"/>
          </a:effectRef>
          <a:fontRef idx="none"/>
        </p:style>
        <p:txBody>
          <a:bodyPr lIns="0" tIns="0" rIns="0" bIns="0"/>
          <a:lstStyle>
            <a:lvl1pPr algn="ctr">
              <a:lnSpc>
                <a:spcPts val="1300"/>
              </a:lnSpc>
              <a:defRPr sz="900">
                <a:solidFill>
                  <a:schemeClr val="bg1"/>
                </a:solidFill>
                <a:latin typeface="UD デジタル 教科書体 NK-B" panose="02020700000000000000" pitchFamily="18" charset="-128"/>
                <a:ea typeface="UD デジタル 教科書体 NK-B" panose="02020700000000000000" pitchFamily="18" charset="-128"/>
              </a:defRPr>
            </a:lvl1pPr>
          </a:lstStyle>
          <a:p>
            <a:fld id="{5D068951-6A20-45B2-BB7C-1527E55528AE}" type="slidenum">
              <a:rPr kumimoji="1" lang="ja-JP" altLang="en-US" smtClean="0"/>
              <a:pPr/>
              <a:t>‹#›</a:t>
            </a:fld>
            <a:endParaRPr kumimoji="1" lang="ja-JP" altLang="en-US" dirty="0"/>
          </a:p>
        </p:txBody>
      </p:sp>
    </p:spTree>
    <p:extLst>
      <p:ext uri="{BB962C8B-B14F-4D97-AF65-F5344CB8AC3E}">
        <p14:creationId xmlns:p14="http://schemas.microsoft.com/office/powerpoint/2010/main" val="369474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310293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236379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DA975B0-2BB2-4842-AF80-BBB19F60AB90}" type="datetimeFigureOut">
              <a:rPr kumimoji="1" lang="ja-JP" altLang="en-US" smtClean="0"/>
              <a:t>2026/7/2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A8E99E-5BBC-48E1-B0E1-E18D72BD8488}" type="slidenum">
              <a:rPr kumimoji="1" lang="ja-JP" altLang="en-US" smtClean="0"/>
              <a:t>‹#›</a:t>
            </a:fld>
            <a:endParaRPr kumimoji="1" lang="ja-JP" altLang="en-US" dirty="0"/>
          </a:p>
        </p:txBody>
      </p:sp>
    </p:spTree>
    <p:extLst>
      <p:ext uri="{BB962C8B-B14F-4D97-AF65-F5344CB8AC3E}">
        <p14:creationId xmlns:p14="http://schemas.microsoft.com/office/powerpoint/2010/main" val="130719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endParaRPr kumimoji="1" lang="ja-JP" altLang="en-US" dirty="0"/>
          </a:p>
        </p:txBody>
      </p:sp>
    </p:spTree>
    <p:extLst>
      <p:ext uri="{BB962C8B-B14F-4D97-AF65-F5344CB8AC3E}">
        <p14:creationId xmlns:p14="http://schemas.microsoft.com/office/powerpoint/2010/main" val="319042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71727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372562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406511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319758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213128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48414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285619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D068951-6A20-45B2-BB7C-1527E55528AE}" type="slidenum">
              <a:rPr kumimoji="1" lang="ja-JP" altLang="en-US" smtClean="0"/>
              <a:t>‹#›</a:t>
            </a:fld>
            <a:endParaRPr kumimoji="1" lang="ja-JP" altLang="en-US" dirty="0"/>
          </a:p>
        </p:txBody>
      </p:sp>
    </p:spTree>
    <p:extLst>
      <p:ext uri="{BB962C8B-B14F-4D97-AF65-F5344CB8AC3E}">
        <p14:creationId xmlns:p14="http://schemas.microsoft.com/office/powerpoint/2010/main" val="1051345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21.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kotobank.jp/word/%E7%B5%82%E6%B4%BB-68160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38EF0-EF0E-3C70-63E0-E93C578EE34F}"/>
            </a:ext>
          </a:extLst>
        </p:cNvPr>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5C3BD979-FE95-1586-3572-B47B87E05E43}"/>
              </a:ext>
            </a:extLst>
          </p:cNvPr>
          <p:cNvPicPr>
            <a:picLocks noChangeAspect="1"/>
          </p:cNvPicPr>
          <p:nvPr/>
        </p:nvPicPr>
        <p:blipFill>
          <a:blip r:embed="rId2"/>
          <a:stretch>
            <a:fillRect/>
          </a:stretch>
        </p:blipFill>
        <p:spPr>
          <a:xfrm>
            <a:off x="0" y="0"/>
            <a:ext cx="6858000" cy="9906000"/>
          </a:xfrm>
          <a:prstGeom prst="rect">
            <a:avLst/>
          </a:prstGeom>
        </p:spPr>
      </p:pic>
    </p:spTree>
    <p:extLst>
      <p:ext uri="{BB962C8B-B14F-4D97-AF65-F5344CB8AC3E}">
        <p14:creationId xmlns:p14="http://schemas.microsoft.com/office/powerpoint/2010/main" val="329244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137522109"/>
              </p:ext>
            </p:extLst>
          </p:nvPr>
        </p:nvGraphicFramePr>
        <p:xfrm>
          <a:off x="962025" y="1672705"/>
          <a:ext cx="5488203" cy="7560000"/>
        </p:xfrm>
        <a:graphic>
          <a:graphicData uri="http://schemas.openxmlformats.org/drawingml/2006/table">
            <a:tbl>
              <a:tblPr firstCol="1">
                <a:tableStyleId>{5C22544A-7EE6-4342-B048-85BDC9FD1C3A}</a:tableStyleId>
              </a:tblPr>
              <a:tblGrid>
                <a:gridCol w="1476375">
                  <a:extLst>
                    <a:ext uri="{9D8B030D-6E8A-4147-A177-3AD203B41FA5}">
                      <a16:colId xmlns:a16="http://schemas.microsoft.com/office/drawing/2014/main" val="4021180503"/>
                    </a:ext>
                  </a:extLst>
                </a:gridCol>
                <a:gridCol w="4011828">
                  <a:extLst>
                    <a:ext uri="{9D8B030D-6E8A-4147-A177-3AD203B41FA5}">
                      <a16:colId xmlns:a16="http://schemas.microsoft.com/office/drawing/2014/main" val="567388105"/>
                    </a:ext>
                  </a:extLst>
                </a:gridCol>
              </a:tblGrid>
              <a:tr h="360000">
                <a:tc rowSpan="2">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幼稚園／保育園</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園名：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178322"/>
                  </a:ext>
                </a:extLst>
              </a:tr>
              <a:tr h="1152000">
                <a:tc vMerge="1">
                  <a:txBody>
                    <a:bodyPr/>
                    <a:lstStyle/>
                    <a:p>
                      <a:endParaRPr kumimoji="1" lang="ja-JP" altLang="en-US"/>
                    </a:p>
                  </a:txBody>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一番思い出に残っていること</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360000">
                <a:tc rowSpan="2">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小学校</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学校名：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4839648"/>
                  </a:ext>
                </a:extLst>
              </a:tr>
              <a:tr h="1152000">
                <a:tc vMerge="1">
                  <a:txBody>
                    <a:bodyPr/>
                    <a:lstStyle/>
                    <a:p>
                      <a:endParaRPr kumimoji="1" lang="ja-JP" altLang="en-US"/>
                    </a:p>
                  </a:txBody>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一番思い出に残っていること</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439549"/>
                  </a:ext>
                </a:extLst>
              </a:tr>
              <a:tr h="360000">
                <a:tc rowSpan="2">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中学校</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学校名：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0790223"/>
                  </a:ext>
                </a:extLst>
              </a:tr>
              <a:tr h="1152000">
                <a:tc vMerge="1">
                  <a:txBody>
                    <a:bodyPr/>
                    <a:lstStyle/>
                    <a:p>
                      <a:endParaRPr kumimoji="1" lang="ja-JP" altLang="en-US"/>
                    </a:p>
                  </a:txBody>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一番思い出に残っていること</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1393066"/>
                  </a:ext>
                </a:extLst>
              </a:tr>
              <a:tr h="360000">
                <a:tc rowSpan="2">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高校</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学校名：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269322"/>
                  </a:ext>
                </a:extLst>
              </a:tr>
              <a:tr h="1152000">
                <a:tc vMerge="1">
                  <a:txBody>
                    <a:bodyPr/>
                    <a:lstStyle/>
                    <a:p>
                      <a:endParaRPr kumimoji="1" lang="ja-JP" altLang="en-US"/>
                    </a:p>
                  </a:txBody>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一番思い出に残っていること</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08715237"/>
                  </a:ext>
                </a:extLst>
              </a:tr>
              <a:tr h="360000">
                <a:tc rowSpan="2">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大学</a:t>
                      </a:r>
                      <a:endParaRPr kumimoji="1" lang="en-US" altLang="ja-JP"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r>
                        <a:rPr kumimoji="1" lang="ja-JP" altLang="en-US" sz="11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（短大・専門学校）</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学校名：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4094066"/>
                  </a:ext>
                </a:extLst>
              </a:tr>
              <a:tr h="1152000">
                <a:tc vMerge="1">
                  <a:txBody>
                    <a:bodyPr/>
                    <a:lstStyle/>
                    <a:p>
                      <a:endParaRPr kumimoji="1" lang="ja-JP" altLang="en-US"/>
                    </a:p>
                  </a:txBody>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一番思い出に残っていること</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165980"/>
                  </a:ext>
                </a:extLst>
              </a:tr>
            </a:tbl>
          </a:graphicData>
        </a:graphic>
      </p:graphicFrame>
      <p:sp>
        <p:nvSpPr>
          <p:cNvPr id="3" name="スライド番号プレースホルダー 2"/>
          <p:cNvSpPr>
            <a:spLocks noGrp="1"/>
          </p:cNvSpPr>
          <p:nvPr>
            <p:ph type="sldNum" sz="quarter" idx="12"/>
          </p:nvPr>
        </p:nvSpPr>
        <p:spPr/>
        <p:txBody>
          <a:bodyPr/>
          <a:lstStyle/>
          <a:p>
            <a:r>
              <a:rPr kumimoji="1" lang="ja-JP" altLang="en-US" dirty="0"/>
              <a:t>８</a:t>
            </a:r>
          </a:p>
        </p:txBody>
      </p:sp>
      <p:sp>
        <p:nvSpPr>
          <p:cNvPr id="7" name="テキスト ボックス 6"/>
          <p:cNvSpPr txBox="1"/>
          <p:nvPr/>
        </p:nvSpPr>
        <p:spPr>
          <a:xfrm>
            <a:off x="4316455" y="1371550"/>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3002692" y="161378"/>
            <a:ext cx="2856873"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0" name="角丸四角形 9"/>
          <p:cNvSpPr/>
          <p:nvPr/>
        </p:nvSpPr>
        <p:spPr>
          <a:xfrm>
            <a:off x="1044845" y="998903"/>
            <a:ext cx="2340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62026" y="746472"/>
            <a:ext cx="5497727" cy="1015663"/>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②　これまでの振り返り</a:t>
            </a:r>
            <a:endParaRPr kumimoji="1" lang="en-US" altLang="ja-JP"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これまでの自分史（マイヒストリー）を振り返ってください。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en-US" altLang="ja-JP" sz="1600" b="1"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学校編</a:t>
            </a:r>
            <a:r>
              <a:rPr kumimoji="1" lang="en-US" altLang="ja-JP" dirty="0">
                <a:latin typeface="UD デジタル 教科書体 NK-R" panose="02020400000000000000" pitchFamily="18" charset="-128"/>
                <a:ea typeface="UD デジタル 教科書体 NK-R" panose="02020400000000000000" pitchFamily="18" charset="-128"/>
              </a:rPr>
              <a:t>】</a:t>
            </a:r>
          </a:p>
        </p:txBody>
      </p:sp>
      <p:sp>
        <p:nvSpPr>
          <p:cNvPr id="11" name="フリーフォーム 10"/>
          <p:cNvSpPr/>
          <p:nvPr/>
        </p:nvSpPr>
        <p:spPr>
          <a:xfrm flipH="1">
            <a:off x="32871" y="3820174"/>
            <a:ext cx="1061629" cy="1157311"/>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1">
                <a:lumMod val="40000"/>
                <a:lumOff val="60000"/>
              </a:schemeClr>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bwMode="auto">
          <a:xfrm>
            <a:off x="95212" y="3954925"/>
            <a:ext cx="927424" cy="705321"/>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それぞれの</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ステージで一番思い出に残っているエピソードを書こう♪</a:t>
            </a:r>
            <a:endParaRPr lang="en-US" altLang="zh-TW" sz="1000" b="1"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995" y="4794997"/>
            <a:ext cx="986740" cy="832894"/>
          </a:xfrm>
          <a:prstGeom prst="rect">
            <a:avLst/>
          </a:prstGeom>
        </p:spPr>
      </p:pic>
    </p:spTree>
    <p:extLst>
      <p:ext uri="{BB962C8B-B14F-4D97-AF65-F5344CB8AC3E}">
        <p14:creationId xmlns:p14="http://schemas.microsoft.com/office/powerpoint/2010/main" val="387470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952501" y="751131"/>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a:t>
            </a:r>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仕事編</a:t>
            </a:r>
            <a:r>
              <a:rPr kumimoji="1" lang="en-US" altLang="ja-JP" dirty="0">
                <a:latin typeface="UD デジタル 教科書体 NK-R" panose="02020400000000000000" pitchFamily="18" charset="-128"/>
                <a:ea typeface="UD デジタル 教科書体 NK-R" panose="02020400000000000000" pitchFamily="18" charset="-128"/>
              </a:rPr>
              <a:t>】</a:t>
            </a:r>
          </a:p>
        </p:txBody>
      </p:sp>
      <p:graphicFrame>
        <p:nvGraphicFramePr>
          <p:cNvPr id="2" name="表 1"/>
          <p:cNvGraphicFramePr>
            <a:graphicFrameLocks noGrp="1"/>
          </p:cNvGraphicFramePr>
          <p:nvPr>
            <p:extLst>
              <p:ext uri="{D42A27DB-BD31-4B8C-83A1-F6EECF244321}">
                <p14:modId xmlns:p14="http://schemas.microsoft.com/office/powerpoint/2010/main" val="1739743841"/>
              </p:ext>
            </p:extLst>
          </p:nvPr>
        </p:nvGraphicFramePr>
        <p:xfrm>
          <a:off x="962025" y="1151241"/>
          <a:ext cx="5488203" cy="8100000"/>
        </p:xfrm>
        <a:graphic>
          <a:graphicData uri="http://schemas.openxmlformats.org/drawingml/2006/table">
            <a:tbl>
              <a:tblPr firstCol="1">
                <a:tableStyleId>{5C22544A-7EE6-4342-B048-85BDC9FD1C3A}</a:tableStyleId>
              </a:tblPr>
              <a:tblGrid>
                <a:gridCol w="981075">
                  <a:extLst>
                    <a:ext uri="{9D8B030D-6E8A-4147-A177-3AD203B41FA5}">
                      <a16:colId xmlns:a16="http://schemas.microsoft.com/office/drawing/2014/main" val="4021180503"/>
                    </a:ext>
                  </a:extLst>
                </a:gridCol>
                <a:gridCol w="4507128">
                  <a:extLst>
                    <a:ext uri="{9D8B030D-6E8A-4147-A177-3AD203B41FA5}">
                      <a16:colId xmlns:a16="http://schemas.microsoft.com/office/drawing/2014/main" val="567388105"/>
                    </a:ext>
                  </a:extLst>
                </a:gridCol>
              </a:tblGrid>
              <a:tr h="360000">
                <a:tc rowSpan="3">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就職先①</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会社名：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178322"/>
                  </a:ext>
                </a:extLst>
              </a:tr>
              <a:tr h="360000">
                <a:tc vMerge="1">
                  <a:txBody>
                    <a:bodyPr/>
                    <a:lstStyle/>
                    <a:p>
                      <a:endParaRPr kumimoji="1" lang="ja-JP" altLang="en-US"/>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就労期間：　西暦</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年</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月　　～　　西暦</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年</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月</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4400761"/>
                  </a:ext>
                </a:extLst>
              </a:tr>
              <a:tr h="1980000">
                <a:tc vMerge="1">
                  <a:txBody>
                    <a:bodyPr/>
                    <a:lstStyle/>
                    <a:p>
                      <a:endParaRPr kumimoji="1" lang="ja-JP" altLang="en-US"/>
                    </a:p>
                  </a:txBody>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一番思い出に残っている仕事やできごと</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360000">
                <a:tc rowSpan="3">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就職先②</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会社名：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4839648"/>
                  </a:ext>
                </a:extLst>
              </a:tr>
              <a:tr h="360000">
                <a:tc vMerge="1">
                  <a:txBody>
                    <a:bodyPr/>
                    <a:lstStyle/>
                    <a:p>
                      <a:endParaRPr kumimoji="1" lang="ja-JP" altLang="en-US"/>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就労期間：　西暦</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年</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月　　～　　西暦</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年</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月</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2029060"/>
                  </a:ext>
                </a:extLst>
              </a:tr>
              <a:tr h="1980000">
                <a:tc vMerge="1">
                  <a:txBody>
                    <a:bodyPr/>
                    <a:lstStyle/>
                    <a:p>
                      <a:endParaRPr kumimoji="1" lang="ja-JP" altLang="en-US"/>
                    </a:p>
                  </a:txBody>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一番思い出に残っている仕事やできごと</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439549"/>
                  </a:ext>
                </a:extLst>
              </a:tr>
              <a:tr h="360000">
                <a:tc rowSpan="3">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就職先③</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会社名：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0790223"/>
                  </a:ext>
                </a:extLst>
              </a:tr>
              <a:tr h="360000">
                <a:tc vMerge="1">
                  <a:txBody>
                    <a:bodyPr/>
                    <a:lstStyle/>
                    <a:p>
                      <a:endParaRPr kumimoji="1" lang="ja-JP" altLang="en-US"/>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就労期間：　西暦</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年</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月　　～　　西暦</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年</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月</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6331551"/>
                  </a:ext>
                </a:extLst>
              </a:tr>
              <a:tr h="1980000">
                <a:tc vMerge="1">
                  <a:txBody>
                    <a:bodyPr/>
                    <a:lstStyle/>
                    <a:p>
                      <a:endParaRPr kumimoji="1" lang="ja-JP" altLang="en-US"/>
                    </a:p>
                  </a:txBody>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一番思い出に残っている仕事やできごと</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1393066"/>
                  </a:ext>
                </a:extLst>
              </a:tr>
            </a:tbl>
          </a:graphicData>
        </a:graphic>
      </p:graphicFrame>
      <p:sp>
        <p:nvSpPr>
          <p:cNvPr id="3" name="スライド番号プレースホルダー 2"/>
          <p:cNvSpPr>
            <a:spLocks noGrp="1"/>
          </p:cNvSpPr>
          <p:nvPr>
            <p:ph type="sldNum" sz="quarter" idx="12"/>
          </p:nvPr>
        </p:nvSpPr>
        <p:spPr/>
        <p:txBody>
          <a:bodyPr/>
          <a:lstStyle/>
          <a:p>
            <a:r>
              <a:rPr kumimoji="1" lang="ja-JP" altLang="en-US" dirty="0"/>
              <a:t>９</a:t>
            </a:r>
          </a:p>
        </p:txBody>
      </p:sp>
      <p:sp>
        <p:nvSpPr>
          <p:cNvPr id="6" name="テキスト ボックス 5"/>
          <p:cNvSpPr txBox="1"/>
          <p:nvPr/>
        </p:nvSpPr>
        <p:spPr>
          <a:xfrm>
            <a:off x="4316455" y="751131"/>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2903838" y="161378"/>
            <a:ext cx="295572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27104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952501" y="751131"/>
            <a:ext cx="5497727" cy="400110"/>
          </a:xfrm>
          <a:prstGeom prst="rect">
            <a:avLst/>
          </a:prstGeom>
          <a:noFill/>
        </p:spPr>
        <p:txBody>
          <a:bodyPr wrap="square" rIns="36000" rtlCol="0">
            <a:spAutoFit/>
          </a:bodyPr>
          <a:lstStyle/>
          <a:p>
            <a:pPr algn="just">
              <a:lnSpc>
                <a:spcPts val="2400"/>
              </a:lnSpc>
            </a:pPr>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家族編</a:t>
            </a:r>
            <a:r>
              <a:rPr kumimoji="1" lang="en-US" altLang="ja-JP" dirty="0">
                <a:latin typeface="UD デジタル 教科書体 NK-R" panose="02020400000000000000" pitchFamily="18" charset="-128"/>
                <a:ea typeface="UD デジタル 教科書体 NK-R" panose="02020400000000000000" pitchFamily="18" charset="-128"/>
              </a:rPr>
              <a:t>】</a:t>
            </a:r>
          </a:p>
        </p:txBody>
      </p:sp>
      <p:graphicFrame>
        <p:nvGraphicFramePr>
          <p:cNvPr id="2" name="表 1"/>
          <p:cNvGraphicFramePr>
            <a:graphicFrameLocks noGrp="1"/>
          </p:cNvGraphicFramePr>
          <p:nvPr>
            <p:extLst>
              <p:ext uri="{D42A27DB-BD31-4B8C-83A1-F6EECF244321}">
                <p14:modId xmlns:p14="http://schemas.microsoft.com/office/powerpoint/2010/main" val="2329699468"/>
              </p:ext>
            </p:extLst>
          </p:nvPr>
        </p:nvGraphicFramePr>
        <p:xfrm>
          <a:off x="962025" y="1151241"/>
          <a:ext cx="5488203" cy="4320000"/>
        </p:xfrm>
        <a:graphic>
          <a:graphicData uri="http://schemas.openxmlformats.org/drawingml/2006/table">
            <a:tbl>
              <a:tblPr firstCol="1">
                <a:tableStyleId>{5C22544A-7EE6-4342-B048-85BDC9FD1C3A}</a:tableStyleId>
              </a:tblPr>
              <a:tblGrid>
                <a:gridCol w="981075">
                  <a:extLst>
                    <a:ext uri="{9D8B030D-6E8A-4147-A177-3AD203B41FA5}">
                      <a16:colId xmlns:a16="http://schemas.microsoft.com/office/drawing/2014/main" val="4021180503"/>
                    </a:ext>
                  </a:extLst>
                </a:gridCol>
                <a:gridCol w="4507128">
                  <a:extLst>
                    <a:ext uri="{9D8B030D-6E8A-4147-A177-3AD203B41FA5}">
                      <a16:colId xmlns:a16="http://schemas.microsoft.com/office/drawing/2014/main" val="567388105"/>
                    </a:ext>
                  </a:extLst>
                </a:gridCol>
              </a:tblGrid>
              <a:tr h="144000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両親との思い出</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一緒に行って楽しかった旅行や思い出に残っているできごとなど</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144000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配偶者</a:t>
                      </a:r>
                      <a:r>
                        <a:rPr kumimoji="1" lang="en-US" altLang="ja-JP"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又はその他親族等</a:t>
                      </a:r>
                      <a:r>
                        <a:rPr kumimoji="1" lang="en-US" altLang="ja-JP"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との思い出</a:t>
                      </a:r>
                      <a:endParaRPr kumimoji="1" lang="en-US" altLang="ja-JP"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一緒に行って楽しかった旅行や思い出に残っているできごとなど</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439549"/>
                  </a:ext>
                </a:extLst>
              </a:tr>
              <a:tr h="144000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子どもとの思い出</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一緒に行って楽しかった旅行や思い出に残っているできごとなど</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1393066"/>
                  </a:ext>
                </a:extLst>
              </a:tr>
            </a:tbl>
          </a:graphicData>
        </a:graphic>
      </p:graphicFrame>
      <p:sp>
        <p:nvSpPr>
          <p:cNvPr id="5" name="テキスト ボックス 4"/>
          <p:cNvSpPr txBox="1"/>
          <p:nvPr/>
        </p:nvSpPr>
        <p:spPr>
          <a:xfrm>
            <a:off x="952501" y="5671296"/>
            <a:ext cx="5497727" cy="400110"/>
          </a:xfrm>
          <a:prstGeom prst="rect">
            <a:avLst/>
          </a:prstGeom>
          <a:noFill/>
        </p:spPr>
        <p:txBody>
          <a:bodyPr wrap="square" rIns="36000" rtlCol="0">
            <a:spAutoFit/>
          </a:bodyPr>
          <a:lstStyle/>
          <a:p>
            <a:pPr algn="just">
              <a:lnSpc>
                <a:spcPts val="2400"/>
              </a:lnSpc>
            </a:pP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旅行編（行って楽しかったランキング）</a:t>
            </a:r>
            <a:r>
              <a:rPr kumimoji="1" lang="en-US" altLang="ja-JP" dirty="0">
                <a:latin typeface="UD デジタル 教科書体 NK-R" panose="02020400000000000000" pitchFamily="18" charset="-128"/>
                <a:ea typeface="UD デジタル 教科書体 NK-R" panose="02020400000000000000" pitchFamily="18"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1192843567"/>
              </p:ext>
            </p:extLst>
          </p:nvPr>
        </p:nvGraphicFramePr>
        <p:xfrm>
          <a:off x="962025" y="6008712"/>
          <a:ext cx="5488203" cy="3436369"/>
        </p:xfrm>
        <a:graphic>
          <a:graphicData uri="http://schemas.openxmlformats.org/drawingml/2006/table">
            <a:tbl>
              <a:tblPr firstCol="1">
                <a:tableStyleId>{5C22544A-7EE6-4342-B048-85BDC9FD1C3A}</a:tableStyleId>
              </a:tblPr>
              <a:tblGrid>
                <a:gridCol w="981075">
                  <a:extLst>
                    <a:ext uri="{9D8B030D-6E8A-4147-A177-3AD203B41FA5}">
                      <a16:colId xmlns:a16="http://schemas.microsoft.com/office/drawing/2014/main" val="4021180503"/>
                    </a:ext>
                  </a:extLst>
                </a:gridCol>
                <a:gridCol w="4507128">
                  <a:extLst>
                    <a:ext uri="{9D8B030D-6E8A-4147-A177-3AD203B41FA5}">
                      <a16:colId xmlns:a16="http://schemas.microsoft.com/office/drawing/2014/main" val="567388105"/>
                    </a:ext>
                  </a:extLst>
                </a:gridCol>
              </a:tblGrid>
              <a:tr h="419317">
                <a:tc rowSpan="2">
                  <a:txBody>
                    <a:bodyPr/>
                    <a:lstStyle/>
                    <a:p>
                      <a:pPr algn="ctr"/>
                      <a:r>
                        <a:rPr kumimoji="1" lang="ja-JP" altLang="en-US" sz="16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第１位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旅行先：</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68400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理由</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8323872"/>
                  </a:ext>
                </a:extLst>
              </a:tr>
              <a:tr h="446526">
                <a:tc rowSpan="2">
                  <a:txBody>
                    <a:bodyPr/>
                    <a:lstStyle/>
                    <a:p>
                      <a:pPr algn="ctr"/>
                      <a:r>
                        <a:rPr kumimoji="1" lang="ja-JP" altLang="en-US" sz="16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第２位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旅行先：</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439549"/>
                  </a:ext>
                </a:extLst>
              </a:tr>
              <a:tr h="72000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理由</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5203351"/>
                  </a:ext>
                </a:extLst>
              </a:tr>
              <a:tr h="446526">
                <a:tc rowSpan="2">
                  <a:txBody>
                    <a:bodyPr/>
                    <a:lstStyle/>
                    <a:p>
                      <a:pPr algn="ctr"/>
                      <a:r>
                        <a:rPr kumimoji="1" lang="ja-JP" altLang="en-US" sz="16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第３位</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旅行先：</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1393066"/>
                  </a:ext>
                </a:extLst>
              </a:tr>
              <a:tr h="72000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理由</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8276298"/>
                  </a:ext>
                </a:extLst>
              </a:tr>
            </a:tbl>
          </a:graphicData>
        </a:graphic>
      </p:graphicFrame>
      <p:sp>
        <p:nvSpPr>
          <p:cNvPr id="7" name="テキスト ボックス 6"/>
          <p:cNvSpPr txBox="1"/>
          <p:nvPr/>
        </p:nvSpPr>
        <p:spPr>
          <a:xfrm>
            <a:off x="4319910" y="751131"/>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r>
              <a:rPr kumimoji="1" lang="en-US" altLang="ja-JP" dirty="0"/>
              <a:t>10</a:t>
            </a:r>
            <a:endParaRPr kumimoji="1" lang="ja-JP" altLang="en-US" dirty="0"/>
          </a:p>
        </p:txBody>
      </p:sp>
      <p:sp>
        <p:nvSpPr>
          <p:cNvPr id="9" name="テキスト ボックス 8"/>
          <p:cNvSpPr txBox="1"/>
          <p:nvPr/>
        </p:nvSpPr>
        <p:spPr>
          <a:xfrm>
            <a:off x="2891481" y="161378"/>
            <a:ext cx="2968084"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5916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977214" y="3095469"/>
            <a:ext cx="5488203" cy="6150129"/>
            <a:chOff x="962024" y="4636242"/>
            <a:chExt cx="5488203" cy="5551332"/>
          </a:xfrm>
        </p:grpSpPr>
        <p:sp>
          <p:nvSpPr>
            <p:cNvPr id="20" name="テキスト プレースホルダー 2"/>
            <p:cNvSpPr txBox="1">
              <a:spLocks/>
            </p:cNvSpPr>
            <p:nvPr/>
          </p:nvSpPr>
          <p:spPr>
            <a:xfrm>
              <a:off x="962024" y="4844364"/>
              <a:ext cx="5488203" cy="5343210"/>
            </a:xfrm>
            <a:prstGeom prst="roundRect">
              <a:avLst>
                <a:gd name="adj" fmla="val 3050"/>
              </a:avLst>
            </a:prstGeom>
            <a:solidFill>
              <a:schemeClr val="bg1"/>
            </a:solidFill>
            <a:ln w="50800" cmpd="dbl">
              <a:solidFill>
                <a:schemeClr val="tx1"/>
              </a:solidFill>
            </a:ln>
          </p:spPr>
          <p:style>
            <a:lnRef idx="2">
              <a:schemeClr val="accent1"/>
            </a:lnRef>
            <a:fillRef idx="1">
              <a:schemeClr val="lt1"/>
            </a:fillRef>
            <a:effectRef idx="0">
              <a:schemeClr val="accent1"/>
            </a:effectRef>
            <a:fontRef idx="minor">
              <a:schemeClr val="dk1"/>
            </a:fontRef>
          </p:style>
          <p:txBody>
            <a:bodyPr tIns="144000" anchor="t"/>
            <a:lstStyle>
              <a:defPPr>
                <a:defRPr lang="en-US"/>
              </a:defPPr>
              <a:lvl1pPr marL="273050" indent="-273050" eaLnBrk="0" fontAlgn="base" hangingPunct="0">
                <a:lnSpc>
                  <a:spcPts val="2100"/>
                </a:lnSpc>
                <a:spcBef>
                  <a:spcPts val="300"/>
                </a:spcBef>
                <a:spcAft>
                  <a:spcPct val="0"/>
                </a:spcAft>
                <a:buClr>
                  <a:schemeClr val="accent1">
                    <a:lumMod val="75000"/>
                  </a:schemeClr>
                </a:buClr>
                <a:buSzPct val="90000"/>
                <a:buFont typeface="Wingdings" panose="05000000000000000000" pitchFamily="2" charset="2"/>
                <a:buChar char="l"/>
                <a:defRPr kumimoji="1" sz="1400" b="1" u="sng">
                  <a:solidFill>
                    <a:schemeClr val="dk1"/>
                  </a:solidFill>
                  <a:latin typeface="游ゴシック" panose="020B0400000000000000" pitchFamily="50" charset="-128"/>
                  <a:ea typeface="游ゴシック" panose="020B0400000000000000" pitchFamily="50" charset="-128"/>
                </a:defRPr>
              </a:lvl1pPr>
              <a:lvl2pPr marL="444500" indent="-444500" eaLnBrk="0" fontAlgn="base" hangingPunct="0">
                <a:spcBef>
                  <a:spcPct val="20000"/>
                </a:spcBef>
                <a:spcAft>
                  <a:spcPct val="0"/>
                </a:spcAft>
                <a:buClr>
                  <a:srgbClr val="4A7EBB"/>
                </a:buClr>
                <a:buSzPct val="110000"/>
                <a:buFont typeface="Wingdings" panose="05000000000000000000" pitchFamily="2" charset="2"/>
                <a:buChar char="ü"/>
                <a:defRPr kumimoji="1" sz="2400">
                  <a:solidFill>
                    <a:schemeClr val="dk1"/>
                  </a:solidFill>
                </a:defRPr>
              </a:lvl2pPr>
              <a:lvl3pPr marL="444500" indent="-444500" eaLnBrk="0" fontAlgn="base" hangingPunct="0">
                <a:spcBef>
                  <a:spcPct val="20000"/>
                </a:spcBef>
                <a:spcAft>
                  <a:spcPct val="0"/>
                </a:spcAft>
                <a:buClr>
                  <a:srgbClr val="4A7EBB"/>
                </a:buClr>
                <a:buFont typeface="Wingdings" panose="05000000000000000000" pitchFamily="2" charset="2"/>
                <a:buChar char="l"/>
                <a:defRPr kumimoji="1" sz="2400">
                  <a:solidFill>
                    <a:schemeClr val="dk1"/>
                  </a:solidFill>
                </a:defRPr>
              </a:lvl3pPr>
              <a:lvl4pPr marL="1600200" indent="-228600" eaLnBrk="0" fontAlgn="base" hangingPunct="0">
                <a:spcBef>
                  <a:spcPct val="20000"/>
                </a:spcBef>
                <a:spcAft>
                  <a:spcPct val="0"/>
                </a:spcAft>
                <a:buFont typeface="Arial" charset="0"/>
                <a:buChar char="–"/>
                <a:defRPr kumimoji="1" sz="2000">
                  <a:solidFill>
                    <a:schemeClr val="dk1"/>
                  </a:solidFill>
                </a:defRPr>
              </a:lvl4pPr>
              <a:lvl5pPr marL="2057400" indent="-228600" eaLnBrk="0" fontAlgn="base" hangingPunct="0">
                <a:spcBef>
                  <a:spcPct val="20000"/>
                </a:spcBef>
                <a:spcAft>
                  <a:spcPct val="0"/>
                </a:spcAft>
                <a:buFont typeface="Arial" charset="0"/>
                <a:buChar char="»"/>
                <a:defRPr kumimoji="1" sz="2000">
                  <a:solidFill>
                    <a:schemeClr val="dk1"/>
                  </a:solidFill>
                </a:defRPr>
              </a:lvl5pPr>
              <a:lvl6pPr marL="2514600" indent="-228600" defTabSz="914400">
                <a:spcBef>
                  <a:spcPct val="20000"/>
                </a:spcBef>
                <a:buFont typeface="Arial" pitchFamily="34" charset="0"/>
                <a:buChar char="•"/>
                <a:defRPr kumimoji="1" sz="2000">
                  <a:solidFill>
                    <a:schemeClr val="dk1"/>
                  </a:solidFill>
                </a:defRPr>
              </a:lvl6pPr>
              <a:lvl7pPr marL="2971800" indent="-228600" defTabSz="914400">
                <a:spcBef>
                  <a:spcPct val="20000"/>
                </a:spcBef>
                <a:buFont typeface="Arial" pitchFamily="34" charset="0"/>
                <a:buChar char="•"/>
                <a:defRPr kumimoji="1" sz="2000">
                  <a:solidFill>
                    <a:schemeClr val="dk1"/>
                  </a:solidFill>
                </a:defRPr>
              </a:lvl7pPr>
              <a:lvl8pPr marL="3429000" indent="-228600" defTabSz="914400">
                <a:spcBef>
                  <a:spcPct val="20000"/>
                </a:spcBef>
                <a:buFont typeface="Arial" pitchFamily="34" charset="0"/>
                <a:buChar char="•"/>
                <a:defRPr kumimoji="1" sz="2000">
                  <a:solidFill>
                    <a:schemeClr val="dk1"/>
                  </a:solidFill>
                </a:defRPr>
              </a:lvl8pPr>
              <a:lvl9pPr marL="3886200" indent="-228600" defTabSz="914400">
                <a:spcBef>
                  <a:spcPct val="20000"/>
                </a:spcBef>
                <a:buFont typeface="Arial" pitchFamily="34" charset="0"/>
                <a:buChar char="•"/>
                <a:defRPr kumimoji="1" sz="2000">
                  <a:solidFill>
                    <a:schemeClr val="dk1"/>
                  </a:solidFill>
                </a:defRPr>
              </a:lvl9pPr>
            </a:lstStyle>
            <a:p>
              <a:pPr marL="0" indent="0">
                <a:lnSpc>
                  <a:spcPct val="100000"/>
                </a:lnSpc>
                <a:spcBef>
                  <a:spcPts val="0"/>
                </a:spcBef>
                <a:buClr>
                  <a:schemeClr val="tx1"/>
                </a:buClr>
                <a:buNone/>
              </a:pPr>
              <a:endParaRPr lang="ja-JP" altLang="en-US" sz="1800" u="none"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1507435" y="4636242"/>
              <a:ext cx="4346576" cy="335604"/>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square" lIns="72000" tIns="0" rIns="72000" bIns="0" rtlCol="0" anchor="ctr" anchorCtr="0">
              <a:noAutofit/>
            </a:bodyPr>
            <a:lstStyle/>
            <a:p>
              <a:pPr marL="87313" indent="-87313" algn="ctr"/>
              <a:r>
                <a:rPr lang="ja-JP" altLang="en-US" sz="20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やりたいことリスト作成の手順</a:t>
              </a:r>
            </a:p>
          </p:txBody>
        </p:sp>
      </p:grpSp>
      <p:sp>
        <p:nvSpPr>
          <p:cNvPr id="4" name="二等辺三角形 3"/>
          <p:cNvSpPr/>
          <p:nvPr/>
        </p:nvSpPr>
        <p:spPr>
          <a:xfrm rot="10800000">
            <a:off x="3079964" y="4733397"/>
            <a:ext cx="1231900" cy="250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3079964" y="6230808"/>
            <a:ext cx="1231900" cy="250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0800000">
            <a:off x="3079963" y="7718441"/>
            <a:ext cx="1231900" cy="250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r>
              <a:rPr kumimoji="1" lang="en-US" altLang="ja-JP" dirty="0"/>
              <a:t>11</a:t>
            </a:r>
            <a:endParaRPr kumimoji="1" lang="ja-JP" altLang="en-US" dirty="0"/>
          </a:p>
        </p:txBody>
      </p:sp>
      <p:sp>
        <p:nvSpPr>
          <p:cNvPr id="25" name="テキスト ボックス 24"/>
          <p:cNvSpPr txBox="1"/>
          <p:nvPr/>
        </p:nvSpPr>
        <p:spPr>
          <a:xfrm>
            <a:off x="2940908" y="161378"/>
            <a:ext cx="291865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8" name="角丸四角形 27"/>
          <p:cNvSpPr/>
          <p:nvPr/>
        </p:nvSpPr>
        <p:spPr>
          <a:xfrm>
            <a:off x="1390776" y="3918446"/>
            <a:ext cx="4644000" cy="98707"/>
          </a:xfrm>
          <a:prstGeom prst="roundRect">
            <a:avLst>
              <a:gd name="adj" fmla="val 50000"/>
            </a:avLst>
          </a:prstGeom>
          <a:pattFill prst="dk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1409401" y="5428582"/>
            <a:ext cx="4644000" cy="98707"/>
          </a:xfrm>
          <a:prstGeom prst="roundRect">
            <a:avLst>
              <a:gd name="adj" fmla="val 50000"/>
            </a:avLst>
          </a:prstGeom>
          <a:pattFill prst="dk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1399315" y="6927647"/>
            <a:ext cx="4464000" cy="98707"/>
          </a:xfrm>
          <a:prstGeom prst="roundRect">
            <a:avLst>
              <a:gd name="adj" fmla="val 50000"/>
            </a:avLst>
          </a:prstGeom>
          <a:pattFill prst="dk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1436084" y="8425314"/>
            <a:ext cx="3492000" cy="98707"/>
          </a:xfrm>
          <a:prstGeom prst="roundRect">
            <a:avLst>
              <a:gd name="adj" fmla="val 50000"/>
            </a:avLst>
          </a:prstGeom>
          <a:pattFill prst="dk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297890" y="5091644"/>
            <a:ext cx="4940300" cy="1030938"/>
          </a:xfrm>
          <a:prstGeom prst="roundRect">
            <a:avLst/>
          </a:prstGeom>
          <a:noFill/>
          <a:ln w="38100"/>
        </p:spPr>
        <p:style>
          <a:lnRef idx="2">
            <a:schemeClr val="accent5"/>
          </a:lnRef>
          <a:fillRef idx="1">
            <a:schemeClr val="lt1"/>
          </a:fillRef>
          <a:effectRef idx="0">
            <a:schemeClr val="accent5"/>
          </a:effectRef>
          <a:fontRef idx="minor">
            <a:schemeClr val="dk1"/>
          </a:fontRef>
        </p:style>
        <p:txBody>
          <a:bodyPr tIns="108000" rtlCol="0" anchor="t" anchorCtr="0"/>
          <a:lstStyle/>
          <a:p>
            <a:r>
              <a:rPr kumimoji="1" lang="ja-JP" altLang="en-US" b="1" dirty="0">
                <a:latin typeface="UD デジタル 教科書体 NK-R" panose="02020400000000000000" pitchFamily="18" charset="-128"/>
                <a:ea typeface="UD デジタル 教科書体 NK-R" panose="02020400000000000000" pitchFamily="18" charset="-128"/>
              </a:rPr>
              <a:t>ステップ２　　実施時期を踏まえ順番を並び替える</a:t>
            </a:r>
            <a:endParaRPr kumimoji="1" lang="en-US" altLang="ja-JP" b="1" dirty="0">
              <a:latin typeface="UD デジタル 教科書体 NK-R" panose="02020400000000000000" pitchFamily="18" charset="-128"/>
              <a:ea typeface="UD デジタル 教科書体 NK-R" panose="02020400000000000000" pitchFamily="18" charset="-128"/>
            </a:endParaRPr>
          </a:p>
          <a:p>
            <a:pPr marL="812800" indent="-812800"/>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ポイント：短期に達成できそうなものから、その中でも優先順位を付けて並び替える</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9" name="角丸四角形 28"/>
          <p:cNvSpPr/>
          <p:nvPr/>
        </p:nvSpPr>
        <p:spPr>
          <a:xfrm>
            <a:off x="1297890" y="6589055"/>
            <a:ext cx="4940300" cy="1021160"/>
          </a:xfrm>
          <a:prstGeom prst="roundRect">
            <a:avLst/>
          </a:prstGeom>
          <a:noFill/>
          <a:ln w="38100"/>
        </p:spPr>
        <p:style>
          <a:lnRef idx="2">
            <a:schemeClr val="accent5"/>
          </a:lnRef>
          <a:fillRef idx="1">
            <a:schemeClr val="lt1"/>
          </a:fillRef>
          <a:effectRef idx="0">
            <a:schemeClr val="accent5"/>
          </a:effectRef>
          <a:fontRef idx="minor">
            <a:schemeClr val="dk1"/>
          </a:fontRef>
        </p:style>
        <p:txBody>
          <a:bodyPr tIns="108000" rtlCol="0" anchor="t" anchorCtr="0"/>
          <a:lstStyle/>
          <a:p>
            <a:r>
              <a:rPr kumimoji="1" lang="ja-JP" altLang="en-US" b="1" dirty="0">
                <a:latin typeface="UD デジタル 教科書体 NK-R" panose="02020400000000000000" pitchFamily="18" charset="-128"/>
                <a:ea typeface="UD デジタル 教科書体 NK-R" panose="02020400000000000000" pitchFamily="18" charset="-128"/>
              </a:rPr>
              <a:t>ステップ３　　実現したい年齢の目安を入力する</a:t>
            </a:r>
            <a:endParaRPr kumimoji="1" lang="en-US" altLang="ja-JP" b="1" dirty="0">
              <a:latin typeface="UD デジタル 教科書体 NK-R" panose="02020400000000000000" pitchFamily="18" charset="-128"/>
              <a:ea typeface="UD デジタル 教科書体 NK-R" panose="02020400000000000000" pitchFamily="18" charset="-128"/>
            </a:endParaRPr>
          </a:p>
          <a:p>
            <a:pPr marL="812800" indent="-812800"/>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ポイント：あくまで目安なので、このくらいの年齢までに実施したいという希望的観測で入力する</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1" name="角丸四角形 30"/>
          <p:cNvSpPr/>
          <p:nvPr/>
        </p:nvSpPr>
        <p:spPr>
          <a:xfrm>
            <a:off x="1297890" y="8076687"/>
            <a:ext cx="4940300" cy="1021159"/>
          </a:xfrm>
          <a:prstGeom prst="roundRect">
            <a:avLst/>
          </a:prstGeom>
          <a:noFill/>
          <a:ln w="38100"/>
        </p:spPr>
        <p:style>
          <a:lnRef idx="2">
            <a:schemeClr val="accent5"/>
          </a:lnRef>
          <a:fillRef idx="1">
            <a:schemeClr val="lt1"/>
          </a:fillRef>
          <a:effectRef idx="0">
            <a:schemeClr val="accent5"/>
          </a:effectRef>
          <a:fontRef idx="minor">
            <a:schemeClr val="dk1"/>
          </a:fontRef>
        </p:style>
        <p:txBody>
          <a:bodyPr tIns="108000" rtlCol="0" anchor="t" anchorCtr="0"/>
          <a:lstStyle/>
          <a:p>
            <a:r>
              <a:rPr kumimoji="1" lang="ja-JP" altLang="en-US" b="1" dirty="0">
                <a:latin typeface="UD デジタル 教科書体 NK-R" panose="02020400000000000000" pitchFamily="18" charset="-128"/>
                <a:ea typeface="UD デジタル 教科書体 NK-R" panose="02020400000000000000" pitchFamily="18" charset="-128"/>
              </a:rPr>
              <a:t>ステップ４　　定期的にリストを見直す</a:t>
            </a:r>
            <a:endParaRPr kumimoji="1" lang="en-US" altLang="ja-JP" b="1" dirty="0">
              <a:latin typeface="UD デジタル 教科書体 NK-R" panose="02020400000000000000" pitchFamily="18" charset="-128"/>
              <a:ea typeface="UD デジタル 教科書体 NK-R" panose="02020400000000000000" pitchFamily="18" charset="-128"/>
            </a:endParaRPr>
          </a:p>
          <a:p>
            <a:pPr marL="812800" indent="-812800"/>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ポイント：目標どおりできなかったり、新たにやりたいことが見つかるため、定期的に見直す</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角丸四角形 2"/>
          <p:cNvSpPr/>
          <p:nvPr/>
        </p:nvSpPr>
        <p:spPr>
          <a:xfrm>
            <a:off x="1297890" y="3583960"/>
            <a:ext cx="4940300" cy="1041211"/>
          </a:xfrm>
          <a:prstGeom prst="roundRect">
            <a:avLst/>
          </a:prstGeom>
          <a:noFill/>
          <a:ln w="38100"/>
        </p:spPr>
        <p:style>
          <a:lnRef idx="2">
            <a:schemeClr val="accent5"/>
          </a:lnRef>
          <a:fillRef idx="1">
            <a:schemeClr val="lt1"/>
          </a:fillRef>
          <a:effectRef idx="0">
            <a:schemeClr val="accent5"/>
          </a:effectRef>
          <a:fontRef idx="minor">
            <a:schemeClr val="dk1"/>
          </a:fontRef>
        </p:style>
        <p:txBody>
          <a:bodyPr tIns="108000" rtlCol="0" anchor="t" anchorCtr="0"/>
          <a:lstStyle/>
          <a:p>
            <a:r>
              <a:rPr kumimoji="1" lang="ja-JP" altLang="en-US" b="1" dirty="0">
                <a:latin typeface="UD デジタル 教科書体 NK-R" panose="02020400000000000000" pitchFamily="18" charset="-128"/>
                <a:ea typeface="UD デジタル 教科書体 NK-R" panose="02020400000000000000" pitchFamily="18" charset="-128"/>
              </a:rPr>
              <a:t>ステップ１　　これからやってみたいことを書き出す</a:t>
            </a:r>
            <a:endParaRPr kumimoji="1" lang="en-US" altLang="ja-JP" b="1" dirty="0">
              <a:latin typeface="UD デジタル 教科書体 NK-R" panose="02020400000000000000" pitchFamily="18" charset="-128"/>
              <a:ea typeface="UD デジタル 教科書体 NK-R" panose="02020400000000000000" pitchFamily="18" charset="-128"/>
            </a:endParaRPr>
          </a:p>
          <a:p>
            <a:pPr marL="812800" indent="-812800"/>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ポイント：何となくやりたいと思っていたことなど、頭に浮かんだことを大小にかかわらず、</a:t>
            </a:r>
            <a:r>
              <a:rPr kumimoji="1" lang="en-US" altLang="ja-JP" sz="1400" dirty="0">
                <a:latin typeface="UD デジタル 教科書体 NK-R" panose="02020400000000000000" pitchFamily="18" charset="-128"/>
                <a:ea typeface="UD デジタル 教科書体 NK-R" panose="02020400000000000000" pitchFamily="18" charset="-128"/>
              </a:rPr>
              <a:t>30</a:t>
            </a:r>
            <a:r>
              <a:rPr kumimoji="1" lang="ja-JP" altLang="en-US" sz="1400" dirty="0">
                <a:latin typeface="UD デジタル 教科書体 NK-R" panose="02020400000000000000" pitchFamily="18" charset="-128"/>
                <a:ea typeface="UD デジタル 教科書体 NK-R" panose="02020400000000000000" pitchFamily="18" charset="-128"/>
              </a:rPr>
              <a:t>個程度書き出す</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4" name="角丸四角形 23"/>
          <p:cNvSpPr/>
          <p:nvPr/>
        </p:nvSpPr>
        <p:spPr>
          <a:xfrm>
            <a:off x="1120089" y="1004826"/>
            <a:ext cx="3672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85364" y="772510"/>
            <a:ext cx="5497727" cy="2554545"/>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③　これからやりたいことリストの作成</a:t>
            </a:r>
            <a:endParaRPr kumimoji="1" lang="en-US" altLang="ja-JP"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今後、元気に自分らしく暮らし続けるために重要な終活の取組の一つが、やりたいことリストの作成です。これまでの人生を振り返って、残りの人生をどう生きるか、考えるきっかけにしてください。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やりたいと思っていたけど時間がなくてあきらめていたことなど、この機会に改めて考えることで、今後の生きる気力やモチベーションの向上につながります。次の手順に従って、まずは作成してみましょう！</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05826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1051288171"/>
              </p:ext>
            </p:extLst>
          </p:nvPr>
        </p:nvGraphicFramePr>
        <p:xfrm>
          <a:off x="977213" y="3325076"/>
          <a:ext cx="5497727" cy="5932333"/>
        </p:xfrm>
        <a:graphic>
          <a:graphicData uri="http://schemas.openxmlformats.org/drawingml/2006/table">
            <a:tbl>
              <a:tblPr firstRow="1">
                <a:tableStyleId>{5C22544A-7EE6-4342-B048-85BDC9FD1C3A}</a:tableStyleId>
              </a:tblPr>
              <a:tblGrid>
                <a:gridCol w="2553387">
                  <a:extLst>
                    <a:ext uri="{9D8B030D-6E8A-4147-A177-3AD203B41FA5}">
                      <a16:colId xmlns:a16="http://schemas.microsoft.com/office/drawing/2014/main" val="567388105"/>
                    </a:ext>
                  </a:extLst>
                </a:gridCol>
                <a:gridCol w="2944340">
                  <a:extLst>
                    <a:ext uri="{9D8B030D-6E8A-4147-A177-3AD203B41FA5}">
                      <a16:colId xmlns:a16="http://schemas.microsoft.com/office/drawing/2014/main" val="4264488733"/>
                    </a:ext>
                  </a:extLst>
                </a:gridCol>
              </a:tblGrid>
              <a:tr h="313853">
                <a:tc gridSpan="2">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やりたいことの例</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pPr algn="ctr"/>
                      <a:endParaRPr kumimoji="1" lang="en-US" altLang="ja-JP" sz="1400" b="0" dirty="0">
                        <a:latin typeface="HGS創英角ｺﾞｼｯｸUB" panose="020B0900000000000000" pitchFamily="50" charset="-128"/>
                        <a:ea typeface="HGS創英角ｺﾞｼｯｸUB" panose="020B0900000000000000" pitchFamily="50" charset="-128"/>
                      </a:endParaRPr>
                    </a:p>
                  </a:txBody>
                  <a:tcPr marL="0" marR="0" anchor="ctr"/>
                </a:tc>
                <a:extLst>
                  <a:ext uri="{0D108BD9-81ED-4DB2-BD59-A6C34878D82A}">
                    <a16:rowId xmlns:a16="http://schemas.microsoft.com/office/drawing/2014/main" val="2088066080"/>
                  </a:ext>
                </a:extLst>
              </a:tr>
              <a:tr h="718383">
                <a:tc>
                  <a:txBody>
                    <a:bodyPr/>
                    <a:lstStyle/>
                    <a:p>
                      <a:pPr algn="l"/>
                      <a:r>
                        <a:rPr kumimoji="1" lang="en-US" altLang="ja-JP" sz="1400" b="1" u="sng"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生活</a:t>
                      </a:r>
                      <a:r>
                        <a:rPr kumimoji="1" lang="en-US" altLang="ja-JP" sz="1400" b="1" u="sng" dirty="0">
                          <a:latin typeface="UD デジタル 教科書体 NK-R" panose="02020400000000000000" pitchFamily="18" charset="-128"/>
                          <a:ea typeface="UD デジタル 教科書体 NK-R" panose="02020400000000000000" pitchFamily="18" charset="-128"/>
                        </a:rPr>
                        <a:t>】</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・部屋の模様替えをする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・断捨離をする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spcBef>
                          <a:spcPts val="800"/>
                        </a:spcBef>
                      </a:pPr>
                      <a:r>
                        <a:rPr kumimoji="1" lang="en-US" altLang="ja-JP" sz="1400" b="1" u="sng"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社会貢献</a:t>
                      </a:r>
                      <a:r>
                        <a:rPr kumimoji="1" lang="en-US" altLang="ja-JP" sz="1400" b="1" u="sng" dirty="0">
                          <a:latin typeface="UD デジタル 教科書体 NK-R" panose="02020400000000000000" pitchFamily="18" charset="-128"/>
                          <a:ea typeface="UD デジタル 教科書体 NK-R" panose="02020400000000000000" pitchFamily="18" charset="-128"/>
                        </a:rPr>
                        <a:t>】</a:t>
                      </a:r>
                    </a:p>
                    <a:p>
                      <a:pPr marL="177800" indent="-177800" algn="l"/>
                      <a:r>
                        <a:rPr kumimoji="1" lang="ja-JP" altLang="en-US" sz="1400" dirty="0">
                          <a:latin typeface="UD デジタル 教科書体 NK-R" panose="02020400000000000000" pitchFamily="18" charset="-128"/>
                          <a:ea typeface="UD デジタル 教科書体 NK-R" panose="02020400000000000000" pitchFamily="18" charset="-128"/>
                        </a:rPr>
                        <a:t>　・ボランティア活動に参加する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77800" indent="-177800" algn="l"/>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・公園清掃に参加してみる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spcBef>
                          <a:spcPts val="800"/>
                        </a:spcBef>
                      </a:pPr>
                      <a:r>
                        <a:rPr kumimoji="1" lang="en-US" altLang="ja-JP" sz="1400" b="1" u="sng"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資格・講座</a:t>
                      </a:r>
                      <a:r>
                        <a:rPr kumimoji="1" lang="en-US" altLang="ja-JP" sz="1400" b="1" u="sng" dirty="0">
                          <a:latin typeface="UD デジタル 教科書体 NK-R" panose="02020400000000000000" pitchFamily="18" charset="-128"/>
                          <a:ea typeface="UD デジタル 教科書体 NK-R" panose="02020400000000000000" pitchFamily="18" charset="-128"/>
                        </a:rPr>
                        <a:t>】</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・漢検・英検〇級を取る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・ヨガを習う</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・カメラ教室に通う</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・大学院に通って勉強し直す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spcBef>
                          <a:spcPts val="800"/>
                        </a:spcBef>
                      </a:pPr>
                      <a:r>
                        <a:rPr kumimoji="1" lang="en-US" altLang="ja-JP" sz="1400" b="1" u="sng"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趣味関連</a:t>
                      </a:r>
                      <a:r>
                        <a:rPr kumimoji="1" lang="en-US" altLang="ja-JP" sz="1400" b="1" u="sng" dirty="0">
                          <a:latin typeface="UD デジタル 教科書体 NK-R" panose="02020400000000000000" pitchFamily="18" charset="-128"/>
                          <a:ea typeface="UD デジタル 教科書体 NK-R" panose="02020400000000000000" pitchFamily="18" charset="-128"/>
                        </a:rPr>
                        <a:t>】</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・〇〇のコンサートに行く</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・宝塚歌劇を観劇する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　・大相撲を観戦する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・オーケストラを鑑賞する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5738" indent="-185738" algn="l"/>
                      <a:r>
                        <a:rPr kumimoji="1" lang="ja-JP" altLang="en-US" sz="1400" dirty="0">
                          <a:latin typeface="UD デジタル 教科書体 NK-R" panose="02020400000000000000" pitchFamily="18" charset="-128"/>
                          <a:ea typeface="UD デジタル 教科書体 NK-R" panose="02020400000000000000" pitchFamily="18" charset="-128"/>
                        </a:rPr>
                        <a:t>　・川崎フロンターレのホームゲームを毎試合観戦する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spcBef>
                          <a:spcPts val="800"/>
                        </a:spcBef>
                      </a:pPr>
                      <a:r>
                        <a:rPr kumimoji="1" lang="en-US" altLang="ja-JP" sz="1400" b="1" u="sng"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健康関連</a:t>
                      </a:r>
                      <a:r>
                        <a:rPr kumimoji="1" lang="en-US" altLang="ja-JP" sz="1400" b="1" u="sng" dirty="0">
                          <a:latin typeface="UD デジタル 教科書体 NK-R" panose="02020400000000000000" pitchFamily="18" charset="-128"/>
                          <a:ea typeface="UD デジタル 教科書体 NK-R" panose="02020400000000000000" pitchFamily="18" charset="-128"/>
                        </a:rPr>
                        <a:t>】</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・ダイエットして〇キロになる</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・スポーツジムに通う</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・毎日〇キロ歩く</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5738" indent="-185738" algn="l"/>
                      <a:r>
                        <a:rPr kumimoji="1" lang="ja-JP" altLang="en-US" sz="1400" dirty="0">
                          <a:latin typeface="UD デジタル 教科書体 NK-R" panose="02020400000000000000" pitchFamily="18" charset="-128"/>
                          <a:ea typeface="UD デジタル 教科書体 NK-R" panose="02020400000000000000" pitchFamily="18" charset="-128"/>
                        </a:rPr>
                        <a:t>　・ポールウォーキング＆ストレッチ教室に参加する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a:r>
                        <a:rPr kumimoji="1" lang="en-US" altLang="ja-JP" sz="1400" b="1" u="sng"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体験・チャレンジ関連</a:t>
                      </a:r>
                      <a:r>
                        <a:rPr kumimoji="1" lang="en-US" altLang="ja-JP" sz="1400" b="1" u="sng" dirty="0">
                          <a:latin typeface="UD デジタル 教科書体 NK-R" panose="02020400000000000000" pitchFamily="18" charset="-128"/>
                          <a:ea typeface="UD デジタル 教科書体 NK-R" panose="02020400000000000000" pitchFamily="18" charset="-128"/>
                        </a:rPr>
                        <a:t>】</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・富士山に登る</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・バンジージャンプに挑戦する</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・スキューバダイビングに挑戦する</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・スカイダイビングに挑戦する</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・トライアスロンのレースに参加する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・ギターを弾けるようになる</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・フルマラソンを完走する</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・映画にエキストラ出演する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　　・映画を字幕なしで見れるようになる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　　・本を週に１冊読む</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・「カマラーゾフの兄弟」を読破する</a:t>
                      </a:r>
                    </a:p>
                    <a:p>
                      <a:pPr algn="l">
                        <a:spcBef>
                          <a:spcPts val="800"/>
                        </a:spcBef>
                      </a:pPr>
                      <a:r>
                        <a:rPr kumimoji="1" lang="en-US" altLang="ja-JP" sz="1400" b="1" u="sng"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旅行関連</a:t>
                      </a:r>
                      <a:r>
                        <a:rPr kumimoji="1" lang="en-US" altLang="ja-JP" sz="1400" b="1" u="sng" dirty="0">
                          <a:latin typeface="UD デジタル 教科書体 NK-R" panose="02020400000000000000" pitchFamily="18" charset="-128"/>
                          <a:ea typeface="UD デジタル 教科書体 NK-R" panose="02020400000000000000" pitchFamily="18" charset="-128"/>
                        </a:rPr>
                        <a:t>】</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・屋久島に行く</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・沖縄の離島に行く</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・家族で海外旅行に行く</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・エジプトのピラミッドを見る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・オーロラを見る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　　・オリンピックを観戦する</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・サッカーワールドカップを観戦する</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・クルーズで海外旅行に行く</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・世界一周旅行に行く　</a:t>
                      </a:r>
                    </a:p>
                    <a:p>
                      <a:pPr algn="l"/>
                      <a:r>
                        <a:rPr kumimoji="1" lang="ja-JP" altLang="en-US" sz="1400" dirty="0">
                          <a:latin typeface="UD デジタル 教科書体 NK-R" panose="02020400000000000000" pitchFamily="18" charset="-128"/>
                          <a:ea typeface="UD デジタル 教科書体 NK-R" panose="02020400000000000000" pitchFamily="18" charset="-128"/>
                        </a:rPr>
                        <a:t>　　・４７都道府県を旅する</a:t>
                      </a:r>
                    </a:p>
                    <a:p>
                      <a:pPr algn="l"/>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0" marR="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bl>
          </a:graphicData>
        </a:graphic>
      </p:graphicFrame>
      <p:sp>
        <p:nvSpPr>
          <p:cNvPr id="23" name="テキスト ボックス 22"/>
          <p:cNvSpPr txBox="1"/>
          <p:nvPr/>
        </p:nvSpPr>
        <p:spPr>
          <a:xfrm>
            <a:off x="977214" y="770531"/>
            <a:ext cx="5497727" cy="2554545"/>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まず、これまでに何となくやりたいと思っていたことなど、頭に浮かんだことを大小かかわらず、</a:t>
            </a:r>
            <a:r>
              <a:rPr kumimoji="1" lang="ja-JP" altLang="en-US" sz="1400" b="1" u="sng" dirty="0">
                <a:latin typeface="UD デジタル 教科書体 NK-R" panose="02020400000000000000" pitchFamily="18" charset="-128"/>
                <a:ea typeface="UD デジタル 教科書体 NK-R" panose="02020400000000000000" pitchFamily="18" charset="-128"/>
              </a:rPr>
              <a:t>３０個程度書き出します（次ページ）</a:t>
            </a:r>
            <a:r>
              <a:rPr kumimoji="1" lang="ja-JP" altLang="en-US" sz="1400" dirty="0">
                <a:latin typeface="UD デジタル 教科書体 NK-R" panose="02020400000000000000" pitchFamily="18" charset="-128"/>
                <a:ea typeface="UD デジタル 教科書体 NK-R" panose="02020400000000000000" pitchFamily="18" charset="-128"/>
              </a:rPr>
              <a:t>。お金がないから実現できない、現実的に難しいと思うような目標なども、一旦書き出してみてください。書くことで意識し、いつか実現できるかもしれません。</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30</a:t>
            </a:r>
            <a:r>
              <a:rPr kumimoji="1" lang="ja-JP" altLang="en-US" sz="1400" dirty="0">
                <a:latin typeface="UD デジタル 教科書体 NK-R" panose="02020400000000000000" pitchFamily="18" charset="-128"/>
                <a:ea typeface="UD デジタル 教科書体 NK-R" panose="02020400000000000000" pitchFamily="18" charset="-128"/>
              </a:rPr>
              <a:t>個書き出せない場合も、まずは、半分の</a:t>
            </a:r>
            <a:r>
              <a:rPr kumimoji="1" lang="en-US" altLang="ja-JP" sz="1400" dirty="0">
                <a:latin typeface="UD デジタル 教科書体 NK-R" panose="02020400000000000000" pitchFamily="18" charset="-128"/>
                <a:ea typeface="UD デジタル 教科書体 NK-R" panose="02020400000000000000" pitchFamily="18" charset="-128"/>
              </a:rPr>
              <a:t>15</a:t>
            </a:r>
            <a:r>
              <a:rPr kumimoji="1" lang="ja-JP" altLang="en-US" sz="1400" dirty="0">
                <a:latin typeface="UD デジタル 教科書体 NK-R" panose="02020400000000000000" pitchFamily="18" charset="-128"/>
                <a:ea typeface="UD デジタル 教科書体 NK-R" panose="02020400000000000000" pitchFamily="18" charset="-128"/>
              </a:rPr>
              <a:t>個を書き出して、その後、徐々に増やしていきましょう！</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そうは言っても、いきなり書き出すことは難しいと思いますので、やりたいことの例示を次のとおりまとめました。参考にしてください。</a:t>
            </a:r>
          </a:p>
        </p:txBody>
      </p:sp>
      <p:sp>
        <p:nvSpPr>
          <p:cNvPr id="2" name="スライド番号プレースホルダー 1"/>
          <p:cNvSpPr>
            <a:spLocks noGrp="1"/>
          </p:cNvSpPr>
          <p:nvPr>
            <p:ph type="sldNum" sz="quarter" idx="12"/>
          </p:nvPr>
        </p:nvSpPr>
        <p:spPr/>
        <p:txBody>
          <a:bodyPr/>
          <a:lstStyle/>
          <a:p>
            <a:r>
              <a:rPr kumimoji="1" lang="en-US" altLang="ja-JP" dirty="0"/>
              <a:t>12</a:t>
            </a:r>
            <a:endParaRPr kumimoji="1" lang="ja-JP" altLang="en-US" dirty="0"/>
          </a:p>
        </p:txBody>
      </p:sp>
      <p:sp>
        <p:nvSpPr>
          <p:cNvPr id="5" name="テキスト ボックス 4"/>
          <p:cNvSpPr txBox="1"/>
          <p:nvPr/>
        </p:nvSpPr>
        <p:spPr>
          <a:xfrm>
            <a:off x="3002692" y="161378"/>
            <a:ext cx="2856873"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893" y="7952917"/>
            <a:ext cx="863687" cy="1098549"/>
          </a:xfrm>
          <a:prstGeom prst="rect">
            <a:avLst/>
          </a:prstGeom>
        </p:spPr>
      </p:pic>
      <p:grpSp>
        <p:nvGrpSpPr>
          <p:cNvPr id="4" name="グループ化 3"/>
          <p:cNvGrpSpPr/>
          <p:nvPr/>
        </p:nvGrpSpPr>
        <p:grpSpPr>
          <a:xfrm>
            <a:off x="106680" y="7250381"/>
            <a:ext cx="870532" cy="769212"/>
            <a:chOff x="60959" y="7269431"/>
            <a:chExt cx="870532" cy="769212"/>
          </a:xfrm>
        </p:grpSpPr>
        <p:sp>
          <p:nvSpPr>
            <p:cNvPr id="7" name="フリーフォーム 6"/>
            <p:cNvSpPr/>
            <p:nvPr/>
          </p:nvSpPr>
          <p:spPr>
            <a:xfrm flipH="1">
              <a:off x="60959" y="7269431"/>
              <a:ext cx="870532" cy="769212"/>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BC004C"/>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bwMode="auto">
            <a:xfrm>
              <a:off x="118743" y="7385104"/>
              <a:ext cx="774014" cy="461665"/>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200"/>
                </a:lnSpc>
                <a:spcBef>
                  <a:spcPts val="0"/>
                </a:spcBef>
              </a:pPr>
              <a:r>
                <a:rPr lang="ja-JP" altLang="en-US" sz="1050" b="1" dirty="0">
                  <a:latin typeface="BIZ UDPゴシック" panose="020B0400000000000000" pitchFamily="50" charset="-128"/>
                  <a:ea typeface="BIZ UDPゴシック" panose="020B0400000000000000" pitchFamily="50" charset="-128"/>
                </a:rPr>
                <a:t>川崎フロンターレも応援してね！</a:t>
              </a:r>
              <a:endParaRPr lang="en-US" altLang="zh-TW" sz="105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52957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977214" y="749299"/>
            <a:ext cx="5398186" cy="326153"/>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square" lIns="72000" tIns="0" rIns="72000" bIns="0" rtlCol="0" anchor="ctr" anchorCtr="0">
            <a:noAutofit/>
          </a:bodyPr>
          <a:lstStyle/>
          <a:p>
            <a:pPr marL="87313" indent="-87313"/>
            <a:r>
              <a:rPr lang="ja-JP" altLang="en-US" sz="16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ステップ１ これからやってみたいことを書き出す</a:t>
            </a:r>
          </a:p>
        </p:txBody>
      </p:sp>
      <p:graphicFrame>
        <p:nvGraphicFramePr>
          <p:cNvPr id="22" name="表 21"/>
          <p:cNvGraphicFramePr>
            <a:graphicFrameLocks noGrp="1"/>
          </p:cNvGraphicFramePr>
          <p:nvPr>
            <p:extLst>
              <p:ext uri="{D42A27DB-BD31-4B8C-83A1-F6EECF244321}">
                <p14:modId xmlns:p14="http://schemas.microsoft.com/office/powerpoint/2010/main" val="3430612666"/>
              </p:ext>
            </p:extLst>
          </p:nvPr>
        </p:nvGraphicFramePr>
        <p:xfrm>
          <a:off x="977214" y="2537699"/>
          <a:ext cx="5398186" cy="6858288"/>
        </p:xfrm>
        <a:graphic>
          <a:graphicData uri="http://schemas.openxmlformats.org/drawingml/2006/table">
            <a:tbl>
              <a:tblPr firstRow="1">
                <a:tableStyleId>{5C22544A-7EE6-4342-B048-85BDC9FD1C3A}</a:tableStyleId>
              </a:tblPr>
              <a:tblGrid>
                <a:gridCol w="267386">
                  <a:extLst>
                    <a:ext uri="{9D8B030D-6E8A-4147-A177-3AD203B41FA5}">
                      <a16:colId xmlns:a16="http://schemas.microsoft.com/office/drawing/2014/main" val="127087539"/>
                    </a:ext>
                  </a:extLst>
                </a:gridCol>
                <a:gridCol w="3289300">
                  <a:extLst>
                    <a:ext uri="{9D8B030D-6E8A-4147-A177-3AD203B41FA5}">
                      <a16:colId xmlns:a16="http://schemas.microsoft.com/office/drawing/2014/main" val="567388105"/>
                    </a:ext>
                  </a:extLst>
                </a:gridCol>
                <a:gridCol w="901700">
                  <a:extLst>
                    <a:ext uri="{9D8B030D-6E8A-4147-A177-3AD203B41FA5}">
                      <a16:colId xmlns:a16="http://schemas.microsoft.com/office/drawing/2014/main" val="4264488733"/>
                    </a:ext>
                  </a:extLst>
                </a:gridCol>
                <a:gridCol w="482600">
                  <a:extLst>
                    <a:ext uri="{9D8B030D-6E8A-4147-A177-3AD203B41FA5}">
                      <a16:colId xmlns:a16="http://schemas.microsoft.com/office/drawing/2014/main" val="1933769516"/>
                    </a:ext>
                  </a:extLst>
                </a:gridCol>
                <a:gridCol w="457200">
                  <a:extLst>
                    <a:ext uri="{9D8B030D-6E8A-4147-A177-3AD203B41FA5}">
                      <a16:colId xmlns:a16="http://schemas.microsoft.com/office/drawing/2014/main" val="2298045758"/>
                    </a:ext>
                  </a:extLst>
                </a:gridCol>
              </a:tblGrid>
              <a:tr h="300462">
                <a:tc>
                  <a:txBody>
                    <a:bodyPr/>
                    <a:lstStyle/>
                    <a:p>
                      <a:pPr algn="ctr"/>
                      <a:r>
                        <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No</a:t>
                      </a:r>
                    </a:p>
                  </a:txBody>
                  <a:tcPr marL="0" marR="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やりたいこと</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実施目安</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優先</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順番</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409593">
                <a:tc>
                  <a:txBody>
                    <a:bodyPr/>
                    <a:lstStyle/>
                    <a:p>
                      <a:pPr algn="ct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例</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〇〇〇に挑戦したい</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a:lnSpc>
                          <a:spcPts val="1200"/>
                        </a:lnSpc>
                      </a:pP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 長期</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優先</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３</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30571687"/>
                  </a:ext>
                </a:extLst>
              </a:tr>
              <a:tr h="409593">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1</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995342"/>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3</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2518841"/>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4</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9163940"/>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5</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436281"/>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6</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3113122"/>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7</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9930385"/>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8</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1215746"/>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9</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0301734"/>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10</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0366251"/>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11</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2236882"/>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12</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5821477"/>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13</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2445035"/>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14</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4319151"/>
                  </a:ext>
                </a:extLst>
              </a:tr>
              <a:tr h="40959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15</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604011769"/>
                  </a:ext>
                </a:extLst>
              </a:tr>
            </a:tbl>
          </a:graphicData>
        </a:graphic>
      </p:graphicFrame>
      <p:sp>
        <p:nvSpPr>
          <p:cNvPr id="23" name="テキスト ボックス 22"/>
          <p:cNvSpPr txBox="1"/>
          <p:nvPr/>
        </p:nvSpPr>
        <p:spPr>
          <a:xfrm>
            <a:off x="977214" y="1037231"/>
            <a:ext cx="5497727" cy="1323439"/>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・前ページを参考にしながら、今後やりたいことを記入してください。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85725" indent="-85725"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・実施目安として、短期（概ね１～２年）・中期（概ね３～５年）・長期（概ね</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年）に〇をし、優先したいことは優先に〇をしてください。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・順番の列は、次のステップ２で並び替える際に活用してください。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 name="楕円 4"/>
          <p:cNvSpPr/>
          <p:nvPr/>
        </p:nvSpPr>
        <p:spPr>
          <a:xfrm>
            <a:off x="5021262" y="2847095"/>
            <a:ext cx="406400" cy="1971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5475287" y="2883493"/>
            <a:ext cx="406400" cy="3215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22332" y="2217534"/>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r>
              <a:rPr kumimoji="1" lang="en-US" altLang="ja-JP" dirty="0"/>
              <a:t>13</a:t>
            </a:r>
            <a:endParaRPr kumimoji="1" lang="ja-JP" altLang="en-US" dirty="0"/>
          </a:p>
        </p:txBody>
      </p:sp>
      <p:sp>
        <p:nvSpPr>
          <p:cNvPr id="14" name="テキスト ボックス 13"/>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7552" y="7881956"/>
            <a:ext cx="819662" cy="1054669"/>
          </a:xfrm>
          <a:prstGeom prst="rect">
            <a:avLst/>
          </a:prstGeom>
        </p:spPr>
      </p:pic>
      <p:sp>
        <p:nvSpPr>
          <p:cNvPr id="10" name="フリーフォーム 9"/>
          <p:cNvSpPr/>
          <p:nvPr/>
        </p:nvSpPr>
        <p:spPr>
          <a:xfrm flipH="1">
            <a:off x="69055" y="7103745"/>
            <a:ext cx="870532" cy="944423"/>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BC004C"/>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bwMode="auto">
          <a:xfrm>
            <a:off x="139002" y="7208424"/>
            <a:ext cx="774014" cy="564257"/>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なるべく</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en-US" altLang="ja-JP" sz="1000" b="1" dirty="0">
                <a:latin typeface="BIZ UDPゴシック" panose="020B0400000000000000" pitchFamily="50" charset="-128"/>
                <a:ea typeface="BIZ UDPゴシック" panose="020B0400000000000000" pitchFamily="50" charset="-128"/>
              </a:rPr>
              <a:t>30</a:t>
            </a:r>
            <a:r>
              <a:rPr lang="ja-JP" altLang="en-US" sz="1000" b="1" dirty="0">
                <a:latin typeface="BIZ UDPゴシック" panose="020B0400000000000000" pitchFamily="50" charset="-128"/>
                <a:ea typeface="BIZ UDPゴシック" panose="020B0400000000000000" pitchFamily="50" charset="-128"/>
              </a:rPr>
              <a:t>個！</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まずは半分</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頑張って！</a:t>
            </a:r>
            <a:endParaRPr lang="en-US" altLang="zh-TW"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955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1765456842"/>
              </p:ext>
            </p:extLst>
          </p:nvPr>
        </p:nvGraphicFramePr>
        <p:xfrm>
          <a:off x="977214" y="1042967"/>
          <a:ext cx="5398186" cy="6693300"/>
        </p:xfrm>
        <a:graphic>
          <a:graphicData uri="http://schemas.openxmlformats.org/drawingml/2006/table">
            <a:tbl>
              <a:tblPr firstRow="1">
                <a:tableStyleId>{5C22544A-7EE6-4342-B048-85BDC9FD1C3A}</a:tableStyleId>
              </a:tblPr>
              <a:tblGrid>
                <a:gridCol w="267386">
                  <a:extLst>
                    <a:ext uri="{9D8B030D-6E8A-4147-A177-3AD203B41FA5}">
                      <a16:colId xmlns:a16="http://schemas.microsoft.com/office/drawing/2014/main" val="127087539"/>
                    </a:ext>
                  </a:extLst>
                </a:gridCol>
                <a:gridCol w="3289300">
                  <a:extLst>
                    <a:ext uri="{9D8B030D-6E8A-4147-A177-3AD203B41FA5}">
                      <a16:colId xmlns:a16="http://schemas.microsoft.com/office/drawing/2014/main" val="567388105"/>
                    </a:ext>
                  </a:extLst>
                </a:gridCol>
                <a:gridCol w="901700">
                  <a:extLst>
                    <a:ext uri="{9D8B030D-6E8A-4147-A177-3AD203B41FA5}">
                      <a16:colId xmlns:a16="http://schemas.microsoft.com/office/drawing/2014/main" val="4264488733"/>
                    </a:ext>
                  </a:extLst>
                </a:gridCol>
                <a:gridCol w="482600">
                  <a:extLst>
                    <a:ext uri="{9D8B030D-6E8A-4147-A177-3AD203B41FA5}">
                      <a16:colId xmlns:a16="http://schemas.microsoft.com/office/drawing/2014/main" val="1933769516"/>
                    </a:ext>
                  </a:extLst>
                </a:gridCol>
                <a:gridCol w="457200">
                  <a:extLst>
                    <a:ext uri="{9D8B030D-6E8A-4147-A177-3AD203B41FA5}">
                      <a16:colId xmlns:a16="http://schemas.microsoft.com/office/drawing/2014/main" val="2298045758"/>
                    </a:ext>
                  </a:extLst>
                </a:gridCol>
              </a:tblGrid>
              <a:tr h="302837">
                <a:tc>
                  <a:txBody>
                    <a:bodyPr/>
                    <a:lstStyle/>
                    <a:p>
                      <a:pPr algn="ctr"/>
                      <a:r>
                        <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No</a:t>
                      </a:r>
                    </a:p>
                  </a:txBody>
                  <a:tcPr marL="0" marR="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やりたいこと</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実施目安</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優先</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順番</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425900">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16</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425900">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17</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995342"/>
                  </a:ext>
                </a:extLst>
              </a:tr>
              <a:tr h="425900">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18</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2518841"/>
                  </a:ext>
                </a:extLst>
              </a:tr>
              <a:tr h="425900">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19</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9163940"/>
                  </a:ext>
                </a:extLst>
              </a:tr>
              <a:tr h="425900">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436281"/>
                  </a:ext>
                </a:extLst>
              </a:tr>
              <a:tr h="42590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２１</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3113122"/>
                  </a:ext>
                </a:extLst>
              </a:tr>
              <a:tr h="425900">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22</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9930385"/>
                  </a:ext>
                </a:extLst>
              </a:tr>
              <a:tr h="42590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２３</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1215746"/>
                  </a:ext>
                </a:extLst>
              </a:tr>
              <a:tr h="42590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２４</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0301734"/>
                  </a:ext>
                </a:extLst>
              </a:tr>
              <a:tr h="42590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２５</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0366251"/>
                  </a:ext>
                </a:extLst>
              </a:tr>
              <a:tr h="42590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２６</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2236882"/>
                  </a:ext>
                </a:extLst>
              </a:tr>
              <a:tr h="42590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２７</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5821477"/>
                  </a:ext>
                </a:extLst>
              </a:tr>
              <a:tr h="42590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２８</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2445035"/>
                  </a:ext>
                </a:extLst>
              </a:tr>
              <a:tr h="42590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２９</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4319151"/>
                  </a:ext>
                </a:extLst>
              </a:tr>
              <a:tr h="42590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３０</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短期 ・ 中期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lnSpc>
                          <a:spcPts val="1200"/>
                        </a:lnSpc>
                      </a:pPr>
                      <a:r>
                        <a:rPr kumimoji="1" lang="ja-JP" altLang="en-US" sz="1200" dirty="0">
                          <a:latin typeface="UD デジタル 教科書体 NK-R" panose="02020400000000000000" pitchFamily="18" charset="-128"/>
                          <a:ea typeface="UD デジタル 教科書体 NK-R" panose="02020400000000000000" pitchFamily="18" charset="-128"/>
                        </a:rPr>
                        <a:t>・ 長期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優先</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604011769"/>
                  </a:ext>
                </a:extLst>
              </a:tr>
            </a:tbl>
          </a:graphicData>
        </a:graphic>
      </p:graphicFrame>
      <p:sp>
        <p:nvSpPr>
          <p:cNvPr id="23" name="テキスト ボックス 22"/>
          <p:cNvSpPr txBox="1"/>
          <p:nvPr/>
        </p:nvSpPr>
        <p:spPr>
          <a:xfrm>
            <a:off x="992454" y="668254"/>
            <a:ext cx="5497727" cy="400110"/>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・ステップ１の続き</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r>
              <a:rPr kumimoji="1" lang="en-US" altLang="ja-JP" dirty="0"/>
              <a:t>14</a:t>
            </a:r>
            <a:endParaRPr kumimoji="1" lang="ja-JP" altLang="en-US" dirty="0"/>
          </a:p>
        </p:txBody>
      </p:sp>
      <p:sp>
        <p:nvSpPr>
          <p:cNvPr id="9" name="テキスト ボックス 8"/>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992454" y="8427352"/>
            <a:ext cx="5382946" cy="738664"/>
          </a:xfrm>
          <a:prstGeom prst="rect">
            <a:avLst/>
          </a:prstGeom>
          <a:solidFill>
            <a:schemeClr val="bg1"/>
          </a:solidFill>
          <a:ln w="19050">
            <a:solidFill>
              <a:schemeClr val="accent1"/>
            </a:solidFill>
          </a:ln>
        </p:spPr>
        <p:txBody>
          <a:bodyPr wrap="square" rIns="36000" rtlCol="0">
            <a:spAutoFit/>
          </a:bodyPr>
          <a:lstStyle/>
          <a:p>
            <a:pPr algn="just"/>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参考にした文献</a:t>
            </a:r>
            <a:r>
              <a:rPr kumimoji="1" lang="en-US" altLang="ja-JP" sz="1050" b="1" dirty="0">
                <a:latin typeface="UD デジタル 教科書体 NK-R" panose="02020400000000000000" pitchFamily="18" charset="-128"/>
                <a:ea typeface="UD デジタル 教科書体 NK-R" panose="02020400000000000000" pitchFamily="18" charset="-128"/>
              </a:rPr>
              <a:t>】</a:t>
            </a:r>
            <a:endParaRPr kumimoji="1" lang="zh-CN" altLang="en-US" sz="1050" b="1" dirty="0">
              <a:latin typeface="UD デジタル 教科書体 NK-R" panose="02020400000000000000" pitchFamily="18" charset="-128"/>
              <a:ea typeface="UD デジタル 教科書体 NK-R" panose="02020400000000000000" pitchFamily="18" charset="-128"/>
            </a:endParaRPr>
          </a:p>
          <a:p>
            <a:pPr marL="185738" indent="-185738" algn="just">
              <a:buFont typeface="+mj-ea"/>
              <a:buAutoNum type="circleNumDbPlain"/>
            </a:pPr>
            <a:r>
              <a:rPr kumimoji="1" lang="zh-CN" altLang="en-US" sz="1050" b="1" dirty="0">
                <a:latin typeface="UD デジタル 教科書体 NK-R" panose="02020400000000000000" pitchFamily="18" charset="-128"/>
                <a:ea typeface="UD デジタル 教科書体 NK-R" panose="02020400000000000000" pitchFamily="18" charset="-128"/>
              </a:rPr>
              <a:t>保坂 隆</a:t>
            </a:r>
            <a:r>
              <a:rPr kumimoji="1" lang="ja-JP" altLang="en-US" sz="1050" b="1" dirty="0">
                <a:latin typeface="UD デジタル 教科書体 NK-R" panose="02020400000000000000" pitchFamily="18" charset="-128"/>
                <a:ea typeface="UD デジタル 教科書体 NK-R" panose="02020400000000000000" pitchFamily="18" charset="-128"/>
              </a:rPr>
              <a:t>　（</a:t>
            </a:r>
            <a:r>
              <a:rPr kumimoji="1" lang="en-US" altLang="ja-JP" sz="1050" b="1" dirty="0">
                <a:latin typeface="UD デジタル 教科書体 NK-R" panose="02020400000000000000" pitchFamily="18" charset="-128"/>
                <a:ea typeface="UD デジタル 教科書体 NK-R" panose="02020400000000000000" pitchFamily="18" charset="-128"/>
              </a:rPr>
              <a:t>2017</a:t>
            </a:r>
            <a:r>
              <a:rPr kumimoji="1" lang="ja-JP" altLang="en-US" sz="1050" b="1" dirty="0">
                <a:latin typeface="UD デジタル 教科書体 NK-R" panose="02020400000000000000" pitchFamily="18" charset="-128"/>
                <a:ea typeface="UD デジタル 教科書体 NK-R" panose="02020400000000000000" pitchFamily="18" charset="-128"/>
              </a:rPr>
              <a:t>年）　</a:t>
            </a:r>
            <a:r>
              <a:rPr kumimoji="1" lang="en-US" altLang="ja-JP" sz="1050" b="1" dirty="0">
                <a:latin typeface="UD デジタル 教科書体 NK-R" panose="02020400000000000000" pitchFamily="18" charset="-128"/>
                <a:ea typeface="UD デジタル 教科書体 NK-R" panose="02020400000000000000" pitchFamily="18" charset="-128"/>
              </a:rPr>
              <a:t>『50</a:t>
            </a:r>
            <a:r>
              <a:rPr kumimoji="1" lang="ja-JP" altLang="en-US" sz="1050" b="1" dirty="0">
                <a:latin typeface="UD デジタル 教科書体 NK-R" panose="02020400000000000000" pitchFamily="18" charset="-128"/>
                <a:ea typeface="UD デジタル 教科書体 NK-R" panose="02020400000000000000" pitchFamily="18" charset="-128"/>
              </a:rPr>
              <a:t>歳から人生を楽しむ人がしていること</a:t>
            </a:r>
            <a:r>
              <a:rPr kumimoji="1" lang="en-US" altLang="ja-JP" sz="1050" b="1" dirty="0">
                <a:latin typeface="UD デジタル 教科書体 NK-R" panose="02020400000000000000" pitchFamily="18" charset="-128"/>
                <a:ea typeface="UD デジタル 教科書体 NK-R" panose="02020400000000000000" pitchFamily="18" charset="-128"/>
              </a:rPr>
              <a:t>: “</a:t>
            </a:r>
            <a:r>
              <a:rPr kumimoji="1" lang="ja-JP" altLang="en-US" sz="1050" b="1" dirty="0">
                <a:latin typeface="UD デジタル 教科書体 NK-R" panose="02020400000000000000" pitchFamily="18" charset="-128"/>
                <a:ea typeface="UD デジタル 教科書体 NK-R" panose="02020400000000000000" pitchFamily="18" charset="-128"/>
              </a:rPr>
              <a:t>心の名医”が</a:t>
            </a:r>
            <a:r>
              <a:rPr kumimoji="1" lang="ja-JP" altLang="en-US" sz="1050" b="1" dirty="0" err="1">
                <a:latin typeface="UD デジタル 教科書体 NK-R" panose="02020400000000000000" pitchFamily="18" charset="-128"/>
                <a:ea typeface="UD デジタル 教科書体 NK-R" panose="02020400000000000000" pitchFamily="18" charset="-128"/>
              </a:rPr>
              <a:t>教えるとって</a:t>
            </a:r>
            <a:r>
              <a:rPr kumimoji="1" lang="ja-JP" altLang="en-US" sz="1050" b="1" dirty="0">
                <a:latin typeface="UD デジタル 教科書体 NK-R" panose="02020400000000000000" pitchFamily="18" charset="-128"/>
                <a:ea typeface="UD デジタル 教科書体 NK-R" panose="02020400000000000000" pitchFamily="18" charset="-128"/>
              </a:rPr>
              <a:t>おきの生活習慣</a:t>
            </a: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　</a:t>
            </a:r>
            <a:r>
              <a:rPr kumimoji="1" lang="zh-TW" altLang="en-US" sz="1050" b="1" dirty="0">
                <a:latin typeface="UD デジタル 教科書体 NK-R" panose="02020400000000000000" pitchFamily="18" charset="-128"/>
                <a:ea typeface="UD デジタル 教科書体 NK-R" panose="02020400000000000000" pitchFamily="18" charset="-128"/>
              </a:rPr>
              <a:t>三笠書房</a:t>
            </a:r>
            <a:r>
              <a:rPr kumimoji="1" lang="en-US" altLang="ja-JP" sz="1050" b="1" dirty="0">
                <a:latin typeface="UD デジタル 教科書体 NK-R" panose="02020400000000000000" pitchFamily="18" charset="-128"/>
                <a:ea typeface="UD デジタル 教科書体 NK-R" panose="02020400000000000000" pitchFamily="18" charset="-128"/>
              </a:rPr>
              <a:t>.</a:t>
            </a:r>
            <a:endParaRPr kumimoji="1" lang="en-US" altLang="zh-CN" sz="1050" b="1" dirty="0">
              <a:latin typeface="UD デジタル 教科書体 NK-R" panose="02020400000000000000" pitchFamily="18" charset="-128"/>
              <a:ea typeface="UD デジタル 教科書体 NK-R" panose="02020400000000000000" pitchFamily="18" charset="-128"/>
            </a:endParaRPr>
          </a:p>
          <a:p>
            <a:pPr marL="185738" indent="-185738" algn="just">
              <a:buFont typeface="+mj-ea"/>
              <a:buAutoNum type="circleNumDbPlain"/>
            </a:pPr>
            <a:r>
              <a:rPr kumimoji="1" lang="zh-CN" altLang="en-US" sz="1050" b="1" dirty="0">
                <a:latin typeface="UD デジタル 教科書体 NK-R" panose="02020400000000000000" pitchFamily="18" charset="-128"/>
                <a:ea typeface="UD デジタル 教科書体 NK-R" panose="02020400000000000000" pitchFamily="18" charset="-128"/>
              </a:rPr>
              <a:t>保坂 隆</a:t>
            </a:r>
            <a:r>
              <a:rPr kumimoji="1" lang="ja-JP" altLang="en-US" sz="1050" b="1" dirty="0">
                <a:latin typeface="UD デジタル 教科書体 NK-R" panose="02020400000000000000" pitchFamily="18" charset="-128"/>
                <a:ea typeface="UD デジタル 教科書体 NK-R" panose="02020400000000000000" pitchFamily="18" charset="-128"/>
              </a:rPr>
              <a:t>　（</a:t>
            </a:r>
            <a:r>
              <a:rPr kumimoji="1" lang="en-US" altLang="ja-JP" sz="1050" b="1" dirty="0">
                <a:latin typeface="UD デジタル 教科書体 NK-R" panose="02020400000000000000" pitchFamily="18" charset="-128"/>
                <a:ea typeface="UD デジタル 教科書体 NK-R" panose="02020400000000000000" pitchFamily="18" charset="-128"/>
              </a:rPr>
              <a:t>2018</a:t>
            </a:r>
            <a:r>
              <a:rPr kumimoji="1" lang="ja-JP" altLang="en-US" sz="1050" b="1" dirty="0">
                <a:latin typeface="UD デジタル 教科書体 NK-R" panose="02020400000000000000" pitchFamily="18" charset="-128"/>
                <a:ea typeface="UD デジタル 教科書体 NK-R" panose="02020400000000000000" pitchFamily="18" charset="-128"/>
              </a:rPr>
              <a:t>年）　</a:t>
            </a:r>
            <a:r>
              <a:rPr kumimoji="1" lang="en-US" altLang="ja-JP" sz="1050" b="1" dirty="0">
                <a:latin typeface="UD デジタル 教科書体 NK-R" panose="02020400000000000000" pitchFamily="18" charset="-128"/>
                <a:ea typeface="UD デジタル 教科書体 NK-R" panose="02020400000000000000" pitchFamily="18" charset="-128"/>
              </a:rPr>
              <a:t>『50</a:t>
            </a:r>
            <a:r>
              <a:rPr kumimoji="1" lang="ja-JP" altLang="en-US" sz="1050" b="1" dirty="0">
                <a:latin typeface="UD デジタル 教科書体 NK-R" panose="02020400000000000000" pitchFamily="18" charset="-128"/>
                <a:ea typeface="UD デジタル 教科書体 NK-R" panose="02020400000000000000" pitchFamily="18" charset="-128"/>
              </a:rPr>
              <a:t>歳からの人生術　お金・時間・健康</a:t>
            </a: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　</a:t>
            </a:r>
            <a:r>
              <a:rPr kumimoji="1" lang="zh-TW" altLang="en-US" sz="1050" b="1" dirty="0">
                <a:latin typeface="UD デジタル 教科書体 NK-R" panose="02020400000000000000" pitchFamily="18" charset="-128"/>
                <a:ea typeface="UD デジタル 教科書体 NK-R" panose="02020400000000000000" pitchFamily="18" charset="-128"/>
              </a:rPr>
              <a:t>中央公論新社</a:t>
            </a:r>
            <a:r>
              <a:rPr kumimoji="1" lang="en-US" altLang="ja-JP" sz="1050" b="1" dirty="0">
                <a:latin typeface="UD デジタル 教科書体 NK-R" panose="02020400000000000000" pitchFamily="18" charset="-128"/>
                <a:ea typeface="UD デジタル 教科書体 NK-R" panose="02020400000000000000" pitchFamily="18" charset="-128"/>
              </a:rPr>
              <a:t>.</a:t>
            </a:r>
            <a:endParaRPr kumimoji="1" lang="en-US" altLang="zh-TW" sz="1050" b="1" dirty="0">
              <a:latin typeface="UD デジタル 教科書体 NK-R" panose="02020400000000000000" pitchFamily="18" charset="-128"/>
              <a:ea typeface="UD デジタル 教科書体 NK-R" panose="02020400000000000000" pitchFamily="18"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922612"/>
            <a:ext cx="1156535" cy="1156535"/>
          </a:xfrm>
          <a:prstGeom prst="rect">
            <a:avLst/>
          </a:prstGeom>
        </p:spPr>
      </p:pic>
      <p:sp>
        <p:nvSpPr>
          <p:cNvPr id="10" name="フリーフォーム 9"/>
          <p:cNvSpPr/>
          <p:nvPr/>
        </p:nvSpPr>
        <p:spPr>
          <a:xfrm rot="20845954">
            <a:off x="114146" y="4280604"/>
            <a:ext cx="836844" cy="852922"/>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1">
                <a:lumMod val="40000"/>
                <a:lumOff val="60000"/>
              </a:schemeClr>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bwMode="auto">
          <a:xfrm>
            <a:off x="247294" y="4427175"/>
            <a:ext cx="767414" cy="423193"/>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あと少し</a:t>
            </a:r>
            <a:endParaRPr lang="en-US" altLang="ja-JP" sz="1050" b="1" dirty="0">
              <a:latin typeface="BIZ UDPゴシック" panose="020B0400000000000000" pitchFamily="50" charset="-128"/>
              <a:ea typeface="BIZ UDPゴシック" panose="020B0400000000000000" pitchFamily="50" charset="-128"/>
            </a:endParaRPr>
          </a:p>
          <a:p>
            <a:pP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で</a:t>
            </a:r>
            <a:r>
              <a:rPr lang="en-US" altLang="ja-JP" sz="1050" b="1" dirty="0">
                <a:latin typeface="BIZ UDPゴシック" panose="020B0400000000000000" pitchFamily="50" charset="-128"/>
                <a:ea typeface="BIZ UDPゴシック" panose="020B0400000000000000" pitchFamily="50" charset="-128"/>
              </a:rPr>
              <a:t>30</a:t>
            </a:r>
            <a:r>
              <a:rPr lang="ja-JP" altLang="en-US" sz="1050" b="1" dirty="0">
                <a:latin typeface="BIZ UDPゴシック" panose="020B0400000000000000" pitchFamily="50" charset="-128"/>
                <a:ea typeface="BIZ UDPゴシック" panose="020B0400000000000000" pitchFamily="50" charset="-128"/>
              </a:rPr>
              <a:t>個</a:t>
            </a:r>
            <a:endParaRPr lang="en-US" altLang="ja-JP" sz="1050" b="1" dirty="0">
              <a:latin typeface="BIZ UDPゴシック" panose="020B0400000000000000" pitchFamily="50" charset="-128"/>
              <a:ea typeface="BIZ UDPゴシック" panose="020B0400000000000000" pitchFamily="50" charset="-128"/>
            </a:endParaRPr>
          </a:p>
          <a:p>
            <a:pP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頑張って</a:t>
            </a:r>
            <a:r>
              <a:rPr lang="en-US" altLang="ja-JP" sz="1050" b="1" dirty="0">
                <a:latin typeface="BIZ UDPゴシック" panose="020B0400000000000000" pitchFamily="50" charset="-128"/>
                <a:ea typeface="BIZ UDPゴシック" panose="020B0400000000000000" pitchFamily="50" charset="-128"/>
              </a:rPr>
              <a:t>!</a:t>
            </a:r>
            <a:endParaRPr lang="en-US" altLang="zh-TW" sz="10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8459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977214" y="696091"/>
            <a:ext cx="5398186" cy="328726"/>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square" lIns="72000" tIns="0" rIns="72000" bIns="0" rtlCol="0" anchor="ctr" anchorCtr="0">
            <a:noAutofit/>
          </a:bodyPr>
          <a:lstStyle/>
          <a:p>
            <a:pPr marL="87313" indent="-87313"/>
            <a:r>
              <a:rPr lang="ja-JP" altLang="en-US" sz="16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 ステップ２　実施時期を踏まえ順番を並び替える</a:t>
            </a:r>
            <a:endParaRPr lang="en-US" altLang="ja-JP" sz="16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494512123"/>
              </p:ext>
            </p:extLst>
          </p:nvPr>
        </p:nvGraphicFramePr>
        <p:xfrm>
          <a:off x="980843" y="2608173"/>
          <a:ext cx="5394557" cy="6821767"/>
        </p:xfrm>
        <a:graphic>
          <a:graphicData uri="http://schemas.openxmlformats.org/drawingml/2006/table">
            <a:tbl>
              <a:tblPr firstRow="1">
                <a:tableStyleId>{5C22544A-7EE6-4342-B048-85BDC9FD1C3A}</a:tableStyleId>
              </a:tblPr>
              <a:tblGrid>
                <a:gridCol w="279546">
                  <a:extLst>
                    <a:ext uri="{9D8B030D-6E8A-4147-A177-3AD203B41FA5}">
                      <a16:colId xmlns:a16="http://schemas.microsoft.com/office/drawing/2014/main" val="127087539"/>
                    </a:ext>
                  </a:extLst>
                </a:gridCol>
                <a:gridCol w="3237470">
                  <a:extLst>
                    <a:ext uri="{9D8B030D-6E8A-4147-A177-3AD203B41FA5}">
                      <a16:colId xmlns:a16="http://schemas.microsoft.com/office/drawing/2014/main" val="567388105"/>
                    </a:ext>
                  </a:extLst>
                </a:gridCol>
                <a:gridCol w="1359244">
                  <a:extLst>
                    <a:ext uri="{9D8B030D-6E8A-4147-A177-3AD203B41FA5}">
                      <a16:colId xmlns:a16="http://schemas.microsoft.com/office/drawing/2014/main" val="1933769516"/>
                    </a:ext>
                  </a:extLst>
                </a:gridCol>
                <a:gridCol w="518297">
                  <a:extLst>
                    <a:ext uri="{9D8B030D-6E8A-4147-A177-3AD203B41FA5}">
                      <a16:colId xmlns:a16="http://schemas.microsoft.com/office/drawing/2014/main" val="4243230130"/>
                    </a:ext>
                  </a:extLst>
                </a:gridCol>
              </a:tblGrid>
              <a:tr h="293041">
                <a:tc>
                  <a:txBody>
                    <a:bodyPr/>
                    <a:lstStyle/>
                    <a:p>
                      <a:pPr algn="ctr"/>
                      <a:r>
                        <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No</a:t>
                      </a:r>
                    </a:p>
                  </a:txBody>
                  <a:tcPr marL="0" marR="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やりたいこと</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実現したい年齢</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実施</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312141">
                <a:tc>
                  <a:txBody>
                    <a:bodyPr/>
                    <a:lstStyle/>
                    <a:p>
                      <a:pPr algn="ct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例</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〇〇〇に挑戦したい</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685800" rtl="0" eaLnBrk="1" fontAlgn="auto" latinLnBrk="0" hangingPunct="1">
                        <a:lnSpc>
                          <a:spcPts val="1200"/>
                        </a:lnSpc>
                        <a:spcBef>
                          <a:spcPts val="0"/>
                        </a:spcBef>
                        <a:spcAft>
                          <a:spcPts val="0"/>
                        </a:spcAft>
                        <a:buClrTx/>
                        <a:buSzTx/>
                        <a:buFontTx/>
                        <a:buNone/>
                        <a:tabLst/>
                        <a:defRPr/>
                      </a:pP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７０歳まで</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ts val="1200"/>
                        </a:lnSpc>
                        <a:spcBef>
                          <a:spcPts val="0"/>
                        </a:spcBef>
                        <a:spcAft>
                          <a:spcPts val="0"/>
                        </a:spcAft>
                        <a:buClrTx/>
                        <a:buSzTx/>
                        <a:buFontTx/>
                        <a:buNone/>
                        <a:tabLst/>
                        <a:defRPr/>
                      </a:pP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７０代前半</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685800" rtl="0" eaLnBrk="1" fontAlgn="auto" latinLnBrk="0" hangingPunct="1">
                        <a:lnSpc>
                          <a:spcPts val="1800"/>
                        </a:lnSpc>
                        <a:spcBef>
                          <a:spcPts val="0"/>
                        </a:spcBef>
                        <a:spcAft>
                          <a:spcPts val="0"/>
                        </a:spcAft>
                        <a:buClrTx/>
                        <a:buSzTx/>
                        <a:buFontTx/>
                        <a:buNone/>
                        <a:tabLst/>
                        <a:defRPr/>
                      </a:pPr>
                      <a:r>
                        <a:rPr kumimoji="1" lang="en-US" altLang="ja-JP" sz="1800" dirty="0">
                          <a:solidFill>
                            <a:srgbClr val="FF0000"/>
                          </a:solidFill>
                          <a:latin typeface="ＭＳ Ｐゴシック" panose="020B0600070205080204" pitchFamily="50" charset="-128"/>
                          <a:ea typeface="ＭＳ Ｐゴシック" panose="020B0600070205080204" pitchFamily="50" charset="-128"/>
                        </a:rPr>
                        <a:t>☑</a:t>
                      </a:r>
                      <a:endPar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30571687"/>
                  </a:ext>
                </a:extLst>
              </a:tr>
              <a:tr h="407913">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1</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995342"/>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3</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2518841"/>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4</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9163940"/>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5</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436281"/>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6</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3113122"/>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7</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9930385"/>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8</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1215746"/>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9</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0301734"/>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10</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0366251"/>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11</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2236882"/>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12</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5821477"/>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13</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2445035"/>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14</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4319151"/>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15</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800" dirty="0">
                          <a:latin typeface="游ゴシック" panose="020B0400000000000000" pitchFamily="50" charset="-128"/>
                          <a:ea typeface="游ゴシック" panose="020B0400000000000000" pitchFamily="50" charset="-128"/>
                        </a:rPr>
                        <a:t>□</a:t>
                      </a:r>
                      <a:endParaRPr kumimoji="1" lang="en-US" altLang="ja-JP" sz="18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604011769"/>
                  </a:ext>
                </a:extLst>
              </a:tr>
            </a:tbl>
          </a:graphicData>
        </a:graphic>
      </p:graphicFrame>
      <p:sp>
        <p:nvSpPr>
          <p:cNvPr id="23" name="テキスト ボックス 22"/>
          <p:cNvSpPr txBox="1"/>
          <p:nvPr/>
        </p:nvSpPr>
        <p:spPr>
          <a:xfrm>
            <a:off x="977214" y="994987"/>
            <a:ext cx="5497727" cy="707886"/>
          </a:xfrm>
          <a:prstGeom prst="rect">
            <a:avLst/>
          </a:prstGeom>
          <a:noFill/>
        </p:spPr>
        <p:txBody>
          <a:bodyPr wrap="square" rIns="36000" rtlCol="0">
            <a:spAutoFit/>
          </a:bodyPr>
          <a:lstStyle/>
          <a:p>
            <a:pPr marL="85725" indent="-85725"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・ステップ１で書き出したリストについて、実施時期の目安や優先順位を踏まえて、短期のものから順番に次の表に並び替えて記載してください。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977214" y="1652416"/>
            <a:ext cx="5398186" cy="326153"/>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square" lIns="72000" tIns="0" rIns="72000" bIns="0" rtlCol="0" anchor="ctr" anchorCtr="0">
            <a:noAutofit/>
          </a:bodyPr>
          <a:lstStyle/>
          <a:p>
            <a:pPr marL="87313" indent="-87313"/>
            <a:r>
              <a:rPr lang="ja-JP" altLang="en-US" sz="16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ステップ３　実現したい年齢の目安を入力する</a:t>
            </a:r>
          </a:p>
        </p:txBody>
      </p:sp>
      <p:sp>
        <p:nvSpPr>
          <p:cNvPr id="14" name="テキスト ボックス 13"/>
          <p:cNvSpPr txBox="1"/>
          <p:nvPr/>
        </p:nvSpPr>
        <p:spPr>
          <a:xfrm>
            <a:off x="977214" y="1929771"/>
            <a:ext cx="5497727" cy="400110"/>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・実現したい年齢を概ねで構いませんので、次の表に記載してください。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4281810" y="2273735"/>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r>
              <a:rPr kumimoji="1" lang="en-US" altLang="ja-JP" dirty="0"/>
              <a:t>15</a:t>
            </a:r>
            <a:endParaRPr kumimoji="1" lang="ja-JP" altLang="en-US" dirty="0"/>
          </a:p>
        </p:txBody>
      </p:sp>
      <p:sp>
        <p:nvSpPr>
          <p:cNvPr id="15" name="テキスト ボックス 14"/>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047" y="7992456"/>
            <a:ext cx="678700" cy="1032190"/>
          </a:xfrm>
          <a:prstGeom prst="rect">
            <a:avLst/>
          </a:prstGeom>
        </p:spPr>
      </p:pic>
      <p:sp>
        <p:nvSpPr>
          <p:cNvPr id="10" name="フリーフォーム 9"/>
          <p:cNvSpPr/>
          <p:nvPr/>
        </p:nvSpPr>
        <p:spPr>
          <a:xfrm flipH="1">
            <a:off x="55447" y="7236594"/>
            <a:ext cx="876300" cy="868723"/>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BC004C"/>
              </a:solidFill>
            </a:endParaRPr>
          </a:p>
        </p:txBody>
      </p:sp>
      <p:sp>
        <p:nvSpPr>
          <p:cNvPr id="11" name="正方形/長方形 10"/>
          <p:cNvSpPr/>
          <p:nvPr/>
        </p:nvSpPr>
        <p:spPr bwMode="auto">
          <a:xfrm>
            <a:off x="106590" y="7379929"/>
            <a:ext cx="774014" cy="423193"/>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年齢は後</a:t>
            </a:r>
            <a:endParaRPr lang="en-US" altLang="ja-JP" sz="105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で記載してもいいよ</a:t>
            </a:r>
            <a:r>
              <a:rPr lang="en-US" altLang="ja-JP" sz="1050" b="1" dirty="0">
                <a:latin typeface="BIZ UDPゴシック" panose="020B0400000000000000" pitchFamily="50" charset="-128"/>
                <a:ea typeface="BIZ UDPゴシック" panose="020B0400000000000000" pitchFamily="50" charset="-128"/>
              </a:rPr>
              <a:t>!</a:t>
            </a:r>
            <a:endParaRPr lang="en-US" altLang="zh-TW" sz="10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0995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992454" y="715879"/>
            <a:ext cx="5497727" cy="400110"/>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ステップ２・３の続き</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988825" y="7807719"/>
            <a:ext cx="5398186" cy="326153"/>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square" lIns="72000" tIns="0" rIns="72000" bIns="0" rtlCol="0" anchor="ctr" anchorCtr="0">
            <a:noAutofit/>
          </a:bodyPr>
          <a:lstStyle/>
          <a:p>
            <a:pPr marL="87313" indent="-87313"/>
            <a:r>
              <a:rPr lang="ja-JP" altLang="en-US" sz="16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ステップ４　定期的にリストを見直す</a:t>
            </a:r>
          </a:p>
        </p:txBody>
      </p:sp>
      <p:sp>
        <p:nvSpPr>
          <p:cNvPr id="9" name="テキスト ボックス 8"/>
          <p:cNvSpPr txBox="1"/>
          <p:nvPr/>
        </p:nvSpPr>
        <p:spPr>
          <a:xfrm>
            <a:off x="992454" y="8133872"/>
            <a:ext cx="5497727" cy="707886"/>
          </a:xfrm>
          <a:prstGeom prst="rect">
            <a:avLst/>
          </a:prstGeom>
          <a:noFill/>
        </p:spPr>
        <p:txBody>
          <a:bodyPr wrap="square" rIns="36000" rtlCol="0">
            <a:spAutoFit/>
          </a:bodyPr>
          <a:lstStyle/>
          <a:p>
            <a:pPr marL="85725" indent="-85725"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・掲げたリストについては、目標どおりに実施できなかったり、新たにやりたいことが見つかると思いますので、定期的に見直してください。</a:t>
            </a:r>
          </a:p>
        </p:txBody>
      </p:sp>
      <p:sp>
        <p:nvSpPr>
          <p:cNvPr id="2" name="スライド番号プレースホルダー 1"/>
          <p:cNvSpPr>
            <a:spLocks noGrp="1"/>
          </p:cNvSpPr>
          <p:nvPr>
            <p:ph type="sldNum" sz="quarter" idx="12"/>
          </p:nvPr>
        </p:nvSpPr>
        <p:spPr/>
        <p:txBody>
          <a:bodyPr/>
          <a:lstStyle/>
          <a:p>
            <a:r>
              <a:rPr kumimoji="1" lang="en-US" altLang="ja-JP" dirty="0"/>
              <a:t>16</a:t>
            </a:r>
            <a:endParaRPr kumimoji="1" lang="ja-JP" altLang="en-US" dirty="0"/>
          </a:p>
        </p:txBody>
      </p:sp>
      <p:sp>
        <p:nvSpPr>
          <p:cNvPr id="14" name="テキスト ボックス 13"/>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575306652"/>
              </p:ext>
            </p:extLst>
          </p:nvPr>
        </p:nvGraphicFramePr>
        <p:xfrm>
          <a:off x="980843" y="1071696"/>
          <a:ext cx="5394557" cy="6423495"/>
        </p:xfrm>
        <a:graphic>
          <a:graphicData uri="http://schemas.openxmlformats.org/drawingml/2006/table">
            <a:tbl>
              <a:tblPr firstRow="1">
                <a:tableStyleId>{5C22544A-7EE6-4342-B048-85BDC9FD1C3A}</a:tableStyleId>
              </a:tblPr>
              <a:tblGrid>
                <a:gridCol w="279546">
                  <a:extLst>
                    <a:ext uri="{9D8B030D-6E8A-4147-A177-3AD203B41FA5}">
                      <a16:colId xmlns:a16="http://schemas.microsoft.com/office/drawing/2014/main" val="127087539"/>
                    </a:ext>
                  </a:extLst>
                </a:gridCol>
                <a:gridCol w="3237470">
                  <a:extLst>
                    <a:ext uri="{9D8B030D-6E8A-4147-A177-3AD203B41FA5}">
                      <a16:colId xmlns:a16="http://schemas.microsoft.com/office/drawing/2014/main" val="567388105"/>
                    </a:ext>
                  </a:extLst>
                </a:gridCol>
                <a:gridCol w="1359244">
                  <a:extLst>
                    <a:ext uri="{9D8B030D-6E8A-4147-A177-3AD203B41FA5}">
                      <a16:colId xmlns:a16="http://schemas.microsoft.com/office/drawing/2014/main" val="1933769516"/>
                    </a:ext>
                  </a:extLst>
                </a:gridCol>
                <a:gridCol w="518297">
                  <a:extLst>
                    <a:ext uri="{9D8B030D-6E8A-4147-A177-3AD203B41FA5}">
                      <a16:colId xmlns:a16="http://schemas.microsoft.com/office/drawing/2014/main" val="4243230130"/>
                    </a:ext>
                  </a:extLst>
                </a:gridCol>
              </a:tblGrid>
              <a:tr h="293041">
                <a:tc>
                  <a:txBody>
                    <a:bodyPr/>
                    <a:lstStyle/>
                    <a:p>
                      <a:pPr algn="ctr"/>
                      <a:r>
                        <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No</a:t>
                      </a:r>
                    </a:p>
                  </a:txBody>
                  <a:tcPr marL="0" marR="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やりたいこと</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実現したい年齢</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実施</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16</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17</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995342"/>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18</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2518841"/>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19</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9163940"/>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436281"/>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21</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3113122"/>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22</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9930385"/>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23</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1215746"/>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24</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0301734"/>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25</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0366251"/>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26</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2236882"/>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27</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5821477"/>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28</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2445035"/>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29</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4319151"/>
                  </a:ext>
                </a:extLst>
              </a:tr>
              <a:tr h="407913">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30</a:t>
                      </a:r>
                    </a:p>
                  </a:txBody>
                  <a:tcPr marL="0" marR="0" marT="46800" anchor="ctr">
                    <a:lnL w="12700" cap="flat" cmpd="sng" algn="ctr">
                      <a:solidFill>
                        <a:srgbClr val="9DC3E6"/>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800" dirty="0">
                          <a:latin typeface="+mn-ea"/>
                          <a:ea typeface="+mn-ea"/>
                        </a:rPr>
                        <a:t>□</a:t>
                      </a:r>
                      <a:endParaRPr kumimoji="1" lang="en-US" altLang="ja-JP" sz="1800" dirty="0">
                        <a:latin typeface="+mn-ea"/>
                        <a:ea typeface="+mn-ea"/>
                      </a:endParaRPr>
                    </a:p>
                  </a:txBody>
                  <a:tcPr marL="0" marR="0" anchor="ctr">
                    <a:lnL w="12700" cap="flat" cmpd="sng" algn="ctr">
                      <a:solidFill>
                        <a:schemeClr val="accent1">
                          <a:lumMod val="60000"/>
                          <a:lumOff val="40000"/>
                        </a:schemeClr>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604011769"/>
                  </a:ext>
                </a:extLst>
              </a:tr>
            </a:tbl>
          </a:graphicData>
        </a:graphic>
      </p:graphicFrame>
      <p:pic>
        <p:nvPicPr>
          <p:cNvPr id="15" name="図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351" y="7868234"/>
            <a:ext cx="1127267" cy="1127267"/>
          </a:xfrm>
          <a:prstGeom prst="rect">
            <a:avLst/>
          </a:prstGeom>
        </p:spPr>
      </p:pic>
      <p:sp>
        <p:nvSpPr>
          <p:cNvPr id="10" name="フリーフォーム 9"/>
          <p:cNvSpPr/>
          <p:nvPr/>
        </p:nvSpPr>
        <p:spPr>
          <a:xfrm flipH="1">
            <a:off x="97207" y="7111841"/>
            <a:ext cx="863921" cy="924532"/>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bwMode="auto">
          <a:xfrm>
            <a:off x="173954" y="7201043"/>
            <a:ext cx="754658" cy="564257"/>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書いた</a:t>
            </a:r>
            <a:endParaRPr lang="en-US" altLang="ja-JP" sz="105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リストは、</a:t>
            </a:r>
            <a:endParaRPr lang="en-US" altLang="ja-JP" sz="105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定期的に見直してね！</a:t>
            </a:r>
            <a:endParaRPr lang="en-US" altLang="zh-TW" sz="10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2116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999875" y="1003728"/>
            <a:ext cx="5220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p:nvPr/>
        </p:nvSpPr>
        <p:spPr>
          <a:xfrm>
            <a:off x="1047430" y="2230867"/>
            <a:ext cx="2412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90693" y="2437178"/>
            <a:ext cx="1352557" cy="862629"/>
          </a:xfrm>
          <a:prstGeom prst="rect">
            <a:avLst/>
          </a:prstGeom>
          <a:ln w="22225">
            <a:solidFill>
              <a:srgbClr val="4472C4"/>
            </a:solidFill>
          </a:ln>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父</a:t>
            </a:r>
          </a:p>
        </p:txBody>
      </p:sp>
      <p:sp>
        <p:nvSpPr>
          <p:cNvPr id="13" name="正方形/長方形 12"/>
          <p:cNvSpPr/>
          <p:nvPr/>
        </p:nvSpPr>
        <p:spPr>
          <a:xfrm>
            <a:off x="2463799" y="2433449"/>
            <a:ext cx="1390987" cy="866357"/>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母</a:t>
            </a:r>
          </a:p>
        </p:txBody>
      </p:sp>
      <p:sp>
        <p:nvSpPr>
          <p:cNvPr id="19" name="正方形/長方形 18"/>
          <p:cNvSpPr/>
          <p:nvPr/>
        </p:nvSpPr>
        <p:spPr>
          <a:xfrm>
            <a:off x="2291895" y="3712077"/>
            <a:ext cx="1080000" cy="1037126"/>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100" dirty="0">
                <a:latin typeface="UD デジタル 教科書体 NP-R" panose="02020400000000000000" pitchFamily="18" charset="-128"/>
                <a:ea typeface="UD デジタル 教科書体 NP-R" panose="02020400000000000000" pitchFamily="18" charset="-128"/>
              </a:rPr>
              <a:t>配偶者</a:t>
            </a:r>
          </a:p>
        </p:txBody>
      </p:sp>
      <p:sp>
        <p:nvSpPr>
          <p:cNvPr id="22" name="正方形/長方形 21"/>
          <p:cNvSpPr/>
          <p:nvPr/>
        </p:nvSpPr>
        <p:spPr>
          <a:xfrm>
            <a:off x="4175335" y="2427722"/>
            <a:ext cx="1128185" cy="892064"/>
          </a:xfrm>
          <a:prstGeom prst="rect">
            <a:avLst/>
          </a:prstGeom>
          <a:ln w="22225"/>
        </p:spPr>
        <p:style>
          <a:lnRef idx="2">
            <a:schemeClr val="accent5"/>
          </a:lnRef>
          <a:fillRef idx="1">
            <a:schemeClr val="lt1"/>
          </a:fillRef>
          <a:effectRef idx="0">
            <a:schemeClr val="accent5"/>
          </a:effectRef>
          <a:fontRef idx="minor">
            <a:schemeClr val="dk1"/>
          </a:fontRef>
        </p:style>
        <p:txBody>
          <a:bodyPr lIns="72000" rIns="0"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父方おじ・おば</a:t>
            </a:r>
          </a:p>
        </p:txBody>
      </p:sp>
      <p:sp>
        <p:nvSpPr>
          <p:cNvPr id="23" name="正方形/長方形 22"/>
          <p:cNvSpPr/>
          <p:nvPr/>
        </p:nvSpPr>
        <p:spPr>
          <a:xfrm>
            <a:off x="5440787" y="2427722"/>
            <a:ext cx="1093363" cy="892064"/>
          </a:xfrm>
          <a:prstGeom prst="rect">
            <a:avLst/>
          </a:prstGeom>
          <a:ln w="22225"/>
        </p:spPr>
        <p:style>
          <a:lnRef idx="2">
            <a:schemeClr val="accent5"/>
          </a:lnRef>
          <a:fillRef idx="1">
            <a:schemeClr val="lt1"/>
          </a:fillRef>
          <a:effectRef idx="0">
            <a:schemeClr val="accent5"/>
          </a:effectRef>
          <a:fontRef idx="minor">
            <a:schemeClr val="dk1"/>
          </a:fontRef>
        </p:style>
        <p:txBody>
          <a:bodyPr lIns="72000" rIns="0"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母方おじ・おば</a:t>
            </a:r>
          </a:p>
        </p:txBody>
      </p:sp>
      <p:cxnSp>
        <p:nvCxnSpPr>
          <p:cNvPr id="6" name="直線コネクタ 5"/>
          <p:cNvCxnSpPr>
            <a:stCxn id="12" idx="3"/>
            <a:endCxn id="13" idx="1"/>
          </p:cNvCxnSpPr>
          <p:nvPr/>
        </p:nvCxnSpPr>
        <p:spPr>
          <a:xfrm flipV="1">
            <a:off x="2143250" y="2866628"/>
            <a:ext cx="320549" cy="1865"/>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2303524" y="2864791"/>
            <a:ext cx="0" cy="592218"/>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5" name="フリーフォーム 24"/>
          <p:cNvSpPr/>
          <p:nvPr/>
        </p:nvSpPr>
        <p:spPr>
          <a:xfrm>
            <a:off x="1328917" y="3457009"/>
            <a:ext cx="4882705" cy="283524"/>
          </a:xfrm>
          <a:custGeom>
            <a:avLst/>
            <a:gdLst>
              <a:gd name="connsiteX0" fmla="*/ 0 w 4559300"/>
              <a:gd name="connsiteY0" fmla="*/ 254000 h 254000"/>
              <a:gd name="connsiteX1" fmla="*/ 0 w 4559300"/>
              <a:gd name="connsiteY1" fmla="*/ 0 h 254000"/>
              <a:gd name="connsiteX2" fmla="*/ 4559300 w 4559300"/>
              <a:gd name="connsiteY2" fmla="*/ 0 h 254000"/>
              <a:gd name="connsiteX3" fmla="*/ 4559300 w 4559300"/>
              <a:gd name="connsiteY3" fmla="*/ 241300 h 254000"/>
            </a:gdLst>
            <a:ahLst/>
            <a:cxnLst>
              <a:cxn ang="0">
                <a:pos x="connsiteX0" y="connsiteY0"/>
              </a:cxn>
              <a:cxn ang="0">
                <a:pos x="connsiteX1" y="connsiteY1"/>
              </a:cxn>
              <a:cxn ang="0">
                <a:pos x="connsiteX2" y="connsiteY2"/>
              </a:cxn>
              <a:cxn ang="0">
                <a:pos x="connsiteX3" y="connsiteY3"/>
              </a:cxn>
            </a:cxnLst>
            <a:rect l="l" t="t" r="r" b="b"/>
            <a:pathLst>
              <a:path w="4559300" h="254000">
                <a:moveTo>
                  <a:pt x="0" y="254000"/>
                </a:moveTo>
                <a:lnTo>
                  <a:pt x="0" y="0"/>
                </a:lnTo>
                <a:lnTo>
                  <a:pt x="4559300" y="0"/>
                </a:lnTo>
                <a:lnTo>
                  <a:pt x="4559300" y="241300"/>
                </a:ln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4037501" y="3449217"/>
            <a:ext cx="0" cy="261792"/>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20" idx="6"/>
            <a:endCxn id="19" idx="1"/>
          </p:cNvCxnSpPr>
          <p:nvPr/>
        </p:nvCxnSpPr>
        <p:spPr>
          <a:xfrm flipV="1">
            <a:off x="1870694" y="4230640"/>
            <a:ext cx="421201"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2081294" y="4230640"/>
            <a:ext cx="0" cy="201600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4032677" y="4759588"/>
            <a:ext cx="0" cy="261792"/>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139683" y="4727247"/>
            <a:ext cx="0" cy="261792"/>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9" name="フリーフォーム 38"/>
          <p:cNvSpPr/>
          <p:nvPr/>
        </p:nvSpPr>
        <p:spPr>
          <a:xfrm>
            <a:off x="962025" y="6240770"/>
            <a:ext cx="4152781" cy="196333"/>
          </a:xfrm>
          <a:custGeom>
            <a:avLst/>
            <a:gdLst>
              <a:gd name="connsiteX0" fmla="*/ 0 w 4559300"/>
              <a:gd name="connsiteY0" fmla="*/ 254000 h 254000"/>
              <a:gd name="connsiteX1" fmla="*/ 0 w 4559300"/>
              <a:gd name="connsiteY1" fmla="*/ 0 h 254000"/>
              <a:gd name="connsiteX2" fmla="*/ 4559300 w 4559300"/>
              <a:gd name="connsiteY2" fmla="*/ 0 h 254000"/>
              <a:gd name="connsiteX3" fmla="*/ 4559300 w 4559300"/>
              <a:gd name="connsiteY3" fmla="*/ 241300 h 254000"/>
            </a:gdLst>
            <a:ahLst/>
            <a:cxnLst>
              <a:cxn ang="0">
                <a:pos x="connsiteX0" y="connsiteY0"/>
              </a:cxn>
              <a:cxn ang="0">
                <a:pos x="connsiteX1" y="connsiteY1"/>
              </a:cxn>
              <a:cxn ang="0">
                <a:pos x="connsiteX2" y="connsiteY2"/>
              </a:cxn>
              <a:cxn ang="0">
                <a:pos x="connsiteX3" y="connsiteY3"/>
              </a:cxn>
            </a:cxnLst>
            <a:rect l="l" t="t" r="r" b="b"/>
            <a:pathLst>
              <a:path w="4559300" h="254000">
                <a:moveTo>
                  <a:pt x="0" y="254000"/>
                </a:moveTo>
                <a:lnTo>
                  <a:pt x="0" y="0"/>
                </a:lnTo>
                <a:lnTo>
                  <a:pt x="4559300" y="0"/>
                </a:lnTo>
                <a:lnTo>
                  <a:pt x="4559300" y="241300"/>
                </a:ln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51450" y="8577031"/>
            <a:ext cx="5973900" cy="755997"/>
          </a:xfrm>
          <a:prstGeom prst="rect">
            <a:avLst/>
          </a:prstGeom>
          <a:ln w="25400"/>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200" dirty="0">
                <a:latin typeface="UD デジタル 教科書体 NP-R" panose="02020400000000000000" pitchFamily="18" charset="-128"/>
                <a:ea typeface="UD デジタル 教科書体 NP-R" panose="02020400000000000000" pitchFamily="18" charset="-128"/>
              </a:rPr>
              <a:t>その他（祖父祖母、第４子以下、義父母、義兄弟姉妹など）</a:t>
            </a:r>
          </a:p>
        </p:txBody>
      </p:sp>
      <p:cxnSp>
        <p:nvCxnSpPr>
          <p:cNvPr id="46" name="直線コネクタ 45"/>
          <p:cNvCxnSpPr/>
          <p:nvPr/>
        </p:nvCxnSpPr>
        <p:spPr>
          <a:xfrm flipV="1">
            <a:off x="1307448" y="6816165"/>
            <a:ext cx="144000" cy="1864"/>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flipV="1">
            <a:off x="1404534" y="6816165"/>
            <a:ext cx="0" cy="749367"/>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3408763" y="6816165"/>
            <a:ext cx="180000" cy="1864"/>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flipV="1">
            <a:off x="3556337" y="6816166"/>
            <a:ext cx="0" cy="919886"/>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5547955" y="6816165"/>
            <a:ext cx="180000" cy="1864"/>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flipV="1">
            <a:off x="5677300" y="6816166"/>
            <a:ext cx="0" cy="919886"/>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2988008" y="6240770"/>
            <a:ext cx="0" cy="261792"/>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rotWithShape="1">
          <a:blip r:embed="rId2" cstate="print">
            <a:extLst>
              <a:ext uri="{28A0092B-C50C-407E-A947-70E740481C1C}">
                <a14:useLocalDpi xmlns:a14="http://schemas.microsoft.com/office/drawing/2010/main"/>
              </a:ext>
            </a:extLst>
          </a:blip>
          <a:srcRect l="13184" t="9531" r="12758" b="10796"/>
          <a:stretch/>
        </p:blipFill>
        <p:spPr>
          <a:xfrm>
            <a:off x="393701" y="4914900"/>
            <a:ext cx="1619250" cy="1162050"/>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570" y="7513503"/>
            <a:ext cx="499697" cy="925979"/>
          </a:xfrm>
          <a:prstGeom prst="rect">
            <a:avLst/>
          </a:prstGeom>
        </p:spPr>
      </p:pic>
      <p:sp>
        <p:nvSpPr>
          <p:cNvPr id="57" name="テキスト ボックス 56"/>
          <p:cNvSpPr txBox="1"/>
          <p:nvPr/>
        </p:nvSpPr>
        <p:spPr>
          <a:xfrm>
            <a:off x="4319917" y="1957901"/>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59" name="フリーフォーム 58"/>
          <p:cNvSpPr/>
          <p:nvPr/>
        </p:nvSpPr>
        <p:spPr>
          <a:xfrm rot="5400000">
            <a:off x="2183628" y="4911825"/>
            <a:ext cx="852354" cy="1193708"/>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6">
                <a:lumMod val="40000"/>
                <a:lumOff val="60000"/>
              </a:schemeClr>
            </a:fgClr>
            <a:bgClr>
              <a:schemeClr val="bg1"/>
            </a:bgClr>
          </a:patt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bwMode="auto">
          <a:xfrm>
            <a:off x="2332144" y="5206333"/>
            <a:ext cx="798375" cy="564257"/>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連絡先も</a:t>
            </a:r>
            <a:endParaRPr lang="en-US" altLang="ja-JP" sz="1050" b="1" dirty="0">
              <a:latin typeface="BIZ UDPゴシック" panose="020B0400000000000000" pitchFamily="50" charset="-128"/>
              <a:ea typeface="BIZ UDPゴシック" panose="020B0400000000000000" pitchFamily="50" charset="-128"/>
            </a:endParaRPr>
          </a:p>
          <a:p>
            <a:pP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書いておくといざという時に役立つよ！</a:t>
            </a:r>
            <a:endParaRPr lang="en-US" altLang="zh-TW" sz="105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r>
              <a:rPr kumimoji="1" lang="en-US" altLang="ja-JP" dirty="0"/>
              <a:t>17</a:t>
            </a:r>
            <a:endParaRPr kumimoji="1" lang="ja-JP" altLang="en-US" dirty="0"/>
          </a:p>
        </p:txBody>
      </p:sp>
      <p:sp>
        <p:nvSpPr>
          <p:cNvPr id="64" name="テキスト ボックス 63"/>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58" name="正方形/長方形 57"/>
          <p:cNvSpPr/>
          <p:nvPr/>
        </p:nvSpPr>
        <p:spPr bwMode="auto">
          <a:xfrm>
            <a:off x="800100" y="2982818"/>
            <a:ext cx="1343149"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　　　　　）</a:t>
            </a:r>
            <a:endParaRPr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69" name="正方形/長方形 68"/>
          <p:cNvSpPr/>
          <p:nvPr/>
        </p:nvSpPr>
        <p:spPr bwMode="auto">
          <a:xfrm>
            <a:off x="2470316" y="2983665"/>
            <a:ext cx="1378119"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　　　　　）</a:t>
            </a:r>
            <a:endParaRPr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70" name="正方形/長方形 69"/>
          <p:cNvSpPr/>
          <p:nvPr/>
        </p:nvSpPr>
        <p:spPr bwMode="auto">
          <a:xfrm>
            <a:off x="4175335" y="2999997"/>
            <a:ext cx="1128185"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　　　）</a:t>
            </a:r>
            <a:endParaRPr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71" name="正方形/長方形 70"/>
          <p:cNvSpPr/>
          <p:nvPr/>
        </p:nvSpPr>
        <p:spPr bwMode="auto">
          <a:xfrm>
            <a:off x="5440787" y="2999997"/>
            <a:ext cx="1093364"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　 　 －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nvGrpSpPr>
          <p:cNvPr id="17" name="グループ化 16"/>
          <p:cNvGrpSpPr/>
          <p:nvPr/>
        </p:nvGrpSpPr>
        <p:grpSpPr>
          <a:xfrm>
            <a:off x="392667" y="6428525"/>
            <a:ext cx="972000" cy="972000"/>
            <a:chOff x="392667" y="6428525"/>
            <a:chExt cx="972000" cy="972000"/>
          </a:xfrm>
        </p:grpSpPr>
        <p:sp>
          <p:nvSpPr>
            <p:cNvPr id="41" name="正方形/長方形 40"/>
            <p:cNvSpPr/>
            <p:nvPr/>
          </p:nvSpPr>
          <p:spPr>
            <a:xfrm>
              <a:off x="392667" y="6428525"/>
              <a:ext cx="972000" cy="972000"/>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第</a:t>
              </a:r>
              <a:r>
                <a:rPr kumimoji="1" lang="en-US" altLang="ja-JP" sz="1000" dirty="0">
                  <a:latin typeface="UD デジタル 教科書体 NP-R" panose="02020400000000000000" pitchFamily="18" charset="-128"/>
                  <a:ea typeface="UD デジタル 教科書体 NP-R" panose="02020400000000000000" pitchFamily="18" charset="-128"/>
                </a:rPr>
                <a:t>1</a:t>
              </a:r>
              <a:r>
                <a:rPr kumimoji="1" lang="ja-JP" altLang="en-US" sz="1000" dirty="0">
                  <a:latin typeface="UD デジタル 教科書体 NP-R" panose="02020400000000000000" pitchFamily="18" charset="-128"/>
                  <a:ea typeface="UD デジタル 教科書体 NP-R" panose="02020400000000000000" pitchFamily="18" charset="-128"/>
                </a:rPr>
                <a:t>子</a:t>
              </a:r>
            </a:p>
          </p:txBody>
        </p:sp>
        <p:sp>
          <p:nvSpPr>
            <p:cNvPr id="73" name="正方形/長方形 72"/>
            <p:cNvSpPr/>
            <p:nvPr/>
          </p:nvSpPr>
          <p:spPr bwMode="auto">
            <a:xfrm>
              <a:off x="392907" y="7074837"/>
              <a:ext cx="97155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14" name="グループ化 13"/>
          <p:cNvGrpSpPr/>
          <p:nvPr/>
        </p:nvGrpSpPr>
        <p:grpSpPr>
          <a:xfrm>
            <a:off x="3544677" y="3713974"/>
            <a:ext cx="976000" cy="1039264"/>
            <a:chOff x="3712732" y="3685608"/>
            <a:chExt cx="976000" cy="1039264"/>
          </a:xfrm>
        </p:grpSpPr>
        <p:sp>
          <p:nvSpPr>
            <p:cNvPr id="26" name="正方形/長方形 25"/>
            <p:cNvSpPr/>
            <p:nvPr/>
          </p:nvSpPr>
          <p:spPr>
            <a:xfrm>
              <a:off x="3716732" y="3685608"/>
              <a:ext cx="972000" cy="1037126"/>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兄弟・姉妹</a:t>
              </a:r>
            </a:p>
          </p:txBody>
        </p:sp>
        <p:sp>
          <p:nvSpPr>
            <p:cNvPr id="76" name="正方形/長方形 75"/>
            <p:cNvSpPr/>
            <p:nvPr/>
          </p:nvSpPr>
          <p:spPr bwMode="auto">
            <a:xfrm>
              <a:off x="3712732" y="4405213"/>
              <a:ext cx="97600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77" name="グループ化 76"/>
          <p:cNvGrpSpPr/>
          <p:nvPr/>
        </p:nvGrpSpPr>
        <p:grpSpPr>
          <a:xfrm>
            <a:off x="4626598" y="3713974"/>
            <a:ext cx="976000" cy="1039264"/>
            <a:chOff x="3712732" y="3685608"/>
            <a:chExt cx="976000" cy="1039264"/>
          </a:xfrm>
        </p:grpSpPr>
        <p:sp>
          <p:nvSpPr>
            <p:cNvPr id="78" name="正方形/長方形 77"/>
            <p:cNvSpPr/>
            <p:nvPr/>
          </p:nvSpPr>
          <p:spPr>
            <a:xfrm>
              <a:off x="3716732" y="3685608"/>
              <a:ext cx="972000" cy="1037126"/>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兄弟・姉妹</a:t>
              </a:r>
            </a:p>
          </p:txBody>
        </p:sp>
        <p:sp>
          <p:nvSpPr>
            <p:cNvPr id="79" name="正方形/長方形 78"/>
            <p:cNvSpPr/>
            <p:nvPr/>
          </p:nvSpPr>
          <p:spPr bwMode="auto">
            <a:xfrm>
              <a:off x="3712732" y="4405213"/>
              <a:ext cx="97600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80" name="グループ化 79"/>
          <p:cNvGrpSpPr/>
          <p:nvPr/>
        </p:nvGrpSpPr>
        <p:grpSpPr>
          <a:xfrm>
            <a:off x="5685278" y="3713974"/>
            <a:ext cx="976000" cy="1039264"/>
            <a:chOff x="3712732" y="3685608"/>
            <a:chExt cx="976000" cy="1039264"/>
          </a:xfrm>
        </p:grpSpPr>
        <p:sp>
          <p:nvSpPr>
            <p:cNvPr id="81" name="正方形/長方形 80"/>
            <p:cNvSpPr/>
            <p:nvPr/>
          </p:nvSpPr>
          <p:spPr>
            <a:xfrm>
              <a:off x="3716732" y="3685608"/>
              <a:ext cx="972000" cy="1037126"/>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兄弟・姉妹</a:t>
              </a:r>
            </a:p>
          </p:txBody>
        </p:sp>
        <p:sp>
          <p:nvSpPr>
            <p:cNvPr id="82" name="正方形/長方形 81"/>
            <p:cNvSpPr/>
            <p:nvPr/>
          </p:nvSpPr>
          <p:spPr bwMode="auto">
            <a:xfrm>
              <a:off x="3712732" y="4405213"/>
              <a:ext cx="97600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cxnSp>
        <p:nvCxnSpPr>
          <p:cNvPr id="83" name="直線コネクタ 82"/>
          <p:cNvCxnSpPr/>
          <p:nvPr/>
        </p:nvCxnSpPr>
        <p:spPr>
          <a:xfrm flipV="1">
            <a:off x="5114598" y="3457009"/>
            <a:ext cx="0" cy="261792"/>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84" name="グループ化 83"/>
          <p:cNvGrpSpPr/>
          <p:nvPr/>
        </p:nvGrpSpPr>
        <p:grpSpPr>
          <a:xfrm>
            <a:off x="3548677" y="4933364"/>
            <a:ext cx="972000" cy="1039264"/>
            <a:chOff x="3716732" y="3685608"/>
            <a:chExt cx="972000" cy="1039264"/>
          </a:xfrm>
        </p:grpSpPr>
        <p:sp>
          <p:nvSpPr>
            <p:cNvPr id="85" name="正方形/長方形 84"/>
            <p:cNvSpPr/>
            <p:nvPr/>
          </p:nvSpPr>
          <p:spPr>
            <a:xfrm>
              <a:off x="3716732" y="3685608"/>
              <a:ext cx="972000" cy="1037126"/>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甥姪</a:t>
              </a:r>
            </a:p>
          </p:txBody>
        </p:sp>
        <p:sp>
          <p:nvSpPr>
            <p:cNvPr id="86" name="正方形/長方形 85"/>
            <p:cNvSpPr/>
            <p:nvPr/>
          </p:nvSpPr>
          <p:spPr bwMode="auto">
            <a:xfrm>
              <a:off x="3724392" y="4405213"/>
              <a:ext cx="96434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87" name="グループ化 86"/>
          <p:cNvGrpSpPr/>
          <p:nvPr/>
        </p:nvGrpSpPr>
        <p:grpSpPr>
          <a:xfrm>
            <a:off x="4625353" y="4933364"/>
            <a:ext cx="972000" cy="1039264"/>
            <a:chOff x="3716732" y="3685608"/>
            <a:chExt cx="972000" cy="1039264"/>
          </a:xfrm>
        </p:grpSpPr>
        <p:sp>
          <p:nvSpPr>
            <p:cNvPr id="88" name="正方形/長方形 87"/>
            <p:cNvSpPr/>
            <p:nvPr/>
          </p:nvSpPr>
          <p:spPr>
            <a:xfrm>
              <a:off x="3716732" y="3685608"/>
              <a:ext cx="972000" cy="1037126"/>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甥姪</a:t>
              </a:r>
            </a:p>
          </p:txBody>
        </p:sp>
        <p:sp>
          <p:nvSpPr>
            <p:cNvPr id="89" name="正方形/長方形 88"/>
            <p:cNvSpPr/>
            <p:nvPr/>
          </p:nvSpPr>
          <p:spPr bwMode="auto">
            <a:xfrm>
              <a:off x="3716732" y="4405213"/>
              <a:ext cx="97200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cxnSp>
        <p:nvCxnSpPr>
          <p:cNvPr id="96" name="直線コネクタ 95"/>
          <p:cNvCxnSpPr/>
          <p:nvPr/>
        </p:nvCxnSpPr>
        <p:spPr>
          <a:xfrm flipV="1">
            <a:off x="6173278" y="4759588"/>
            <a:ext cx="0" cy="261792"/>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90" name="グループ化 89"/>
          <p:cNvGrpSpPr/>
          <p:nvPr/>
        </p:nvGrpSpPr>
        <p:grpSpPr>
          <a:xfrm>
            <a:off x="5685278" y="4927233"/>
            <a:ext cx="976000" cy="1040534"/>
            <a:chOff x="3712732" y="3685608"/>
            <a:chExt cx="976000" cy="1040534"/>
          </a:xfrm>
        </p:grpSpPr>
        <p:sp>
          <p:nvSpPr>
            <p:cNvPr id="91" name="正方形/長方形 90"/>
            <p:cNvSpPr/>
            <p:nvPr/>
          </p:nvSpPr>
          <p:spPr>
            <a:xfrm>
              <a:off x="3716732" y="3685608"/>
              <a:ext cx="972000" cy="1037126"/>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甥姪</a:t>
              </a:r>
            </a:p>
          </p:txBody>
        </p:sp>
        <p:sp>
          <p:nvSpPr>
            <p:cNvPr id="92" name="正方形/長方形 91"/>
            <p:cNvSpPr/>
            <p:nvPr/>
          </p:nvSpPr>
          <p:spPr bwMode="auto">
            <a:xfrm>
              <a:off x="3712732" y="4406483"/>
              <a:ext cx="97600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97" name="グループ化 96"/>
          <p:cNvGrpSpPr/>
          <p:nvPr/>
        </p:nvGrpSpPr>
        <p:grpSpPr>
          <a:xfrm>
            <a:off x="2546065" y="6424402"/>
            <a:ext cx="972000" cy="972000"/>
            <a:chOff x="392667" y="6428525"/>
            <a:chExt cx="972000" cy="972000"/>
          </a:xfrm>
        </p:grpSpPr>
        <p:sp>
          <p:nvSpPr>
            <p:cNvPr id="98" name="正方形/長方形 97"/>
            <p:cNvSpPr/>
            <p:nvPr/>
          </p:nvSpPr>
          <p:spPr>
            <a:xfrm>
              <a:off x="392667" y="6428525"/>
              <a:ext cx="972000" cy="972000"/>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第</a:t>
              </a:r>
              <a:r>
                <a:rPr kumimoji="1" lang="en-US" altLang="ja-JP" sz="1000" dirty="0">
                  <a:latin typeface="UD デジタル 教科書体 NP-R" panose="02020400000000000000" pitchFamily="18" charset="-128"/>
                  <a:ea typeface="UD デジタル 教科書体 NP-R" panose="02020400000000000000" pitchFamily="18" charset="-128"/>
                </a:rPr>
                <a:t>2</a:t>
              </a:r>
              <a:r>
                <a:rPr kumimoji="1" lang="ja-JP" altLang="en-US" sz="1000" dirty="0">
                  <a:latin typeface="UD デジタル 教科書体 NP-R" panose="02020400000000000000" pitchFamily="18" charset="-128"/>
                  <a:ea typeface="UD デジタル 教科書体 NP-R" panose="02020400000000000000" pitchFamily="18" charset="-128"/>
                </a:rPr>
                <a:t>子</a:t>
              </a:r>
            </a:p>
          </p:txBody>
        </p:sp>
        <p:sp>
          <p:nvSpPr>
            <p:cNvPr id="99" name="正方形/長方形 98"/>
            <p:cNvSpPr/>
            <p:nvPr/>
          </p:nvSpPr>
          <p:spPr bwMode="auto">
            <a:xfrm>
              <a:off x="392907" y="7074837"/>
              <a:ext cx="97155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100" name="グループ化 99"/>
          <p:cNvGrpSpPr/>
          <p:nvPr/>
        </p:nvGrpSpPr>
        <p:grpSpPr>
          <a:xfrm>
            <a:off x="3592382" y="6424402"/>
            <a:ext cx="972000" cy="972000"/>
            <a:chOff x="392667" y="6428525"/>
            <a:chExt cx="972000" cy="972000"/>
          </a:xfrm>
        </p:grpSpPr>
        <p:sp>
          <p:nvSpPr>
            <p:cNvPr id="101" name="正方形/長方形 100"/>
            <p:cNvSpPr/>
            <p:nvPr/>
          </p:nvSpPr>
          <p:spPr>
            <a:xfrm>
              <a:off x="392667" y="6428525"/>
              <a:ext cx="972000" cy="972000"/>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第</a:t>
              </a:r>
              <a:r>
                <a:rPr kumimoji="1" lang="en-US" altLang="ja-JP" sz="1000" dirty="0">
                  <a:latin typeface="UD デジタル 教科書体 NP-R" panose="02020400000000000000" pitchFamily="18" charset="-128"/>
                  <a:ea typeface="UD デジタル 教科書体 NP-R" panose="02020400000000000000" pitchFamily="18" charset="-128"/>
                </a:rPr>
                <a:t>2</a:t>
              </a:r>
              <a:r>
                <a:rPr kumimoji="1" lang="ja-JP" altLang="en-US" sz="1000" dirty="0">
                  <a:latin typeface="UD デジタル 教科書体 NP-R" panose="02020400000000000000" pitchFamily="18" charset="-128"/>
                  <a:ea typeface="UD デジタル 教科書体 NP-R" panose="02020400000000000000" pitchFamily="18" charset="-128"/>
                </a:rPr>
                <a:t>子配偶者</a:t>
              </a:r>
            </a:p>
          </p:txBody>
        </p:sp>
        <p:sp>
          <p:nvSpPr>
            <p:cNvPr id="102" name="正方形/長方形 101"/>
            <p:cNvSpPr/>
            <p:nvPr/>
          </p:nvSpPr>
          <p:spPr bwMode="auto">
            <a:xfrm>
              <a:off x="392907" y="7074837"/>
              <a:ext cx="97155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103" name="グループ化 102"/>
          <p:cNvGrpSpPr/>
          <p:nvPr/>
        </p:nvGrpSpPr>
        <p:grpSpPr>
          <a:xfrm>
            <a:off x="4667831" y="6413355"/>
            <a:ext cx="972000" cy="975497"/>
            <a:chOff x="392667" y="6428525"/>
            <a:chExt cx="972000" cy="975497"/>
          </a:xfrm>
        </p:grpSpPr>
        <p:sp>
          <p:nvSpPr>
            <p:cNvPr id="104" name="正方形/長方形 103"/>
            <p:cNvSpPr/>
            <p:nvPr/>
          </p:nvSpPr>
          <p:spPr>
            <a:xfrm>
              <a:off x="392667" y="6428525"/>
              <a:ext cx="972000" cy="972000"/>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第</a:t>
              </a:r>
              <a:r>
                <a:rPr kumimoji="1" lang="en-US" altLang="ja-JP" sz="1000" dirty="0">
                  <a:latin typeface="UD デジタル 教科書体 NP-R" panose="02020400000000000000" pitchFamily="18" charset="-128"/>
                  <a:ea typeface="UD デジタル 教科書体 NP-R" panose="02020400000000000000" pitchFamily="18" charset="-128"/>
                </a:rPr>
                <a:t>3</a:t>
              </a:r>
              <a:r>
                <a:rPr kumimoji="1" lang="ja-JP" altLang="en-US" sz="1000" dirty="0">
                  <a:latin typeface="UD デジタル 教科書体 NP-R" panose="02020400000000000000" pitchFamily="18" charset="-128"/>
                  <a:ea typeface="UD デジタル 教科書体 NP-R" panose="02020400000000000000" pitchFamily="18" charset="-128"/>
                </a:rPr>
                <a:t>子</a:t>
              </a:r>
            </a:p>
          </p:txBody>
        </p:sp>
        <p:sp>
          <p:nvSpPr>
            <p:cNvPr id="105" name="正方形/長方形 104"/>
            <p:cNvSpPr/>
            <p:nvPr/>
          </p:nvSpPr>
          <p:spPr bwMode="auto">
            <a:xfrm>
              <a:off x="392907" y="7084363"/>
              <a:ext cx="97155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106" name="グループ化 105"/>
          <p:cNvGrpSpPr/>
          <p:nvPr/>
        </p:nvGrpSpPr>
        <p:grpSpPr>
          <a:xfrm>
            <a:off x="5714148" y="6405735"/>
            <a:ext cx="972000" cy="973591"/>
            <a:chOff x="392667" y="6420905"/>
            <a:chExt cx="972000" cy="973591"/>
          </a:xfrm>
        </p:grpSpPr>
        <p:sp>
          <p:nvSpPr>
            <p:cNvPr id="107" name="正方形/長方形 106"/>
            <p:cNvSpPr/>
            <p:nvPr/>
          </p:nvSpPr>
          <p:spPr>
            <a:xfrm>
              <a:off x="392667" y="6420905"/>
              <a:ext cx="972000" cy="972000"/>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第</a:t>
              </a:r>
              <a:r>
                <a:rPr kumimoji="1" lang="en-US" altLang="ja-JP" sz="1000" dirty="0">
                  <a:latin typeface="UD デジタル 教科書体 NP-R" panose="02020400000000000000" pitchFamily="18" charset="-128"/>
                  <a:ea typeface="UD デジタル 教科書体 NP-R" panose="02020400000000000000" pitchFamily="18" charset="-128"/>
                </a:rPr>
                <a:t>3</a:t>
              </a:r>
              <a:r>
                <a:rPr kumimoji="1" lang="ja-JP" altLang="en-US" sz="1000" dirty="0">
                  <a:latin typeface="UD デジタル 教科書体 NP-R" panose="02020400000000000000" pitchFamily="18" charset="-128"/>
                  <a:ea typeface="UD デジタル 教科書体 NP-R" panose="02020400000000000000" pitchFamily="18" charset="-128"/>
                </a:rPr>
                <a:t>子配偶者</a:t>
              </a:r>
            </a:p>
          </p:txBody>
        </p:sp>
        <p:sp>
          <p:nvSpPr>
            <p:cNvPr id="108" name="正方形/長方形 107"/>
            <p:cNvSpPr/>
            <p:nvPr/>
          </p:nvSpPr>
          <p:spPr bwMode="auto">
            <a:xfrm>
              <a:off x="392907" y="7074837"/>
              <a:ext cx="97155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sp>
        <p:nvSpPr>
          <p:cNvPr id="109" name="正方形/長方形 108"/>
          <p:cNvSpPr/>
          <p:nvPr/>
        </p:nvSpPr>
        <p:spPr bwMode="auto">
          <a:xfrm>
            <a:off x="2292867" y="4432735"/>
            <a:ext cx="1079027"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nvGrpSpPr>
          <p:cNvPr id="110" name="グループ化 109"/>
          <p:cNvGrpSpPr/>
          <p:nvPr/>
        </p:nvGrpSpPr>
        <p:grpSpPr>
          <a:xfrm>
            <a:off x="918534" y="7516858"/>
            <a:ext cx="972000" cy="972321"/>
            <a:chOff x="392667" y="6428525"/>
            <a:chExt cx="972000" cy="972321"/>
          </a:xfrm>
        </p:grpSpPr>
        <p:sp>
          <p:nvSpPr>
            <p:cNvPr id="111" name="正方形/長方形 110"/>
            <p:cNvSpPr/>
            <p:nvPr/>
          </p:nvSpPr>
          <p:spPr>
            <a:xfrm>
              <a:off x="392667" y="6428525"/>
              <a:ext cx="972000" cy="972000"/>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第</a:t>
              </a:r>
              <a:r>
                <a:rPr kumimoji="1" lang="en-US" altLang="ja-JP" sz="1000" dirty="0">
                  <a:latin typeface="UD デジタル 教科書体 NP-R" panose="02020400000000000000" pitchFamily="18" charset="-128"/>
                  <a:ea typeface="UD デジタル 教科書体 NP-R" panose="02020400000000000000" pitchFamily="18" charset="-128"/>
                </a:rPr>
                <a:t>1</a:t>
              </a:r>
              <a:r>
                <a:rPr kumimoji="1" lang="ja-JP" altLang="en-US" sz="1000" dirty="0">
                  <a:latin typeface="UD デジタル 教科書体 NP-R" panose="02020400000000000000" pitchFamily="18" charset="-128"/>
                  <a:ea typeface="UD デジタル 教科書体 NP-R" panose="02020400000000000000" pitchFamily="18" charset="-128"/>
                </a:rPr>
                <a:t>子孫</a:t>
              </a:r>
            </a:p>
          </p:txBody>
        </p:sp>
        <p:sp>
          <p:nvSpPr>
            <p:cNvPr id="112" name="正方形/長方形 111"/>
            <p:cNvSpPr/>
            <p:nvPr/>
          </p:nvSpPr>
          <p:spPr bwMode="auto">
            <a:xfrm>
              <a:off x="392907" y="7081187"/>
              <a:ext cx="97155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113" name="グループ化 112"/>
          <p:cNvGrpSpPr/>
          <p:nvPr/>
        </p:nvGrpSpPr>
        <p:grpSpPr>
          <a:xfrm>
            <a:off x="3064767" y="7500395"/>
            <a:ext cx="972000" cy="972321"/>
            <a:chOff x="392667" y="6428525"/>
            <a:chExt cx="972000" cy="972321"/>
          </a:xfrm>
        </p:grpSpPr>
        <p:sp>
          <p:nvSpPr>
            <p:cNvPr id="114" name="正方形/長方形 113"/>
            <p:cNvSpPr/>
            <p:nvPr/>
          </p:nvSpPr>
          <p:spPr>
            <a:xfrm>
              <a:off x="392667" y="6428525"/>
              <a:ext cx="972000" cy="972000"/>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第</a:t>
              </a:r>
              <a:r>
                <a:rPr kumimoji="1" lang="en-US" altLang="ja-JP" sz="1000" dirty="0">
                  <a:latin typeface="UD デジタル 教科書体 NP-R" panose="02020400000000000000" pitchFamily="18" charset="-128"/>
                  <a:ea typeface="UD デジタル 教科書体 NP-R" panose="02020400000000000000" pitchFamily="18" charset="-128"/>
                </a:rPr>
                <a:t>2</a:t>
              </a:r>
              <a:r>
                <a:rPr kumimoji="1" lang="ja-JP" altLang="en-US" sz="1000" dirty="0">
                  <a:latin typeface="UD デジタル 教科書体 NP-R" panose="02020400000000000000" pitchFamily="18" charset="-128"/>
                  <a:ea typeface="UD デジタル 教科書体 NP-R" panose="02020400000000000000" pitchFamily="18" charset="-128"/>
                </a:rPr>
                <a:t>子孫</a:t>
              </a:r>
            </a:p>
          </p:txBody>
        </p:sp>
        <p:sp>
          <p:nvSpPr>
            <p:cNvPr id="115" name="正方形/長方形 114"/>
            <p:cNvSpPr/>
            <p:nvPr/>
          </p:nvSpPr>
          <p:spPr bwMode="auto">
            <a:xfrm>
              <a:off x="392907" y="7081187"/>
              <a:ext cx="97155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116" name="グループ化 115"/>
          <p:cNvGrpSpPr/>
          <p:nvPr/>
        </p:nvGrpSpPr>
        <p:grpSpPr>
          <a:xfrm>
            <a:off x="5187633" y="7508053"/>
            <a:ext cx="972000" cy="972321"/>
            <a:chOff x="392667" y="6428525"/>
            <a:chExt cx="972000" cy="972321"/>
          </a:xfrm>
        </p:grpSpPr>
        <p:sp>
          <p:nvSpPr>
            <p:cNvPr id="117" name="正方形/長方形 116"/>
            <p:cNvSpPr/>
            <p:nvPr/>
          </p:nvSpPr>
          <p:spPr>
            <a:xfrm>
              <a:off x="392667" y="6428525"/>
              <a:ext cx="972000" cy="972000"/>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第</a:t>
              </a:r>
              <a:r>
                <a:rPr kumimoji="1" lang="en-US" altLang="ja-JP" sz="1000" dirty="0">
                  <a:latin typeface="UD デジタル 教科書体 NP-R" panose="02020400000000000000" pitchFamily="18" charset="-128"/>
                  <a:ea typeface="UD デジタル 教科書体 NP-R" panose="02020400000000000000" pitchFamily="18" charset="-128"/>
                </a:rPr>
                <a:t>3</a:t>
              </a:r>
              <a:r>
                <a:rPr kumimoji="1" lang="ja-JP" altLang="en-US" sz="1000" dirty="0">
                  <a:latin typeface="UD デジタル 教科書体 NP-R" panose="02020400000000000000" pitchFamily="18" charset="-128"/>
                  <a:ea typeface="UD デジタル 教科書体 NP-R" panose="02020400000000000000" pitchFamily="18" charset="-128"/>
                </a:rPr>
                <a:t>子孫</a:t>
              </a:r>
            </a:p>
          </p:txBody>
        </p:sp>
        <p:sp>
          <p:nvSpPr>
            <p:cNvPr id="118" name="正方形/長方形 117"/>
            <p:cNvSpPr/>
            <p:nvPr/>
          </p:nvSpPr>
          <p:spPr bwMode="auto">
            <a:xfrm>
              <a:off x="392907" y="7081187"/>
              <a:ext cx="97155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grpSp>
        <p:nvGrpSpPr>
          <p:cNvPr id="119" name="グループ化 118"/>
          <p:cNvGrpSpPr/>
          <p:nvPr/>
        </p:nvGrpSpPr>
        <p:grpSpPr>
          <a:xfrm>
            <a:off x="1449222" y="6424402"/>
            <a:ext cx="972000" cy="972321"/>
            <a:chOff x="392667" y="6428525"/>
            <a:chExt cx="972000" cy="972321"/>
          </a:xfrm>
        </p:grpSpPr>
        <p:sp>
          <p:nvSpPr>
            <p:cNvPr id="120" name="正方形/長方形 119"/>
            <p:cNvSpPr/>
            <p:nvPr/>
          </p:nvSpPr>
          <p:spPr>
            <a:xfrm>
              <a:off x="392667" y="6428525"/>
              <a:ext cx="972000" cy="972000"/>
            </a:xfrm>
            <a:prstGeom prst="rect">
              <a:avLst/>
            </a:prstGeom>
            <a:ln w="22225"/>
          </p:spPr>
          <p:style>
            <a:lnRef idx="2">
              <a:schemeClr val="accent5"/>
            </a:lnRef>
            <a:fillRef idx="1">
              <a:schemeClr val="lt1"/>
            </a:fillRef>
            <a:effectRef idx="0">
              <a:schemeClr val="accent5"/>
            </a:effectRef>
            <a:fontRef idx="minor">
              <a:schemeClr val="dk1"/>
            </a:fontRef>
          </p:style>
          <p:txBody>
            <a:bodyPr rtlCol="0" anchor="t" anchorCtr="0"/>
            <a:lstStyle/>
            <a:p>
              <a:r>
                <a:rPr kumimoji="1" lang="ja-JP" altLang="en-US" sz="1000" dirty="0">
                  <a:latin typeface="UD デジタル 教科書体 NP-R" panose="02020400000000000000" pitchFamily="18" charset="-128"/>
                  <a:ea typeface="UD デジタル 教科書体 NP-R" panose="02020400000000000000" pitchFamily="18" charset="-128"/>
                </a:rPr>
                <a:t>第</a:t>
              </a:r>
              <a:r>
                <a:rPr kumimoji="1" lang="en-US" altLang="ja-JP" sz="1000" dirty="0">
                  <a:latin typeface="UD デジタル 教科書体 NP-R" panose="02020400000000000000" pitchFamily="18" charset="-128"/>
                  <a:ea typeface="UD デジタル 教科書体 NP-R" panose="02020400000000000000" pitchFamily="18" charset="-128"/>
                </a:rPr>
                <a:t>1</a:t>
              </a:r>
              <a:r>
                <a:rPr kumimoji="1" lang="ja-JP" altLang="en-US" sz="1000" dirty="0">
                  <a:latin typeface="UD デジタル 教科書体 NP-R" panose="02020400000000000000" pitchFamily="18" charset="-128"/>
                  <a:ea typeface="UD デジタル 教科書体 NP-R" panose="02020400000000000000" pitchFamily="18" charset="-128"/>
                </a:rPr>
                <a:t>子配偶者</a:t>
              </a:r>
            </a:p>
          </p:txBody>
        </p:sp>
        <p:sp>
          <p:nvSpPr>
            <p:cNvPr id="121" name="正方形/長方形 120"/>
            <p:cNvSpPr/>
            <p:nvPr/>
          </p:nvSpPr>
          <p:spPr bwMode="auto">
            <a:xfrm>
              <a:off x="392907" y="7081187"/>
              <a:ext cx="971550" cy="319659"/>
            </a:xfrm>
            <a:prstGeom prst="rect">
              <a:avLst/>
            </a:prstGeom>
            <a:noFill/>
            <a:ln>
              <a:solidFill>
                <a:srgbClr val="4472C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b" anchorCtr="0" compatLnSpc="1">
              <a:prstTxWarp prst="textNoShape">
                <a:avLst/>
              </a:prstTxWarp>
              <a:noAutofit/>
            </a:bodyPr>
            <a:lstStyle/>
            <a:p>
              <a:pPr defTabSz="987425" hangingPunct="0">
                <a:lnSpc>
                  <a:spcPts val="1000"/>
                </a:lnSpc>
                <a:spcBef>
                  <a:spcPts val="0"/>
                </a:spcBef>
              </a:pPr>
              <a:r>
                <a:rPr lang="ja-JP" altLang="en-US" sz="9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lang="ja-JP" altLang="en-US" sz="900" dirty="0">
                  <a:latin typeface="UD デジタル 教科書体 NK-R" panose="02020400000000000000" pitchFamily="18" charset="-128"/>
                  <a:ea typeface="UD デジタル 教科書体 NK-R" panose="02020400000000000000" pitchFamily="18" charset="-128"/>
                </a:rPr>
                <a:t>電話番号</a:t>
              </a:r>
              <a:endParaRPr lang="en-US" altLang="ja-JP" sz="900" dirty="0">
                <a:latin typeface="UD デジタル 教科書体 NK-R" panose="02020400000000000000" pitchFamily="18" charset="-128"/>
                <a:ea typeface="UD デジタル 教科書体 NK-R" panose="02020400000000000000" pitchFamily="18" charset="-128"/>
              </a:endParaRPr>
            </a:p>
            <a:p>
              <a:pPr algn="ctr" defTabSz="987425" hangingPunct="0">
                <a:lnSpc>
                  <a:spcPts val="14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ja-JP" altLang="en-US" sz="1050" dirty="0">
                  <a:latin typeface="UD デジタル 教科書体 NK-R" panose="02020400000000000000" pitchFamily="18" charset="-128"/>
                  <a:ea typeface="UD デジタル 教科書体 NK-R" panose="02020400000000000000" pitchFamily="18" charset="-128"/>
                </a:rPr>
                <a:t>　 　）</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sp>
        <p:nvSpPr>
          <p:cNvPr id="15" name="テキスト ボックス 14"/>
          <p:cNvSpPr txBox="1"/>
          <p:nvPr/>
        </p:nvSpPr>
        <p:spPr>
          <a:xfrm>
            <a:off x="962025" y="1978994"/>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①　家系図及び連絡先</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20" name="楕円 19"/>
          <p:cNvSpPr/>
          <p:nvPr/>
        </p:nvSpPr>
        <p:spPr>
          <a:xfrm>
            <a:off x="790694" y="3702583"/>
            <a:ext cx="1080000" cy="1080000"/>
          </a:xfrm>
          <a:prstGeom prst="ellipse">
            <a:avLst/>
          </a:prstGeom>
          <a:ln w="38100"/>
        </p:spPr>
        <p:style>
          <a:lnRef idx="2">
            <a:schemeClr val="accent5"/>
          </a:lnRef>
          <a:fillRef idx="1">
            <a:schemeClr val="lt1"/>
          </a:fillRef>
          <a:effectRef idx="0">
            <a:schemeClr val="accent5"/>
          </a:effectRef>
          <a:fontRef idx="minor">
            <a:schemeClr val="dk1"/>
          </a:fontRef>
        </p:style>
        <p:txBody>
          <a:bodyPr lIns="144000" tIns="144000" rtlCol="0" anchor="ctr" anchorCtr="0"/>
          <a:lstStyle/>
          <a:p>
            <a:pPr algn="ctr"/>
            <a:r>
              <a:rPr kumimoji="1" lang="ja-JP" altLang="en-US" sz="5000" b="1" dirty="0">
                <a:latin typeface="UD デジタル 教科書体 NP-R" panose="02020400000000000000" pitchFamily="18" charset="-128"/>
                <a:ea typeface="UD デジタル 教科書体 NP-R" panose="02020400000000000000" pitchFamily="18" charset="-128"/>
              </a:rPr>
              <a:t>私</a:t>
            </a:r>
          </a:p>
        </p:txBody>
      </p:sp>
      <p:sp>
        <p:nvSpPr>
          <p:cNvPr id="62" name="テキスト ボックス 61"/>
          <p:cNvSpPr txBox="1"/>
          <p:nvPr/>
        </p:nvSpPr>
        <p:spPr>
          <a:xfrm>
            <a:off x="962025" y="749003"/>
            <a:ext cx="5497727" cy="1015663"/>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（２）　遺された家族のために書いておいて役立つ項目</a:t>
            </a:r>
            <a:endParaRPr kumimoji="1" lang="en-US" altLang="ja-JP" b="1" dirty="0">
              <a:latin typeface="UD デジタル 教科書体 NK-R" panose="02020400000000000000" pitchFamily="18" charset="-128"/>
              <a:ea typeface="UD デジタル 教科書体 NK-R" panose="02020400000000000000" pitchFamily="18" charset="-128"/>
            </a:endParaRPr>
          </a:p>
          <a:p>
            <a:pPr marL="85725" indent="-85725" algn="just">
              <a:lnSpc>
                <a:spcPts val="24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b="1" u="sng" dirty="0">
                <a:latin typeface="UD デジタル 教科書体 NK-R" panose="02020400000000000000" pitchFamily="18" charset="-128"/>
                <a:ea typeface="UD デジタル 教科書体 NK-R" panose="02020400000000000000" pitchFamily="18" charset="-128"/>
              </a:rPr>
              <a:t>自身の親の終活を経験された方</a:t>
            </a:r>
            <a:r>
              <a:rPr kumimoji="1" lang="ja-JP" altLang="en-US" sz="1400" dirty="0">
                <a:latin typeface="UD デジタル 教科書体 NK-R" panose="02020400000000000000" pitchFamily="18" charset="-128"/>
                <a:ea typeface="UD デジタル 教科書体 NK-R" panose="02020400000000000000" pitchFamily="18" charset="-128"/>
              </a:rPr>
              <a:t>の意見等を踏まえ、</a:t>
            </a:r>
            <a:r>
              <a:rPr kumimoji="1" lang="ja-JP" altLang="en-US" sz="1400" b="1" u="sng" dirty="0">
                <a:latin typeface="UD デジタル 教科書体 NK-R" panose="02020400000000000000" pitchFamily="18" charset="-128"/>
                <a:ea typeface="UD デジタル 教科書体 NK-R" panose="02020400000000000000" pitchFamily="18" charset="-128"/>
              </a:rPr>
              <a:t>書いておいて役立った項目</a:t>
            </a:r>
            <a:r>
              <a:rPr kumimoji="1" lang="ja-JP" altLang="en-US" sz="1400" dirty="0">
                <a:latin typeface="UD デジタル 教科書体 NK-R" panose="02020400000000000000" pitchFamily="18" charset="-128"/>
                <a:ea typeface="UD デジタル 教科書体 NK-R" panose="02020400000000000000" pitchFamily="18" charset="-128"/>
              </a:rPr>
              <a:t>をまとめましたので、分かる範囲で記載してください。</a:t>
            </a:r>
          </a:p>
        </p:txBody>
      </p:sp>
      <p:pic>
        <p:nvPicPr>
          <p:cNvPr id="4" name="図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90135" y="7583229"/>
            <a:ext cx="920973" cy="859163"/>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42087" y="7672637"/>
            <a:ext cx="590825" cy="748999"/>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19875" y="8200920"/>
            <a:ext cx="275045" cy="287938"/>
          </a:xfrm>
          <a:prstGeom prst="rect">
            <a:avLst/>
          </a:prstGeom>
        </p:spPr>
      </p:pic>
    </p:spTree>
    <p:extLst>
      <p:ext uri="{BB962C8B-B14F-4D97-AF65-F5344CB8AC3E}">
        <p14:creationId xmlns:p14="http://schemas.microsoft.com/office/powerpoint/2010/main" val="2103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77793" y="1028011"/>
            <a:ext cx="5764599" cy="923330"/>
          </a:xfrm>
          <a:prstGeom prst="rect">
            <a:avLst/>
          </a:prstGeom>
          <a:noFill/>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　宮前区は、川崎市の北西部に位置し、縄文時代の初期から農村地域としての営みが行われてきました。</a:t>
            </a:r>
            <a:endParaRPr kumimoji="1" lang="en-US" altLang="ja-JP" sz="900" dirty="0">
              <a:latin typeface="BIZ UDゴシック" panose="020B0400000000000000" pitchFamily="49" charset="-128"/>
              <a:ea typeface="BIZ UDゴシック" panose="020B0400000000000000" pitchFamily="49" charset="-128"/>
            </a:endParaRPr>
          </a:p>
          <a:p>
            <a:pPr algn="just"/>
            <a:r>
              <a:rPr kumimoji="1" lang="en-US" altLang="ja-JP" sz="900" dirty="0">
                <a:latin typeface="BIZ UDゴシック" panose="020B0400000000000000" pitchFamily="49" charset="-128"/>
                <a:ea typeface="BIZ UDゴシック" panose="020B0400000000000000" pitchFamily="49" charset="-128"/>
              </a:rPr>
              <a:t>  </a:t>
            </a:r>
            <a:r>
              <a:rPr kumimoji="1" lang="ja-JP" altLang="en-US" sz="900" dirty="0">
                <a:latin typeface="BIZ UDゴシック" panose="020B0400000000000000" pitchFamily="49" charset="-128"/>
                <a:ea typeface="BIZ UDゴシック" panose="020B0400000000000000" pitchFamily="49" charset="-128"/>
              </a:rPr>
              <a:t>明治</a:t>
            </a:r>
            <a:r>
              <a:rPr kumimoji="1" lang="en-US" altLang="ja-JP" sz="900" dirty="0">
                <a:latin typeface="BIZ UDゴシック" panose="020B0400000000000000" pitchFamily="49" charset="-128"/>
                <a:ea typeface="BIZ UDゴシック" panose="020B0400000000000000" pitchFamily="49" charset="-128"/>
              </a:rPr>
              <a:t>22</a:t>
            </a:r>
            <a:r>
              <a:rPr kumimoji="1" lang="ja-JP" altLang="en-US" sz="900" dirty="0">
                <a:latin typeface="BIZ UDゴシック" panose="020B0400000000000000" pitchFamily="49" charset="-128"/>
                <a:ea typeface="BIZ UDゴシック" panose="020B0400000000000000" pitchFamily="49" charset="-128"/>
              </a:rPr>
              <a:t>年の市制・町村制の実施により、宮前（みやさき）村と向丘村が生まれ、昭和</a:t>
            </a:r>
            <a:r>
              <a:rPr kumimoji="1" lang="en-US" altLang="ja-JP" sz="900" dirty="0">
                <a:latin typeface="BIZ UDゴシック" panose="020B0400000000000000" pitchFamily="49" charset="-128"/>
                <a:ea typeface="BIZ UDゴシック" panose="020B0400000000000000" pitchFamily="49" charset="-128"/>
              </a:rPr>
              <a:t>57</a:t>
            </a:r>
            <a:r>
              <a:rPr kumimoji="1" lang="ja-JP" altLang="en-US" sz="900" dirty="0">
                <a:latin typeface="BIZ UDゴシック" panose="020B0400000000000000" pitchFamily="49" charset="-128"/>
                <a:ea typeface="BIZ UDゴシック" panose="020B0400000000000000" pitchFamily="49" charset="-128"/>
              </a:rPr>
              <a:t>年７月１日に高津区から分区し、宮前区となりました。</a:t>
            </a:r>
          </a:p>
          <a:p>
            <a:pPr algn="just"/>
            <a:r>
              <a:rPr kumimoji="1" lang="ja-JP" altLang="en-US" sz="900" dirty="0">
                <a:latin typeface="BIZ UDゴシック" panose="020B0400000000000000" pitchFamily="49" charset="-128"/>
                <a:ea typeface="BIZ UDゴシック" panose="020B0400000000000000" pitchFamily="49" charset="-128"/>
              </a:rPr>
              <a:t>　本区域は、昭和</a:t>
            </a:r>
            <a:r>
              <a:rPr kumimoji="1" lang="en-US" altLang="ja-JP" sz="900" dirty="0">
                <a:latin typeface="BIZ UDゴシック" panose="020B0400000000000000" pitchFamily="49" charset="-128"/>
                <a:ea typeface="BIZ UDゴシック" panose="020B0400000000000000" pitchFamily="49" charset="-128"/>
              </a:rPr>
              <a:t>40</a:t>
            </a:r>
            <a:r>
              <a:rPr kumimoji="1" lang="ja-JP" altLang="en-US" sz="900" dirty="0">
                <a:latin typeface="BIZ UDゴシック" panose="020B0400000000000000" pitchFamily="49" charset="-128"/>
                <a:ea typeface="BIZ UDゴシック" panose="020B0400000000000000" pitchFamily="49" charset="-128"/>
              </a:rPr>
              <a:t>年代の田園都市線や東名高速道路の開通とそれに伴う東名川崎インターチェンジの開設などにより飛躍的に交通が発達しました。東京都心から</a:t>
            </a:r>
            <a:r>
              <a:rPr kumimoji="1" lang="en-US" altLang="ja-JP" sz="900" dirty="0">
                <a:latin typeface="BIZ UDゴシック" panose="020B0400000000000000" pitchFamily="49" charset="-128"/>
                <a:ea typeface="BIZ UDゴシック" panose="020B0400000000000000" pitchFamily="49" charset="-128"/>
              </a:rPr>
              <a:t>30</a:t>
            </a:r>
            <a:r>
              <a:rPr kumimoji="1" lang="ja-JP" altLang="en-US" sz="900" dirty="0">
                <a:latin typeface="BIZ UDゴシック" panose="020B0400000000000000" pitchFamily="49" charset="-128"/>
                <a:ea typeface="BIZ UDゴシック" panose="020B0400000000000000" pitchFamily="49" charset="-128"/>
              </a:rPr>
              <a:t>ｋｍ圏内にある郊外住宅地として開発が進み、今もなおマンション建設などの宅地開発が進行しています。</a:t>
            </a:r>
          </a:p>
        </p:txBody>
      </p:sp>
      <p:pic>
        <p:nvPicPr>
          <p:cNvPr id="8" name="図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18" y="2554764"/>
            <a:ext cx="777638" cy="617167"/>
          </a:xfrm>
          <a:prstGeom prst="rect">
            <a:avLst/>
          </a:prstGeom>
          <a:noFill/>
          <a:ln>
            <a:noFill/>
          </a:ln>
        </p:spPr>
      </p:pic>
      <p:sp>
        <p:nvSpPr>
          <p:cNvPr id="9" name="テキスト ボックス 8"/>
          <p:cNvSpPr txBox="1"/>
          <p:nvPr/>
        </p:nvSpPr>
        <p:spPr>
          <a:xfrm>
            <a:off x="1714008" y="2389239"/>
            <a:ext cx="4572000" cy="923330"/>
          </a:xfrm>
          <a:prstGeom prst="rect">
            <a:avLst/>
          </a:prstGeom>
          <a:noFill/>
          <a:ln>
            <a:noFill/>
          </a:ln>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　宮前区のイニシャル「Ｍ」をハートの形にデザインし、ハートのブルーの色は知性を、黒い</a:t>
            </a:r>
            <a:r>
              <a:rPr kumimoji="1" lang="ja-JP" altLang="en-US" sz="900" dirty="0" err="1">
                <a:latin typeface="BIZ UDゴシック" panose="020B0400000000000000" pitchFamily="49" charset="-128"/>
                <a:ea typeface="BIZ UDゴシック" panose="020B0400000000000000" pitchFamily="49" charset="-128"/>
              </a:rPr>
              <a:t>だ</a:t>
            </a:r>
            <a:r>
              <a:rPr kumimoji="1" lang="ja-JP" altLang="en-US" sz="900" dirty="0">
                <a:latin typeface="BIZ UDゴシック" panose="020B0400000000000000" pitchFamily="49" charset="-128"/>
                <a:ea typeface="BIZ UDゴシック" panose="020B0400000000000000" pitchFamily="49" charset="-128"/>
              </a:rPr>
              <a:t>円は「力強い大地」を表現し、区民の和と英知の結集により未来へ飛躍する姿をイメージしています。</a:t>
            </a:r>
          </a:p>
          <a:p>
            <a:pPr algn="just"/>
            <a:r>
              <a:rPr kumimoji="1" lang="ja-JP" altLang="en-US" sz="900" dirty="0">
                <a:latin typeface="BIZ UDゴシック" panose="020B0400000000000000" pitchFamily="49" charset="-128"/>
                <a:ea typeface="BIZ UDゴシック" panose="020B0400000000000000" pitchFamily="49" charset="-128"/>
              </a:rPr>
              <a:t>　区制</a:t>
            </a:r>
            <a:r>
              <a:rPr kumimoji="1" lang="en-US" altLang="ja-JP" sz="900" dirty="0">
                <a:latin typeface="BIZ UDゴシック" panose="020B0400000000000000" pitchFamily="49" charset="-128"/>
                <a:ea typeface="BIZ UDゴシック" panose="020B0400000000000000" pitchFamily="49" charset="-128"/>
              </a:rPr>
              <a:t>10</a:t>
            </a:r>
            <a:r>
              <a:rPr kumimoji="1" lang="ja-JP" altLang="en-US" sz="900" dirty="0">
                <a:latin typeface="BIZ UDゴシック" panose="020B0400000000000000" pitchFamily="49" charset="-128"/>
                <a:ea typeface="BIZ UDゴシック" panose="020B0400000000000000" pitchFamily="49" charset="-128"/>
              </a:rPr>
              <a:t>周年を記念して、「個性豊かな、新しい都市生活文化を創造する区」を目指し、区のイメージを高め、地域の連帯をはぐくみ、宮前区への愛着を深めるために、応募作品の中から選考し、平成５年１月１日に制定しました。</a:t>
            </a:r>
          </a:p>
        </p:txBody>
      </p:sp>
      <p:sp>
        <p:nvSpPr>
          <p:cNvPr id="11" name="フリーフォーム 10"/>
          <p:cNvSpPr/>
          <p:nvPr/>
        </p:nvSpPr>
        <p:spPr>
          <a:xfrm>
            <a:off x="308918" y="409575"/>
            <a:ext cx="6196657" cy="9296400"/>
          </a:xfrm>
          <a:custGeom>
            <a:avLst/>
            <a:gdLst>
              <a:gd name="connsiteX0" fmla="*/ 354233 w 5486400"/>
              <a:gd name="connsiteY0" fmla="*/ 0 h 8930640"/>
              <a:gd name="connsiteX1" fmla="*/ 5124327 w 5486400"/>
              <a:gd name="connsiteY1" fmla="*/ 0 h 8930640"/>
              <a:gd name="connsiteX2" fmla="*/ 5148587 w 5486400"/>
              <a:gd name="connsiteY2" fmla="*/ 78295 h 8930640"/>
              <a:gd name="connsiteX3" fmla="*/ 5400313 w 5486400"/>
              <a:gd name="connsiteY3" fmla="*/ 330671 h 8930640"/>
              <a:gd name="connsiteX4" fmla="*/ 5486400 w 5486400"/>
              <a:gd name="connsiteY4" fmla="*/ 357589 h 8930640"/>
              <a:gd name="connsiteX5" fmla="*/ 5486400 w 5486400"/>
              <a:gd name="connsiteY5" fmla="*/ 8573460 h 8930640"/>
              <a:gd name="connsiteX6" fmla="*/ 5402392 w 5486400"/>
              <a:gd name="connsiteY6" fmla="*/ 8599491 h 8930640"/>
              <a:gd name="connsiteX7" fmla="*/ 5150017 w 5486400"/>
              <a:gd name="connsiteY7" fmla="*/ 8851216 h 8930640"/>
              <a:gd name="connsiteX8" fmla="*/ 5125182 w 5486400"/>
              <a:gd name="connsiteY8" fmla="*/ 8930640 h 8930640"/>
              <a:gd name="connsiteX9" fmla="*/ 354232 w 5486400"/>
              <a:gd name="connsiteY9" fmla="*/ 8930640 h 8930640"/>
              <a:gd name="connsiteX10" fmla="*/ 329399 w 5486400"/>
              <a:gd name="connsiteY10" fmla="*/ 8851218 h 8930640"/>
              <a:gd name="connsiteX11" fmla="*/ 77023 w 5486400"/>
              <a:gd name="connsiteY11" fmla="*/ 8599493 h 8930640"/>
              <a:gd name="connsiteX12" fmla="*/ 0 w 5486400"/>
              <a:gd name="connsiteY12" fmla="*/ 8575627 h 8930640"/>
              <a:gd name="connsiteX13" fmla="*/ 0 w 5486400"/>
              <a:gd name="connsiteY13" fmla="*/ 355015 h 8930640"/>
              <a:gd name="connsiteX14" fmla="*/ 77023 w 5486400"/>
              <a:gd name="connsiteY14" fmla="*/ 331149 h 8930640"/>
              <a:gd name="connsiteX15" fmla="*/ 329399 w 5486400"/>
              <a:gd name="connsiteY15" fmla="*/ 79423 h 89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8930640">
                <a:moveTo>
                  <a:pt x="354233" y="0"/>
                </a:moveTo>
                <a:lnTo>
                  <a:pt x="5124327" y="0"/>
                </a:lnTo>
                <a:lnTo>
                  <a:pt x="5148587" y="78295"/>
                </a:lnTo>
                <a:cubicBezTo>
                  <a:pt x="5196439" y="191644"/>
                  <a:pt x="5287087" y="282527"/>
                  <a:pt x="5400313" y="330671"/>
                </a:cubicBezTo>
                <a:lnTo>
                  <a:pt x="5486400" y="357589"/>
                </a:lnTo>
                <a:lnTo>
                  <a:pt x="5486400" y="8573460"/>
                </a:lnTo>
                <a:lnTo>
                  <a:pt x="5402392" y="8599491"/>
                </a:lnTo>
                <a:cubicBezTo>
                  <a:pt x="5289043" y="8647342"/>
                  <a:pt x="5198161" y="8737991"/>
                  <a:pt x="5150017" y="8851216"/>
                </a:cubicBezTo>
                <a:lnTo>
                  <a:pt x="5125182" y="8930640"/>
                </a:lnTo>
                <a:lnTo>
                  <a:pt x="354232" y="8930640"/>
                </a:lnTo>
                <a:lnTo>
                  <a:pt x="329399" y="8851218"/>
                </a:lnTo>
                <a:cubicBezTo>
                  <a:pt x="281255" y="8737993"/>
                  <a:pt x="190372" y="8647344"/>
                  <a:pt x="77023" y="8599493"/>
                </a:cubicBezTo>
                <a:lnTo>
                  <a:pt x="0" y="8575627"/>
                </a:lnTo>
                <a:lnTo>
                  <a:pt x="0" y="355015"/>
                </a:lnTo>
                <a:lnTo>
                  <a:pt x="77023" y="331149"/>
                </a:lnTo>
                <a:cubicBezTo>
                  <a:pt x="190372" y="283297"/>
                  <a:pt x="281255" y="192648"/>
                  <a:pt x="329399" y="79423"/>
                </a:cubicBezTo>
                <a:close/>
              </a:path>
            </a:pathLst>
          </a:custGeom>
          <a:noFill/>
          <a:ln w="28575">
            <a:solidFill>
              <a:srgbClr val="E6C874"/>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714008" y="4983134"/>
            <a:ext cx="4572492" cy="1200329"/>
          </a:xfrm>
          <a:prstGeom prst="rect">
            <a:avLst/>
          </a:prstGeom>
          <a:noFill/>
          <a:ln>
            <a:noFill/>
          </a:ln>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　平成</a:t>
            </a:r>
            <a:r>
              <a:rPr kumimoji="1" lang="en-US" altLang="ja-JP" sz="900" dirty="0">
                <a:latin typeface="BIZ UDゴシック" panose="020B0400000000000000" pitchFamily="49" charset="-128"/>
                <a:ea typeface="BIZ UDゴシック" panose="020B0400000000000000" pitchFamily="49" charset="-128"/>
              </a:rPr>
              <a:t>10</a:t>
            </a:r>
            <a:r>
              <a:rPr kumimoji="1" lang="ja-JP" altLang="en-US" sz="900" dirty="0">
                <a:latin typeface="BIZ UDゴシック" panose="020B0400000000000000" pitchFamily="49" charset="-128"/>
                <a:ea typeface="BIZ UDゴシック" panose="020B0400000000000000" pitchFamily="49" charset="-128"/>
              </a:rPr>
              <a:t>年度に区のイメージアップ事業として、宮前区の木・花を制定しました。</a:t>
            </a:r>
          </a:p>
          <a:p>
            <a:pPr algn="just"/>
            <a:r>
              <a:rPr kumimoji="1" lang="ja-JP" altLang="en-US" sz="900" dirty="0">
                <a:latin typeface="BIZ UDゴシック" panose="020B0400000000000000" pitchFamily="49" charset="-128"/>
                <a:ea typeface="BIZ UDゴシック" panose="020B0400000000000000" pitchFamily="49" charset="-128"/>
              </a:rPr>
              <a:t>　区の木「サクラ」は、区内に広く分布し、駅前や公園など名所も多く、また、宮崎台駅周辺や平瀬川流域などでは、桜を基にした「まちづくり」も行われています。桜には、人々を呼び集めてコミュニケーションを活発にする力があり、宮前区もそのような街になればという願いから選ばれました。</a:t>
            </a:r>
          </a:p>
          <a:p>
            <a:pPr algn="just"/>
            <a:r>
              <a:rPr kumimoji="1" lang="ja-JP" altLang="en-US" sz="900" dirty="0">
                <a:latin typeface="BIZ UDゴシック" panose="020B0400000000000000" pitchFamily="49" charset="-128"/>
                <a:ea typeface="BIZ UDゴシック" panose="020B0400000000000000" pitchFamily="49" charset="-128"/>
              </a:rPr>
              <a:t>　区の花「コスモス」は、明るく可憐で繊細なイメージと、コスモスという言葉が持つ宇宙、世界的、国際的という意味が、若々しく未来を感じさせる本区のイメージに合うことなどから選ばれました。</a:t>
            </a:r>
          </a:p>
        </p:txBody>
      </p:sp>
      <p:pic>
        <p:nvPicPr>
          <p:cNvPr id="14" name="図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26" y="3729206"/>
            <a:ext cx="604724" cy="793544"/>
          </a:xfrm>
          <a:prstGeom prst="rect">
            <a:avLst/>
          </a:prstGeom>
          <a:noFill/>
          <a:ln>
            <a:noFill/>
          </a:ln>
        </p:spPr>
      </p:pic>
      <p:pic>
        <p:nvPicPr>
          <p:cNvPr id="16" name="図 15" descr="02ページ_区の木"/>
          <p:cNvPicPr/>
          <p:nvPr/>
        </p:nvPicPr>
        <p:blipFill>
          <a:blip r:embed="rId4" cstate="print">
            <a:extLst>
              <a:ext uri="{28A0092B-C50C-407E-A947-70E740481C1C}">
                <a14:useLocalDpi xmlns:a14="http://schemas.microsoft.com/office/drawing/2010/main"/>
              </a:ext>
            </a:extLst>
          </a:blip>
          <a:srcRect/>
          <a:stretch>
            <a:fillRect/>
          </a:stretch>
        </p:blipFill>
        <p:spPr bwMode="auto">
          <a:xfrm>
            <a:off x="588788" y="5092966"/>
            <a:ext cx="1125220" cy="758825"/>
          </a:xfrm>
          <a:prstGeom prst="rect">
            <a:avLst/>
          </a:prstGeom>
          <a:noFill/>
          <a:ln>
            <a:noFill/>
          </a:ln>
        </p:spPr>
      </p:pic>
      <p:sp>
        <p:nvSpPr>
          <p:cNvPr id="17" name="テキスト ボックス 16"/>
          <p:cNvSpPr txBox="1"/>
          <p:nvPr/>
        </p:nvSpPr>
        <p:spPr>
          <a:xfrm>
            <a:off x="1714008" y="3714093"/>
            <a:ext cx="4572000" cy="784830"/>
          </a:xfrm>
          <a:prstGeom prst="rect">
            <a:avLst/>
          </a:prstGeom>
          <a:noFill/>
          <a:ln>
            <a:noFill/>
          </a:ln>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　コミュニティ豊かな区民の和を象徴する「人」、豊かな自然を象徴する「緑」、自然と区民の生活が調和する豊かな地域を象徴する「まち」をイメージして、「人が好き　緑が好き　まちが好き」としました。</a:t>
            </a:r>
          </a:p>
          <a:p>
            <a:pPr algn="just"/>
            <a:r>
              <a:rPr kumimoji="1" lang="ja-JP" altLang="en-US" sz="900" dirty="0">
                <a:latin typeface="BIZ UDゴシック" panose="020B0400000000000000" pitchFamily="49" charset="-128"/>
                <a:ea typeface="BIZ UDゴシック" panose="020B0400000000000000" pitchFamily="49" charset="-128"/>
              </a:rPr>
              <a:t>　豊かで活力ある地域社会の実現に向け、区民みんなの連帯を育み、区への愛着を深める象徴として、区のシンボルマークに続き、平成６年１月１日に制定しました。</a:t>
            </a:r>
          </a:p>
        </p:txBody>
      </p:sp>
      <p:sp>
        <p:nvSpPr>
          <p:cNvPr id="19" name="テキスト ボックス 18"/>
          <p:cNvSpPr txBox="1"/>
          <p:nvPr/>
        </p:nvSpPr>
        <p:spPr>
          <a:xfrm>
            <a:off x="1714008" y="7501687"/>
            <a:ext cx="4572000" cy="784830"/>
          </a:xfrm>
          <a:prstGeom prst="rect">
            <a:avLst/>
          </a:prstGeom>
          <a:noFill/>
          <a:ln>
            <a:noFill/>
          </a:ln>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　平成</a:t>
            </a:r>
            <a:r>
              <a:rPr kumimoji="1" lang="en-US" altLang="ja-JP" sz="900" dirty="0">
                <a:latin typeface="BIZ UDゴシック" panose="020B0400000000000000" pitchFamily="49" charset="-128"/>
                <a:ea typeface="BIZ UDゴシック" panose="020B0400000000000000" pitchFamily="49" charset="-128"/>
              </a:rPr>
              <a:t>14</a:t>
            </a:r>
            <a:r>
              <a:rPr kumimoji="1" lang="ja-JP" altLang="en-US" sz="900" dirty="0">
                <a:latin typeface="BIZ UDゴシック" panose="020B0400000000000000" pitchFamily="49" charset="-128"/>
                <a:ea typeface="BIZ UDゴシック" panose="020B0400000000000000" pitchFamily="49" charset="-128"/>
              </a:rPr>
              <a:t>年に閉鎖した鷺沼プール跡地に、平成</a:t>
            </a:r>
            <a:r>
              <a:rPr kumimoji="1" lang="en-US" altLang="ja-JP" sz="900" dirty="0">
                <a:latin typeface="BIZ UDゴシック" panose="020B0400000000000000" pitchFamily="49" charset="-128"/>
                <a:ea typeface="BIZ UDゴシック" panose="020B0400000000000000" pitchFamily="49" charset="-128"/>
              </a:rPr>
              <a:t>18</a:t>
            </a:r>
            <a:r>
              <a:rPr kumimoji="1" lang="ja-JP" altLang="en-US" sz="900" dirty="0">
                <a:latin typeface="BIZ UDゴシック" panose="020B0400000000000000" pitchFamily="49" charset="-128"/>
                <a:ea typeface="BIZ UDゴシック" panose="020B0400000000000000" pitchFamily="49" charset="-128"/>
              </a:rPr>
              <a:t>年</a:t>
            </a:r>
            <a:r>
              <a:rPr kumimoji="1" lang="en-US" altLang="ja-JP" sz="900" dirty="0">
                <a:latin typeface="BIZ UDゴシック" panose="020B0400000000000000" pitchFamily="49" charset="-128"/>
                <a:ea typeface="BIZ UDゴシック" panose="020B0400000000000000" pitchFamily="49" charset="-128"/>
              </a:rPr>
              <a:t>4</a:t>
            </a:r>
            <a:r>
              <a:rPr kumimoji="1" lang="ja-JP" altLang="en-US" sz="900" dirty="0">
                <a:latin typeface="BIZ UDゴシック" panose="020B0400000000000000" pitchFamily="49" charset="-128"/>
                <a:ea typeface="BIZ UDゴシック" panose="020B0400000000000000" pitchFamily="49" charset="-128"/>
              </a:rPr>
              <a:t>月に整備した「カッパーク鷺沼」のイメージキャラクター</a:t>
            </a:r>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カッちゃん</a:t>
            </a:r>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は、たくさんの応募の中から決定したものです。</a:t>
            </a:r>
            <a:endParaRPr kumimoji="1" lang="en-US" altLang="ja-JP" sz="900" dirty="0">
              <a:latin typeface="BIZ UDゴシック" panose="020B0400000000000000" pitchFamily="49" charset="-128"/>
              <a:ea typeface="BIZ UDゴシック" panose="020B0400000000000000" pitchFamily="49" charset="-128"/>
            </a:endParaRPr>
          </a:p>
          <a:p>
            <a:pPr algn="just"/>
            <a:r>
              <a:rPr kumimoji="1" lang="ja-JP" altLang="en-US" sz="900" dirty="0">
                <a:latin typeface="BIZ UDゴシック" panose="020B0400000000000000" pitchFamily="49" charset="-128"/>
                <a:ea typeface="BIZ UDゴシック" panose="020B0400000000000000" pitchFamily="49" charset="-128"/>
              </a:rPr>
              <a:t>　水のきれいな場所にしか住めないというカッパが住んでくれるような、いつまでも自然あふれる場所であって欲しいという願いが込められています。</a:t>
            </a:r>
          </a:p>
        </p:txBody>
      </p:sp>
      <p:pic>
        <p:nvPicPr>
          <p:cNvPr id="20" name="図 19"/>
          <p:cNvPicPr/>
          <p:nvPr/>
        </p:nvPicPr>
        <p:blipFill>
          <a:blip r:embed="rId5">
            <a:extLst>
              <a:ext uri="{28A0092B-C50C-407E-A947-70E740481C1C}">
                <a14:useLocalDpi xmlns:a14="http://schemas.microsoft.com/office/drawing/2010/main" val="0"/>
              </a:ext>
            </a:extLst>
          </a:blip>
          <a:srcRect/>
          <a:stretch>
            <a:fillRect/>
          </a:stretch>
        </p:blipFill>
        <p:spPr bwMode="auto">
          <a:xfrm>
            <a:off x="940615" y="7503322"/>
            <a:ext cx="421566" cy="700368"/>
          </a:xfrm>
          <a:prstGeom prst="rect">
            <a:avLst/>
          </a:prstGeom>
          <a:noFill/>
          <a:ln>
            <a:noFill/>
          </a:ln>
        </p:spPr>
      </p:pic>
      <p:pic>
        <p:nvPicPr>
          <p:cNvPr id="21" name="図 20" descr="mメロコス(縮小)a"/>
          <p:cNvPicPr/>
          <p:nvPr/>
        </p:nvPicPr>
        <p:blipFill>
          <a:blip r:embed="rId6">
            <a:extLst>
              <a:ext uri="{28A0092B-C50C-407E-A947-70E740481C1C}">
                <a14:useLocalDpi xmlns:a14="http://schemas.microsoft.com/office/drawing/2010/main"/>
              </a:ext>
            </a:extLst>
          </a:blip>
          <a:srcRect/>
          <a:stretch>
            <a:fillRect/>
          </a:stretch>
        </p:blipFill>
        <p:spPr bwMode="auto">
          <a:xfrm>
            <a:off x="660543" y="6595975"/>
            <a:ext cx="1053465" cy="700405"/>
          </a:xfrm>
          <a:prstGeom prst="rect">
            <a:avLst/>
          </a:prstGeom>
          <a:noFill/>
          <a:ln>
            <a:noFill/>
          </a:ln>
        </p:spPr>
      </p:pic>
      <p:sp>
        <p:nvSpPr>
          <p:cNvPr id="4" name="テキスト ボックス 3"/>
          <p:cNvSpPr txBox="1"/>
          <p:nvPr/>
        </p:nvSpPr>
        <p:spPr>
          <a:xfrm>
            <a:off x="2186671" y="222878"/>
            <a:ext cx="2479249" cy="324594"/>
          </a:xfrm>
          <a:prstGeom prst="roundRect">
            <a:avLst>
              <a:gd name="adj" fmla="val 50000"/>
            </a:avLst>
          </a:prstGeom>
          <a:solidFill>
            <a:schemeClr val="bg1"/>
          </a:solidFill>
          <a:ln w="38100" cmpd="thickThin">
            <a:solidFill>
              <a:srgbClr val="FFC000"/>
            </a:solidFill>
          </a:ln>
        </p:spPr>
        <p:txBody>
          <a:bodyPr wrap="square" tIns="0" bIns="0" rtlCol="0">
            <a:spAutoFit/>
          </a:bodyPr>
          <a:lstStyle/>
          <a:p>
            <a:pPr algn="ctr">
              <a:lnSpc>
                <a:spcPts val="1800"/>
              </a:lnSpc>
            </a:pPr>
            <a:r>
              <a:rPr kumimoji="1" lang="ja-JP" altLang="en-US" sz="1600" b="1" dirty="0">
                <a:latin typeface="BIZ UDPゴシック" panose="020B0400000000000000" pitchFamily="50" charset="-128"/>
                <a:ea typeface="BIZ UDPゴシック" panose="020B0400000000000000" pitchFamily="50" charset="-128"/>
              </a:rPr>
              <a:t>～ 宮前区について ～</a:t>
            </a:r>
          </a:p>
        </p:txBody>
      </p:sp>
      <p:sp>
        <p:nvSpPr>
          <p:cNvPr id="23" name="テキスト ボックス 22"/>
          <p:cNvSpPr txBox="1"/>
          <p:nvPr/>
        </p:nvSpPr>
        <p:spPr>
          <a:xfrm>
            <a:off x="1714008" y="6595975"/>
            <a:ext cx="4572000" cy="784830"/>
          </a:xfrm>
          <a:prstGeom prst="rect">
            <a:avLst/>
          </a:prstGeom>
          <a:noFill/>
          <a:ln>
            <a:noFill/>
          </a:ln>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　区誕生</a:t>
            </a:r>
            <a:r>
              <a:rPr kumimoji="1" lang="en-US" altLang="ja-JP" sz="900" dirty="0">
                <a:latin typeface="BIZ UDゴシック" panose="020B0400000000000000" pitchFamily="49" charset="-128"/>
                <a:ea typeface="BIZ UDゴシック" panose="020B0400000000000000" pitchFamily="49" charset="-128"/>
              </a:rPr>
              <a:t>30</a:t>
            </a:r>
            <a:r>
              <a:rPr kumimoji="1" lang="ja-JP" altLang="en-US" sz="900" dirty="0">
                <a:latin typeface="BIZ UDゴシック" panose="020B0400000000000000" pitchFamily="49" charset="-128"/>
                <a:ea typeface="BIZ UDゴシック" panose="020B0400000000000000" pitchFamily="49" charset="-128"/>
              </a:rPr>
              <a:t>周年を祝うため、区名産「宮前メロン」の畑からやってきた「宮前兄妹」。</a:t>
            </a:r>
          </a:p>
          <a:p>
            <a:pPr algn="just"/>
            <a:r>
              <a:rPr kumimoji="1" lang="ja-JP" altLang="en-US" sz="900" dirty="0">
                <a:latin typeface="BIZ UDゴシック" panose="020B0400000000000000" pitchFamily="49" charset="-128"/>
                <a:ea typeface="BIZ UDゴシック" panose="020B0400000000000000" pitchFamily="49" charset="-128"/>
              </a:rPr>
              <a:t>　兄の「メロー」は身体を動かすことが得意な元気いっぱいの男の子。</a:t>
            </a:r>
            <a:endParaRPr kumimoji="1" lang="en-US" altLang="ja-JP" sz="900" dirty="0">
              <a:latin typeface="BIZ UDゴシック" panose="020B0400000000000000" pitchFamily="49" charset="-128"/>
              <a:ea typeface="BIZ UDゴシック" panose="020B0400000000000000" pitchFamily="49" charset="-128"/>
            </a:endParaRPr>
          </a:p>
          <a:p>
            <a:pPr algn="just"/>
            <a:r>
              <a:rPr kumimoji="1" lang="ja-JP" altLang="en-US" sz="900" dirty="0">
                <a:latin typeface="BIZ UDゴシック" panose="020B0400000000000000" pitchFamily="49" charset="-128"/>
                <a:ea typeface="BIZ UDゴシック" panose="020B0400000000000000" pitchFamily="49" charset="-128"/>
              </a:rPr>
              <a:t>　妹の「コスミン」は甘いものが大好きな明るく楽しい女の子。</a:t>
            </a:r>
            <a:endParaRPr kumimoji="1" lang="en-US" altLang="ja-JP" sz="900" dirty="0">
              <a:latin typeface="BIZ UDゴシック" panose="020B0400000000000000" pitchFamily="49" charset="-128"/>
              <a:ea typeface="BIZ UDゴシック" panose="020B0400000000000000" pitchFamily="49" charset="-128"/>
            </a:endParaRPr>
          </a:p>
          <a:p>
            <a:pPr algn="just"/>
            <a:r>
              <a:rPr kumimoji="1" lang="en-US" altLang="ja-JP" sz="900" dirty="0">
                <a:latin typeface="BIZ UDゴシック" panose="020B0400000000000000" pitchFamily="49" charset="-128"/>
                <a:ea typeface="BIZ UDゴシック" panose="020B0400000000000000" pitchFamily="49" charset="-128"/>
              </a:rPr>
              <a:t>  </a:t>
            </a:r>
            <a:r>
              <a:rPr kumimoji="1" lang="ja-JP" altLang="en-US" sz="900" dirty="0">
                <a:latin typeface="BIZ UDゴシック" panose="020B0400000000000000" pitchFamily="49" charset="-128"/>
                <a:ea typeface="BIZ UDゴシック" panose="020B0400000000000000" pitchFamily="49" charset="-128"/>
              </a:rPr>
              <a:t>ふたりは、ジモト宮前区をこよなく愛する、メロンボディがとってもキュートな双子の仲良し兄妹です。</a:t>
            </a:r>
          </a:p>
        </p:txBody>
      </p:sp>
      <p:sp>
        <p:nvSpPr>
          <p:cNvPr id="25" name="テキスト ボックス 24"/>
          <p:cNvSpPr txBox="1"/>
          <p:nvPr/>
        </p:nvSpPr>
        <p:spPr>
          <a:xfrm>
            <a:off x="477792" y="2049762"/>
            <a:ext cx="5760000" cy="303579"/>
          </a:xfrm>
          <a:prstGeom prst="roundRect">
            <a:avLst>
              <a:gd name="adj" fmla="val 50000"/>
            </a:avLst>
          </a:prstGeom>
          <a:solidFill>
            <a:srgbClr val="FFF8E5"/>
          </a:solidFill>
          <a:effectLst>
            <a:outerShdw blurRad="50800" dist="38100" dir="2700000" algn="tl" rotWithShape="0">
              <a:prstClr val="black">
                <a:alpha val="40000"/>
              </a:prstClr>
            </a:outerShdw>
          </a:effectLst>
        </p:spPr>
        <p:txBody>
          <a:bodyPr wrap="square" tIns="18000" bIns="18000" rtlCol="0" anchor="ctr" anchorCtr="0">
            <a:spAutoFit/>
          </a:bodyPr>
          <a:lstStyle/>
          <a:p>
            <a:pPr>
              <a:lnSpc>
                <a:spcPts val="1400"/>
              </a:lnSpc>
            </a:pPr>
            <a:r>
              <a:rPr kumimoji="1" lang="ja-JP" altLang="en-US" sz="1400" b="1" dirty="0">
                <a:latin typeface="BIZ UDゴシック" panose="020B0400000000000000" pitchFamily="49" charset="-128"/>
                <a:ea typeface="BIZ UDゴシック" panose="020B0400000000000000" pitchFamily="49" charset="-128"/>
              </a:rPr>
              <a:t>◆　宮前区のシンボルマーク</a:t>
            </a:r>
          </a:p>
        </p:txBody>
      </p:sp>
      <p:sp>
        <p:nvSpPr>
          <p:cNvPr id="27" name="テキスト ボックス 26"/>
          <p:cNvSpPr txBox="1"/>
          <p:nvPr/>
        </p:nvSpPr>
        <p:spPr>
          <a:xfrm>
            <a:off x="477792" y="702164"/>
            <a:ext cx="5760000" cy="303579"/>
          </a:xfrm>
          <a:prstGeom prst="roundRect">
            <a:avLst>
              <a:gd name="adj" fmla="val 50000"/>
            </a:avLst>
          </a:prstGeom>
          <a:solidFill>
            <a:srgbClr val="FFF8E5"/>
          </a:solidFill>
          <a:ln>
            <a:solidFill>
              <a:srgbClr val="FFF8E5"/>
            </a:solidFill>
          </a:ln>
          <a:effectLst>
            <a:outerShdw blurRad="50800" dist="38100" dir="2700000" algn="tl" rotWithShape="0">
              <a:prstClr val="black">
                <a:alpha val="40000"/>
              </a:prstClr>
            </a:outerShdw>
          </a:effectLst>
        </p:spPr>
        <p:txBody>
          <a:bodyPr wrap="square" tIns="18000" bIns="18000" rtlCol="0" anchor="ctr" anchorCtr="0">
            <a:spAutoFit/>
          </a:bodyPr>
          <a:lstStyle/>
          <a:p>
            <a:pPr>
              <a:lnSpc>
                <a:spcPts val="1400"/>
              </a:lnSpc>
            </a:pPr>
            <a:r>
              <a:rPr kumimoji="1" lang="ja-JP" altLang="en-US" sz="1400" b="1" dirty="0">
                <a:latin typeface="BIZ UDゴシック" panose="020B0400000000000000" pitchFamily="49" charset="-128"/>
                <a:ea typeface="BIZ UDゴシック" panose="020B0400000000000000" pitchFamily="49" charset="-128"/>
              </a:rPr>
              <a:t>◆　宮前区のあゆみ</a:t>
            </a:r>
          </a:p>
        </p:txBody>
      </p:sp>
      <p:sp>
        <p:nvSpPr>
          <p:cNvPr id="28" name="テキスト ボックス 27"/>
          <p:cNvSpPr txBox="1"/>
          <p:nvPr/>
        </p:nvSpPr>
        <p:spPr>
          <a:xfrm>
            <a:off x="477792" y="3360597"/>
            <a:ext cx="5760000" cy="303579"/>
          </a:xfrm>
          <a:prstGeom prst="roundRect">
            <a:avLst>
              <a:gd name="adj" fmla="val 50000"/>
            </a:avLst>
          </a:prstGeom>
          <a:solidFill>
            <a:srgbClr val="FFF8E5"/>
          </a:solidFill>
          <a:effectLst>
            <a:outerShdw blurRad="50800" dist="38100" dir="2700000" algn="tl" rotWithShape="0">
              <a:prstClr val="black">
                <a:alpha val="40000"/>
              </a:prstClr>
            </a:outerShdw>
          </a:effectLst>
        </p:spPr>
        <p:txBody>
          <a:bodyPr wrap="square" tIns="18000" bIns="18000" rtlCol="0" anchor="ctr" anchorCtr="0">
            <a:spAutoFit/>
          </a:bodyPr>
          <a:lstStyle/>
          <a:p>
            <a:pPr>
              <a:lnSpc>
                <a:spcPts val="1400"/>
              </a:lnSpc>
            </a:pPr>
            <a:r>
              <a:rPr kumimoji="1" lang="ja-JP" altLang="en-US" sz="1400" b="1" dirty="0">
                <a:latin typeface="BIZ UDゴシック" panose="020B0400000000000000" pitchFamily="49" charset="-128"/>
                <a:ea typeface="BIZ UDゴシック" panose="020B0400000000000000" pitchFamily="49" charset="-128"/>
              </a:rPr>
              <a:t>◆　宮前区のキャッチフレーズ</a:t>
            </a:r>
          </a:p>
        </p:txBody>
      </p:sp>
      <p:sp>
        <p:nvSpPr>
          <p:cNvPr id="29" name="テキスト ボックス 28"/>
          <p:cNvSpPr txBox="1"/>
          <p:nvPr/>
        </p:nvSpPr>
        <p:spPr>
          <a:xfrm>
            <a:off x="477792" y="4643775"/>
            <a:ext cx="5760000" cy="303579"/>
          </a:xfrm>
          <a:prstGeom prst="roundRect">
            <a:avLst>
              <a:gd name="adj" fmla="val 50000"/>
            </a:avLst>
          </a:prstGeom>
          <a:solidFill>
            <a:srgbClr val="FFF8E5"/>
          </a:solidFill>
          <a:effectLst>
            <a:outerShdw blurRad="50800" dist="38100" dir="2700000" algn="tl" rotWithShape="0">
              <a:prstClr val="black">
                <a:alpha val="40000"/>
              </a:prstClr>
            </a:outerShdw>
          </a:effectLst>
        </p:spPr>
        <p:txBody>
          <a:bodyPr wrap="square" tIns="18000" bIns="18000" rtlCol="0" anchor="ctr" anchorCtr="0">
            <a:spAutoFit/>
          </a:bodyPr>
          <a:lstStyle/>
          <a:p>
            <a:pPr>
              <a:lnSpc>
                <a:spcPts val="1400"/>
              </a:lnSpc>
            </a:pPr>
            <a:r>
              <a:rPr kumimoji="1" lang="ja-JP" altLang="en-US" sz="1400" b="1" dirty="0">
                <a:latin typeface="BIZ UDゴシック" panose="020B0400000000000000" pitchFamily="49" charset="-128"/>
                <a:ea typeface="BIZ UDゴシック" panose="020B0400000000000000" pitchFamily="49" charset="-128"/>
              </a:rPr>
              <a:t>◆　宮前区の木・花</a:t>
            </a:r>
          </a:p>
        </p:txBody>
      </p:sp>
      <p:sp>
        <p:nvSpPr>
          <p:cNvPr id="30" name="テキスト ボックス 29"/>
          <p:cNvSpPr txBox="1"/>
          <p:nvPr/>
        </p:nvSpPr>
        <p:spPr>
          <a:xfrm>
            <a:off x="477792" y="6219774"/>
            <a:ext cx="5760000" cy="303579"/>
          </a:xfrm>
          <a:prstGeom prst="roundRect">
            <a:avLst>
              <a:gd name="adj" fmla="val 50000"/>
            </a:avLst>
          </a:prstGeom>
          <a:solidFill>
            <a:srgbClr val="FFF8E5"/>
          </a:solidFill>
          <a:effectLst>
            <a:outerShdw blurRad="50800" dist="38100" dir="2700000" algn="tl" rotWithShape="0">
              <a:prstClr val="black">
                <a:alpha val="40000"/>
              </a:prstClr>
            </a:outerShdw>
          </a:effectLst>
        </p:spPr>
        <p:txBody>
          <a:bodyPr wrap="square" tIns="18000" bIns="18000" rtlCol="0" anchor="ctr" anchorCtr="0">
            <a:spAutoFit/>
          </a:bodyPr>
          <a:lstStyle/>
          <a:p>
            <a:pPr>
              <a:lnSpc>
                <a:spcPts val="1400"/>
              </a:lnSpc>
            </a:pPr>
            <a:r>
              <a:rPr kumimoji="1" lang="ja-JP" altLang="en-US" sz="1400" b="1" dirty="0">
                <a:latin typeface="BIZ UDゴシック" panose="020B0400000000000000" pitchFamily="49" charset="-128"/>
                <a:ea typeface="BIZ UDゴシック" panose="020B0400000000000000" pitchFamily="49" charset="-128"/>
              </a:rPr>
              <a:t>◆　宮前区のキャラクター</a:t>
            </a:r>
          </a:p>
        </p:txBody>
      </p:sp>
      <p:sp>
        <p:nvSpPr>
          <p:cNvPr id="31" name="テキスト ボックス 30"/>
          <p:cNvSpPr txBox="1"/>
          <p:nvPr/>
        </p:nvSpPr>
        <p:spPr>
          <a:xfrm>
            <a:off x="477792" y="8402712"/>
            <a:ext cx="5760000" cy="303579"/>
          </a:xfrm>
          <a:prstGeom prst="roundRect">
            <a:avLst>
              <a:gd name="adj" fmla="val 50000"/>
            </a:avLst>
          </a:prstGeom>
          <a:solidFill>
            <a:srgbClr val="FFF8E5"/>
          </a:solidFill>
          <a:effectLst>
            <a:outerShdw blurRad="50800" dist="38100" dir="2700000" algn="tl" rotWithShape="0">
              <a:prstClr val="black">
                <a:alpha val="40000"/>
              </a:prstClr>
            </a:outerShdw>
          </a:effectLst>
        </p:spPr>
        <p:txBody>
          <a:bodyPr wrap="square" tIns="18000" bIns="18000" rtlCol="0" anchor="ctr" anchorCtr="0">
            <a:spAutoFit/>
          </a:bodyPr>
          <a:lstStyle/>
          <a:p>
            <a:pPr>
              <a:lnSpc>
                <a:spcPts val="1400"/>
              </a:lnSpc>
            </a:pPr>
            <a:r>
              <a:rPr kumimoji="1" lang="ja-JP" altLang="en-US" sz="1400" b="1" dirty="0">
                <a:latin typeface="BIZ UDゴシック" panose="020B0400000000000000" pitchFamily="49" charset="-128"/>
                <a:ea typeface="BIZ UDゴシック" panose="020B0400000000000000" pitchFamily="49" charset="-128"/>
              </a:rPr>
              <a:t>◆　「フロンタウンさぎぬま」とのまちづくり連携協定</a:t>
            </a:r>
          </a:p>
        </p:txBody>
      </p:sp>
      <p:pic>
        <p:nvPicPr>
          <p:cNvPr id="32" name="図 31" descr="logo"/>
          <p:cNvPicPr/>
          <p:nvPr/>
        </p:nvPicPr>
        <p:blipFill>
          <a:blip r:embed="rId7" cstate="print">
            <a:extLst>
              <a:ext uri="{28A0092B-C50C-407E-A947-70E740481C1C}">
                <a14:useLocalDpi xmlns:a14="http://schemas.microsoft.com/office/drawing/2010/main"/>
              </a:ext>
            </a:extLst>
          </a:blip>
          <a:srcRect/>
          <a:stretch>
            <a:fillRect/>
          </a:stretch>
        </p:blipFill>
        <p:spPr bwMode="auto">
          <a:xfrm>
            <a:off x="660543" y="8756309"/>
            <a:ext cx="905856" cy="905856"/>
          </a:xfrm>
          <a:prstGeom prst="rect">
            <a:avLst/>
          </a:prstGeom>
          <a:noFill/>
          <a:ln>
            <a:noFill/>
          </a:ln>
        </p:spPr>
      </p:pic>
      <p:sp>
        <p:nvSpPr>
          <p:cNvPr id="33" name="テキスト ボックス 32"/>
          <p:cNvSpPr txBox="1"/>
          <p:nvPr/>
        </p:nvSpPr>
        <p:spPr>
          <a:xfrm>
            <a:off x="1714008" y="8768927"/>
            <a:ext cx="4572000" cy="784830"/>
          </a:xfrm>
          <a:prstGeom prst="rect">
            <a:avLst/>
          </a:prstGeom>
          <a:noFill/>
          <a:ln>
            <a:noFill/>
          </a:ln>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　宮前区役所とフロンタウンさぎぬま（「カッパーク鷺沼」にある川崎フロンターレが運営するフットサル施設）は、魅力あるスポーツと健康のまちづくりを進めていくために、平成</a:t>
            </a:r>
            <a:r>
              <a:rPr kumimoji="1" lang="en-US" altLang="ja-JP" sz="900" dirty="0">
                <a:latin typeface="BIZ UDゴシック" panose="020B0400000000000000" pitchFamily="49" charset="-128"/>
                <a:ea typeface="BIZ UDゴシック" panose="020B0400000000000000" pitchFamily="49" charset="-128"/>
              </a:rPr>
              <a:t>22</a:t>
            </a:r>
            <a:r>
              <a:rPr kumimoji="1" lang="ja-JP" altLang="en-US" sz="900" dirty="0">
                <a:latin typeface="BIZ UDゴシック" panose="020B0400000000000000" pitchFamily="49" charset="-128"/>
                <a:ea typeface="BIZ UDゴシック" panose="020B0400000000000000" pitchFamily="49" charset="-128"/>
              </a:rPr>
              <a:t>年</a:t>
            </a:r>
            <a:r>
              <a:rPr kumimoji="1" lang="en-US" altLang="ja-JP" sz="900" dirty="0">
                <a:latin typeface="BIZ UDゴシック" panose="020B0400000000000000" pitchFamily="49" charset="-128"/>
                <a:ea typeface="BIZ UDゴシック" panose="020B0400000000000000" pitchFamily="49" charset="-128"/>
              </a:rPr>
              <a:t>12</a:t>
            </a:r>
            <a:r>
              <a:rPr kumimoji="1" lang="ja-JP" altLang="en-US" sz="900" dirty="0">
                <a:latin typeface="BIZ UDゴシック" panose="020B0400000000000000" pitchFamily="49" charset="-128"/>
                <a:ea typeface="BIZ UDゴシック" panose="020B0400000000000000" pitchFamily="49" charset="-128"/>
              </a:rPr>
              <a:t>月にまちづくり連携協定を締結しました。</a:t>
            </a:r>
          </a:p>
          <a:p>
            <a:pPr algn="just"/>
            <a:r>
              <a:rPr kumimoji="1" lang="ja-JP" altLang="en-US" sz="900" dirty="0">
                <a:latin typeface="BIZ UDゴシック" panose="020B0400000000000000" pitchFamily="49" charset="-128"/>
                <a:ea typeface="BIZ UDゴシック" panose="020B0400000000000000" pitchFamily="49" charset="-128"/>
              </a:rPr>
              <a:t>　フロンタウンさぎぬまと幅広い分野で連携事業を企画・実施し、誰もがいつでもスポーツに親しめる環境を整備し、魅力ある区づくりを進めています。</a:t>
            </a:r>
          </a:p>
        </p:txBody>
      </p:sp>
      <p:sp>
        <p:nvSpPr>
          <p:cNvPr id="24" name="テキスト ボックス 23"/>
          <p:cNvSpPr txBox="1"/>
          <p:nvPr/>
        </p:nvSpPr>
        <p:spPr>
          <a:xfrm>
            <a:off x="530146" y="5805928"/>
            <a:ext cx="1476880" cy="230832"/>
          </a:xfrm>
          <a:prstGeom prst="rect">
            <a:avLst/>
          </a:prstGeom>
          <a:noFill/>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コスモス　 サクラ</a:t>
            </a:r>
          </a:p>
        </p:txBody>
      </p:sp>
      <p:sp>
        <p:nvSpPr>
          <p:cNvPr id="34" name="テキスト ボックス 33"/>
          <p:cNvSpPr txBox="1"/>
          <p:nvPr/>
        </p:nvSpPr>
        <p:spPr>
          <a:xfrm>
            <a:off x="874897" y="7242280"/>
            <a:ext cx="782595" cy="230832"/>
          </a:xfrm>
          <a:prstGeom prst="rect">
            <a:avLst/>
          </a:prstGeom>
          <a:noFill/>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宮前兄妹</a:t>
            </a:r>
          </a:p>
        </p:txBody>
      </p:sp>
      <p:sp>
        <p:nvSpPr>
          <p:cNvPr id="35" name="テキスト ボックス 34"/>
          <p:cNvSpPr txBox="1"/>
          <p:nvPr/>
        </p:nvSpPr>
        <p:spPr>
          <a:xfrm>
            <a:off x="785088" y="8131932"/>
            <a:ext cx="766794" cy="230832"/>
          </a:xfrm>
          <a:prstGeom prst="rect">
            <a:avLst/>
          </a:prstGeom>
          <a:noFill/>
        </p:spPr>
        <p:txBody>
          <a:bodyPr wrap="square" rtlCol="0">
            <a:spAutoFit/>
          </a:bodyPr>
          <a:lstStyle/>
          <a:p>
            <a:pPr algn="just"/>
            <a:r>
              <a:rPr kumimoji="1" lang="ja-JP" altLang="en-US" sz="900" dirty="0">
                <a:latin typeface="BIZ UDゴシック" panose="020B0400000000000000" pitchFamily="49" charset="-128"/>
                <a:ea typeface="BIZ UDゴシック" panose="020B0400000000000000" pitchFamily="49" charset="-128"/>
              </a:rPr>
              <a:t>カッちゃん</a:t>
            </a:r>
          </a:p>
        </p:txBody>
      </p:sp>
    </p:spTree>
    <p:extLst>
      <p:ext uri="{BB962C8B-B14F-4D97-AF65-F5344CB8AC3E}">
        <p14:creationId xmlns:p14="http://schemas.microsoft.com/office/powerpoint/2010/main" val="2536360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016270" y="993239"/>
            <a:ext cx="4320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384589" y="1029239"/>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r>
              <a:rPr kumimoji="1" lang="en-US" altLang="ja-JP" dirty="0"/>
              <a:t>18</a:t>
            </a:r>
            <a:endParaRPr kumimoji="1" lang="ja-JP" altLang="en-US" dirty="0"/>
          </a:p>
        </p:txBody>
      </p:sp>
      <p:sp>
        <p:nvSpPr>
          <p:cNvPr id="15" name="テキスト ボックス 14"/>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52864248"/>
              </p:ext>
            </p:extLst>
          </p:nvPr>
        </p:nvGraphicFramePr>
        <p:xfrm>
          <a:off x="328587" y="1398385"/>
          <a:ext cx="6195043" cy="868680"/>
        </p:xfrm>
        <a:graphic>
          <a:graphicData uri="http://schemas.openxmlformats.org/drawingml/2006/table">
            <a:tbl>
              <a:tblPr firstCol="1">
                <a:tableStyleId>{5C22544A-7EE6-4342-B048-85BDC9FD1C3A}</a:tableStyleId>
              </a:tblPr>
              <a:tblGrid>
                <a:gridCol w="777711">
                  <a:extLst>
                    <a:ext uri="{9D8B030D-6E8A-4147-A177-3AD203B41FA5}">
                      <a16:colId xmlns:a16="http://schemas.microsoft.com/office/drawing/2014/main" val="4021180503"/>
                    </a:ext>
                  </a:extLst>
                </a:gridCol>
                <a:gridCol w="2428460">
                  <a:extLst>
                    <a:ext uri="{9D8B030D-6E8A-4147-A177-3AD203B41FA5}">
                      <a16:colId xmlns:a16="http://schemas.microsoft.com/office/drawing/2014/main" val="567388105"/>
                    </a:ext>
                  </a:extLst>
                </a:gridCol>
                <a:gridCol w="602098">
                  <a:extLst>
                    <a:ext uri="{9D8B030D-6E8A-4147-A177-3AD203B41FA5}">
                      <a16:colId xmlns:a16="http://schemas.microsoft.com/office/drawing/2014/main" val="209206093"/>
                    </a:ext>
                  </a:extLst>
                </a:gridCol>
                <a:gridCol w="2386774">
                  <a:extLst>
                    <a:ext uri="{9D8B030D-6E8A-4147-A177-3AD203B41FA5}">
                      <a16:colId xmlns:a16="http://schemas.microsoft.com/office/drawing/2014/main" val="4237009544"/>
                    </a:ext>
                  </a:extLst>
                </a:gridCol>
              </a:tblGrid>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氏名</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hMerge="1">
                  <a:txBody>
                    <a:bodyPr/>
                    <a:lstStyle/>
                    <a:p>
                      <a:endParaRPr kumimoji="1" lang="ja-JP" altLang="en-US"/>
                    </a:p>
                  </a:txBody>
                  <a:tcPr/>
                </a:tc>
                <a:extLst>
                  <a:ext uri="{0D108BD9-81ED-4DB2-BD59-A6C34878D82A}">
                    <a16:rowId xmlns:a16="http://schemas.microsoft.com/office/drawing/2014/main" val="404178322"/>
                  </a:ext>
                </a:extLst>
              </a:tr>
              <a:tr h="167203">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関係</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□小学校  □中学校  □高校  □大学・専門</a:t>
                      </a: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□仕事　□趣味（　　　　　　　　）　□その他（　　　　　　　）</a:t>
                      </a:r>
                      <a:endParaRPr kumimoji="1" lang="en-US" altLang="ja-JP"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5541838"/>
                  </a:ext>
                </a:extLst>
              </a:tr>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電話番号</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メール</a:t>
                      </a:r>
                      <a:endParaRPr kumimoji="1" lang="en-US" altLang="ja-JP"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rgbClr val="5B9BD5"/>
                    </a:solidFill>
                  </a:tcPr>
                </a:tc>
                <a:tc>
                  <a:txBody>
                    <a:bodyPr/>
                    <a:lstStyle/>
                    <a:p>
                      <a:endParaRPr kumimoji="1" lang="ja-JP" altLang="en-US" dirty="0"/>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768275259"/>
                  </a:ext>
                </a:extLst>
              </a:tr>
            </a:tbl>
          </a:graphicData>
        </a:graphic>
      </p:graphicFrame>
      <p:sp>
        <p:nvSpPr>
          <p:cNvPr id="12" name="テキスト ボックス 11"/>
          <p:cNvSpPr txBox="1"/>
          <p:nvPr/>
        </p:nvSpPr>
        <p:spPr>
          <a:xfrm>
            <a:off x="814996" y="727587"/>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②　いざというときに連絡してほしい友人・知人　</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27" name="フリーフォーム 26"/>
          <p:cNvSpPr/>
          <p:nvPr/>
        </p:nvSpPr>
        <p:spPr>
          <a:xfrm rot="5400000" flipH="1">
            <a:off x="885439" y="-438025"/>
            <a:ext cx="608753" cy="1722470"/>
          </a:xfrm>
          <a:prstGeom prst="rect">
            <a:avLst/>
          </a:prstGeom>
          <a:pattFill prst="pct10">
            <a:fgClr>
              <a:schemeClr val="accent1">
                <a:lumMod val="60000"/>
                <a:lumOff val="40000"/>
              </a:schemeClr>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6" name="角丸四角形 25"/>
          <p:cNvSpPr/>
          <p:nvPr/>
        </p:nvSpPr>
        <p:spPr>
          <a:xfrm>
            <a:off x="80451" y="35703"/>
            <a:ext cx="2259479" cy="785406"/>
          </a:xfrm>
          <a:prstGeom prst="roundRect">
            <a:avLst>
              <a:gd name="adj" fmla="val 5000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BIZ UDPゴシック" panose="020B0400000000000000" pitchFamily="50" charset="-128"/>
                <a:ea typeface="BIZ UDPゴシック" panose="020B0400000000000000" pitchFamily="50" charset="-128"/>
              </a:rPr>
              <a:t>学校、仕事などのそれぞれの</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00" b="1" dirty="0">
                <a:solidFill>
                  <a:schemeClr val="tx1"/>
                </a:solidFill>
                <a:latin typeface="BIZ UDPゴシック" panose="020B0400000000000000" pitchFamily="50" charset="-128"/>
                <a:ea typeface="BIZ UDPゴシック" panose="020B0400000000000000" pitchFamily="50" charset="-128"/>
              </a:rPr>
              <a:t>関係で、この人に伝えれば、</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00" b="1" dirty="0">
                <a:solidFill>
                  <a:schemeClr val="tx1"/>
                </a:solidFill>
                <a:latin typeface="BIZ UDPゴシック" panose="020B0400000000000000" pitchFamily="50" charset="-128"/>
                <a:ea typeface="BIZ UDPゴシック" panose="020B0400000000000000" pitchFamily="50" charset="-128"/>
              </a:rPr>
              <a:t>関係者に広めてくれるような</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00" b="1" dirty="0">
                <a:solidFill>
                  <a:schemeClr val="tx1"/>
                </a:solidFill>
                <a:latin typeface="BIZ UDPゴシック" panose="020B0400000000000000" pitchFamily="50" charset="-128"/>
                <a:ea typeface="BIZ UDPゴシック" panose="020B0400000000000000" pitchFamily="50" charset="-128"/>
              </a:rPr>
              <a:t>友達を代表して書くといいよ♪</a:t>
            </a:r>
            <a:endParaRPr lang="en-US" altLang="zh-TW" sz="900" b="1" dirty="0">
              <a:solidFill>
                <a:schemeClr val="tx1"/>
              </a:solidFill>
              <a:latin typeface="BIZ UDPゴシック" panose="020B0400000000000000" pitchFamily="50" charset="-128"/>
              <a:ea typeface="BIZ UDPゴシック" panose="020B0400000000000000" pitchFamily="50" charset="-128"/>
            </a:endParaRPr>
          </a:p>
        </p:txBody>
      </p:sp>
      <p:sp>
        <p:nvSpPr>
          <p:cNvPr id="2" name="角丸四角形 21"/>
          <p:cNvSpPr/>
          <p:nvPr/>
        </p:nvSpPr>
        <p:spPr>
          <a:xfrm>
            <a:off x="1012702" y="7080276"/>
            <a:ext cx="1296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67348" y="6826834"/>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③　預貯金　</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p:cNvSpPr txBox="1"/>
          <p:nvPr/>
        </p:nvSpPr>
        <p:spPr>
          <a:xfrm>
            <a:off x="4403949" y="6817337"/>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089704473"/>
              </p:ext>
            </p:extLst>
          </p:nvPr>
        </p:nvGraphicFramePr>
        <p:xfrm>
          <a:off x="978878" y="7226944"/>
          <a:ext cx="5544747" cy="2142568"/>
        </p:xfrm>
        <a:graphic>
          <a:graphicData uri="http://schemas.openxmlformats.org/drawingml/2006/table">
            <a:tbl>
              <a:tblPr firstRow="1">
                <a:tableStyleId>{5C22544A-7EE6-4342-B048-85BDC9FD1C3A}</a:tableStyleId>
              </a:tblPr>
              <a:tblGrid>
                <a:gridCol w="879442">
                  <a:extLst>
                    <a:ext uri="{9D8B030D-6E8A-4147-A177-3AD203B41FA5}">
                      <a16:colId xmlns:a16="http://schemas.microsoft.com/office/drawing/2014/main" val="127087539"/>
                    </a:ext>
                  </a:extLst>
                </a:gridCol>
                <a:gridCol w="658254">
                  <a:extLst>
                    <a:ext uri="{9D8B030D-6E8A-4147-A177-3AD203B41FA5}">
                      <a16:colId xmlns:a16="http://schemas.microsoft.com/office/drawing/2014/main" val="567388105"/>
                    </a:ext>
                  </a:extLst>
                </a:gridCol>
                <a:gridCol w="1464084">
                  <a:extLst>
                    <a:ext uri="{9D8B030D-6E8A-4147-A177-3AD203B41FA5}">
                      <a16:colId xmlns:a16="http://schemas.microsoft.com/office/drawing/2014/main" val="2049063322"/>
                    </a:ext>
                  </a:extLst>
                </a:gridCol>
                <a:gridCol w="770235">
                  <a:extLst>
                    <a:ext uri="{9D8B030D-6E8A-4147-A177-3AD203B41FA5}">
                      <a16:colId xmlns:a16="http://schemas.microsoft.com/office/drawing/2014/main" val="1875241045"/>
                    </a:ext>
                  </a:extLst>
                </a:gridCol>
                <a:gridCol w="967567">
                  <a:extLst>
                    <a:ext uri="{9D8B030D-6E8A-4147-A177-3AD203B41FA5}">
                      <a16:colId xmlns:a16="http://schemas.microsoft.com/office/drawing/2014/main" val="2640561273"/>
                    </a:ext>
                  </a:extLst>
                </a:gridCol>
                <a:gridCol w="805165">
                  <a:extLst>
                    <a:ext uri="{9D8B030D-6E8A-4147-A177-3AD203B41FA5}">
                      <a16:colId xmlns:a16="http://schemas.microsoft.com/office/drawing/2014/main" val="1933769516"/>
                    </a:ext>
                  </a:extLst>
                </a:gridCol>
              </a:tblGrid>
              <a:tr h="307288">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金融機関</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支店</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口座種別</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口座番号</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名義</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lnSpc>
                          <a:spcPts val="1300"/>
                        </a:lnSpc>
                      </a:pPr>
                      <a:r>
                        <a:rPr kumimoji="1" lang="ja-JP" altLang="en-US" sz="105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ネットバンク</a:t>
                      </a:r>
                      <a:endParaRPr kumimoji="1" lang="en-US" altLang="ja-JP" sz="105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219713">
                <a:tc>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□普通　□当座　□定期　</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□あり</a:t>
                      </a:r>
                      <a:r>
                        <a:rPr kumimoji="1" lang="en-US" altLang="ja-JP" sz="1050" dirty="0">
                          <a:latin typeface="UD デジタル 教科書体 NK-R" panose="02020400000000000000" pitchFamily="18" charset="-128"/>
                          <a:ea typeface="UD デジタル 教科書体 NK-R" panose="02020400000000000000" pitchFamily="18" charset="-128"/>
                        </a:rPr>
                        <a:t> </a:t>
                      </a:r>
                      <a:r>
                        <a:rPr kumimoji="1" lang="ja-JP" altLang="en-US" sz="1050" dirty="0">
                          <a:latin typeface="UD デジタル 教科書体 NK-R" panose="02020400000000000000" pitchFamily="18" charset="-128"/>
                          <a:ea typeface="UD デジタル 教科書体 NK-R" panose="02020400000000000000" pitchFamily="18" charset="-128"/>
                        </a:rPr>
                        <a:t>□なし</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219713">
                <a:tc>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□普通　□当座　□定期</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□あり</a:t>
                      </a:r>
                      <a:r>
                        <a:rPr kumimoji="1" lang="en-US" altLang="ja-JP" sz="1050" dirty="0">
                          <a:latin typeface="UD デジタル 教科書体 NK-R" panose="02020400000000000000" pitchFamily="18" charset="-128"/>
                          <a:ea typeface="UD デジタル 教科書体 NK-R" panose="02020400000000000000" pitchFamily="18" charset="-128"/>
                        </a:rPr>
                        <a:t> </a:t>
                      </a:r>
                      <a:r>
                        <a:rPr kumimoji="1" lang="ja-JP" altLang="en-US" sz="1050" dirty="0">
                          <a:latin typeface="UD デジタル 教科書体 NK-R" panose="02020400000000000000" pitchFamily="18" charset="-128"/>
                          <a:ea typeface="UD デジタル 教科書体 NK-R" panose="02020400000000000000" pitchFamily="18" charset="-128"/>
                        </a:rPr>
                        <a:t>□なし</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001295116"/>
                  </a:ext>
                </a:extLst>
              </a:tr>
              <a:tr h="219713">
                <a:tc>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□普通　□当座　□定期</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□あり</a:t>
                      </a:r>
                      <a:r>
                        <a:rPr kumimoji="1" lang="en-US" altLang="ja-JP" sz="1050" dirty="0">
                          <a:latin typeface="UD デジタル 教科書体 NK-R" panose="02020400000000000000" pitchFamily="18" charset="-128"/>
                          <a:ea typeface="UD デジタル 教科書体 NK-R" panose="02020400000000000000" pitchFamily="18" charset="-128"/>
                        </a:rPr>
                        <a:t> </a:t>
                      </a:r>
                      <a:r>
                        <a:rPr kumimoji="1" lang="ja-JP" altLang="en-US" sz="1050" dirty="0">
                          <a:latin typeface="UD デジタル 教科書体 NK-R" panose="02020400000000000000" pitchFamily="18" charset="-128"/>
                          <a:ea typeface="UD デジタル 教科書体 NK-R" panose="02020400000000000000" pitchFamily="18" charset="-128"/>
                        </a:rPr>
                        <a:t>□なし</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345763356"/>
                  </a:ext>
                </a:extLst>
              </a:tr>
              <a:tr h="219713">
                <a:tc>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□普通　□当座　□定期</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□あり</a:t>
                      </a:r>
                      <a:r>
                        <a:rPr kumimoji="1" lang="en-US" altLang="ja-JP" sz="1050" dirty="0">
                          <a:latin typeface="UD デジタル 教科書体 NK-R" panose="02020400000000000000" pitchFamily="18" charset="-128"/>
                          <a:ea typeface="UD デジタル 教科書体 NK-R" panose="02020400000000000000" pitchFamily="18" charset="-128"/>
                        </a:rPr>
                        <a:t> </a:t>
                      </a:r>
                      <a:r>
                        <a:rPr kumimoji="1" lang="ja-JP" altLang="en-US" sz="1050" dirty="0">
                          <a:latin typeface="UD デジタル 教科書体 NK-R" panose="02020400000000000000" pitchFamily="18" charset="-128"/>
                          <a:ea typeface="UD デジタル 教科書体 NK-R" panose="02020400000000000000" pitchFamily="18" charset="-128"/>
                        </a:rPr>
                        <a:t>□なし</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632508055"/>
                  </a:ext>
                </a:extLst>
              </a:tr>
              <a:tr h="219713">
                <a:tc>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□普通　□当座　□定期</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□あり</a:t>
                      </a:r>
                      <a:r>
                        <a:rPr kumimoji="1" lang="en-US" altLang="ja-JP" sz="1050" dirty="0">
                          <a:latin typeface="UD デジタル 教科書体 NK-R" panose="02020400000000000000" pitchFamily="18" charset="-128"/>
                          <a:ea typeface="UD デジタル 教科書体 NK-R" panose="02020400000000000000" pitchFamily="18" charset="-128"/>
                        </a:rPr>
                        <a:t> </a:t>
                      </a:r>
                      <a:r>
                        <a:rPr kumimoji="1" lang="ja-JP" altLang="en-US" sz="1050" dirty="0">
                          <a:latin typeface="UD デジタル 教科書体 NK-R" panose="02020400000000000000" pitchFamily="18" charset="-128"/>
                          <a:ea typeface="UD デジタル 教科書体 NK-R" panose="02020400000000000000" pitchFamily="18" charset="-128"/>
                        </a:rPr>
                        <a:t>□なし</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2825321697"/>
                  </a:ext>
                </a:extLst>
              </a:tr>
              <a:tr h="219713">
                <a:tc>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□普通　□当座　□定期</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□あり</a:t>
                      </a:r>
                      <a:r>
                        <a:rPr kumimoji="1" lang="en-US" altLang="ja-JP" sz="1050" dirty="0">
                          <a:latin typeface="UD デジタル 教科書体 NK-R" panose="02020400000000000000" pitchFamily="18" charset="-128"/>
                          <a:ea typeface="UD デジタル 教科書体 NK-R" panose="02020400000000000000" pitchFamily="18" charset="-128"/>
                        </a:rPr>
                        <a:t> </a:t>
                      </a:r>
                      <a:r>
                        <a:rPr kumimoji="1" lang="ja-JP" altLang="en-US" sz="1050" dirty="0">
                          <a:latin typeface="UD デジタル 教科書体 NK-R" panose="02020400000000000000" pitchFamily="18" charset="-128"/>
                          <a:ea typeface="UD デジタル 教科書体 NK-R" panose="02020400000000000000" pitchFamily="18" charset="-128"/>
                        </a:rPr>
                        <a:t>□なし</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503380741"/>
                  </a:ext>
                </a:extLst>
              </a:tr>
            </a:tbl>
          </a:graphicData>
        </a:graphic>
      </p:graphicFrame>
      <p:graphicFrame>
        <p:nvGraphicFramePr>
          <p:cNvPr id="17" name="表 16">
            <a:extLst>
              <a:ext uri="{FF2B5EF4-FFF2-40B4-BE49-F238E27FC236}">
                <a16:creationId xmlns:a16="http://schemas.microsoft.com/office/drawing/2014/main" id="{544854FA-03A0-906F-9DCE-65618537F274}"/>
              </a:ext>
            </a:extLst>
          </p:cNvPr>
          <p:cNvGraphicFramePr>
            <a:graphicFrameLocks noGrp="1"/>
          </p:cNvGraphicFramePr>
          <p:nvPr>
            <p:extLst>
              <p:ext uri="{D42A27DB-BD31-4B8C-83A1-F6EECF244321}">
                <p14:modId xmlns:p14="http://schemas.microsoft.com/office/powerpoint/2010/main" val="1505791253"/>
              </p:ext>
            </p:extLst>
          </p:nvPr>
        </p:nvGraphicFramePr>
        <p:xfrm>
          <a:off x="328586" y="2272789"/>
          <a:ext cx="6195043" cy="868680"/>
        </p:xfrm>
        <a:graphic>
          <a:graphicData uri="http://schemas.openxmlformats.org/drawingml/2006/table">
            <a:tbl>
              <a:tblPr firstCol="1">
                <a:tableStyleId>{5C22544A-7EE6-4342-B048-85BDC9FD1C3A}</a:tableStyleId>
              </a:tblPr>
              <a:tblGrid>
                <a:gridCol w="777711">
                  <a:extLst>
                    <a:ext uri="{9D8B030D-6E8A-4147-A177-3AD203B41FA5}">
                      <a16:colId xmlns:a16="http://schemas.microsoft.com/office/drawing/2014/main" val="4021180503"/>
                    </a:ext>
                  </a:extLst>
                </a:gridCol>
                <a:gridCol w="2428460">
                  <a:extLst>
                    <a:ext uri="{9D8B030D-6E8A-4147-A177-3AD203B41FA5}">
                      <a16:colId xmlns:a16="http://schemas.microsoft.com/office/drawing/2014/main" val="567388105"/>
                    </a:ext>
                  </a:extLst>
                </a:gridCol>
                <a:gridCol w="602098">
                  <a:extLst>
                    <a:ext uri="{9D8B030D-6E8A-4147-A177-3AD203B41FA5}">
                      <a16:colId xmlns:a16="http://schemas.microsoft.com/office/drawing/2014/main" val="209206093"/>
                    </a:ext>
                  </a:extLst>
                </a:gridCol>
                <a:gridCol w="2386774">
                  <a:extLst>
                    <a:ext uri="{9D8B030D-6E8A-4147-A177-3AD203B41FA5}">
                      <a16:colId xmlns:a16="http://schemas.microsoft.com/office/drawing/2014/main" val="4237009544"/>
                    </a:ext>
                  </a:extLst>
                </a:gridCol>
              </a:tblGrid>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氏名</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hMerge="1">
                  <a:txBody>
                    <a:bodyPr/>
                    <a:lstStyle/>
                    <a:p>
                      <a:endParaRPr kumimoji="1" lang="ja-JP" altLang="en-US"/>
                    </a:p>
                  </a:txBody>
                  <a:tcPr/>
                </a:tc>
                <a:extLst>
                  <a:ext uri="{0D108BD9-81ED-4DB2-BD59-A6C34878D82A}">
                    <a16:rowId xmlns:a16="http://schemas.microsoft.com/office/drawing/2014/main" val="404178322"/>
                  </a:ext>
                </a:extLst>
              </a:tr>
              <a:tr h="167203">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関係</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□小学校  □中学校  □高校  □大学・専門</a:t>
                      </a: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□仕事　□趣味（　　　　　　　　）　□その他（　　　　　　　）</a:t>
                      </a:r>
                      <a:endParaRPr kumimoji="1" lang="en-US" altLang="ja-JP"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5541838"/>
                  </a:ext>
                </a:extLst>
              </a:tr>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電話番号</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メール</a:t>
                      </a:r>
                      <a:endParaRPr kumimoji="1" lang="en-US" altLang="ja-JP"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rgbClr val="5B9BD5"/>
                    </a:solidFill>
                  </a:tcPr>
                </a:tc>
                <a:tc>
                  <a:txBody>
                    <a:bodyPr/>
                    <a:lstStyle/>
                    <a:p>
                      <a:endParaRPr kumimoji="1" lang="ja-JP" altLang="en-US" dirty="0"/>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768275259"/>
                  </a:ext>
                </a:extLst>
              </a:tr>
            </a:tbl>
          </a:graphicData>
        </a:graphic>
      </p:graphicFrame>
      <p:graphicFrame>
        <p:nvGraphicFramePr>
          <p:cNvPr id="28" name="表 27">
            <a:extLst>
              <a:ext uri="{FF2B5EF4-FFF2-40B4-BE49-F238E27FC236}">
                <a16:creationId xmlns:a16="http://schemas.microsoft.com/office/drawing/2014/main" id="{0BE0B5AA-F3A6-B779-50DB-38BE429DE96B}"/>
              </a:ext>
            </a:extLst>
          </p:cNvPr>
          <p:cNvGraphicFramePr>
            <a:graphicFrameLocks noGrp="1"/>
          </p:cNvGraphicFramePr>
          <p:nvPr>
            <p:extLst>
              <p:ext uri="{D42A27DB-BD31-4B8C-83A1-F6EECF244321}">
                <p14:modId xmlns:p14="http://schemas.microsoft.com/office/powerpoint/2010/main" val="1248435019"/>
              </p:ext>
            </p:extLst>
          </p:nvPr>
        </p:nvGraphicFramePr>
        <p:xfrm>
          <a:off x="328585" y="3141469"/>
          <a:ext cx="6195043" cy="868680"/>
        </p:xfrm>
        <a:graphic>
          <a:graphicData uri="http://schemas.openxmlformats.org/drawingml/2006/table">
            <a:tbl>
              <a:tblPr firstCol="1">
                <a:tableStyleId>{5C22544A-7EE6-4342-B048-85BDC9FD1C3A}</a:tableStyleId>
              </a:tblPr>
              <a:tblGrid>
                <a:gridCol w="777711">
                  <a:extLst>
                    <a:ext uri="{9D8B030D-6E8A-4147-A177-3AD203B41FA5}">
                      <a16:colId xmlns:a16="http://schemas.microsoft.com/office/drawing/2014/main" val="4021180503"/>
                    </a:ext>
                  </a:extLst>
                </a:gridCol>
                <a:gridCol w="2428460">
                  <a:extLst>
                    <a:ext uri="{9D8B030D-6E8A-4147-A177-3AD203B41FA5}">
                      <a16:colId xmlns:a16="http://schemas.microsoft.com/office/drawing/2014/main" val="567388105"/>
                    </a:ext>
                  </a:extLst>
                </a:gridCol>
                <a:gridCol w="602098">
                  <a:extLst>
                    <a:ext uri="{9D8B030D-6E8A-4147-A177-3AD203B41FA5}">
                      <a16:colId xmlns:a16="http://schemas.microsoft.com/office/drawing/2014/main" val="209206093"/>
                    </a:ext>
                  </a:extLst>
                </a:gridCol>
                <a:gridCol w="2386774">
                  <a:extLst>
                    <a:ext uri="{9D8B030D-6E8A-4147-A177-3AD203B41FA5}">
                      <a16:colId xmlns:a16="http://schemas.microsoft.com/office/drawing/2014/main" val="4237009544"/>
                    </a:ext>
                  </a:extLst>
                </a:gridCol>
              </a:tblGrid>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氏名</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hMerge="1">
                  <a:txBody>
                    <a:bodyPr/>
                    <a:lstStyle/>
                    <a:p>
                      <a:endParaRPr kumimoji="1" lang="ja-JP" altLang="en-US"/>
                    </a:p>
                  </a:txBody>
                  <a:tcPr/>
                </a:tc>
                <a:extLst>
                  <a:ext uri="{0D108BD9-81ED-4DB2-BD59-A6C34878D82A}">
                    <a16:rowId xmlns:a16="http://schemas.microsoft.com/office/drawing/2014/main" val="404178322"/>
                  </a:ext>
                </a:extLst>
              </a:tr>
              <a:tr h="167203">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関係</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□小学校  □中学校  □高校  □大学・専門</a:t>
                      </a: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□仕事　□趣味（　　　　　　　　）　□その他（　　　　　　　）</a:t>
                      </a:r>
                      <a:endParaRPr kumimoji="1" lang="en-US" altLang="ja-JP"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5541838"/>
                  </a:ext>
                </a:extLst>
              </a:tr>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電話番号</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メール</a:t>
                      </a:r>
                      <a:endParaRPr kumimoji="1" lang="en-US" altLang="ja-JP"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rgbClr val="5B9BD5"/>
                    </a:solidFill>
                  </a:tcPr>
                </a:tc>
                <a:tc>
                  <a:txBody>
                    <a:bodyPr/>
                    <a:lstStyle/>
                    <a:p>
                      <a:endParaRPr kumimoji="1" lang="ja-JP" altLang="en-US" dirty="0"/>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768275259"/>
                  </a:ext>
                </a:extLst>
              </a:tr>
            </a:tbl>
          </a:graphicData>
        </a:graphic>
      </p:graphicFrame>
      <p:graphicFrame>
        <p:nvGraphicFramePr>
          <p:cNvPr id="29" name="表 28">
            <a:extLst>
              <a:ext uri="{FF2B5EF4-FFF2-40B4-BE49-F238E27FC236}">
                <a16:creationId xmlns:a16="http://schemas.microsoft.com/office/drawing/2014/main" id="{91B31E92-83EF-C9BF-2592-0FBBB20D5B26}"/>
              </a:ext>
            </a:extLst>
          </p:cNvPr>
          <p:cNvGraphicFramePr>
            <a:graphicFrameLocks noGrp="1"/>
          </p:cNvGraphicFramePr>
          <p:nvPr>
            <p:extLst>
              <p:ext uri="{D42A27DB-BD31-4B8C-83A1-F6EECF244321}">
                <p14:modId xmlns:p14="http://schemas.microsoft.com/office/powerpoint/2010/main" val="2761301368"/>
              </p:ext>
            </p:extLst>
          </p:nvPr>
        </p:nvGraphicFramePr>
        <p:xfrm>
          <a:off x="328584" y="4006406"/>
          <a:ext cx="6195043" cy="868680"/>
        </p:xfrm>
        <a:graphic>
          <a:graphicData uri="http://schemas.openxmlformats.org/drawingml/2006/table">
            <a:tbl>
              <a:tblPr firstCol="1">
                <a:tableStyleId>{5C22544A-7EE6-4342-B048-85BDC9FD1C3A}</a:tableStyleId>
              </a:tblPr>
              <a:tblGrid>
                <a:gridCol w="777711">
                  <a:extLst>
                    <a:ext uri="{9D8B030D-6E8A-4147-A177-3AD203B41FA5}">
                      <a16:colId xmlns:a16="http://schemas.microsoft.com/office/drawing/2014/main" val="4021180503"/>
                    </a:ext>
                  </a:extLst>
                </a:gridCol>
                <a:gridCol w="2428460">
                  <a:extLst>
                    <a:ext uri="{9D8B030D-6E8A-4147-A177-3AD203B41FA5}">
                      <a16:colId xmlns:a16="http://schemas.microsoft.com/office/drawing/2014/main" val="567388105"/>
                    </a:ext>
                  </a:extLst>
                </a:gridCol>
                <a:gridCol w="602098">
                  <a:extLst>
                    <a:ext uri="{9D8B030D-6E8A-4147-A177-3AD203B41FA5}">
                      <a16:colId xmlns:a16="http://schemas.microsoft.com/office/drawing/2014/main" val="209206093"/>
                    </a:ext>
                  </a:extLst>
                </a:gridCol>
                <a:gridCol w="2386774">
                  <a:extLst>
                    <a:ext uri="{9D8B030D-6E8A-4147-A177-3AD203B41FA5}">
                      <a16:colId xmlns:a16="http://schemas.microsoft.com/office/drawing/2014/main" val="4237009544"/>
                    </a:ext>
                  </a:extLst>
                </a:gridCol>
              </a:tblGrid>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氏名</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hMerge="1">
                  <a:txBody>
                    <a:bodyPr/>
                    <a:lstStyle/>
                    <a:p>
                      <a:endParaRPr kumimoji="1" lang="ja-JP" altLang="en-US"/>
                    </a:p>
                  </a:txBody>
                  <a:tcPr/>
                </a:tc>
                <a:extLst>
                  <a:ext uri="{0D108BD9-81ED-4DB2-BD59-A6C34878D82A}">
                    <a16:rowId xmlns:a16="http://schemas.microsoft.com/office/drawing/2014/main" val="404178322"/>
                  </a:ext>
                </a:extLst>
              </a:tr>
              <a:tr h="167203">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関係</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□小学校  □中学校  □高校  □大学・専門</a:t>
                      </a: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□仕事　□趣味（　　　　　　　　）　□その他（　　　　　　　）</a:t>
                      </a:r>
                      <a:endParaRPr kumimoji="1" lang="en-US" altLang="ja-JP"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5541838"/>
                  </a:ext>
                </a:extLst>
              </a:tr>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電話番号</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メール</a:t>
                      </a:r>
                      <a:endParaRPr kumimoji="1" lang="en-US" altLang="ja-JP"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rgbClr val="5B9BD5"/>
                    </a:solidFill>
                  </a:tcPr>
                </a:tc>
                <a:tc>
                  <a:txBody>
                    <a:bodyPr/>
                    <a:lstStyle/>
                    <a:p>
                      <a:endParaRPr kumimoji="1" lang="ja-JP" altLang="en-US" dirty="0"/>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768275259"/>
                  </a:ext>
                </a:extLst>
              </a:tr>
            </a:tbl>
          </a:graphicData>
        </a:graphic>
      </p:graphicFrame>
      <p:graphicFrame>
        <p:nvGraphicFramePr>
          <p:cNvPr id="30" name="表 29">
            <a:extLst>
              <a:ext uri="{FF2B5EF4-FFF2-40B4-BE49-F238E27FC236}">
                <a16:creationId xmlns:a16="http://schemas.microsoft.com/office/drawing/2014/main" id="{678509B0-7C5F-AF49-EE6E-BA16A708A171}"/>
              </a:ext>
            </a:extLst>
          </p:cNvPr>
          <p:cNvGraphicFramePr>
            <a:graphicFrameLocks noGrp="1"/>
          </p:cNvGraphicFramePr>
          <p:nvPr>
            <p:extLst>
              <p:ext uri="{D42A27DB-BD31-4B8C-83A1-F6EECF244321}">
                <p14:modId xmlns:p14="http://schemas.microsoft.com/office/powerpoint/2010/main" val="1321635558"/>
              </p:ext>
            </p:extLst>
          </p:nvPr>
        </p:nvGraphicFramePr>
        <p:xfrm>
          <a:off x="328583" y="4871395"/>
          <a:ext cx="6195043" cy="868680"/>
        </p:xfrm>
        <a:graphic>
          <a:graphicData uri="http://schemas.openxmlformats.org/drawingml/2006/table">
            <a:tbl>
              <a:tblPr firstCol="1">
                <a:tableStyleId>{5C22544A-7EE6-4342-B048-85BDC9FD1C3A}</a:tableStyleId>
              </a:tblPr>
              <a:tblGrid>
                <a:gridCol w="777711">
                  <a:extLst>
                    <a:ext uri="{9D8B030D-6E8A-4147-A177-3AD203B41FA5}">
                      <a16:colId xmlns:a16="http://schemas.microsoft.com/office/drawing/2014/main" val="4021180503"/>
                    </a:ext>
                  </a:extLst>
                </a:gridCol>
                <a:gridCol w="2428460">
                  <a:extLst>
                    <a:ext uri="{9D8B030D-6E8A-4147-A177-3AD203B41FA5}">
                      <a16:colId xmlns:a16="http://schemas.microsoft.com/office/drawing/2014/main" val="567388105"/>
                    </a:ext>
                  </a:extLst>
                </a:gridCol>
                <a:gridCol w="602098">
                  <a:extLst>
                    <a:ext uri="{9D8B030D-6E8A-4147-A177-3AD203B41FA5}">
                      <a16:colId xmlns:a16="http://schemas.microsoft.com/office/drawing/2014/main" val="209206093"/>
                    </a:ext>
                  </a:extLst>
                </a:gridCol>
                <a:gridCol w="2386774">
                  <a:extLst>
                    <a:ext uri="{9D8B030D-6E8A-4147-A177-3AD203B41FA5}">
                      <a16:colId xmlns:a16="http://schemas.microsoft.com/office/drawing/2014/main" val="4237009544"/>
                    </a:ext>
                  </a:extLst>
                </a:gridCol>
              </a:tblGrid>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氏名</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hMerge="1">
                  <a:txBody>
                    <a:bodyPr/>
                    <a:lstStyle/>
                    <a:p>
                      <a:endParaRPr kumimoji="1" lang="ja-JP" altLang="en-US"/>
                    </a:p>
                  </a:txBody>
                  <a:tcPr/>
                </a:tc>
                <a:extLst>
                  <a:ext uri="{0D108BD9-81ED-4DB2-BD59-A6C34878D82A}">
                    <a16:rowId xmlns:a16="http://schemas.microsoft.com/office/drawing/2014/main" val="404178322"/>
                  </a:ext>
                </a:extLst>
              </a:tr>
              <a:tr h="167203">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関係</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□小学校  □中学校  □高校  □大学・専門</a:t>
                      </a: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□仕事　□趣味（　　　　　　　　）　□その他（　　　　　　　）</a:t>
                      </a:r>
                      <a:endParaRPr kumimoji="1" lang="en-US" altLang="ja-JP"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5541838"/>
                  </a:ext>
                </a:extLst>
              </a:tr>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電話番号</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メール</a:t>
                      </a:r>
                      <a:endParaRPr kumimoji="1" lang="en-US" altLang="ja-JP"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rgbClr val="5B9BD5"/>
                    </a:solidFill>
                  </a:tcPr>
                </a:tc>
                <a:tc>
                  <a:txBody>
                    <a:bodyPr/>
                    <a:lstStyle/>
                    <a:p>
                      <a:endParaRPr kumimoji="1" lang="ja-JP" altLang="en-US" dirty="0"/>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768275259"/>
                  </a:ext>
                </a:extLst>
              </a:tr>
            </a:tbl>
          </a:graphicData>
        </a:graphic>
      </p:graphicFrame>
      <p:graphicFrame>
        <p:nvGraphicFramePr>
          <p:cNvPr id="31" name="表 30">
            <a:extLst>
              <a:ext uri="{FF2B5EF4-FFF2-40B4-BE49-F238E27FC236}">
                <a16:creationId xmlns:a16="http://schemas.microsoft.com/office/drawing/2014/main" id="{23FB052D-E398-CBA0-699E-7A153FD57402}"/>
              </a:ext>
            </a:extLst>
          </p:cNvPr>
          <p:cNvGraphicFramePr>
            <a:graphicFrameLocks noGrp="1"/>
          </p:cNvGraphicFramePr>
          <p:nvPr>
            <p:extLst>
              <p:ext uri="{D42A27DB-BD31-4B8C-83A1-F6EECF244321}">
                <p14:modId xmlns:p14="http://schemas.microsoft.com/office/powerpoint/2010/main" val="715390335"/>
              </p:ext>
            </p:extLst>
          </p:nvPr>
        </p:nvGraphicFramePr>
        <p:xfrm>
          <a:off x="328582" y="5732641"/>
          <a:ext cx="6195043" cy="868680"/>
        </p:xfrm>
        <a:graphic>
          <a:graphicData uri="http://schemas.openxmlformats.org/drawingml/2006/table">
            <a:tbl>
              <a:tblPr firstCol="1">
                <a:tableStyleId>{5C22544A-7EE6-4342-B048-85BDC9FD1C3A}</a:tableStyleId>
              </a:tblPr>
              <a:tblGrid>
                <a:gridCol w="777711">
                  <a:extLst>
                    <a:ext uri="{9D8B030D-6E8A-4147-A177-3AD203B41FA5}">
                      <a16:colId xmlns:a16="http://schemas.microsoft.com/office/drawing/2014/main" val="4021180503"/>
                    </a:ext>
                  </a:extLst>
                </a:gridCol>
                <a:gridCol w="2428460">
                  <a:extLst>
                    <a:ext uri="{9D8B030D-6E8A-4147-A177-3AD203B41FA5}">
                      <a16:colId xmlns:a16="http://schemas.microsoft.com/office/drawing/2014/main" val="567388105"/>
                    </a:ext>
                  </a:extLst>
                </a:gridCol>
                <a:gridCol w="602098">
                  <a:extLst>
                    <a:ext uri="{9D8B030D-6E8A-4147-A177-3AD203B41FA5}">
                      <a16:colId xmlns:a16="http://schemas.microsoft.com/office/drawing/2014/main" val="209206093"/>
                    </a:ext>
                  </a:extLst>
                </a:gridCol>
                <a:gridCol w="2386774">
                  <a:extLst>
                    <a:ext uri="{9D8B030D-6E8A-4147-A177-3AD203B41FA5}">
                      <a16:colId xmlns:a16="http://schemas.microsoft.com/office/drawing/2014/main" val="4237009544"/>
                    </a:ext>
                  </a:extLst>
                </a:gridCol>
              </a:tblGrid>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氏名</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hMerge="1">
                  <a:txBody>
                    <a:bodyPr/>
                    <a:lstStyle/>
                    <a:p>
                      <a:endParaRPr kumimoji="1" lang="ja-JP" altLang="en-US"/>
                    </a:p>
                  </a:txBody>
                  <a:tcPr/>
                </a:tc>
                <a:extLst>
                  <a:ext uri="{0D108BD9-81ED-4DB2-BD59-A6C34878D82A}">
                    <a16:rowId xmlns:a16="http://schemas.microsoft.com/office/drawing/2014/main" val="404178322"/>
                  </a:ext>
                </a:extLst>
              </a:tr>
              <a:tr h="167203">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関係</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□小学校  □中学校  □高校  □大学・専門</a:t>
                      </a: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□仕事　□趣味（　　　　　　　　）　□その他（　　　　　　　）</a:t>
                      </a:r>
                      <a:endParaRPr kumimoji="1" lang="en-US" altLang="ja-JP"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5541838"/>
                  </a:ext>
                </a:extLst>
              </a:tr>
              <a:tr h="181136">
                <a:tc>
                  <a:txBody>
                    <a:bodyPr/>
                    <a:lstStyle/>
                    <a:p>
                      <a:pPr algn="ctr"/>
                      <a:r>
                        <a:rPr kumimoji="1" lang="ja-JP" altLang="en-US" sz="1200"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電話番号</a:t>
                      </a:r>
                    </a:p>
                  </a:txBody>
                  <a:tcPr marL="36000" marR="36000" anchor="ctr">
                    <a:lnL w="19050" cap="flat" cmpd="sng" algn="ctr">
                      <a:solidFill>
                        <a:schemeClr val="accent5"/>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メール</a:t>
                      </a:r>
                      <a:endParaRPr kumimoji="1" lang="en-US" altLang="ja-JP" sz="1200" b="1" dirty="0">
                        <a:solidFill>
                          <a:schemeClr val="bg1"/>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36000" marR="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rgbClr val="5B9BD5"/>
                    </a:solidFill>
                  </a:tcPr>
                </a:tc>
                <a:tc>
                  <a:txBody>
                    <a:bodyPr/>
                    <a:lstStyle/>
                    <a:p>
                      <a:endParaRPr kumimoji="1" lang="ja-JP" altLang="en-US" dirty="0"/>
                    </a:p>
                  </a:txBody>
                  <a:tcPr marL="36000" marR="36000" anchor="ctr">
                    <a:lnL w="12700" cap="flat" cmpd="sng" algn="ctr">
                      <a:solidFill>
                        <a:schemeClr val="accent1">
                          <a:lumMod val="60000"/>
                          <a:lumOff val="40000"/>
                        </a:schemeClr>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768275259"/>
                  </a:ext>
                </a:extLst>
              </a:tr>
            </a:tbl>
          </a:graphicData>
        </a:graphic>
      </p:graphicFrame>
      <p:pic>
        <p:nvPicPr>
          <p:cNvPr id="33" name="図 32">
            <a:extLst>
              <a:ext uri="{FF2B5EF4-FFF2-40B4-BE49-F238E27FC236}">
                <a16:creationId xmlns:a16="http://schemas.microsoft.com/office/drawing/2014/main" id="{1C327F6D-921A-51B7-1707-66594D22A4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7651" y="209710"/>
            <a:ext cx="397257" cy="511156"/>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296068"/>
            <a:ext cx="1127267" cy="1127267"/>
          </a:xfrm>
          <a:prstGeom prst="rect">
            <a:avLst/>
          </a:prstGeom>
        </p:spPr>
      </p:pic>
      <p:sp>
        <p:nvSpPr>
          <p:cNvPr id="35" name="フリーフォーム 14"/>
          <p:cNvSpPr/>
          <p:nvPr/>
        </p:nvSpPr>
        <p:spPr>
          <a:xfrm flipH="1">
            <a:off x="58123" y="7405718"/>
            <a:ext cx="939012" cy="1048351"/>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bwMode="auto">
          <a:xfrm>
            <a:off x="229885" y="7498233"/>
            <a:ext cx="878780" cy="705321"/>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defTabSz="987425" hangingPunct="0">
              <a:lnSpc>
                <a:spcPts val="1100"/>
              </a:lnSpc>
              <a:spcBef>
                <a:spcPts val="0"/>
              </a:spcBef>
            </a:pPr>
            <a:r>
              <a:rPr lang="ja-JP" altLang="en-US" sz="900" b="1" dirty="0">
                <a:latin typeface="BIZ UDPゴシック" panose="020B0400000000000000" pitchFamily="50" charset="-128"/>
                <a:ea typeface="BIZ UDPゴシック" panose="020B0400000000000000" pitchFamily="50" charset="-128"/>
              </a:rPr>
              <a:t>ネットバンク</a:t>
            </a:r>
            <a:endParaRPr lang="en-US" altLang="ja-JP" sz="900" b="1" dirty="0">
              <a:latin typeface="BIZ UDPゴシック" panose="020B0400000000000000" pitchFamily="50" charset="-128"/>
              <a:ea typeface="BIZ UDPゴシック" panose="020B0400000000000000" pitchFamily="50" charset="-128"/>
            </a:endParaRPr>
          </a:p>
          <a:p>
            <a:pPr defTabSz="987425" hangingPunct="0">
              <a:lnSpc>
                <a:spcPts val="1100"/>
              </a:lnSpc>
              <a:spcBef>
                <a:spcPts val="0"/>
              </a:spcBef>
            </a:pPr>
            <a:r>
              <a:rPr lang="ja-JP" altLang="en-US" sz="900" b="1" dirty="0">
                <a:latin typeface="BIZ UDPゴシック" panose="020B0400000000000000" pitchFamily="50" charset="-128"/>
                <a:ea typeface="BIZ UDPゴシック" panose="020B0400000000000000" pitchFamily="50" charset="-128"/>
              </a:rPr>
              <a:t>がある場合は</a:t>
            </a:r>
            <a:endParaRPr lang="en-US" altLang="ja-JP" sz="900" b="1" dirty="0">
              <a:latin typeface="BIZ UDPゴシック" panose="020B0400000000000000" pitchFamily="50" charset="-128"/>
              <a:ea typeface="BIZ UDPゴシック" panose="020B0400000000000000" pitchFamily="50" charset="-128"/>
            </a:endParaRPr>
          </a:p>
          <a:p>
            <a:pPr defTabSz="987425" hangingPunct="0">
              <a:lnSpc>
                <a:spcPts val="1100"/>
              </a:lnSpc>
              <a:spcBef>
                <a:spcPts val="0"/>
              </a:spcBef>
            </a:pPr>
            <a:r>
              <a:rPr lang="en-US" altLang="ja-JP" sz="900" b="1" dirty="0">
                <a:latin typeface="BIZ UDPゴシック" panose="020B0400000000000000" pitchFamily="50" charset="-128"/>
                <a:ea typeface="BIZ UDPゴシック" panose="020B0400000000000000" pitchFamily="50" charset="-128"/>
              </a:rPr>
              <a:t>22</a:t>
            </a:r>
            <a:r>
              <a:rPr lang="ja-JP" altLang="en-US" sz="900" b="1" dirty="0">
                <a:latin typeface="BIZ UDPゴシック" panose="020B0400000000000000" pitchFamily="50" charset="-128"/>
                <a:ea typeface="BIZ UDPゴシック" panose="020B0400000000000000" pitchFamily="50" charset="-128"/>
              </a:rPr>
              <a:t>ページの</a:t>
            </a:r>
            <a:endParaRPr lang="en-US" altLang="ja-JP" sz="900" b="1" dirty="0">
              <a:latin typeface="BIZ UDPゴシック" panose="020B0400000000000000" pitchFamily="50" charset="-128"/>
              <a:ea typeface="BIZ UDPゴシック" panose="020B0400000000000000" pitchFamily="50" charset="-128"/>
            </a:endParaRPr>
          </a:p>
          <a:p>
            <a:pPr defTabSz="987425" hangingPunct="0">
              <a:lnSpc>
                <a:spcPts val="1100"/>
              </a:lnSpc>
              <a:spcBef>
                <a:spcPts val="0"/>
              </a:spcBef>
            </a:pPr>
            <a:r>
              <a:rPr lang="ja-JP" altLang="en-US" sz="900" b="1" dirty="0">
                <a:latin typeface="BIZ UDPゴシック" panose="020B0400000000000000" pitchFamily="50" charset="-128"/>
                <a:ea typeface="BIZ UDPゴシック" panose="020B0400000000000000" pitchFamily="50" charset="-128"/>
              </a:rPr>
              <a:t>デジタル終活</a:t>
            </a:r>
            <a:endParaRPr lang="en-US" altLang="ja-JP" sz="900" b="1" dirty="0">
              <a:latin typeface="BIZ UDPゴシック" panose="020B0400000000000000" pitchFamily="50" charset="-128"/>
              <a:ea typeface="BIZ UDPゴシック" panose="020B0400000000000000" pitchFamily="50" charset="-128"/>
            </a:endParaRPr>
          </a:p>
          <a:p>
            <a:pPr defTabSz="987425" hangingPunct="0">
              <a:lnSpc>
                <a:spcPts val="1100"/>
              </a:lnSpc>
              <a:spcBef>
                <a:spcPts val="0"/>
              </a:spcBef>
            </a:pPr>
            <a:r>
              <a:rPr lang="ja-JP" altLang="en-US" sz="900" b="1" dirty="0">
                <a:latin typeface="BIZ UDPゴシック" panose="020B0400000000000000" pitchFamily="50" charset="-128"/>
                <a:ea typeface="BIZ UDPゴシック" panose="020B0400000000000000" pitchFamily="50" charset="-128"/>
              </a:rPr>
              <a:t>も忘れずに</a:t>
            </a:r>
            <a:r>
              <a:rPr lang="en-US" altLang="ja-JP" sz="900" b="1" dirty="0">
                <a:latin typeface="BIZ UDPゴシック" panose="020B0400000000000000" pitchFamily="50" charset="-128"/>
                <a:ea typeface="BIZ UDPゴシック" panose="020B0400000000000000" pitchFamily="50" charset="-128"/>
              </a:rPr>
              <a:t>!</a:t>
            </a:r>
            <a:endParaRPr lang="en-US" altLang="zh-TW"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437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088945" y="986150"/>
            <a:ext cx="1404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80443" y="728262"/>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④　公的年金　</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r>
              <a:rPr kumimoji="1" lang="en-US" altLang="ja-JP" dirty="0"/>
              <a:t>19</a:t>
            </a:r>
            <a:endParaRPr kumimoji="1" lang="ja-JP" altLang="en-US" dirty="0"/>
          </a:p>
        </p:txBody>
      </p:sp>
      <p:sp>
        <p:nvSpPr>
          <p:cNvPr id="19" name="テキスト ボックス 18"/>
          <p:cNvSpPr txBox="1"/>
          <p:nvPr/>
        </p:nvSpPr>
        <p:spPr>
          <a:xfrm>
            <a:off x="4336838" y="658040"/>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952894283"/>
              </p:ext>
            </p:extLst>
          </p:nvPr>
        </p:nvGraphicFramePr>
        <p:xfrm>
          <a:off x="967969" y="1058150"/>
          <a:ext cx="5531177" cy="2331720"/>
        </p:xfrm>
        <a:graphic>
          <a:graphicData uri="http://schemas.openxmlformats.org/drawingml/2006/table">
            <a:tbl>
              <a:tblPr firstRow="1">
                <a:tableStyleId>{5C22544A-7EE6-4342-B048-85BDC9FD1C3A}</a:tableStyleId>
              </a:tblPr>
              <a:tblGrid>
                <a:gridCol w="829082">
                  <a:extLst>
                    <a:ext uri="{9D8B030D-6E8A-4147-A177-3AD203B41FA5}">
                      <a16:colId xmlns:a16="http://schemas.microsoft.com/office/drawing/2014/main" val="127087539"/>
                    </a:ext>
                  </a:extLst>
                </a:gridCol>
                <a:gridCol w="1048664">
                  <a:extLst>
                    <a:ext uri="{9D8B030D-6E8A-4147-A177-3AD203B41FA5}">
                      <a16:colId xmlns:a16="http://schemas.microsoft.com/office/drawing/2014/main" val="567388105"/>
                    </a:ext>
                  </a:extLst>
                </a:gridCol>
                <a:gridCol w="1270000">
                  <a:extLst>
                    <a:ext uri="{9D8B030D-6E8A-4147-A177-3AD203B41FA5}">
                      <a16:colId xmlns:a16="http://schemas.microsoft.com/office/drawing/2014/main" val="2049063322"/>
                    </a:ext>
                  </a:extLst>
                </a:gridCol>
                <a:gridCol w="1177287">
                  <a:extLst>
                    <a:ext uri="{9D8B030D-6E8A-4147-A177-3AD203B41FA5}">
                      <a16:colId xmlns:a16="http://schemas.microsoft.com/office/drawing/2014/main" val="1875241045"/>
                    </a:ext>
                  </a:extLst>
                </a:gridCol>
                <a:gridCol w="1206144">
                  <a:extLst>
                    <a:ext uri="{9D8B030D-6E8A-4147-A177-3AD203B41FA5}">
                      <a16:colId xmlns:a16="http://schemas.microsoft.com/office/drawing/2014/main" val="2640561273"/>
                    </a:ext>
                  </a:extLst>
                </a:gridCol>
              </a:tblGrid>
              <a:tr h="262847">
                <a:tc rowSpan="2">
                  <a:txBody>
                    <a:bodyPr/>
                    <a:lstStyle/>
                    <a:p>
                      <a:pPr algn="ctr"/>
                      <a:r>
                        <a:rPr kumimoji="1" lang="ja-JP" altLang="en-US" sz="12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年金の種類</a:t>
                      </a:r>
                      <a:endParaRPr kumimoji="1" lang="en-US" altLang="ja-JP" sz="12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rowSpan="2">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証書番号</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gridSpan="3">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振込先</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hMerge="1">
                  <a:txBody>
                    <a:bodyPr/>
                    <a:lstStyle/>
                    <a:p>
                      <a:pPr algn="ctr"/>
                      <a:endParaRPr kumimoji="1" lang="en-US" altLang="ja-JP" sz="1200" b="0" dirty="0">
                        <a:latin typeface="HGS創英角ｺﾞｼｯｸUB" panose="020B0900000000000000" pitchFamily="50" charset="-128"/>
                        <a:ea typeface="HGS創英角ｺﾞｼｯｸUB" panose="020B0900000000000000" pitchFamily="50" charset="-128"/>
                      </a:endParaRPr>
                    </a:p>
                  </a:txBody>
                  <a:tcPr marL="0" marR="0" anchor="ctr"/>
                </a:tc>
                <a:tc hMerge="1">
                  <a:txBody>
                    <a:bodyPr/>
                    <a:lstStyle/>
                    <a:p>
                      <a:pPr algn="ctr"/>
                      <a:endParaRPr kumimoji="1" lang="en-US" altLang="ja-JP" sz="1200" b="0" dirty="0">
                        <a:latin typeface="HGS創英角ｺﾞｼｯｸUB" panose="020B0900000000000000" pitchFamily="50" charset="-128"/>
                        <a:ea typeface="HGS創英角ｺﾞｼｯｸUB" panose="020B0900000000000000" pitchFamily="50" charset="-128"/>
                      </a:endParaRPr>
                    </a:p>
                  </a:txBody>
                  <a:tcPr marL="0" marR="0" anchor="ctr"/>
                </a:tc>
                <a:extLst>
                  <a:ext uri="{0D108BD9-81ED-4DB2-BD59-A6C34878D82A}">
                    <a16:rowId xmlns:a16="http://schemas.microsoft.com/office/drawing/2014/main" val="2088066080"/>
                  </a:ext>
                </a:extLst>
              </a:tr>
              <a:tr h="24901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2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rPr>
                        <a:t>金融機関</a:t>
                      </a:r>
                      <a:endParaRPr kumimoji="1" lang="en-US" altLang="ja-JP" sz="12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rPr>
                        <a:t>支店</a:t>
                      </a:r>
                      <a:endParaRPr kumimoji="1" lang="en-US" altLang="ja-JP" sz="12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rPr>
                        <a:t>口座番号</a:t>
                      </a:r>
                      <a:endParaRPr kumimoji="1" lang="en-US" altLang="ja-JP" sz="12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1"/>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7868688"/>
                  </a:ext>
                </a:extLst>
              </a:tr>
              <a:tr h="276681">
                <a:tc rowSpan="2">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rowSpan="2">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249013">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2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rPr>
                        <a:t>口座種別</a:t>
                      </a:r>
                      <a:endParaRPr kumimoji="1" lang="en-US" altLang="ja-JP" sz="12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□普通　□当座　□定期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hMerge="1">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tc>
                <a:extLst>
                  <a:ext uri="{0D108BD9-81ED-4DB2-BD59-A6C34878D82A}">
                    <a16:rowId xmlns:a16="http://schemas.microsoft.com/office/drawing/2014/main" val="1001295116"/>
                  </a:ext>
                </a:extLst>
              </a:tr>
              <a:tr h="276681">
                <a:tc rowSpan="2">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rowSpan="2">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345763356"/>
                  </a:ext>
                </a:extLst>
              </a:tr>
              <a:tr h="262847">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3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rPr>
                        <a:t>口座種別</a:t>
                      </a:r>
                      <a:endParaRPr kumimoji="1" lang="en-US" altLang="ja-JP" sz="13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□普通　□当座　□定期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hMerge="1">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tc>
                <a:extLst>
                  <a:ext uri="{0D108BD9-81ED-4DB2-BD59-A6C34878D82A}">
                    <a16:rowId xmlns:a16="http://schemas.microsoft.com/office/drawing/2014/main" val="632508055"/>
                  </a:ext>
                </a:extLst>
              </a:tr>
              <a:tr h="276681">
                <a:tc rowSpan="2">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rowSpan="2">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2825321697"/>
                  </a:ext>
                </a:extLst>
              </a:tr>
              <a:tr h="262847">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3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rPr>
                        <a:t>口座種別</a:t>
                      </a:r>
                      <a:endParaRPr kumimoji="1" lang="en-US" altLang="ja-JP" sz="1300" b="1" dirty="0">
                        <a:solidFill>
                          <a:sysClr val="windowText" lastClr="000000"/>
                        </a:solidFill>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□普通　□当座　□定期</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hMerge="1">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tc>
                <a:extLst>
                  <a:ext uri="{0D108BD9-81ED-4DB2-BD59-A6C34878D82A}">
                    <a16:rowId xmlns:a16="http://schemas.microsoft.com/office/drawing/2014/main" val="503380741"/>
                  </a:ext>
                </a:extLst>
              </a:tr>
            </a:tbl>
          </a:graphicData>
        </a:graphic>
      </p:graphicFrame>
      <p:sp>
        <p:nvSpPr>
          <p:cNvPr id="3" name="角丸四角形 22">
            <a:extLst>
              <a:ext uri="{FF2B5EF4-FFF2-40B4-BE49-F238E27FC236}">
                <a16:creationId xmlns:a16="http://schemas.microsoft.com/office/drawing/2014/main" id="{7495AEE8-4B4F-D620-803C-EE7E0E091200}"/>
              </a:ext>
            </a:extLst>
          </p:cNvPr>
          <p:cNvSpPr/>
          <p:nvPr/>
        </p:nvSpPr>
        <p:spPr>
          <a:xfrm>
            <a:off x="1088944" y="4096011"/>
            <a:ext cx="1889033" cy="94079"/>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2840EA9-D8FE-186E-4D01-1792B265435D}"/>
              </a:ext>
            </a:extLst>
          </p:cNvPr>
          <p:cNvSpPr txBox="1"/>
          <p:nvPr/>
        </p:nvSpPr>
        <p:spPr>
          <a:xfrm>
            <a:off x="880443" y="3860202"/>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⑤　クレジットカード</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1787A9A8-58CF-2E6D-EE78-78F6EFE18234}"/>
              </a:ext>
            </a:extLst>
          </p:cNvPr>
          <p:cNvSpPr txBox="1"/>
          <p:nvPr/>
        </p:nvSpPr>
        <p:spPr>
          <a:xfrm>
            <a:off x="4336838" y="3789980"/>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6" name="表 5">
            <a:extLst>
              <a:ext uri="{FF2B5EF4-FFF2-40B4-BE49-F238E27FC236}">
                <a16:creationId xmlns:a16="http://schemas.microsoft.com/office/drawing/2014/main" id="{71155250-592D-B052-A369-CBAF4B155ABF}"/>
              </a:ext>
            </a:extLst>
          </p:cNvPr>
          <p:cNvGraphicFramePr>
            <a:graphicFrameLocks noGrp="1"/>
          </p:cNvGraphicFramePr>
          <p:nvPr>
            <p:extLst>
              <p:ext uri="{D42A27DB-BD31-4B8C-83A1-F6EECF244321}">
                <p14:modId xmlns:p14="http://schemas.microsoft.com/office/powerpoint/2010/main" val="1950555434"/>
              </p:ext>
            </p:extLst>
          </p:nvPr>
        </p:nvGraphicFramePr>
        <p:xfrm>
          <a:off x="967969" y="4190090"/>
          <a:ext cx="5531174" cy="2116610"/>
        </p:xfrm>
        <a:graphic>
          <a:graphicData uri="http://schemas.openxmlformats.org/drawingml/2006/table">
            <a:tbl>
              <a:tblPr firstRow="1">
                <a:tableStyleId>{5C22544A-7EE6-4342-B048-85BDC9FD1C3A}</a:tableStyleId>
              </a:tblPr>
              <a:tblGrid>
                <a:gridCol w="1118006">
                  <a:extLst>
                    <a:ext uri="{9D8B030D-6E8A-4147-A177-3AD203B41FA5}">
                      <a16:colId xmlns:a16="http://schemas.microsoft.com/office/drawing/2014/main" val="127087539"/>
                    </a:ext>
                  </a:extLst>
                </a:gridCol>
                <a:gridCol w="1657350">
                  <a:extLst>
                    <a:ext uri="{9D8B030D-6E8A-4147-A177-3AD203B41FA5}">
                      <a16:colId xmlns:a16="http://schemas.microsoft.com/office/drawing/2014/main" val="567388105"/>
                    </a:ext>
                  </a:extLst>
                </a:gridCol>
                <a:gridCol w="790575">
                  <a:extLst>
                    <a:ext uri="{9D8B030D-6E8A-4147-A177-3AD203B41FA5}">
                      <a16:colId xmlns:a16="http://schemas.microsoft.com/office/drawing/2014/main" val="2517095911"/>
                    </a:ext>
                  </a:extLst>
                </a:gridCol>
                <a:gridCol w="810656">
                  <a:extLst>
                    <a:ext uri="{9D8B030D-6E8A-4147-A177-3AD203B41FA5}">
                      <a16:colId xmlns:a16="http://schemas.microsoft.com/office/drawing/2014/main" val="3306517076"/>
                    </a:ext>
                  </a:extLst>
                </a:gridCol>
                <a:gridCol w="1154587">
                  <a:extLst>
                    <a:ext uri="{9D8B030D-6E8A-4147-A177-3AD203B41FA5}">
                      <a16:colId xmlns:a16="http://schemas.microsoft.com/office/drawing/2014/main" val="823394464"/>
                    </a:ext>
                  </a:extLst>
                </a:gridCol>
              </a:tblGrid>
              <a:tr h="511860">
                <a:tc>
                  <a:txBody>
                    <a:bodyPr/>
                    <a:lstStyle/>
                    <a:p>
                      <a:pPr algn="ctr"/>
                      <a:r>
                        <a:rPr kumimoji="1" lang="ja-JP" altLang="en-US" sz="12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カード会社</a:t>
                      </a:r>
                      <a:endParaRPr kumimoji="1" lang="en-US" altLang="ja-JP" sz="12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年会費</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締め日</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引落日</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引落口座</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88066080"/>
                  </a:ext>
                </a:extLst>
              </a:tr>
              <a:tr h="525694">
                <a:tc>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□無料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□有料（</a:t>
                      </a:r>
                      <a:r>
                        <a:rPr kumimoji="1" lang="ja-JP" altLang="en-US" sz="1200" u="sng"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円</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年）</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539528">
                <a:tc>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□無料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□有料（</a:t>
                      </a:r>
                      <a:r>
                        <a:rPr kumimoji="1" lang="ja-JP" altLang="en-US" sz="1200" u="sng"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円</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年）</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345763356"/>
                  </a:ext>
                </a:extLst>
              </a:tr>
              <a:tr h="539528">
                <a:tc>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□無料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□有料（</a:t>
                      </a:r>
                      <a:r>
                        <a:rPr kumimoji="1" lang="ja-JP" altLang="en-US" sz="1200" u="sng"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円</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年）</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2825321697"/>
                  </a:ext>
                </a:extLst>
              </a:tr>
            </a:tbl>
          </a:graphicData>
        </a:graphic>
      </p:graphicFrame>
      <p:sp>
        <p:nvSpPr>
          <p:cNvPr id="7" name="角丸四角形 22">
            <a:extLst>
              <a:ext uri="{FF2B5EF4-FFF2-40B4-BE49-F238E27FC236}">
                <a16:creationId xmlns:a16="http://schemas.microsoft.com/office/drawing/2014/main" id="{80F52BC1-76BC-E35A-FF91-6343AEE25809}"/>
              </a:ext>
            </a:extLst>
          </p:cNvPr>
          <p:cNvSpPr/>
          <p:nvPr/>
        </p:nvSpPr>
        <p:spPr>
          <a:xfrm>
            <a:off x="1088944" y="6940550"/>
            <a:ext cx="1762206" cy="96147"/>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533AC9F-7FB7-687B-5085-DB62D06FFB92}"/>
              </a:ext>
            </a:extLst>
          </p:cNvPr>
          <p:cNvSpPr txBox="1"/>
          <p:nvPr/>
        </p:nvSpPr>
        <p:spPr>
          <a:xfrm>
            <a:off x="880443" y="6706810"/>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⑥　定額サービス</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8FBED542-33C6-63E7-FD07-E19B61F09AC2}"/>
              </a:ext>
            </a:extLst>
          </p:cNvPr>
          <p:cNvSpPr txBox="1"/>
          <p:nvPr/>
        </p:nvSpPr>
        <p:spPr>
          <a:xfrm>
            <a:off x="4336838" y="6636588"/>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11" name="表 10">
            <a:extLst>
              <a:ext uri="{FF2B5EF4-FFF2-40B4-BE49-F238E27FC236}">
                <a16:creationId xmlns:a16="http://schemas.microsoft.com/office/drawing/2014/main" id="{1897BBC8-88A0-1974-58B8-B039B8B868B6}"/>
              </a:ext>
            </a:extLst>
          </p:cNvPr>
          <p:cNvGraphicFramePr>
            <a:graphicFrameLocks noGrp="1"/>
          </p:cNvGraphicFramePr>
          <p:nvPr>
            <p:extLst>
              <p:ext uri="{D42A27DB-BD31-4B8C-83A1-F6EECF244321}">
                <p14:modId xmlns:p14="http://schemas.microsoft.com/office/powerpoint/2010/main" val="832707379"/>
              </p:ext>
            </p:extLst>
          </p:nvPr>
        </p:nvGraphicFramePr>
        <p:xfrm>
          <a:off x="967969" y="7036698"/>
          <a:ext cx="5531174" cy="2116610"/>
        </p:xfrm>
        <a:graphic>
          <a:graphicData uri="http://schemas.openxmlformats.org/drawingml/2006/table">
            <a:tbl>
              <a:tblPr firstRow="1">
                <a:tableStyleId>{5C22544A-7EE6-4342-B048-85BDC9FD1C3A}</a:tableStyleId>
              </a:tblPr>
              <a:tblGrid>
                <a:gridCol w="3689756">
                  <a:extLst>
                    <a:ext uri="{9D8B030D-6E8A-4147-A177-3AD203B41FA5}">
                      <a16:colId xmlns:a16="http://schemas.microsoft.com/office/drawing/2014/main" val="127087539"/>
                    </a:ext>
                  </a:extLst>
                </a:gridCol>
                <a:gridCol w="814388">
                  <a:extLst>
                    <a:ext uri="{9D8B030D-6E8A-4147-A177-3AD203B41FA5}">
                      <a16:colId xmlns:a16="http://schemas.microsoft.com/office/drawing/2014/main" val="567388105"/>
                    </a:ext>
                  </a:extLst>
                </a:gridCol>
                <a:gridCol w="1027030">
                  <a:extLst>
                    <a:ext uri="{9D8B030D-6E8A-4147-A177-3AD203B41FA5}">
                      <a16:colId xmlns:a16="http://schemas.microsoft.com/office/drawing/2014/main" val="823394464"/>
                    </a:ext>
                  </a:extLst>
                </a:gridCol>
              </a:tblGrid>
              <a:tr h="511860">
                <a:tc>
                  <a:txBody>
                    <a:bodyPr/>
                    <a:lstStyle/>
                    <a:p>
                      <a:pPr algn="ctr"/>
                      <a:r>
                        <a:rPr kumimoji="1" lang="ja-JP" altLang="en-US" sz="12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サービス名</a:t>
                      </a:r>
                      <a:endParaRPr kumimoji="1" lang="en-US" altLang="ja-JP" sz="12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月額</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支払方法</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88066080"/>
                  </a:ext>
                </a:extLst>
              </a:tr>
              <a:tr h="525694">
                <a:tc>
                  <a:txBody>
                    <a:bodyPr/>
                    <a:lstStyle/>
                    <a:p>
                      <a:pPr algn="l"/>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Netflix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Amazon</a:t>
                      </a:r>
                      <a:r>
                        <a:rPr kumimoji="1" lang="ja-JP" altLang="en-US" sz="900" dirty="0">
                          <a:latin typeface="UD デジタル 教科書体 NK-R" panose="02020400000000000000" pitchFamily="18" charset="-128"/>
                          <a:ea typeface="UD デジタル 教科書体 NK-R" panose="02020400000000000000" pitchFamily="18" charset="-128"/>
                        </a:rPr>
                        <a:t>プライム □</a:t>
                      </a:r>
                      <a:r>
                        <a:rPr kumimoji="1" lang="en-US" altLang="ja-JP" sz="900" dirty="0">
                          <a:latin typeface="UD デジタル 教科書体 NK-R" panose="02020400000000000000" pitchFamily="18" charset="-128"/>
                          <a:ea typeface="UD デジタル 教科書体 NK-R" panose="02020400000000000000" pitchFamily="18" charset="-128"/>
                        </a:rPr>
                        <a:t>Hulu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Disney+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U-NEXT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Spotify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Apple Music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Amazon Music Unlimited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iCloud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Google One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YouTube Premium </a:t>
                      </a:r>
                      <a:r>
                        <a:rPr kumimoji="1" lang="ja-JP" altLang="en-US" sz="900" dirty="0">
                          <a:latin typeface="UD デジタル 教科書体 NK-R" panose="02020400000000000000" pitchFamily="18" charset="-128"/>
                          <a:ea typeface="UD デジタル 教科書体 NK-R" panose="02020400000000000000" pitchFamily="18" charset="-128"/>
                        </a:rPr>
                        <a:t>□その他（　　　　　　　　　　　　　　　　　　　　　　）</a:t>
                      </a:r>
                      <a:endParaRPr kumimoji="1" lang="en-US" altLang="ja-JP" sz="9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r>
                        <a:rPr kumimoji="1" lang="ja-JP" altLang="en-US" sz="1200" u="sng"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円</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539528">
                <a:tc>
                  <a:txBody>
                    <a:bodyPr/>
                    <a:lstStyle/>
                    <a:p>
                      <a:pPr algn="l"/>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Netflix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Amazon</a:t>
                      </a:r>
                      <a:r>
                        <a:rPr kumimoji="1" lang="ja-JP" altLang="en-US" sz="900" dirty="0">
                          <a:latin typeface="UD デジタル 教科書体 NK-R" panose="02020400000000000000" pitchFamily="18" charset="-128"/>
                          <a:ea typeface="UD デジタル 教科書体 NK-R" panose="02020400000000000000" pitchFamily="18" charset="-128"/>
                        </a:rPr>
                        <a:t>プライム □</a:t>
                      </a:r>
                      <a:r>
                        <a:rPr kumimoji="1" lang="en-US" altLang="ja-JP" sz="900" dirty="0">
                          <a:latin typeface="UD デジタル 教科書体 NK-R" panose="02020400000000000000" pitchFamily="18" charset="-128"/>
                          <a:ea typeface="UD デジタル 教科書体 NK-R" panose="02020400000000000000" pitchFamily="18" charset="-128"/>
                        </a:rPr>
                        <a:t>Hulu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Disney+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U-NEXT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Spotify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Apple Music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Amazon Music Unlimited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iCloud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Google One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YouTube Premium </a:t>
                      </a:r>
                      <a:r>
                        <a:rPr kumimoji="1" lang="ja-JP" altLang="en-US" sz="900" dirty="0">
                          <a:latin typeface="UD デジタル 教科書体 NK-R" panose="02020400000000000000" pitchFamily="18" charset="-128"/>
                          <a:ea typeface="UD デジタル 教科書体 NK-R" panose="02020400000000000000" pitchFamily="18" charset="-128"/>
                        </a:rPr>
                        <a:t>□その他（　　　　　　　　　　　　　　　　　　　　　　）</a:t>
                      </a:r>
                      <a:endParaRPr kumimoji="1" lang="en-US" altLang="ja-JP" sz="9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r>
                        <a:rPr kumimoji="1" lang="ja-JP" altLang="en-US" sz="1200" u="sng"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円</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345763356"/>
                  </a:ext>
                </a:extLst>
              </a:tr>
              <a:tr h="539528">
                <a:tc>
                  <a:txBody>
                    <a:bodyPr/>
                    <a:lstStyle/>
                    <a:p>
                      <a:pPr algn="l"/>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Netflix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Amazon</a:t>
                      </a:r>
                      <a:r>
                        <a:rPr kumimoji="1" lang="ja-JP" altLang="en-US" sz="900" dirty="0">
                          <a:latin typeface="UD デジタル 教科書体 NK-R" panose="02020400000000000000" pitchFamily="18" charset="-128"/>
                          <a:ea typeface="UD デジタル 教科書体 NK-R" panose="02020400000000000000" pitchFamily="18" charset="-128"/>
                        </a:rPr>
                        <a:t>プライム □</a:t>
                      </a:r>
                      <a:r>
                        <a:rPr kumimoji="1" lang="en-US" altLang="ja-JP" sz="900" dirty="0">
                          <a:latin typeface="UD デジタル 教科書体 NK-R" panose="02020400000000000000" pitchFamily="18" charset="-128"/>
                          <a:ea typeface="UD デジタル 教科書体 NK-R" panose="02020400000000000000" pitchFamily="18" charset="-128"/>
                        </a:rPr>
                        <a:t>Hulu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Disney+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U-NEXT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Spotify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Apple Music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Amazon Music Unlimited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iCloud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Google One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YouTube Premium </a:t>
                      </a:r>
                      <a:r>
                        <a:rPr kumimoji="1" lang="ja-JP" altLang="en-US" sz="900" dirty="0">
                          <a:latin typeface="UD デジタル 教科書体 NK-R" panose="02020400000000000000" pitchFamily="18" charset="-128"/>
                          <a:ea typeface="UD デジタル 教科書体 NK-R" panose="02020400000000000000" pitchFamily="18" charset="-128"/>
                        </a:rPr>
                        <a:t>□その他（　　　　　　　　　　　　　　　　　　　　　　）</a:t>
                      </a:r>
                      <a:endParaRPr kumimoji="1" lang="en-US" altLang="ja-JP" sz="900" dirty="0">
                        <a:latin typeface="UD デジタル 教科書体 NK-R" panose="02020400000000000000" pitchFamily="18" charset="-128"/>
                        <a:ea typeface="UD デジタル 教科書体 NK-R" panose="02020400000000000000" pitchFamily="18" charset="-128"/>
                      </a:endParaRPr>
                    </a:p>
                  </a:txBody>
                  <a:tcPr marL="36000" marR="0" marT="46800" anchor="ctr">
                    <a:lnL w="1905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r>
                        <a:rPr kumimoji="1" lang="ja-JP" altLang="en-US" sz="1200" u="sng"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円</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2825321697"/>
                  </a:ext>
                </a:extLst>
              </a:tr>
            </a:tbl>
          </a:graphicData>
        </a:graphic>
      </p:graphicFrame>
    </p:spTree>
    <p:extLst>
      <p:ext uri="{BB962C8B-B14F-4D97-AF65-F5344CB8AC3E}">
        <p14:creationId xmlns:p14="http://schemas.microsoft.com/office/powerpoint/2010/main" val="668493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304" y="7949207"/>
            <a:ext cx="669826" cy="1108678"/>
          </a:xfrm>
          <a:prstGeom prst="rect">
            <a:avLst/>
          </a:prstGeom>
        </p:spPr>
      </p:pic>
      <p:sp>
        <p:nvSpPr>
          <p:cNvPr id="14" name="角丸四角形 13"/>
          <p:cNvSpPr/>
          <p:nvPr/>
        </p:nvSpPr>
        <p:spPr>
          <a:xfrm>
            <a:off x="1016270" y="1017953"/>
            <a:ext cx="2556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51482" y="740380"/>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⑤　生命保険・損害保険　</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r>
              <a:rPr kumimoji="1" lang="en-US" altLang="ja-JP" dirty="0"/>
              <a:t>20</a:t>
            </a:r>
            <a:endParaRPr kumimoji="1" lang="ja-JP" altLang="en-US" dirty="0"/>
          </a:p>
        </p:txBody>
      </p:sp>
      <p:sp>
        <p:nvSpPr>
          <p:cNvPr id="13" name="テキスト ボックス 12"/>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60251771"/>
              </p:ext>
            </p:extLst>
          </p:nvPr>
        </p:nvGraphicFramePr>
        <p:xfrm>
          <a:off x="988479" y="3404362"/>
          <a:ext cx="5531176" cy="1944180"/>
        </p:xfrm>
        <a:graphic>
          <a:graphicData uri="http://schemas.openxmlformats.org/drawingml/2006/table">
            <a:tbl>
              <a:tblPr>
                <a:tableStyleId>{5C22544A-7EE6-4342-B048-85BDC9FD1C3A}</a:tableStyleId>
              </a:tblPr>
              <a:tblGrid>
                <a:gridCol w="955616">
                  <a:extLst>
                    <a:ext uri="{9D8B030D-6E8A-4147-A177-3AD203B41FA5}">
                      <a16:colId xmlns:a16="http://schemas.microsoft.com/office/drawing/2014/main" val="127087539"/>
                    </a:ext>
                  </a:extLst>
                </a:gridCol>
                <a:gridCol w="699596">
                  <a:extLst>
                    <a:ext uri="{9D8B030D-6E8A-4147-A177-3AD203B41FA5}">
                      <a16:colId xmlns:a16="http://schemas.microsoft.com/office/drawing/2014/main" val="567388105"/>
                    </a:ext>
                  </a:extLst>
                </a:gridCol>
                <a:gridCol w="542288">
                  <a:extLst>
                    <a:ext uri="{9D8B030D-6E8A-4147-A177-3AD203B41FA5}">
                      <a16:colId xmlns:a16="http://schemas.microsoft.com/office/drawing/2014/main" val="2049063322"/>
                    </a:ext>
                  </a:extLst>
                </a:gridCol>
                <a:gridCol w="1095375">
                  <a:extLst>
                    <a:ext uri="{9D8B030D-6E8A-4147-A177-3AD203B41FA5}">
                      <a16:colId xmlns:a16="http://schemas.microsoft.com/office/drawing/2014/main" val="1875241045"/>
                    </a:ext>
                  </a:extLst>
                </a:gridCol>
                <a:gridCol w="790575">
                  <a:extLst>
                    <a:ext uri="{9D8B030D-6E8A-4147-A177-3AD203B41FA5}">
                      <a16:colId xmlns:a16="http://schemas.microsoft.com/office/drawing/2014/main" val="673490592"/>
                    </a:ext>
                  </a:extLst>
                </a:gridCol>
                <a:gridCol w="1447726">
                  <a:extLst>
                    <a:ext uri="{9D8B030D-6E8A-4147-A177-3AD203B41FA5}">
                      <a16:colId xmlns:a16="http://schemas.microsoft.com/office/drawing/2014/main" val="3843770735"/>
                    </a:ext>
                  </a:extLst>
                </a:gridCol>
              </a:tblGrid>
              <a:tr h="324030">
                <a:tc rowSpan="6">
                  <a:txBody>
                    <a:bodyPr/>
                    <a:lstStyle/>
                    <a:p>
                      <a:pPr algn="l"/>
                      <a:r>
                        <a:rPr kumimoji="1" lang="en-US" altLang="ja-JP" sz="1100" b="1" dirty="0">
                          <a:latin typeface="UD デジタル 教科書体 NK-R" panose="02020400000000000000" pitchFamily="18" charset="-128"/>
                          <a:ea typeface="UD デジタル 教科書体 NK-R" panose="02020400000000000000" pitchFamily="18" charset="-128"/>
                        </a:rPr>
                        <a:t>【</a:t>
                      </a:r>
                      <a:r>
                        <a:rPr kumimoji="1" lang="ja-JP" altLang="en-US" sz="1100" b="1" dirty="0">
                          <a:latin typeface="UD デジタル 教科書体 NK-R" panose="02020400000000000000" pitchFamily="18" charset="-128"/>
                          <a:ea typeface="UD デジタル 教科書体 NK-R" panose="02020400000000000000" pitchFamily="18" charset="-128"/>
                        </a:rPr>
                        <a:t>生命保険</a:t>
                      </a:r>
                      <a:r>
                        <a:rPr kumimoji="1" lang="en-US" altLang="ja-JP" sz="1100" b="1" dirty="0">
                          <a:latin typeface="UD デジタル 教科書体 NK-R" panose="02020400000000000000" pitchFamily="18" charset="-128"/>
                          <a:ea typeface="UD デジタル 教科書体 NK-R" panose="02020400000000000000" pitchFamily="18" charset="-128"/>
                        </a:rPr>
                        <a:t>】</a:t>
                      </a:r>
                    </a:p>
                    <a:p>
                      <a:pPr algn="l"/>
                      <a:r>
                        <a:rPr kumimoji="1" lang="ja-JP" altLang="en-US" sz="1050" dirty="0">
                          <a:latin typeface="UD デジタル 教科書体 NK-R" panose="02020400000000000000" pitchFamily="18" charset="-128"/>
                          <a:ea typeface="UD デジタル 教科書体 NK-R" panose="02020400000000000000" pitchFamily="18" charset="-128"/>
                        </a:rPr>
                        <a:t>□死亡保険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□生存保険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□医療保険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□介護保険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spcAft>
                          <a:spcPts val="600"/>
                        </a:spcAft>
                      </a:pPr>
                      <a:r>
                        <a:rPr kumimoji="1" lang="ja-JP" altLang="en-US" sz="1050" dirty="0">
                          <a:latin typeface="UD デジタル 教科書体 NK-R" panose="02020400000000000000" pitchFamily="18" charset="-128"/>
                          <a:ea typeface="UD デジタル 教科書体 NK-R" panose="02020400000000000000" pitchFamily="18" charset="-128"/>
                        </a:rPr>
                        <a:t>□その他</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en-US" altLang="ja-JP" sz="1100" b="1" dirty="0">
                          <a:latin typeface="UD デジタル 教科書体 NK-R" panose="02020400000000000000" pitchFamily="18" charset="-128"/>
                          <a:ea typeface="UD デジタル 教科書体 NK-R" panose="02020400000000000000" pitchFamily="18" charset="-128"/>
                        </a:rPr>
                        <a:t>【</a:t>
                      </a:r>
                      <a:r>
                        <a:rPr kumimoji="1" lang="ja-JP" altLang="en-US" sz="1100" b="1" dirty="0">
                          <a:latin typeface="UD デジタル 教科書体 NK-R" panose="02020400000000000000" pitchFamily="18" charset="-128"/>
                          <a:ea typeface="UD デジタル 教科書体 NK-R" panose="02020400000000000000" pitchFamily="18" charset="-128"/>
                        </a:rPr>
                        <a:t>損害保険</a:t>
                      </a:r>
                      <a:r>
                        <a:rPr kumimoji="1" lang="en-US" altLang="ja-JP" sz="1100" b="1" dirty="0">
                          <a:latin typeface="UD デジタル 教科書体 NK-R" panose="02020400000000000000" pitchFamily="18" charset="-128"/>
                          <a:ea typeface="UD デジタル 教科書体 NK-R" panose="02020400000000000000" pitchFamily="18" charset="-128"/>
                        </a:rPr>
                        <a:t>】</a:t>
                      </a:r>
                    </a:p>
                    <a:p>
                      <a:pPr algn="l"/>
                      <a:r>
                        <a:rPr kumimoji="1" lang="ja-JP" altLang="en-US" sz="1050" dirty="0">
                          <a:latin typeface="UD デジタル 教科書体 NK-R" panose="02020400000000000000" pitchFamily="18" charset="-128"/>
                          <a:ea typeface="UD デジタル 教科書体 NK-R" panose="02020400000000000000" pitchFamily="18" charset="-128"/>
                        </a:rPr>
                        <a:t>□体の保険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□住宅の保険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□自動車保険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□その他</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marT="46800">
                    <a:lnL w="19050" cap="flat" cmpd="sng" algn="ctr">
                      <a:solidFill>
                        <a:srgbClr val="4472C4"/>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rowSpan="3">
                  <a:txBody>
                    <a:bodyPr/>
                    <a:lstStyle/>
                    <a:p>
                      <a:r>
                        <a:rPr kumimoji="1" lang="ja-JP" altLang="en-US" sz="1200" b="1" dirty="0">
                          <a:effectLst/>
                          <a:latin typeface="UD デジタル 教科書体 NP-B" panose="02020700000000000000" pitchFamily="18" charset="-128"/>
                          <a:ea typeface="UD デジタル 教科書体 NP-B" panose="02020700000000000000" pitchFamily="18" charset="-128"/>
                        </a:rPr>
                        <a:t>保険会社</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p>
                      <a:r>
                        <a:rPr kumimoji="1" lang="en-US" altLang="ja-JP" sz="1200" b="1" dirty="0">
                          <a:effectLst/>
                          <a:latin typeface="UD デジタル 教科書体 NP-B" panose="02020700000000000000" pitchFamily="18" charset="-128"/>
                          <a:ea typeface="UD デジタル 教科書体 NP-B" panose="02020700000000000000" pitchFamily="18" charset="-128"/>
                        </a:rPr>
                        <a:t>(</a:t>
                      </a:r>
                      <a:r>
                        <a:rPr kumimoji="1" lang="ja-JP" altLang="en-US" sz="1200" b="1" dirty="0">
                          <a:effectLst/>
                          <a:latin typeface="UD デジタル 教科書体 NP-B" panose="02020700000000000000" pitchFamily="18" charset="-128"/>
                          <a:ea typeface="UD デジタル 教科書体 NP-B" panose="02020700000000000000" pitchFamily="18" charset="-128"/>
                        </a:rPr>
                        <a:t>保険者</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p>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②</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名称</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3200899"/>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連絡先</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295116"/>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担当者</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5763356"/>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被保険者</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契約者</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632508055"/>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証券番号</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保険期間</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2825321697"/>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保険料</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r>
                        <a:rPr kumimoji="1" lang="ja-JP" altLang="en-US" sz="1200" b="1" dirty="0">
                          <a:effectLst/>
                          <a:latin typeface="UD デジタル 教科書体 NP-B" panose="02020700000000000000" pitchFamily="18" charset="-128"/>
                          <a:ea typeface="UD デジタル 教科書体 NP-B" panose="02020700000000000000" pitchFamily="18" charset="-128"/>
                        </a:rPr>
                        <a:t>月額</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受取人</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503380741"/>
                  </a:ext>
                </a:extLst>
              </a:tr>
            </a:tbl>
          </a:graphicData>
        </a:graphic>
      </p:graphicFrame>
      <p:sp>
        <p:nvSpPr>
          <p:cNvPr id="20" name="テキスト ボックス 19"/>
          <p:cNvSpPr txBox="1"/>
          <p:nvPr/>
        </p:nvSpPr>
        <p:spPr>
          <a:xfrm>
            <a:off x="4398514" y="735964"/>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438549704"/>
              </p:ext>
            </p:extLst>
          </p:nvPr>
        </p:nvGraphicFramePr>
        <p:xfrm>
          <a:off x="988479" y="1139931"/>
          <a:ext cx="5531176" cy="2268210"/>
        </p:xfrm>
        <a:graphic>
          <a:graphicData uri="http://schemas.openxmlformats.org/drawingml/2006/table">
            <a:tbl>
              <a:tblPr firstRow="1">
                <a:tableStyleId>{5C22544A-7EE6-4342-B048-85BDC9FD1C3A}</a:tableStyleId>
              </a:tblPr>
              <a:tblGrid>
                <a:gridCol w="955616">
                  <a:extLst>
                    <a:ext uri="{9D8B030D-6E8A-4147-A177-3AD203B41FA5}">
                      <a16:colId xmlns:a16="http://schemas.microsoft.com/office/drawing/2014/main" val="127087539"/>
                    </a:ext>
                  </a:extLst>
                </a:gridCol>
                <a:gridCol w="699596">
                  <a:extLst>
                    <a:ext uri="{9D8B030D-6E8A-4147-A177-3AD203B41FA5}">
                      <a16:colId xmlns:a16="http://schemas.microsoft.com/office/drawing/2014/main" val="567388105"/>
                    </a:ext>
                  </a:extLst>
                </a:gridCol>
                <a:gridCol w="542288">
                  <a:extLst>
                    <a:ext uri="{9D8B030D-6E8A-4147-A177-3AD203B41FA5}">
                      <a16:colId xmlns:a16="http://schemas.microsoft.com/office/drawing/2014/main" val="2049063322"/>
                    </a:ext>
                  </a:extLst>
                </a:gridCol>
                <a:gridCol w="1095375">
                  <a:extLst>
                    <a:ext uri="{9D8B030D-6E8A-4147-A177-3AD203B41FA5}">
                      <a16:colId xmlns:a16="http://schemas.microsoft.com/office/drawing/2014/main" val="1875241045"/>
                    </a:ext>
                  </a:extLst>
                </a:gridCol>
                <a:gridCol w="790575">
                  <a:extLst>
                    <a:ext uri="{9D8B030D-6E8A-4147-A177-3AD203B41FA5}">
                      <a16:colId xmlns:a16="http://schemas.microsoft.com/office/drawing/2014/main" val="673490592"/>
                    </a:ext>
                  </a:extLst>
                </a:gridCol>
                <a:gridCol w="1447726">
                  <a:extLst>
                    <a:ext uri="{9D8B030D-6E8A-4147-A177-3AD203B41FA5}">
                      <a16:colId xmlns:a16="http://schemas.microsoft.com/office/drawing/2014/main" val="3843770735"/>
                    </a:ext>
                  </a:extLst>
                </a:gridCol>
              </a:tblGrid>
              <a:tr h="324030">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種類</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9050" cap="flat" cmpd="sng" algn="ctr">
                      <a:solidFill>
                        <a:srgbClr val="4472C4"/>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solidFill>
                  </a:tcPr>
                </a:tc>
                <a:tc gridSpan="5">
                  <a:txBody>
                    <a:bodyPr/>
                    <a:lstStyle/>
                    <a:p>
                      <a:pPr algn="l"/>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　保険会社等</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solidFill>
                  </a:tcPr>
                </a:tc>
                <a:tc hMerge="1">
                  <a:txBody>
                    <a:bodyPr/>
                    <a:lstStyle/>
                    <a:p>
                      <a:pPr algn="ct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hMerge="1">
                  <a:txBody>
                    <a:bodyPr/>
                    <a:lstStyle/>
                    <a:p>
                      <a:pPr algn="ctr"/>
                      <a:endParaRPr kumimoji="1" lang="en-US" altLang="ja-JP" sz="1200" b="0" dirty="0">
                        <a:latin typeface="HGS創英角ｺﾞｼｯｸUB" panose="020B0900000000000000" pitchFamily="50" charset="-128"/>
                        <a:ea typeface="HGS創英角ｺﾞｼｯｸUB" panose="020B0900000000000000" pitchFamily="50" charset="-128"/>
                      </a:endParaRPr>
                    </a:p>
                  </a:txBody>
                  <a:tcPr marL="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pPr algn="ct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tc>
                <a:tc hMerge="1">
                  <a:txBody>
                    <a:bodyPr/>
                    <a:lstStyle/>
                    <a:p>
                      <a:pPr algn="l"/>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tc>
                <a:extLst>
                  <a:ext uri="{0D108BD9-81ED-4DB2-BD59-A6C34878D82A}">
                    <a16:rowId xmlns:a16="http://schemas.microsoft.com/office/drawing/2014/main" val="3113242346"/>
                  </a:ext>
                </a:extLst>
              </a:tr>
              <a:tr h="324030">
                <a:tc rowSpan="6">
                  <a:txBody>
                    <a:bodyPr/>
                    <a:lstStyle/>
                    <a:p>
                      <a:pPr algn="l"/>
                      <a:r>
                        <a:rPr kumimoji="1" lang="en-US" altLang="ja-JP" sz="1100" b="1" dirty="0">
                          <a:latin typeface="UD デジタル 教科書体 NK-R" panose="02020400000000000000" pitchFamily="18" charset="-128"/>
                          <a:ea typeface="UD デジタル 教科書体 NK-R" panose="02020400000000000000" pitchFamily="18" charset="-128"/>
                        </a:rPr>
                        <a:t>【</a:t>
                      </a:r>
                      <a:r>
                        <a:rPr kumimoji="1" lang="ja-JP" altLang="en-US" sz="1100" b="1" dirty="0">
                          <a:latin typeface="UD デジタル 教科書体 NK-R" panose="02020400000000000000" pitchFamily="18" charset="-128"/>
                          <a:ea typeface="UD デジタル 教科書体 NK-R" panose="02020400000000000000" pitchFamily="18" charset="-128"/>
                        </a:rPr>
                        <a:t>生命保険</a:t>
                      </a:r>
                      <a:r>
                        <a:rPr kumimoji="1" lang="en-US" altLang="ja-JP" sz="1100" b="1" dirty="0">
                          <a:latin typeface="UD デジタル 教科書体 NK-R" panose="02020400000000000000" pitchFamily="18" charset="-128"/>
                          <a:ea typeface="UD デジタル 教科書体 NK-R" panose="02020400000000000000" pitchFamily="18" charset="-128"/>
                        </a:rPr>
                        <a:t>】</a:t>
                      </a:r>
                    </a:p>
                    <a:p>
                      <a:pPr algn="l"/>
                      <a:r>
                        <a:rPr kumimoji="1" lang="ja-JP" altLang="en-US" sz="1050" dirty="0">
                          <a:latin typeface="UD デジタル 教科書体 NK-R" panose="02020400000000000000" pitchFamily="18" charset="-128"/>
                          <a:ea typeface="UD デジタル 教科書体 NK-R" panose="02020400000000000000" pitchFamily="18" charset="-128"/>
                        </a:rPr>
                        <a:t>□死亡保険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□生存保険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□医療保険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□介護保険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spcAft>
                          <a:spcPts val="600"/>
                        </a:spcAft>
                      </a:pPr>
                      <a:r>
                        <a:rPr kumimoji="1" lang="ja-JP" altLang="en-US" sz="1050" dirty="0">
                          <a:latin typeface="UD デジタル 教科書体 NK-R" panose="02020400000000000000" pitchFamily="18" charset="-128"/>
                          <a:ea typeface="UD デジタル 教科書体 NK-R" panose="02020400000000000000" pitchFamily="18" charset="-128"/>
                        </a:rPr>
                        <a:t>□その他</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en-US" altLang="ja-JP" sz="1100" b="1" dirty="0">
                          <a:latin typeface="UD デジタル 教科書体 NK-R" panose="02020400000000000000" pitchFamily="18" charset="-128"/>
                          <a:ea typeface="UD デジタル 教科書体 NK-R" panose="02020400000000000000" pitchFamily="18" charset="-128"/>
                        </a:rPr>
                        <a:t>【</a:t>
                      </a:r>
                      <a:r>
                        <a:rPr kumimoji="1" lang="ja-JP" altLang="en-US" sz="1100" b="1" dirty="0">
                          <a:latin typeface="UD デジタル 教科書体 NK-R" panose="02020400000000000000" pitchFamily="18" charset="-128"/>
                          <a:ea typeface="UD デジタル 教科書体 NK-R" panose="02020400000000000000" pitchFamily="18" charset="-128"/>
                        </a:rPr>
                        <a:t>損害保険</a:t>
                      </a:r>
                      <a:r>
                        <a:rPr kumimoji="1" lang="en-US" altLang="ja-JP" sz="1100" b="1" dirty="0">
                          <a:latin typeface="UD デジタル 教科書体 NK-R" panose="02020400000000000000" pitchFamily="18" charset="-128"/>
                          <a:ea typeface="UD デジタル 教科書体 NK-R" panose="02020400000000000000" pitchFamily="18" charset="-128"/>
                        </a:rPr>
                        <a:t>】</a:t>
                      </a:r>
                    </a:p>
                    <a:p>
                      <a:pPr algn="l"/>
                      <a:r>
                        <a:rPr kumimoji="1" lang="ja-JP" altLang="en-US" sz="1050" dirty="0">
                          <a:latin typeface="UD デジタル 教科書体 NK-R" panose="02020400000000000000" pitchFamily="18" charset="-128"/>
                          <a:ea typeface="UD デジタル 教科書体 NK-R" panose="02020400000000000000" pitchFamily="18" charset="-128"/>
                        </a:rPr>
                        <a:t>□体の保険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□住宅の保険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□自動車保険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□その他</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marT="46800">
                    <a:lnL w="19050" cap="flat" cmpd="sng" algn="ctr">
                      <a:solidFill>
                        <a:srgbClr val="4472C4"/>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rowSpan="3">
                  <a:txBody>
                    <a:bodyPr/>
                    <a:lstStyle/>
                    <a:p>
                      <a:r>
                        <a:rPr kumimoji="1" lang="ja-JP" altLang="en-US" sz="1200" b="1" dirty="0">
                          <a:effectLst/>
                          <a:latin typeface="UD デジタル 教科書体 NP-B" panose="02020700000000000000" pitchFamily="18" charset="-128"/>
                          <a:ea typeface="UD デジタル 教科書体 NP-B" panose="02020700000000000000" pitchFamily="18" charset="-128"/>
                        </a:rPr>
                        <a:t>保険会社</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p>
                      <a:r>
                        <a:rPr kumimoji="1" lang="en-US" altLang="ja-JP" sz="1200" b="1" dirty="0">
                          <a:effectLst/>
                          <a:latin typeface="UD デジタル 教科書体 NP-B" panose="02020700000000000000" pitchFamily="18" charset="-128"/>
                          <a:ea typeface="UD デジタル 教科書体 NP-B" panose="02020700000000000000" pitchFamily="18" charset="-128"/>
                        </a:rPr>
                        <a:t>(</a:t>
                      </a:r>
                      <a:r>
                        <a:rPr kumimoji="1" lang="ja-JP" altLang="en-US" sz="1200" b="1" dirty="0">
                          <a:effectLst/>
                          <a:latin typeface="UD デジタル 教科書体 NP-B" panose="02020700000000000000" pitchFamily="18" charset="-128"/>
                          <a:ea typeface="UD デジタル 教科書体 NP-B" panose="02020700000000000000" pitchFamily="18" charset="-128"/>
                        </a:rPr>
                        <a:t>保険者</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p>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①</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名称</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3200899"/>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連絡先</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295116"/>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担当者</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5763356"/>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被保険者</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契約者</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632508055"/>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証券番号</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保険期間</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2825321697"/>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保険料</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r>
                        <a:rPr kumimoji="1" lang="ja-JP" altLang="en-US" sz="1200" b="1" dirty="0">
                          <a:effectLst/>
                          <a:latin typeface="UD デジタル 教科書体 NP-B" panose="02020700000000000000" pitchFamily="18" charset="-128"/>
                          <a:ea typeface="UD デジタル 教科書体 NP-B" panose="02020700000000000000" pitchFamily="18" charset="-128"/>
                        </a:rPr>
                        <a:t>月額</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受取人</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50338074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916220216"/>
              </p:ext>
            </p:extLst>
          </p:nvPr>
        </p:nvGraphicFramePr>
        <p:xfrm>
          <a:off x="988479" y="5348542"/>
          <a:ext cx="5531176" cy="1944180"/>
        </p:xfrm>
        <a:graphic>
          <a:graphicData uri="http://schemas.openxmlformats.org/drawingml/2006/table">
            <a:tbl>
              <a:tblPr>
                <a:tableStyleId>{5C22544A-7EE6-4342-B048-85BDC9FD1C3A}</a:tableStyleId>
              </a:tblPr>
              <a:tblGrid>
                <a:gridCol w="955616">
                  <a:extLst>
                    <a:ext uri="{9D8B030D-6E8A-4147-A177-3AD203B41FA5}">
                      <a16:colId xmlns:a16="http://schemas.microsoft.com/office/drawing/2014/main" val="127087539"/>
                    </a:ext>
                  </a:extLst>
                </a:gridCol>
                <a:gridCol w="699596">
                  <a:extLst>
                    <a:ext uri="{9D8B030D-6E8A-4147-A177-3AD203B41FA5}">
                      <a16:colId xmlns:a16="http://schemas.microsoft.com/office/drawing/2014/main" val="567388105"/>
                    </a:ext>
                  </a:extLst>
                </a:gridCol>
                <a:gridCol w="542288">
                  <a:extLst>
                    <a:ext uri="{9D8B030D-6E8A-4147-A177-3AD203B41FA5}">
                      <a16:colId xmlns:a16="http://schemas.microsoft.com/office/drawing/2014/main" val="2049063322"/>
                    </a:ext>
                  </a:extLst>
                </a:gridCol>
                <a:gridCol w="1095375">
                  <a:extLst>
                    <a:ext uri="{9D8B030D-6E8A-4147-A177-3AD203B41FA5}">
                      <a16:colId xmlns:a16="http://schemas.microsoft.com/office/drawing/2014/main" val="1875241045"/>
                    </a:ext>
                  </a:extLst>
                </a:gridCol>
                <a:gridCol w="790575">
                  <a:extLst>
                    <a:ext uri="{9D8B030D-6E8A-4147-A177-3AD203B41FA5}">
                      <a16:colId xmlns:a16="http://schemas.microsoft.com/office/drawing/2014/main" val="673490592"/>
                    </a:ext>
                  </a:extLst>
                </a:gridCol>
                <a:gridCol w="1447726">
                  <a:extLst>
                    <a:ext uri="{9D8B030D-6E8A-4147-A177-3AD203B41FA5}">
                      <a16:colId xmlns:a16="http://schemas.microsoft.com/office/drawing/2014/main" val="3843770735"/>
                    </a:ext>
                  </a:extLst>
                </a:gridCol>
              </a:tblGrid>
              <a:tr h="324030">
                <a:tc rowSpan="6">
                  <a:txBody>
                    <a:bodyPr/>
                    <a:lstStyle/>
                    <a:p>
                      <a:pPr algn="l"/>
                      <a:r>
                        <a:rPr kumimoji="1" lang="en-US" altLang="ja-JP" sz="1100" b="1" dirty="0">
                          <a:latin typeface="UD デジタル 教科書体 NK-R" panose="02020400000000000000" pitchFamily="18" charset="-128"/>
                          <a:ea typeface="UD デジタル 教科書体 NK-R" panose="02020400000000000000" pitchFamily="18" charset="-128"/>
                        </a:rPr>
                        <a:t>【</a:t>
                      </a:r>
                      <a:r>
                        <a:rPr kumimoji="1" lang="ja-JP" altLang="en-US" sz="1100" b="1" dirty="0">
                          <a:latin typeface="UD デジタル 教科書体 NK-R" panose="02020400000000000000" pitchFamily="18" charset="-128"/>
                          <a:ea typeface="UD デジタル 教科書体 NK-R" panose="02020400000000000000" pitchFamily="18" charset="-128"/>
                        </a:rPr>
                        <a:t>生命保険</a:t>
                      </a:r>
                      <a:r>
                        <a:rPr kumimoji="1" lang="en-US" altLang="ja-JP" sz="1100" b="1" dirty="0">
                          <a:latin typeface="UD デジタル 教科書体 NK-R" panose="02020400000000000000" pitchFamily="18" charset="-128"/>
                          <a:ea typeface="UD デジタル 教科書体 NK-R" panose="02020400000000000000" pitchFamily="18" charset="-128"/>
                        </a:rPr>
                        <a:t>】</a:t>
                      </a:r>
                    </a:p>
                    <a:p>
                      <a:pPr algn="l"/>
                      <a:r>
                        <a:rPr kumimoji="1" lang="ja-JP" altLang="en-US" sz="1050" dirty="0">
                          <a:latin typeface="UD デジタル 教科書体 NK-R" panose="02020400000000000000" pitchFamily="18" charset="-128"/>
                          <a:ea typeface="UD デジタル 教科書体 NK-R" panose="02020400000000000000" pitchFamily="18" charset="-128"/>
                        </a:rPr>
                        <a:t>□死亡保険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□生存保険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□医療保険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□介護保険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spcAft>
                          <a:spcPts val="600"/>
                        </a:spcAft>
                      </a:pPr>
                      <a:r>
                        <a:rPr kumimoji="1" lang="ja-JP" altLang="en-US" sz="1050" dirty="0">
                          <a:latin typeface="UD デジタル 教科書体 NK-R" panose="02020400000000000000" pitchFamily="18" charset="-128"/>
                          <a:ea typeface="UD デジタル 教科書体 NK-R" panose="02020400000000000000" pitchFamily="18" charset="-128"/>
                        </a:rPr>
                        <a:t>□その他</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en-US" altLang="ja-JP" sz="1100" b="1" dirty="0">
                          <a:latin typeface="UD デジタル 教科書体 NK-R" panose="02020400000000000000" pitchFamily="18" charset="-128"/>
                          <a:ea typeface="UD デジタル 教科書体 NK-R" panose="02020400000000000000" pitchFamily="18" charset="-128"/>
                        </a:rPr>
                        <a:t>【</a:t>
                      </a:r>
                      <a:r>
                        <a:rPr kumimoji="1" lang="ja-JP" altLang="en-US" sz="1100" b="1" dirty="0">
                          <a:latin typeface="UD デジタル 教科書体 NK-R" panose="02020400000000000000" pitchFamily="18" charset="-128"/>
                          <a:ea typeface="UD デジタル 教科書体 NK-R" panose="02020400000000000000" pitchFamily="18" charset="-128"/>
                        </a:rPr>
                        <a:t>損害保険</a:t>
                      </a:r>
                      <a:r>
                        <a:rPr kumimoji="1" lang="en-US" altLang="ja-JP" sz="1100" b="1" dirty="0">
                          <a:latin typeface="UD デジタル 教科書体 NK-R" panose="02020400000000000000" pitchFamily="18" charset="-128"/>
                          <a:ea typeface="UD デジタル 教科書体 NK-R" panose="02020400000000000000" pitchFamily="18" charset="-128"/>
                        </a:rPr>
                        <a:t>】</a:t>
                      </a:r>
                    </a:p>
                    <a:p>
                      <a:pPr algn="l"/>
                      <a:r>
                        <a:rPr kumimoji="1" lang="ja-JP" altLang="en-US" sz="1050" dirty="0">
                          <a:latin typeface="UD デジタル 教科書体 NK-R" panose="02020400000000000000" pitchFamily="18" charset="-128"/>
                          <a:ea typeface="UD デジタル 教科書体 NK-R" panose="02020400000000000000" pitchFamily="18" charset="-128"/>
                        </a:rPr>
                        <a:t>□体の保険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□住宅の保険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□自動車保険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□その他</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marT="46800">
                    <a:lnL w="19050" cap="flat" cmpd="sng" algn="ctr">
                      <a:solidFill>
                        <a:srgbClr val="4472C4"/>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rowSpan="3">
                  <a:txBody>
                    <a:bodyPr/>
                    <a:lstStyle/>
                    <a:p>
                      <a:r>
                        <a:rPr kumimoji="1" lang="ja-JP" altLang="en-US" sz="1200" b="1" dirty="0">
                          <a:effectLst/>
                          <a:latin typeface="UD デジタル 教科書体 NP-B" panose="02020700000000000000" pitchFamily="18" charset="-128"/>
                          <a:ea typeface="UD デジタル 教科書体 NP-B" panose="02020700000000000000" pitchFamily="18" charset="-128"/>
                        </a:rPr>
                        <a:t>保険会社</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p>
                      <a:r>
                        <a:rPr kumimoji="1" lang="en-US" altLang="ja-JP" sz="1200" b="1" dirty="0">
                          <a:effectLst/>
                          <a:latin typeface="UD デジタル 教科書体 NP-B" panose="02020700000000000000" pitchFamily="18" charset="-128"/>
                          <a:ea typeface="UD デジタル 教科書体 NP-B" panose="02020700000000000000" pitchFamily="18" charset="-128"/>
                        </a:rPr>
                        <a:t>(</a:t>
                      </a:r>
                      <a:r>
                        <a:rPr kumimoji="1" lang="ja-JP" altLang="en-US" sz="1200" b="1" dirty="0">
                          <a:effectLst/>
                          <a:latin typeface="UD デジタル 教科書体 NP-B" panose="02020700000000000000" pitchFamily="18" charset="-128"/>
                          <a:ea typeface="UD デジタル 教科書体 NP-B" panose="02020700000000000000" pitchFamily="18" charset="-128"/>
                        </a:rPr>
                        <a:t>保険者</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p>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③</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名称</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3200899"/>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連絡先</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295116"/>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担当者</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5763356"/>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被保険者</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契約者</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632508055"/>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証券番号</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保険期間</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2825321697"/>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保険料</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r>
                        <a:rPr kumimoji="1" lang="ja-JP" altLang="en-US" sz="1200" b="1" dirty="0">
                          <a:effectLst/>
                          <a:latin typeface="UD デジタル 教科書体 NP-B" panose="02020700000000000000" pitchFamily="18" charset="-128"/>
                          <a:ea typeface="UD デジタル 教科書体 NP-B" panose="02020700000000000000" pitchFamily="18" charset="-128"/>
                        </a:rPr>
                        <a:t>月額</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受取人</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50338074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587634666"/>
              </p:ext>
            </p:extLst>
          </p:nvPr>
        </p:nvGraphicFramePr>
        <p:xfrm>
          <a:off x="988479" y="7299056"/>
          <a:ext cx="5531176" cy="1944180"/>
        </p:xfrm>
        <a:graphic>
          <a:graphicData uri="http://schemas.openxmlformats.org/drawingml/2006/table">
            <a:tbl>
              <a:tblPr>
                <a:tableStyleId>{5C22544A-7EE6-4342-B048-85BDC9FD1C3A}</a:tableStyleId>
              </a:tblPr>
              <a:tblGrid>
                <a:gridCol w="955616">
                  <a:extLst>
                    <a:ext uri="{9D8B030D-6E8A-4147-A177-3AD203B41FA5}">
                      <a16:colId xmlns:a16="http://schemas.microsoft.com/office/drawing/2014/main" val="127087539"/>
                    </a:ext>
                  </a:extLst>
                </a:gridCol>
                <a:gridCol w="699596">
                  <a:extLst>
                    <a:ext uri="{9D8B030D-6E8A-4147-A177-3AD203B41FA5}">
                      <a16:colId xmlns:a16="http://schemas.microsoft.com/office/drawing/2014/main" val="567388105"/>
                    </a:ext>
                  </a:extLst>
                </a:gridCol>
                <a:gridCol w="542288">
                  <a:extLst>
                    <a:ext uri="{9D8B030D-6E8A-4147-A177-3AD203B41FA5}">
                      <a16:colId xmlns:a16="http://schemas.microsoft.com/office/drawing/2014/main" val="2049063322"/>
                    </a:ext>
                  </a:extLst>
                </a:gridCol>
                <a:gridCol w="1095375">
                  <a:extLst>
                    <a:ext uri="{9D8B030D-6E8A-4147-A177-3AD203B41FA5}">
                      <a16:colId xmlns:a16="http://schemas.microsoft.com/office/drawing/2014/main" val="1875241045"/>
                    </a:ext>
                  </a:extLst>
                </a:gridCol>
                <a:gridCol w="790575">
                  <a:extLst>
                    <a:ext uri="{9D8B030D-6E8A-4147-A177-3AD203B41FA5}">
                      <a16:colId xmlns:a16="http://schemas.microsoft.com/office/drawing/2014/main" val="673490592"/>
                    </a:ext>
                  </a:extLst>
                </a:gridCol>
                <a:gridCol w="1447726">
                  <a:extLst>
                    <a:ext uri="{9D8B030D-6E8A-4147-A177-3AD203B41FA5}">
                      <a16:colId xmlns:a16="http://schemas.microsoft.com/office/drawing/2014/main" val="3843770735"/>
                    </a:ext>
                  </a:extLst>
                </a:gridCol>
              </a:tblGrid>
              <a:tr h="324030">
                <a:tc rowSpan="6">
                  <a:txBody>
                    <a:bodyPr/>
                    <a:lstStyle/>
                    <a:p>
                      <a:pPr algn="l"/>
                      <a:r>
                        <a:rPr kumimoji="1" lang="en-US" altLang="ja-JP" sz="1100" b="1" dirty="0">
                          <a:latin typeface="UD デジタル 教科書体 NK-R" panose="02020400000000000000" pitchFamily="18" charset="-128"/>
                          <a:ea typeface="UD デジタル 教科書体 NK-R" panose="02020400000000000000" pitchFamily="18" charset="-128"/>
                        </a:rPr>
                        <a:t>【</a:t>
                      </a:r>
                      <a:r>
                        <a:rPr kumimoji="1" lang="ja-JP" altLang="en-US" sz="1100" b="1" dirty="0">
                          <a:latin typeface="UD デジタル 教科書体 NK-R" panose="02020400000000000000" pitchFamily="18" charset="-128"/>
                          <a:ea typeface="UD デジタル 教科書体 NK-R" panose="02020400000000000000" pitchFamily="18" charset="-128"/>
                        </a:rPr>
                        <a:t>生命保険</a:t>
                      </a:r>
                      <a:r>
                        <a:rPr kumimoji="1" lang="en-US" altLang="ja-JP" sz="1100" b="1" dirty="0">
                          <a:latin typeface="UD デジタル 教科書体 NK-R" panose="02020400000000000000" pitchFamily="18" charset="-128"/>
                          <a:ea typeface="UD デジタル 教科書体 NK-R" panose="02020400000000000000" pitchFamily="18" charset="-128"/>
                        </a:rPr>
                        <a:t>】</a:t>
                      </a:r>
                    </a:p>
                    <a:p>
                      <a:pPr algn="l"/>
                      <a:r>
                        <a:rPr kumimoji="1" lang="ja-JP" altLang="en-US" sz="1050" dirty="0">
                          <a:latin typeface="UD デジタル 教科書体 NK-R" panose="02020400000000000000" pitchFamily="18" charset="-128"/>
                          <a:ea typeface="UD デジタル 教科書体 NK-R" panose="02020400000000000000" pitchFamily="18" charset="-128"/>
                        </a:rPr>
                        <a:t>□死亡保険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□生存保険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□医療保険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□介護保険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spcAft>
                          <a:spcPts val="600"/>
                        </a:spcAft>
                      </a:pPr>
                      <a:r>
                        <a:rPr kumimoji="1" lang="ja-JP" altLang="en-US" sz="1050" dirty="0">
                          <a:latin typeface="UD デジタル 教科書体 NK-R" panose="02020400000000000000" pitchFamily="18" charset="-128"/>
                          <a:ea typeface="UD デジタル 教科書体 NK-R" panose="02020400000000000000" pitchFamily="18" charset="-128"/>
                        </a:rPr>
                        <a:t>□その他</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en-US" altLang="ja-JP" sz="1100" b="1" dirty="0">
                          <a:latin typeface="UD デジタル 教科書体 NK-R" panose="02020400000000000000" pitchFamily="18" charset="-128"/>
                          <a:ea typeface="UD デジタル 教科書体 NK-R" panose="02020400000000000000" pitchFamily="18" charset="-128"/>
                        </a:rPr>
                        <a:t>【</a:t>
                      </a:r>
                      <a:r>
                        <a:rPr kumimoji="1" lang="ja-JP" altLang="en-US" sz="1100" b="1" dirty="0">
                          <a:latin typeface="UD デジタル 教科書体 NK-R" panose="02020400000000000000" pitchFamily="18" charset="-128"/>
                          <a:ea typeface="UD デジタル 教科書体 NK-R" panose="02020400000000000000" pitchFamily="18" charset="-128"/>
                        </a:rPr>
                        <a:t>損害保険</a:t>
                      </a:r>
                      <a:r>
                        <a:rPr kumimoji="1" lang="en-US" altLang="ja-JP" sz="1100" b="1" dirty="0">
                          <a:latin typeface="UD デジタル 教科書体 NK-R" panose="02020400000000000000" pitchFamily="18" charset="-128"/>
                          <a:ea typeface="UD デジタル 教科書体 NK-R" panose="02020400000000000000" pitchFamily="18" charset="-128"/>
                        </a:rPr>
                        <a:t>】</a:t>
                      </a:r>
                    </a:p>
                    <a:p>
                      <a:pPr algn="l"/>
                      <a:r>
                        <a:rPr kumimoji="1" lang="ja-JP" altLang="en-US" sz="1050" dirty="0">
                          <a:latin typeface="UD デジタル 教科書体 NK-R" panose="02020400000000000000" pitchFamily="18" charset="-128"/>
                          <a:ea typeface="UD デジタル 教科書体 NK-R" panose="02020400000000000000" pitchFamily="18" charset="-128"/>
                        </a:rPr>
                        <a:t>□体の保険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□住宅の保険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□自動車保険</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l"/>
                      <a:r>
                        <a:rPr kumimoji="1" lang="ja-JP" altLang="en-US" sz="1050" dirty="0">
                          <a:latin typeface="UD デジタル 教科書体 NK-R" panose="02020400000000000000" pitchFamily="18" charset="-128"/>
                          <a:ea typeface="UD デジタル 教科書体 NK-R" panose="02020400000000000000" pitchFamily="18" charset="-128"/>
                        </a:rPr>
                        <a:t>□その他</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0" marT="46800">
                    <a:lnL w="19050" cap="flat" cmpd="sng" algn="ctr">
                      <a:solidFill>
                        <a:srgbClr val="4472C4"/>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rowSpan="3">
                  <a:txBody>
                    <a:bodyPr/>
                    <a:lstStyle/>
                    <a:p>
                      <a:r>
                        <a:rPr kumimoji="1" lang="ja-JP" altLang="en-US" sz="1200" b="1" dirty="0">
                          <a:effectLst/>
                          <a:latin typeface="UD デジタル 教科書体 NP-B" panose="02020700000000000000" pitchFamily="18" charset="-128"/>
                          <a:ea typeface="UD デジタル 教科書体 NP-B" panose="02020700000000000000" pitchFamily="18" charset="-128"/>
                        </a:rPr>
                        <a:t>保険会社</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p>
                      <a:r>
                        <a:rPr kumimoji="1" lang="en-US" altLang="ja-JP" sz="1200" b="1" dirty="0">
                          <a:effectLst/>
                          <a:latin typeface="UD デジタル 教科書体 NP-B" panose="02020700000000000000" pitchFamily="18" charset="-128"/>
                          <a:ea typeface="UD デジタル 教科書体 NP-B" panose="02020700000000000000" pitchFamily="18" charset="-128"/>
                        </a:rPr>
                        <a:t>(</a:t>
                      </a:r>
                      <a:r>
                        <a:rPr kumimoji="1" lang="ja-JP" altLang="en-US" sz="1200" b="1" dirty="0">
                          <a:effectLst/>
                          <a:latin typeface="UD デジタル 教科書体 NP-B" panose="02020700000000000000" pitchFamily="18" charset="-128"/>
                          <a:ea typeface="UD デジタル 教科書体 NP-B" panose="02020700000000000000" pitchFamily="18" charset="-128"/>
                        </a:rPr>
                        <a:t>保険者</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p>
                    <a:p>
                      <a:pPr algn="ctr"/>
                      <a:r>
                        <a:rPr kumimoji="1" lang="ja-JP" altLang="en-US" sz="1200" b="1">
                          <a:effectLst/>
                          <a:latin typeface="UD デジタル 教科書体 NP-B" panose="02020700000000000000" pitchFamily="18" charset="-128"/>
                          <a:ea typeface="UD デジタル 教科書体 NP-B" panose="02020700000000000000" pitchFamily="18" charset="-128"/>
                        </a:rPr>
                        <a:t>④</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名称</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3200899"/>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連絡先</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295116"/>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v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pPr algn="ctr"/>
                      <a:r>
                        <a:rPr kumimoji="1" lang="ja-JP" altLang="en-US" sz="1100" b="1" dirty="0">
                          <a:effectLst/>
                          <a:latin typeface="UD デジタル 教科書体 NP-B" panose="02020700000000000000" pitchFamily="18" charset="-128"/>
                          <a:ea typeface="UD デジタル 教科書体 NP-B" panose="02020700000000000000" pitchFamily="18" charset="-128"/>
                        </a:rPr>
                        <a:t>担当者</a:t>
                      </a:r>
                      <a:endParaRPr kumimoji="1" lang="en-US" altLang="ja-JP" sz="11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rgbClr val="EFF5FB"/>
                    </a:solidFill>
                  </a:tcPr>
                </a:tc>
                <a:tc gridSpan="3">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5763356"/>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被保険者</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契約者</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632508055"/>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証券番号</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保険期間</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2825321697"/>
                  </a:ext>
                </a:extLst>
              </a:tr>
              <a:tr h="324030">
                <a:tc vMerge="1">
                  <a:txBody>
                    <a:bodyPr/>
                    <a:lstStyle/>
                    <a:p>
                      <a:pPr algn="ct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marT="46800" anchor="ctr"/>
                </a:tc>
                <a:tc gridSpan="2">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保険料</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r>
                        <a:rPr kumimoji="1" lang="ja-JP" altLang="en-US" sz="1200" b="1" dirty="0">
                          <a:effectLst/>
                          <a:latin typeface="UD デジタル 教科書体 NP-B" panose="02020700000000000000" pitchFamily="18" charset="-128"/>
                          <a:ea typeface="UD デジタル 教科書体 NP-B" panose="02020700000000000000" pitchFamily="18" charset="-128"/>
                        </a:rPr>
                        <a:t>月額</a:t>
                      </a:r>
                      <a:r>
                        <a:rPr kumimoji="1" lang="en-US" altLang="ja-JP" sz="1200" b="1" dirty="0">
                          <a:effectLst/>
                          <a:latin typeface="UD デジタル 教科書体 NP-B" panose="02020700000000000000" pitchFamily="18" charset="-128"/>
                          <a:ea typeface="UD デジタル 教科書体 NP-B" panose="02020700000000000000" pitchFamily="18" charset="-128"/>
                        </a:rPr>
                        <a:t>)</a:t>
                      </a: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hMerge="1">
                  <a:txBody>
                    <a:bodyPr/>
                    <a:lstStyle/>
                    <a:p>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marL="36000" marR="0" anchor="ct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UD デジタル 教科書体 NP-B" panose="02020700000000000000" pitchFamily="18" charset="-128"/>
                          <a:ea typeface="UD デジタル 教科書体 NP-B" panose="02020700000000000000" pitchFamily="18" charset="-128"/>
                        </a:rPr>
                        <a:t>受取人</a:t>
                      </a:r>
                      <a:endParaRPr kumimoji="1" lang="en-US" altLang="ja-JP" sz="1200" b="1" dirty="0">
                        <a:effectLst/>
                        <a:latin typeface="UD デジタル 教科書体 NP-B" panose="02020700000000000000" pitchFamily="18" charset="-128"/>
                        <a:ea typeface="UD デジタル 教科書体 NP-B" panose="020207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503380741"/>
                  </a:ext>
                </a:extLst>
              </a:tr>
            </a:tbl>
          </a:graphicData>
        </a:graphic>
      </p:graphicFrame>
      <p:sp>
        <p:nvSpPr>
          <p:cNvPr id="15" name="フリーフォーム 14"/>
          <p:cNvSpPr/>
          <p:nvPr/>
        </p:nvSpPr>
        <p:spPr>
          <a:xfrm flipH="1">
            <a:off x="49194" y="6958013"/>
            <a:ext cx="964162" cy="1119156"/>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1">
                <a:lumMod val="40000"/>
                <a:lumOff val="60000"/>
              </a:schemeClr>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bwMode="auto">
          <a:xfrm>
            <a:off x="84260" y="7036871"/>
            <a:ext cx="877715" cy="705321"/>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他にも</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書き留めたいことがあれば</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巻末のメモ欄を使ってね♪</a:t>
            </a:r>
            <a:endParaRPr lang="en-US" altLang="zh-TW"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9703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107994" y="4648422"/>
            <a:ext cx="3240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916141" y="4408611"/>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⑦　重い病気になったときの希望　</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1016270" y="993239"/>
            <a:ext cx="3528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16786" y="735964"/>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⑥　介護が必要になったときの希望　</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r>
              <a:rPr kumimoji="1" lang="en-US" altLang="ja-JP" dirty="0"/>
              <a:t>21</a:t>
            </a:r>
            <a:endParaRPr kumimoji="1" lang="ja-JP" altLang="en-US" dirty="0"/>
          </a:p>
        </p:txBody>
      </p:sp>
      <p:sp>
        <p:nvSpPr>
          <p:cNvPr id="18" name="テキスト ボックス 17"/>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4301468" y="1049402"/>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542372955"/>
              </p:ext>
            </p:extLst>
          </p:nvPr>
        </p:nvGraphicFramePr>
        <p:xfrm>
          <a:off x="992150" y="1420748"/>
          <a:ext cx="5405069" cy="2774209"/>
        </p:xfrm>
        <a:graphic>
          <a:graphicData uri="http://schemas.openxmlformats.org/drawingml/2006/table">
            <a:tbl>
              <a:tblPr firstRow="1">
                <a:tableStyleId>{5C22544A-7EE6-4342-B048-85BDC9FD1C3A}</a:tableStyleId>
              </a:tblPr>
              <a:tblGrid>
                <a:gridCol w="5405069">
                  <a:extLst>
                    <a:ext uri="{9D8B030D-6E8A-4147-A177-3AD203B41FA5}">
                      <a16:colId xmlns:a16="http://schemas.microsoft.com/office/drawing/2014/main" val="127087539"/>
                    </a:ext>
                  </a:extLst>
                </a:gridCol>
              </a:tblGrid>
              <a:tr h="205130">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内　容</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1673090">
                <a:tc>
                  <a:txBody>
                    <a:bodyPr/>
                    <a:lstStyle/>
                    <a:p>
                      <a:pPr marL="177800" indent="-177800" algn="l">
                        <a:lnSpc>
                          <a:spcPts val="1600"/>
                        </a:lnSpc>
                        <a:spcAft>
                          <a:spcPts val="600"/>
                        </a:spcAft>
                      </a:pPr>
                      <a:r>
                        <a:rPr kumimoji="1" lang="ja-JP" altLang="en-US" sz="1300" dirty="0">
                          <a:latin typeface="UD デジタル 教科書体 NK-R" panose="02020400000000000000" pitchFamily="18" charset="-128"/>
                          <a:ea typeface="UD デジタル 教科書体 NK-R" panose="02020400000000000000" pitchFamily="18" charset="-128"/>
                        </a:rPr>
                        <a:t>□家族（配偶者や子ども）に介護してもらい自宅で生活したい</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marL="177800" indent="-177800" algn="l">
                        <a:lnSpc>
                          <a:spcPts val="1600"/>
                        </a:lnSpc>
                        <a:spcAft>
                          <a:spcPts val="600"/>
                        </a:spcAft>
                      </a:pPr>
                      <a:r>
                        <a:rPr kumimoji="1" lang="ja-JP" altLang="en-US" sz="1300" dirty="0">
                          <a:latin typeface="UD デジタル 教科書体 NK-R" panose="02020400000000000000" pitchFamily="18" charset="-128"/>
                          <a:ea typeface="UD デジタル 教科書体 NK-R" panose="02020400000000000000" pitchFamily="18" charset="-128"/>
                        </a:rPr>
                        <a:t>□介護保険サービスを利用して自宅で生活したい</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marL="177800" indent="-177800" algn="l">
                        <a:lnSpc>
                          <a:spcPts val="1600"/>
                        </a:lnSpc>
                        <a:spcAft>
                          <a:spcPts val="600"/>
                        </a:spcAft>
                      </a:pPr>
                      <a:r>
                        <a:rPr kumimoji="1" lang="ja-JP" altLang="en-US" sz="1300" dirty="0">
                          <a:latin typeface="UD デジタル 教科書体 NK-R" panose="02020400000000000000" pitchFamily="18" charset="-128"/>
                          <a:ea typeface="UD デジタル 教科書体 NK-R" panose="02020400000000000000" pitchFamily="18" charset="-128"/>
                        </a:rPr>
                        <a:t>□家族（配偶者や子ども）に介護してもらい介護保険サービスも利用して自宅で生活したい</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marL="177800" indent="-177800" algn="l">
                        <a:lnSpc>
                          <a:spcPts val="1600"/>
                        </a:lnSpc>
                        <a:spcAft>
                          <a:spcPts val="600"/>
                        </a:spcAft>
                      </a:pPr>
                      <a:r>
                        <a:rPr kumimoji="1" lang="ja-JP" altLang="en-US" sz="1300" dirty="0">
                          <a:latin typeface="UD デジタル 教科書体 NK-R" panose="02020400000000000000" pitchFamily="18" charset="-128"/>
                          <a:ea typeface="UD デジタル 教科書体 NK-R" panose="02020400000000000000" pitchFamily="18" charset="-128"/>
                        </a:rPr>
                        <a:t>□介護保険サービスが利用できる施設に入所したい</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marL="177800" indent="-177800" algn="l">
                        <a:lnSpc>
                          <a:spcPts val="1600"/>
                        </a:lnSpc>
                        <a:spcAft>
                          <a:spcPts val="600"/>
                        </a:spcAft>
                      </a:pPr>
                      <a:r>
                        <a:rPr kumimoji="1" lang="ja-JP" altLang="en-US" sz="1300" dirty="0">
                          <a:latin typeface="UD デジタル 教科書体 NK-R" panose="02020400000000000000" pitchFamily="18" charset="-128"/>
                          <a:ea typeface="UD デジタル 教科書体 NK-R" panose="02020400000000000000" pitchFamily="18" charset="-128"/>
                        </a:rPr>
                        <a:t>□家族（配偶者や子ども）の判断に任せる</a:t>
                      </a:r>
                      <a:endParaRPr kumimoji="1" lang="en-US" altLang="ja-JP" sz="1300" dirty="0">
                        <a:latin typeface="UD デジタル 教科書体 NK-R" panose="02020400000000000000" pitchFamily="18" charset="-128"/>
                        <a:ea typeface="UD デジタル 教科書体 NK-R" panose="02020400000000000000" pitchFamily="18" charset="-128"/>
                      </a:endParaRPr>
                    </a:p>
                  </a:txBody>
                  <a:tcPr marL="36000" marR="0" marT="4680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796319">
                <a:tc>
                  <a:txBody>
                    <a:bodyPr/>
                    <a:lstStyle/>
                    <a:p>
                      <a:pPr marL="177800" marR="0" lvl="0" indent="-177800" algn="l" defTabSz="685800" rtl="0" eaLnBrk="1" fontAlgn="auto" latinLnBrk="0" hangingPunct="1">
                        <a:lnSpc>
                          <a:spcPts val="1600"/>
                        </a:lnSpc>
                        <a:spcBef>
                          <a:spcPts val="0"/>
                        </a:spcBef>
                        <a:spcAft>
                          <a:spcPts val="1200"/>
                        </a:spcAft>
                        <a:buClrTx/>
                        <a:buSzTx/>
                        <a:buFontTx/>
                        <a:buNone/>
                        <a:tabLst/>
                        <a:defRPr/>
                      </a:pPr>
                      <a:r>
                        <a:rPr kumimoji="1" lang="ja-JP" altLang="en-US" sz="1300" dirty="0">
                          <a:latin typeface="UD デジタル 教科書体 NK-R" panose="02020400000000000000" pitchFamily="18" charset="-128"/>
                          <a:ea typeface="UD デジタル 教科書体 NK-R" panose="02020400000000000000" pitchFamily="18" charset="-128"/>
                        </a:rPr>
                        <a:t>□その他</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具体的に記入</a:t>
                      </a:r>
                      <a:r>
                        <a:rPr kumimoji="1" lang="en-US" altLang="ja-JP" sz="1300" dirty="0">
                          <a:latin typeface="UD デジタル 教科書体 NK-R" panose="02020400000000000000" pitchFamily="18" charset="-128"/>
                          <a:ea typeface="UD デジタル 教科書体 NK-R" panose="02020400000000000000" pitchFamily="18" charset="-128"/>
                        </a:rPr>
                        <a:t>)</a:t>
                      </a:r>
                    </a:p>
                  </a:txBody>
                  <a:tcPr marL="36000" marR="0" marT="4680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3254001625"/>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960126986"/>
              </p:ext>
            </p:extLst>
          </p:nvPr>
        </p:nvGraphicFramePr>
        <p:xfrm>
          <a:off x="988569" y="5025837"/>
          <a:ext cx="5488204" cy="1892894"/>
        </p:xfrm>
        <a:graphic>
          <a:graphicData uri="http://schemas.openxmlformats.org/drawingml/2006/table">
            <a:tbl>
              <a:tblPr firstCol="1">
                <a:tableStyleId>{5C22544A-7EE6-4342-B048-85BDC9FD1C3A}</a:tableStyleId>
              </a:tblPr>
              <a:tblGrid>
                <a:gridCol w="809638">
                  <a:extLst>
                    <a:ext uri="{9D8B030D-6E8A-4147-A177-3AD203B41FA5}">
                      <a16:colId xmlns:a16="http://schemas.microsoft.com/office/drawing/2014/main" val="4021180503"/>
                    </a:ext>
                  </a:extLst>
                </a:gridCol>
                <a:gridCol w="4678566">
                  <a:extLst>
                    <a:ext uri="{9D8B030D-6E8A-4147-A177-3AD203B41FA5}">
                      <a16:colId xmlns:a16="http://schemas.microsoft.com/office/drawing/2014/main" val="567388105"/>
                    </a:ext>
                  </a:extLst>
                </a:gridCol>
              </a:tblGrid>
              <a:tr h="356194">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病名告知</a:t>
                      </a:r>
                    </a:p>
                  </a:txBody>
                  <a:tcPr marL="36000" marR="36000" anchor="ctr">
                    <a:lnL w="19050" cap="flat" cmpd="sng" algn="ctr">
                      <a:solidFill>
                        <a:srgbClr val="4472C4"/>
                      </a:solidFill>
                      <a:prstDash val="solid"/>
                      <a:round/>
                      <a:headEnd type="none" w="med" len="med"/>
                      <a:tailEnd type="none" w="med" len="med"/>
                    </a:lnL>
                    <a:lnR w="12700" cap="flat" cmpd="sng" algn="ctr">
                      <a:solidFill>
                        <a:srgbClr val="9DC3E6"/>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□希望する　　□希望しない　　□家族や親族の判断に任せる</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404178322"/>
                  </a:ext>
                </a:extLst>
              </a:tr>
              <a:tr h="355600">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余命告知</a:t>
                      </a:r>
                    </a:p>
                  </a:txBody>
                  <a:tcPr marL="36000" marR="36000" anchor="ctr">
                    <a:lnL w="19050" cap="flat" cmpd="sng" algn="ctr">
                      <a:solidFill>
                        <a:srgbClr val="4472C4"/>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□希望する　　□希望しない　　□家族や親族の判断に任せる</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anchor="ctr">
                    <a:lnL w="12700" cap="flat" cmpd="sng" algn="ctr">
                      <a:solidFill>
                        <a:srgbClr val="9DC3E6"/>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2965541838"/>
                  </a:ext>
                </a:extLst>
              </a:tr>
              <a:tr h="304800">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告知は希望しないが（　　　　　　　　　　　　　　　　　　　　　）に知らせてほしい</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anchor="ctr"/>
                </a:tc>
                <a:extLst>
                  <a:ext uri="{0D108BD9-81ED-4DB2-BD59-A6C34878D82A}">
                    <a16:rowId xmlns:a16="http://schemas.microsoft.com/office/drawing/2014/main" val="2768275259"/>
                  </a:ext>
                </a:extLst>
              </a:tr>
              <a:tr h="87630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latin typeface="UD デジタル 教科書体 NK-R" panose="02020400000000000000" pitchFamily="18" charset="-128"/>
                          <a:ea typeface="UD デジタル 教科書体 NK-R" panose="02020400000000000000" pitchFamily="18" charset="-128"/>
                        </a:rPr>
                        <a:t>□その他</a:t>
                      </a:r>
                      <a:r>
                        <a:rPr kumimoji="1" lang="en-US" altLang="ja-JP" sz="13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300" b="0" dirty="0">
                          <a:solidFill>
                            <a:schemeClr val="tx1"/>
                          </a:solidFill>
                          <a:latin typeface="UD デジタル 教科書体 NK-R" panose="02020400000000000000" pitchFamily="18" charset="-128"/>
                          <a:ea typeface="UD デジタル 教科書体 NK-R" panose="02020400000000000000" pitchFamily="18" charset="-128"/>
                        </a:rPr>
                        <a:t>具体的に記入</a:t>
                      </a:r>
                      <a:r>
                        <a:rPr kumimoji="1" lang="en-US" altLang="ja-JP" sz="13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36000" marR="3600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134328905"/>
                  </a:ext>
                </a:extLst>
              </a:tr>
            </a:tbl>
          </a:graphicData>
        </a:graphic>
      </p:graphicFrame>
      <p:sp>
        <p:nvSpPr>
          <p:cNvPr id="22" name="テキスト ボックス 21"/>
          <p:cNvSpPr txBox="1"/>
          <p:nvPr/>
        </p:nvSpPr>
        <p:spPr>
          <a:xfrm>
            <a:off x="916141" y="4693285"/>
            <a:ext cx="5497727" cy="400110"/>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・重い病気や余命の告知に関する希望</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916141" y="6871920"/>
            <a:ext cx="5497727" cy="400110"/>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a:latin typeface="UD デジタル 教科書体 NK-R" panose="02020400000000000000" pitchFamily="18" charset="-128"/>
                <a:ea typeface="UD デジタル 教科書体 NK-R" panose="02020400000000000000" pitchFamily="18" charset="-128"/>
              </a:rPr>
              <a:t>回復</a:t>
            </a:r>
            <a:r>
              <a:rPr kumimoji="1" lang="ja-JP" altLang="en-US" sz="1400" dirty="0">
                <a:latin typeface="UD デジタル 教科書体 NK-R" panose="02020400000000000000" pitchFamily="18" charset="-128"/>
                <a:ea typeface="UD デジタル 教科書体 NK-R" panose="02020400000000000000" pitchFamily="18" charset="-128"/>
              </a:rPr>
              <a:t>の見込みのない状態に</a:t>
            </a:r>
            <a:r>
              <a:rPr kumimoji="1" lang="ja-JP" altLang="en-US" sz="1400">
                <a:latin typeface="UD デジタル 教科書体 NK-R" panose="02020400000000000000" pitchFamily="18" charset="-128"/>
                <a:ea typeface="UD デジタル 教科書体 NK-R" panose="02020400000000000000" pitchFamily="18" charset="-128"/>
              </a:rPr>
              <a:t>なったときの治療</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618399896"/>
              </p:ext>
            </p:extLst>
          </p:nvPr>
        </p:nvGraphicFramePr>
        <p:xfrm>
          <a:off x="1001673" y="7207992"/>
          <a:ext cx="5395546" cy="2253508"/>
        </p:xfrm>
        <a:graphic>
          <a:graphicData uri="http://schemas.openxmlformats.org/drawingml/2006/table">
            <a:tbl>
              <a:tblPr firstRow="1">
                <a:tableStyleId>{5C22544A-7EE6-4342-B048-85BDC9FD1C3A}</a:tableStyleId>
              </a:tblPr>
              <a:tblGrid>
                <a:gridCol w="5395546">
                  <a:extLst>
                    <a:ext uri="{9D8B030D-6E8A-4147-A177-3AD203B41FA5}">
                      <a16:colId xmlns:a16="http://schemas.microsoft.com/office/drawing/2014/main" val="127087539"/>
                    </a:ext>
                  </a:extLst>
                </a:gridCol>
              </a:tblGrid>
              <a:tr h="205130">
                <a:tc>
                  <a:txBody>
                    <a:bodyPr/>
                    <a:lstStyle/>
                    <a:p>
                      <a:pPr algn="ctr"/>
                      <a:r>
                        <a:rPr kumimoji="1" lang="ja-JP" altLang="en-US"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治療方法</a:t>
                      </a:r>
                      <a:endParaRPr kumimoji="1" lang="en-US" altLang="ja-JP" sz="14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1148608">
                <a:tc>
                  <a:txBody>
                    <a:bodyPr/>
                    <a:lstStyle/>
                    <a:p>
                      <a:pPr marL="177800" indent="-177800" algn="l">
                        <a:lnSpc>
                          <a:spcPts val="1600"/>
                        </a:lnSpc>
                        <a:spcAft>
                          <a:spcPts val="600"/>
                        </a:spcAft>
                      </a:pPr>
                      <a:r>
                        <a:rPr kumimoji="1" lang="ja-JP" altLang="en-US" sz="1300" dirty="0">
                          <a:latin typeface="UD デジタル 教科書体 NK-R" panose="02020400000000000000" pitchFamily="18" charset="-128"/>
                          <a:ea typeface="UD デジタル 教科書体 NK-R" panose="02020400000000000000" pitchFamily="18" charset="-128"/>
                        </a:rPr>
                        <a:t>□できる限りの延命治療をしてほしい</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marL="177800" indent="-177800" algn="l">
                        <a:lnSpc>
                          <a:spcPts val="1600"/>
                        </a:lnSpc>
                        <a:spcAft>
                          <a:spcPts val="600"/>
                        </a:spcAft>
                      </a:pPr>
                      <a:r>
                        <a:rPr kumimoji="1" lang="ja-JP" altLang="en-US" sz="1300" dirty="0">
                          <a:latin typeface="UD デジタル 教科書体 NK-R" panose="02020400000000000000" pitchFamily="18" charset="-128"/>
                          <a:ea typeface="UD デジタル 教科書体 NK-R" panose="02020400000000000000" pitchFamily="18" charset="-128"/>
                        </a:rPr>
                        <a:t>□苦痛を和らげる緩和治療をしてほしい／延命治療までは希望しない</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marL="177800" indent="-177800" algn="l">
                        <a:lnSpc>
                          <a:spcPts val="1600"/>
                        </a:lnSpc>
                        <a:spcAft>
                          <a:spcPts val="600"/>
                        </a:spcAft>
                      </a:pPr>
                      <a:r>
                        <a:rPr kumimoji="1" lang="ja-JP" altLang="en-US" sz="1300" dirty="0">
                          <a:latin typeface="UD デジタル 教科書体 NK-R" panose="02020400000000000000" pitchFamily="18" charset="-128"/>
                          <a:ea typeface="UD デジタル 教科書体 NK-R" panose="02020400000000000000" pitchFamily="18" charset="-128"/>
                        </a:rPr>
                        <a:t>□一切の治療を希望しない</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marL="177800" indent="-177800" algn="l">
                        <a:lnSpc>
                          <a:spcPts val="1600"/>
                        </a:lnSpc>
                        <a:spcAft>
                          <a:spcPts val="600"/>
                        </a:spcAft>
                      </a:pPr>
                      <a:r>
                        <a:rPr kumimoji="1" lang="ja-JP" altLang="en-US" sz="1300" dirty="0">
                          <a:latin typeface="UD デジタル 教科書体 NK-R" panose="02020400000000000000" pitchFamily="18" charset="-128"/>
                          <a:ea typeface="UD デジタル 教科書体 NK-R" panose="02020400000000000000" pitchFamily="18" charset="-128"/>
                        </a:rPr>
                        <a:t>□家族や親族の判断に任せる</a:t>
                      </a:r>
                      <a:endParaRPr kumimoji="1" lang="en-US" altLang="ja-JP" sz="1300" dirty="0">
                        <a:latin typeface="UD デジタル 教科書体 NK-R" panose="02020400000000000000" pitchFamily="18" charset="-128"/>
                        <a:ea typeface="UD デジタル 教科書体 NK-R" panose="02020400000000000000" pitchFamily="18" charset="-128"/>
                      </a:endParaRPr>
                    </a:p>
                  </a:txBody>
                  <a:tcPr marL="36000" marR="0" marT="468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800100">
                <a:tc>
                  <a:txBody>
                    <a:bodyPr/>
                    <a:lstStyle/>
                    <a:p>
                      <a:pPr marL="177800" marR="0" lvl="0" indent="-177800" algn="l" defTabSz="685800" rtl="0" eaLnBrk="1" fontAlgn="auto" latinLnBrk="0" hangingPunct="1">
                        <a:lnSpc>
                          <a:spcPts val="1600"/>
                        </a:lnSpc>
                        <a:spcBef>
                          <a:spcPts val="0"/>
                        </a:spcBef>
                        <a:spcAft>
                          <a:spcPts val="1200"/>
                        </a:spcAft>
                        <a:buClrTx/>
                        <a:buSzTx/>
                        <a:buFontTx/>
                        <a:buNone/>
                        <a:tabLst/>
                        <a:defRPr/>
                      </a:pPr>
                      <a:r>
                        <a:rPr kumimoji="1" lang="ja-JP" altLang="en-US" sz="1300" dirty="0">
                          <a:latin typeface="UD デジタル 教科書体 NK-R" panose="02020400000000000000" pitchFamily="18" charset="-128"/>
                          <a:ea typeface="UD デジタル 教科書体 NK-R" panose="02020400000000000000" pitchFamily="18" charset="-128"/>
                        </a:rPr>
                        <a:t>□その他</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具体的に記入</a:t>
                      </a:r>
                      <a:r>
                        <a:rPr kumimoji="1" lang="en-US" altLang="ja-JP" sz="1300" dirty="0">
                          <a:latin typeface="UD デジタル 教科書体 NK-R" panose="02020400000000000000" pitchFamily="18" charset="-128"/>
                          <a:ea typeface="UD デジタル 教科書体 NK-R" panose="02020400000000000000" pitchFamily="18" charset="-128"/>
                        </a:rPr>
                        <a:t>)</a:t>
                      </a:r>
                    </a:p>
                  </a:txBody>
                  <a:tcPr marL="36000" marR="0" marT="468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3254001625"/>
                  </a:ext>
                </a:extLst>
              </a:tr>
            </a:tbl>
          </a:graphicData>
        </a:graphic>
      </p:graphicFrame>
      <p:sp>
        <p:nvSpPr>
          <p:cNvPr id="28" name="テキスト ボックス 27"/>
          <p:cNvSpPr txBox="1"/>
          <p:nvPr/>
        </p:nvSpPr>
        <p:spPr>
          <a:xfrm>
            <a:off x="4349629" y="4694483"/>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24" name="図 2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304109"/>
            <a:ext cx="1156535" cy="1156535"/>
          </a:xfrm>
          <a:prstGeom prst="rect">
            <a:avLst/>
          </a:prstGeom>
        </p:spPr>
      </p:pic>
      <p:sp>
        <p:nvSpPr>
          <p:cNvPr id="26" name="フリーフォーム 25"/>
          <p:cNvSpPr/>
          <p:nvPr/>
        </p:nvSpPr>
        <p:spPr>
          <a:xfrm rot="516527" flipH="1">
            <a:off x="57150" y="3495630"/>
            <a:ext cx="903978" cy="967399"/>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1">
                <a:lumMod val="40000"/>
                <a:lumOff val="60000"/>
              </a:schemeClr>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bwMode="auto">
          <a:xfrm>
            <a:off x="116927" y="3634761"/>
            <a:ext cx="786514" cy="564257"/>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いざという</a:t>
            </a:r>
            <a:endParaRPr lang="en-US" altLang="ja-JP" sz="105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ときに備えて意思表示を</a:t>
            </a:r>
            <a:endParaRPr lang="en-US" altLang="ja-JP" sz="105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しましょう</a:t>
            </a:r>
            <a:r>
              <a:rPr lang="en-US" altLang="ja-JP" sz="1050" b="1" dirty="0">
                <a:latin typeface="BIZ UDPゴシック" panose="020B0400000000000000" pitchFamily="50" charset="-128"/>
                <a:ea typeface="BIZ UDPゴシック" panose="020B0400000000000000" pitchFamily="50" charset="-128"/>
              </a:rPr>
              <a:t>!</a:t>
            </a:r>
            <a:endParaRPr lang="en-US" altLang="zh-TW" sz="10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3102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016270" y="993239"/>
            <a:ext cx="1800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r>
              <a:rPr kumimoji="1" lang="en-US" altLang="ja-JP" dirty="0"/>
              <a:t>22</a:t>
            </a:r>
            <a:endParaRPr kumimoji="1" lang="ja-JP" altLang="en-US" dirty="0"/>
          </a:p>
        </p:txBody>
      </p:sp>
      <p:sp>
        <p:nvSpPr>
          <p:cNvPr id="18" name="テキスト ボックス 17"/>
          <p:cNvSpPr txBox="1"/>
          <p:nvPr/>
        </p:nvSpPr>
        <p:spPr>
          <a:xfrm>
            <a:off x="2977978" y="161378"/>
            <a:ext cx="2881587"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p:cNvSpPr txBox="1"/>
          <p:nvPr/>
        </p:nvSpPr>
        <p:spPr>
          <a:xfrm>
            <a:off x="977214" y="1037231"/>
            <a:ext cx="5497727" cy="1631216"/>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スマートフォン等の普及に伴い、インターネットサービス等の利用が増え、遺族が契約内容の確認や解約をしたくても、</a:t>
            </a:r>
            <a:r>
              <a:rPr kumimoji="1" lang="en-US" altLang="ja-JP" sz="1400" dirty="0">
                <a:latin typeface="UD デジタル 教科書体 NK-R" panose="02020400000000000000" pitchFamily="18" charset="-128"/>
                <a:ea typeface="UD デジタル 教科書体 NK-R" panose="02020400000000000000" pitchFamily="18" charset="-128"/>
              </a:rPr>
              <a:t>ID</a:t>
            </a:r>
            <a:r>
              <a:rPr kumimoji="1" lang="ja-JP" altLang="en-US" sz="1400" dirty="0">
                <a:latin typeface="UD デジタル 教科書体 NK-R" panose="02020400000000000000" pitchFamily="18" charset="-128"/>
                <a:ea typeface="UD デジタル 教科書体 NK-R" panose="02020400000000000000" pitchFamily="18" charset="-128"/>
              </a:rPr>
              <a:t>・パスワードの手がかりがないために手続きに困るケースがみられています。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次の例を参考に、万が一の際に遺族がスマホやパソコンのロック解除ができるようにするなど、デジタル終活の対策を講じておきましょう！</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1415156" y="2682843"/>
            <a:ext cx="4359627" cy="5282909"/>
            <a:chOff x="1007700" y="2868074"/>
            <a:chExt cx="4846624" cy="5873033"/>
          </a:xfrm>
        </p:grpSpPr>
        <p:pic>
          <p:nvPicPr>
            <p:cNvPr id="2" name="図 1"/>
            <p:cNvPicPr>
              <a:picLocks noChangeAspect="1"/>
            </p:cNvPicPr>
            <p:nvPr/>
          </p:nvPicPr>
          <p:blipFill rotWithShape="1">
            <a:blip r:embed="rId2"/>
            <a:srcRect t="4660"/>
            <a:stretch/>
          </p:blipFill>
          <p:spPr>
            <a:xfrm>
              <a:off x="1007700" y="2902173"/>
              <a:ext cx="4846624" cy="5838934"/>
            </a:xfrm>
            <a:prstGeom prst="rect">
              <a:avLst/>
            </a:prstGeom>
          </p:spPr>
        </p:pic>
        <p:sp>
          <p:nvSpPr>
            <p:cNvPr id="26" name="テキスト ボックス 25"/>
            <p:cNvSpPr txBox="1"/>
            <p:nvPr/>
          </p:nvSpPr>
          <p:spPr>
            <a:xfrm>
              <a:off x="2820984" y="2868074"/>
              <a:ext cx="3031944" cy="444804"/>
            </a:xfrm>
            <a:prstGeom prst="rect">
              <a:avLst/>
            </a:prstGeom>
            <a:noFill/>
          </p:spPr>
          <p:txBody>
            <a:bodyPr wrap="square" rIns="36000" rtlCol="0">
              <a:spAutoFit/>
            </a:bodyPr>
            <a:lstStyle/>
            <a:p>
              <a:pPr algn="just">
                <a:lnSpc>
                  <a:spcPts val="2400"/>
                </a:lnSpc>
              </a:pPr>
              <a:r>
                <a:rPr kumimoji="1" lang="ja-JP" altLang="en-US" sz="1200" b="1" dirty="0">
                  <a:latin typeface="UD デジタル 教科書体 NK-R" panose="02020400000000000000" pitchFamily="18" charset="-128"/>
                  <a:ea typeface="UD デジタル 教科書体 NK-R" panose="02020400000000000000" pitchFamily="18" charset="-128"/>
                </a:rPr>
                <a:t>出典：独立行政法人 国民生活センター</a:t>
              </a:r>
              <a:endParaRPr kumimoji="1" lang="en-US" altLang="ja-JP" sz="1200" b="1" dirty="0">
                <a:latin typeface="UD デジタル 教科書体 NK-R" panose="02020400000000000000" pitchFamily="18" charset="-128"/>
                <a:ea typeface="UD デジタル 教科書体 NK-R" panose="02020400000000000000" pitchFamily="18" charset="-128"/>
              </a:endParaRPr>
            </a:p>
          </p:txBody>
        </p:sp>
      </p:grpSp>
      <p:sp>
        <p:nvSpPr>
          <p:cNvPr id="30" name="テキスト ボックス 29"/>
          <p:cNvSpPr txBox="1"/>
          <p:nvPr/>
        </p:nvSpPr>
        <p:spPr>
          <a:xfrm>
            <a:off x="870692" y="8097955"/>
            <a:ext cx="3585000" cy="1406602"/>
          </a:xfrm>
          <a:prstGeom prst="roundRect">
            <a:avLst>
              <a:gd name="adj" fmla="val 10042"/>
            </a:avLst>
          </a:prstGeom>
          <a:ln w="19050"/>
        </p:spPr>
        <p:style>
          <a:lnRef idx="2">
            <a:schemeClr val="accent2"/>
          </a:lnRef>
          <a:fillRef idx="1">
            <a:schemeClr val="lt1"/>
          </a:fillRef>
          <a:effectRef idx="0">
            <a:schemeClr val="accent2"/>
          </a:effectRef>
          <a:fontRef idx="minor">
            <a:schemeClr val="dk1"/>
          </a:fontRef>
        </p:style>
        <p:txBody>
          <a:bodyPr wrap="square" tIns="72000" rIns="36000" bIns="0" rtlCol="0">
            <a:spAutoFit/>
          </a:bodyPr>
          <a:lstStyle/>
          <a:p>
            <a:pPr algn="just">
              <a:lnSpc>
                <a:spcPts val="1400"/>
              </a:lnSpc>
            </a:pPr>
            <a:r>
              <a:rPr kumimoji="1" lang="ja-JP" altLang="en-US" sz="1200" dirty="0">
                <a:latin typeface="UD デジタル 教科書体 NK-R" panose="02020400000000000000" pitchFamily="18" charset="-128"/>
                <a:ea typeface="UD デジタル 教科書体 NK-R" panose="02020400000000000000" pitchFamily="18" charset="-128"/>
              </a:rPr>
              <a:t>スマホのソフトウェア提供事業者（</a:t>
            </a:r>
            <a:r>
              <a:rPr kumimoji="1" lang="en-US" altLang="ja-JP" sz="1200" dirty="0">
                <a:latin typeface="UD デジタル 教科書体 NK-R" panose="02020400000000000000" pitchFamily="18" charset="-128"/>
                <a:ea typeface="UD デジタル 教科書体 NK-R" panose="02020400000000000000" pitchFamily="18" charset="-128"/>
              </a:rPr>
              <a:t>Apple</a:t>
            </a:r>
            <a:r>
              <a:rPr kumimoji="1" lang="ja-JP" altLang="en-US" sz="1200" dirty="0" err="1">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Google</a:t>
            </a:r>
            <a:r>
              <a:rPr kumimoji="1" lang="ja-JP" altLang="en-US" sz="1200" dirty="0">
                <a:latin typeface="UD デジタル 教科書体 NK-R" panose="02020400000000000000" pitchFamily="18" charset="-128"/>
                <a:ea typeface="UD デジタル 教科書体 NK-R" panose="02020400000000000000" pitchFamily="18" charset="-128"/>
              </a:rPr>
              <a:t>）では、アカウントの保有者が亡くなった場合に、誰がそのアカウントの情報にアクセスできるようにするのかを設定できるサービスを提供しています。事前に設定しておくことで、遺族が故人のアカウントにアクセスでき、デジタル遺品を確認しやすくなりますので、各事業者のサイトを確認ください。</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6" name="下矢印 5"/>
          <p:cNvSpPr/>
          <p:nvPr/>
        </p:nvSpPr>
        <p:spPr>
          <a:xfrm>
            <a:off x="4081668" y="7852997"/>
            <a:ext cx="446830" cy="30768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098" y="4650813"/>
            <a:ext cx="1188274" cy="1188274"/>
          </a:xfrm>
          <a:prstGeom prst="rect">
            <a:avLst/>
          </a:prstGeom>
        </p:spPr>
      </p:pic>
      <p:sp>
        <p:nvSpPr>
          <p:cNvPr id="14" name="フリーフォーム 13"/>
          <p:cNvSpPr/>
          <p:nvPr/>
        </p:nvSpPr>
        <p:spPr>
          <a:xfrm rot="434308" flipH="1">
            <a:off x="226521" y="3565270"/>
            <a:ext cx="1161924" cy="1267275"/>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bwMode="auto">
          <a:xfrm>
            <a:off x="350991" y="3713506"/>
            <a:ext cx="939334" cy="846386"/>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スマートフォン</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やパソコンにいっぱいデータが入っているから、早く整理</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しないと！</a:t>
            </a:r>
            <a:endParaRPr lang="en-US" altLang="zh-TW" sz="1000" b="1"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916786" y="735964"/>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⑧　デジタル終活　</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7796" y="8700799"/>
            <a:ext cx="862120" cy="86212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09713" y="8700799"/>
            <a:ext cx="879377" cy="879377"/>
          </a:xfrm>
          <a:prstGeom prst="rect">
            <a:avLst/>
          </a:prstGeom>
        </p:spPr>
      </p:pic>
      <p:sp>
        <p:nvSpPr>
          <p:cNvPr id="27" name="正方形/長方形 26"/>
          <p:cNvSpPr/>
          <p:nvPr/>
        </p:nvSpPr>
        <p:spPr bwMode="auto">
          <a:xfrm>
            <a:off x="4585808" y="8136542"/>
            <a:ext cx="991710" cy="564257"/>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just" defTabSz="987425" hangingPunct="0">
              <a:lnSpc>
                <a:spcPts val="1100"/>
              </a:lnSpc>
              <a:spcBef>
                <a:spcPts val="0"/>
              </a:spcBef>
            </a:pPr>
            <a:r>
              <a:rPr lang="en-US" altLang="ja-JP" sz="1000" b="1" dirty="0">
                <a:latin typeface="BIZ UDPゴシック" panose="020B0400000000000000" pitchFamily="50" charset="-128"/>
                <a:ea typeface="BIZ UDPゴシック" panose="020B0400000000000000" pitchFamily="50" charset="-128"/>
              </a:rPr>
              <a:t>Apple ID </a:t>
            </a:r>
            <a:r>
              <a:rPr lang="ja-JP" altLang="en-US" sz="1000" b="1" dirty="0">
                <a:latin typeface="BIZ UDPゴシック" panose="020B0400000000000000" pitchFamily="50" charset="-128"/>
                <a:ea typeface="BIZ UDPゴシック" panose="020B0400000000000000" pitchFamily="50" charset="-128"/>
              </a:rPr>
              <a:t>の故人アカウント管理連絡先を追加する方法（</a:t>
            </a:r>
            <a:r>
              <a:rPr lang="en-US" altLang="ja-JP" sz="1000" b="1" dirty="0">
                <a:latin typeface="BIZ UDPゴシック" panose="020B0400000000000000" pitchFamily="50" charset="-128"/>
                <a:ea typeface="BIZ UDPゴシック" panose="020B0400000000000000" pitchFamily="50" charset="-128"/>
              </a:rPr>
              <a:t>Apple</a:t>
            </a:r>
            <a:r>
              <a:rPr lang="ja-JP" altLang="en-US" sz="1000" b="1" dirty="0">
                <a:latin typeface="BIZ UDPゴシック" panose="020B0400000000000000" pitchFamily="50" charset="-128"/>
                <a:ea typeface="BIZ UDPゴシック" panose="020B0400000000000000" pitchFamily="50" charset="-128"/>
              </a:rPr>
              <a:t>）</a:t>
            </a:r>
            <a:endParaRPr lang="en-US" altLang="zh-TW" sz="1000" b="1" dirty="0">
              <a:latin typeface="BIZ UDPゴシック" panose="020B0400000000000000" pitchFamily="50" charset="-128"/>
              <a:ea typeface="BIZ UDPゴシック" panose="020B0400000000000000" pitchFamily="50" charset="-128"/>
            </a:endParaRPr>
          </a:p>
        </p:txBody>
      </p:sp>
      <p:sp>
        <p:nvSpPr>
          <p:cNvPr id="28" name="正方形/長方形 27"/>
          <p:cNvSpPr/>
          <p:nvPr/>
        </p:nvSpPr>
        <p:spPr bwMode="auto">
          <a:xfrm>
            <a:off x="5711727" y="8136542"/>
            <a:ext cx="980812" cy="564257"/>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故人のアカウントに関するリクエストを送信する（</a:t>
            </a:r>
            <a:r>
              <a:rPr lang="en-US" altLang="ja-JP" sz="1000" b="1" dirty="0">
                <a:latin typeface="BIZ UDPゴシック" panose="020B0400000000000000" pitchFamily="50" charset="-128"/>
                <a:ea typeface="BIZ UDPゴシック" panose="020B0400000000000000" pitchFamily="50" charset="-128"/>
              </a:rPr>
              <a:t>Google</a:t>
            </a:r>
            <a:r>
              <a:rPr lang="ja-JP" altLang="en-US" sz="1000" b="1" dirty="0">
                <a:latin typeface="BIZ UDPゴシック" panose="020B0400000000000000" pitchFamily="50" charset="-128"/>
                <a:ea typeface="BIZ UDPゴシック" panose="020B0400000000000000" pitchFamily="50" charset="-128"/>
              </a:rPr>
              <a:t>）</a:t>
            </a:r>
            <a:endParaRPr lang="en-US" altLang="zh-TW"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26162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タイムライン&#10;&#10;AI によって生成されたコンテンツは間違っている可能性があります。">
            <a:extLst>
              <a:ext uri="{FF2B5EF4-FFF2-40B4-BE49-F238E27FC236}">
                <a16:creationId xmlns:a16="http://schemas.microsoft.com/office/drawing/2014/main" id="{6A91BA1A-6C17-3A97-292B-EB513D59778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1812" y="1445489"/>
            <a:ext cx="5553619" cy="7855190"/>
          </a:xfrm>
          <a:prstGeom prst="rect">
            <a:avLst/>
          </a:prstGeom>
        </p:spPr>
      </p:pic>
      <p:sp>
        <p:nvSpPr>
          <p:cNvPr id="15" name="テキスト ボックス 14"/>
          <p:cNvSpPr txBox="1"/>
          <p:nvPr/>
        </p:nvSpPr>
        <p:spPr>
          <a:xfrm>
            <a:off x="952500" y="1025610"/>
            <a:ext cx="5497727" cy="400110"/>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当てはまる時代に応じて、自分でできるお片づけを始めませんか？</a:t>
            </a:r>
          </a:p>
        </p:txBody>
      </p:sp>
      <p:grpSp>
        <p:nvGrpSpPr>
          <p:cNvPr id="8" name="グループ化 7"/>
          <p:cNvGrpSpPr/>
          <p:nvPr/>
        </p:nvGrpSpPr>
        <p:grpSpPr>
          <a:xfrm>
            <a:off x="383059" y="555937"/>
            <a:ext cx="6067168" cy="506744"/>
            <a:chOff x="-2" y="0"/>
            <a:chExt cx="6335762" cy="506744"/>
          </a:xfrm>
        </p:grpSpPr>
        <p:sp>
          <p:nvSpPr>
            <p:cNvPr id="9" name="対角する 2 つの角を切り取った四角形 8"/>
            <p:cNvSpPr/>
            <p:nvPr userDrawn="1"/>
          </p:nvSpPr>
          <p:spPr>
            <a:xfrm>
              <a:off x="-2" y="114300"/>
              <a:ext cx="6335762" cy="392444"/>
            </a:xfrm>
            <a:prstGeom prst="snip2DiagRect">
              <a:avLst/>
            </a:prstGeom>
            <a:pattFill prst="wdUp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792000" tIns="72000" bIns="0" rtlCol="0" anchor="ctr"/>
            <a:lstStyle/>
            <a:p>
              <a:pPr>
                <a:lnSpc>
                  <a:spcPts val="1846"/>
                </a:lnSpc>
              </a:pPr>
              <a:r>
                <a:rPr lang="ja-JP" altLang="en-US"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お片づけのすすめ（いつ、何をすればよい？）</a:t>
              </a:r>
            </a:p>
          </p:txBody>
        </p:sp>
        <p:grpSp>
          <p:nvGrpSpPr>
            <p:cNvPr id="16" name="グループ化 15"/>
            <p:cNvGrpSpPr/>
            <p:nvPr userDrawn="1"/>
          </p:nvGrpSpPr>
          <p:grpSpPr>
            <a:xfrm>
              <a:off x="129390" y="0"/>
              <a:ext cx="706835" cy="449903"/>
              <a:chOff x="59744" y="0"/>
              <a:chExt cx="1237002" cy="786847"/>
            </a:xfrm>
          </p:grpSpPr>
          <p:sp>
            <p:nvSpPr>
              <p:cNvPr id="17" name="片側の 2 つの角を切り取った四角形 16"/>
              <p:cNvSpPr/>
              <p:nvPr userDrawn="1"/>
            </p:nvSpPr>
            <p:spPr>
              <a:xfrm rot="10800000" flipV="1">
                <a:off x="59744" y="0"/>
                <a:ext cx="1037043" cy="786847"/>
              </a:xfrm>
              <a:prstGeom prst="snip2SameRect">
                <a:avLst>
                  <a:gd name="adj1" fmla="val 0"/>
                  <a:gd name="adj2" fmla="val 12500"/>
                </a:avLst>
              </a:prstGeom>
              <a:solidFill>
                <a:srgbClr val="2969A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144000" rIns="0" bIns="108000" rtlCol="0" anchor="ctr">
                <a:noAutofit/>
              </a:bodyPr>
              <a:lstStyle/>
              <a:p>
                <a:pPr algn="ctr">
                  <a:spcAft>
                    <a:spcPts val="0"/>
                  </a:spcAft>
                </a:pPr>
                <a:r>
                  <a:rPr lang="en-US" altLang="ja-JP"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04</a:t>
                </a:r>
                <a:endParaRPr lang="ja-JP" altLang="en-US"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18" name="直角三角形 17"/>
              <p:cNvSpPr/>
              <p:nvPr userDrawn="1"/>
            </p:nvSpPr>
            <p:spPr>
              <a:xfrm>
                <a:off x="1093420" y="9708"/>
                <a:ext cx="203326" cy="176732"/>
              </a:xfrm>
              <a:prstGeom prst="rtTriangle">
                <a:avLst/>
              </a:prstGeom>
              <a:solidFill>
                <a:srgbClr val="14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p>
            </p:txBody>
          </p:sp>
        </p:grpSp>
      </p:grpSp>
      <p:sp>
        <p:nvSpPr>
          <p:cNvPr id="2" name="スライド番号プレースホルダー 1"/>
          <p:cNvSpPr>
            <a:spLocks noGrp="1"/>
          </p:cNvSpPr>
          <p:nvPr>
            <p:ph type="sldNum" sz="quarter" idx="12"/>
          </p:nvPr>
        </p:nvSpPr>
        <p:spPr/>
        <p:txBody>
          <a:bodyPr/>
          <a:lstStyle/>
          <a:p>
            <a:r>
              <a:rPr kumimoji="1" lang="en-US" altLang="ja-JP" dirty="0"/>
              <a:t>23</a:t>
            </a:r>
            <a:endParaRPr kumimoji="1" lang="ja-JP" altLang="en-US" dirty="0"/>
          </a:p>
        </p:txBody>
      </p:sp>
      <p:sp>
        <p:nvSpPr>
          <p:cNvPr id="11" name="テキスト ボックス 10"/>
          <p:cNvSpPr txBox="1"/>
          <p:nvPr/>
        </p:nvSpPr>
        <p:spPr>
          <a:xfrm>
            <a:off x="2458996" y="161378"/>
            <a:ext cx="3400570" cy="367345"/>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04_</a:t>
            </a:r>
            <a:r>
              <a:rPr kumimoji="1" lang="ja-JP" altLang="en-US" sz="1200" dirty="0">
                <a:latin typeface="UD デジタル 教科書体 NK-R" panose="02020400000000000000" pitchFamily="18" charset="-128"/>
                <a:ea typeface="UD デジタル 教科書体 NK-R" panose="02020400000000000000" pitchFamily="18" charset="-128"/>
              </a:rPr>
              <a:t>お片づけのすすめ</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2894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109650" y="1328333"/>
            <a:ext cx="3816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62025" y="1060853"/>
            <a:ext cx="5497727" cy="389466"/>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（１）　「つながり」が最も寿命に影響する</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grpSp>
        <p:nvGrpSpPr>
          <p:cNvPr id="8" name="グループ化 7"/>
          <p:cNvGrpSpPr/>
          <p:nvPr/>
        </p:nvGrpSpPr>
        <p:grpSpPr>
          <a:xfrm>
            <a:off x="383059" y="555937"/>
            <a:ext cx="6067168" cy="506744"/>
            <a:chOff x="-2" y="0"/>
            <a:chExt cx="6335762" cy="506744"/>
          </a:xfrm>
        </p:grpSpPr>
        <p:sp>
          <p:nvSpPr>
            <p:cNvPr id="9" name="対角する 2 つの角を切り取った四角形 8"/>
            <p:cNvSpPr/>
            <p:nvPr userDrawn="1"/>
          </p:nvSpPr>
          <p:spPr>
            <a:xfrm>
              <a:off x="-2" y="114300"/>
              <a:ext cx="6335762" cy="392444"/>
            </a:xfrm>
            <a:prstGeom prst="snip2DiagRect">
              <a:avLst/>
            </a:prstGeom>
            <a:pattFill prst="wdDn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792000" tIns="72000" bIns="0" rtlCol="0" anchor="ctr"/>
            <a:lstStyle/>
            <a:p>
              <a:pPr>
                <a:lnSpc>
                  <a:spcPts val="1846"/>
                </a:lnSpc>
              </a:pPr>
              <a:r>
                <a:rPr lang="ja-JP" altLang="en-US"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地域活動のすすめ</a:t>
              </a:r>
            </a:p>
          </p:txBody>
        </p:sp>
        <p:grpSp>
          <p:nvGrpSpPr>
            <p:cNvPr id="16" name="グループ化 15"/>
            <p:cNvGrpSpPr/>
            <p:nvPr userDrawn="1"/>
          </p:nvGrpSpPr>
          <p:grpSpPr>
            <a:xfrm>
              <a:off x="129390" y="0"/>
              <a:ext cx="706835" cy="449903"/>
              <a:chOff x="59744" y="0"/>
              <a:chExt cx="1237002" cy="786847"/>
            </a:xfrm>
          </p:grpSpPr>
          <p:sp>
            <p:nvSpPr>
              <p:cNvPr id="17" name="片側の 2 つの角を切り取った四角形 16"/>
              <p:cNvSpPr/>
              <p:nvPr userDrawn="1"/>
            </p:nvSpPr>
            <p:spPr>
              <a:xfrm rot="10800000" flipV="1">
                <a:off x="59744" y="0"/>
                <a:ext cx="1037043" cy="786847"/>
              </a:xfrm>
              <a:prstGeom prst="snip2SameRect">
                <a:avLst>
                  <a:gd name="adj1" fmla="val 0"/>
                  <a:gd name="adj2" fmla="val 12500"/>
                </a:avLst>
              </a:prstGeom>
              <a:solidFill>
                <a:srgbClr val="2969A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144000" rIns="0" bIns="108000" rtlCol="0" anchor="ctr">
                <a:noAutofit/>
              </a:bodyPr>
              <a:lstStyle/>
              <a:p>
                <a:pPr algn="ctr">
                  <a:spcAft>
                    <a:spcPts val="0"/>
                  </a:spcAft>
                </a:pPr>
                <a:r>
                  <a:rPr lang="en-US" altLang="ja-JP"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05</a:t>
                </a:r>
                <a:endParaRPr lang="ja-JP" altLang="en-US"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18" name="直角三角形 17"/>
              <p:cNvSpPr/>
              <p:nvPr userDrawn="1"/>
            </p:nvSpPr>
            <p:spPr>
              <a:xfrm>
                <a:off x="1093420" y="9708"/>
                <a:ext cx="203326" cy="176732"/>
              </a:xfrm>
              <a:prstGeom prst="rtTriangle">
                <a:avLst/>
              </a:prstGeom>
              <a:solidFill>
                <a:srgbClr val="14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p>
            </p:txBody>
          </p:sp>
        </p:grpSp>
      </p:grpSp>
      <p:pic>
        <p:nvPicPr>
          <p:cNvPr id="2" name="図 1"/>
          <p:cNvPicPr>
            <a:picLocks noChangeAspect="1"/>
          </p:cNvPicPr>
          <p:nvPr/>
        </p:nvPicPr>
        <p:blipFill>
          <a:blip r:embed="rId2"/>
          <a:stretch>
            <a:fillRect/>
          </a:stretch>
        </p:blipFill>
        <p:spPr>
          <a:xfrm>
            <a:off x="1072579" y="1450319"/>
            <a:ext cx="5261657" cy="3966073"/>
          </a:xfrm>
          <a:prstGeom prst="rect">
            <a:avLst/>
          </a:prstGeom>
        </p:spPr>
      </p:pic>
      <p:pic>
        <p:nvPicPr>
          <p:cNvPr id="4" name="図 3"/>
          <p:cNvPicPr>
            <a:picLocks noChangeAspect="1"/>
          </p:cNvPicPr>
          <p:nvPr/>
        </p:nvPicPr>
        <p:blipFill>
          <a:blip r:embed="rId3"/>
          <a:stretch>
            <a:fillRect/>
          </a:stretch>
        </p:blipFill>
        <p:spPr>
          <a:xfrm>
            <a:off x="1109650" y="5370838"/>
            <a:ext cx="5261657" cy="3968672"/>
          </a:xfrm>
          <a:prstGeom prst="rect">
            <a:avLst/>
          </a:prstGeom>
        </p:spPr>
      </p:pic>
      <p:sp>
        <p:nvSpPr>
          <p:cNvPr id="5" name="スライド番号プレースホルダー 4"/>
          <p:cNvSpPr>
            <a:spLocks noGrp="1"/>
          </p:cNvSpPr>
          <p:nvPr>
            <p:ph type="sldNum" sz="quarter" idx="12"/>
          </p:nvPr>
        </p:nvSpPr>
        <p:spPr/>
        <p:txBody>
          <a:bodyPr/>
          <a:lstStyle/>
          <a:p>
            <a:r>
              <a:rPr kumimoji="1" lang="en-US" altLang="ja-JP" dirty="0"/>
              <a:t>24</a:t>
            </a:r>
            <a:endParaRPr kumimoji="1" lang="ja-JP" altLang="en-US" dirty="0"/>
          </a:p>
        </p:txBody>
      </p:sp>
      <p:sp>
        <p:nvSpPr>
          <p:cNvPr id="14" name="テキスト ボックス 13"/>
          <p:cNvSpPr txBox="1"/>
          <p:nvPr/>
        </p:nvSpPr>
        <p:spPr>
          <a:xfrm>
            <a:off x="2780270" y="161378"/>
            <a:ext cx="3079295"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05_</a:t>
            </a:r>
            <a:r>
              <a:rPr kumimoji="1" lang="ja-JP" altLang="en-US" sz="1200" dirty="0">
                <a:latin typeface="UD デジタル 教科書体 NK-R" panose="02020400000000000000" pitchFamily="18" charset="-128"/>
                <a:ea typeface="UD デジタル 教科書体 NK-R" panose="02020400000000000000" pitchFamily="18" charset="-128"/>
              </a:rPr>
              <a:t>地域活動のすすめ</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962025" y="9164586"/>
            <a:ext cx="579428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　　出典：</a:t>
            </a:r>
            <a:r>
              <a:rPr kumimoji="1" lang="en-US" altLang="ja-JP" sz="1200" dirty="0">
                <a:latin typeface="UD デジタル 教科書体 NK-R" panose="02020400000000000000" pitchFamily="18" charset="-128"/>
                <a:ea typeface="UD デジタル 教科書体 NK-R" panose="02020400000000000000" pitchFamily="18" charset="-128"/>
              </a:rPr>
              <a:t>JAGES</a:t>
            </a:r>
            <a:r>
              <a:rPr kumimoji="1" lang="ja-JP" altLang="en-US" sz="1200" dirty="0">
                <a:latin typeface="UD デジタル 教科書体 NK-R" panose="02020400000000000000" pitchFamily="18" charset="-128"/>
                <a:ea typeface="UD デジタル 教科書体 NK-R" panose="02020400000000000000" pitchFamily="18" charset="-128"/>
              </a:rPr>
              <a:t>（日本老年学的評価研究）の資料を元に</a:t>
            </a:r>
            <a:r>
              <a:rPr kumimoji="1" lang="en-US" altLang="ja-JP" sz="1200" dirty="0">
                <a:latin typeface="UD デジタル 教科書体 NK-R" panose="02020400000000000000" pitchFamily="18" charset="-128"/>
                <a:ea typeface="UD デジタル 教科書体 NK-R" panose="02020400000000000000" pitchFamily="18" charset="-128"/>
              </a:rPr>
              <a:t>CR</a:t>
            </a:r>
            <a:r>
              <a:rPr kumimoji="1" lang="ja-JP" altLang="en-US" sz="1200" dirty="0">
                <a:latin typeface="UD デジタル 教科書体 NK-R" panose="02020400000000000000" pitchFamily="18" charset="-128"/>
                <a:ea typeface="UD デジタル 教科書体 NK-R" panose="02020400000000000000" pitchFamily="18" charset="-128"/>
              </a:rPr>
              <a:t>ファクトリーが作成</a:t>
            </a:r>
          </a:p>
        </p:txBody>
      </p:sp>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2225" y="4355988"/>
            <a:ext cx="916936" cy="1000881"/>
          </a:xfrm>
          <a:prstGeom prst="rect">
            <a:avLst/>
          </a:prstGeom>
        </p:spPr>
      </p:pic>
      <p:sp>
        <p:nvSpPr>
          <p:cNvPr id="22" name="フリーフォーム 21"/>
          <p:cNvSpPr/>
          <p:nvPr/>
        </p:nvSpPr>
        <p:spPr>
          <a:xfrm rot="440576" flipH="1">
            <a:off x="149495" y="3172211"/>
            <a:ext cx="1104406" cy="1232777"/>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1">
                <a:lumMod val="40000"/>
                <a:lumOff val="60000"/>
              </a:schemeClr>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bwMode="auto">
          <a:xfrm>
            <a:off x="238451" y="3330498"/>
            <a:ext cx="945385" cy="705321"/>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人と交流</a:t>
            </a:r>
            <a:endParaRPr lang="en-US" altLang="ja-JP" sz="105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しないことが</a:t>
            </a:r>
            <a:endParaRPr lang="en-US" altLang="ja-JP" sz="105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健康リスクに影響することは知らなかった</a:t>
            </a:r>
            <a:r>
              <a:rPr lang="en-US" altLang="ja-JP" sz="1050" b="1" dirty="0">
                <a:latin typeface="BIZ UDPゴシック" panose="020B0400000000000000" pitchFamily="50" charset="-128"/>
                <a:ea typeface="BIZ UDPゴシック" panose="020B0400000000000000" pitchFamily="50" charset="-128"/>
              </a:rPr>
              <a:t>!</a:t>
            </a:r>
            <a:endParaRPr lang="en-US" altLang="zh-TW" sz="10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07896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045681" y="812800"/>
            <a:ext cx="5288555" cy="4001000"/>
          </a:xfrm>
          <a:prstGeom prst="rect">
            <a:avLst/>
          </a:prstGeom>
        </p:spPr>
      </p:pic>
      <p:pic>
        <p:nvPicPr>
          <p:cNvPr id="5" name="図 4"/>
          <p:cNvPicPr>
            <a:picLocks noChangeAspect="1"/>
          </p:cNvPicPr>
          <p:nvPr/>
        </p:nvPicPr>
        <p:blipFill>
          <a:blip r:embed="rId3"/>
          <a:stretch>
            <a:fillRect/>
          </a:stretch>
        </p:blipFill>
        <p:spPr>
          <a:xfrm>
            <a:off x="1004340" y="4903423"/>
            <a:ext cx="5329896" cy="4033726"/>
          </a:xfrm>
          <a:prstGeom prst="rect">
            <a:avLst/>
          </a:prstGeom>
        </p:spPr>
      </p:pic>
      <p:sp>
        <p:nvSpPr>
          <p:cNvPr id="6" name="スライド番号プレースホルダー 5"/>
          <p:cNvSpPr>
            <a:spLocks noGrp="1"/>
          </p:cNvSpPr>
          <p:nvPr>
            <p:ph type="sldNum" sz="quarter" idx="12"/>
          </p:nvPr>
        </p:nvSpPr>
        <p:spPr/>
        <p:txBody>
          <a:bodyPr/>
          <a:lstStyle/>
          <a:p>
            <a:r>
              <a:rPr kumimoji="1" lang="en-US" altLang="ja-JP" dirty="0"/>
              <a:t>25</a:t>
            </a:r>
            <a:endParaRPr kumimoji="1" lang="ja-JP" altLang="en-US" dirty="0"/>
          </a:p>
        </p:txBody>
      </p:sp>
      <p:sp>
        <p:nvSpPr>
          <p:cNvPr id="19" name="テキスト ボックス 18"/>
          <p:cNvSpPr txBox="1"/>
          <p:nvPr/>
        </p:nvSpPr>
        <p:spPr>
          <a:xfrm>
            <a:off x="2780270" y="161378"/>
            <a:ext cx="3079295"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05_</a:t>
            </a:r>
            <a:r>
              <a:rPr kumimoji="1" lang="ja-JP" altLang="en-US" sz="1200" dirty="0">
                <a:latin typeface="UD デジタル 教科書体 NK-R" panose="02020400000000000000" pitchFamily="18" charset="-128"/>
                <a:ea typeface="UD デジタル 教科書体 NK-R" panose="02020400000000000000" pitchFamily="18" charset="-128"/>
              </a:rPr>
              <a:t>地域活動のすすめ</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1004340" y="8867194"/>
            <a:ext cx="579428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　　出典：</a:t>
            </a:r>
            <a:r>
              <a:rPr kumimoji="1" lang="en-US" altLang="ja-JP" sz="1200" dirty="0">
                <a:latin typeface="UD デジタル 教科書体 NK-R" panose="02020400000000000000" pitchFamily="18" charset="-128"/>
                <a:ea typeface="UD デジタル 教科書体 NK-R" panose="02020400000000000000" pitchFamily="18" charset="-128"/>
              </a:rPr>
              <a:t>JAGES</a:t>
            </a:r>
            <a:r>
              <a:rPr kumimoji="1" lang="ja-JP" altLang="en-US" sz="1200" dirty="0">
                <a:latin typeface="UD デジタル 教科書体 NK-R" panose="02020400000000000000" pitchFamily="18" charset="-128"/>
                <a:ea typeface="UD デジタル 教科書体 NK-R" panose="02020400000000000000" pitchFamily="18" charset="-128"/>
              </a:rPr>
              <a:t>（日本老年学的評価研究）の資料を元に</a:t>
            </a:r>
            <a:r>
              <a:rPr kumimoji="1" lang="en-US" altLang="ja-JP" sz="1200" dirty="0">
                <a:latin typeface="UD デジタル 教科書体 NK-R" panose="02020400000000000000" pitchFamily="18" charset="-128"/>
                <a:ea typeface="UD デジタル 教科書体 NK-R" panose="02020400000000000000" pitchFamily="18" charset="-128"/>
              </a:rPr>
              <a:t>CR</a:t>
            </a:r>
            <a:r>
              <a:rPr kumimoji="1" lang="ja-JP" altLang="en-US" sz="1200" dirty="0">
                <a:latin typeface="UD デジタル 教科書体 NK-R" panose="02020400000000000000" pitchFamily="18" charset="-128"/>
                <a:ea typeface="UD デジタル 教科書体 NK-R" panose="02020400000000000000" pitchFamily="18" charset="-128"/>
              </a:rPr>
              <a:t>ファクトリーが作成</a:t>
            </a:r>
          </a:p>
        </p:txBody>
      </p:sp>
      <p:pic>
        <p:nvPicPr>
          <p:cNvPr id="12" name="図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85796" y="314325"/>
            <a:ext cx="3113305" cy="578299"/>
          </a:xfrm>
          <a:prstGeom prst="rect">
            <a:avLst/>
          </a:prstGeom>
        </p:spPr>
      </p:pic>
      <p:sp>
        <p:nvSpPr>
          <p:cNvPr id="9" name="フリーフォーム 8"/>
          <p:cNvSpPr/>
          <p:nvPr/>
        </p:nvSpPr>
        <p:spPr>
          <a:xfrm rot="16538906" flipH="1">
            <a:off x="280784" y="17014"/>
            <a:ext cx="1101864" cy="1412324"/>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auto">
          <a:xfrm>
            <a:off x="237301" y="292363"/>
            <a:ext cx="939334" cy="846386"/>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タバコを</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吸わないことより、地域とつながりを持つ方が寿命に影響するんだね</a:t>
            </a:r>
            <a:r>
              <a:rPr lang="en-US" altLang="ja-JP" sz="1000" b="1" dirty="0">
                <a:latin typeface="BIZ UDPゴシック" panose="020B0400000000000000" pitchFamily="50" charset="-128"/>
                <a:ea typeface="BIZ UDPゴシック" panose="020B0400000000000000" pitchFamily="50" charset="-128"/>
              </a:rPr>
              <a:t>!!</a:t>
            </a:r>
            <a:endParaRPr lang="en-US" altLang="zh-TW"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6160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15090" y="5683578"/>
            <a:ext cx="5378343" cy="3699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1007824" y="2070191"/>
            <a:ext cx="5391163" cy="3635531"/>
            <a:chOff x="-98671" y="-55920"/>
            <a:chExt cx="6506172" cy="4387437"/>
          </a:xfrm>
        </p:grpSpPr>
        <p:sp>
          <p:nvSpPr>
            <p:cNvPr id="13" name="テキスト ボックス 12"/>
            <p:cNvSpPr txBox="1"/>
            <p:nvPr/>
          </p:nvSpPr>
          <p:spPr>
            <a:xfrm>
              <a:off x="-91970" y="-55920"/>
              <a:ext cx="6499471" cy="371041"/>
            </a:xfrm>
            <a:prstGeom prst="rect">
              <a:avLst/>
            </a:prstGeom>
            <a:noFill/>
            <a:ln w="3175">
              <a:noFill/>
            </a:ln>
          </p:spPr>
          <p:txBody>
            <a:bodyPr wrap="square" rtlCol="0">
              <a:spAutoFit/>
            </a:bodyPr>
            <a:lstStyle/>
            <a:p>
              <a:endParaRPr lang="ja-JP" altLang="en-US" sz="1898" dirty="0"/>
            </a:p>
          </p:txBody>
        </p:sp>
        <p:pic>
          <p:nvPicPr>
            <p:cNvPr id="14" name="図 13"/>
            <p:cNvPicPr>
              <a:picLocks/>
            </p:cNvPicPr>
            <p:nvPr/>
          </p:nvPicPr>
          <p:blipFill rotWithShape="1">
            <a:blip r:embed="rId2" cstate="print">
              <a:extLst>
                <a:ext uri="{28A0092B-C50C-407E-A947-70E740481C1C}">
                  <a14:useLocalDpi xmlns:a14="http://schemas.microsoft.com/office/drawing/2010/main"/>
                </a:ext>
              </a:extLst>
            </a:blip>
            <a:srcRect t="1" b="39203"/>
            <a:stretch/>
          </p:blipFill>
          <p:spPr>
            <a:xfrm>
              <a:off x="-98671" y="-2176"/>
              <a:ext cx="6499471" cy="4333693"/>
            </a:xfrm>
            <a:prstGeom prst="rect">
              <a:avLst/>
            </a:prstGeom>
            <a:ln>
              <a:noFill/>
            </a:ln>
          </p:spPr>
        </p:pic>
        <p:pic>
          <p:nvPicPr>
            <p:cNvPr id="16" name="図 15">
              <a:extLst>
                <a:ext uri="{FF2B5EF4-FFF2-40B4-BE49-F238E27FC236}">
                  <a16:creationId xmlns:a16="http://schemas.microsoft.com/office/drawing/2014/main" id="{A5D84B4D-78C6-E41A-A151-E7CE8921C3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1877" b="69808"/>
            <a:stretch/>
          </p:blipFill>
          <p:spPr>
            <a:xfrm>
              <a:off x="-88867" y="971"/>
              <a:ext cx="1538754" cy="1167317"/>
            </a:xfrm>
            <a:prstGeom prst="rect">
              <a:avLst/>
            </a:prstGeom>
          </p:spPr>
        </p:pic>
        <p:pic>
          <p:nvPicPr>
            <p:cNvPr id="17" name="図 16"/>
            <p:cNvPicPr>
              <a:picLocks noChangeAspect="1"/>
            </p:cNvPicPr>
            <p:nvPr/>
          </p:nvPicPr>
          <p:blipFill rotWithShape="1">
            <a:blip r:embed="rId4" cstate="print">
              <a:extLst>
                <a:ext uri="{28A0092B-C50C-407E-A947-70E740481C1C}">
                  <a14:useLocalDpi xmlns:a14="http://schemas.microsoft.com/office/drawing/2010/main"/>
                </a:ext>
              </a:extLst>
            </a:blip>
            <a:srcRect t="31557"/>
            <a:stretch/>
          </p:blipFill>
          <p:spPr>
            <a:xfrm>
              <a:off x="1817294" y="353913"/>
              <a:ext cx="3981967" cy="680285"/>
            </a:xfrm>
            <a:prstGeom prst="rect">
              <a:avLst/>
            </a:prstGeom>
            <a:effectLst/>
          </p:spPr>
        </p:pic>
        <p:pic>
          <p:nvPicPr>
            <p:cNvPr id="18" name="図 17"/>
            <p:cNvPicPr>
              <a:picLocks noChangeAspect="1"/>
            </p:cNvPicPr>
            <p:nvPr/>
          </p:nvPicPr>
          <p:blipFill rotWithShape="1">
            <a:blip r:embed="rId5" cstate="print">
              <a:extLst>
                <a:ext uri="{28A0092B-C50C-407E-A947-70E740481C1C}">
                  <a14:useLocalDpi xmlns:a14="http://schemas.microsoft.com/office/drawing/2010/main"/>
                </a:ext>
              </a:extLst>
            </a:blip>
            <a:srcRect b="74917"/>
            <a:stretch/>
          </p:blipFill>
          <p:spPr>
            <a:xfrm>
              <a:off x="1514190" y="85970"/>
              <a:ext cx="3706424" cy="232051"/>
            </a:xfrm>
            <a:prstGeom prst="rect">
              <a:avLst/>
            </a:prstGeom>
            <a:effectLst/>
          </p:spPr>
        </p:pic>
        <p:sp>
          <p:nvSpPr>
            <p:cNvPr id="20" name="正方形/長方形 19"/>
            <p:cNvSpPr/>
            <p:nvPr/>
          </p:nvSpPr>
          <p:spPr>
            <a:xfrm>
              <a:off x="193148" y="1618029"/>
              <a:ext cx="6058703" cy="79881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98"/>
            </a:p>
          </p:txBody>
        </p:sp>
        <p:sp>
          <p:nvSpPr>
            <p:cNvPr id="21" name="ホームベース 20"/>
            <p:cNvSpPr/>
            <p:nvPr/>
          </p:nvSpPr>
          <p:spPr>
            <a:xfrm>
              <a:off x="185888" y="1143487"/>
              <a:ext cx="6058702" cy="318977"/>
            </a:xfrm>
            <a:prstGeom prst="homePlate">
              <a:avLst/>
            </a:prstGeom>
            <a:solidFill>
              <a:srgbClr val="DEDAC4"/>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algn="ctr"/>
              <a:r>
                <a:rPr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地域のことを知る第一歩！こんな方はぜひご参加ください！</a:t>
              </a:r>
            </a:p>
          </p:txBody>
        </p:sp>
        <p:sp>
          <p:nvSpPr>
            <p:cNvPr id="22" name="コンテンツ プレースホルダー 3">
              <a:extLst>
                <a:ext uri="{FF2B5EF4-FFF2-40B4-BE49-F238E27FC236}">
                  <a16:creationId xmlns:a16="http://schemas.microsoft.com/office/drawing/2014/main" id="{F2751AAD-D3AF-C768-6541-B1084C06DA0C}"/>
                </a:ext>
              </a:extLst>
            </p:cNvPr>
            <p:cNvSpPr txBox="1">
              <a:spLocks/>
            </p:cNvSpPr>
            <p:nvPr/>
          </p:nvSpPr>
          <p:spPr>
            <a:xfrm>
              <a:off x="151063" y="1628298"/>
              <a:ext cx="6163732" cy="755047"/>
            </a:xfrm>
            <a:prstGeom prst="rect">
              <a:avLst/>
            </a:prstGeom>
          </p:spPr>
          <p:txBody>
            <a:bodyPr lIns="36000" rIns="37983">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spcBef>
                  <a:spcPts val="528"/>
                </a:spcBef>
                <a:buNone/>
              </a:pPr>
              <a:r>
                <a:rPr lang="ja-JP" altLang="en-US" sz="1050" b="1" dirty="0">
                  <a:latin typeface="UD デジタル 教科書体 N-B" panose="02020700000000000000" pitchFamily="17" charset="-128"/>
                  <a:ea typeface="UD デジタル 教科書体 N-B" panose="02020700000000000000" pitchFamily="17" charset="-128"/>
                </a:rPr>
                <a:t>・これまで</a:t>
              </a:r>
              <a:r>
                <a:rPr lang="ja-JP" altLang="en-US" sz="1050" b="1" u="sng" dirty="0">
                  <a:solidFill>
                    <a:srgbClr val="D9222A"/>
                  </a:solidFill>
                  <a:latin typeface="UD デジタル 教科書体 N-B" panose="02020700000000000000" pitchFamily="17" charset="-128"/>
                  <a:ea typeface="UD デジタル 教科書体 N-B" panose="02020700000000000000" pitchFamily="17" charset="-128"/>
                </a:rPr>
                <a:t>地域の活動</a:t>
              </a:r>
              <a:r>
                <a:rPr lang="ja-JP" altLang="en-US" sz="1050" b="1" dirty="0">
                  <a:latin typeface="UD デジタル 教科書体 N-B" panose="02020700000000000000" pitchFamily="17" charset="-128"/>
                  <a:ea typeface="UD デジタル 教科書体 N-B" panose="02020700000000000000" pitchFamily="17" charset="-128"/>
                </a:rPr>
                <a:t>に</a:t>
              </a:r>
              <a:r>
                <a:rPr lang="ja-JP" altLang="en-US" sz="1050" b="1" u="sng" dirty="0">
                  <a:solidFill>
                    <a:srgbClr val="D9222A"/>
                  </a:solidFill>
                  <a:latin typeface="UD デジタル 教科書体 N-B" panose="02020700000000000000" pitchFamily="17" charset="-128"/>
                  <a:ea typeface="UD デジタル 教科書体 N-B" panose="02020700000000000000" pitchFamily="17" charset="-128"/>
                </a:rPr>
                <a:t>参加したことがないけど地域のこと</a:t>
              </a:r>
              <a:r>
                <a:rPr lang="ja-JP" altLang="en-US" sz="1050" b="1" dirty="0">
                  <a:latin typeface="UD デジタル 教科書体 N-B" panose="02020700000000000000" pitchFamily="17" charset="-128"/>
                  <a:ea typeface="UD デジタル 教科書体 N-B" panose="02020700000000000000" pitchFamily="17" charset="-128"/>
                </a:rPr>
                <a:t>をもっと</a:t>
              </a:r>
              <a:r>
                <a:rPr lang="ja-JP" altLang="en-US" sz="1050" b="1" u="sng" dirty="0">
                  <a:solidFill>
                    <a:srgbClr val="D9222A"/>
                  </a:solidFill>
                  <a:latin typeface="UD デジタル 教科書体 N-B" panose="02020700000000000000" pitchFamily="17" charset="-128"/>
                  <a:ea typeface="UD デジタル 教科書体 N-B" panose="02020700000000000000" pitchFamily="17" charset="-128"/>
                </a:rPr>
                <a:t>よく知りたい</a:t>
              </a:r>
              <a:endParaRPr lang="en-US" altLang="ja-JP" sz="1050" b="1" u="sng" dirty="0">
                <a:solidFill>
                  <a:srgbClr val="D9222A"/>
                </a:solidFill>
                <a:latin typeface="UD デジタル 教科書体 N-B" panose="02020700000000000000" pitchFamily="17" charset="-128"/>
                <a:ea typeface="UD デジタル 教科書体 N-B" panose="02020700000000000000" pitchFamily="17" charset="-128"/>
              </a:endParaRPr>
            </a:p>
            <a:p>
              <a:pPr marL="0" indent="0">
                <a:spcBef>
                  <a:spcPts val="528"/>
                </a:spcBef>
                <a:buNone/>
              </a:pPr>
              <a:r>
                <a:rPr lang="ja-JP" altLang="en-US" sz="1050" b="1" dirty="0">
                  <a:latin typeface="UD デジタル 教科書体 N-B" panose="02020700000000000000" pitchFamily="17" charset="-128"/>
                  <a:ea typeface="UD デジタル 教科書体 N-B" panose="02020700000000000000" pitchFamily="17" charset="-128"/>
                </a:rPr>
                <a:t>・</a:t>
              </a:r>
              <a:r>
                <a:rPr lang="ja-JP" altLang="en-US" sz="1050" b="1" u="sng" dirty="0">
                  <a:solidFill>
                    <a:srgbClr val="D9222A"/>
                  </a:solidFill>
                  <a:latin typeface="UD デジタル 教科書体 N-B" panose="02020700000000000000" pitchFamily="17" charset="-128"/>
                  <a:ea typeface="UD デジタル 教科書体 N-B" panose="02020700000000000000" pitchFamily="17" charset="-128"/>
                </a:rPr>
                <a:t>地域に知り合いが少ない</a:t>
              </a:r>
              <a:r>
                <a:rPr lang="ja-JP" altLang="en-US" sz="1050" b="1" dirty="0">
                  <a:latin typeface="UD デジタル 教科書体 N-B" panose="02020700000000000000" pitchFamily="17" charset="-128"/>
                  <a:ea typeface="UD デジタル 教科書体 N-B" panose="02020700000000000000" pitchFamily="17" charset="-128"/>
                </a:rPr>
                <a:t>ので、</a:t>
              </a:r>
              <a:r>
                <a:rPr lang="ja-JP" altLang="en-US" sz="1050" b="1" u="sng" dirty="0">
                  <a:solidFill>
                    <a:srgbClr val="D9222A"/>
                  </a:solidFill>
                  <a:latin typeface="UD デジタル 教科書体 N-B" panose="02020700000000000000" pitchFamily="17" charset="-128"/>
                  <a:ea typeface="UD デジタル 教科書体 N-B" panose="02020700000000000000" pitchFamily="17" charset="-128"/>
                </a:rPr>
                <a:t>気軽に話せる人を見つけたい</a:t>
              </a:r>
            </a:p>
            <a:p>
              <a:pPr marL="0" indent="0">
                <a:spcBef>
                  <a:spcPts val="528"/>
                </a:spcBef>
                <a:buNone/>
              </a:pPr>
              <a:r>
                <a:rPr lang="ja-JP" altLang="en-US" sz="1050" b="1" dirty="0">
                  <a:latin typeface="UD デジタル 教科書体 N-B" panose="02020700000000000000" pitchFamily="17" charset="-128"/>
                  <a:ea typeface="UD デジタル 教科書体 N-B" panose="02020700000000000000" pitchFamily="17" charset="-128"/>
                </a:rPr>
                <a:t>・</a:t>
              </a:r>
              <a:r>
                <a:rPr lang="ja-JP" altLang="en-US" sz="1050" b="1" u="sng" dirty="0">
                  <a:solidFill>
                    <a:srgbClr val="D9222A"/>
                  </a:solidFill>
                  <a:latin typeface="UD デジタル 教科書体 N-B" panose="02020700000000000000" pitchFamily="17" charset="-128"/>
                  <a:ea typeface="UD デジタル 教科書体 N-B" panose="02020700000000000000" pitchFamily="17" charset="-128"/>
                </a:rPr>
                <a:t>地域</a:t>
              </a:r>
              <a:r>
                <a:rPr lang="ja-JP" altLang="en-US" sz="1050" b="1" dirty="0">
                  <a:latin typeface="UD デジタル 教科書体 N-B" panose="02020700000000000000" pitchFamily="17" charset="-128"/>
                  <a:ea typeface="UD デジタル 教科書体 N-B" panose="02020700000000000000" pitchFamily="17" charset="-128"/>
                </a:rPr>
                <a:t>で何か自分で</a:t>
              </a:r>
              <a:r>
                <a:rPr lang="ja-JP" altLang="en-US" sz="1050" b="1" u="sng" dirty="0">
                  <a:solidFill>
                    <a:srgbClr val="D9222A"/>
                  </a:solidFill>
                  <a:latin typeface="UD デジタル 教科書体 N-B" panose="02020700000000000000" pitchFamily="17" charset="-128"/>
                  <a:ea typeface="UD デジタル 教科書体 N-B" panose="02020700000000000000" pitchFamily="17" charset="-128"/>
                </a:rPr>
                <a:t>できることを探したい</a:t>
              </a:r>
              <a:r>
                <a:rPr lang="en-US" altLang="ja-JP" sz="1050" b="1" dirty="0">
                  <a:solidFill>
                    <a:srgbClr val="D9222A"/>
                  </a:solidFill>
                  <a:latin typeface="UD デジタル 教科書体 N-B" panose="02020700000000000000" pitchFamily="17" charset="-128"/>
                  <a:ea typeface="UD デジタル 教科書体 N-B" panose="02020700000000000000" pitchFamily="17" charset="-128"/>
                </a:rPr>
                <a:t>  </a:t>
              </a:r>
              <a:r>
                <a:rPr lang="ja-JP" altLang="en-US" sz="1050" dirty="0">
                  <a:latin typeface="UD デジタル 教科書体 N-B" panose="02020700000000000000" pitchFamily="17" charset="-128"/>
                  <a:ea typeface="UD デジタル 教科書体 N-B" panose="02020700000000000000" pitchFamily="17" charset="-128"/>
                </a:rPr>
                <a:t>など</a:t>
              </a:r>
              <a:endParaRPr lang="en-US" altLang="ja-JP" sz="1050" dirty="0">
                <a:latin typeface="UD デジタル 教科書体 N-B" panose="02020700000000000000" pitchFamily="17" charset="-128"/>
                <a:ea typeface="UD デジタル 教科書体 N-B" panose="02020700000000000000" pitchFamily="17" charset="-128"/>
              </a:endParaRPr>
            </a:p>
          </p:txBody>
        </p:sp>
        <p:grpSp>
          <p:nvGrpSpPr>
            <p:cNvPr id="23" name="グループ化 22"/>
            <p:cNvGrpSpPr/>
            <p:nvPr/>
          </p:nvGrpSpPr>
          <p:grpSpPr>
            <a:xfrm>
              <a:off x="4692738" y="3986104"/>
              <a:ext cx="1622056" cy="248829"/>
              <a:chOff x="8837451" y="5022008"/>
              <a:chExt cx="1592677" cy="244320"/>
            </a:xfrm>
          </p:grpSpPr>
          <p:sp>
            <p:nvSpPr>
              <p:cNvPr id="24" name="対角する 2 つの角を丸めた四角形 23"/>
              <p:cNvSpPr/>
              <p:nvPr/>
            </p:nvSpPr>
            <p:spPr>
              <a:xfrm>
                <a:off x="8837451" y="5022008"/>
                <a:ext cx="1592677" cy="244319"/>
              </a:xfrm>
              <a:prstGeom prst="round2DiagRect">
                <a:avLst>
                  <a:gd name="adj1" fmla="val 50000"/>
                  <a:gd name="adj2" fmla="val 0"/>
                </a:avLst>
              </a:prstGeom>
              <a:solidFill>
                <a:srgbClr val="D922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898"/>
              </a:p>
            </p:txBody>
          </p:sp>
          <p:sp>
            <p:nvSpPr>
              <p:cNvPr id="25" name="テキスト ボックス 24"/>
              <p:cNvSpPr txBox="1"/>
              <p:nvPr/>
            </p:nvSpPr>
            <p:spPr>
              <a:xfrm>
                <a:off x="8960020" y="5047507"/>
                <a:ext cx="1390401" cy="218821"/>
              </a:xfrm>
              <a:prstGeom prst="rect">
                <a:avLst/>
              </a:prstGeom>
              <a:noFill/>
            </p:spPr>
            <p:txBody>
              <a:bodyPr wrap="square" lIns="0" tIns="0" rIns="0" bIns="0" rtlCol="0">
                <a:spAutoFit/>
              </a:bodyPr>
              <a:lstStyle/>
              <a:p>
                <a:pPr algn="ctr"/>
                <a:r>
                  <a:rPr lang="ja-JP" altLang="en-US" sz="1200" dirty="0">
                    <a:ln w="0"/>
                    <a:solidFill>
                      <a:schemeClr val="bg1"/>
                    </a:solidFill>
                    <a:latin typeface="UD デジタル 教科書体 N-B" panose="02020700000000000000" pitchFamily="17" charset="-128"/>
                    <a:ea typeface="UD デジタル 教科書体 N-B" panose="02020700000000000000" pitchFamily="17" charset="-128"/>
                  </a:rPr>
                  <a:t>詳しくはこちら</a:t>
                </a:r>
              </a:p>
            </p:txBody>
          </p:sp>
        </p:grpSp>
        <p:pic>
          <p:nvPicPr>
            <p:cNvPr id="26" name="図 25"/>
            <p:cNvPicPr>
              <a:picLocks noChangeAspect="1"/>
            </p:cNvPicPr>
            <p:nvPr/>
          </p:nvPicPr>
          <p:blipFill rotWithShape="1">
            <a:blip r:embed="rId6" cstate="print">
              <a:extLst>
                <a:ext uri="{28A0092B-C50C-407E-A947-70E740481C1C}">
                  <a14:useLocalDpi xmlns:a14="http://schemas.microsoft.com/office/drawing/2010/main"/>
                </a:ext>
              </a:extLst>
            </a:blip>
            <a:srcRect t="30278" b="16944"/>
            <a:stretch/>
          </p:blipFill>
          <p:spPr>
            <a:xfrm>
              <a:off x="146036" y="2459529"/>
              <a:ext cx="4630396" cy="1832865"/>
            </a:xfrm>
            <a:prstGeom prst="rect">
              <a:avLst/>
            </a:prstGeom>
            <a:ln>
              <a:noFill/>
            </a:ln>
            <a:effectLst>
              <a:softEdge rad="112500"/>
            </a:effectLst>
          </p:spPr>
        </p:pic>
      </p:grpSp>
      <p:sp>
        <p:nvSpPr>
          <p:cNvPr id="10" name="角丸四角形 9"/>
          <p:cNvSpPr/>
          <p:nvPr/>
        </p:nvSpPr>
        <p:spPr>
          <a:xfrm>
            <a:off x="1114175" y="1022778"/>
            <a:ext cx="4356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54543" y="784566"/>
            <a:ext cx="5497727" cy="1323439"/>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a:t>
            </a:r>
            <a:r>
              <a:rPr kumimoji="1" lang="en-US" altLang="ja-JP" b="1" dirty="0">
                <a:latin typeface="UD デジタル 教科書体 NK-R" panose="02020400000000000000" pitchFamily="18" charset="-128"/>
                <a:ea typeface="UD デジタル 教科書体 NK-R" panose="02020400000000000000" pitchFamily="18" charset="-128"/>
              </a:rPr>
              <a:t>2</a:t>
            </a:r>
            <a:r>
              <a:rPr kumimoji="1" lang="ja-JP" altLang="en-US" b="1" dirty="0">
                <a:latin typeface="UD デジタル 教科書体 NK-R" panose="02020400000000000000" pitchFamily="18" charset="-128"/>
                <a:ea typeface="UD デジタル 教科書体 NK-R" panose="02020400000000000000" pitchFamily="18" charset="-128"/>
              </a:rPr>
              <a:t>）　地元でゆるくつながる「みやまえ</a:t>
            </a:r>
            <a:r>
              <a:rPr kumimoji="1" lang="en-US" altLang="ja-JP" b="1" dirty="0">
                <a:latin typeface="UD デジタル 教科書体 NK-R" panose="02020400000000000000" pitchFamily="18" charset="-128"/>
                <a:ea typeface="UD デジタル 教科書体 NK-R" panose="02020400000000000000" pitchFamily="18" charset="-128"/>
              </a:rPr>
              <a:t>BASE</a:t>
            </a:r>
            <a:r>
              <a:rPr kumimoji="1" lang="ja-JP" altLang="en-US" b="1" dirty="0">
                <a:latin typeface="UD デジタル 教科書体 NK-R" panose="02020400000000000000" pitchFamily="18" charset="-128"/>
                <a:ea typeface="UD デジタル 教科書体 NK-R" panose="02020400000000000000" pitchFamily="18" charset="-128"/>
              </a:rPr>
              <a:t>」</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みやまえ</a:t>
            </a:r>
            <a:r>
              <a:rPr kumimoji="1" lang="en-US" altLang="ja-JP" sz="1400" dirty="0">
                <a:latin typeface="UD デジタル 教科書体 NK-R" panose="02020400000000000000" pitchFamily="18" charset="-128"/>
                <a:ea typeface="UD デジタル 教科書体 NK-R" panose="02020400000000000000" pitchFamily="18" charset="-128"/>
              </a:rPr>
              <a:t>BASE</a:t>
            </a:r>
            <a:r>
              <a:rPr kumimoji="1" lang="ja-JP" altLang="en-US" sz="1400" dirty="0">
                <a:latin typeface="UD デジタル 教科書体 NK-R" panose="02020400000000000000" pitchFamily="18" charset="-128"/>
                <a:ea typeface="UD デジタル 教科書体 NK-R" panose="02020400000000000000" pitchFamily="18" charset="-128"/>
              </a:rPr>
              <a:t>は、「これまで地域活動に参加したことない」、「もっと地域をよく知りたい」方などが</a:t>
            </a:r>
            <a:r>
              <a:rPr kumimoji="1" lang="ja-JP" altLang="en-US" sz="1400" b="1" u="sng" dirty="0">
                <a:latin typeface="UD デジタル 教科書体 NK-R" panose="02020400000000000000" pitchFamily="18" charset="-128"/>
                <a:ea typeface="UD デジタル 教科書体 NK-R" panose="02020400000000000000" pitchFamily="18" charset="-128"/>
              </a:rPr>
              <a:t>ゆるくつながる場</a:t>
            </a:r>
            <a:r>
              <a:rPr kumimoji="1" lang="ja-JP" altLang="en-US" sz="1400" dirty="0">
                <a:latin typeface="UD デジタル 教科書体 NK-R" panose="02020400000000000000" pitchFamily="18" charset="-128"/>
                <a:ea typeface="UD デジタル 教科書体 NK-R" panose="02020400000000000000" pitchFamily="18" charset="-128"/>
              </a:rPr>
              <a:t>です。年に</a:t>
            </a:r>
            <a:r>
              <a:rPr kumimoji="1" lang="en-US" altLang="ja-JP" sz="1400" dirty="0">
                <a:latin typeface="UD デジタル 教科書体 NK-R" panose="02020400000000000000" pitchFamily="18" charset="-128"/>
                <a:ea typeface="UD デジタル 教科書体 NK-R" panose="02020400000000000000" pitchFamily="18" charset="-128"/>
              </a:rPr>
              <a:t>3</a:t>
            </a:r>
            <a:r>
              <a:rPr kumimoji="1" lang="ja-JP" altLang="en-US" sz="1400" dirty="0">
                <a:latin typeface="UD デジタル 教科書体 NK-R" panose="02020400000000000000" pitchFamily="18" charset="-128"/>
                <a:ea typeface="UD デジタル 教科書体 NK-R" panose="02020400000000000000" pitchFamily="18" charset="-128"/>
              </a:rPr>
              <a:t>回程度開催していますので、気になった方は、ぜひお気軽に御参加ください。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6"/>
          <p:cNvSpPr>
            <a:spLocks noGrp="1"/>
          </p:cNvSpPr>
          <p:nvPr>
            <p:ph type="sldNum" sz="quarter" idx="12"/>
          </p:nvPr>
        </p:nvSpPr>
        <p:spPr/>
        <p:txBody>
          <a:bodyPr/>
          <a:lstStyle/>
          <a:p>
            <a:r>
              <a:rPr kumimoji="1" lang="en-US" altLang="ja-JP" dirty="0"/>
              <a:t>26</a:t>
            </a:r>
            <a:endParaRPr kumimoji="1" lang="ja-JP" altLang="en-US" dirty="0"/>
          </a:p>
        </p:txBody>
      </p:sp>
      <p:sp>
        <p:nvSpPr>
          <p:cNvPr id="19" name="テキスト ボックス 18"/>
          <p:cNvSpPr txBox="1"/>
          <p:nvPr/>
        </p:nvSpPr>
        <p:spPr>
          <a:xfrm>
            <a:off x="2780270" y="161378"/>
            <a:ext cx="3079295"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05_</a:t>
            </a:r>
            <a:r>
              <a:rPr kumimoji="1" lang="ja-JP" altLang="en-US" sz="1200" dirty="0">
                <a:latin typeface="UD デジタル 教科書体 NK-R" panose="02020400000000000000" pitchFamily="18" charset="-128"/>
                <a:ea typeface="UD デジタル 教科書体 NK-R" panose="02020400000000000000" pitchFamily="18" charset="-128"/>
              </a:rPr>
              <a:t>地域活動のすすめ</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9039" y="4595820"/>
            <a:ext cx="1244714" cy="1244714"/>
          </a:xfrm>
          <a:prstGeom prst="rect">
            <a:avLst/>
          </a:prstGeom>
        </p:spPr>
      </p:pic>
      <p:sp>
        <p:nvSpPr>
          <p:cNvPr id="11" name="フリーフォーム 10"/>
          <p:cNvSpPr/>
          <p:nvPr/>
        </p:nvSpPr>
        <p:spPr>
          <a:xfrm flipH="1">
            <a:off x="269427" y="3841119"/>
            <a:ext cx="938302" cy="894404"/>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1">
                <a:lumMod val="40000"/>
                <a:lumOff val="60000"/>
              </a:schemeClr>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bwMode="auto">
          <a:xfrm>
            <a:off x="345321" y="3995429"/>
            <a:ext cx="786514" cy="423193"/>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まずは、</a:t>
            </a:r>
            <a:endParaRPr lang="en-US" altLang="ja-JP" sz="105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50" b="1" dirty="0">
                <a:latin typeface="BIZ UDPゴシック" panose="020B0400000000000000" pitchFamily="50" charset="-128"/>
                <a:ea typeface="BIZ UDPゴシック" panose="020B0400000000000000" pitchFamily="50" charset="-128"/>
              </a:rPr>
              <a:t>地域とゆるくつながろう！</a:t>
            </a:r>
            <a:endParaRPr lang="en-US" altLang="zh-TW" sz="1050" b="1" dirty="0">
              <a:latin typeface="BIZ UDPゴシック" panose="020B0400000000000000" pitchFamily="50" charset="-128"/>
              <a:ea typeface="BIZ UDPゴシック" panose="020B0400000000000000" pitchFamily="50" charset="-128"/>
            </a:endParaRPr>
          </a:p>
        </p:txBody>
      </p:sp>
      <p:sp>
        <p:nvSpPr>
          <p:cNvPr id="28" name="角丸四角形 27">
            <a:extLst>
              <a:ext uri="{FF2B5EF4-FFF2-40B4-BE49-F238E27FC236}">
                <a16:creationId xmlns:a16="http://schemas.microsoft.com/office/drawing/2014/main" id="{90075409-8FBD-C53A-87C7-41CB394E878F}"/>
              </a:ext>
            </a:extLst>
          </p:cNvPr>
          <p:cNvSpPr/>
          <p:nvPr/>
        </p:nvSpPr>
        <p:spPr>
          <a:xfrm>
            <a:off x="1134167" y="6083864"/>
            <a:ext cx="779984" cy="248963"/>
          </a:xfrm>
          <a:prstGeom prst="roundRect">
            <a:avLst/>
          </a:prstGeom>
          <a:solidFill>
            <a:srgbClr val="D9222A"/>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72000" rtlCol="0" anchor="ctr"/>
          <a:lstStyle/>
          <a:p>
            <a:pPr algn="ctr"/>
            <a:r>
              <a:rPr lang="ja-JP" altLang="en-US" sz="1200" b="1" dirty="0">
                <a:latin typeface="Meiryo" panose="020B0604030504040204" pitchFamily="34" charset="-128"/>
                <a:ea typeface="Meiryo" panose="020B0604030504040204" pitchFamily="34" charset="-128"/>
              </a:rPr>
              <a:t>いつ</a:t>
            </a:r>
            <a:endParaRPr kumimoji="1" lang="ja-JP" altLang="en-US" sz="1200" b="1" dirty="0">
              <a:latin typeface="Meiryo" panose="020B0604030504040204" pitchFamily="34" charset="-128"/>
              <a:ea typeface="Meiryo" panose="020B0604030504040204" pitchFamily="34" charset="-128"/>
            </a:endParaRPr>
          </a:p>
        </p:txBody>
      </p:sp>
      <p:sp>
        <p:nvSpPr>
          <p:cNvPr id="29" name="角丸四角形 28">
            <a:extLst>
              <a:ext uri="{FF2B5EF4-FFF2-40B4-BE49-F238E27FC236}">
                <a16:creationId xmlns:a16="http://schemas.microsoft.com/office/drawing/2014/main" id="{C098C89C-9908-8B81-8999-A0F5DA229882}"/>
              </a:ext>
            </a:extLst>
          </p:cNvPr>
          <p:cNvSpPr/>
          <p:nvPr/>
        </p:nvSpPr>
        <p:spPr>
          <a:xfrm>
            <a:off x="1134167" y="6726387"/>
            <a:ext cx="779984" cy="248963"/>
          </a:xfrm>
          <a:prstGeom prst="roundRect">
            <a:avLst/>
          </a:prstGeom>
          <a:solidFill>
            <a:srgbClr val="D9222A"/>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72000" rtlCol="0" anchor="ctr"/>
          <a:lstStyle/>
          <a:p>
            <a:pPr algn="ctr"/>
            <a:r>
              <a:rPr kumimoji="1" lang="ja-JP" altLang="en-US" sz="1200" b="1" dirty="0">
                <a:latin typeface="Meiryo" panose="020B0604030504040204" pitchFamily="34" charset="-128"/>
                <a:ea typeface="Meiryo" panose="020B0604030504040204" pitchFamily="34" charset="-128"/>
              </a:rPr>
              <a:t>どこで</a:t>
            </a:r>
          </a:p>
        </p:txBody>
      </p:sp>
      <p:sp>
        <p:nvSpPr>
          <p:cNvPr id="30" name="角丸四角形 29">
            <a:extLst>
              <a:ext uri="{FF2B5EF4-FFF2-40B4-BE49-F238E27FC236}">
                <a16:creationId xmlns:a16="http://schemas.microsoft.com/office/drawing/2014/main" id="{544CF336-5C45-E6E3-3134-499D06D1DE3E}"/>
              </a:ext>
            </a:extLst>
          </p:cNvPr>
          <p:cNvSpPr/>
          <p:nvPr/>
        </p:nvSpPr>
        <p:spPr>
          <a:xfrm>
            <a:off x="1134167" y="7347717"/>
            <a:ext cx="779984" cy="248963"/>
          </a:xfrm>
          <a:prstGeom prst="roundRect">
            <a:avLst/>
          </a:prstGeom>
          <a:solidFill>
            <a:srgbClr val="D9222A"/>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72000" rtlCol="0" anchor="ctr"/>
          <a:lstStyle/>
          <a:p>
            <a:pPr algn="ctr"/>
            <a:r>
              <a:rPr lang="ja-JP" altLang="en-US" sz="1200" b="1" dirty="0">
                <a:latin typeface="Meiryo" panose="020B0604030504040204" pitchFamily="34" charset="-128"/>
                <a:ea typeface="Meiryo" panose="020B0604030504040204" pitchFamily="34" charset="-128"/>
              </a:rPr>
              <a:t>誰が</a:t>
            </a:r>
            <a:endParaRPr kumimoji="1" lang="ja-JP" altLang="en-US" sz="1200" b="1" dirty="0">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14BB0658-3424-05BB-831A-E58A352CF7C3}"/>
              </a:ext>
            </a:extLst>
          </p:cNvPr>
          <p:cNvSpPr txBox="1"/>
          <p:nvPr/>
        </p:nvSpPr>
        <p:spPr>
          <a:xfrm>
            <a:off x="1905379" y="6068972"/>
            <a:ext cx="1633075" cy="430887"/>
          </a:xfrm>
          <a:prstGeom prst="rect">
            <a:avLst/>
          </a:prstGeom>
          <a:noFill/>
        </p:spPr>
        <p:txBody>
          <a:bodyPr wrap="square">
            <a:spAutoFit/>
          </a:bodyPr>
          <a:lstStyle/>
          <a:p>
            <a:r>
              <a:rPr lang="ja-JP" altLang="en-US" sz="11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４か月に１回程度</a:t>
            </a:r>
            <a:endParaRPr lang="en-US" altLang="ja-JP" sz="11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endParaRPr>
          </a:p>
          <a:p>
            <a:r>
              <a:rPr lang="ja-JP" altLang="en-US" sz="11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（年３回）　</a:t>
            </a:r>
            <a:endParaRPr lang="ja-JP" altLang="en-US" sz="1100" b="1" spc="100" dirty="0">
              <a:ln w="38100" cap="flat" cmpd="sng" algn="ctr">
                <a:noFill/>
                <a:prstDash val="solid"/>
                <a:round/>
                <a:headEnd type="none" w="med" len="med"/>
                <a:tailEnd type="none" w="med" len="med"/>
              </a:ln>
              <a:solidFill>
                <a:srgbClr val="5B423A"/>
              </a:solidFill>
              <a:highlight>
                <a:srgbClr val="00FFFF"/>
              </a:highlight>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F4E1F1CF-6B8E-4A1B-0FAC-4E53FEE67359}"/>
              </a:ext>
            </a:extLst>
          </p:cNvPr>
          <p:cNvSpPr txBox="1"/>
          <p:nvPr/>
        </p:nvSpPr>
        <p:spPr>
          <a:xfrm>
            <a:off x="1905379" y="6719704"/>
            <a:ext cx="1974512" cy="423193"/>
          </a:xfrm>
          <a:prstGeom prst="rect">
            <a:avLst/>
          </a:prstGeom>
          <a:noFill/>
        </p:spPr>
        <p:txBody>
          <a:bodyPr wrap="square">
            <a:spAutoFit/>
          </a:bodyPr>
          <a:lstStyle/>
          <a:p>
            <a:r>
              <a:rPr lang="ja-JP" altLang="en-US" sz="11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区役所４階大会議室</a:t>
            </a:r>
            <a:endParaRPr lang="en-US" altLang="ja-JP" sz="11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endParaRPr>
          </a:p>
          <a:p>
            <a:r>
              <a:rPr lang="ja-JP" altLang="en-US" sz="105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（今後変更の可能性有り）</a:t>
            </a:r>
            <a:endParaRPr lang="en-US" altLang="ja-JP" sz="105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endParaRPr>
          </a:p>
        </p:txBody>
      </p:sp>
      <p:sp>
        <p:nvSpPr>
          <p:cNvPr id="33" name="テキスト ボックス 32">
            <a:extLst>
              <a:ext uri="{FF2B5EF4-FFF2-40B4-BE49-F238E27FC236}">
                <a16:creationId xmlns:a16="http://schemas.microsoft.com/office/drawing/2014/main" id="{62056084-05CE-4904-1564-F39A0660A801}"/>
              </a:ext>
            </a:extLst>
          </p:cNvPr>
          <p:cNvSpPr txBox="1"/>
          <p:nvPr/>
        </p:nvSpPr>
        <p:spPr>
          <a:xfrm>
            <a:off x="1905379" y="7347717"/>
            <a:ext cx="1569491" cy="261610"/>
          </a:xfrm>
          <a:prstGeom prst="rect">
            <a:avLst/>
          </a:prstGeom>
          <a:noFill/>
        </p:spPr>
        <p:txBody>
          <a:bodyPr wrap="square">
            <a:spAutoFit/>
          </a:bodyPr>
          <a:lstStyle/>
          <a:p>
            <a:r>
              <a:rPr lang="ja-JP" altLang="en-US" sz="11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誰でも参加可能！</a:t>
            </a:r>
          </a:p>
        </p:txBody>
      </p:sp>
      <p:sp>
        <p:nvSpPr>
          <p:cNvPr id="34" name="角丸四角形 33">
            <a:extLst>
              <a:ext uri="{FF2B5EF4-FFF2-40B4-BE49-F238E27FC236}">
                <a16:creationId xmlns:a16="http://schemas.microsoft.com/office/drawing/2014/main" id="{175C9E98-08F7-A954-2A19-02F6B299B209}"/>
              </a:ext>
            </a:extLst>
          </p:cNvPr>
          <p:cNvSpPr/>
          <p:nvPr/>
        </p:nvSpPr>
        <p:spPr>
          <a:xfrm>
            <a:off x="3863623" y="6183302"/>
            <a:ext cx="2436956" cy="406344"/>
          </a:xfrm>
          <a:prstGeom prst="roundRect">
            <a:avLst/>
          </a:prstGeom>
          <a:solidFill>
            <a:srgbClr val="EEECE1"/>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b="1" dirty="0">
                <a:solidFill>
                  <a:srgbClr val="5B423A"/>
                </a:solidFill>
                <a:latin typeface="Meiryo" panose="020B0604030504040204" pitchFamily="34" charset="-128"/>
                <a:ea typeface="Meiryo" panose="020B0604030504040204" pitchFamily="34" charset="-128"/>
              </a:rPr>
              <a:t>宮前区</a:t>
            </a:r>
            <a:r>
              <a:rPr kumimoji="1" lang="en-US" altLang="ja-JP" sz="1100" b="1" dirty="0">
                <a:solidFill>
                  <a:srgbClr val="5B423A"/>
                </a:solidFill>
                <a:latin typeface="Meiryo" panose="020B0604030504040204" pitchFamily="34" charset="-128"/>
                <a:ea typeface="Meiryo" panose="020B0604030504040204" pitchFamily="34" charset="-128"/>
              </a:rPr>
              <a:t>SDC</a:t>
            </a:r>
            <a:r>
              <a:rPr kumimoji="1" lang="ja-JP" altLang="en-US" sz="1100" b="1" dirty="0">
                <a:solidFill>
                  <a:srgbClr val="5B423A"/>
                </a:solidFill>
                <a:latin typeface="Meiryo" panose="020B0604030504040204" pitchFamily="34" charset="-128"/>
                <a:ea typeface="Meiryo" panose="020B0604030504040204" pitchFamily="34" charset="-128"/>
              </a:rPr>
              <a:t>の紹介</a:t>
            </a:r>
          </a:p>
        </p:txBody>
      </p:sp>
      <p:sp>
        <p:nvSpPr>
          <p:cNvPr id="35" name="角丸四角形 34">
            <a:extLst>
              <a:ext uri="{FF2B5EF4-FFF2-40B4-BE49-F238E27FC236}">
                <a16:creationId xmlns:a16="http://schemas.microsoft.com/office/drawing/2014/main" id="{8BB5DB4D-DCA4-520E-24A5-D53A79C1C028}"/>
              </a:ext>
            </a:extLst>
          </p:cNvPr>
          <p:cNvSpPr/>
          <p:nvPr/>
        </p:nvSpPr>
        <p:spPr>
          <a:xfrm>
            <a:off x="3891469" y="8007395"/>
            <a:ext cx="2409110" cy="485290"/>
          </a:xfrm>
          <a:prstGeom prst="roundRect">
            <a:avLst/>
          </a:prstGeom>
          <a:solidFill>
            <a:srgbClr val="EEECE1"/>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100" b="1" dirty="0">
                <a:solidFill>
                  <a:srgbClr val="5B423A"/>
                </a:solidFill>
                <a:latin typeface="Meiryo" panose="020B0604030504040204" pitchFamily="34" charset="-128"/>
                <a:ea typeface="Meiryo" panose="020B0604030504040204" pitchFamily="34" charset="-128"/>
              </a:rPr>
              <a:t>みやまえ</a:t>
            </a:r>
            <a:r>
              <a:rPr kumimoji="1" lang="en-US" altLang="ja-JP" sz="1100" b="1" dirty="0">
                <a:solidFill>
                  <a:srgbClr val="5B423A"/>
                </a:solidFill>
                <a:latin typeface="Meiryo" panose="020B0604030504040204" pitchFamily="34" charset="-128"/>
                <a:ea typeface="Meiryo" panose="020B0604030504040204" pitchFamily="34" charset="-128"/>
              </a:rPr>
              <a:t>BASE</a:t>
            </a:r>
            <a:r>
              <a:rPr kumimoji="1" lang="ja-JP" altLang="en-US" sz="1100" b="1" dirty="0">
                <a:solidFill>
                  <a:srgbClr val="5B423A"/>
                </a:solidFill>
                <a:latin typeface="Meiryo" panose="020B0604030504040204" pitchFamily="34" charset="-128"/>
                <a:ea typeface="Meiryo" panose="020B0604030504040204" pitchFamily="34" charset="-128"/>
              </a:rPr>
              <a:t>掲示板</a:t>
            </a:r>
          </a:p>
        </p:txBody>
      </p:sp>
      <p:sp>
        <p:nvSpPr>
          <p:cNvPr id="36" name="角丸四角形 35">
            <a:extLst>
              <a:ext uri="{FF2B5EF4-FFF2-40B4-BE49-F238E27FC236}">
                <a16:creationId xmlns:a16="http://schemas.microsoft.com/office/drawing/2014/main" id="{2123E0EE-CBC5-DA5F-E691-3547530D0E62}"/>
              </a:ext>
            </a:extLst>
          </p:cNvPr>
          <p:cNvSpPr/>
          <p:nvPr/>
        </p:nvSpPr>
        <p:spPr>
          <a:xfrm>
            <a:off x="3891469" y="8748562"/>
            <a:ext cx="2409110" cy="504750"/>
          </a:xfrm>
          <a:prstGeom prst="roundRect">
            <a:avLst/>
          </a:prstGeom>
          <a:solidFill>
            <a:srgbClr val="EEECE1"/>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ja-JP" altLang="en-US" sz="1100" b="1" dirty="0">
                <a:solidFill>
                  <a:srgbClr val="5B423A"/>
                </a:solidFill>
                <a:latin typeface="Meiryo" panose="020B0604030504040204" pitchFamily="34" charset="-128"/>
                <a:ea typeface="Meiryo" panose="020B0604030504040204" pitchFamily="34" charset="-128"/>
              </a:rPr>
              <a:t>つながる交流会</a:t>
            </a:r>
            <a:endParaRPr kumimoji="1" lang="ja-JP" altLang="en-US" sz="1100" b="1" dirty="0">
              <a:solidFill>
                <a:srgbClr val="5B423A"/>
              </a:solidFill>
              <a:latin typeface="Meiryo" panose="020B0604030504040204" pitchFamily="34" charset="-128"/>
              <a:ea typeface="Meiryo" panose="020B0604030504040204" pitchFamily="34" charset="-128"/>
            </a:endParaRPr>
          </a:p>
        </p:txBody>
      </p:sp>
      <p:sp>
        <p:nvSpPr>
          <p:cNvPr id="37" name="角丸四角形 36">
            <a:extLst>
              <a:ext uri="{FF2B5EF4-FFF2-40B4-BE49-F238E27FC236}">
                <a16:creationId xmlns:a16="http://schemas.microsoft.com/office/drawing/2014/main" id="{9C9A6BF1-E92B-A4AB-8FFF-14A6B3621B02}"/>
              </a:ext>
            </a:extLst>
          </p:cNvPr>
          <p:cNvSpPr/>
          <p:nvPr/>
        </p:nvSpPr>
        <p:spPr>
          <a:xfrm>
            <a:off x="3888151" y="6795006"/>
            <a:ext cx="2412429" cy="943889"/>
          </a:xfrm>
          <a:prstGeom prst="roundRect">
            <a:avLst>
              <a:gd name="adj" fmla="val 9124"/>
            </a:avLst>
          </a:prstGeom>
          <a:solidFill>
            <a:srgbClr val="EEECE1"/>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kumimoji="1" lang="ja-JP" altLang="en-US" sz="1100" b="1" dirty="0">
                <a:solidFill>
                  <a:srgbClr val="5B423A"/>
                </a:solidFill>
                <a:latin typeface="Meiryo" panose="020B0604030504040204" pitchFamily="34" charset="-128"/>
                <a:ea typeface="Meiryo" panose="020B0604030504040204" pitchFamily="34" charset="-128"/>
              </a:rPr>
              <a:t>みやまえキャンパス</a:t>
            </a:r>
          </a:p>
        </p:txBody>
      </p:sp>
      <p:sp>
        <p:nvSpPr>
          <p:cNvPr id="38" name="角丸四角形 37">
            <a:extLst>
              <a:ext uri="{FF2B5EF4-FFF2-40B4-BE49-F238E27FC236}">
                <a16:creationId xmlns:a16="http://schemas.microsoft.com/office/drawing/2014/main" id="{17BE08C8-85C7-37F7-5CAE-72C405FE67C3}"/>
              </a:ext>
            </a:extLst>
          </p:cNvPr>
          <p:cNvSpPr/>
          <p:nvPr/>
        </p:nvSpPr>
        <p:spPr>
          <a:xfrm>
            <a:off x="3848718" y="7252691"/>
            <a:ext cx="2483073" cy="53616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a:solidFill>
                  <a:schemeClr val="bg2">
                    <a:lumMod val="10000"/>
                  </a:schemeClr>
                </a:solidFill>
                <a:latin typeface="Meiryo" panose="020B0604030504040204" pitchFamily="34" charset="-128"/>
                <a:ea typeface="Meiryo" panose="020B0604030504040204" pitchFamily="34" charset="-128"/>
              </a:rPr>
              <a:t>・地域で活躍している人や団体の紹介</a:t>
            </a:r>
            <a:endParaRPr lang="en-US" altLang="ja-JP" sz="1050" dirty="0">
              <a:solidFill>
                <a:schemeClr val="bg2">
                  <a:lumMod val="10000"/>
                </a:schemeClr>
              </a:solidFill>
              <a:latin typeface="Meiryo" panose="020B0604030504040204" pitchFamily="34" charset="-128"/>
              <a:ea typeface="Meiryo" panose="020B0604030504040204" pitchFamily="34" charset="-128"/>
            </a:endParaRPr>
          </a:p>
          <a:p>
            <a:r>
              <a:rPr lang="ja-JP" altLang="en-US" sz="1050" dirty="0">
                <a:solidFill>
                  <a:schemeClr val="bg2">
                    <a:lumMod val="10000"/>
                  </a:schemeClr>
                </a:solidFill>
                <a:latin typeface="Meiryo" panose="020B0604030504040204" pitchFamily="34" charset="-128"/>
                <a:ea typeface="Meiryo" panose="020B0604030504040204" pitchFamily="34" charset="-128"/>
              </a:rPr>
              <a:t>・歴史、健康、地域の魅力など</a:t>
            </a:r>
            <a:endParaRPr kumimoji="1" lang="en-US" altLang="ja-JP" sz="1050" dirty="0">
              <a:solidFill>
                <a:schemeClr val="bg2">
                  <a:lumMod val="10000"/>
                </a:schemeClr>
              </a:solidFill>
              <a:latin typeface="Meiryo" panose="020B0604030504040204" pitchFamily="34" charset="-128"/>
              <a:ea typeface="Meiryo" panose="020B0604030504040204" pitchFamily="34" charset="-128"/>
            </a:endParaRPr>
          </a:p>
        </p:txBody>
      </p:sp>
      <p:sp>
        <p:nvSpPr>
          <p:cNvPr id="39" name="三角形 17">
            <a:extLst>
              <a:ext uri="{FF2B5EF4-FFF2-40B4-BE49-F238E27FC236}">
                <a16:creationId xmlns:a16="http://schemas.microsoft.com/office/drawing/2014/main" id="{E8169707-9B04-596A-A4E8-BFC933B1D9AD}"/>
              </a:ext>
            </a:extLst>
          </p:cNvPr>
          <p:cNvSpPr/>
          <p:nvPr/>
        </p:nvSpPr>
        <p:spPr>
          <a:xfrm flipV="1">
            <a:off x="5033236" y="6665884"/>
            <a:ext cx="174635" cy="67899"/>
          </a:xfrm>
          <a:prstGeom prst="triangle">
            <a:avLst/>
          </a:prstGeom>
          <a:solidFill>
            <a:srgbClr val="D922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100">
              <a:latin typeface="Meiryo" panose="020B0604030504040204" pitchFamily="34" charset="-128"/>
              <a:ea typeface="Meiryo" panose="020B0604030504040204" pitchFamily="34" charset="-128"/>
            </a:endParaRPr>
          </a:p>
        </p:txBody>
      </p:sp>
      <p:sp>
        <p:nvSpPr>
          <p:cNvPr id="40" name="三角形 20">
            <a:extLst>
              <a:ext uri="{FF2B5EF4-FFF2-40B4-BE49-F238E27FC236}">
                <a16:creationId xmlns:a16="http://schemas.microsoft.com/office/drawing/2014/main" id="{E9D2DC08-3A3B-7E8F-641B-237B2AA9F2C9}"/>
              </a:ext>
            </a:extLst>
          </p:cNvPr>
          <p:cNvSpPr/>
          <p:nvPr/>
        </p:nvSpPr>
        <p:spPr>
          <a:xfrm flipV="1">
            <a:off x="5038260" y="8574069"/>
            <a:ext cx="174635" cy="67899"/>
          </a:xfrm>
          <a:prstGeom prst="triangle">
            <a:avLst/>
          </a:prstGeom>
          <a:solidFill>
            <a:srgbClr val="D922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100">
              <a:latin typeface="Meiryo" panose="020B0604030504040204" pitchFamily="34" charset="-128"/>
              <a:ea typeface="Meiryo" panose="020B0604030504040204" pitchFamily="34" charset="-128"/>
            </a:endParaRPr>
          </a:p>
        </p:txBody>
      </p:sp>
      <p:sp>
        <p:nvSpPr>
          <p:cNvPr id="41" name="三角形 21">
            <a:extLst>
              <a:ext uri="{FF2B5EF4-FFF2-40B4-BE49-F238E27FC236}">
                <a16:creationId xmlns:a16="http://schemas.microsoft.com/office/drawing/2014/main" id="{588C12E2-EEE5-25BB-A2B1-2A00FEF6ADAA}"/>
              </a:ext>
            </a:extLst>
          </p:cNvPr>
          <p:cNvSpPr/>
          <p:nvPr/>
        </p:nvSpPr>
        <p:spPr>
          <a:xfrm flipV="1">
            <a:off x="5038260" y="7854618"/>
            <a:ext cx="174635" cy="67899"/>
          </a:xfrm>
          <a:prstGeom prst="triangle">
            <a:avLst/>
          </a:prstGeom>
          <a:solidFill>
            <a:srgbClr val="D922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100">
              <a:latin typeface="Meiryo" panose="020B0604030504040204" pitchFamily="34" charset="-128"/>
              <a:ea typeface="Meiryo" panose="020B0604030504040204" pitchFamily="34" charset="-128"/>
            </a:endParaRPr>
          </a:p>
        </p:txBody>
      </p:sp>
      <p:sp>
        <p:nvSpPr>
          <p:cNvPr id="42" name="角丸四角形 41">
            <a:extLst>
              <a:ext uri="{FF2B5EF4-FFF2-40B4-BE49-F238E27FC236}">
                <a16:creationId xmlns:a16="http://schemas.microsoft.com/office/drawing/2014/main" id="{41679D90-9F0C-DA41-ED7F-C8B31C8B73D0}"/>
              </a:ext>
            </a:extLst>
          </p:cNvPr>
          <p:cNvSpPr/>
          <p:nvPr/>
        </p:nvSpPr>
        <p:spPr>
          <a:xfrm>
            <a:off x="1134167" y="8026427"/>
            <a:ext cx="779984" cy="248962"/>
          </a:xfrm>
          <a:prstGeom prst="roundRect">
            <a:avLst/>
          </a:prstGeom>
          <a:solidFill>
            <a:srgbClr val="D9222A"/>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2000" rIns="0" rtlCol="0" anchor="ctr"/>
          <a:lstStyle/>
          <a:p>
            <a:pPr algn="ctr"/>
            <a:r>
              <a:rPr kumimoji="1" lang="ja-JP" altLang="en-US" sz="1200" b="1" dirty="0">
                <a:latin typeface="Meiryo" panose="020B0604030504040204" pitchFamily="34" charset="-128"/>
                <a:ea typeface="Meiryo" panose="020B0604030504040204" pitchFamily="34" charset="-128"/>
              </a:rPr>
              <a:t>参加方法</a:t>
            </a:r>
          </a:p>
        </p:txBody>
      </p:sp>
      <p:sp>
        <p:nvSpPr>
          <p:cNvPr id="43" name="テキスト ボックス 42">
            <a:extLst>
              <a:ext uri="{FF2B5EF4-FFF2-40B4-BE49-F238E27FC236}">
                <a16:creationId xmlns:a16="http://schemas.microsoft.com/office/drawing/2014/main" id="{C67713FE-93D2-8822-C194-E4394F71F919}"/>
              </a:ext>
            </a:extLst>
          </p:cNvPr>
          <p:cNvSpPr txBox="1"/>
          <p:nvPr/>
        </p:nvSpPr>
        <p:spPr>
          <a:xfrm>
            <a:off x="1905379" y="8007241"/>
            <a:ext cx="2004573" cy="538609"/>
          </a:xfrm>
          <a:prstGeom prst="rect">
            <a:avLst/>
          </a:prstGeom>
          <a:noFill/>
        </p:spPr>
        <p:txBody>
          <a:bodyPr wrap="square">
            <a:spAutoFit/>
          </a:bodyPr>
          <a:lstStyle/>
          <a:p>
            <a:r>
              <a:rPr lang="ja-JP" altLang="en-US" sz="11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事前申し込み</a:t>
            </a:r>
            <a:r>
              <a:rPr lang="ja-JP" altLang="en-US" sz="10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（区企画課）</a:t>
            </a:r>
            <a:endParaRPr lang="en-US" altLang="ja-JP" sz="10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endParaRPr>
          </a:p>
          <a:p>
            <a:r>
              <a:rPr lang="en-US" altLang="ja-JP" sz="9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a:t>
            </a:r>
            <a:r>
              <a:rPr lang="ja-JP" altLang="en-US" sz="9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当日空きがあれば</a:t>
            </a:r>
            <a:br>
              <a:rPr lang="en-US" altLang="ja-JP" sz="9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br>
            <a:r>
              <a:rPr lang="ja-JP" altLang="en-US" sz="9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rPr>
              <a:t>　飛び入り参加可能！</a:t>
            </a:r>
            <a:endParaRPr lang="en-US" altLang="ja-JP" sz="900" b="1" spc="100" dirty="0">
              <a:ln w="38100" cap="flat" cmpd="sng" algn="ctr">
                <a:noFill/>
                <a:prstDash val="solid"/>
                <a:round/>
                <a:headEnd type="none" w="med" len="med"/>
                <a:tailEnd type="none" w="med" len="med"/>
              </a:ln>
              <a:solidFill>
                <a:srgbClr val="5B423A"/>
              </a:solidFill>
              <a:latin typeface="Meiryo" panose="020B0604030504040204" pitchFamily="34" charset="-128"/>
              <a:ea typeface="Meiryo" panose="020B0604030504040204" pitchFamily="34" charset="-128"/>
            </a:endParaRPr>
          </a:p>
        </p:txBody>
      </p:sp>
      <p:sp>
        <p:nvSpPr>
          <p:cNvPr id="44" name="テキスト ボックス 43">
            <a:extLst>
              <a:ext uri="{FF2B5EF4-FFF2-40B4-BE49-F238E27FC236}">
                <a16:creationId xmlns:a16="http://schemas.microsoft.com/office/drawing/2014/main" id="{913DE08A-43F7-D6D5-24BB-983974521579}"/>
              </a:ext>
            </a:extLst>
          </p:cNvPr>
          <p:cNvSpPr txBox="1"/>
          <p:nvPr/>
        </p:nvSpPr>
        <p:spPr>
          <a:xfrm>
            <a:off x="1905379" y="8745131"/>
            <a:ext cx="1867872" cy="430887"/>
          </a:xfrm>
          <a:prstGeom prst="rect">
            <a:avLst/>
          </a:prstGeom>
          <a:noFill/>
        </p:spPr>
        <p:txBody>
          <a:bodyPr wrap="square">
            <a:spAutoFit/>
          </a:bodyPr>
          <a:lstStyle>
            <a:defPPr>
              <a:defRPr lang="ja-JP"/>
            </a:defPPr>
            <a:lvl1pPr>
              <a:defRPr spc="100">
                <a:ln w="38100" cap="flat" cmpd="sng" algn="ctr">
                  <a:noFill/>
                  <a:prstDash val="solid"/>
                  <a:round/>
                  <a:headEnd type="none" w="med" len="med"/>
                  <a:tailEnd type="none" w="med" len="med"/>
                </a:ln>
                <a:solidFill>
                  <a:srgbClr val="5B423A"/>
                </a:solidFill>
                <a:latin typeface="A-OTF Jun Pro 34" panose="020F0400000000000000" pitchFamily="34" charset="-128"/>
                <a:ea typeface="A-OTF Jun Pro 34" panose="020F0400000000000000" pitchFamily="34" charset="-128"/>
              </a:defRPr>
            </a:lvl1pPr>
          </a:lstStyle>
          <a:p>
            <a:r>
              <a:rPr lang="ja-JP" altLang="en-US" sz="1100" b="1" dirty="0">
                <a:latin typeface="Meiryo" panose="020B0604030504040204" pitchFamily="34" charset="-128"/>
                <a:ea typeface="Meiryo" panose="020B0604030504040204" pitchFamily="34" charset="-128"/>
              </a:rPr>
              <a:t>やりたい人・できる人</a:t>
            </a:r>
            <a:br>
              <a:rPr lang="en-US" altLang="ja-JP" sz="1100" b="1" dirty="0">
                <a:latin typeface="Meiryo" panose="020B0604030504040204" pitchFamily="34" charset="-128"/>
                <a:ea typeface="Meiryo" panose="020B0604030504040204" pitchFamily="34" charset="-128"/>
              </a:rPr>
            </a:br>
            <a:r>
              <a:rPr lang="ja-JP" altLang="en-US" sz="1100" b="1" dirty="0">
                <a:latin typeface="Meiryo" panose="020B0604030504040204" pitchFamily="34" charset="-128"/>
                <a:ea typeface="Meiryo" panose="020B0604030504040204" pitchFamily="34" charset="-128"/>
              </a:rPr>
              <a:t>たちで持ち寄る</a:t>
            </a:r>
          </a:p>
        </p:txBody>
      </p:sp>
      <p:sp>
        <p:nvSpPr>
          <p:cNvPr id="45" name="角丸四角形 44">
            <a:extLst>
              <a:ext uri="{FF2B5EF4-FFF2-40B4-BE49-F238E27FC236}">
                <a16:creationId xmlns:a16="http://schemas.microsoft.com/office/drawing/2014/main" id="{843F8E33-D65A-F2A4-2ACC-9C41DFE93280}"/>
              </a:ext>
            </a:extLst>
          </p:cNvPr>
          <p:cNvSpPr/>
          <p:nvPr/>
        </p:nvSpPr>
        <p:spPr>
          <a:xfrm>
            <a:off x="1134167" y="8752776"/>
            <a:ext cx="779984" cy="248963"/>
          </a:xfrm>
          <a:prstGeom prst="roundRect">
            <a:avLst/>
          </a:prstGeom>
          <a:solidFill>
            <a:srgbClr val="D9222A"/>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b="1" dirty="0">
                <a:latin typeface="Meiryo" panose="020B0604030504040204" pitchFamily="34" charset="-128"/>
                <a:ea typeface="Meiryo" panose="020B0604030504040204" pitchFamily="34" charset="-128"/>
              </a:rPr>
              <a:t>運営方針</a:t>
            </a:r>
            <a:endParaRPr kumimoji="1" lang="ja-JP" altLang="en-US" sz="1100" b="1" dirty="0">
              <a:latin typeface="Meiryo" panose="020B0604030504040204" pitchFamily="34" charset="-128"/>
              <a:ea typeface="Meiryo" panose="020B0604030504040204" pitchFamily="34" charset="-128"/>
            </a:endParaRPr>
          </a:p>
        </p:txBody>
      </p:sp>
      <p:sp>
        <p:nvSpPr>
          <p:cNvPr id="46" name="角丸四角形 45">
            <a:extLst>
              <a:ext uri="{FF2B5EF4-FFF2-40B4-BE49-F238E27FC236}">
                <a16:creationId xmlns:a16="http://schemas.microsoft.com/office/drawing/2014/main" id="{17BE08C8-85C7-37F7-5CAE-72C405FE67C3}"/>
              </a:ext>
            </a:extLst>
          </p:cNvPr>
          <p:cNvSpPr/>
          <p:nvPr/>
        </p:nvSpPr>
        <p:spPr>
          <a:xfrm>
            <a:off x="4282554" y="7061884"/>
            <a:ext cx="1665617" cy="226477"/>
          </a:xfrm>
          <a:prstGeom prst="roundRect">
            <a:avLst>
              <a:gd name="adj" fmla="val 50000"/>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2">
                    <a:lumMod val="10000"/>
                  </a:schemeClr>
                </a:solidFill>
                <a:latin typeface="Meiryo" panose="020B0604030504040204" pitchFamily="34" charset="-128"/>
                <a:ea typeface="Meiryo" panose="020B0604030504040204" pitchFamily="34" charset="-128"/>
              </a:rPr>
              <a:t>共感を生む・学びの場</a:t>
            </a:r>
            <a:endParaRPr lang="en-US" altLang="ja-JP" sz="1050" b="1" dirty="0">
              <a:solidFill>
                <a:schemeClr val="bg2">
                  <a:lumMod val="10000"/>
                </a:schemeClr>
              </a:solidFill>
              <a:latin typeface="Meiryo" panose="020B0604030504040204" pitchFamily="34" charset="-128"/>
              <a:ea typeface="Meiryo" panose="020B0604030504040204" pitchFamily="34" charset="-128"/>
            </a:endParaRPr>
          </a:p>
        </p:txBody>
      </p:sp>
      <p:sp>
        <p:nvSpPr>
          <p:cNvPr id="47" name="角丸四角形 46">
            <a:extLst>
              <a:ext uri="{FF2B5EF4-FFF2-40B4-BE49-F238E27FC236}">
                <a16:creationId xmlns:a16="http://schemas.microsoft.com/office/drawing/2014/main" id="{17BE08C8-85C7-37F7-5CAE-72C405FE67C3}"/>
              </a:ext>
            </a:extLst>
          </p:cNvPr>
          <p:cNvSpPr/>
          <p:nvPr/>
        </p:nvSpPr>
        <p:spPr>
          <a:xfrm>
            <a:off x="3894552" y="8214824"/>
            <a:ext cx="2061163" cy="27786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a:solidFill>
                  <a:schemeClr val="bg2">
                    <a:lumMod val="10000"/>
                  </a:schemeClr>
                </a:solidFill>
                <a:latin typeface="Meiryo" panose="020B0604030504040204" pitchFamily="34" charset="-128"/>
                <a:ea typeface="Meiryo" panose="020B0604030504040204" pitchFamily="34" charset="-128"/>
              </a:rPr>
              <a:t>・自分のやりたいことを共有</a:t>
            </a:r>
            <a:endParaRPr kumimoji="1" lang="en-US" altLang="ja-JP" sz="1050" dirty="0">
              <a:solidFill>
                <a:schemeClr val="bg2">
                  <a:lumMod val="10000"/>
                </a:schemeClr>
              </a:solidFill>
              <a:latin typeface="Meiryo" panose="020B0604030504040204" pitchFamily="34" charset="-128"/>
              <a:ea typeface="Meiryo" panose="020B0604030504040204" pitchFamily="34" charset="-128"/>
            </a:endParaRPr>
          </a:p>
        </p:txBody>
      </p:sp>
      <p:sp>
        <p:nvSpPr>
          <p:cNvPr id="48" name="角丸四角形 47">
            <a:extLst>
              <a:ext uri="{FF2B5EF4-FFF2-40B4-BE49-F238E27FC236}">
                <a16:creationId xmlns:a16="http://schemas.microsoft.com/office/drawing/2014/main" id="{17BE08C8-85C7-37F7-5CAE-72C405FE67C3}"/>
              </a:ext>
            </a:extLst>
          </p:cNvPr>
          <p:cNvSpPr/>
          <p:nvPr/>
        </p:nvSpPr>
        <p:spPr>
          <a:xfrm>
            <a:off x="3900173" y="8968857"/>
            <a:ext cx="2373890" cy="27786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a:solidFill>
                  <a:schemeClr val="bg2">
                    <a:lumMod val="10000"/>
                  </a:schemeClr>
                </a:solidFill>
                <a:latin typeface="Meiryo" panose="020B0604030504040204" pitchFamily="34" charset="-128"/>
                <a:ea typeface="Meiryo" panose="020B0604030504040204" pitchFamily="34" charset="-128"/>
              </a:rPr>
              <a:t>・簡単に自己紹介⇒ゆるくつながる</a:t>
            </a:r>
            <a:endParaRPr kumimoji="1" lang="en-US" altLang="ja-JP" sz="1050" dirty="0">
              <a:solidFill>
                <a:schemeClr val="bg2">
                  <a:lumMod val="10000"/>
                </a:schemeClr>
              </a:solidFill>
              <a:latin typeface="Meiryo" panose="020B0604030504040204" pitchFamily="34" charset="-128"/>
              <a:ea typeface="Meiryo" panose="020B0604030504040204" pitchFamily="34" charset="-128"/>
            </a:endParaRPr>
          </a:p>
        </p:txBody>
      </p:sp>
      <p:sp>
        <p:nvSpPr>
          <p:cNvPr id="49" name="角丸四角形 48"/>
          <p:cNvSpPr/>
          <p:nvPr/>
        </p:nvSpPr>
        <p:spPr>
          <a:xfrm>
            <a:off x="3773250" y="5933756"/>
            <a:ext cx="2620183" cy="3434333"/>
          </a:xfrm>
          <a:prstGeom prst="roundRect">
            <a:avLst>
              <a:gd name="adj" fmla="val 3397"/>
            </a:avLst>
          </a:prstGeom>
          <a:noFill/>
          <a:ln w="19050">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0" name="角丸四角形 49">
            <a:extLst>
              <a:ext uri="{FF2B5EF4-FFF2-40B4-BE49-F238E27FC236}">
                <a16:creationId xmlns:a16="http://schemas.microsoft.com/office/drawing/2014/main" id="{C2C672C1-7FAA-A49D-BE72-3707C5A103C2}"/>
              </a:ext>
            </a:extLst>
          </p:cNvPr>
          <p:cNvSpPr/>
          <p:nvPr/>
        </p:nvSpPr>
        <p:spPr>
          <a:xfrm>
            <a:off x="4033300" y="5815700"/>
            <a:ext cx="2113908" cy="248963"/>
          </a:xfrm>
          <a:prstGeom prst="roundRect">
            <a:avLst>
              <a:gd name="adj" fmla="val 31971"/>
            </a:avLst>
          </a:prstGeom>
          <a:solidFill>
            <a:srgbClr val="D9222A"/>
          </a:solidFill>
          <a:ln>
            <a:noFill/>
          </a:ln>
          <a:effectLst>
            <a:outerShdw blurRad="40005" dist="2286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72000" rtlCol="0" anchor="ctr"/>
          <a:lstStyle/>
          <a:p>
            <a:pPr algn="ctr"/>
            <a:r>
              <a:rPr lang="ja-JP" altLang="en-US" sz="1200" b="1" dirty="0">
                <a:latin typeface="Meiryo" panose="020B0604030504040204" pitchFamily="34" charset="-128"/>
                <a:ea typeface="Meiryo" panose="020B0604030504040204" pitchFamily="34" charset="-128"/>
              </a:rPr>
              <a:t>各回の基本的な進め方</a:t>
            </a:r>
            <a:endParaRPr kumimoji="1" lang="ja-JP" altLang="en-US" sz="1200" b="1" dirty="0">
              <a:latin typeface="Meiryo" panose="020B0604030504040204" pitchFamily="34" charset="-128"/>
              <a:ea typeface="Meiryo" panose="020B0604030504040204" pitchFamily="34" charset="-128"/>
            </a:endParaRPr>
          </a:p>
        </p:txBody>
      </p:sp>
      <p:pic>
        <p:nvPicPr>
          <p:cNvPr id="3" name="図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112445" y="4181615"/>
            <a:ext cx="1149261" cy="1149261"/>
          </a:xfrm>
          <a:prstGeom prst="rect">
            <a:avLst/>
          </a:prstGeom>
        </p:spPr>
      </p:pic>
    </p:spTree>
    <p:extLst>
      <p:ext uri="{BB962C8B-B14F-4D97-AF65-F5344CB8AC3E}">
        <p14:creationId xmlns:p14="http://schemas.microsoft.com/office/powerpoint/2010/main" val="3145050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1040267" y="8256438"/>
            <a:ext cx="5345097" cy="1190209"/>
          </a:xfrm>
          <a:prstGeom prst="rect">
            <a:avLst/>
          </a:prstGeom>
          <a:solidFill>
            <a:schemeClr val="bg1"/>
          </a:solidFill>
          <a:ln w="19050" cmpd="sng">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p:cNvSpPr/>
          <p:nvPr/>
        </p:nvSpPr>
        <p:spPr>
          <a:xfrm>
            <a:off x="1046275" y="4770704"/>
            <a:ext cx="1754679" cy="2338832"/>
          </a:xfrm>
          <a:prstGeom prst="rect">
            <a:avLst/>
          </a:prstGeom>
          <a:solidFill>
            <a:schemeClr val="bg1"/>
          </a:solidFill>
          <a:ln w="19050"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正方形/長方形 61"/>
          <p:cNvSpPr/>
          <p:nvPr/>
        </p:nvSpPr>
        <p:spPr>
          <a:xfrm>
            <a:off x="2902558" y="4776578"/>
            <a:ext cx="1789828" cy="2338833"/>
          </a:xfrm>
          <a:prstGeom prst="rect">
            <a:avLst/>
          </a:prstGeom>
          <a:solidFill>
            <a:schemeClr val="bg1"/>
          </a:solidFill>
          <a:ln w="19050"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正方形/長方形 60"/>
          <p:cNvSpPr/>
          <p:nvPr/>
        </p:nvSpPr>
        <p:spPr>
          <a:xfrm>
            <a:off x="4597799" y="2100386"/>
            <a:ext cx="1787566" cy="2562920"/>
          </a:xfrm>
          <a:prstGeom prst="rect">
            <a:avLst/>
          </a:prstGeom>
          <a:solidFill>
            <a:schemeClr val="bg1"/>
          </a:solidFill>
          <a:ln w="19050"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角丸四角形 7"/>
          <p:cNvSpPr/>
          <p:nvPr/>
        </p:nvSpPr>
        <p:spPr>
          <a:xfrm>
            <a:off x="1044845" y="1013253"/>
            <a:ext cx="4932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27</a:t>
            </a:r>
            <a:endParaRPr kumimoji="1" lang="ja-JP" altLang="en-US" sz="9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 name="テキスト ボックス 8"/>
          <p:cNvSpPr txBox="1"/>
          <p:nvPr/>
        </p:nvSpPr>
        <p:spPr>
          <a:xfrm>
            <a:off x="2780270" y="161378"/>
            <a:ext cx="3079295" cy="400110"/>
          </a:xfrm>
          <a:prstGeom prst="rect">
            <a:avLst/>
          </a:prstGeom>
          <a:noFill/>
        </p:spPr>
        <p:txBody>
          <a:bodyPr wrap="square" rIns="36000" rtlCol="0">
            <a:spAutoFit/>
          </a:bodyPr>
          <a:lstStyle/>
          <a:p>
            <a:pPr marL="0" marR="0" lvl="0" indent="0" algn="r" defTabSz="914400" rtl="0" eaLnBrk="1" fontAlgn="auto" latinLnBrk="0" hangingPunct="1">
              <a:lnSpc>
                <a:spcPts val="24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05_</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地域活動のすすめ</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7" name="図 3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87436" y="5921262"/>
            <a:ext cx="1188274" cy="1188274"/>
          </a:xfrm>
          <a:prstGeom prst="rect">
            <a:avLst/>
          </a:prstGeom>
        </p:spPr>
      </p:pic>
      <p:sp>
        <p:nvSpPr>
          <p:cNvPr id="38" name="フリーフォーム 37"/>
          <p:cNvSpPr/>
          <p:nvPr/>
        </p:nvSpPr>
        <p:spPr>
          <a:xfrm flipH="1">
            <a:off x="4862258" y="4942065"/>
            <a:ext cx="1443580" cy="1054925"/>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正方形/長方形 38"/>
          <p:cNvSpPr/>
          <p:nvPr/>
        </p:nvSpPr>
        <p:spPr bwMode="auto">
          <a:xfrm>
            <a:off x="4930369" y="5044525"/>
            <a:ext cx="1361436" cy="705321"/>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講座の情報は、</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市政だよりや市</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HP</a:t>
            </a: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市民館・分館だよりに</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掲載しています。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見てね！</a:t>
            </a:r>
            <a:endParaRPr kumimoji="1" lang="en-US" altLang="zh-TW"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p:cNvSpPr txBox="1"/>
          <p:nvPr/>
        </p:nvSpPr>
        <p:spPr>
          <a:xfrm>
            <a:off x="933024" y="758012"/>
            <a:ext cx="5497727" cy="1323439"/>
          </a:xfrm>
          <a:prstGeom prst="rect">
            <a:avLst/>
          </a:prstGeom>
          <a:noFill/>
        </p:spPr>
        <p:txBody>
          <a:bodyPr wrap="square" rIns="36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　学びと出会いの場「宮前市民館」・「菅生分館」</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図書館と同じ建物にある</a:t>
            </a:r>
            <a:r>
              <a:rPr kumimoji="1" lang="ja-JP" altLang="en-US"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宮前市民館</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。大ホールでの催しやイベントで行ったことがあるかもしれません。市民館には、</a:t>
            </a:r>
            <a:r>
              <a:rPr kumimoji="1" lang="ja-JP" altLang="en-US"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人生を豊かにするたくさんの仕掛け</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があります。あなたに必要な何かを探してみませんか。</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4" name="テキスト ボックス 43"/>
          <p:cNvSpPr txBox="1"/>
          <p:nvPr/>
        </p:nvSpPr>
        <p:spPr>
          <a:xfrm>
            <a:off x="1040268" y="5006799"/>
            <a:ext cx="1796453" cy="2146616"/>
          </a:xfrm>
          <a:prstGeom prst="roundRect">
            <a:avLst>
              <a:gd name="adj" fmla="val 10042"/>
            </a:avLst>
          </a:prstGeom>
          <a:noFill/>
          <a:ln w="19050">
            <a:noFill/>
          </a:ln>
        </p:spPr>
        <p:style>
          <a:lnRef idx="2">
            <a:schemeClr val="accent2"/>
          </a:lnRef>
          <a:fillRef idx="1">
            <a:schemeClr val="lt1"/>
          </a:fillRef>
          <a:effectRef idx="0">
            <a:schemeClr val="accent2"/>
          </a:effectRef>
          <a:fontRef idx="minor">
            <a:schemeClr val="dk1"/>
          </a:fontRef>
        </p:style>
        <p:txBody>
          <a:bodyPr wrap="square" lIns="36000" tIns="0" rIns="36000" bIns="72000" rtlCol="0">
            <a:spAutoFit/>
          </a:bodyPr>
          <a:lstStyle/>
          <a:p>
            <a:pPr marL="0" marR="0" lvl="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市民館を使って、活動や発表をしてみませんか。　</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大ホールや大小５つの会議室をはじめ、体育室、和室、実習室、料理室、</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児童室、ギャラリーがあります。</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学習や会議などに使うために貸し出していますので、ご利用ください。</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8" name="テキスト ボックス 47"/>
          <p:cNvSpPr txBox="1"/>
          <p:nvPr/>
        </p:nvSpPr>
        <p:spPr>
          <a:xfrm>
            <a:off x="1059571" y="2194778"/>
            <a:ext cx="1368000" cy="836739"/>
          </a:xfrm>
          <a:prstGeom prst="roundRect">
            <a:avLst>
              <a:gd name="adj" fmla="val 10042"/>
            </a:avLst>
          </a:prstGeom>
          <a:solidFill>
            <a:schemeClr val="accent4">
              <a:lumMod val="40000"/>
              <a:lumOff val="60000"/>
            </a:schemeClr>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wrap="square" tIns="72000" rIns="3600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START</a:t>
            </a: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いま、活動している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0" name="テキスト ボックス 49"/>
          <p:cNvSpPr txBox="1"/>
          <p:nvPr/>
        </p:nvSpPr>
        <p:spPr>
          <a:xfrm>
            <a:off x="4640471" y="2215058"/>
            <a:ext cx="1731821" cy="2499777"/>
          </a:xfrm>
          <a:prstGeom prst="roundRect">
            <a:avLst>
              <a:gd name="adj" fmla="val 10042"/>
            </a:avLst>
          </a:prstGeom>
          <a:noFill/>
          <a:ln w="19050">
            <a:noFill/>
          </a:ln>
        </p:spPr>
        <p:style>
          <a:lnRef idx="2">
            <a:schemeClr val="accent2"/>
          </a:lnRef>
          <a:fillRef idx="1">
            <a:schemeClr val="lt1"/>
          </a:fillRef>
          <a:effectRef idx="0">
            <a:schemeClr val="accent2"/>
          </a:effectRef>
          <a:fontRef idx="minor">
            <a:schemeClr val="dk1"/>
          </a:fontRef>
        </p:style>
        <p:txBody>
          <a:bodyPr wrap="square" lIns="36000" tIns="0" rIns="36000" bIns="72000" rtlCol="0">
            <a:spAutoFit/>
          </a:bodyPr>
          <a:lstStyle/>
          <a:p>
            <a:pPr marL="0" marR="0" lvl="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市民館の講座に参加してみませんか。</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今必要な情報が得られる講座や、地元を再発見する講座など、市民館で多彩な学びができます。</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やりたいことがあれば、お気軽にご相談ください。　</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市民館職員と一緒に考えながら、講座や催しを企画することもできます。</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1" name="テキスト ボックス 50"/>
          <p:cNvSpPr txBox="1"/>
          <p:nvPr/>
        </p:nvSpPr>
        <p:spPr>
          <a:xfrm>
            <a:off x="2911559" y="5004956"/>
            <a:ext cx="1800730" cy="2146616"/>
          </a:xfrm>
          <a:prstGeom prst="roundRect">
            <a:avLst>
              <a:gd name="adj" fmla="val 10042"/>
            </a:avLst>
          </a:prstGeom>
          <a:noFill/>
          <a:ln w="19050">
            <a:noFill/>
          </a:ln>
        </p:spPr>
        <p:style>
          <a:lnRef idx="2">
            <a:schemeClr val="accent2"/>
          </a:lnRef>
          <a:fillRef idx="1">
            <a:schemeClr val="lt1"/>
          </a:fillRef>
          <a:effectRef idx="0">
            <a:schemeClr val="accent2"/>
          </a:effectRef>
          <a:fontRef idx="minor">
            <a:schemeClr val="dk1"/>
          </a:fontRef>
        </p:style>
        <p:txBody>
          <a:bodyPr wrap="square" lIns="36000" tIns="0" rIns="36000" bIns="72000" rtlCol="0">
            <a:spAutoFit/>
          </a:bodyPr>
          <a:lstStyle/>
          <a:p>
            <a:pPr marL="0" marR="0" lvl="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市民館では、文化系、スポーツ系などの様々なグループが活動しています。</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各グループが作成した活動日などの情報が満載のチラシを市民館ロビーに掲示していますので、見に来てください。</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イベントなどでは、ボランティアも募集しています。</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角丸四角形 3"/>
          <p:cNvSpPr/>
          <p:nvPr/>
        </p:nvSpPr>
        <p:spPr>
          <a:xfrm>
            <a:off x="1101604" y="4829705"/>
            <a:ext cx="1649392" cy="30944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市民館を借りてみよう</a:t>
            </a:r>
          </a:p>
        </p:txBody>
      </p:sp>
      <p:sp>
        <p:nvSpPr>
          <p:cNvPr id="52" name="角丸四角形 51"/>
          <p:cNvSpPr/>
          <p:nvPr/>
        </p:nvSpPr>
        <p:spPr>
          <a:xfrm>
            <a:off x="2955505" y="4832822"/>
            <a:ext cx="1674739" cy="30944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活動に参加してみよう</a:t>
            </a:r>
            <a:endParaRPr kumimoji="1" lang="ja-JP" altLang="en-US" sz="14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53" name="角丸四角形 52"/>
          <p:cNvSpPr/>
          <p:nvPr/>
        </p:nvSpPr>
        <p:spPr>
          <a:xfrm>
            <a:off x="4650234" y="2181972"/>
            <a:ext cx="1675111" cy="30944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講座の申込をしよう</a:t>
            </a:r>
          </a:p>
        </p:txBody>
      </p:sp>
      <p:sp>
        <p:nvSpPr>
          <p:cNvPr id="22" name="テキスト ボックス 21"/>
          <p:cNvSpPr txBox="1"/>
          <p:nvPr/>
        </p:nvSpPr>
        <p:spPr>
          <a:xfrm>
            <a:off x="2863030" y="2189876"/>
            <a:ext cx="1368000" cy="836739"/>
          </a:xfrm>
          <a:prstGeom prst="roundRect">
            <a:avLst>
              <a:gd name="adj" fmla="val 10042"/>
            </a:avLst>
          </a:prstGeom>
          <a:ln w="19050"/>
        </p:spPr>
        <p:style>
          <a:lnRef idx="2">
            <a:schemeClr val="accent2"/>
          </a:lnRef>
          <a:fillRef idx="1">
            <a:schemeClr val="lt1"/>
          </a:fillRef>
          <a:effectRef idx="0">
            <a:schemeClr val="accent2"/>
          </a:effectRef>
          <a:fontRef idx="minor">
            <a:schemeClr val="dk1"/>
          </a:fontRef>
        </p:style>
        <p:txBody>
          <a:bodyPr wrap="square" tIns="72000" rIns="3600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何か始めたいけどよく分からない</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テキスト ボックス 23"/>
          <p:cNvSpPr txBox="1"/>
          <p:nvPr/>
        </p:nvSpPr>
        <p:spPr>
          <a:xfrm>
            <a:off x="1065817" y="3477161"/>
            <a:ext cx="1368000" cy="828000"/>
          </a:xfrm>
          <a:prstGeom prst="roundRect">
            <a:avLst>
              <a:gd name="adj" fmla="val 10042"/>
            </a:avLst>
          </a:prstGeom>
          <a:ln w="19050"/>
        </p:spPr>
        <p:style>
          <a:lnRef idx="2">
            <a:schemeClr val="accent2"/>
          </a:lnRef>
          <a:fillRef idx="1">
            <a:schemeClr val="lt1"/>
          </a:fillRef>
          <a:effectRef idx="0">
            <a:schemeClr val="accent2"/>
          </a:effectRef>
          <a:fontRef idx="minor">
            <a:schemeClr val="dk1"/>
          </a:fontRef>
        </p:style>
        <p:txBody>
          <a:bodyPr wrap="square" tIns="72000" rIns="3600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活動や発表をする</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場所がない</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5" name="テキスト ボックス 24"/>
          <p:cNvSpPr txBox="1"/>
          <p:nvPr/>
        </p:nvSpPr>
        <p:spPr>
          <a:xfrm>
            <a:off x="2863030" y="3480890"/>
            <a:ext cx="1368000" cy="836739"/>
          </a:xfrm>
          <a:prstGeom prst="roundRect">
            <a:avLst>
              <a:gd name="adj" fmla="val 10042"/>
            </a:avLst>
          </a:prstGeom>
          <a:ln w="19050"/>
        </p:spPr>
        <p:style>
          <a:lnRef idx="2">
            <a:schemeClr val="accent2"/>
          </a:lnRef>
          <a:fillRef idx="1">
            <a:schemeClr val="lt1"/>
          </a:fillRef>
          <a:effectRef idx="0">
            <a:schemeClr val="accent2"/>
          </a:effectRef>
          <a:fontRef idx="minor">
            <a:schemeClr val="dk1"/>
          </a:fontRef>
        </p:style>
        <p:txBody>
          <a:bodyPr wrap="square" tIns="72000" rIns="3600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一緒に活動する</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仲間がほしい</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下矢印 1"/>
          <p:cNvSpPr/>
          <p:nvPr/>
        </p:nvSpPr>
        <p:spPr>
          <a:xfrm>
            <a:off x="3448059" y="3110424"/>
            <a:ext cx="247650" cy="30224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正方形/長方形 26"/>
          <p:cNvSpPr/>
          <p:nvPr/>
        </p:nvSpPr>
        <p:spPr bwMode="auto">
          <a:xfrm>
            <a:off x="1845657" y="3150702"/>
            <a:ext cx="370681"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はい</a:t>
            </a:r>
            <a:endParaRPr kumimoji="1" lang="en-US" altLang="zh-TW"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下矢印 27"/>
          <p:cNvSpPr/>
          <p:nvPr/>
        </p:nvSpPr>
        <p:spPr>
          <a:xfrm>
            <a:off x="1619126" y="4361062"/>
            <a:ext cx="247650" cy="3022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下矢印 30"/>
          <p:cNvSpPr/>
          <p:nvPr/>
        </p:nvSpPr>
        <p:spPr>
          <a:xfrm rot="16200000">
            <a:off x="2534833" y="2480061"/>
            <a:ext cx="247650" cy="30224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bwMode="auto">
          <a:xfrm>
            <a:off x="2439099" y="2751419"/>
            <a:ext cx="370681" cy="423193"/>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え</a:t>
            </a:r>
            <a:endParaRPr kumimoji="1" lang="en-US" altLang="zh-TW"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下矢印 32"/>
          <p:cNvSpPr/>
          <p:nvPr/>
        </p:nvSpPr>
        <p:spPr>
          <a:xfrm rot="16200000">
            <a:off x="2534834" y="3735409"/>
            <a:ext cx="247650" cy="30224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p:cNvSpPr/>
          <p:nvPr/>
        </p:nvSpPr>
        <p:spPr bwMode="auto">
          <a:xfrm>
            <a:off x="2439100" y="4017409"/>
            <a:ext cx="370681" cy="423193"/>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え</a:t>
            </a:r>
            <a:endParaRPr kumimoji="1" lang="en-US" altLang="zh-TW"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下矢印 35"/>
          <p:cNvSpPr/>
          <p:nvPr/>
        </p:nvSpPr>
        <p:spPr>
          <a:xfrm>
            <a:off x="1609508" y="3104995"/>
            <a:ext cx="247650" cy="3022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下矢印 45"/>
          <p:cNvSpPr/>
          <p:nvPr/>
        </p:nvSpPr>
        <p:spPr>
          <a:xfrm rot="16200000">
            <a:off x="4297087" y="2480061"/>
            <a:ext cx="247650" cy="3022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正方形/長方形 46"/>
          <p:cNvSpPr/>
          <p:nvPr/>
        </p:nvSpPr>
        <p:spPr bwMode="auto">
          <a:xfrm>
            <a:off x="4205701" y="2784111"/>
            <a:ext cx="370681" cy="282129"/>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a:t>
            </a:r>
            <a:endParaRPr kumimoji="1" lang="en-US" altLang="zh-TW"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正方形/長方形 53"/>
          <p:cNvSpPr/>
          <p:nvPr/>
        </p:nvSpPr>
        <p:spPr bwMode="auto">
          <a:xfrm>
            <a:off x="4227118" y="4007708"/>
            <a:ext cx="370681" cy="423193"/>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7425" rtl="0" eaLnBrk="1" fontAlgn="auto" latinLnBrk="0" hangingPunct="0">
              <a:lnSpc>
                <a:spcPts val="1100"/>
              </a:lnSpc>
              <a:spcBef>
                <a:spcPts val="0"/>
              </a:spcBef>
              <a:spcAft>
                <a:spcPts val="0"/>
              </a:spcAft>
              <a:buClrTx/>
              <a:buSzTx/>
              <a:buFontTx/>
              <a:buNone/>
              <a:tabLst/>
              <a:defRPr/>
            </a:pPr>
            <a:endParaRPr kumimoji="1" lang="en-US" altLang="zh-TW"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下矢印 54"/>
          <p:cNvSpPr/>
          <p:nvPr/>
        </p:nvSpPr>
        <p:spPr>
          <a:xfrm>
            <a:off x="3444412" y="4385852"/>
            <a:ext cx="247650" cy="3022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正方形/長方形 56"/>
          <p:cNvSpPr/>
          <p:nvPr/>
        </p:nvSpPr>
        <p:spPr bwMode="auto">
          <a:xfrm>
            <a:off x="3615332" y="3150518"/>
            <a:ext cx="624237"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いいえ</a:t>
            </a:r>
            <a:endParaRPr kumimoji="1" lang="en-US" altLang="zh-TW"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テキスト ボックス 62"/>
          <p:cNvSpPr txBox="1"/>
          <p:nvPr/>
        </p:nvSpPr>
        <p:spPr>
          <a:xfrm>
            <a:off x="933023" y="7177154"/>
            <a:ext cx="5497727" cy="1015663"/>
          </a:xfrm>
          <a:prstGeom prst="rect">
            <a:avLst/>
          </a:prstGeom>
          <a:noFill/>
        </p:spPr>
        <p:txBody>
          <a:bodyPr wrap="square" rIns="36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菅生分館</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も</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同様に、集会室、学習室、和室などを貸し出しています。</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健康体操やヨガ、囲碁、手芸、地域の歴史の研究など、多くのグループが活動しており、幅広い世代を対象とした多彩な講座も開催しています。</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6" name="テキスト ボックス 65"/>
          <p:cNvSpPr txBox="1"/>
          <p:nvPr/>
        </p:nvSpPr>
        <p:spPr>
          <a:xfrm>
            <a:off x="1022235" y="8670365"/>
            <a:ext cx="1222155" cy="416126"/>
          </a:xfrm>
          <a:prstGeom prst="roundRect">
            <a:avLst>
              <a:gd name="adj" fmla="val 10042"/>
            </a:avLst>
          </a:prstGeom>
          <a:noFill/>
          <a:ln w="19050">
            <a:noFill/>
          </a:ln>
        </p:spPr>
        <p:style>
          <a:lnRef idx="2">
            <a:schemeClr val="accent2"/>
          </a:lnRef>
          <a:fillRef idx="1">
            <a:schemeClr val="lt1"/>
          </a:fillRef>
          <a:effectRef idx="0">
            <a:schemeClr val="accent2"/>
          </a:effectRef>
          <a:fontRef idx="minor">
            <a:schemeClr val="dk1"/>
          </a:fontRef>
        </p:style>
        <p:txBody>
          <a:bodyPr wrap="square" lIns="36000" tIns="0" rIns="36000" bIns="72000" rtlCol="0">
            <a:spAutoFit/>
          </a:bodyPr>
          <a:lstStyle/>
          <a:p>
            <a:pPr marL="9017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宮前市民館</a:t>
            </a:r>
            <a:endPar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8" name="テキスト ボックス 67"/>
          <p:cNvSpPr txBox="1"/>
          <p:nvPr/>
        </p:nvSpPr>
        <p:spPr>
          <a:xfrm>
            <a:off x="3666431" y="8276694"/>
            <a:ext cx="2175571" cy="393671"/>
          </a:xfrm>
          <a:prstGeom prst="roundRect">
            <a:avLst>
              <a:gd name="adj" fmla="val 10042"/>
            </a:avLst>
          </a:prstGeom>
          <a:noFill/>
          <a:ln w="19050">
            <a:noFill/>
          </a:ln>
        </p:spPr>
        <p:style>
          <a:lnRef idx="2">
            <a:schemeClr val="accent2"/>
          </a:lnRef>
          <a:fillRef idx="1">
            <a:schemeClr val="lt1"/>
          </a:fillRef>
          <a:effectRef idx="0">
            <a:schemeClr val="accent2"/>
          </a:effectRef>
          <a:fontRef idx="minor">
            <a:schemeClr val="dk1"/>
          </a:fontRef>
        </p:style>
        <p:txBody>
          <a:bodyPr wrap="square" lIns="36000" tIns="0" rIns="36000" bIns="72000" rtlCol="0">
            <a:spAutoFit/>
          </a:bodyPr>
          <a:lstStyle/>
          <a:p>
            <a:pPr marL="9017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宮前市民館菅生分館</a:t>
            </a:r>
            <a:endPar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12" name="直線コネクタ 11"/>
          <p:cNvCxnSpPr/>
          <p:nvPr/>
        </p:nvCxnSpPr>
        <p:spPr>
          <a:xfrm flipH="1" flipV="1">
            <a:off x="3683756" y="8239288"/>
            <a:ext cx="6632" cy="1192060"/>
          </a:xfrm>
          <a:prstGeom prst="line">
            <a:avLst/>
          </a:prstGeom>
          <a:ln w="158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1022235" y="9025697"/>
            <a:ext cx="2873046" cy="456830"/>
          </a:xfrm>
          <a:prstGeom prst="roundRect">
            <a:avLst>
              <a:gd name="adj" fmla="val 10042"/>
            </a:avLst>
          </a:prstGeom>
          <a:noFill/>
          <a:ln w="19050">
            <a:noFill/>
          </a:ln>
        </p:spPr>
        <p:style>
          <a:lnRef idx="2">
            <a:schemeClr val="accent2"/>
          </a:lnRef>
          <a:fillRef idx="1">
            <a:schemeClr val="lt1"/>
          </a:fillRef>
          <a:effectRef idx="0">
            <a:schemeClr val="accent2"/>
          </a:effectRef>
          <a:fontRef idx="minor">
            <a:schemeClr val="dk1"/>
          </a:fontRef>
        </p:style>
        <p:txBody>
          <a:bodyPr wrap="square" lIns="36000" tIns="0" rIns="36000" bIns="7200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川崎市宮前区宮前平</a:t>
            </a:r>
            <a:r>
              <a:rPr kumimoji="1" lang="en-US" altLang="zh-TW"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zh-TW"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zh-TW"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4</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電話　</a:t>
            </a:r>
            <a:r>
              <a:rPr kumimoji="1" lang="en-US" altLang="zh-TW"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044</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zh-TW"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888</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zh-TW"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3911</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zh-TW"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5" name="角丸四角形 64"/>
          <p:cNvSpPr/>
          <p:nvPr/>
        </p:nvSpPr>
        <p:spPr>
          <a:xfrm>
            <a:off x="1147737" y="8353190"/>
            <a:ext cx="1681759" cy="27441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連絡先・交通アクセス</a:t>
            </a:r>
          </a:p>
        </p:txBody>
      </p:sp>
      <p:sp>
        <p:nvSpPr>
          <p:cNvPr id="70" name="テキスト ボックス 69"/>
          <p:cNvSpPr txBox="1"/>
          <p:nvPr/>
        </p:nvSpPr>
        <p:spPr>
          <a:xfrm>
            <a:off x="3724264" y="9052943"/>
            <a:ext cx="2474173" cy="456830"/>
          </a:xfrm>
          <a:prstGeom prst="roundRect">
            <a:avLst>
              <a:gd name="adj" fmla="val 10042"/>
            </a:avLst>
          </a:prstGeom>
          <a:noFill/>
          <a:ln w="19050">
            <a:noFill/>
          </a:ln>
        </p:spPr>
        <p:style>
          <a:lnRef idx="2">
            <a:schemeClr val="accent2"/>
          </a:lnRef>
          <a:fillRef idx="1">
            <a:schemeClr val="lt1"/>
          </a:fillRef>
          <a:effectRef idx="0">
            <a:schemeClr val="accent2"/>
          </a:effectRef>
          <a:fontRef idx="minor">
            <a:schemeClr val="dk1"/>
          </a:fontRef>
        </p:style>
        <p:txBody>
          <a:bodyPr wrap="square" lIns="36000" tIns="0" rIns="36000" bIns="7200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「蔵敷」バス停下車　徒歩</a:t>
            </a:r>
            <a:r>
              <a:rPr kumimoji="1" lang="en-US" altLang="ja-JP" sz="1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3</a:t>
            </a:r>
            <a:r>
              <a:rPr kumimoji="1" lang="ja-JP" altLang="en-US" sz="1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分</a:t>
            </a:r>
            <a:endParaRPr kumimoji="1" lang="en-US" altLang="ja-JP" sz="1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宮前平、鷺沼、溝の口駅等からバス</a:t>
            </a:r>
            <a:endParaRPr kumimoji="1" lang="en-US" altLang="zh-TW"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4" name="正方形/長方形 73"/>
          <p:cNvSpPr/>
          <p:nvPr/>
        </p:nvSpPr>
        <p:spPr bwMode="auto">
          <a:xfrm>
            <a:off x="2999161" y="8905761"/>
            <a:ext cx="646773"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市民館</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HP</a:t>
            </a:r>
          </a:p>
        </p:txBody>
      </p:sp>
      <p:sp>
        <p:nvSpPr>
          <p:cNvPr id="76" name="正方形/長方形 75"/>
          <p:cNvSpPr/>
          <p:nvPr/>
        </p:nvSpPr>
        <p:spPr bwMode="auto">
          <a:xfrm>
            <a:off x="1813410" y="4391672"/>
            <a:ext cx="370681"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はい</a:t>
            </a:r>
            <a:endParaRPr kumimoji="1" lang="en-US" altLang="zh-TW"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正方形/長方形 76"/>
          <p:cNvSpPr/>
          <p:nvPr/>
        </p:nvSpPr>
        <p:spPr bwMode="auto">
          <a:xfrm>
            <a:off x="3626583" y="4416273"/>
            <a:ext cx="370681"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はい</a:t>
            </a:r>
            <a:endParaRPr kumimoji="1" lang="en-US" altLang="zh-TW"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テキスト ボックス 55"/>
          <p:cNvSpPr txBox="1"/>
          <p:nvPr/>
        </p:nvSpPr>
        <p:spPr>
          <a:xfrm>
            <a:off x="3687778" y="8598235"/>
            <a:ext cx="1989039" cy="456830"/>
          </a:xfrm>
          <a:prstGeom prst="roundRect">
            <a:avLst>
              <a:gd name="adj" fmla="val 10042"/>
            </a:avLst>
          </a:prstGeom>
          <a:noFill/>
          <a:ln w="19050">
            <a:noFill/>
          </a:ln>
        </p:spPr>
        <p:style>
          <a:lnRef idx="2">
            <a:schemeClr val="accent2"/>
          </a:lnRef>
          <a:fillRef idx="1">
            <a:schemeClr val="lt1"/>
          </a:fillRef>
          <a:effectRef idx="0">
            <a:schemeClr val="accent2"/>
          </a:effectRef>
          <a:fontRef idx="minor">
            <a:schemeClr val="dk1"/>
          </a:fontRef>
        </p:style>
        <p:txBody>
          <a:bodyPr wrap="square" lIns="36000" tIns="0" rIns="36000" bIns="7200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川崎市宮前区</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菅生５</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４</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１１</a:t>
            </a:r>
            <a:endParaRPr kumimoji="1" lang="en-US" altLang="zh-TW"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電話　</a:t>
            </a:r>
            <a:r>
              <a:rPr kumimoji="1" lang="en-US" altLang="zh-TW"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044</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９７７</a:t>
            </a:r>
            <a:r>
              <a:rPr kumimoji="1" lang="zh-TW"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４７８</a:t>
            </a:r>
            <a:r>
              <a:rPr kumimoji="1" lang="en-US" altLang="zh-TW"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endParaRPr kumimoji="1" lang="en-US" altLang="zh-TW"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8" name="下矢印 57"/>
          <p:cNvSpPr/>
          <p:nvPr/>
        </p:nvSpPr>
        <p:spPr>
          <a:xfrm rot="16200000">
            <a:off x="4307742" y="3692551"/>
            <a:ext cx="247650" cy="3022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3909" y="8295575"/>
            <a:ext cx="617276" cy="61727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35497" y="8294613"/>
            <a:ext cx="619200" cy="619200"/>
          </a:xfrm>
          <a:prstGeom prst="rect">
            <a:avLst/>
          </a:prstGeom>
        </p:spPr>
      </p:pic>
      <p:sp>
        <p:nvSpPr>
          <p:cNvPr id="75" name="正方形/長方形 74"/>
          <p:cNvSpPr/>
          <p:nvPr/>
        </p:nvSpPr>
        <p:spPr bwMode="auto">
          <a:xfrm>
            <a:off x="5725519" y="8902809"/>
            <a:ext cx="646773"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lvl="0" indent="0" algn="ctr" defTabSz="987425" rtl="0" eaLnBrk="1" fontAlgn="auto" latinLnBrk="0" hangingPunct="0">
              <a:lnSpc>
                <a:spcPts val="11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分館</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HP</a:t>
            </a:r>
          </a:p>
        </p:txBody>
      </p:sp>
    </p:spTree>
    <p:extLst>
      <p:ext uri="{BB962C8B-B14F-4D97-AF65-F5344CB8AC3E}">
        <p14:creationId xmlns:p14="http://schemas.microsoft.com/office/powerpoint/2010/main" val="283176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016343" y="1255225"/>
            <a:ext cx="3456000" cy="108000"/>
          </a:xfrm>
          <a:prstGeom prst="roundRect">
            <a:avLst>
              <a:gd name="adj" fmla="val 50000"/>
            </a:avLst>
          </a:prstGeom>
          <a:pattFill prst="dkUpDiag">
            <a:fgClr>
              <a:srgbClr val="E1BD5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383059" y="555937"/>
            <a:ext cx="6067168" cy="506744"/>
            <a:chOff x="-2" y="0"/>
            <a:chExt cx="6335762" cy="506744"/>
          </a:xfrm>
        </p:grpSpPr>
        <p:sp>
          <p:nvSpPr>
            <p:cNvPr id="11" name="対角する 2 つの角を切り取った四角形 10"/>
            <p:cNvSpPr/>
            <p:nvPr userDrawn="1"/>
          </p:nvSpPr>
          <p:spPr>
            <a:xfrm>
              <a:off x="-2" y="114300"/>
              <a:ext cx="6335762" cy="392444"/>
            </a:xfrm>
            <a:prstGeom prst="snip2DiagRect">
              <a:avLst/>
            </a:prstGeom>
            <a:pattFill prst="wdUp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792000" tIns="72000" bIns="0" rtlCol="0" anchor="ctr"/>
            <a:lstStyle/>
            <a:p>
              <a:pPr algn="l">
                <a:lnSpc>
                  <a:spcPts val="1846"/>
                </a:lnSpc>
                <a:spcAft>
                  <a:spcPts val="0"/>
                </a:spcAft>
              </a:pPr>
              <a:r>
                <a:rPr lang="ja-JP" altLang="en-US" sz="2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目次</a:t>
              </a:r>
            </a:p>
          </p:txBody>
        </p:sp>
        <p:grpSp>
          <p:nvGrpSpPr>
            <p:cNvPr id="12" name="グループ化 11"/>
            <p:cNvGrpSpPr/>
            <p:nvPr userDrawn="1"/>
          </p:nvGrpSpPr>
          <p:grpSpPr>
            <a:xfrm>
              <a:off x="129390" y="0"/>
              <a:ext cx="706835" cy="449903"/>
              <a:chOff x="59744" y="0"/>
              <a:chExt cx="1237002" cy="786847"/>
            </a:xfrm>
          </p:grpSpPr>
          <p:sp>
            <p:nvSpPr>
              <p:cNvPr id="13" name="片側の 2 つの角を切り取った四角形 12"/>
              <p:cNvSpPr/>
              <p:nvPr userDrawn="1"/>
            </p:nvSpPr>
            <p:spPr>
              <a:xfrm rot="10800000" flipV="1">
                <a:off x="59744" y="0"/>
                <a:ext cx="1037043" cy="786847"/>
              </a:xfrm>
              <a:prstGeom prst="snip2SameRect">
                <a:avLst>
                  <a:gd name="adj1" fmla="val 0"/>
                  <a:gd name="adj2" fmla="val 12500"/>
                </a:avLst>
              </a:prstGeom>
              <a:solidFill>
                <a:srgbClr val="2969A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144000" rIns="0" bIns="108000" rtlCol="0" anchor="ctr">
                <a:noAutofit/>
              </a:bodyPr>
              <a:lstStyle/>
              <a:p>
                <a:pPr algn="ctr">
                  <a:spcAft>
                    <a:spcPts val="0"/>
                  </a:spcAft>
                </a:pPr>
                <a:r>
                  <a:rPr lang="en-US" altLang="ja-JP"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00</a:t>
                </a:r>
                <a:endParaRPr lang="ja-JP" altLang="en-US"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14" name="直角三角形 13"/>
              <p:cNvSpPr/>
              <p:nvPr userDrawn="1"/>
            </p:nvSpPr>
            <p:spPr>
              <a:xfrm>
                <a:off x="1093420" y="9708"/>
                <a:ext cx="203326" cy="176732"/>
              </a:xfrm>
              <a:prstGeom prst="rtTriangle">
                <a:avLst/>
              </a:prstGeom>
              <a:solidFill>
                <a:srgbClr val="14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p>
            </p:txBody>
          </p:sp>
        </p:grpSp>
      </p:grpSp>
      <p:sp>
        <p:nvSpPr>
          <p:cNvPr id="5" name="スライド番号プレースホルダー 4"/>
          <p:cNvSpPr>
            <a:spLocks noGrp="1"/>
          </p:cNvSpPr>
          <p:nvPr>
            <p:ph type="sldNum" sz="quarter" idx="12"/>
          </p:nvPr>
        </p:nvSpPr>
        <p:spPr/>
        <p:txBody>
          <a:bodyPr/>
          <a:lstStyle/>
          <a:p>
            <a:r>
              <a:rPr kumimoji="1" lang="ja-JP" altLang="en-US" dirty="0"/>
              <a:t>１</a:t>
            </a:r>
          </a:p>
        </p:txBody>
      </p:sp>
      <p:sp>
        <p:nvSpPr>
          <p:cNvPr id="23" name="テキスト ボックス 22"/>
          <p:cNvSpPr txBox="1"/>
          <p:nvPr/>
        </p:nvSpPr>
        <p:spPr>
          <a:xfrm>
            <a:off x="3630393" y="161378"/>
            <a:ext cx="2229171" cy="367345"/>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00_</a:t>
            </a:r>
            <a:r>
              <a:rPr kumimoji="1" lang="ja-JP" altLang="en-US" sz="1200" dirty="0">
                <a:latin typeface="UD デジタル 教科書体 NK-R" panose="02020400000000000000" pitchFamily="18" charset="-128"/>
                <a:ea typeface="UD デジタル 教科書体 NK-R" panose="02020400000000000000" pitchFamily="18" charset="-128"/>
              </a:rPr>
              <a:t>目次</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1016343" y="1563389"/>
            <a:ext cx="1800000" cy="108000"/>
          </a:xfrm>
          <a:prstGeom prst="roundRect">
            <a:avLst>
              <a:gd name="adj" fmla="val 50000"/>
            </a:avLst>
          </a:prstGeom>
          <a:pattFill prst="dkUpDiag">
            <a:fgClr>
              <a:srgbClr val="E1BD5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016343" y="3383110"/>
            <a:ext cx="4176000" cy="108000"/>
          </a:xfrm>
          <a:prstGeom prst="roundRect">
            <a:avLst>
              <a:gd name="adj" fmla="val 50000"/>
            </a:avLst>
          </a:prstGeom>
          <a:pattFill prst="dkUpDiag">
            <a:fgClr>
              <a:srgbClr val="E1BD5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23418" y="7114997"/>
            <a:ext cx="4272481" cy="108752"/>
          </a:xfrm>
          <a:prstGeom prst="roundRect">
            <a:avLst>
              <a:gd name="adj" fmla="val 50000"/>
            </a:avLst>
          </a:prstGeom>
          <a:pattFill prst="dkUpDiag">
            <a:fgClr>
              <a:srgbClr val="E1BD5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1016343" y="7393564"/>
            <a:ext cx="2268000" cy="108000"/>
          </a:xfrm>
          <a:prstGeom prst="roundRect">
            <a:avLst>
              <a:gd name="adj" fmla="val 50000"/>
            </a:avLst>
          </a:prstGeom>
          <a:pattFill prst="dkUpDiag">
            <a:fgClr>
              <a:srgbClr val="E1BD5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1001550" y="9226321"/>
            <a:ext cx="1512000" cy="108000"/>
          </a:xfrm>
          <a:prstGeom prst="roundRect">
            <a:avLst>
              <a:gd name="adj" fmla="val 50000"/>
            </a:avLst>
          </a:prstGeom>
          <a:pattFill prst="dkUpDiag">
            <a:fgClr>
              <a:srgbClr val="E1BD5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968375" y="1043631"/>
            <a:ext cx="5497727" cy="8787021"/>
            <a:chOff x="968375" y="1062681"/>
            <a:chExt cx="5497727" cy="8787021"/>
          </a:xfrm>
        </p:grpSpPr>
        <p:sp>
          <p:nvSpPr>
            <p:cNvPr id="15" name="テキスト ボックス 14"/>
            <p:cNvSpPr txBox="1"/>
            <p:nvPr/>
          </p:nvSpPr>
          <p:spPr>
            <a:xfrm>
              <a:off x="968375" y="1062681"/>
              <a:ext cx="5497727" cy="8787021"/>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０１　プレ・エンディングノートについて</a:t>
              </a: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・・・・・・・・・・・・・・・・２</a:t>
              </a:r>
              <a:endParaRPr kumimoji="1" lang="en-US" altLang="ja-JP"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en-US" altLang="ja-JP" b="1" dirty="0">
                  <a:latin typeface="UD デジタル 教科書体 NK-R" panose="02020400000000000000" pitchFamily="18" charset="-128"/>
                  <a:ea typeface="UD デジタル 教科書体 NK-R" panose="02020400000000000000" pitchFamily="18" charset="-128"/>
                </a:rPr>
                <a:t>02</a:t>
              </a:r>
              <a:r>
                <a:rPr kumimoji="1" lang="ja-JP" altLang="en-US" b="1" dirty="0">
                  <a:latin typeface="UD デジタル 教科書体 NK-R" panose="02020400000000000000" pitchFamily="18" charset="-128"/>
                  <a:ea typeface="UD デジタル 教科書体 NK-R" panose="02020400000000000000" pitchFamily="18" charset="-128"/>
                </a:rPr>
                <a:t>　終活について</a:t>
              </a: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・・・・・・・・・・・・・・・・・・・・・・・・・・・・・・・・・３</a:t>
              </a:r>
              <a:endParaRPr kumimoji="1" lang="en-US" altLang="ja-JP"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en-US" altLang="ja-JP" sz="1600" b="1" dirty="0">
                  <a:latin typeface="UD デジタル 教科書体 NK-R" panose="02020400000000000000" pitchFamily="18" charset="-128"/>
                  <a:ea typeface="UD デジタル 教科書体 NK-R" panose="02020400000000000000" pitchFamily="18" charset="-128"/>
                </a:rPr>
                <a:t>1</a:t>
              </a:r>
              <a:r>
                <a:rPr kumimoji="1" lang="ja-JP" altLang="en-US" sz="1600" b="1" dirty="0">
                  <a:latin typeface="UD デジタル 教科書体 NK-R" panose="02020400000000000000" pitchFamily="18" charset="-128"/>
                  <a:ea typeface="UD デジタル 教科書体 NK-R" panose="02020400000000000000" pitchFamily="18" charset="-128"/>
                </a:rPr>
                <a:t>）　終活とは</a:t>
              </a:r>
              <a:r>
                <a:rPr kumimoji="1" lang="ja-JP" altLang="en-US" sz="1400" b="1" dirty="0">
                  <a:latin typeface="UD デジタル 教科書体 NK-R" panose="02020400000000000000" pitchFamily="18" charset="-128"/>
                  <a:ea typeface="UD デジタル 教科書体 NK-R" panose="02020400000000000000" pitchFamily="18" charset="-128"/>
                </a:rPr>
                <a:t>　</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en-US" altLang="ja-JP" sz="1600" b="1" dirty="0">
                  <a:latin typeface="UD デジタル 教科書体 NK-R" panose="02020400000000000000" pitchFamily="18" charset="-128"/>
                  <a:ea typeface="UD デジタル 教科書体 NK-R" panose="02020400000000000000" pitchFamily="18" charset="-128"/>
                </a:rPr>
                <a:t>2</a:t>
              </a:r>
              <a:r>
                <a:rPr kumimoji="1" lang="ja-JP" altLang="en-US" sz="1600" b="1" dirty="0">
                  <a:latin typeface="UD デジタル 教科書体 NK-R" panose="02020400000000000000" pitchFamily="18" charset="-128"/>
                  <a:ea typeface="UD デジタル 教科書体 NK-R" panose="02020400000000000000" pitchFamily="18" charset="-128"/>
                </a:rPr>
                <a:t>）　終活のメリット</a:t>
              </a:r>
              <a:r>
                <a:rPr kumimoji="1" lang="ja-JP" altLang="en-US" sz="1400" b="1" dirty="0">
                  <a:latin typeface="UD デジタル 教科書体 NK-R" panose="02020400000000000000" pitchFamily="18" charset="-128"/>
                  <a:ea typeface="UD デジタル 教科書体 NK-R" panose="02020400000000000000" pitchFamily="18" charset="-128"/>
                </a:rPr>
                <a:t>　</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en-US" altLang="ja-JP" sz="1600" b="1" dirty="0">
                  <a:latin typeface="UD デジタル 教科書体 NK-R" panose="02020400000000000000" pitchFamily="18" charset="-128"/>
                  <a:ea typeface="UD デジタル 教科書体 NK-R" panose="02020400000000000000" pitchFamily="18" charset="-128"/>
                </a:rPr>
                <a:t>3</a:t>
              </a:r>
              <a:r>
                <a:rPr kumimoji="1" lang="ja-JP" altLang="en-US" sz="1600" b="1" dirty="0">
                  <a:latin typeface="UD デジタル 教科書体 NK-R" panose="02020400000000000000" pitchFamily="18" charset="-128"/>
                  <a:ea typeface="UD デジタル 教科書体 NK-R" panose="02020400000000000000" pitchFamily="18" charset="-128"/>
                </a:rPr>
                <a:t>）　終活を始めるタイミング</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en-US" altLang="ja-JP" sz="1600" b="1" dirty="0">
                  <a:latin typeface="UD デジタル 教科書体 NK-R" panose="02020400000000000000" pitchFamily="18" charset="-128"/>
                  <a:ea typeface="UD デジタル 教科書体 NK-R" panose="02020400000000000000" pitchFamily="18" charset="-128"/>
                </a:rPr>
                <a:t>4</a:t>
              </a:r>
              <a:r>
                <a:rPr kumimoji="1" lang="ja-JP" altLang="en-US" sz="1600" b="1" dirty="0">
                  <a:latin typeface="UD デジタル 教科書体 NK-R" panose="02020400000000000000" pitchFamily="18" charset="-128"/>
                  <a:ea typeface="UD デジタル 教科書体 NK-R" panose="02020400000000000000" pitchFamily="18" charset="-128"/>
                </a:rPr>
                <a:t>）　終活としてやるべきこと</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（５）　まずはエンディングノートの作成</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０</a:t>
              </a:r>
              <a:r>
                <a:rPr kumimoji="1" lang="en-US" altLang="ja-JP" b="1" dirty="0">
                  <a:latin typeface="UD デジタル 教科書体 NK-R" panose="02020400000000000000" pitchFamily="18" charset="-128"/>
                  <a:ea typeface="UD デジタル 教科書体 NK-R" panose="02020400000000000000" pitchFamily="18" charset="-128"/>
                </a:rPr>
                <a:t>3</a:t>
              </a:r>
              <a:r>
                <a:rPr kumimoji="1" lang="ja-JP" altLang="en-US" b="1" dirty="0">
                  <a:latin typeface="UD デジタル 教科書体 NK-R" panose="02020400000000000000" pitchFamily="18" charset="-128"/>
                  <a:ea typeface="UD デジタル 教科書体 NK-R" panose="02020400000000000000" pitchFamily="18" charset="-128"/>
                </a:rPr>
                <a:t>　プレ・エンディングノートを書いてみよう</a:t>
              </a: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・・・・・・・・・・６</a:t>
              </a:r>
              <a:endParaRPr kumimoji="1" lang="en-US" altLang="ja-JP"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b="1" dirty="0">
                  <a:latin typeface="UD デジタル 教科書体 NK-R" panose="02020400000000000000" pitchFamily="18" charset="-128"/>
                  <a:ea typeface="UD デジタル 教科書体 NK-R" panose="02020400000000000000" pitchFamily="18" charset="-128"/>
                </a:rPr>
                <a:t>（１）　マイストーリーの作成</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（２）　遺された家族のために書いておいて役立つ項目</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spcBef>
                  <a:spcPts val="600"/>
                </a:spcBef>
              </a:pPr>
              <a:r>
                <a:rPr kumimoji="1" lang="ja-JP" altLang="en-US" b="1" dirty="0">
                  <a:latin typeface="UD デジタル 教科書体 NK-R" panose="02020400000000000000" pitchFamily="18" charset="-128"/>
                  <a:ea typeface="UD デジタル 教科書体 NK-R" panose="02020400000000000000" pitchFamily="18" charset="-128"/>
                </a:rPr>
                <a:t>０４　お片づけのすすめ</a:t>
              </a:r>
              <a:r>
                <a:rPr kumimoji="1" lang="ja-JP" altLang="en-US" sz="1600" b="1" dirty="0">
                  <a:latin typeface="UD デジタル 教科書体 NK-R" panose="02020400000000000000" pitchFamily="18" charset="-128"/>
                  <a:ea typeface="UD デジタル 教科書体 NK-R" panose="02020400000000000000" pitchFamily="18" charset="-128"/>
                </a:rPr>
                <a:t>（いつ、何をすればよい？）　</a:t>
              </a:r>
              <a:r>
                <a:rPr kumimoji="1"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・・・・・・２３</a:t>
              </a:r>
              <a:endParaRPr kumimoji="1" lang="en-US" altLang="ja-JP"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０５　地域活動のすすめ</a:t>
              </a: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a:t>
              </a:r>
              <a:r>
                <a:rPr kumimoji="1" lang="en-US" altLang="ja-JP"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24</a:t>
              </a:r>
            </a:p>
            <a:p>
              <a:pPr algn="just">
                <a:lnSpc>
                  <a:spcPts val="24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b="1" dirty="0">
                  <a:latin typeface="UD デジタル 教科書体 NK-R" panose="02020400000000000000" pitchFamily="18" charset="-128"/>
                  <a:ea typeface="UD デジタル 教科書体 NK-R" panose="02020400000000000000" pitchFamily="18" charset="-128"/>
                </a:rPr>
                <a:t>（１）　「つながり」が最も寿命に影響する</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（２）　地元でゆるくつながる「みやまえ</a:t>
              </a:r>
              <a:r>
                <a:rPr kumimoji="1" lang="en-US" altLang="ja-JP" sz="1600" b="1" dirty="0">
                  <a:latin typeface="UD デジタル 教科書体 NK-R" panose="02020400000000000000" pitchFamily="18" charset="-128"/>
                  <a:ea typeface="UD デジタル 教科書体 NK-R" panose="02020400000000000000" pitchFamily="18" charset="-128"/>
                </a:rPr>
                <a:t>BASE</a:t>
              </a:r>
              <a:r>
                <a:rPr kumimoji="1" lang="ja-JP" altLang="en-US" sz="1600" b="1" dirty="0">
                  <a:latin typeface="UD デジタル 教科書体 NK-R" panose="02020400000000000000" pitchFamily="18" charset="-128"/>
                  <a:ea typeface="UD デジタル 教科書体 NK-R" panose="02020400000000000000" pitchFamily="18" charset="-128"/>
                </a:rPr>
                <a:t>」</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（３）　学びと出会いの場「宮前市民館」・「菅生分館」</a:t>
              </a: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（４）　地域包括ケアシステム（地ケア）</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　（５）　図書館を活用して地域を知ろう</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０６　相談窓口</a:t>
              </a: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・・・・・・・・・・・・・・・・・・・・・・・・・・・・・・・・・・・３２</a:t>
              </a:r>
            </a:p>
          </p:txBody>
        </p:sp>
        <p:sp>
          <p:nvSpPr>
            <p:cNvPr id="2" name="対角する 2 つの角を丸めた四角形 1"/>
            <p:cNvSpPr/>
            <p:nvPr/>
          </p:nvSpPr>
          <p:spPr>
            <a:xfrm flipH="1">
              <a:off x="1500774" y="5084473"/>
              <a:ext cx="4358790" cy="1743696"/>
            </a:xfrm>
            <a:prstGeom prst="round2DiagRect">
              <a:avLst>
                <a:gd name="adj1" fmla="val 8230"/>
                <a:gd name="adj2" fmla="val 0"/>
              </a:avLst>
            </a:prstGeom>
            <a:solidFill>
              <a:schemeClr val="bg1"/>
            </a:solidFill>
            <a:ln w="12700"/>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tIns="108000" rtlCol="0" anchor="ctr"/>
            <a:lstStyle/>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①　家系図及び連絡先</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②　いざというときに連絡してほしい友人・知人</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③　預貯金</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④　公的年金</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⑤　生命保険・損害保険</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⑥　介護が必要になったときの希望</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⑦　重い病気になったときの希望</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⑧　デジタル終活</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8" name="対角する 2 つの角を丸めた四角形 17"/>
            <p:cNvSpPr/>
            <p:nvPr/>
          </p:nvSpPr>
          <p:spPr>
            <a:xfrm flipH="1">
              <a:off x="1500773" y="3860445"/>
              <a:ext cx="4358790" cy="735354"/>
            </a:xfrm>
            <a:prstGeom prst="round2DiagRect">
              <a:avLst/>
            </a:prstGeom>
            <a:solidFill>
              <a:schemeClr val="bg1"/>
            </a:solidFill>
            <a:ln w="12700"/>
            <a:effectLst>
              <a:outerShdw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tIns="72000" rtlCol="0" anchor="ctr"/>
            <a:lstStyle/>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①　自分の基本情報</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②　これまでの振り返り</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a:p>
              <a:pPr lvl="0" algn="just">
                <a:lnSpc>
                  <a:spcPts val="1600"/>
                </a:lnSpc>
              </a:pPr>
              <a:r>
                <a:rPr kumimoji="1" lang="ja-JP" altLang="en-US" sz="1500" b="1" dirty="0">
                  <a:solidFill>
                    <a:prstClr val="black"/>
                  </a:solidFill>
                  <a:latin typeface="UD デジタル 教科書体 NK-R" panose="02020400000000000000" pitchFamily="18" charset="-128"/>
                  <a:ea typeface="UD デジタル 教科書体 NK-R" panose="02020400000000000000" pitchFamily="18" charset="-128"/>
                </a:rPr>
                <a:t>③　これからやりたいことリストの作成</a:t>
              </a:r>
              <a:endParaRPr kumimoji="1" lang="en-US" altLang="ja-JP" sz="1500" b="1"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516398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7859" y="2324275"/>
            <a:ext cx="5353964" cy="719529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632" y="8049711"/>
            <a:ext cx="847777" cy="1078313"/>
          </a:xfrm>
          <a:prstGeom prst="rect">
            <a:avLst/>
          </a:prstGeom>
        </p:spPr>
      </p:pic>
      <p:sp>
        <p:nvSpPr>
          <p:cNvPr id="8" name="角丸四角形 7"/>
          <p:cNvSpPr/>
          <p:nvPr/>
        </p:nvSpPr>
        <p:spPr>
          <a:xfrm>
            <a:off x="1044845" y="1013253"/>
            <a:ext cx="3672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r>
              <a:rPr kumimoji="1" lang="en-US" altLang="ja-JP" dirty="0"/>
              <a:t>28</a:t>
            </a:r>
            <a:endParaRPr kumimoji="1" lang="ja-JP" altLang="en-US" dirty="0"/>
          </a:p>
        </p:txBody>
      </p:sp>
      <p:sp>
        <p:nvSpPr>
          <p:cNvPr id="9" name="テキスト ボックス 8"/>
          <p:cNvSpPr txBox="1"/>
          <p:nvPr/>
        </p:nvSpPr>
        <p:spPr>
          <a:xfrm>
            <a:off x="2780270" y="161378"/>
            <a:ext cx="3079295"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05_</a:t>
            </a:r>
            <a:r>
              <a:rPr kumimoji="1" lang="ja-JP" altLang="en-US" sz="1200" dirty="0">
                <a:latin typeface="UD デジタル 教科書体 NK-R" panose="02020400000000000000" pitchFamily="18" charset="-128"/>
                <a:ea typeface="UD デジタル 教科書体 NK-R" panose="02020400000000000000" pitchFamily="18" charset="-128"/>
              </a:rPr>
              <a:t>地域活動のすすめ</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954543" y="776946"/>
            <a:ext cx="5497727" cy="1631216"/>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（４）　地域包括ケアシステム（地ケア）</a:t>
            </a:r>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市では「誰もが住み慣れた地域や自らが望む場で安心して暮らし続けることができる地域の実現」を目指しています。そのためには、地域の人と人がつながり、お互いに支え合う関係づくりが大切です。あなたも地域の活動に参加してみませんか。</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8" name="フリーフォーム 37"/>
          <p:cNvSpPr/>
          <p:nvPr/>
        </p:nvSpPr>
        <p:spPr>
          <a:xfrm flipH="1">
            <a:off x="157040" y="7068071"/>
            <a:ext cx="1016118" cy="1054925"/>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1">
                <a:lumMod val="40000"/>
                <a:lumOff val="60000"/>
              </a:schemeClr>
            </a:fgClr>
            <a:bgClr>
              <a:schemeClr val="bg1"/>
            </a:bgClr>
          </a:patt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p:nvPr/>
        </p:nvSpPr>
        <p:spPr bwMode="auto">
          <a:xfrm>
            <a:off x="195432" y="7236168"/>
            <a:ext cx="939334" cy="564257"/>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こういう方たちの活動によって地域は支えられているんだね</a:t>
            </a:r>
            <a:endParaRPr lang="en-US" altLang="zh-TW"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9833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9D28-BF98-704A-BBF1-C50915772808}"/>
            </a:ext>
          </a:extLst>
        </p:cNvPr>
        <p:cNvGrpSpPr/>
        <p:nvPr/>
      </p:nvGrpSpPr>
      <p:grpSpPr>
        <a:xfrm>
          <a:off x="0" y="0"/>
          <a:ext cx="0" cy="0"/>
          <a:chOff x="0" y="0"/>
          <a:chExt cx="0" cy="0"/>
        </a:xfrm>
      </p:grpSpPr>
      <p:pic>
        <p:nvPicPr>
          <p:cNvPr id="3" name="図 2" descr="タイムライン&#10;&#10;AI 生成コンテンツは誤りを含む可能性があります。">
            <a:extLst>
              <a:ext uri="{FF2B5EF4-FFF2-40B4-BE49-F238E27FC236}">
                <a16:creationId xmlns:a16="http://schemas.microsoft.com/office/drawing/2014/main" id="{542BFD36-037A-D87B-9D7D-24276CF989F3}"/>
              </a:ext>
            </a:extLst>
          </p:cNvPr>
          <p:cNvPicPr>
            <a:picLocks noChangeAspect="1"/>
          </p:cNvPicPr>
          <p:nvPr/>
        </p:nvPicPr>
        <p:blipFill>
          <a:blip r:embed="rId2"/>
          <a:stretch>
            <a:fillRect/>
          </a:stretch>
        </p:blipFill>
        <p:spPr>
          <a:xfrm>
            <a:off x="0" y="0"/>
            <a:ext cx="6858000" cy="9906000"/>
          </a:xfrm>
          <a:prstGeom prst="rect">
            <a:avLst/>
          </a:prstGeom>
        </p:spPr>
      </p:pic>
    </p:spTree>
    <p:extLst>
      <p:ext uri="{BB962C8B-B14F-4D97-AF65-F5344CB8AC3E}">
        <p14:creationId xmlns:p14="http://schemas.microsoft.com/office/powerpoint/2010/main" val="3650435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780270" y="161378"/>
            <a:ext cx="3079295" cy="367345"/>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05_</a:t>
            </a:r>
            <a:r>
              <a:rPr kumimoji="1" lang="ja-JP" altLang="en-US" sz="1200" dirty="0">
                <a:latin typeface="UD デジタル 教科書体 NK-R" panose="02020400000000000000" pitchFamily="18" charset="-128"/>
                <a:ea typeface="UD デジタル 教科書体 NK-R" panose="02020400000000000000" pitchFamily="18" charset="-128"/>
              </a:rPr>
              <a:t>地域活動のすすめ</a:t>
            </a:r>
          </a:p>
        </p:txBody>
      </p:sp>
      <p:sp>
        <p:nvSpPr>
          <p:cNvPr id="13" name="角丸四角形 12"/>
          <p:cNvSpPr/>
          <p:nvPr/>
        </p:nvSpPr>
        <p:spPr>
          <a:xfrm>
            <a:off x="1016270" y="993239"/>
            <a:ext cx="5220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05307" y="744737"/>
            <a:ext cx="5497727" cy="707886"/>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a:t>
            </a:r>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宮前図書館で借りられる終活に関連する本のリスト</a:t>
            </a:r>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4">
            <a:extLst>
              <a:ext uri="{FF2B5EF4-FFF2-40B4-BE49-F238E27FC236}">
                <a16:creationId xmlns:a16="http://schemas.microsoft.com/office/drawing/2014/main" id="{BBDEE72C-357A-D646-D69B-55D7782B68CB}"/>
              </a:ext>
            </a:extLst>
          </p:cNvPr>
          <p:cNvSpPr>
            <a:spLocks noGrp="1"/>
          </p:cNvSpPr>
          <p:nvPr>
            <p:ph type="sldNum" sz="quarter" idx="12"/>
          </p:nvPr>
        </p:nvSpPr>
        <p:spPr>
          <a:xfrm>
            <a:off x="3313842" y="9531931"/>
            <a:ext cx="254780" cy="270498"/>
          </a:xfrm>
        </p:spPr>
        <p:txBody>
          <a:bodyPr/>
          <a:lstStyle/>
          <a:p>
            <a:r>
              <a:rPr kumimoji="1" lang="en-US" altLang="ja-JP" dirty="0"/>
              <a:t>30</a:t>
            </a:r>
            <a:endParaRPr kumimoji="1" lang="ja-JP" altLang="en-US" dirty="0"/>
          </a:p>
        </p:txBody>
      </p:sp>
      <p:pic>
        <p:nvPicPr>
          <p:cNvPr id="10" name="図 9">
            <a:extLst>
              <a:ext uri="{FF2B5EF4-FFF2-40B4-BE49-F238E27FC236}">
                <a16:creationId xmlns:a16="http://schemas.microsoft.com/office/drawing/2014/main" id="{5248A294-0D99-0DBC-934C-F8264B0F1138}"/>
              </a:ext>
            </a:extLst>
          </p:cNvPr>
          <p:cNvPicPr>
            <a:picLocks noChangeAspect="1"/>
          </p:cNvPicPr>
          <p:nvPr/>
        </p:nvPicPr>
        <p:blipFill>
          <a:blip r:embed="rId2"/>
          <a:stretch>
            <a:fillRect/>
          </a:stretch>
        </p:blipFill>
        <p:spPr>
          <a:xfrm>
            <a:off x="1077497" y="1452623"/>
            <a:ext cx="5355159" cy="7263861"/>
          </a:xfrm>
          <a:prstGeom prst="rect">
            <a:avLst/>
          </a:prstGeom>
        </p:spPr>
      </p:pic>
    </p:spTree>
    <p:extLst>
      <p:ext uri="{BB962C8B-B14F-4D97-AF65-F5344CB8AC3E}">
        <p14:creationId xmlns:p14="http://schemas.microsoft.com/office/powerpoint/2010/main" val="1993660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r>
              <a:rPr kumimoji="1" lang="en-US" altLang="ja-JP" dirty="0"/>
              <a:t>31</a:t>
            </a:r>
            <a:endParaRPr kumimoji="1" lang="ja-JP" altLang="en-US" dirty="0"/>
          </a:p>
        </p:txBody>
      </p:sp>
      <p:sp>
        <p:nvSpPr>
          <p:cNvPr id="14" name="テキスト ボックス 13"/>
          <p:cNvSpPr txBox="1"/>
          <p:nvPr/>
        </p:nvSpPr>
        <p:spPr>
          <a:xfrm>
            <a:off x="2780270" y="161378"/>
            <a:ext cx="3079295" cy="367345"/>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05_</a:t>
            </a:r>
            <a:r>
              <a:rPr kumimoji="1" lang="ja-JP" altLang="en-US" sz="1200" dirty="0">
                <a:latin typeface="UD デジタル 教科書体 NK-R" panose="02020400000000000000" pitchFamily="18" charset="-128"/>
                <a:ea typeface="UD デジタル 教科書体 NK-R" panose="02020400000000000000" pitchFamily="18" charset="-128"/>
              </a:rPr>
              <a:t>地域活動のすすめ</a:t>
            </a:r>
          </a:p>
        </p:txBody>
      </p:sp>
      <p:pic>
        <p:nvPicPr>
          <p:cNvPr id="6" name="図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0" y="6894333"/>
            <a:ext cx="1104578" cy="1104578"/>
          </a:xfrm>
          <a:prstGeom prst="rect">
            <a:avLst/>
          </a:prstGeom>
        </p:spPr>
      </p:pic>
      <p:sp>
        <p:nvSpPr>
          <p:cNvPr id="7" name="フリーフォーム 6"/>
          <p:cNvSpPr/>
          <p:nvPr/>
        </p:nvSpPr>
        <p:spPr>
          <a:xfrm flipH="1">
            <a:off x="72461" y="5929181"/>
            <a:ext cx="1014401" cy="1184987"/>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bwMode="auto">
          <a:xfrm>
            <a:off x="128719" y="6011797"/>
            <a:ext cx="917126" cy="769441"/>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000"/>
              </a:lnSpc>
              <a:spcBef>
                <a:spcPts val="0"/>
              </a:spcBef>
            </a:pPr>
            <a:r>
              <a:rPr lang="ja-JP" altLang="en-US" sz="900" b="1" dirty="0">
                <a:latin typeface="BIZ UDPゴシック" panose="020B0400000000000000" pitchFamily="50" charset="-128"/>
                <a:ea typeface="BIZ UDPゴシック" panose="020B0400000000000000" pitchFamily="50" charset="-128"/>
              </a:rPr>
              <a:t>介護や相続</a:t>
            </a:r>
            <a:endParaRPr lang="en-US" altLang="ja-JP" sz="900" b="1" dirty="0">
              <a:latin typeface="BIZ UDPゴシック" panose="020B0400000000000000" pitchFamily="50" charset="-128"/>
              <a:ea typeface="BIZ UDPゴシック" panose="020B0400000000000000" pitchFamily="50" charset="-128"/>
            </a:endParaRPr>
          </a:p>
          <a:p>
            <a:pPr algn="ctr" defTabSz="987425" hangingPunct="0">
              <a:lnSpc>
                <a:spcPts val="1000"/>
              </a:lnSpc>
              <a:spcBef>
                <a:spcPts val="0"/>
              </a:spcBef>
            </a:pPr>
            <a:r>
              <a:rPr lang="ja-JP" altLang="en-US" sz="900" b="1" dirty="0">
                <a:latin typeface="BIZ UDPゴシック" panose="020B0400000000000000" pitchFamily="50" charset="-128"/>
                <a:ea typeface="BIZ UDPゴシック" panose="020B0400000000000000" pitchFamily="50" charset="-128"/>
              </a:rPr>
              <a:t>などの本は、</a:t>
            </a:r>
            <a:endParaRPr lang="en-US" altLang="ja-JP" sz="900" b="1" dirty="0">
              <a:latin typeface="BIZ UDPゴシック" panose="020B0400000000000000" pitchFamily="50" charset="-128"/>
              <a:ea typeface="BIZ UDPゴシック" panose="020B0400000000000000" pitchFamily="50" charset="-128"/>
            </a:endParaRPr>
          </a:p>
          <a:p>
            <a:pPr algn="ctr" defTabSz="987425" hangingPunct="0">
              <a:lnSpc>
                <a:spcPts val="1000"/>
              </a:lnSpc>
              <a:spcBef>
                <a:spcPts val="0"/>
              </a:spcBef>
            </a:pPr>
            <a:r>
              <a:rPr lang="ja-JP" altLang="en-US" sz="900" b="1" dirty="0">
                <a:latin typeface="BIZ UDPゴシック" panose="020B0400000000000000" pitchFamily="50" charset="-128"/>
                <a:ea typeface="BIZ UDPゴシック" panose="020B0400000000000000" pitchFamily="50" charset="-128"/>
              </a:rPr>
              <a:t>今後制度等が変更になる可能性が</a:t>
            </a:r>
            <a:endParaRPr lang="en-US" altLang="ja-JP" sz="900" b="1" dirty="0">
              <a:latin typeface="BIZ UDPゴシック" panose="020B0400000000000000" pitchFamily="50" charset="-128"/>
              <a:ea typeface="BIZ UDPゴシック" panose="020B0400000000000000" pitchFamily="50" charset="-128"/>
            </a:endParaRPr>
          </a:p>
          <a:p>
            <a:pPr algn="ctr" defTabSz="987425" hangingPunct="0">
              <a:lnSpc>
                <a:spcPts val="1000"/>
              </a:lnSpc>
              <a:spcBef>
                <a:spcPts val="0"/>
              </a:spcBef>
            </a:pPr>
            <a:r>
              <a:rPr lang="ja-JP" altLang="en-US" sz="900" b="1" dirty="0">
                <a:latin typeface="BIZ UDPゴシック" panose="020B0400000000000000" pitchFamily="50" charset="-128"/>
                <a:ea typeface="BIZ UDPゴシック" panose="020B0400000000000000" pitchFamily="50" charset="-128"/>
              </a:rPr>
              <a:t>あるので発行年には注意してね</a:t>
            </a:r>
            <a:r>
              <a:rPr lang="en-US" altLang="ja-JP" sz="900" b="1" dirty="0">
                <a:latin typeface="BIZ UDPゴシック" panose="020B0400000000000000" pitchFamily="50" charset="-128"/>
                <a:ea typeface="BIZ UDPゴシック" panose="020B0400000000000000" pitchFamily="50" charset="-128"/>
              </a:rPr>
              <a:t>!</a:t>
            </a:r>
            <a:endParaRPr lang="en-US" altLang="zh-TW" sz="900" b="1"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F501744D-B0A8-9205-3729-32A9C291117C}"/>
              </a:ext>
            </a:extLst>
          </p:cNvPr>
          <p:cNvPicPr>
            <a:picLocks noChangeAspect="1"/>
          </p:cNvPicPr>
          <p:nvPr/>
        </p:nvPicPr>
        <p:blipFill>
          <a:blip r:embed="rId3"/>
          <a:stretch>
            <a:fillRect/>
          </a:stretch>
        </p:blipFill>
        <p:spPr>
          <a:xfrm>
            <a:off x="1143120" y="866271"/>
            <a:ext cx="5411412" cy="8519226"/>
          </a:xfrm>
          <a:prstGeom prst="rect">
            <a:avLst/>
          </a:prstGeom>
        </p:spPr>
      </p:pic>
    </p:spTree>
    <p:extLst>
      <p:ext uri="{BB962C8B-B14F-4D97-AF65-F5344CB8AC3E}">
        <p14:creationId xmlns:p14="http://schemas.microsoft.com/office/powerpoint/2010/main" val="47054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392584" y="554109"/>
            <a:ext cx="6067168" cy="506744"/>
            <a:chOff x="-2" y="0"/>
            <a:chExt cx="6335762" cy="506744"/>
          </a:xfrm>
        </p:grpSpPr>
        <p:sp>
          <p:nvSpPr>
            <p:cNvPr id="9" name="対角する 2 つの角を切り取った四角形 8"/>
            <p:cNvSpPr/>
            <p:nvPr userDrawn="1"/>
          </p:nvSpPr>
          <p:spPr>
            <a:xfrm>
              <a:off x="-2" y="114300"/>
              <a:ext cx="6335762" cy="392444"/>
            </a:xfrm>
            <a:prstGeom prst="snip2DiagRect">
              <a:avLst/>
            </a:prstGeom>
            <a:pattFill prst="wdUp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792000" tIns="72000" bIns="0" rtlCol="0" anchor="ctr"/>
            <a:lstStyle/>
            <a:p>
              <a:pPr>
                <a:lnSpc>
                  <a:spcPts val="1846"/>
                </a:lnSpc>
              </a:pPr>
              <a:r>
                <a:rPr lang="ja-JP" altLang="en-US"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相談窓口</a:t>
              </a:r>
            </a:p>
          </p:txBody>
        </p:sp>
        <p:grpSp>
          <p:nvGrpSpPr>
            <p:cNvPr id="16" name="グループ化 15"/>
            <p:cNvGrpSpPr/>
            <p:nvPr userDrawn="1"/>
          </p:nvGrpSpPr>
          <p:grpSpPr>
            <a:xfrm>
              <a:off x="129390" y="0"/>
              <a:ext cx="706835" cy="449903"/>
              <a:chOff x="59744" y="0"/>
              <a:chExt cx="1237002" cy="786847"/>
            </a:xfrm>
          </p:grpSpPr>
          <p:sp>
            <p:nvSpPr>
              <p:cNvPr id="17" name="片側の 2 つの角を切り取った四角形 16"/>
              <p:cNvSpPr/>
              <p:nvPr userDrawn="1"/>
            </p:nvSpPr>
            <p:spPr>
              <a:xfrm rot="10800000" flipV="1">
                <a:off x="59744" y="0"/>
                <a:ext cx="1037043" cy="786847"/>
              </a:xfrm>
              <a:prstGeom prst="snip2SameRect">
                <a:avLst>
                  <a:gd name="adj1" fmla="val 0"/>
                  <a:gd name="adj2" fmla="val 12500"/>
                </a:avLst>
              </a:prstGeom>
              <a:solidFill>
                <a:srgbClr val="2969A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144000" rIns="0" bIns="108000" rtlCol="0" anchor="ctr">
                <a:noAutofit/>
              </a:bodyPr>
              <a:lstStyle/>
              <a:p>
                <a:pPr algn="ctr">
                  <a:spcAft>
                    <a:spcPts val="0"/>
                  </a:spcAft>
                </a:pPr>
                <a:r>
                  <a:rPr lang="en-US" altLang="ja-JP"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06</a:t>
                </a:r>
                <a:endParaRPr lang="ja-JP" altLang="en-US"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18" name="直角三角形 17"/>
              <p:cNvSpPr/>
              <p:nvPr userDrawn="1"/>
            </p:nvSpPr>
            <p:spPr>
              <a:xfrm>
                <a:off x="1093420" y="9708"/>
                <a:ext cx="203326" cy="176732"/>
              </a:xfrm>
              <a:prstGeom prst="rtTriangle">
                <a:avLst/>
              </a:prstGeom>
              <a:solidFill>
                <a:srgbClr val="14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p>
            </p:txBody>
          </p:sp>
        </p:grpSp>
      </p:grpSp>
      <p:sp>
        <p:nvSpPr>
          <p:cNvPr id="5" name="スライド番号プレースホルダー 4"/>
          <p:cNvSpPr>
            <a:spLocks noGrp="1"/>
          </p:cNvSpPr>
          <p:nvPr>
            <p:ph type="sldNum" sz="quarter" idx="12"/>
          </p:nvPr>
        </p:nvSpPr>
        <p:spPr/>
        <p:txBody>
          <a:bodyPr/>
          <a:lstStyle/>
          <a:p>
            <a:r>
              <a:rPr kumimoji="1" lang="en-US" altLang="ja-JP" dirty="0"/>
              <a:t>32</a:t>
            </a:r>
            <a:endParaRPr kumimoji="1" lang="ja-JP" altLang="en-US" dirty="0"/>
          </a:p>
        </p:txBody>
      </p:sp>
      <p:sp>
        <p:nvSpPr>
          <p:cNvPr id="14" name="テキスト ボックス 13"/>
          <p:cNvSpPr txBox="1"/>
          <p:nvPr/>
        </p:nvSpPr>
        <p:spPr>
          <a:xfrm>
            <a:off x="2780270" y="161378"/>
            <a:ext cx="3079295"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06_</a:t>
            </a:r>
            <a:r>
              <a:rPr kumimoji="1" lang="ja-JP" altLang="en-US" sz="1200" dirty="0">
                <a:latin typeface="UD デジタル 教科書体 NK-R" panose="02020400000000000000" pitchFamily="18" charset="-128"/>
                <a:ea typeface="UD デジタル 教科書体 NK-R" panose="02020400000000000000" pitchFamily="18" charset="-128"/>
              </a:rPr>
              <a:t>相談窓口</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0" name="角丸四角形 9"/>
          <p:cNvSpPr/>
          <p:nvPr/>
        </p:nvSpPr>
        <p:spPr>
          <a:xfrm>
            <a:off x="1119937" y="1296661"/>
            <a:ext cx="4716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表 14"/>
          <p:cNvGraphicFramePr>
            <a:graphicFrameLocks noGrp="1"/>
          </p:cNvGraphicFramePr>
          <p:nvPr>
            <p:extLst>
              <p:ext uri="{D42A27DB-BD31-4B8C-83A1-F6EECF244321}">
                <p14:modId xmlns:p14="http://schemas.microsoft.com/office/powerpoint/2010/main" val="3297858420"/>
              </p:ext>
            </p:extLst>
          </p:nvPr>
        </p:nvGraphicFramePr>
        <p:xfrm>
          <a:off x="980398" y="1422883"/>
          <a:ext cx="5479353" cy="2935471"/>
        </p:xfrm>
        <a:graphic>
          <a:graphicData uri="http://schemas.openxmlformats.org/drawingml/2006/table">
            <a:tbl>
              <a:tblPr firstRow="1">
                <a:tableStyleId>{5C22544A-7EE6-4342-B048-85BDC9FD1C3A}</a:tableStyleId>
              </a:tblPr>
              <a:tblGrid>
                <a:gridCol w="2391452">
                  <a:extLst>
                    <a:ext uri="{9D8B030D-6E8A-4147-A177-3AD203B41FA5}">
                      <a16:colId xmlns:a16="http://schemas.microsoft.com/office/drawing/2014/main" val="127087539"/>
                    </a:ext>
                  </a:extLst>
                </a:gridCol>
                <a:gridCol w="1152525">
                  <a:extLst>
                    <a:ext uri="{9D8B030D-6E8A-4147-A177-3AD203B41FA5}">
                      <a16:colId xmlns:a16="http://schemas.microsoft.com/office/drawing/2014/main" val="1745996776"/>
                    </a:ext>
                  </a:extLst>
                </a:gridCol>
                <a:gridCol w="1935376">
                  <a:extLst>
                    <a:ext uri="{9D8B030D-6E8A-4147-A177-3AD203B41FA5}">
                      <a16:colId xmlns:a16="http://schemas.microsoft.com/office/drawing/2014/main" val="567388105"/>
                    </a:ext>
                  </a:extLst>
                </a:gridCol>
              </a:tblGrid>
              <a:tr h="176968">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連絡先</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相談日時</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相談内容</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617644">
                <a:tc>
                  <a:txBody>
                    <a:bodyPr/>
                    <a:lstStyle/>
                    <a:p>
                      <a:pPr algn="ctr"/>
                      <a:r>
                        <a:rPr kumimoji="1" lang="ja-JP" altLang="en-US" sz="1200" b="1" spc="-80" baseline="0" dirty="0">
                          <a:latin typeface="UD デジタル 教科書体 NK-R" panose="02020400000000000000" pitchFamily="18" charset="-128"/>
                          <a:ea typeface="UD デジタル 教科書体 NK-R" panose="02020400000000000000" pitchFamily="18" charset="-128"/>
                        </a:rPr>
                        <a:t>行政書士の相続・遺言・成年後見相談</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相談予約コールセンター</a:t>
                      </a:r>
                      <a:r>
                        <a:rPr kumimoji="1" lang="en-US" altLang="ja-JP" sz="1100" dirty="0">
                          <a:latin typeface="UD デジタル 教科書体 NK-R" panose="02020400000000000000" pitchFamily="18" charset="-128"/>
                          <a:ea typeface="UD デジタル 教科書体 NK-R" panose="02020400000000000000" pitchFamily="18" charset="-128"/>
                        </a:rPr>
                        <a:t>】</a:t>
                      </a:r>
                    </a:p>
                    <a:p>
                      <a:pPr algn="ctr"/>
                      <a:r>
                        <a:rPr kumimoji="1" lang="ja-JP" altLang="en-US" sz="1100" dirty="0">
                          <a:latin typeface="UD デジタル 教科書体 NK-R" panose="02020400000000000000" pitchFamily="18" charset="-128"/>
                          <a:ea typeface="UD デジタル 教科書体 NK-R" panose="02020400000000000000" pitchFamily="18" charset="-128"/>
                        </a:rPr>
                        <a:t>電話：</a:t>
                      </a:r>
                      <a:r>
                        <a:rPr kumimoji="1" lang="ja-JP" altLang="en-US" sz="1100" b="1" u="sng" dirty="0">
                          <a:latin typeface="UD デジタル 教科書体 NK-R" panose="02020400000000000000" pitchFamily="18" charset="-128"/>
                          <a:ea typeface="UD デジタル 教科書体 NK-R" panose="02020400000000000000" pitchFamily="18" charset="-128"/>
                        </a:rPr>
                        <a:t>０４４－２００－０１０８</a:t>
                      </a:r>
                      <a:endParaRPr kumimoji="1" lang="en-US" altLang="ja-JP" sz="1100" b="1" u="sng" dirty="0">
                        <a:latin typeface="UD デジタル 教科書体 NK-R" panose="02020400000000000000" pitchFamily="18" charset="-128"/>
                        <a:ea typeface="UD デジタル 教科書体 NK-R" panose="02020400000000000000" pitchFamily="18" charset="-128"/>
                      </a:endParaRPr>
                    </a:p>
                  </a:txBody>
                  <a:tcPr marL="36000" marR="0" marT="4680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100" b="1" dirty="0">
                          <a:latin typeface="UD デジタル 教科書体 NK-R" panose="02020400000000000000" pitchFamily="18" charset="-128"/>
                          <a:ea typeface="UD デジタル 教科書体 NK-R" panose="02020400000000000000" pitchFamily="18" charset="-128"/>
                        </a:rPr>
                        <a:t>毎月第</a:t>
                      </a:r>
                      <a:r>
                        <a:rPr kumimoji="1" lang="en-US" altLang="ja-JP" sz="1100" b="1" dirty="0">
                          <a:latin typeface="UD デジタル 教科書体 NK-R" panose="02020400000000000000" pitchFamily="18" charset="-128"/>
                          <a:ea typeface="UD デジタル 教科書体 NK-R" panose="02020400000000000000" pitchFamily="18" charset="-128"/>
                        </a:rPr>
                        <a:t>1</a:t>
                      </a:r>
                      <a:r>
                        <a:rPr kumimoji="1" lang="ja-JP" altLang="en-US" sz="1100" b="1" dirty="0">
                          <a:latin typeface="UD デジタル 教科書体 NK-R" panose="02020400000000000000" pitchFamily="18" charset="-128"/>
                          <a:ea typeface="UD デジタル 教科書体 NK-R" panose="02020400000000000000" pitchFamily="18" charset="-128"/>
                        </a:rPr>
                        <a:t>火曜日</a:t>
                      </a: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13</a:t>
                      </a:r>
                      <a:r>
                        <a:rPr kumimoji="1" lang="ja-JP" altLang="en-US" sz="1000" dirty="0">
                          <a:latin typeface="UD デジタル 教科書体 NK-R" panose="02020400000000000000" pitchFamily="18" charset="-128"/>
                          <a:ea typeface="UD デジタル 教科書体 NK-R" panose="02020400000000000000" pitchFamily="18" charset="-128"/>
                        </a:rPr>
                        <a:t>時～</a:t>
                      </a:r>
                      <a:r>
                        <a:rPr kumimoji="1" lang="en-US" altLang="ja-JP" sz="1000" dirty="0">
                          <a:latin typeface="UD デジタル 教科書体 NK-R" panose="02020400000000000000" pitchFamily="18" charset="-128"/>
                          <a:ea typeface="UD デジタル 教科書体 NK-R" panose="02020400000000000000" pitchFamily="18" charset="-128"/>
                        </a:rPr>
                        <a:t>16</a:t>
                      </a:r>
                      <a:r>
                        <a:rPr kumimoji="1" lang="ja-JP" altLang="en-US" sz="1000" dirty="0">
                          <a:latin typeface="UD デジタル 教科書体 NK-R" panose="02020400000000000000" pitchFamily="18" charset="-128"/>
                          <a:ea typeface="UD デジタル 教科書体 NK-R" panose="02020400000000000000" pitchFamily="18" charset="-128"/>
                        </a:rPr>
                        <a:t>時）</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u="sng" dirty="0">
                          <a:latin typeface="UD デジタル 教科書体 NK-R" panose="02020400000000000000" pitchFamily="18" charset="-128"/>
                          <a:ea typeface="UD デジタル 教科書体 NK-R" panose="02020400000000000000" pitchFamily="18" charset="-128"/>
                        </a:rPr>
                        <a:t>事前予約制</a:t>
                      </a:r>
                      <a:endParaRPr kumimoji="1" lang="en-US" altLang="ja-JP" sz="1000" u="sng"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just"/>
                      <a:r>
                        <a:rPr kumimoji="1" lang="ja-JP" altLang="en-US" sz="1100" dirty="0">
                          <a:latin typeface="UD デジタル 教科書体 NK-R" panose="02020400000000000000" pitchFamily="18" charset="-128"/>
                          <a:ea typeface="UD デジタル 教科書体 NK-R" panose="02020400000000000000" pitchFamily="18" charset="-128"/>
                        </a:rPr>
                        <a:t>遺産分割協議書、遺言書、任意後見契約書などの書き方に関すること</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marL="36000" marR="720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624554">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司法書士相談</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相談予約コールセンター</a:t>
                      </a:r>
                      <a:r>
                        <a:rPr kumimoji="1" lang="en-US" altLang="ja-JP" sz="1200" dirty="0">
                          <a:latin typeface="UD デジタル 教科書体 NK-R" panose="02020400000000000000" pitchFamily="18" charset="-128"/>
                          <a:ea typeface="UD デジタル 教科書体 NK-R" panose="02020400000000000000" pitchFamily="18" charset="-128"/>
                        </a:rPr>
                        <a:t>】</a:t>
                      </a:r>
                    </a:p>
                    <a:p>
                      <a:pPr algn="ctr"/>
                      <a:r>
                        <a:rPr kumimoji="1" lang="ja-JP" altLang="en-US" sz="1200" dirty="0">
                          <a:latin typeface="UD デジタル 教科書体 NK-R" panose="02020400000000000000" pitchFamily="18" charset="-128"/>
                          <a:ea typeface="UD デジタル 教科書体 NK-R" panose="02020400000000000000" pitchFamily="18" charset="-128"/>
                        </a:rPr>
                        <a:t>電話：</a:t>
                      </a:r>
                      <a:r>
                        <a:rPr kumimoji="1" lang="ja-JP" altLang="en-US" sz="1200" b="1" u="sng" dirty="0">
                          <a:latin typeface="UD デジタル 教科書体 NK-R" panose="02020400000000000000" pitchFamily="18" charset="-128"/>
                          <a:ea typeface="UD デジタル 教科書体 NK-R" panose="02020400000000000000" pitchFamily="18" charset="-128"/>
                        </a:rPr>
                        <a:t>０４４－</a:t>
                      </a:r>
                      <a:r>
                        <a:rPr kumimoji="1" lang="en-US" altLang="ja-JP" sz="1200" b="1" u="sng" dirty="0">
                          <a:latin typeface="UD デジタル 教科書体 NK-R" panose="02020400000000000000" pitchFamily="18" charset="-128"/>
                          <a:ea typeface="UD デジタル 教科書体 NK-R" panose="02020400000000000000" pitchFamily="18" charset="-128"/>
                        </a:rPr>
                        <a:t>200</a:t>
                      </a:r>
                      <a:r>
                        <a:rPr kumimoji="1" lang="ja-JP" altLang="en-US" sz="1200" b="1" u="sng" dirty="0">
                          <a:latin typeface="UD デジタル 教科書体 NK-R" panose="02020400000000000000" pitchFamily="18" charset="-128"/>
                          <a:ea typeface="UD デジタル 教科書体 NK-R" panose="02020400000000000000" pitchFamily="18" charset="-128"/>
                        </a:rPr>
                        <a:t>－</a:t>
                      </a:r>
                      <a:r>
                        <a:rPr kumimoji="1" lang="en-US" altLang="ja-JP" sz="1200" b="1" u="sng" dirty="0">
                          <a:latin typeface="UD デジタル 教科書体 NK-R" panose="02020400000000000000" pitchFamily="18" charset="-128"/>
                          <a:ea typeface="UD デジタル 教科書体 NK-R" panose="02020400000000000000" pitchFamily="18" charset="-128"/>
                        </a:rPr>
                        <a:t>0108</a:t>
                      </a:r>
                    </a:p>
                  </a:txBody>
                  <a:tcPr marL="36000" marR="0" marT="4680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1" dirty="0">
                          <a:latin typeface="UD デジタル 教科書体 NK-R" panose="02020400000000000000" pitchFamily="18" charset="-128"/>
                          <a:ea typeface="UD デジタル 教科書体 NK-R" panose="02020400000000000000" pitchFamily="18" charset="-128"/>
                        </a:rPr>
                        <a:t>毎月第</a:t>
                      </a:r>
                      <a:r>
                        <a:rPr kumimoji="1" lang="en-US" altLang="ja-JP" sz="1050" b="1" dirty="0">
                          <a:latin typeface="UD デジタル 教科書体 NK-R" panose="02020400000000000000" pitchFamily="18" charset="-128"/>
                          <a:ea typeface="UD デジタル 教科書体 NK-R" panose="02020400000000000000" pitchFamily="18" charset="-128"/>
                        </a:rPr>
                        <a:t>2</a:t>
                      </a:r>
                      <a:r>
                        <a:rPr kumimoji="1" lang="ja-JP" altLang="en-US" sz="1050" b="1" dirty="0">
                          <a:latin typeface="UD デジタル 教科書体 NK-R" panose="02020400000000000000" pitchFamily="18" charset="-128"/>
                          <a:ea typeface="UD デジタル 教科書体 NK-R" panose="02020400000000000000" pitchFamily="18" charset="-128"/>
                        </a:rPr>
                        <a:t>金曜日</a:t>
                      </a:r>
                      <a:endParaRPr kumimoji="1" lang="en-US" altLang="ja-JP" sz="1050" b="1" dirty="0">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1" dirty="0">
                          <a:latin typeface="UD デジタル 教科書体 NK-R" panose="02020400000000000000" pitchFamily="18" charset="-128"/>
                          <a:ea typeface="UD デジタル 教科書体 NK-R" panose="02020400000000000000" pitchFamily="18" charset="-128"/>
                        </a:rPr>
                        <a:t>毎月第</a:t>
                      </a:r>
                      <a:r>
                        <a:rPr kumimoji="1" lang="en-US" altLang="ja-JP" sz="1050" b="1" dirty="0">
                          <a:latin typeface="UD デジタル 教科書体 NK-R" panose="02020400000000000000" pitchFamily="18" charset="-128"/>
                          <a:ea typeface="UD デジタル 教科書体 NK-R" panose="02020400000000000000" pitchFamily="18" charset="-128"/>
                        </a:rPr>
                        <a:t>4</a:t>
                      </a:r>
                      <a:r>
                        <a:rPr kumimoji="1" lang="ja-JP" altLang="en-US" sz="1050" b="1" dirty="0">
                          <a:latin typeface="UD デジタル 教科書体 NK-R" panose="02020400000000000000" pitchFamily="18" charset="-128"/>
                          <a:ea typeface="UD デジタル 教科書体 NK-R" panose="02020400000000000000" pitchFamily="18" charset="-128"/>
                        </a:rPr>
                        <a:t>木曜日</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13</a:t>
                      </a:r>
                      <a:r>
                        <a:rPr kumimoji="1" lang="ja-JP" altLang="en-US" sz="1000" dirty="0">
                          <a:latin typeface="UD デジタル 教科書体 NK-R" panose="02020400000000000000" pitchFamily="18" charset="-128"/>
                          <a:ea typeface="UD デジタル 教科書体 NK-R" panose="02020400000000000000" pitchFamily="18" charset="-128"/>
                        </a:rPr>
                        <a:t>時～</a:t>
                      </a:r>
                      <a:r>
                        <a:rPr kumimoji="1" lang="en-US" altLang="ja-JP" sz="1000" dirty="0">
                          <a:latin typeface="UD デジタル 教科書体 NK-R" panose="02020400000000000000" pitchFamily="18" charset="-128"/>
                          <a:ea typeface="UD デジタル 教科書体 NK-R" panose="02020400000000000000" pitchFamily="18" charset="-128"/>
                        </a:rPr>
                        <a:t>16</a:t>
                      </a:r>
                      <a:r>
                        <a:rPr kumimoji="1" lang="ja-JP" altLang="en-US" sz="1000" dirty="0">
                          <a:latin typeface="UD デジタル 教科書体 NK-R" panose="02020400000000000000" pitchFamily="18" charset="-128"/>
                          <a:ea typeface="UD デジタル 教科書体 NK-R" panose="02020400000000000000" pitchFamily="18" charset="-128"/>
                        </a:rPr>
                        <a:t>時）</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u="sng" dirty="0">
                          <a:latin typeface="UD デジタル 教科書体 NK-R" panose="02020400000000000000" pitchFamily="18" charset="-128"/>
                          <a:ea typeface="UD デジタル 教科書体 NK-R" panose="02020400000000000000" pitchFamily="18" charset="-128"/>
                        </a:rPr>
                        <a:t>事前予約制</a:t>
                      </a:r>
                      <a:endParaRPr kumimoji="1" lang="en-US" altLang="ja-JP" sz="1000" u="sng"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相続、遺言、成年後見、不動産登記と手続などの相談、その他くらしの問題に関すること</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marL="36000" marR="720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001295116"/>
                  </a:ext>
                </a:extLst>
              </a:tr>
              <a:tr h="687433">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弁護士相談</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相談予約コールセンター</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電話：</a:t>
                      </a:r>
                      <a:r>
                        <a:rPr kumimoji="1" lang="en-US" altLang="ja-JP" sz="1200" b="1" u="sng" dirty="0">
                          <a:latin typeface="UD デジタル 教科書体 NK-R" panose="02020400000000000000" pitchFamily="18" charset="-128"/>
                          <a:ea typeface="UD デジタル 教科書体 NK-R" panose="02020400000000000000" pitchFamily="18" charset="-128"/>
                        </a:rPr>
                        <a:t>044-200-0108</a:t>
                      </a:r>
                    </a:p>
                  </a:txBody>
                  <a:tcPr marL="36000" marR="0" marT="4680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ctr"/>
                      <a:r>
                        <a:rPr kumimoji="1" lang="ja-JP" altLang="en-US" sz="1100" b="1" dirty="0">
                          <a:latin typeface="UD デジタル 教科書体 NK-R" panose="02020400000000000000" pitchFamily="18" charset="-128"/>
                          <a:ea typeface="UD デジタル 教科書体 NK-R" panose="02020400000000000000" pitchFamily="18" charset="-128"/>
                        </a:rPr>
                        <a:t>毎週</a:t>
                      </a:r>
                      <a:r>
                        <a:rPr kumimoji="1" lang="zh-TW" altLang="en-US" sz="1100" b="1" dirty="0">
                          <a:latin typeface="UD デジタル 教科書体 NK-R" panose="02020400000000000000" pitchFamily="18" charset="-128"/>
                          <a:ea typeface="UD デジタル 教科書体 NK-R" panose="02020400000000000000" pitchFamily="18" charset="-128"/>
                        </a:rPr>
                        <a:t>水曜日</a:t>
                      </a:r>
                      <a:endParaRPr kumimoji="1" lang="en-US" altLang="zh-TW" sz="11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9</a:t>
                      </a:r>
                      <a:r>
                        <a:rPr kumimoji="1" lang="ja-JP" altLang="en-US" sz="1000" dirty="0">
                          <a:latin typeface="UD デジタル 教科書体 NK-R" panose="02020400000000000000" pitchFamily="18" charset="-128"/>
                          <a:ea typeface="UD デジタル 教科書体 NK-R" panose="02020400000000000000" pitchFamily="18" charset="-128"/>
                        </a:rPr>
                        <a:t>時半～</a:t>
                      </a:r>
                      <a:r>
                        <a:rPr kumimoji="1" lang="en-US" altLang="ja-JP" sz="1000" dirty="0">
                          <a:latin typeface="UD デジタル 教科書体 NK-R" panose="02020400000000000000" pitchFamily="18" charset="-128"/>
                          <a:ea typeface="UD デジタル 教科書体 NK-R" panose="02020400000000000000" pitchFamily="18" charset="-128"/>
                        </a:rPr>
                        <a:t>11</a:t>
                      </a:r>
                      <a:r>
                        <a:rPr kumimoji="1" lang="ja-JP" altLang="en-US" sz="1000" dirty="0">
                          <a:latin typeface="UD デジタル 教科書体 NK-R" panose="02020400000000000000" pitchFamily="18" charset="-128"/>
                          <a:ea typeface="UD デジタル 教科書体 NK-R" panose="02020400000000000000" pitchFamily="18" charset="-128"/>
                        </a:rPr>
                        <a:t>時半）</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u="sng" dirty="0">
                          <a:latin typeface="UD デジタル 教科書体 NK-R" panose="02020400000000000000" pitchFamily="18" charset="-128"/>
                          <a:ea typeface="UD デジタル 教科書体 NK-R" panose="02020400000000000000" pitchFamily="18" charset="-128"/>
                        </a:rPr>
                        <a:t>事前予約制</a:t>
                      </a:r>
                      <a:endParaRPr kumimoji="1" lang="en-US" altLang="ja-JP" sz="1000" u="sng"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just"/>
                      <a:r>
                        <a:rPr kumimoji="1" lang="ja-JP" altLang="en-US" sz="1100" dirty="0">
                          <a:latin typeface="UD デジタル 教科書体 NK-R" panose="02020400000000000000" pitchFamily="18" charset="-128"/>
                          <a:ea typeface="UD デジタル 教科書体 NK-R" panose="02020400000000000000" pitchFamily="18" charset="-128"/>
                        </a:rPr>
                        <a:t>不動産、金銭トラブル、損害賠償、相続、親族、契約、債務整理などに関すること</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marL="36000" marR="720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345763356"/>
                  </a:ext>
                </a:extLst>
              </a:tr>
              <a:tr h="624554">
                <a:tc>
                  <a:txBody>
                    <a:bodyPr/>
                    <a:lstStyle/>
                    <a:p>
                      <a:pPr algn="ctr"/>
                      <a:r>
                        <a:rPr kumimoji="1" lang="zh-CN"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b="1" dirty="0">
                          <a:latin typeface="UD デジタル 教科書体 NK-R" panose="02020400000000000000" pitchFamily="18" charset="-128"/>
                          <a:ea typeface="UD デジタル 教科書体 NK-R" panose="02020400000000000000" pitchFamily="18" charset="-128"/>
                        </a:rPr>
                        <a:t>税理士税務相談</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サンキューコールかわさき</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相談予約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電話：</a:t>
                      </a:r>
                      <a:r>
                        <a:rPr kumimoji="1" lang="en-US" altLang="ja-JP" sz="1200" b="1" u="sng" dirty="0">
                          <a:latin typeface="UD デジタル 教科書体 NK-R" panose="02020400000000000000" pitchFamily="18" charset="-128"/>
                          <a:ea typeface="UD デジタル 教科書体 NK-R" panose="02020400000000000000" pitchFamily="18" charset="-128"/>
                        </a:rPr>
                        <a:t>044-200-3939</a:t>
                      </a:r>
                    </a:p>
                  </a:txBody>
                  <a:tcPr marL="36000" marR="0" marT="4680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latin typeface="UD デジタル 教科書体 NK-R" panose="02020400000000000000" pitchFamily="18" charset="-128"/>
                          <a:ea typeface="UD デジタル 教科書体 NK-R" panose="02020400000000000000" pitchFamily="18" charset="-128"/>
                        </a:rPr>
                        <a:t>毎月第</a:t>
                      </a:r>
                      <a:r>
                        <a:rPr kumimoji="1" lang="en-US" altLang="ja-JP" sz="1100" b="1" dirty="0">
                          <a:latin typeface="UD デジタル 教科書体 NK-R" panose="02020400000000000000" pitchFamily="18" charset="-128"/>
                          <a:ea typeface="UD デジタル 教科書体 NK-R" panose="02020400000000000000" pitchFamily="18" charset="-128"/>
                        </a:rPr>
                        <a:t>3</a:t>
                      </a:r>
                      <a:r>
                        <a:rPr kumimoji="1" lang="ja-JP" altLang="en-US" sz="1100" b="1" dirty="0">
                          <a:latin typeface="UD デジタル 教科書体 NK-R" panose="02020400000000000000" pitchFamily="18" charset="-128"/>
                          <a:ea typeface="UD デジタル 教科書体 NK-R" panose="02020400000000000000" pitchFamily="18" charset="-128"/>
                        </a:rPr>
                        <a:t>木曜日</a:t>
                      </a: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13</a:t>
                      </a:r>
                      <a:r>
                        <a:rPr kumimoji="1" lang="ja-JP" altLang="en-US" sz="1000" dirty="0">
                          <a:latin typeface="UD デジタル 教科書体 NK-R" panose="02020400000000000000" pitchFamily="18" charset="-128"/>
                          <a:ea typeface="UD デジタル 教科書体 NK-R" panose="02020400000000000000" pitchFamily="18" charset="-128"/>
                        </a:rPr>
                        <a:t>時～</a:t>
                      </a:r>
                      <a:r>
                        <a:rPr kumimoji="1" lang="en-US" altLang="ja-JP" sz="1000" dirty="0">
                          <a:latin typeface="UD デジタル 教科書体 NK-R" panose="02020400000000000000" pitchFamily="18" charset="-128"/>
                          <a:ea typeface="UD デジタル 教科書体 NK-R" panose="02020400000000000000" pitchFamily="18" charset="-128"/>
                        </a:rPr>
                        <a:t>16</a:t>
                      </a:r>
                      <a:r>
                        <a:rPr kumimoji="1" lang="ja-JP" altLang="en-US" sz="1000" dirty="0">
                          <a:latin typeface="UD デジタル 教科書体 NK-R" panose="02020400000000000000" pitchFamily="18" charset="-128"/>
                          <a:ea typeface="UD デジタル 教科書体 NK-R" panose="02020400000000000000" pitchFamily="18" charset="-128"/>
                        </a:rPr>
                        <a:t>時）</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u="sng" dirty="0">
                          <a:latin typeface="UD デジタル 教科書体 NK-R" panose="02020400000000000000" pitchFamily="18" charset="-128"/>
                          <a:ea typeface="UD デジタル 教科書体 NK-R" panose="02020400000000000000" pitchFamily="18" charset="-128"/>
                        </a:rPr>
                        <a:t>事前予約制</a:t>
                      </a:r>
                      <a:endParaRPr kumimoji="1" lang="en-US" altLang="ja-JP" sz="1000" u="sng"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税金の計算方法、申告内容や申告手続などに関すること　</a:t>
                      </a:r>
                    </a:p>
                  </a:txBody>
                  <a:tcPr marL="36000" marR="720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632508055"/>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971782096"/>
              </p:ext>
            </p:extLst>
          </p:nvPr>
        </p:nvGraphicFramePr>
        <p:xfrm>
          <a:off x="971210" y="4783652"/>
          <a:ext cx="5479353" cy="2046885"/>
        </p:xfrm>
        <a:graphic>
          <a:graphicData uri="http://schemas.openxmlformats.org/drawingml/2006/table">
            <a:tbl>
              <a:tblPr firstRow="1">
                <a:tableStyleId>{5C22544A-7EE6-4342-B048-85BDC9FD1C3A}</a:tableStyleId>
              </a:tblPr>
              <a:tblGrid>
                <a:gridCol w="1924390">
                  <a:extLst>
                    <a:ext uri="{9D8B030D-6E8A-4147-A177-3AD203B41FA5}">
                      <a16:colId xmlns:a16="http://schemas.microsoft.com/office/drawing/2014/main" val="127087539"/>
                    </a:ext>
                  </a:extLst>
                </a:gridCol>
                <a:gridCol w="3554963">
                  <a:extLst>
                    <a:ext uri="{9D8B030D-6E8A-4147-A177-3AD203B41FA5}">
                      <a16:colId xmlns:a16="http://schemas.microsoft.com/office/drawing/2014/main" val="567388105"/>
                    </a:ext>
                  </a:extLst>
                </a:gridCol>
              </a:tblGrid>
              <a:tr h="308445">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連絡先</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相談内容等</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613378">
                <a:tc>
                  <a:txBody>
                    <a:bodyPr/>
                    <a:lstStyle/>
                    <a:p>
                      <a:pPr marL="0" indent="0" algn="ctr">
                        <a:buClr>
                          <a:schemeClr val="accent5"/>
                        </a:buClr>
                        <a:buFont typeface="Wingdings" panose="05000000000000000000" pitchFamily="2" charset="2"/>
                        <a:buNone/>
                      </a:pPr>
                      <a:r>
                        <a:rPr kumimoji="1" lang="ja-JP" altLang="en-US" sz="1200" b="1" dirty="0">
                          <a:latin typeface="UD デジタル 教科書体 NK-R" panose="02020400000000000000" pitchFamily="18" charset="-128"/>
                          <a:ea typeface="UD デジタル 教科書体 NK-R" panose="02020400000000000000" pitchFamily="18" charset="-128"/>
                        </a:rPr>
                        <a:t>宮前区あんしんセンター</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（宮前区社会福祉協議会）</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電話：</a:t>
                      </a:r>
                      <a:r>
                        <a:rPr kumimoji="1" lang="ja-JP" altLang="en-US" sz="1200" b="1" u="sng" dirty="0">
                          <a:latin typeface="UD デジタル 教科書体 NK-R" panose="02020400000000000000" pitchFamily="18" charset="-128"/>
                          <a:ea typeface="UD デジタル 教科書体 NK-R" panose="02020400000000000000" pitchFamily="18" charset="-128"/>
                        </a:rPr>
                        <a:t>０４４－</a:t>
                      </a:r>
                      <a:r>
                        <a:rPr kumimoji="1" lang="en-US" altLang="ja-JP" sz="1200" b="1" u="sng" dirty="0">
                          <a:latin typeface="UD デジタル 教科書体 NK-R" panose="02020400000000000000" pitchFamily="18" charset="-128"/>
                          <a:ea typeface="UD デジタル 教科書体 NK-R" panose="02020400000000000000" pitchFamily="18" charset="-128"/>
                        </a:rPr>
                        <a:t>856</a:t>
                      </a:r>
                      <a:r>
                        <a:rPr kumimoji="1" lang="ja-JP" altLang="en-US" sz="1200" b="1" u="sng" dirty="0">
                          <a:latin typeface="UD デジタル 教科書体 NK-R" panose="02020400000000000000" pitchFamily="18" charset="-128"/>
                          <a:ea typeface="UD デジタル 教科書体 NK-R" panose="02020400000000000000" pitchFamily="18" charset="-128"/>
                        </a:rPr>
                        <a:t>－</a:t>
                      </a:r>
                      <a:r>
                        <a:rPr kumimoji="1" lang="en-US" altLang="ja-JP" sz="1200" b="1" u="sng" dirty="0">
                          <a:latin typeface="UD デジタル 教科書体 NK-R" panose="02020400000000000000" pitchFamily="18" charset="-128"/>
                          <a:ea typeface="UD デジタル 教科書体 NK-R" panose="02020400000000000000" pitchFamily="18" charset="-128"/>
                        </a:rPr>
                        <a:t>5788</a:t>
                      </a:r>
                    </a:p>
                  </a:txBody>
                  <a:tcPr marL="36000" marR="0" marT="4680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成年後見制度の利用に向けた相談、高齢の方や障害のある方などの権利擁護にかかわる相談等</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marL="36000" marR="720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303200899"/>
                  </a:ext>
                </a:extLst>
              </a:tr>
              <a:tr h="861548">
                <a:tc>
                  <a:txBody>
                    <a:bodyPr/>
                    <a:lstStyle/>
                    <a:p>
                      <a:pPr marL="0" indent="0" algn="ctr">
                        <a:buClr>
                          <a:schemeClr val="accent5"/>
                        </a:buClr>
                        <a:buFont typeface="Wingdings" panose="05000000000000000000" pitchFamily="2" charset="2"/>
                        <a:buNone/>
                      </a:pPr>
                      <a:r>
                        <a:rPr kumimoji="1" lang="ja-JP" altLang="en-US" sz="1200" b="1" dirty="0">
                          <a:latin typeface="UD デジタル 教科書体 NK-R" panose="02020400000000000000" pitchFamily="18" charset="-128"/>
                          <a:ea typeface="UD デジタル 教科書体 NK-R" panose="02020400000000000000" pitchFamily="18" charset="-128"/>
                        </a:rPr>
                        <a:t>川崎市あんしんセンター</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marL="0" indent="0" algn="ctr">
                        <a:buClr>
                          <a:schemeClr val="accent5"/>
                        </a:buClr>
                        <a:buFont typeface="Wingdings" panose="05000000000000000000" pitchFamily="2" charset="2"/>
                        <a:buNone/>
                      </a:pPr>
                      <a:r>
                        <a:rPr kumimoji="1" lang="ja-JP" altLang="en-US" sz="1200" b="0" dirty="0">
                          <a:latin typeface="UD デジタル 教科書体 NK-R" panose="02020400000000000000" pitchFamily="18" charset="-128"/>
                          <a:ea typeface="UD デジタル 教科書体 NK-R" panose="02020400000000000000" pitchFamily="18" charset="-128"/>
                        </a:rPr>
                        <a:t>（川崎市社会福祉協議会）</a:t>
                      </a:r>
                      <a:endParaRPr kumimoji="1" lang="en-US" altLang="ja-JP" sz="1200" b="0" dirty="0">
                        <a:latin typeface="UD デジタル 教科書体 NK-R" panose="02020400000000000000" pitchFamily="18" charset="-128"/>
                        <a:ea typeface="UD デジタル 教科書体 NK-R" panose="02020400000000000000" pitchFamily="18" charset="-128"/>
                      </a:endParaRPr>
                    </a:p>
                    <a:p>
                      <a:pPr marL="0" indent="0" algn="ctr">
                        <a:buClr>
                          <a:schemeClr val="accent5"/>
                        </a:buClr>
                        <a:buFont typeface="Wingdings" panose="05000000000000000000" pitchFamily="2" charset="2"/>
                        <a:buNone/>
                      </a:pPr>
                      <a:r>
                        <a:rPr kumimoji="1" lang="ja-JP" altLang="en-US" sz="1200" dirty="0">
                          <a:latin typeface="UD デジタル 教科書体 NK-R" panose="02020400000000000000" pitchFamily="18" charset="-128"/>
                          <a:ea typeface="UD デジタル 教科書体 NK-R" panose="02020400000000000000" pitchFamily="18" charset="-128"/>
                        </a:rPr>
                        <a:t>終活支援担当</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電話：</a:t>
                      </a:r>
                      <a:r>
                        <a:rPr kumimoji="1" lang="en-US" altLang="ja-JP" sz="1200" b="1" u="sng" dirty="0">
                          <a:latin typeface="UD デジタル 教科書体 NK-R" panose="02020400000000000000" pitchFamily="18" charset="-128"/>
                          <a:ea typeface="UD デジタル 教科書体 NK-R" panose="02020400000000000000" pitchFamily="18" charset="-128"/>
                        </a:rPr>
                        <a:t>044-712-3372</a:t>
                      </a:r>
                    </a:p>
                  </a:txBody>
                  <a:tcPr marL="36000" marR="0" marT="4680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終活全般の相談や終活に関するセミナー・説明会等を実施。また、「川崎市未来あんしんサポート事業」として、市内在住で葬儀・埋葬等を行える親族がいない高齢者の方等に対し、協議会との契約により生前の定期確認、逝去後の葬儀・埋葬、各種届出等の死後事務、遺言書に基づく遺言執行等を含めた終活支援を行っています。</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marL="36000" marR="720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0129511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934599203"/>
              </p:ext>
            </p:extLst>
          </p:nvPr>
        </p:nvGraphicFramePr>
        <p:xfrm>
          <a:off x="980398" y="7262690"/>
          <a:ext cx="5488539" cy="2059560"/>
        </p:xfrm>
        <a:graphic>
          <a:graphicData uri="http://schemas.openxmlformats.org/drawingml/2006/table">
            <a:tbl>
              <a:tblPr firstRow="1">
                <a:tableStyleId>{5C22544A-7EE6-4342-B048-85BDC9FD1C3A}</a:tableStyleId>
              </a:tblPr>
              <a:tblGrid>
                <a:gridCol w="2496227">
                  <a:extLst>
                    <a:ext uri="{9D8B030D-6E8A-4147-A177-3AD203B41FA5}">
                      <a16:colId xmlns:a16="http://schemas.microsoft.com/office/drawing/2014/main" val="2651813801"/>
                    </a:ext>
                  </a:extLst>
                </a:gridCol>
                <a:gridCol w="2992312">
                  <a:extLst>
                    <a:ext uri="{9D8B030D-6E8A-4147-A177-3AD203B41FA5}">
                      <a16:colId xmlns:a16="http://schemas.microsoft.com/office/drawing/2014/main" val="567388105"/>
                    </a:ext>
                  </a:extLst>
                </a:gridCol>
              </a:tblGrid>
              <a:tr h="252178">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問合せ内容</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tc>
                  <a:txBody>
                    <a:bodyPr/>
                    <a:lstStyle/>
                    <a:p>
                      <a:pPr algn="ctr"/>
                      <a:r>
                        <a:rPr kumimoji="1" lang="ja-JP" altLang="en-US"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連絡先</a:t>
                      </a:r>
                      <a:endParaRPr kumimoji="1" lang="en-US" altLang="ja-JP" sz="1300" b="1"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L="0" marR="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rgbClr val="9DC3E6"/>
                      </a:solidFill>
                      <a:prstDash val="solid"/>
                      <a:round/>
                      <a:headEnd type="none" w="med" len="med"/>
                      <a:tailEnd type="none" w="med" len="med"/>
                    </a:lnB>
                  </a:tcPr>
                </a:tc>
                <a:extLst>
                  <a:ext uri="{0D108BD9-81ED-4DB2-BD59-A6C34878D82A}">
                    <a16:rowId xmlns:a16="http://schemas.microsoft.com/office/drawing/2014/main" val="2088066080"/>
                  </a:ext>
                </a:extLst>
              </a:tr>
              <a:tr h="4065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latin typeface="UD デジタル 教科書体 NK-R" panose="02020400000000000000" pitchFamily="18" charset="-128"/>
                          <a:ea typeface="UD デジタル 教科書体 NK-R" panose="02020400000000000000" pitchFamily="18" charset="-128"/>
                        </a:rPr>
                        <a:t>町内会・自治会等に関すること</a:t>
                      </a:r>
                    </a:p>
                  </a:txBody>
                  <a:tcPr marL="36000" marR="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　まちづくり推進部地域振興課</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l"/>
                      <a:r>
                        <a:rPr kumimoji="1" lang="ja-JP" altLang="en-US" sz="1100" dirty="0">
                          <a:latin typeface="UD デジタル 教科書体 NK-R" panose="02020400000000000000" pitchFamily="18" charset="-128"/>
                          <a:ea typeface="UD デジタル 教科書体 NK-R" panose="02020400000000000000" pitchFamily="18" charset="-128"/>
                        </a:rPr>
                        <a:t>　電話：</a:t>
                      </a:r>
                      <a:r>
                        <a:rPr kumimoji="1" lang="en-US" altLang="ja-JP" sz="1100" b="1" u="sng" dirty="0">
                          <a:latin typeface="UD デジタル 教科書体 NK-R" panose="02020400000000000000" pitchFamily="18" charset="-128"/>
                          <a:ea typeface="UD デジタル 教科書体 NK-R" panose="02020400000000000000" pitchFamily="18" charset="-128"/>
                        </a:rPr>
                        <a:t>044-856-3135</a:t>
                      </a:r>
                    </a:p>
                  </a:txBody>
                  <a:tcPr marL="36000" marR="0" marT="468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001295116"/>
                  </a:ext>
                </a:extLst>
              </a:tr>
              <a:tr h="4065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latin typeface="UD デジタル 教科書体 NK-R" panose="02020400000000000000" pitchFamily="18" charset="-128"/>
                          <a:ea typeface="UD デジタル 教科書体 NK-R" panose="02020400000000000000" pitchFamily="18" charset="-128"/>
                        </a:rPr>
                        <a:t>宮前区ソーシャルデザインセンター</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latin typeface="UD デジタル 教科書体 NK-R" panose="02020400000000000000" pitchFamily="18" charset="-128"/>
                          <a:ea typeface="UD デジタル 教科書体 NK-R" panose="02020400000000000000" pitchFamily="18" charset="-128"/>
                        </a:rPr>
                        <a:t>　「みやまえ</a:t>
                      </a:r>
                      <a:r>
                        <a:rPr kumimoji="1" lang="en-US" altLang="ja-JP" sz="1200" b="1" dirty="0">
                          <a:latin typeface="UD デジタル 教科書体 NK-R" panose="02020400000000000000" pitchFamily="18" charset="-128"/>
                          <a:ea typeface="UD デジタル 教科書体 NK-R" panose="02020400000000000000" pitchFamily="18" charset="-128"/>
                        </a:rPr>
                        <a:t>BASE</a:t>
                      </a:r>
                      <a:r>
                        <a:rPr kumimoji="1" lang="ja-JP" altLang="en-US" sz="1200" b="1" dirty="0">
                          <a:latin typeface="UD デジタル 教科書体 NK-R" panose="02020400000000000000" pitchFamily="18" charset="-128"/>
                          <a:ea typeface="UD デジタル 教科書体 NK-R" panose="02020400000000000000" pitchFamily="18" charset="-128"/>
                        </a:rPr>
                        <a:t>」に関すること</a:t>
                      </a:r>
                      <a:endParaRPr kumimoji="1" lang="en-US" altLang="ja-JP" sz="1200" b="1" dirty="0">
                        <a:latin typeface="UD デジタル 教科書体 NK-R" panose="02020400000000000000" pitchFamily="18" charset="-128"/>
                        <a:ea typeface="UD デジタル 教科書体 NK-R" panose="02020400000000000000" pitchFamily="18" charset="-128"/>
                      </a:endParaRPr>
                    </a:p>
                  </a:txBody>
                  <a:tcPr marL="36000" marR="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　まちづくり推進部企画課</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l"/>
                      <a:r>
                        <a:rPr kumimoji="1" lang="ja-JP" altLang="en-US" sz="1100" dirty="0">
                          <a:latin typeface="UD デジタル 教科書体 NK-R" panose="02020400000000000000" pitchFamily="18" charset="-128"/>
                          <a:ea typeface="UD デジタル 教科書体 NK-R" panose="02020400000000000000" pitchFamily="18" charset="-128"/>
                        </a:rPr>
                        <a:t>　電話：</a:t>
                      </a:r>
                      <a:r>
                        <a:rPr kumimoji="1" lang="ja-JP" altLang="en-US" sz="1100" b="1" u="sng" dirty="0">
                          <a:latin typeface="UD デジタル 教科書体 NK-R" panose="02020400000000000000" pitchFamily="18" charset="-128"/>
                          <a:ea typeface="UD デジタル 教科書体 NK-R" panose="02020400000000000000" pitchFamily="18" charset="-128"/>
                        </a:rPr>
                        <a:t>０４４－</a:t>
                      </a:r>
                      <a:r>
                        <a:rPr kumimoji="1" lang="en-US" altLang="ja-JP" sz="1100" b="1" u="sng" dirty="0">
                          <a:latin typeface="UD デジタル 教科書体 NK-R" panose="02020400000000000000" pitchFamily="18" charset="-128"/>
                          <a:ea typeface="UD デジタル 教科書体 NK-R" panose="02020400000000000000" pitchFamily="18" charset="-128"/>
                        </a:rPr>
                        <a:t>856</a:t>
                      </a:r>
                      <a:r>
                        <a:rPr kumimoji="1" lang="ja-JP" altLang="en-US" sz="1100" b="1" u="sng" dirty="0">
                          <a:latin typeface="UD デジタル 教科書体 NK-R" panose="02020400000000000000" pitchFamily="18" charset="-128"/>
                          <a:ea typeface="UD デジタル 教科書体 NK-R" panose="02020400000000000000" pitchFamily="18" charset="-128"/>
                        </a:rPr>
                        <a:t>－</a:t>
                      </a:r>
                      <a:r>
                        <a:rPr kumimoji="1" lang="en-US" altLang="ja-JP" sz="1100" b="1" u="sng" dirty="0">
                          <a:latin typeface="UD デジタル 教科書体 NK-R" panose="02020400000000000000" pitchFamily="18" charset="-128"/>
                          <a:ea typeface="UD デジタル 教科書体 NK-R" panose="02020400000000000000" pitchFamily="18" charset="-128"/>
                        </a:rPr>
                        <a:t>3133</a:t>
                      </a:r>
                    </a:p>
                  </a:txBody>
                  <a:tcPr marL="36000" marR="0" marT="468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3519856878"/>
                  </a:ext>
                </a:extLst>
              </a:tr>
              <a:tr h="4065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latin typeface="UD デジタル 教科書体 NK-R" panose="02020400000000000000" pitchFamily="18" charset="-128"/>
                          <a:ea typeface="UD デジタル 教科書体 NK-R" panose="02020400000000000000" pitchFamily="18" charset="-128"/>
                        </a:rPr>
                        <a:t>地域包括ケアシステムに関すること</a:t>
                      </a:r>
                    </a:p>
                  </a:txBody>
                  <a:tcPr marL="36000" marR="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　地域みまもり支援センター地域ケア推進課　</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l"/>
                      <a:r>
                        <a:rPr kumimoji="1" lang="ja-JP" altLang="en-US" sz="1100" dirty="0">
                          <a:latin typeface="UD デジタル 教科書体 NK-R" panose="02020400000000000000" pitchFamily="18" charset="-128"/>
                          <a:ea typeface="UD デジタル 教科書体 NK-R" panose="02020400000000000000" pitchFamily="18" charset="-128"/>
                        </a:rPr>
                        <a:t>　電話：</a:t>
                      </a:r>
                      <a:r>
                        <a:rPr kumimoji="1" lang="en-US" altLang="ja-JP" sz="1100" b="1" u="sng" dirty="0">
                          <a:latin typeface="UD デジタル 教科書体 NK-R" panose="02020400000000000000" pitchFamily="18" charset="-128"/>
                          <a:ea typeface="UD デジタル 教科書体 NK-R" panose="02020400000000000000" pitchFamily="18" charset="-128"/>
                        </a:rPr>
                        <a:t>044-856-3300</a:t>
                      </a:r>
                    </a:p>
                  </a:txBody>
                  <a:tcPr marL="36000" marR="0" marT="468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717591042"/>
                  </a:ext>
                </a:extLst>
              </a:tr>
              <a:tr h="4065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latin typeface="UD デジタル 教科書体 NK-R" panose="02020400000000000000" pitchFamily="18" charset="-128"/>
                          <a:ea typeface="UD デジタル 教科書体 NK-R" panose="02020400000000000000" pitchFamily="18" charset="-128"/>
                        </a:rPr>
                        <a:t>健康づくり、介護予防、健康相談等に関すること</a:t>
                      </a:r>
                    </a:p>
                  </a:txBody>
                  <a:tcPr marL="36000" marR="0" anchor="ctr">
                    <a:lnL w="12700" cap="flat" cmpd="sng" algn="ctr">
                      <a:solidFill>
                        <a:schemeClr val="accent5"/>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　地域みまもり支援センター地域支援課　</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l"/>
                      <a:r>
                        <a:rPr kumimoji="1" lang="ja-JP" altLang="en-US" sz="1100" dirty="0">
                          <a:latin typeface="UD デジタル 教科書体 NK-R" panose="02020400000000000000" pitchFamily="18" charset="-128"/>
                          <a:ea typeface="UD デジタル 教科書体 NK-R" panose="02020400000000000000" pitchFamily="18" charset="-128"/>
                        </a:rPr>
                        <a:t>　電話：</a:t>
                      </a:r>
                      <a:r>
                        <a:rPr kumimoji="1" lang="en-US" altLang="ja-JP" sz="1100" b="1" u="sng" dirty="0">
                          <a:latin typeface="UD デジタル 教科書体 NK-R" panose="02020400000000000000" pitchFamily="18" charset="-128"/>
                          <a:ea typeface="UD デジタル 教科書体 NK-R" panose="02020400000000000000" pitchFamily="18" charset="-128"/>
                        </a:rPr>
                        <a:t>044-856-3302</a:t>
                      </a:r>
                    </a:p>
                  </a:txBody>
                  <a:tcPr marL="36000" marR="0" marT="46800" anchor="ctr">
                    <a:lnL w="12700" cap="flat" cmpd="sng" algn="ctr">
                      <a:solidFill>
                        <a:srgbClr val="9DC3E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487789831"/>
                  </a:ext>
                </a:extLst>
              </a:tr>
            </a:tbl>
          </a:graphicData>
        </a:graphic>
      </p:graphicFrame>
      <p:sp>
        <p:nvSpPr>
          <p:cNvPr id="23" name="角丸四角形 22"/>
          <p:cNvSpPr/>
          <p:nvPr/>
        </p:nvSpPr>
        <p:spPr>
          <a:xfrm>
            <a:off x="1119937" y="4650337"/>
            <a:ext cx="3924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1117842" y="7080898"/>
            <a:ext cx="4716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962024" y="4432019"/>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・川崎市社会福祉協議会による相談窓口</a:t>
            </a:r>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980399" y="1068550"/>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・宮前区役所における専門職による無料相談窓口</a:t>
            </a:r>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952836" y="6862580"/>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・宮前区役所の連絡先（地域活動等に関すること）</a:t>
            </a:r>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393201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106699" y="1586607"/>
            <a:ext cx="5257800" cy="3447411"/>
          </a:xfrm>
          <a:prstGeom prst="rect">
            <a:avLst/>
          </a:prstGeom>
          <a:ln w="1905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正方形/長方形 10"/>
          <p:cNvSpPr/>
          <p:nvPr/>
        </p:nvSpPr>
        <p:spPr>
          <a:xfrm>
            <a:off x="1358698" y="1838607"/>
            <a:ext cx="4753801" cy="2943389"/>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r>
              <a:rPr kumimoji="1" lang="en-US" altLang="ja-JP" dirty="0"/>
              <a:t>33</a:t>
            </a:r>
            <a:endParaRPr kumimoji="1" lang="ja-JP" altLang="en-US" dirty="0"/>
          </a:p>
        </p:txBody>
      </p:sp>
      <p:sp>
        <p:nvSpPr>
          <p:cNvPr id="14" name="テキスト ボックス 13"/>
          <p:cNvSpPr txBox="1"/>
          <p:nvPr/>
        </p:nvSpPr>
        <p:spPr>
          <a:xfrm>
            <a:off x="2780270" y="161378"/>
            <a:ext cx="3079295" cy="367345"/>
          </a:xfrm>
          <a:prstGeom prst="rect">
            <a:avLst/>
          </a:prstGeom>
          <a:noFill/>
        </p:spPr>
        <p:txBody>
          <a:bodyPr wrap="square" rIns="36000" rtlCol="0">
            <a:spAutoFit/>
          </a:bodyPr>
          <a:lstStyle/>
          <a:p>
            <a:pPr algn="r">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お気に入り</a:t>
            </a:r>
            <a:r>
              <a:rPr kumimoji="1" lang="en-US" altLang="ja-JP" sz="1200" dirty="0">
                <a:latin typeface="UD デジタル 教科書体 NK-R" panose="02020400000000000000" pitchFamily="18" charset="-128"/>
                <a:ea typeface="UD デジタル 教科書体 NK-R" panose="02020400000000000000" pitchFamily="18" charset="-128"/>
              </a:rPr>
              <a:t>PHOTO</a:t>
            </a:r>
          </a:p>
        </p:txBody>
      </p:sp>
      <p:sp>
        <p:nvSpPr>
          <p:cNvPr id="6" name="対角する 2 つの角を切り取った四角形 5"/>
          <p:cNvSpPr/>
          <p:nvPr/>
        </p:nvSpPr>
        <p:spPr>
          <a:xfrm>
            <a:off x="533399" y="664878"/>
            <a:ext cx="5926351" cy="392444"/>
          </a:xfrm>
          <a:prstGeom prst="snip2DiagRect">
            <a:avLst/>
          </a:prstGeom>
          <a:pattFill prst="wdUp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396000" tIns="72000" bIns="0" rtlCol="0" anchor="ctr"/>
          <a:lstStyle/>
          <a:p>
            <a:pPr>
              <a:lnSpc>
                <a:spcPts val="1846"/>
              </a:lnSpc>
            </a:pPr>
            <a:r>
              <a:rPr lang="ja-JP" altLang="en-US"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お気に入り</a:t>
            </a:r>
            <a:r>
              <a:rPr lang="en-US" altLang="ja-JP"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PHOTO</a:t>
            </a:r>
            <a:endParaRPr lang="ja-JP" altLang="en-US"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7" name="テキスト ボックス 6"/>
          <p:cNvSpPr txBox="1"/>
          <p:nvPr/>
        </p:nvSpPr>
        <p:spPr>
          <a:xfrm>
            <a:off x="986736" y="1084198"/>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お気に入りや思い出の写真を添付してください。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a:off x="2142669" y="2784306"/>
            <a:ext cx="2740715" cy="769441"/>
          </a:xfrm>
          <a:prstGeom prst="rect">
            <a:avLst/>
          </a:prstGeom>
          <a:noFill/>
        </p:spPr>
        <p:txBody>
          <a:bodyPr wrap="square" rIns="36000" rtlCol="0">
            <a:spAutoFit/>
          </a:bodyPr>
          <a:lstStyle/>
          <a:p>
            <a:pPr algn="just"/>
            <a:r>
              <a:rPr kumimoji="1" lang="ja-JP" altLang="en-US" sz="4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写真添付</a:t>
            </a:r>
            <a:endParaRPr kumimoji="1" lang="en-US" altLang="ja-JP" sz="4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25748" y="2561831"/>
            <a:ext cx="1207444" cy="1204425"/>
          </a:xfrm>
          <a:prstGeom prst="rect">
            <a:avLst/>
          </a:prstGeom>
        </p:spPr>
      </p:pic>
      <p:sp>
        <p:nvSpPr>
          <p:cNvPr id="12" name="正方形/長方形 11"/>
          <p:cNvSpPr/>
          <p:nvPr/>
        </p:nvSpPr>
        <p:spPr>
          <a:xfrm>
            <a:off x="1106699" y="5505220"/>
            <a:ext cx="5257800" cy="3447411"/>
          </a:xfrm>
          <a:prstGeom prst="rect">
            <a:avLst/>
          </a:prstGeom>
          <a:ln w="1905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正方形/長方形 12"/>
          <p:cNvSpPr/>
          <p:nvPr/>
        </p:nvSpPr>
        <p:spPr>
          <a:xfrm>
            <a:off x="1358698" y="5757220"/>
            <a:ext cx="4753801" cy="2943389"/>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2142669" y="6702919"/>
            <a:ext cx="2740715" cy="769441"/>
          </a:xfrm>
          <a:prstGeom prst="rect">
            <a:avLst/>
          </a:prstGeom>
          <a:noFill/>
        </p:spPr>
        <p:txBody>
          <a:bodyPr wrap="square" rIns="36000" rtlCol="0">
            <a:spAutoFit/>
          </a:bodyPr>
          <a:lstStyle/>
          <a:p>
            <a:pPr algn="just"/>
            <a:r>
              <a:rPr kumimoji="1" lang="ja-JP" altLang="en-US" sz="4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rPr>
              <a:t>写真添付</a:t>
            </a:r>
            <a:endParaRPr kumimoji="1" lang="en-US" altLang="ja-JP" sz="4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P創英角ｺﾞｼｯｸUB" panose="020B0900000000000000" pitchFamily="50" charset="-128"/>
              <a:ea typeface="HGP創英角ｺﾞｼｯｸUB" panose="020B0900000000000000" pitchFamily="50" charset="-128"/>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25748" y="6480444"/>
            <a:ext cx="1207444" cy="1204425"/>
          </a:xfrm>
          <a:prstGeom prst="rect">
            <a:avLst/>
          </a:prstGeom>
        </p:spPr>
      </p:pic>
    </p:spTree>
    <p:extLst>
      <p:ext uri="{BB962C8B-B14F-4D97-AF65-F5344CB8AC3E}">
        <p14:creationId xmlns:p14="http://schemas.microsoft.com/office/powerpoint/2010/main" val="414478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対角する 2 つの角を切り取った四角形 8"/>
          <p:cNvSpPr/>
          <p:nvPr userDrawn="1"/>
        </p:nvSpPr>
        <p:spPr>
          <a:xfrm>
            <a:off x="533400" y="668409"/>
            <a:ext cx="5926351" cy="392444"/>
          </a:xfrm>
          <a:prstGeom prst="snip2DiagRect">
            <a:avLst/>
          </a:prstGeom>
          <a:pattFill prst="wdUp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396000" tIns="72000" bIns="0" rtlCol="0" anchor="ctr"/>
          <a:lstStyle/>
          <a:p>
            <a:pPr>
              <a:lnSpc>
                <a:spcPts val="1846"/>
              </a:lnSpc>
            </a:pPr>
            <a:r>
              <a:rPr lang="en-US" altLang="ja-JP"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MEMO</a:t>
            </a:r>
            <a:endParaRPr lang="ja-JP" altLang="en-US"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r>
              <a:rPr kumimoji="1" lang="en-US" altLang="ja-JP" dirty="0"/>
              <a:t>34</a:t>
            </a:r>
            <a:endParaRPr kumimoji="1" lang="ja-JP" altLang="en-US" dirty="0"/>
          </a:p>
        </p:txBody>
      </p:sp>
      <p:sp>
        <p:nvSpPr>
          <p:cNvPr id="14" name="テキスト ボックス 13"/>
          <p:cNvSpPr txBox="1"/>
          <p:nvPr/>
        </p:nvSpPr>
        <p:spPr>
          <a:xfrm>
            <a:off x="2780270" y="161378"/>
            <a:ext cx="3079295" cy="367345"/>
          </a:xfrm>
          <a:prstGeom prst="rect">
            <a:avLst/>
          </a:prstGeom>
          <a:noFill/>
        </p:spPr>
        <p:txBody>
          <a:bodyPr wrap="square" rIns="36000" rtlCol="0">
            <a:spAutoFit/>
          </a:bodyPr>
          <a:lstStyle/>
          <a:p>
            <a:pPr algn="r">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メモ欄</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25" name="図 24"/>
          <p:cNvPicPr>
            <a:picLocks noChangeAspect="1"/>
          </p:cNvPicPr>
          <p:nvPr/>
        </p:nvPicPr>
        <p:blipFill rotWithShape="1">
          <a:blip r:embed="rId2" cstate="print">
            <a:extLst>
              <a:ext uri="{28A0092B-C50C-407E-A947-70E740481C1C}">
                <a14:useLocalDpi xmlns:a14="http://schemas.microsoft.com/office/drawing/2010/main"/>
              </a:ext>
            </a:extLst>
          </a:blip>
          <a:srcRect l="26308"/>
          <a:stretch/>
        </p:blipFill>
        <p:spPr>
          <a:xfrm rot="1861647">
            <a:off x="1961430" y="238329"/>
            <a:ext cx="765144" cy="1038298"/>
          </a:xfrm>
          <a:prstGeom prst="rect">
            <a:avLst/>
          </a:prstGeom>
        </p:spPr>
      </p:pic>
    </p:spTree>
    <p:extLst>
      <p:ext uri="{BB962C8B-B14F-4D97-AF65-F5344CB8AC3E}">
        <p14:creationId xmlns:p14="http://schemas.microsoft.com/office/powerpoint/2010/main" val="584506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対角する 2 つの角を切り取った四角形 8"/>
          <p:cNvSpPr/>
          <p:nvPr userDrawn="1"/>
        </p:nvSpPr>
        <p:spPr>
          <a:xfrm>
            <a:off x="533400" y="668409"/>
            <a:ext cx="5926351" cy="392444"/>
          </a:xfrm>
          <a:prstGeom prst="snip2DiagRect">
            <a:avLst/>
          </a:prstGeom>
          <a:pattFill prst="wdUp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396000" tIns="72000" bIns="0" rtlCol="0" anchor="ctr"/>
          <a:lstStyle/>
          <a:p>
            <a:pPr>
              <a:lnSpc>
                <a:spcPts val="1846"/>
              </a:lnSpc>
            </a:pPr>
            <a:r>
              <a:rPr lang="en-US" altLang="ja-JP"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MEMO</a:t>
            </a:r>
            <a:endParaRPr lang="ja-JP" altLang="en-US"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r>
              <a:rPr kumimoji="1" lang="en-US" altLang="ja-JP" dirty="0"/>
              <a:t>3</a:t>
            </a:r>
            <a:r>
              <a:rPr kumimoji="1" lang="ja-JP" altLang="en-US" dirty="0"/>
              <a:t>５</a:t>
            </a:r>
          </a:p>
        </p:txBody>
      </p:sp>
      <p:sp>
        <p:nvSpPr>
          <p:cNvPr id="14" name="テキスト ボックス 13"/>
          <p:cNvSpPr txBox="1"/>
          <p:nvPr/>
        </p:nvSpPr>
        <p:spPr>
          <a:xfrm>
            <a:off x="2780270" y="161378"/>
            <a:ext cx="3079295" cy="367345"/>
          </a:xfrm>
          <a:prstGeom prst="rect">
            <a:avLst/>
          </a:prstGeom>
          <a:noFill/>
        </p:spPr>
        <p:txBody>
          <a:bodyPr wrap="square" rIns="36000" rtlCol="0">
            <a:spAutoFit/>
          </a:bodyPr>
          <a:lstStyle/>
          <a:p>
            <a:pPr algn="r">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メモ欄</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25" name="図 24"/>
          <p:cNvPicPr>
            <a:picLocks noChangeAspect="1"/>
          </p:cNvPicPr>
          <p:nvPr/>
        </p:nvPicPr>
        <p:blipFill rotWithShape="1">
          <a:blip r:embed="rId2" cstate="print">
            <a:extLst>
              <a:ext uri="{28A0092B-C50C-407E-A947-70E740481C1C}">
                <a14:useLocalDpi xmlns:a14="http://schemas.microsoft.com/office/drawing/2010/main"/>
              </a:ext>
            </a:extLst>
          </a:blip>
          <a:srcRect l="26308"/>
          <a:stretch/>
        </p:blipFill>
        <p:spPr>
          <a:xfrm rot="1861647">
            <a:off x="1961430" y="238329"/>
            <a:ext cx="765144" cy="1038298"/>
          </a:xfrm>
          <a:prstGeom prst="rect">
            <a:avLst/>
          </a:prstGeom>
        </p:spPr>
      </p:pic>
    </p:spTree>
    <p:extLst>
      <p:ext uri="{BB962C8B-B14F-4D97-AF65-F5344CB8AC3E}">
        <p14:creationId xmlns:p14="http://schemas.microsoft.com/office/powerpoint/2010/main" val="3815898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435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811703" y="7200902"/>
            <a:ext cx="3427047" cy="1609722"/>
            <a:chOff x="2368668" y="7528147"/>
            <a:chExt cx="3186693" cy="1382241"/>
          </a:xfrm>
        </p:grpSpPr>
        <p:sp>
          <p:nvSpPr>
            <p:cNvPr id="3" name="正方形/長方形 2"/>
            <p:cNvSpPr/>
            <p:nvPr/>
          </p:nvSpPr>
          <p:spPr>
            <a:xfrm>
              <a:off x="2368668" y="7528147"/>
              <a:ext cx="3186693" cy="1382241"/>
            </a:xfrm>
            <a:prstGeom prst="rect">
              <a:avLst/>
            </a:prstGeom>
            <a:solidFill>
              <a:schemeClr val="bg1"/>
            </a:solidFill>
            <a:ln w="76200" cmpd="thickThin">
              <a:solidFill>
                <a:srgbClr val="E1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97813" y="7599667"/>
              <a:ext cx="3050701" cy="1004274"/>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　　　　　令和７年７月　初版</a:t>
              </a:r>
              <a:endParaRPr kumimoji="1" lang="en-US" altLang="ja-JP" sz="1200" dirty="0">
                <a:latin typeface="UD デジタル 教科書体 N-B" panose="02020700000000000000" pitchFamily="17" charset="-128"/>
                <a:ea typeface="UD デジタル 教科書体 N-B" panose="02020700000000000000" pitchFamily="17" charset="-128"/>
              </a:endParaRPr>
            </a:p>
            <a:p>
              <a:r>
                <a:rPr kumimoji="1" lang="ja-JP" altLang="en-US" sz="1200" dirty="0">
                  <a:latin typeface="UD デジタル 教科書体 N-B" panose="02020700000000000000" pitchFamily="17" charset="-128"/>
                  <a:ea typeface="UD デジタル 教科書体 N-B" panose="02020700000000000000" pitchFamily="17" charset="-128"/>
                </a:rPr>
                <a:t>　　　　　令和８年５月　第２版</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spcBef>
                  <a:spcPts val="600"/>
                </a:spcBef>
              </a:pPr>
              <a:r>
                <a:rPr kumimoji="1" lang="en-US" altLang="ja-JP" sz="1200" dirty="0">
                  <a:latin typeface="UD デジタル 教科書体 N-B" panose="02020700000000000000" pitchFamily="17" charset="-128"/>
                  <a:ea typeface="UD デジタル 教科書体 N-B" panose="02020700000000000000" pitchFamily="17" charset="-128"/>
                </a:rPr>
                <a:t>【</a:t>
              </a:r>
              <a:r>
                <a:rPr kumimoji="1" lang="ja-JP" altLang="en-US" sz="1200" dirty="0">
                  <a:latin typeface="UD デジタル 教科書体 N-B" panose="02020700000000000000" pitchFamily="17" charset="-128"/>
                  <a:ea typeface="UD デジタル 教科書体 N-B" panose="02020700000000000000" pitchFamily="17" charset="-128"/>
                </a:rPr>
                <a:t>編集・発行</a:t>
              </a:r>
              <a:r>
                <a:rPr kumimoji="1" lang="en-US" altLang="ja-JP" sz="1200" dirty="0">
                  <a:latin typeface="UD デジタル 教科書体 N-B" panose="02020700000000000000" pitchFamily="17" charset="-128"/>
                  <a:ea typeface="UD デジタル 教科書体 N-B" panose="02020700000000000000" pitchFamily="17" charset="-128"/>
                </a:rPr>
                <a:t>】</a:t>
              </a:r>
              <a:r>
                <a:rPr kumimoji="1" lang="ja-JP" altLang="en-US" sz="1200" dirty="0">
                  <a:latin typeface="UD デジタル 教科書体 N-B" panose="02020700000000000000" pitchFamily="17" charset="-128"/>
                  <a:ea typeface="UD デジタル 教科書体 N-B" panose="02020700000000000000" pitchFamily="17" charset="-128"/>
                </a:rPr>
                <a:t>川崎市宮前区役所</a:t>
              </a:r>
              <a:br>
                <a:rPr kumimoji="1" lang="en-US" altLang="ja-JP" sz="1200" dirty="0">
                  <a:latin typeface="UD デジタル 教科書体 N-B" panose="02020700000000000000" pitchFamily="17" charset="-128"/>
                  <a:ea typeface="UD デジタル 教科書体 N-B" panose="02020700000000000000" pitchFamily="17" charset="-128"/>
                </a:rPr>
              </a:br>
              <a:r>
                <a:rPr kumimoji="1" lang="ja-JP" altLang="en-US" sz="1200" dirty="0">
                  <a:latin typeface="UD デジタル 教科書体 N-B" panose="02020700000000000000" pitchFamily="17" charset="-128"/>
                  <a:ea typeface="UD デジタル 教科書体 N-B" panose="02020700000000000000" pitchFamily="17" charset="-128"/>
                </a:rPr>
                <a:t>　　　　　　　まちづくり推進部企画課</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spcBef>
                  <a:spcPts val="600"/>
                </a:spcBef>
              </a:pPr>
              <a:r>
                <a:rPr kumimoji="1" lang="en-US" altLang="ja-JP" sz="1200" dirty="0">
                  <a:latin typeface="UD デジタル 教科書体 N-B" panose="02020700000000000000" pitchFamily="17" charset="-128"/>
                  <a:ea typeface="UD デジタル 教科書体 N-B" panose="02020700000000000000" pitchFamily="17" charset="-128"/>
                </a:rPr>
                <a:t>【</a:t>
              </a:r>
              <a:r>
                <a:rPr kumimoji="1" lang="ja-JP" altLang="en-US" sz="1200" dirty="0">
                  <a:latin typeface="UD デジタル 教科書体 N-B" panose="02020700000000000000" pitchFamily="17" charset="-128"/>
                  <a:ea typeface="UD デジタル 教科書体 N-B" panose="02020700000000000000" pitchFamily="17" charset="-128"/>
                </a:rPr>
                <a:t>協力</a:t>
              </a:r>
              <a:r>
                <a:rPr kumimoji="1" lang="en-US" altLang="ja-JP" sz="1200" dirty="0">
                  <a:latin typeface="UD デジタル 教科書体 N-B" panose="02020700000000000000" pitchFamily="17" charset="-128"/>
                  <a:ea typeface="UD デジタル 教科書体 N-B" panose="02020700000000000000" pitchFamily="17" charset="-128"/>
                </a:rPr>
                <a:t>】</a:t>
              </a:r>
              <a:r>
                <a:rPr kumimoji="1" lang="ja-JP" altLang="en-US" sz="1200" dirty="0">
                  <a:latin typeface="UD デジタル 教科書体 N-B" panose="02020700000000000000" pitchFamily="17" charset="-128"/>
                  <a:ea typeface="UD デジタル 教科書体 N-B" panose="02020700000000000000" pitchFamily="17" charset="-128"/>
                </a:rPr>
                <a:t>　　　川崎フロンターレ</a:t>
              </a:r>
            </a:p>
          </p:txBody>
        </p:sp>
        <p:sp>
          <p:nvSpPr>
            <p:cNvPr id="5" name="テキスト ボックス 4"/>
            <p:cNvSpPr txBox="1"/>
            <p:nvPr/>
          </p:nvSpPr>
          <p:spPr>
            <a:xfrm>
              <a:off x="2493876" y="8492882"/>
              <a:ext cx="2954637" cy="369995"/>
            </a:xfrm>
            <a:prstGeom prst="rect">
              <a:avLst/>
            </a:prstGeom>
            <a:noFill/>
          </p:spPr>
          <p:txBody>
            <a:bodyPr wrap="square" rtlCol="0">
              <a:spAutoFit/>
            </a:bodyPr>
            <a:lstStyle/>
            <a:p>
              <a:pPr marL="180975" indent="-180975"/>
              <a:r>
                <a:rPr kumimoji="1" lang="en-US" altLang="ja-JP" sz="1100" dirty="0">
                  <a:latin typeface="UD デジタル 教科書体 N-B" panose="02020700000000000000" pitchFamily="17" charset="-128"/>
                  <a:ea typeface="UD デジタル 教科書体 N-B" panose="02020700000000000000" pitchFamily="17" charset="-128"/>
                </a:rPr>
                <a:t>※ </a:t>
              </a:r>
              <a:r>
                <a:rPr kumimoji="1" lang="ja-JP" altLang="en-US" sz="1100" dirty="0">
                  <a:latin typeface="UD デジタル 教科書体 N-B" panose="02020700000000000000" pitchFamily="17" charset="-128"/>
                  <a:ea typeface="UD デジタル 教科書体 N-B" panose="02020700000000000000" pitchFamily="17" charset="-128"/>
                </a:rPr>
                <a:t>本資料は、令和６年度宮前区地域デザイン会議で議論した内容に基づき作成しています。</a:t>
              </a:r>
            </a:p>
          </p:txBody>
        </p:sp>
      </p:grpSp>
      <p:sp>
        <p:nvSpPr>
          <p:cNvPr id="6" name="フリーフォーム 5"/>
          <p:cNvSpPr/>
          <p:nvPr/>
        </p:nvSpPr>
        <p:spPr>
          <a:xfrm>
            <a:off x="308918" y="409575"/>
            <a:ext cx="6196657" cy="9296400"/>
          </a:xfrm>
          <a:custGeom>
            <a:avLst/>
            <a:gdLst>
              <a:gd name="connsiteX0" fmla="*/ 354233 w 5486400"/>
              <a:gd name="connsiteY0" fmla="*/ 0 h 8930640"/>
              <a:gd name="connsiteX1" fmla="*/ 5124327 w 5486400"/>
              <a:gd name="connsiteY1" fmla="*/ 0 h 8930640"/>
              <a:gd name="connsiteX2" fmla="*/ 5148587 w 5486400"/>
              <a:gd name="connsiteY2" fmla="*/ 78295 h 8930640"/>
              <a:gd name="connsiteX3" fmla="*/ 5400313 w 5486400"/>
              <a:gd name="connsiteY3" fmla="*/ 330671 h 8930640"/>
              <a:gd name="connsiteX4" fmla="*/ 5486400 w 5486400"/>
              <a:gd name="connsiteY4" fmla="*/ 357589 h 8930640"/>
              <a:gd name="connsiteX5" fmla="*/ 5486400 w 5486400"/>
              <a:gd name="connsiteY5" fmla="*/ 8573460 h 8930640"/>
              <a:gd name="connsiteX6" fmla="*/ 5402392 w 5486400"/>
              <a:gd name="connsiteY6" fmla="*/ 8599491 h 8930640"/>
              <a:gd name="connsiteX7" fmla="*/ 5150017 w 5486400"/>
              <a:gd name="connsiteY7" fmla="*/ 8851216 h 8930640"/>
              <a:gd name="connsiteX8" fmla="*/ 5125182 w 5486400"/>
              <a:gd name="connsiteY8" fmla="*/ 8930640 h 8930640"/>
              <a:gd name="connsiteX9" fmla="*/ 354232 w 5486400"/>
              <a:gd name="connsiteY9" fmla="*/ 8930640 h 8930640"/>
              <a:gd name="connsiteX10" fmla="*/ 329399 w 5486400"/>
              <a:gd name="connsiteY10" fmla="*/ 8851218 h 8930640"/>
              <a:gd name="connsiteX11" fmla="*/ 77023 w 5486400"/>
              <a:gd name="connsiteY11" fmla="*/ 8599493 h 8930640"/>
              <a:gd name="connsiteX12" fmla="*/ 0 w 5486400"/>
              <a:gd name="connsiteY12" fmla="*/ 8575627 h 8930640"/>
              <a:gd name="connsiteX13" fmla="*/ 0 w 5486400"/>
              <a:gd name="connsiteY13" fmla="*/ 355015 h 8930640"/>
              <a:gd name="connsiteX14" fmla="*/ 77023 w 5486400"/>
              <a:gd name="connsiteY14" fmla="*/ 331149 h 8930640"/>
              <a:gd name="connsiteX15" fmla="*/ 329399 w 5486400"/>
              <a:gd name="connsiteY15" fmla="*/ 79423 h 89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8930640">
                <a:moveTo>
                  <a:pt x="354233" y="0"/>
                </a:moveTo>
                <a:lnTo>
                  <a:pt x="5124327" y="0"/>
                </a:lnTo>
                <a:lnTo>
                  <a:pt x="5148587" y="78295"/>
                </a:lnTo>
                <a:cubicBezTo>
                  <a:pt x="5196439" y="191644"/>
                  <a:pt x="5287087" y="282527"/>
                  <a:pt x="5400313" y="330671"/>
                </a:cubicBezTo>
                <a:lnTo>
                  <a:pt x="5486400" y="357589"/>
                </a:lnTo>
                <a:lnTo>
                  <a:pt x="5486400" y="8573460"/>
                </a:lnTo>
                <a:lnTo>
                  <a:pt x="5402392" y="8599491"/>
                </a:lnTo>
                <a:cubicBezTo>
                  <a:pt x="5289043" y="8647342"/>
                  <a:pt x="5198161" y="8737991"/>
                  <a:pt x="5150017" y="8851216"/>
                </a:cubicBezTo>
                <a:lnTo>
                  <a:pt x="5125182" y="8930640"/>
                </a:lnTo>
                <a:lnTo>
                  <a:pt x="354232" y="8930640"/>
                </a:lnTo>
                <a:lnTo>
                  <a:pt x="329399" y="8851218"/>
                </a:lnTo>
                <a:cubicBezTo>
                  <a:pt x="281255" y="8737993"/>
                  <a:pt x="190372" y="8647344"/>
                  <a:pt x="77023" y="8599493"/>
                </a:cubicBezTo>
                <a:lnTo>
                  <a:pt x="0" y="8575627"/>
                </a:lnTo>
                <a:lnTo>
                  <a:pt x="0" y="355015"/>
                </a:lnTo>
                <a:lnTo>
                  <a:pt x="77023" y="331149"/>
                </a:lnTo>
                <a:cubicBezTo>
                  <a:pt x="190372" y="283297"/>
                  <a:pt x="281255" y="192648"/>
                  <a:pt x="329399" y="79423"/>
                </a:cubicBezTo>
                <a:close/>
              </a:path>
            </a:pathLst>
          </a:custGeom>
          <a:noFill/>
          <a:ln w="28575">
            <a:solidFill>
              <a:srgbClr val="E6C874"/>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4919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52500" y="1062681"/>
            <a:ext cx="5497727" cy="1631216"/>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令和６年</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月時点の宮前区の老年人口（</a:t>
            </a:r>
            <a:r>
              <a:rPr kumimoji="1" lang="en-US" altLang="ja-JP" sz="1400" dirty="0">
                <a:latin typeface="UD デジタル 教科書体 NK-R" panose="02020400000000000000" pitchFamily="18" charset="-128"/>
                <a:ea typeface="UD デジタル 教科書体 NK-R" panose="02020400000000000000" pitchFamily="18" charset="-128"/>
              </a:rPr>
              <a:t>65</a:t>
            </a:r>
            <a:r>
              <a:rPr kumimoji="1" lang="ja-JP" altLang="en-US" sz="1400" dirty="0">
                <a:latin typeface="UD デジタル 教科書体 NK-R" panose="02020400000000000000" pitchFamily="18" charset="-128"/>
                <a:ea typeface="UD デジタル 教科書体 NK-R" panose="02020400000000000000" pitchFamily="18" charset="-128"/>
              </a:rPr>
              <a:t>歳以上）割合は</a:t>
            </a:r>
            <a:r>
              <a:rPr kumimoji="1" lang="en-US" altLang="ja-JP" sz="1400" b="1" u="sng" dirty="0">
                <a:latin typeface="UD デジタル 教科書体 NK-R" panose="02020400000000000000" pitchFamily="18" charset="-128"/>
                <a:ea typeface="UD デジタル 教科書体 NK-R" panose="02020400000000000000" pitchFamily="18" charset="-128"/>
              </a:rPr>
              <a:t>22.2</a:t>
            </a:r>
            <a:r>
              <a:rPr kumimoji="1" lang="ja-JP" altLang="en-US" sz="1400" b="1" u="sng"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と、市内</a:t>
            </a:r>
            <a:r>
              <a:rPr kumimoji="1" lang="en-US" altLang="ja-JP" sz="1400" dirty="0">
                <a:latin typeface="UD デジタル 教科書体 NK-R" panose="02020400000000000000" pitchFamily="18" charset="-128"/>
                <a:ea typeface="UD デジタル 教科書体 NK-R" panose="02020400000000000000" pitchFamily="18" charset="-128"/>
              </a:rPr>
              <a:t>7</a:t>
            </a:r>
            <a:r>
              <a:rPr kumimoji="1" lang="ja-JP" altLang="en-US" sz="1400" dirty="0">
                <a:latin typeface="UD デジタル 教科書体 NK-R" panose="02020400000000000000" pitchFamily="18" charset="-128"/>
                <a:ea typeface="UD デジタル 教科書体 NK-R" panose="02020400000000000000" pitchFamily="18" charset="-128"/>
              </a:rPr>
              <a:t>区の中で</a:t>
            </a:r>
            <a:r>
              <a:rPr kumimoji="1" lang="en-US" altLang="ja-JP" sz="1400" dirty="0">
                <a:latin typeface="UD デジタル 教科書体 NK-R" panose="02020400000000000000" pitchFamily="18" charset="-128"/>
                <a:ea typeface="UD デジタル 教科書体 NK-R" panose="02020400000000000000" pitchFamily="18" charset="-128"/>
              </a:rPr>
              <a:t>3</a:t>
            </a:r>
            <a:r>
              <a:rPr kumimoji="1" lang="ja-JP" altLang="en-US" sz="1400" dirty="0">
                <a:latin typeface="UD デジタル 教科書体 NK-R" panose="02020400000000000000" pitchFamily="18" charset="-128"/>
                <a:ea typeface="UD デジタル 教科書体 NK-R" panose="02020400000000000000" pitchFamily="18" charset="-128"/>
              </a:rPr>
              <a:t>番目に高い状況ですが、市の将来人口推計では、次のグラフのとおり、令和</a:t>
            </a:r>
            <a:r>
              <a:rPr kumimoji="1" lang="en-US" altLang="ja-JP" sz="1400" dirty="0">
                <a:latin typeface="UD デジタル 教科書体 NK-R" panose="02020400000000000000" pitchFamily="18" charset="-128"/>
                <a:ea typeface="UD デジタル 教科書体 NK-R" panose="02020400000000000000" pitchFamily="18" charset="-128"/>
              </a:rPr>
              <a:t>3</a:t>
            </a:r>
            <a:r>
              <a:rPr kumimoji="1" lang="ja-JP" altLang="en-US" sz="1400" dirty="0">
                <a:latin typeface="UD デジタル 教科書体 NK-R" panose="02020400000000000000" pitchFamily="18" charset="-128"/>
                <a:ea typeface="UD デジタル 教科書体 NK-R" panose="02020400000000000000" pitchFamily="18" charset="-128"/>
              </a:rPr>
              <a:t>７年（</a:t>
            </a:r>
            <a:r>
              <a:rPr kumimoji="1" lang="en-US" altLang="ja-JP" sz="1400" dirty="0">
                <a:latin typeface="UD デジタル 教科書体 NK-R" panose="02020400000000000000" pitchFamily="18" charset="-128"/>
                <a:ea typeface="UD デジタル 教科書体 NK-R" panose="02020400000000000000" pitchFamily="18" charset="-128"/>
              </a:rPr>
              <a:t>205</a:t>
            </a:r>
            <a:r>
              <a:rPr kumimoji="1" lang="ja-JP" altLang="en-US" sz="1400" dirty="0">
                <a:latin typeface="UD デジタル 教科書体 NK-R" panose="02020400000000000000" pitchFamily="18" charset="-128"/>
                <a:ea typeface="UD デジタル 教科書体 NK-R" panose="02020400000000000000" pitchFamily="18" charset="-128"/>
              </a:rPr>
              <a:t>５年）には、</a:t>
            </a:r>
            <a:r>
              <a:rPr kumimoji="1" lang="ja-JP" altLang="en-US" sz="1400" b="1" u="sng" dirty="0">
                <a:latin typeface="UD デジタル 教科書体 NK-R" panose="02020400000000000000" pitchFamily="18" charset="-128"/>
                <a:ea typeface="UD デジタル 教科書体 NK-R" panose="02020400000000000000" pitchFamily="18" charset="-128"/>
              </a:rPr>
              <a:t>麻生区を抜いて</a:t>
            </a:r>
            <a:r>
              <a:rPr kumimoji="1" lang="en-US" altLang="ja-JP" sz="1400" b="1" u="sng" dirty="0">
                <a:latin typeface="UD デジタル 教科書体 NK-R" panose="02020400000000000000" pitchFamily="18" charset="-128"/>
                <a:ea typeface="UD デジタル 教科書体 NK-R" panose="02020400000000000000" pitchFamily="18" charset="-128"/>
              </a:rPr>
              <a:t>7</a:t>
            </a:r>
            <a:r>
              <a:rPr kumimoji="1" lang="ja-JP" altLang="en-US" sz="1400" b="1" u="sng" dirty="0">
                <a:latin typeface="UD デジタル 教科書体 NK-R" panose="02020400000000000000" pitchFamily="18" charset="-128"/>
                <a:ea typeface="UD デジタル 教科書体 NK-R" panose="02020400000000000000" pitchFamily="18" charset="-128"/>
              </a:rPr>
              <a:t>区で最も高くなり</a:t>
            </a:r>
            <a:r>
              <a:rPr kumimoji="1" lang="ja-JP" altLang="en-US" sz="1400" dirty="0">
                <a:latin typeface="UD デジタル 教科書体 NK-R" panose="02020400000000000000" pitchFamily="18" charset="-128"/>
                <a:ea typeface="UD デジタル 教科書体 NK-R" panose="02020400000000000000" pitchFamily="18" charset="-128"/>
              </a:rPr>
              <a:t>、令和</a:t>
            </a:r>
            <a:r>
              <a:rPr kumimoji="1" lang="en-US" altLang="ja-JP" sz="1400" dirty="0">
                <a:latin typeface="UD デジタル 教科書体 NK-R" panose="02020400000000000000" pitchFamily="18" charset="-128"/>
                <a:ea typeface="UD デジタル 教科書体 NK-R" panose="02020400000000000000" pitchFamily="18" charset="-128"/>
              </a:rPr>
              <a:t>47</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2065</a:t>
            </a:r>
            <a:r>
              <a:rPr kumimoji="1" lang="ja-JP" altLang="en-US" sz="1400" dirty="0">
                <a:latin typeface="UD デジタル 教科書体 NK-R" panose="02020400000000000000" pitchFamily="18" charset="-128"/>
                <a:ea typeface="UD デジタル 教科書体 NK-R" panose="02020400000000000000" pitchFamily="18" charset="-128"/>
              </a:rPr>
              <a:t>年）には</a:t>
            </a:r>
            <a:r>
              <a:rPr kumimoji="1" lang="en-US" altLang="ja-JP" sz="1400" b="1" u="sng" dirty="0">
                <a:latin typeface="UD デジタル 教科書体 NK-R" panose="02020400000000000000" pitchFamily="18" charset="-128"/>
                <a:ea typeface="UD デジタル 教科書体 NK-R" panose="02020400000000000000" pitchFamily="18" charset="-128"/>
              </a:rPr>
              <a:t>38.3</a:t>
            </a:r>
            <a:r>
              <a:rPr kumimoji="1" lang="ja-JP" altLang="en-US" sz="1400" b="1" u="sng"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になるなど、今後急速に高齢化が進展していくことが予測されています。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10" name="グループ化 9"/>
          <p:cNvGrpSpPr/>
          <p:nvPr/>
        </p:nvGrpSpPr>
        <p:grpSpPr>
          <a:xfrm>
            <a:off x="383059" y="555937"/>
            <a:ext cx="6067168" cy="506744"/>
            <a:chOff x="-2" y="0"/>
            <a:chExt cx="6335762" cy="506744"/>
          </a:xfrm>
        </p:grpSpPr>
        <p:sp>
          <p:nvSpPr>
            <p:cNvPr id="11" name="対角する 2 つの角を切り取った四角形 10"/>
            <p:cNvSpPr/>
            <p:nvPr userDrawn="1"/>
          </p:nvSpPr>
          <p:spPr>
            <a:xfrm>
              <a:off x="-2" y="114300"/>
              <a:ext cx="6335762" cy="392444"/>
            </a:xfrm>
            <a:prstGeom prst="snip2DiagRect">
              <a:avLst/>
            </a:prstGeom>
            <a:pattFill prst="wdUp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792000" tIns="72000" bIns="0" rtlCol="0" anchor="ctr"/>
            <a:lstStyle/>
            <a:p>
              <a:pPr algn="l">
                <a:lnSpc>
                  <a:spcPts val="1846"/>
                </a:lnSpc>
                <a:spcAft>
                  <a:spcPts val="0"/>
                </a:spcAft>
              </a:pPr>
              <a:r>
                <a:rPr lang="ja-JP" altLang="en-US" sz="2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プレ・エンディングノートについて</a:t>
              </a:r>
            </a:p>
          </p:txBody>
        </p:sp>
        <p:grpSp>
          <p:nvGrpSpPr>
            <p:cNvPr id="12" name="グループ化 11"/>
            <p:cNvGrpSpPr/>
            <p:nvPr userDrawn="1"/>
          </p:nvGrpSpPr>
          <p:grpSpPr>
            <a:xfrm>
              <a:off x="129390" y="0"/>
              <a:ext cx="706835" cy="449903"/>
              <a:chOff x="59744" y="0"/>
              <a:chExt cx="1237002" cy="786847"/>
            </a:xfrm>
          </p:grpSpPr>
          <p:sp>
            <p:nvSpPr>
              <p:cNvPr id="13" name="片側の 2 つの角を切り取った四角形 12"/>
              <p:cNvSpPr/>
              <p:nvPr userDrawn="1"/>
            </p:nvSpPr>
            <p:spPr>
              <a:xfrm rot="10800000" flipV="1">
                <a:off x="59744" y="0"/>
                <a:ext cx="1037043" cy="786847"/>
              </a:xfrm>
              <a:prstGeom prst="snip2SameRect">
                <a:avLst>
                  <a:gd name="adj1" fmla="val 0"/>
                  <a:gd name="adj2" fmla="val 12500"/>
                </a:avLst>
              </a:prstGeom>
              <a:solidFill>
                <a:srgbClr val="2969A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144000" rIns="0" bIns="108000" rtlCol="0" anchor="ctr">
                <a:noAutofit/>
              </a:bodyPr>
              <a:lstStyle/>
              <a:p>
                <a:pPr algn="ctr">
                  <a:spcAft>
                    <a:spcPts val="0"/>
                  </a:spcAft>
                </a:pPr>
                <a:r>
                  <a:rPr lang="en-US" altLang="ja-JP"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01</a:t>
                </a:r>
                <a:endParaRPr lang="ja-JP" altLang="en-US"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14" name="直角三角形 13"/>
              <p:cNvSpPr/>
              <p:nvPr userDrawn="1"/>
            </p:nvSpPr>
            <p:spPr>
              <a:xfrm>
                <a:off x="1093420" y="9708"/>
                <a:ext cx="203326" cy="176732"/>
              </a:xfrm>
              <a:prstGeom prst="rtTriangle">
                <a:avLst/>
              </a:prstGeom>
              <a:solidFill>
                <a:srgbClr val="14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p>
            </p:txBody>
          </p:sp>
        </p:grpSp>
      </p:grpSp>
      <p:sp>
        <p:nvSpPr>
          <p:cNvPr id="9" name="AutoShape 168">
            <a:extLst>
              <a:ext uri="{FF2B5EF4-FFF2-40B4-BE49-F238E27FC236}">
                <a16:creationId xmlns:a16="http://schemas.microsoft.com/office/drawing/2014/main" id="{00000000-0008-0000-0100-000005000000}"/>
              </a:ext>
            </a:extLst>
          </p:cNvPr>
          <p:cNvSpPr>
            <a:spLocks noChangeArrowheads="1"/>
          </p:cNvSpPr>
          <p:nvPr/>
        </p:nvSpPr>
        <p:spPr bwMode="auto">
          <a:xfrm>
            <a:off x="1339399" y="2685305"/>
            <a:ext cx="4723925" cy="288645"/>
          </a:xfrm>
          <a:prstGeom prst="flowChartAlternateProcess">
            <a:avLst/>
          </a:prstGeom>
          <a:ln>
            <a:headEnd/>
            <a:tailEnd/>
          </a:ln>
        </p:spPr>
        <p:style>
          <a:lnRef idx="1">
            <a:schemeClr val="accent5"/>
          </a:lnRef>
          <a:fillRef idx="3">
            <a:schemeClr val="accent5"/>
          </a:fillRef>
          <a:effectRef idx="2">
            <a:schemeClr val="accent5"/>
          </a:effectRef>
          <a:fontRef idx="minor">
            <a:schemeClr val="lt1"/>
          </a:fontRef>
        </p:style>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solidFill>
                  <a:schemeClr val="bg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川崎市（全市）将来人口推計結果</a:t>
            </a:r>
            <a:r>
              <a:rPr lang="en-US" altLang="ja-JP" sz="1400" dirty="0">
                <a:solidFill>
                  <a:schemeClr val="bg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(65</a:t>
            </a:r>
            <a:r>
              <a:rPr lang="ja-JP" altLang="en-US" sz="1400" dirty="0">
                <a:solidFill>
                  <a:schemeClr val="bg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歳以上人口割合</a:t>
            </a:r>
            <a:r>
              <a:rPr lang="en-US" altLang="ja-JP" sz="1400" dirty="0">
                <a:solidFill>
                  <a:schemeClr val="bg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a:t>
            </a:r>
          </a:p>
        </p:txBody>
      </p:sp>
      <p:sp>
        <p:nvSpPr>
          <p:cNvPr id="15" name="正方形/長方形 14"/>
          <p:cNvSpPr/>
          <p:nvPr/>
        </p:nvSpPr>
        <p:spPr bwMode="auto">
          <a:xfrm>
            <a:off x="3416643" y="6245455"/>
            <a:ext cx="3094509" cy="412869"/>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none" lIns="0" tIns="0" rIns="0" bIns="0" numCol="1" rtlCol="0" anchor="ctr" anchorCtr="0" compatLnSpc="1">
            <a:prstTxWarp prst="textNoShape">
              <a:avLst/>
            </a:prstTxWarp>
          </a:bodyPr>
          <a:lstStyle/>
          <a:p>
            <a:pPr defTabSz="987425" hangingPunct="0">
              <a:lnSpc>
                <a:spcPts val="1300"/>
              </a:lnSpc>
              <a:spcBef>
                <a:spcPts val="0"/>
              </a:spcBef>
            </a:pPr>
            <a:r>
              <a:rPr lang="ja-JP" altLang="en-US" sz="1050" dirty="0">
                <a:latin typeface="UD デジタル 教科書体 NK-R" panose="02020400000000000000" pitchFamily="18" charset="-128"/>
                <a:ea typeface="UD デジタル 教科書体 NK-R" panose="02020400000000000000" pitchFamily="18" charset="-128"/>
              </a:rPr>
              <a:t>出典）川崎市総合計画の改定に向けた将来人口推計</a:t>
            </a:r>
            <a:endParaRPr lang="en-US" altLang="ja-JP" sz="1050" dirty="0">
              <a:latin typeface="UD デジタル 教科書体 NK-R" panose="02020400000000000000" pitchFamily="18" charset="-128"/>
              <a:ea typeface="UD デジタル 教科書体 NK-R" panose="02020400000000000000" pitchFamily="18" charset="-128"/>
            </a:endParaRPr>
          </a:p>
          <a:p>
            <a:pPr defTabSz="987425" hangingPunct="0">
              <a:lnSpc>
                <a:spcPts val="1300"/>
              </a:lnSpc>
              <a:spcBef>
                <a:spcPts val="0"/>
              </a:spcBef>
            </a:pPr>
            <a:endParaRPr lang="en-US" altLang="zh-TW" sz="105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952499" y="6573570"/>
            <a:ext cx="5497727" cy="2862322"/>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人生</a:t>
            </a:r>
            <a:r>
              <a:rPr kumimoji="1" lang="en-US" altLang="ja-JP" sz="1400" dirty="0">
                <a:latin typeface="UD デジタル 教科書体 NK-R" panose="02020400000000000000" pitchFamily="18" charset="-128"/>
                <a:ea typeface="UD デジタル 教科書体 NK-R" panose="02020400000000000000" pitchFamily="18" charset="-128"/>
              </a:rPr>
              <a:t>100</a:t>
            </a:r>
            <a:r>
              <a:rPr kumimoji="1" lang="ja-JP" altLang="en-US" sz="1400" dirty="0">
                <a:latin typeface="UD デジタル 教科書体 NK-R" panose="02020400000000000000" pitchFamily="18" charset="-128"/>
                <a:ea typeface="UD デジタル 教科書体 NK-R" panose="02020400000000000000" pitchFamily="18" charset="-128"/>
              </a:rPr>
              <a:t>年時代と言われる中で、このように高齢化が進む宮前区においても、元気に自分らしく暮らし続けてもらうために、令和６年９月に開催した宮前区地域デザイン会議において、充実したセカンドライフを送るために重要とも言われる「</a:t>
            </a:r>
            <a:r>
              <a:rPr kumimoji="1" lang="ja-JP" altLang="en-US" sz="1400" b="1" u="sng" dirty="0">
                <a:latin typeface="UD デジタル 教科書体 NK-R" panose="02020400000000000000" pitchFamily="18" charset="-128"/>
                <a:ea typeface="UD デジタル 教科書体 NK-R" panose="02020400000000000000" pitchFamily="18" charset="-128"/>
              </a:rPr>
              <a:t>終活</a:t>
            </a:r>
            <a:r>
              <a:rPr kumimoji="1" lang="ja-JP" altLang="en-US" sz="1400" dirty="0">
                <a:latin typeface="UD デジタル 教科書体 NK-R" panose="02020400000000000000" pitchFamily="18" charset="-128"/>
                <a:ea typeface="UD デジタル 教科書体 NK-R" panose="02020400000000000000" pitchFamily="18" charset="-128"/>
              </a:rPr>
              <a:t>」をテーマに関係者を集めて意見交換を行い、「終活」って何から始めたらよいか分からないという方向けに、宮前区オリジナルの「</a:t>
            </a:r>
            <a:r>
              <a:rPr kumimoji="1" lang="ja-JP" altLang="en-US" sz="1400" b="1" u="sng" dirty="0">
                <a:latin typeface="UD デジタル 教科書体 NK-R" panose="02020400000000000000" pitchFamily="18" charset="-128"/>
                <a:ea typeface="UD デジタル 教科書体 NK-R" panose="02020400000000000000" pitchFamily="18" charset="-128"/>
              </a:rPr>
              <a:t>プレ・エンディングノート</a:t>
            </a:r>
            <a:r>
              <a:rPr kumimoji="1" lang="ja-JP" altLang="en-US" sz="1400" dirty="0">
                <a:latin typeface="UD デジタル 教科書体 NK-R" panose="02020400000000000000" pitchFamily="18" charset="-128"/>
                <a:ea typeface="UD デジタル 教科書体 NK-R" panose="02020400000000000000" pitchFamily="18" charset="-128"/>
              </a:rPr>
              <a:t>」を作成しました。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このプレ・エンディングノートをきっかけに、</a:t>
            </a:r>
            <a:r>
              <a:rPr kumimoji="1" lang="ja-JP" altLang="en-US" sz="1400" b="1" u="sng" dirty="0">
                <a:latin typeface="UD デジタル 教科書体 NK-R" panose="02020400000000000000" pitchFamily="18" charset="-128"/>
                <a:ea typeface="UD デジタル 教科書体 NK-R" panose="02020400000000000000" pitchFamily="18" charset="-128"/>
              </a:rPr>
              <a:t>自分の将来のことを前向きに考えて</a:t>
            </a:r>
            <a:r>
              <a:rPr kumimoji="1" lang="ja-JP" altLang="en-US" sz="1400" dirty="0">
                <a:latin typeface="UD デジタル 教科書体 NK-R" panose="02020400000000000000" pitchFamily="18" charset="-128"/>
                <a:ea typeface="UD デジタル 教科書体 NK-R" panose="02020400000000000000" pitchFamily="18" charset="-128"/>
              </a:rPr>
              <a:t>いただき、いつまでも元気に楽しく宮前区に住み続けていただけたら幸いです。</a:t>
            </a:r>
          </a:p>
        </p:txBody>
      </p:sp>
      <p:sp>
        <p:nvSpPr>
          <p:cNvPr id="2" name="スライド番号プレースホルダー 1"/>
          <p:cNvSpPr>
            <a:spLocks noGrp="1"/>
          </p:cNvSpPr>
          <p:nvPr>
            <p:ph type="sldNum" sz="quarter" idx="12"/>
          </p:nvPr>
        </p:nvSpPr>
        <p:spPr/>
        <p:txBody>
          <a:bodyPr/>
          <a:lstStyle/>
          <a:p>
            <a:r>
              <a:rPr kumimoji="1" lang="en-US" altLang="ja-JP" dirty="0"/>
              <a:t>2</a:t>
            </a:r>
            <a:endParaRPr kumimoji="1" lang="ja-JP" altLang="en-US" dirty="0"/>
          </a:p>
        </p:txBody>
      </p:sp>
      <p:sp>
        <p:nvSpPr>
          <p:cNvPr id="17" name="テキスト ボックス 16"/>
          <p:cNvSpPr txBox="1"/>
          <p:nvPr/>
        </p:nvSpPr>
        <p:spPr>
          <a:xfrm>
            <a:off x="3348681" y="161378"/>
            <a:ext cx="2510883"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01_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プレ・エンディングノートについて</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1450326106"/>
              </p:ext>
            </p:extLst>
          </p:nvPr>
        </p:nvGraphicFramePr>
        <p:xfrm>
          <a:off x="991499" y="3022013"/>
          <a:ext cx="5419726" cy="3223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1453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09F74-2225-A77D-C27B-A37303E399E8}"/>
            </a:ext>
          </a:extLst>
        </p:cNvPr>
        <p:cNvGrpSpPr/>
        <p:nvPr/>
      </p:nvGrpSpPr>
      <p:grpSpPr>
        <a:xfrm>
          <a:off x="0" y="0"/>
          <a:ext cx="0" cy="0"/>
          <a:chOff x="0" y="0"/>
          <a:chExt cx="0" cy="0"/>
        </a:xfrm>
      </p:grpSpPr>
      <p:pic>
        <p:nvPicPr>
          <p:cNvPr id="8" name="図 7" descr="ダイアグラム が含まれている画像&#10;&#10;AI 生成コンテンツは誤りを含む可能性があります。">
            <a:extLst>
              <a:ext uri="{FF2B5EF4-FFF2-40B4-BE49-F238E27FC236}">
                <a16:creationId xmlns:a16="http://schemas.microsoft.com/office/drawing/2014/main" id="{1C83BBF7-E2EF-75FD-0778-6D219E034D05}"/>
              </a:ext>
            </a:extLst>
          </p:cNvPr>
          <p:cNvPicPr>
            <a:picLocks noChangeAspect="1"/>
          </p:cNvPicPr>
          <p:nvPr/>
        </p:nvPicPr>
        <p:blipFill>
          <a:blip r:embed="rId2"/>
          <a:stretch>
            <a:fillRect/>
          </a:stretch>
        </p:blipFill>
        <p:spPr>
          <a:xfrm>
            <a:off x="0" y="0"/>
            <a:ext cx="6858000" cy="9906000"/>
          </a:xfrm>
          <a:prstGeom prst="rect">
            <a:avLst/>
          </a:prstGeom>
        </p:spPr>
      </p:pic>
    </p:spTree>
    <p:extLst>
      <p:ext uri="{BB962C8B-B14F-4D97-AF65-F5344CB8AC3E}">
        <p14:creationId xmlns:p14="http://schemas.microsoft.com/office/powerpoint/2010/main" val="251846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101154" y="1318528"/>
            <a:ext cx="1476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1010551" y="3745682"/>
            <a:ext cx="2052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1072579" y="7117771"/>
            <a:ext cx="2772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83059" y="555937"/>
            <a:ext cx="6067168" cy="506744"/>
            <a:chOff x="-2" y="0"/>
            <a:chExt cx="6335762" cy="506744"/>
          </a:xfrm>
        </p:grpSpPr>
        <p:sp>
          <p:nvSpPr>
            <p:cNvPr id="9" name="対角する 2 つの角を切り取った四角形 8"/>
            <p:cNvSpPr/>
            <p:nvPr userDrawn="1"/>
          </p:nvSpPr>
          <p:spPr>
            <a:xfrm>
              <a:off x="-2" y="114300"/>
              <a:ext cx="6335762" cy="392444"/>
            </a:xfrm>
            <a:prstGeom prst="snip2DiagRect">
              <a:avLst/>
            </a:prstGeom>
            <a:pattFill prst="wdUp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792000" tIns="72000" bIns="0" rtlCol="0" anchor="ctr"/>
            <a:lstStyle/>
            <a:p>
              <a:pPr>
                <a:lnSpc>
                  <a:spcPts val="1846"/>
                </a:lnSpc>
              </a:pPr>
              <a:r>
                <a:rPr lang="ja-JP" altLang="en-US"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終活について</a:t>
              </a:r>
            </a:p>
          </p:txBody>
        </p:sp>
        <p:grpSp>
          <p:nvGrpSpPr>
            <p:cNvPr id="16" name="グループ化 15"/>
            <p:cNvGrpSpPr/>
            <p:nvPr userDrawn="1"/>
          </p:nvGrpSpPr>
          <p:grpSpPr>
            <a:xfrm>
              <a:off x="129390" y="0"/>
              <a:ext cx="706835" cy="449903"/>
              <a:chOff x="59744" y="0"/>
              <a:chExt cx="1237002" cy="786847"/>
            </a:xfrm>
          </p:grpSpPr>
          <p:sp>
            <p:nvSpPr>
              <p:cNvPr id="17" name="片側の 2 つの角を切り取った四角形 16"/>
              <p:cNvSpPr/>
              <p:nvPr userDrawn="1"/>
            </p:nvSpPr>
            <p:spPr>
              <a:xfrm rot="10800000" flipV="1">
                <a:off x="59744" y="0"/>
                <a:ext cx="1037043" cy="786847"/>
              </a:xfrm>
              <a:prstGeom prst="snip2SameRect">
                <a:avLst>
                  <a:gd name="adj1" fmla="val 0"/>
                  <a:gd name="adj2" fmla="val 12500"/>
                </a:avLst>
              </a:prstGeom>
              <a:solidFill>
                <a:srgbClr val="2969A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144000" rIns="0" bIns="108000" rtlCol="0" anchor="ctr">
                <a:noAutofit/>
              </a:bodyPr>
              <a:lstStyle/>
              <a:p>
                <a:pPr algn="ctr">
                  <a:spcAft>
                    <a:spcPts val="0"/>
                  </a:spcAft>
                </a:pPr>
                <a:r>
                  <a:rPr lang="en-US" altLang="ja-JP"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02</a:t>
                </a:r>
                <a:endParaRPr lang="ja-JP" altLang="en-US"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18" name="直角三角形 17"/>
              <p:cNvSpPr/>
              <p:nvPr userDrawn="1"/>
            </p:nvSpPr>
            <p:spPr>
              <a:xfrm>
                <a:off x="1093420" y="9708"/>
                <a:ext cx="203326" cy="176732"/>
              </a:xfrm>
              <a:prstGeom prst="rtTriangle">
                <a:avLst/>
              </a:prstGeom>
              <a:solidFill>
                <a:srgbClr val="14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p>
            </p:txBody>
          </p:sp>
        </p:grpSp>
      </p:grpSp>
      <p:sp>
        <p:nvSpPr>
          <p:cNvPr id="25" name="テキスト ボックス 24"/>
          <p:cNvSpPr txBox="1"/>
          <p:nvPr/>
        </p:nvSpPr>
        <p:spPr>
          <a:xfrm>
            <a:off x="952500" y="6875741"/>
            <a:ext cx="5497727" cy="2554545"/>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（３）　終活を始めるタイミング　</a:t>
            </a:r>
            <a:endParaRPr kumimoji="1" lang="en-US" altLang="ja-JP"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また、終活を開始するタイミングや年齢に決まりはないものの、終活には荷物の整理やエンディングノートの作成など、時間を要すものがあるため、体力・気力・判断力が充実していて、人生も折り返しのタイミングである、</a:t>
            </a:r>
            <a:r>
              <a:rPr kumimoji="1" lang="en-US" altLang="ja-JP" sz="1400" dirty="0">
                <a:latin typeface="UD デジタル 教科書体 NK-R" panose="02020400000000000000" pitchFamily="18" charset="-128"/>
                <a:ea typeface="UD デジタル 教科書体 NK-R" panose="02020400000000000000" pitchFamily="18" charset="-128"/>
              </a:rPr>
              <a:t>40</a:t>
            </a:r>
            <a:r>
              <a:rPr kumimoji="1" lang="ja-JP" altLang="en-US" sz="1400" dirty="0">
                <a:latin typeface="UD デジタル 教科書体 NK-R" panose="02020400000000000000" pitchFamily="18" charset="-128"/>
                <a:ea typeface="UD デジタル 教科書体 NK-R" panose="02020400000000000000" pitchFamily="18" charset="-128"/>
              </a:rPr>
              <a:t>代や</a:t>
            </a:r>
            <a:r>
              <a:rPr kumimoji="1" lang="en-US" altLang="ja-JP" sz="1400" dirty="0">
                <a:latin typeface="UD デジタル 教科書体 NK-R" panose="02020400000000000000" pitchFamily="18" charset="-128"/>
                <a:ea typeface="UD デジタル 教科書体 NK-R" panose="02020400000000000000" pitchFamily="18" charset="-128"/>
              </a:rPr>
              <a:t>50</a:t>
            </a:r>
            <a:r>
              <a:rPr kumimoji="1" lang="ja-JP" altLang="en-US" sz="1400" dirty="0">
                <a:latin typeface="UD デジタル 教科書体 NK-R" panose="02020400000000000000" pitchFamily="18" charset="-128"/>
                <a:ea typeface="UD デジタル 教科書体 NK-R" panose="02020400000000000000" pitchFamily="18" charset="-128"/>
              </a:rPr>
              <a:t>代から始めることが、理想的とも言われています。</a:t>
            </a: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一般的には、還暦や退職を迎える</a:t>
            </a:r>
            <a:r>
              <a:rPr kumimoji="1" lang="en-US" altLang="ja-JP" sz="1400" dirty="0">
                <a:latin typeface="UD デジタル 教科書体 NK-R" panose="02020400000000000000" pitchFamily="18" charset="-128"/>
                <a:ea typeface="UD デジタル 教科書体 NK-R" panose="02020400000000000000" pitchFamily="18" charset="-128"/>
              </a:rPr>
              <a:t>60</a:t>
            </a:r>
            <a:r>
              <a:rPr kumimoji="1" lang="ja-JP" altLang="en-US" sz="1400" dirty="0">
                <a:latin typeface="UD デジタル 教科書体 NK-R" panose="02020400000000000000" pitchFamily="18" charset="-128"/>
                <a:ea typeface="UD デジタル 教科書体 NK-R" panose="02020400000000000000" pitchFamily="18" charset="-128"/>
              </a:rPr>
              <a:t>代や、子供が就職・結婚する</a:t>
            </a:r>
            <a:r>
              <a:rPr kumimoji="1" lang="en-US" altLang="ja-JP" sz="1400" dirty="0">
                <a:latin typeface="UD デジタル 教科書体 NK-R" panose="02020400000000000000" pitchFamily="18" charset="-128"/>
                <a:ea typeface="UD デジタル 教科書体 NK-R" panose="02020400000000000000" pitchFamily="18" charset="-128"/>
              </a:rPr>
              <a:t>40</a:t>
            </a:r>
            <a:r>
              <a:rPr kumimoji="1" lang="ja-JP" altLang="en-US" sz="1400" dirty="0">
                <a:latin typeface="UD デジタル 教科書体 NK-R" panose="02020400000000000000" pitchFamily="18" charset="-128"/>
                <a:ea typeface="UD デジタル 教科書体 NK-R" panose="02020400000000000000" pitchFamily="18" charset="-128"/>
              </a:rPr>
              <a:t>代～</a:t>
            </a:r>
            <a:r>
              <a:rPr kumimoji="1" lang="en-US" altLang="ja-JP" sz="1400" dirty="0">
                <a:latin typeface="UD デジタル 教科書体 NK-R" panose="02020400000000000000" pitchFamily="18" charset="-128"/>
                <a:ea typeface="UD デジタル 教科書体 NK-R" panose="02020400000000000000" pitchFamily="18" charset="-128"/>
              </a:rPr>
              <a:t>50</a:t>
            </a:r>
            <a:r>
              <a:rPr kumimoji="1" lang="ja-JP" altLang="en-US" sz="1400" dirty="0">
                <a:latin typeface="UD デジタル 教科書体 NK-R" panose="02020400000000000000" pitchFamily="18" charset="-128"/>
                <a:ea typeface="UD デジタル 教科書体 NK-R" panose="02020400000000000000" pitchFamily="18" charset="-128"/>
              </a:rPr>
              <a:t>代など、人生の節目をきっかけに興味を持ち始めるケースが多く、最近では、</a:t>
            </a:r>
            <a:r>
              <a:rPr kumimoji="1" lang="en-US" altLang="ja-JP" sz="1400" dirty="0">
                <a:latin typeface="UD デジタル 教科書体 NK-R" panose="02020400000000000000" pitchFamily="18" charset="-128"/>
                <a:ea typeface="UD デジタル 教科書体 NK-R" panose="02020400000000000000" pitchFamily="18" charset="-128"/>
              </a:rPr>
              <a:t>20</a:t>
            </a:r>
            <a:r>
              <a:rPr kumimoji="1" lang="ja-JP" altLang="en-US" sz="1400" dirty="0">
                <a:latin typeface="UD デジタル 教科書体 NK-R" panose="02020400000000000000" pitchFamily="18" charset="-128"/>
                <a:ea typeface="UD デジタル 教科書体 NK-R" panose="02020400000000000000" pitchFamily="18" charset="-128"/>
              </a:rPr>
              <a:t>代や</a:t>
            </a:r>
            <a:r>
              <a:rPr kumimoji="1" lang="en-US" altLang="ja-JP" sz="1400" dirty="0">
                <a:latin typeface="UD デジタル 教科書体 NK-R" panose="02020400000000000000" pitchFamily="18" charset="-128"/>
                <a:ea typeface="UD デジタル 教科書体 NK-R" panose="02020400000000000000" pitchFamily="18" charset="-128"/>
              </a:rPr>
              <a:t>30</a:t>
            </a:r>
            <a:r>
              <a:rPr kumimoji="1" lang="ja-JP" altLang="en-US" sz="1400" dirty="0">
                <a:latin typeface="UD デジタル 教科書体 NK-R" panose="02020400000000000000" pitchFamily="18" charset="-128"/>
                <a:ea typeface="UD デジタル 教科書体 NK-R" panose="02020400000000000000" pitchFamily="18" charset="-128"/>
              </a:rPr>
              <a:t>代から、終活に取り組んでいる事例も見られます。　</a:t>
            </a:r>
          </a:p>
        </p:txBody>
      </p:sp>
      <p:grpSp>
        <p:nvGrpSpPr>
          <p:cNvPr id="2" name="グループ化 1"/>
          <p:cNvGrpSpPr/>
          <p:nvPr/>
        </p:nvGrpSpPr>
        <p:grpSpPr>
          <a:xfrm>
            <a:off x="952500" y="4810574"/>
            <a:ext cx="5488203" cy="1790880"/>
            <a:chOff x="962024" y="3794886"/>
            <a:chExt cx="5488203" cy="1790880"/>
          </a:xfrm>
        </p:grpSpPr>
        <p:sp>
          <p:nvSpPr>
            <p:cNvPr id="19" name="テキスト プレースホルダー 2"/>
            <p:cNvSpPr txBox="1">
              <a:spLocks/>
            </p:cNvSpPr>
            <p:nvPr/>
          </p:nvSpPr>
          <p:spPr>
            <a:xfrm>
              <a:off x="962024" y="4006013"/>
              <a:ext cx="5488203" cy="1579753"/>
            </a:xfrm>
            <a:prstGeom prst="roundRect">
              <a:avLst>
                <a:gd name="adj" fmla="val 12177"/>
              </a:avLst>
            </a:prstGeom>
            <a:solidFill>
              <a:schemeClr val="bg1"/>
            </a:solidFill>
            <a:ln w="50800" cmpd="dbl">
              <a:solidFill>
                <a:schemeClr val="tx1"/>
              </a:solidFill>
            </a:ln>
          </p:spPr>
          <p:style>
            <a:lnRef idx="2">
              <a:schemeClr val="accent1"/>
            </a:lnRef>
            <a:fillRef idx="1">
              <a:schemeClr val="lt1"/>
            </a:fillRef>
            <a:effectRef idx="0">
              <a:schemeClr val="accent1"/>
            </a:effectRef>
            <a:fontRef idx="minor">
              <a:schemeClr val="dk1"/>
            </a:fontRef>
          </p:style>
          <p:txBody>
            <a:bodyPr tIns="144000" anchor="t"/>
            <a:lstStyle>
              <a:defPPr>
                <a:defRPr lang="en-US"/>
              </a:defPPr>
              <a:lvl1pPr marL="273050" indent="-273050" eaLnBrk="0" fontAlgn="base" hangingPunct="0">
                <a:lnSpc>
                  <a:spcPts val="2100"/>
                </a:lnSpc>
                <a:spcBef>
                  <a:spcPts val="300"/>
                </a:spcBef>
                <a:spcAft>
                  <a:spcPct val="0"/>
                </a:spcAft>
                <a:buClr>
                  <a:schemeClr val="accent1">
                    <a:lumMod val="75000"/>
                  </a:schemeClr>
                </a:buClr>
                <a:buSzPct val="90000"/>
                <a:buFont typeface="Wingdings" panose="05000000000000000000" pitchFamily="2" charset="2"/>
                <a:buChar char="l"/>
                <a:defRPr kumimoji="1" sz="1400" b="1" u="sng">
                  <a:solidFill>
                    <a:schemeClr val="dk1"/>
                  </a:solidFill>
                  <a:latin typeface="游ゴシック" panose="020B0400000000000000" pitchFamily="50" charset="-128"/>
                  <a:ea typeface="游ゴシック" panose="020B0400000000000000" pitchFamily="50" charset="-128"/>
                </a:defRPr>
              </a:lvl1pPr>
              <a:lvl2pPr marL="444500" indent="-444500" eaLnBrk="0" fontAlgn="base" hangingPunct="0">
                <a:spcBef>
                  <a:spcPct val="20000"/>
                </a:spcBef>
                <a:spcAft>
                  <a:spcPct val="0"/>
                </a:spcAft>
                <a:buClr>
                  <a:srgbClr val="4A7EBB"/>
                </a:buClr>
                <a:buSzPct val="110000"/>
                <a:buFont typeface="Wingdings" panose="05000000000000000000" pitchFamily="2" charset="2"/>
                <a:buChar char="ü"/>
                <a:defRPr kumimoji="1" sz="2400">
                  <a:solidFill>
                    <a:schemeClr val="dk1"/>
                  </a:solidFill>
                </a:defRPr>
              </a:lvl2pPr>
              <a:lvl3pPr marL="444500" indent="-444500" eaLnBrk="0" fontAlgn="base" hangingPunct="0">
                <a:spcBef>
                  <a:spcPct val="20000"/>
                </a:spcBef>
                <a:spcAft>
                  <a:spcPct val="0"/>
                </a:spcAft>
                <a:buClr>
                  <a:srgbClr val="4A7EBB"/>
                </a:buClr>
                <a:buFont typeface="Wingdings" panose="05000000000000000000" pitchFamily="2" charset="2"/>
                <a:buChar char="l"/>
                <a:defRPr kumimoji="1" sz="2400">
                  <a:solidFill>
                    <a:schemeClr val="dk1"/>
                  </a:solidFill>
                </a:defRPr>
              </a:lvl3pPr>
              <a:lvl4pPr marL="1600200" indent="-228600" eaLnBrk="0" fontAlgn="base" hangingPunct="0">
                <a:spcBef>
                  <a:spcPct val="20000"/>
                </a:spcBef>
                <a:spcAft>
                  <a:spcPct val="0"/>
                </a:spcAft>
                <a:buFont typeface="Arial" charset="0"/>
                <a:buChar char="–"/>
                <a:defRPr kumimoji="1" sz="2000">
                  <a:solidFill>
                    <a:schemeClr val="dk1"/>
                  </a:solidFill>
                </a:defRPr>
              </a:lvl4pPr>
              <a:lvl5pPr marL="2057400" indent="-228600" eaLnBrk="0" fontAlgn="base" hangingPunct="0">
                <a:spcBef>
                  <a:spcPct val="20000"/>
                </a:spcBef>
                <a:spcAft>
                  <a:spcPct val="0"/>
                </a:spcAft>
                <a:buFont typeface="Arial" charset="0"/>
                <a:buChar char="»"/>
                <a:defRPr kumimoji="1" sz="2000">
                  <a:solidFill>
                    <a:schemeClr val="dk1"/>
                  </a:solidFill>
                </a:defRPr>
              </a:lvl5pPr>
              <a:lvl6pPr marL="2514600" indent="-228600" defTabSz="914400">
                <a:spcBef>
                  <a:spcPct val="20000"/>
                </a:spcBef>
                <a:buFont typeface="Arial" pitchFamily="34" charset="0"/>
                <a:buChar char="•"/>
                <a:defRPr kumimoji="1" sz="2000">
                  <a:solidFill>
                    <a:schemeClr val="dk1"/>
                  </a:solidFill>
                </a:defRPr>
              </a:lvl6pPr>
              <a:lvl7pPr marL="2971800" indent="-228600" defTabSz="914400">
                <a:spcBef>
                  <a:spcPct val="20000"/>
                </a:spcBef>
                <a:buFont typeface="Arial" pitchFamily="34" charset="0"/>
                <a:buChar char="•"/>
                <a:defRPr kumimoji="1" sz="2000">
                  <a:solidFill>
                    <a:schemeClr val="dk1"/>
                  </a:solidFill>
                </a:defRPr>
              </a:lvl7pPr>
              <a:lvl8pPr marL="3429000" indent="-228600" defTabSz="914400">
                <a:spcBef>
                  <a:spcPct val="20000"/>
                </a:spcBef>
                <a:buFont typeface="Arial" pitchFamily="34" charset="0"/>
                <a:buChar char="•"/>
                <a:defRPr kumimoji="1" sz="2000">
                  <a:solidFill>
                    <a:schemeClr val="dk1"/>
                  </a:solidFill>
                </a:defRPr>
              </a:lvl8pPr>
              <a:lvl9pPr marL="3886200" indent="-228600" defTabSz="914400">
                <a:spcBef>
                  <a:spcPct val="20000"/>
                </a:spcBef>
                <a:buFont typeface="Arial" pitchFamily="34" charset="0"/>
                <a:buChar char="•"/>
                <a:defRPr kumimoji="1" sz="2000">
                  <a:solidFill>
                    <a:schemeClr val="dk1"/>
                  </a:solidFill>
                </a:defRPr>
              </a:lvl9pPr>
            </a:lstStyle>
            <a:p>
              <a:pPr marL="0" indent="0">
                <a:lnSpc>
                  <a:spcPts val="1500"/>
                </a:lnSpc>
                <a:spcBef>
                  <a:spcPts val="600"/>
                </a:spcBef>
                <a:buClr>
                  <a:schemeClr val="tx1"/>
                </a:buClr>
                <a:buNone/>
              </a:pPr>
              <a:r>
                <a:rPr lang="ja-JP" altLang="en-US" u="none" dirty="0">
                  <a:latin typeface="UD デジタル 教科書体 NK-R" panose="02020400000000000000" pitchFamily="18" charset="-128"/>
                  <a:ea typeface="UD デジタル 教科書体 NK-R" panose="02020400000000000000" pitchFamily="18" charset="-128"/>
                </a:rPr>
                <a:t>① 遺された家族の負担を減らすことができる</a:t>
              </a:r>
            </a:p>
            <a:p>
              <a:pPr marL="0" indent="0">
                <a:lnSpc>
                  <a:spcPts val="1500"/>
                </a:lnSpc>
                <a:spcBef>
                  <a:spcPts val="600"/>
                </a:spcBef>
                <a:buClr>
                  <a:schemeClr val="tx1"/>
                </a:buClr>
                <a:buNone/>
              </a:pPr>
              <a:r>
                <a:rPr lang="ja-JP" altLang="en-US" u="none" dirty="0">
                  <a:latin typeface="UD デジタル 教科書体 NK-R" panose="02020400000000000000" pitchFamily="18" charset="-128"/>
                  <a:ea typeface="UD デジタル 教科書体 NK-R" panose="02020400000000000000" pitchFamily="18" charset="-128"/>
                </a:rPr>
                <a:t>② 死後の相続トラブルを防ぐことができる</a:t>
              </a:r>
              <a:endParaRPr lang="en-US" altLang="ja-JP" u="none" dirty="0">
                <a:latin typeface="UD デジタル 教科書体 NK-R" panose="02020400000000000000" pitchFamily="18" charset="-128"/>
                <a:ea typeface="UD デジタル 教科書体 NK-R" panose="02020400000000000000" pitchFamily="18" charset="-128"/>
              </a:endParaRPr>
            </a:p>
            <a:p>
              <a:pPr marL="0" indent="0">
                <a:lnSpc>
                  <a:spcPts val="1500"/>
                </a:lnSpc>
                <a:spcBef>
                  <a:spcPts val="600"/>
                </a:spcBef>
                <a:buClr>
                  <a:schemeClr val="tx1"/>
                </a:buClr>
                <a:buNone/>
              </a:pPr>
              <a:r>
                <a:rPr lang="ja-JP" altLang="en-US" u="none" dirty="0">
                  <a:latin typeface="UD デジタル 教科書体 NK-R" panose="02020400000000000000" pitchFamily="18" charset="-128"/>
                  <a:ea typeface="UD デジタル 教科書体 NK-R" panose="02020400000000000000" pitchFamily="18" charset="-128"/>
                </a:rPr>
                <a:t>③ 老後の不安を解消できる</a:t>
              </a:r>
            </a:p>
            <a:p>
              <a:pPr marL="0" indent="0">
                <a:lnSpc>
                  <a:spcPts val="1500"/>
                </a:lnSpc>
                <a:spcBef>
                  <a:spcPts val="600"/>
                </a:spcBef>
                <a:buClr>
                  <a:schemeClr val="tx1"/>
                </a:buClr>
                <a:buNone/>
              </a:pPr>
              <a:r>
                <a:rPr lang="ja-JP" altLang="en-US" u="none" dirty="0">
                  <a:latin typeface="UD デジタル 教科書体 NK-R" panose="02020400000000000000" pitchFamily="18" charset="-128"/>
                  <a:ea typeface="UD デジタル 教科書体 NK-R" panose="02020400000000000000" pitchFamily="18" charset="-128"/>
                </a:rPr>
                <a:t>④ 人生を振り返り気持ちを整理できる</a:t>
              </a:r>
            </a:p>
            <a:p>
              <a:pPr marL="0" indent="0">
                <a:lnSpc>
                  <a:spcPts val="1500"/>
                </a:lnSpc>
                <a:spcBef>
                  <a:spcPts val="600"/>
                </a:spcBef>
                <a:buClr>
                  <a:schemeClr val="tx1"/>
                </a:buClr>
                <a:buNone/>
              </a:pPr>
              <a:r>
                <a:rPr lang="ja-JP" altLang="en-US" u="none" dirty="0">
                  <a:latin typeface="UD デジタル 教科書体 NK-R" panose="02020400000000000000" pitchFamily="18" charset="-128"/>
                  <a:ea typeface="UD デジタル 教科書体 NK-R" panose="02020400000000000000" pitchFamily="18" charset="-128"/>
                </a:rPr>
                <a:t>⑤ 残りの人生をより充実（豊かに）させることができる</a:t>
              </a:r>
            </a:p>
          </p:txBody>
        </p:sp>
        <p:sp>
          <p:nvSpPr>
            <p:cNvPr id="20" name="テキスト ボックス 19"/>
            <p:cNvSpPr txBox="1"/>
            <p:nvPr/>
          </p:nvSpPr>
          <p:spPr>
            <a:xfrm>
              <a:off x="962024" y="3794886"/>
              <a:ext cx="1755775" cy="308571"/>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square" lIns="72000" tIns="0" rIns="72000" bIns="0" rtlCol="0" anchor="ctr" anchorCtr="0">
              <a:noAutofit/>
            </a:bodyPr>
            <a:lstStyle/>
            <a:p>
              <a:pPr marL="87313" indent="-87313" algn="ctr"/>
              <a:r>
                <a:rPr lang="ja-JP" altLang="en-US" sz="16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終活のメリット</a:t>
              </a:r>
            </a:p>
          </p:txBody>
        </p:sp>
        <p:sp>
          <p:nvSpPr>
            <p:cNvPr id="22" name="右中かっこ 21"/>
            <p:cNvSpPr/>
            <p:nvPr/>
          </p:nvSpPr>
          <p:spPr>
            <a:xfrm>
              <a:off x="5183272" y="4730725"/>
              <a:ext cx="135746" cy="708440"/>
            </a:xfrm>
            <a:prstGeom prst="rightBrace">
              <a:avLst>
                <a:gd name="adj1" fmla="val 27100"/>
                <a:gd name="adj2" fmla="val 47947"/>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正方形/長方形 22"/>
            <p:cNvSpPr/>
            <p:nvPr/>
          </p:nvSpPr>
          <p:spPr>
            <a:xfrm>
              <a:off x="5424174" y="4831118"/>
              <a:ext cx="762033" cy="4582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ts val="1600"/>
                </a:lnSpc>
              </a:pPr>
              <a:r>
                <a:rPr kumimoji="1" lang="ja-JP" altLang="en-US" sz="1400" b="1" dirty="0">
                  <a:latin typeface="游ゴシック" panose="020B0400000000000000" pitchFamily="50" charset="-128"/>
                  <a:ea typeface="游ゴシック" panose="020B0400000000000000" pitchFamily="50" charset="-128"/>
                </a:rPr>
                <a:t>自分</a:t>
              </a:r>
              <a:endParaRPr kumimoji="1" lang="en-US" altLang="ja-JP" sz="1400" b="1" dirty="0">
                <a:latin typeface="游ゴシック" panose="020B0400000000000000" pitchFamily="50" charset="-128"/>
                <a:ea typeface="游ゴシック" panose="020B0400000000000000" pitchFamily="50" charset="-128"/>
              </a:endParaRPr>
            </a:p>
            <a:p>
              <a:pPr algn="ctr">
                <a:lnSpc>
                  <a:spcPts val="1600"/>
                </a:lnSpc>
              </a:pPr>
              <a:r>
                <a:rPr kumimoji="1" lang="ja-JP" altLang="en-US" sz="1400" b="1" dirty="0">
                  <a:latin typeface="游ゴシック" panose="020B0400000000000000" pitchFamily="50" charset="-128"/>
                  <a:ea typeface="游ゴシック" panose="020B0400000000000000" pitchFamily="50" charset="-128"/>
                </a:rPr>
                <a:t>のため</a:t>
              </a:r>
            </a:p>
          </p:txBody>
        </p:sp>
        <p:sp>
          <p:nvSpPr>
            <p:cNvPr id="24" name="正方形/長方形 23"/>
            <p:cNvSpPr/>
            <p:nvPr/>
          </p:nvSpPr>
          <p:spPr>
            <a:xfrm>
              <a:off x="5424174" y="4162523"/>
              <a:ext cx="762033" cy="4419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ts val="1600"/>
                </a:lnSpc>
              </a:pPr>
              <a:r>
                <a:rPr kumimoji="1" lang="ja-JP" altLang="en-US" sz="1400" b="1" dirty="0">
                  <a:latin typeface="游ゴシック" panose="020B0400000000000000" pitchFamily="50" charset="-128"/>
                  <a:ea typeface="游ゴシック" panose="020B0400000000000000" pitchFamily="50" charset="-128"/>
                </a:rPr>
                <a:t>家族</a:t>
              </a:r>
              <a:endParaRPr kumimoji="1" lang="en-US" altLang="ja-JP" sz="1400" b="1" dirty="0">
                <a:latin typeface="游ゴシック" panose="020B0400000000000000" pitchFamily="50" charset="-128"/>
                <a:ea typeface="游ゴシック" panose="020B0400000000000000" pitchFamily="50" charset="-128"/>
              </a:endParaRPr>
            </a:p>
            <a:p>
              <a:pPr algn="ctr">
                <a:lnSpc>
                  <a:spcPts val="1600"/>
                </a:lnSpc>
              </a:pPr>
              <a:r>
                <a:rPr kumimoji="1" lang="ja-JP" altLang="en-US" sz="1400" b="1" dirty="0">
                  <a:latin typeface="游ゴシック" panose="020B0400000000000000" pitchFamily="50" charset="-128"/>
                  <a:ea typeface="游ゴシック" panose="020B0400000000000000" pitchFamily="50" charset="-128"/>
                </a:rPr>
                <a:t>のため</a:t>
              </a:r>
            </a:p>
          </p:txBody>
        </p:sp>
        <p:sp>
          <p:nvSpPr>
            <p:cNvPr id="26" name="右中かっこ 25"/>
            <p:cNvSpPr/>
            <p:nvPr/>
          </p:nvSpPr>
          <p:spPr>
            <a:xfrm>
              <a:off x="5183272" y="4162523"/>
              <a:ext cx="135746" cy="462050"/>
            </a:xfrm>
            <a:prstGeom prst="rightBrace">
              <a:avLst>
                <a:gd name="adj1" fmla="val 27100"/>
                <a:gd name="adj2" fmla="val 47947"/>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r>
              <a:rPr kumimoji="1" lang="ja-JP" altLang="en-US" dirty="0"/>
              <a:t>３</a:t>
            </a:r>
          </a:p>
        </p:txBody>
      </p:sp>
      <p:sp>
        <p:nvSpPr>
          <p:cNvPr id="29" name="テキスト ボックス 28"/>
          <p:cNvSpPr txBox="1"/>
          <p:nvPr/>
        </p:nvSpPr>
        <p:spPr>
          <a:xfrm>
            <a:off x="3630393" y="161378"/>
            <a:ext cx="2229171"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02_</a:t>
            </a:r>
            <a:r>
              <a:rPr kumimoji="1" lang="ja-JP" altLang="en-US" sz="1200" dirty="0">
                <a:latin typeface="UD デジタル 教科書体 NK-R" panose="02020400000000000000" pitchFamily="18" charset="-128"/>
                <a:ea typeface="UD デジタル 教科書体 NK-R" panose="02020400000000000000" pitchFamily="18" charset="-128"/>
              </a:rPr>
              <a:t>終活について</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7" name="テキスト ボックス 26"/>
          <p:cNvSpPr txBox="1"/>
          <p:nvPr/>
        </p:nvSpPr>
        <p:spPr>
          <a:xfrm>
            <a:off x="1417584" y="2891427"/>
            <a:ext cx="4853990" cy="369332"/>
          </a:xfrm>
          <a:prstGeom prst="rect">
            <a:avLst/>
          </a:prstGeom>
          <a:noFill/>
        </p:spPr>
        <p:txBody>
          <a:bodyPr wrap="square" rtlCol="0">
            <a:spAutoFit/>
          </a:bodyPr>
          <a:lstStyle/>
          <a:p>
            <a:r>
              <a:rPr lang="en-US" altLang="ja-JP" sz="900" dirty="0"/>
              <a:t>※</a:t>
            </a:r>
            <a:r>
              <a:rPr lang="ja-JP" altLang="en-US" sz="900" dirty="0"/>
              <a:t>出典：小学館 日本大百科全書</a:t>
            </a:r>
            <a:r>
              <a:rPr lang="en-US" altLang="ja-JP" sz="900" dirty="0"/>
              <a:t>(</a:t>
            </a:r>
            <a:r>
              <a:rPr lang="ja-JP" altLang="en-US" sz="900" dirty="0"/>
              <a:t>ニッポニカ</a:t>
            </a:r>
            <a:r>
              <a:rPr lang="en-US" altLang="ja-JP" sz="900" dirty="0"/>
              <a:t>)</a:t>
            </a:r>
          </a:p>
          <a:p>
            <a:r>
              <a:rPr lang="ja-JP" altLang="en-US" sz="900" dirty="0"/>
              <a:t>　　　　コトバンク引用ページ：</a:t>
            </a:r>
            <a:r>
              <a:rPr lang="en-US" altLang="ja-JP" sz="900" dirty="0">
                <a:hlinkClick r:id="rId2"/>
              </a:rPr>
              <a:t>https://kotobank.jp/word/%E7%B5%82%E6%B4%BB-681604</a:t>
            </a:r>
            <a:r>
              <a:rPr lang="en-US" altLang="ja-JP" sz="900" dirty="0"/>
              <a:t>)</a:t>
            </a:r>
          </a:p>
        </p:txBody>
      </p:sp>
      <p:sp>
        <p:nvSpPr>
          <p:cNvPr id="21" name="テキスト ボックス 20"/>
          <p:cNvSpPr txBox="1"/>
          <p:nvPr/>
        </p:nvSpPr>
        <p:spPr>
          <a:xfrm>
            <a:off x="962025" y="1060853"/>
            <a:ext cx="5497727" cy="3785652"/>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（１）　終活とは</a:t>
            </a:r>
            <a:endParaRPr kumimoji="1" lang="en-US" altLang="ja-JP"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「終活」は、「</a:t>
            </a:r>
            <a:r>
              <a:rPr kumimoji="1" lang="ja-JP" altLang="en-US" sz="1400" b="1" u="sng" dirty="0">
                <a:latin typeface="UD デジタル 教科書体 NK-R" panose="02020400000000000000" pitchFamily="18" charset="-128"/>
                <a:ea typeface="UD デジタル 教科書体 NK-R" panose="02020400000000000000" pitchFamily="18" charset="-128"/>
              </a:rPr>
              <a:t>自分の人生の終末のためにする活動のこと。就職活動が「就活」と略されるのと同種の造語で、週刊誌の連載記事で初めて使われたとされる。当初は自分の葬儀や墓について生前に準備することをさしたが、ことばが定着するにつれ、医療や介護についての要望、身辺整理、遺言、相続の準備なども含まれるようになった。</a:t>
            </a:r>
            <a:r>
              <a:rPr kumimoji="1" lang="ja-JP" altLang="en-US" sz="1400" dirty="0">
                <a:latin typeface="UD デジタル 教科書体 NK-R" panose="02020400000000000000" pitchFamily="18" charset="-128"/>
                <a:ea typeface="UD デジタル 教科書体 NK-R" panose="02020400000000000000" pitchFamily="18" charset="-128"/>
              </a:rPr>
              <a:t>」と定義</a:t>
            </a:r>
            <a:r>
              <a:rPr kumimoji="1" lang="en-US" altLang="ja-JP" sz="1400" baseline="600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されています。</a:t>
            </a:r>
            <a:endParaRPr kumimoji="1" lang="en-US" altLang="ja-JP" sz="1400" baseline="60000"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just">
              <a:lnSpc>
                <a:spcPts val="2400"/>
              </a:lnSpc>
            </a:pPr>
            <a:endParaRPr kumimoji="1" lang="en-US" altLang="ja-JP"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（２）　終活のメリット</a:t>
            </a:r>
            <a:endParaRPr kumimoji="1" lang="en-US" altLang="ja-JP"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一般的に言われている終活のメリットとしては、主に次の観点で整理されており、そのメリットは大きく分けて「</a:t>
            </a:r>
            <a:r>
              <a:rPr kumimoji="1" lang="ja-JP" altLang="en-US" sz="1400" b="1" u="sng" dirty="0">
                <a:latin typeface="UD デジタル 教科書体 NK-R" panose="02020400000000000000" pitchFamily="18" charset="-128"/>
                <a:ea typeface="UD デジタル 教科書体 NK-R" panose="02020400000000000000" pitchFamily="18" charset="-128"/>
              </a:rPr>
              <a:t>遺された家族のため</a:t>
            </a:r>
            <a:r>
              <a:rPr kumimoji="1" lang="ja-JP" altLang="en-US" sz="1400" dirty="0">
                <a:latin typeface="UD デジタル 教科書体 NK-R" panose="02020400000000000000" pitchFamily="18" charset="-128"/>
                <a:ea typeface="UD デジタル 教科書体 NK-R" panose="02020400000000000000" pitchFamily="18" charset="-128"/>
              </a:rPr>
              <a:t>」と</a:t>
            </a:r>
            <a:r>
              <a:rPr kumimoji="1" lang="ja-JP" altLang="en-US" sz="1400" b="1" u="sng" dirty="0">
                <a:latin typeface="UD デジタル 教科書体 NK-R" panose="02020400000000000000" pitchFamily="18" charset="-128"/>
                <a:ea typeface="UD デジタル 教科書体 NK-R" panose="02020400000000000000" pitchFamily="18" charset="-128"/>
              </a:rPr>
              <a:t>「自分のため</a:t>
            </a:r>
            <a:r>
              <a:rPr kumimoji="1" lang="ja-JP" altLang="en-US" sz="1400" dirty="0">
                <a:latin typeface="UD デジタル 教科書体 NK-R" panose="02020400000000000000" pitchFamily="18" charset="-128"/>
                <a:ea typeface="UD デジタル 教科書体 NK-R" panose="02020400000000000000" pitchFamily="18" charset="-128"/>
              </a:rPr>
              <a:t>」に分けられます。　</a:t>
            </a:r>
          </a:p>
        </p:txBody>
      </p:sp>
    </p:spTree>
    <p:extLst>
      <p:ext uri="{BB962C8B-B14F-4D97-AF65-F5344CB8AC3E}">
        <p14:creationId xmlns:p14="http://schemas.microsoft.com/office/powerpoint/2010/main" val="295910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018925" y="975153"/>
            <a:ext cx="2880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096539" y="6506782"/>
            <a:ext cx="3564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表 20"/>
          <p:cNvGraphicFramePr>
            <a:graphicFrameLocks noGrp="1"/>
          </p:cNvGraphicFramePr>
          <p:nvPr>
            <p:extLst>
              <p:ext uri="{D42A27DB-BD31-4B8C-83A1-F6EECF244321}">
                <p14:modId xmlns:p14="http://schemas.microsoft.com/office/powerpoint/2010/main" val="3689492496"/>
              </p:ext>
            </p:extLst>
          </p:nvPr>
        </p:nvGraphicFramePr>
        <p:xfrm>
          <a:off x="977214" y="2429942"/>
          <a:ext cx="5400600" cy="3469139"/>
        </p:xfrm>
        <a:graphic>
          <a:graphicData uri="http://schemas.openxmlformats.org/drawingml/2006/table">
            <a:tbl>
              <a:tblPr firstRow="1">
                <a:tableStyleId>{5C22544A-7EE6-4342-B048-85BDC9FD1C3A}</a:tableStyleId>
              </a:tblPr>
              <a:tblGrid>
                <a:gridCol w="577222">
                  <a:extLst>
                    <a:ext uri="{9D8B030D-6E8A-4147-A177-3AD203B41FA5}">
                      <a16:colId xmlns:a16="http://schemas.microsoft.com/office/drawing/2014/main" val="2662723821"/>
                    </a:ext>
                  </a:extLst>
                </a:gridCol>
                <a:gridCol w="3446189">
                  <a:extLst>
                    <a:ext uri="{9D8B030D-6E8A-4147-A177-3AD203B41FA5}">
                      <a16:colId xmlns:a16="http://schemas.microsoft.com/office/drawing/2014/main" val="2601388322"/>
                    </a:ext>
                  </a:extLst>
                </a:gridCol>
                <a:gridCol w="1377189">
                  <a:extLst>
                    <a:ext uri="{9D8B030D-6E8A-4147-A177-3AD203B41FA5}">
                      <a16:colId xmlns:a16="http://schemas.microsoft.com/office/drawing/2014/main" val="455708478"/>
                    </a:ext>
                  </a:extLst>
                </a:gridCol>
              </a:tblGrid>
              <a:tr h="327774">
                <a:tc>
                  <a:txBody>
                    <a:bodyPr/>
                    <a:lstStyle/>
                    <a:p>
                      <a:pPr algn="ctr" fontAlgn="ct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tc>
                <a:tc>
                  <a:txBody>
                    <a:bodyPr/>
                    <a:lstStyle/>
                    <a:p>
                      <a:pPr algn="ctr" fontAlgn="ctr"/>
                      <a:r>
                        <a:rPr lang="ja-JP" altLang="en-US" sz="1400" u="none" strike="noStrike" dirty="0">
                          <a:effectLst/>
                          <a:latin typeface="UD デジタル 教科書体 NK-R" panose="02020400000000000000" pitchFamily="18" charset="-128"/>
                          <a:ea typeface="UD デジタル 教科書体 NK-R" panose="02020400000000000000" pitchFamily="18" charset="-128"/>
                        </a:rPr>
                        <a:t>終活のやることリスト</a:t>
                      </a:r>
                      <a:endParaRPr lang="ja-JP" altLang="en-US" sz="1400" b="1"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tc>
                <a:tc>
                  <a:txBody>
                    <a:bodyPr/>
                    <a:lstStyle/>
                    <a:p>
                      <a:pPr algn="ctr" fontAlgn="ctr"/>
                      <a:r>
                        <a:rPr lang="ja-JP" altLang="en-US" sz="1400" u="none" strike="noStrike" dirty="0">
                          <a:effectLst/>
                          <a:latin typeface="UD デジタル 教科書体 NK-R" panose="02020400000000000000" pitchFamily="18" charset="-128"/>
                          <a:ea typeface="UD デジタル 教科書体 NK-R" panose="02020400000000000000" pitchFamily="18" charset="-128"/>
                        </a:rPr>
                        <a:t>主に誰のためか</a:t>
                      </a:r>
                      <a:endParaRPr lang="ja-JP" altLang="en-US" sz="1400" b="1"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tc>
                <a:extLst>
                  <a:ext uri="{0D108BD9-81ED-4DB2-BD59-A6C34878D82A}">
                    <a16:rowId xmlns:a16="http://schemas.microsoft.com/office/drawing/2014/main" val="1081596389"/>
                  </a:ext>
                </a:extLst>
              </a:tr>
              <a:tr h="346544">
                <a:tc>
                  <a:txBody>
                    <a:bodyPr/>
                    <a:lstStyle/>
                    <a:p>
                      <a:pPr algn="ctr"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①</a:t>
                      </a:r>
                      <a:endParaRPr lang="ja-JP" altLang="en-US" sz="1400" b="1"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エンディングノートの作成　</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endParaRPr lang="ja-JP" altLang="en-US" sz="1400" b="1"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a:t>
                      </a:r>
                      <a:r>
                        <a:rPr lang="ja-JP" altLang="en-US" sz="1400" b="1" u="sng" strike="noStrike" dirty="0">
                          <a:effectLst/>
                          <a:latin typeface="UD デジタル 教科書体 NK-R" panose="02020400000000000000" pitchFamily="18" charset="-128"/>
                          <a:ea typeface="UD デジタル 教科書体 NK-R" panose="02020400000000000000" pitchFamily="18" charset="-128"/>
                        </a:rPr>
                        <a:t>自分</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・家族</a:t>
                      </a:r>
                      <a:endParaRPr lang="ja-JP" altLang="en-US" sz="1400" b="1"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extLst>
                  <a:ext uri="{0D108BD9-81ED-4DB2-BD59-A6C34878D82A}">
                    <a16:rowId xmlns:a16="http://schemas.microsoft.com/office/drawing/2014/main" val="3109620580"/>
                  </a:ext>
                </a:extLst>
              </a:tr>
              <a:tr h="233654">
                <a:tc>
                  <a:txBody>
                    <a:bodyPr/>
                    <a:lstStyle/>
                    <a:p>
                      <a:pPr algn="ctr"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②</a:t>
                      </a:r>
                      <a:endParaRPr lang="ja-JP" altLang="en-US" sz="1400" b="1"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老後のやりたいことのリスト作成　</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endParaRPr lang="ja-JP" altLang="en-US" sz="1400" b="1"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a:t>
                      </a:r>
                      <a:r>
                        <a:rPr lang="ja-JP" altLang="en-US" sz="1400" b="1" u="sng" strike="noStrike" dirty="0">
                          <a:effectLst/>
                          <a:latin typeface="UD デジタル 教科書体 NK-R" panose="02020400000000000000" pitchFamily="18" charset="-128"/>
                          <a:ea typeface="UD デジタル 教科書体 NK-R" panose="02020400000000000000" pitchFamily="18" charset="-128"/>
                        </a:rPr>
                        <a:t>自分</a:t>
                      </a:r>
                      <a:endParaRPr lang="ja-JP" altLang="en-US" sz="1400" b="1" i="0" u="sng"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extLst>
                  <a:ext uri="{0D108BD9-81ED-4DB2-BD59-A6C34878D82A}">
                    <a16:rowId xmlns:a16="http://schemas.microsoft.com/office/drawing/2014/main" val="3591675971"/>
                  </a:ext>
                </a:extLst>
              </a:tr>
              <a:tr h="233654">
                <a:tc>
                  <a:txBody>
                    <a:bodyPr/>
                    <a:lstStyle/>
                    <a:p>
                      <a:pPr algn="ctr"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③</a:t>
                      </a:r>
                      <a:endParaRPr lang="ja-JP" altLang="en-US" sz="1400" b="1"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断捨離・荷物の整理　</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endParaRPr lang="ja-JP" altLang="en-US" sz="1400" b="1"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a:t>
                      </a:r>
                      <a:r>
                        <a:rPr lang="ja-JP" altLang="en-US" sz="1400" b="1" u="sng" strike="noStrike" dirty="0">
                          <a:effectLst/>
                          <a:latin typeface="UD デジタル 教科書体 NK-R" panose="02020400000000000000" pitchFamily="18" charset="-128"/>
                          <a:ea typeface="UD デジタル 教科書体 NK-R" panose="02020400000000000000" pitchFamily="18" charset="-128"/>
                        </a:rPr>
                        <a:t>自分</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・家族</a:t>
                      </a:r>
                      <a:endParaRPr lang="ja-JP" altLang="en-US" sz="1400" b="1"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extLst>
                  <a:ext uri="{0D108BD9-81ED-4DB2-BD59-A6C34878D82A}">
                    <a16:rowId xmlns:a16="http://schemas.microsoft.com/office/drawing/2014/main" val="3062358760"/>
                  </a:ext>
                </a:extLst>
              </a:tr>
              <a:tr h="233654">
                <a:tc>
                  <a:txBody>
                    <a:bodyPr/>
                    <a:lstStyle/>
                    <a:p>
                      <a:pPr algn="ctr" fontAlgn="ctr"/>
                      <a:r>
                        <a:rPr lang="ja-JP" altLang="en-US" sz="1400" b="1" u="none" strike="noStrike">
                          <a:effectLst/>
                          <a:latin typeface="UD デジタル 教科書体 NK-R" panose="02020400000000000000" pitchFamily="18" charset="-128"/>
                          <a:ea typeface="UD デジタル 教科書体 NK-R" panose="02020400000000000000" pitchFamily="18" charset="-128"/>
                        </a:rPr>
                        <a:t>④</a:t>
                      </a:r>
                      <a:endParaRPr lang="ja-JP" altLang="en-US" sz="1400" b="1" i="0" u="none" strike="noStrike">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住まい選び</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見直し</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・老後の資金</a:t>
                      </a:r>
                      <a:endParaRPr lang="en-US" altLang="ja-JP" sz="1400" b="1"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a:t>
                      </a:r>
                      <a:r>
                        <a:rPr lang="ja-JP" altLang="en-US" sz="1400" b="1" u="sng" strike="noStrike" dirty="0">
                          <a:effectLst/>
                          <a:latin typeface="UD デジタル 教科書体 NK-R" panose="02020400000000000000" pitchFamily="18" charset="-128"/>
                          <a:ea typeface="UD デジタル 教科書体 NK-R" panose="02020400000000000000" pitchFamily="18" charset="-128"/>
                        </a:rPr>
                        <a:t>自分</a:t>
                      </a:r>
                      <a:endParaRPr lang="ja-JP" altLang="en-US" sz="1400" b="1" i="0" u="sng"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pattFill prst="dkUpDiag">
                      <a:fgClr>
                        <a:schemeClr val="accent1">
                          <a:lumMod val="60000"/>
                          <a:lumOff val="40000"/>
                        </a:schemeClr>
                      </a:fgClr>
                      <a:bgClr>
                        <a:schemeClr val="accent1">
                          <a:lumMod val="20000"/>
                          <a:lumOff val="80000"/>
                        </a:schemeClr>
                      </a:bgClr>
                    </a:pattFill>
                  </a:tcPr>
                </a:tc>
                <a:extLst>
                  <a:ext uri="{0D108BD9-81ED-4DB2-BD59-A6C34878D82A}">
                    <a16:rowId xmlns:a16="http://schemas.microsoft.com/office/drawing/2014/main" val="1162675482"/>
                  </a:ext>
                </a:extLst>
              </a:tr>
              <a:tr h="233654">
                <a:tc>
                  <a:txBody>
                    <a:bodyPr/>
                    <a:lstStyle/>
                    <a:p>
                      <a:pPr algn="ctr"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⑤</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医療</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終末医療</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・介護の希望</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準備</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家族</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extLst>
                  <a:ext uri="{0D108BD9-81ED-4DB2-BD59-A6C34878D82A}">
                    <a16:rowId xmlns:a16="http://schemas.microsoft.com/office/drawing/2014/main" val="4162194687"/>
                  </a:ext>
                </a:extLst>
              </a:tr>
              <a:tr h="233654">
                <a:tc>
                  <a:txBody>
                    <a:bodyPr/>
                    <a:lstStyle/>
                    <a:p>
                      <a:pPr algn="ctr" fontAlgn="ctr"/>
                      <a:r>
                        <a:rPr lang="ja-JP" altLang="en-US" sz="1400" b="1" u="none" strike="noStrike">
                          <a:effectLst/>
                          <a:latin typeface="UD デジタル 教科書体 NK-R" panose="02020400000000000000" pitchFamily="18" charset="-128"/>
                          <a:ea typeface="UD デジタル 教科書体 NK-R" panose="02020400000000000000" pitchFamily="18" charset="-128"/>
                        </a:rPr>
                        <a:t>⑥</a:t>
                      </a:r>
                      <a:endParaRPr lang="ja-JP" altLang="en-US" sz="1400" b="1"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遺言書の作成</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家族</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extLst>
                  <a:ext uri="{0D108BD9-81ED-4DB2-BD59-A6C34878D82A}">
                    <a16:rowId xmlns:a16="http://schemas.microsoft.com/office/drawing/2014/main" val="549930502"/>
                  </a:ext>
                </a:extLst>
              </a:tr>
              <a:tr h="233654">
                <a:tc>
                  <a:txBody>
                    <a:bodyPr/>
                    <a:lstStyle/>
                    <a:p>
                      <a:pPr algn="ctr" fontAlgn="ctr"/>
                      <a:r>
                        <a:rPr lang="ja-JP" altLang="en-US" sz="1400" b="1" u="none" strike="noStrike">
                          <a:effectLst/>
                          <a:latin typeface="UD デジタル 教科書体 NK-R" panose="02020400000000000000" pitchFamily="18" charset="-128"/>
                          <a:ea typeface="UD デジタル 教科書体 NK-R" panose="02020400000000000000" pitchFamily="18" charset="-128"/>
                        </a:rPr>
                        <a:t>⑦</a:t>
                      </a:r>
                      <a:endParaRPr lang="ja-JP" altLang="en-US" sz="1400" b="1"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葬儀やお墓の準備</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家族</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extLst>
                  <a:ext uri="{0D108BD9-81ED-4DB2-BD59-A6C34878D82A}">
                    <a16:rowId xmlns:a16="http://schemas.microsoft.com/office/drawing/2014/main" val="2311558568"/>
                  </a:ext>
                </a:extLst>
              </a:tr>
              <a:tr h="233654">
                <a:tc>
                  <a:txBody>
                    <a:bodyPr/>
                    <a:lstStyle/>
                    <a:p>
                      <a:pPr algn="ctr" fontAlgn="ctr"/>
                      <a:r>
                        <a:rPr lang="ja-JP" altLang="en-US" sz="1400" b="1" u="none" strike="noStrike">
                          <a:effectLst/>
                          <a:latin typeface="UD デジタル 教科書体 NK-R" panose="02020400000000000000" pitchFamily="18" charset="-128"/>
                          <a:ea typeface="UD デジタル 教科書体 NK-R" panose="02020400000000000000" pitchFamily="18" charset="-128"/>
                        </a:rPr>
                        <a:t>⑧</a:t>
                      </a:r>
                      <a:endParaRPr lang="ja-JP" altLang="en-US" sz="1400" b="1"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資産・財産の把握・整理　</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家族</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extLst>
                  <a:ext uri="{0D108BD9-81ED-4DB2-BD59-A6C34878D82A}">
                    <a16:rowId xmlns:a16="http://schemas.microsoft.com/office/drawing/2014/main" val="775837381"/>
                  </a:ext>
                </a:extLst>
              </a:tr>
              <a:tr h="233654">
                <a:tc>
                  <a:txBody>
                    <a:bodyPr/>
                    <a:lstStyle/>
                    <a:p>
                      <a:pPr algn="ctr" fontAlgn="ctr"/>
                      <a:r>
                        <a:rPr lang="ja-JP" altLang="en-US" sz="1400" b="1" u="none" strike="noStrike">
                          <a:effectLst/>
                          <a:latin typeface="UD デジタル 教科書体 NK-R" panose="02020400000000000000" pitchFamily="18" charset="-128"/>
                          <a:ea typeface="UD デジタル 教科書体 NK-R" panose="02020400000000000000" pitchFamily="18" charset="-128"/>
                        </a:rPr>
                        <a:t>⑨</a:t>
                      </a:r>
                      <a:endParaRPr lang="ja-JP" altLang="en-US" sz="1400" b="1"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交友関係を整理しリスト作成　</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家族</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extLst>
                  <a:ext uri="{0D108BD9-81ED-4DB2-BD59-A6C34878D82A}">
                    <a16:rowId xmlns:a16="http://schemas.microsoft.com/office/drawing/2014/main" val="3260571039"/>
                  </a:ext>
                </a:extLst>
              </a:tr>
              <a:tr h="233654">
                <a:tc>
                  <a:txBody>
                    <a:bodyPr/>
                    <a:lstStyle/>
                    <a:p>
                      <a:pPr algn="ctr" fontAlgn="ctr"/>
                      <a:r>
                        <a:rPr lang="ja-JP" altLang="en-US" sz="1400" b="1" u="none" strike="noStrike">
                          <a:effectLst/>
                          <a:latin typeface="UD デジタル 教科書体 NK-R" panose="02020400000000000000" pitchFamily="18" charset="-128"/>
                          <a:ea typeface="UD デジタル 教科書体 NK-R" panose="02020400000000000000" pitchFamily="18" charset="-128"/>
                        </a:rPr>
                        <a:t>⑩</a:t>
                      </a:r>
                      <a:endParaRPr lang="ja-JP" altLang="en-US" sz="1400" b="1" i="0" u="none" strike="noStrike">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相続税対策の検討</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家族</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extLst>
                  <a:ext uri="{0D108BD9-81ED-4DB2-BD59-A6C34878D82A}">
                    <a16:rowId xmlns:a16="http://schemas.microsoft.com/office/drawing/2014/main" val="3749799554"/>
                  </a:ext>
                </a:extLst>
              </a:tr>
              <a:tr h="233654">
                <a:tc>
                  <a:txBody>
                    <a:bodyPr/>
                    <a:lstStyle/>
                    <a:p>
                      <a:pPr algn="ctr"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⑪</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デジタルデータ</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遺産</a:t>
                      </a:r>
                      <a:r>
                        <a:rPr lang="en-US" altLang="ja-JP" sz="1400" b="1"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を整理する　</a:t>
                      </a:r>
                      <a:r>
                        <a:rPr lang="en-US" altLang="ja-JP" sz="1400" b="0" u="none" strike="noStrike" dirty="0">
                          <a:effectLst/>
                          <a:latin typeface="UD デジタル 教科書体 NK-R" panose="02020400000000000000" pitchFamily="18" charset="-128"/>
                          <a:ea typeface="UD デジタル 教科書体 NK-R" panose="02020400000000000000" pitchFamily="18" charset="-128"/>
                        </a:rPr>
                        <a:t>※</a:t>
                      </a:r>
                      <a:endPar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家族</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extLst>
                  <a:ext uri="{0D108BD9-81ED-4DB2-BD59-A6C34878D82A}">
                    <a16:rowId xmlns:a16="http://schemas.microsoft.com/office/drawing/2014/main" val="2070580487"/>
                  </a:ext>
                </a:extLst>
              </a:tr>
              <a:tr h="458281">
                <a:tc>
                  <a:txBody>
                    <a:bodyPr/>
                    <a:lstStyle/>
                    <a:p>
                      <a:pPr algn="ctr"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⑫</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死後事務委任契約・任意後見契約・家族信託契約の検討</a:t>
                      </a:r>
                      <a:endParaRPr lang="ja-JP" altLang="en-US" sz="14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tc>
                  <a:txBody>
                    <a:bodyPr/>
                    <a:lstStyle/>
                    <a:p>
                      <a:pPr algn="l" fontAlgn="ctr"/>
                      <a:r>
                        <a:rPr lang="ja-JP" altLang="en-US" sz="1400" b="1" u="none" strike="noStrike" dirty="0">
                          <a:effectLst/>
                          <a:latin typeface="UD デジタル 教科書体 NK-R" panose="02020400000000000000" pitchFamily="18" charset="-128"/>
                          <a:ea typeface="UD デジタル 教科書体 NK-R" panose="02020400000000000000" pitchFamily="18" charset="-128"/>
                        </a:rPr>
                        <a:t>　家族</a:t>
                      </a:r>
                      <a:endPar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961" marR="7961" marT="7961" marB="0" anchor="ctr">
                    <a:solidFill>
                      <a:schemeClr val="accent1">
                        <a:lumMod val="20000"/>
                        <a:lumOff val="80000"/>
                      </a:schemeClr>
                    </a:solidFill>
                  </a:tcPr>
                </a:tc>
                <a:extLst>
                  <a:ext uri="{0D108BD9-81ED-4DB2-BD59-A6C34878D82A}">
                    <a16:rowId xmlns:a16="http://schemas.microsoft.com/office/drawing/2014/main" val="3976839581"/>
                  </a:ext>
                </a:extLst>
              </a:tr>
            </a:tbl>
          </a:graphicData>
        </a:graphic>
      </p:graphicFrame>
      <p:sp>
        <p:nvSpPr>
          <p:cNvPr id="27" name="テキスト ボックス 26"/>
          <p:cNvSpPr txBox="1"/>
          <p:nvPr/>
        </p:nvSpPr>
        <p:spPr>
          <a:xfrm>
            <a:off x="977214" y="2058783"/>
            <a:ext cx="2520729" cy="316117"/>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square" lIns="72000" tIns="0" rIns="72000" bIns="0" rtlCol="0" anchor="ctr" anchorCtr="0">
            <a:noAutofit/>
          </a:bodyPr>
          <a:lstStyle/>
          <a:p>
            <a:pPr marL="87313" indent="-87313" algn="ctr"/>
            <a:r>
              <a:rPr lang="ja-JP" altLang="en-US" sz="16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終活としてやるべきこと</a:t>
            </a:r>
          </a:p>
        </p:txBody>
      </p:sp>
      <p:sp>
        <p:nvSpPr>
          <p:cNvPr id="2" name="スライド番号プレースホルダー 1"/>
          <p:cNvSpPr>
            <a:spLocks noGrp="1"/>
          </p:cNvSpPr>
          <p:nvPr>
            <p:ph type="sldNum" sz="quarter" idx="12"/>
          </p:nvPr>
        </p:nvSpPr>
        <p:spPr/>
        <p:txBody>
          <a:bodyPr/>
          <a:lstStyle/>
          <a:p>
            <a:r>
              <a:rPr kumimoji="1" lang="ja-JP" altLang="en-US" dirty="0"/>
              <a:t>４</a:t>
            </a:r>
          </a:p>
        </p:txBody>
      </p:sp>
      <p:sp>
        <p:nvSpPr>
          <p:cNvPr id="9" name="テキスト ボックス 8"/>
          <p:cNvSpPr txBox="1"/>
          <p:nvPr/>
        </p:nvSpPr>
        <p:spPr>
          <a:xfrm>
            <a:off x="3630393" y="161378"/>
            <a:ext cx="2229171"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02_</a:t>
            </a:r>
            <a:r>
              <a:rPr kumimoji="1" lang="ja-JP" altLang="en-US" sz="1200" dirty="0">
                <a:latin typeface="UD デジタル 教科書体 NK-R" panose="02020400000000000000" pitchFamily="18" charset="-128"/>
                <a:ea typeface="UD デジタル 教科書体 NK-R" panose="02020400000000000000" pitchFamily="18" charset="-128"/>
              </a:rPr>
              <a:t>終活について</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977214" y="735344"/>
            <a:ext cx="5497727" cy="1323439"/>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（４）　終活としてやるべきこと</a:t>
            </a:r>
            <a:endParaRPr kumimoji="1" lang="en-US" altLang="ja-JP"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終活」としてやるべきことについては、様々ありますが、一般的に実施されている項目については次のとおりとなっており、その項目を誰のために実施するのか（「自分」又は「家族」）という視点で整理しました。</a:t>
            </a:r>
          </a:p>
        </p:txBody>
      </p:sp>
      <p:sp>
        <p:nvSpPr>
          <p:cNvPr id="13" name="テキスト ボックス 12"/>
          <p:cNvSpPr txBox="1"/>
          <p:nvPr/>
        </p:nvSpPr>
        <p:spPr>
          <a:xfrm>
            <a:off x="977214" y="6270240"/>
            <a:ext cx="5497727" cy="3170099"/>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（５）　まずはエンディングノートの作成</a:t>
            </a:r>
            <a:endParaRPr kumimoji="1" lang="en-US" altLang="ja-JP"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終活に際しては、まずはエンディングノートを作成してみることから始めるとよいとも言われていますが、一般的な「エンディングノート」は、記載する項目が多く書ききれないという声も聞きます。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この</a:t>
            </a:r>
            <a:r>
              <a:rPr kumimoji="1" lang="ja-JP" altLang="en-US" sz="1400" b="1" u="sng" dirty="0">
                <a:latin typeface="UD デジタル 教科書体 NK-R" panose="02020400000000000000" pitchFamily="18" charset="-128"/>
                <a:ea typeface="UD デジタル 教科書体 NK-R" panose="02020400000000000000" pitchFamily="18" charset="-128"/>
              </a:rPr>
              <a:t>プレ・エンディングノートでは</a:t>
            </a:r>
            <a:r>
              <a:rPr kumimoji="1" lang="ja-JP" altLang="en-US" sz="1400" dirty="0">
                <a:latin typeface="UD デジタル 教科書体 NK-R" panose="02020400000000000000" pitchFamily="18" charset="-128"/>
                <a:ea typeface="UD デジタル 教科書体 NK-R" panose="02020400000000000000" pitchFamily="18" charset="-128"/>
              </a:rPr>
              <a:t>、人生</a:t>
            </a:r>
            <a:r>
              <a:rPr kumimoji="1" lang="en-US" altLang="ja-JP" sz="1400" dirty="0">
                <a:latin typeface="UD デジタル 教科書体 NK-R" panose="02020400000000000000" pitchFamily="18" charset="-128"/>
                <a:ea typeface="UD デジタル 教科書体 NK-R" panose="02020400000000000000" pitchFamily="18" charset="-128"/>
              </a:rPr>
              <a:t>100</a:t>
            </a:r>
            <a:r>
              <a:rPr kumimoji="1" lang="ja-JP" altLang="en-US" sz="1400" dirty="0">
                <a:latin typeface="UD デジタル 教科書体 NK-R" panose="02020400000000000000" pitchFamily="18" charset="-128"/>
                <a:ea typeface="UD デジタル 教科書体 NK-R" panose="02020400000000000000" pitchFamily="18" charset="-128"/>
              </a:rPr>
              <a:t>年時代を見据え、「</a:t>
            </a:r>
            <a:r>
              <a:rPr kumimoji="1" lang="ja-JP" altLang="en-US" sz="1400" b="1" u="sng" dirty="0">
                <a:latin typeface="UD デジタル 教科書体 NK-R" panose="02020400000000000000" pitchFamily="18" charset="-128"/>
                <a:ea typeface="UD デジタル 教科書体 NK-R" panose="02020400000000000000" pitchFamily="18" charset="-128"/>
              </a:rPr>
              <a:t>残りの人生を元気に自分らしくより豊かにするためにどういったことをすべきか</a:t>
            </a:r>
            <a:r>
              <a:rPr kumimoji="1" lang="ja-JP" altLang="en-US" sz="1400" dirty="0">
                <a:latin typeface="UD デジタル 教科書体 NK-R" panose="02020400000000000000" pitchFamily="18" charset="-128"/>
                <a:ea typeface="UD デジタル 教科書体 NK-R" panose="02020400000000000000" pitchFamily="18" charset="-128"/>
              </a:rPr>
              <a:t>」という</a:t>
            </a:r>
            <a:r>
              <a:rPr kumimoji="1" lang="ja-JP" altLang="en-US" sz="1400" b="1" u="sng" dirty="0">
                <a:latin typeface="UD デジタル 教科書体 NK-R" panose="02020400000000000000" pitchFamily="18" charset="-128"/>
                <a:ea typeface="UD デジタル 教科書体 NK-R" panose="02020400000000000000" pitchFamily="18" charset="-128"/>
              </a:rPr>
              <a:t>ポジティブな視点</a:t>
            </a:r>
            <a:r>
              <a:rPr kumimoji="1" lang="ja-JP" altLang="en-US" sz="1400" dirty="0">
                <a:latin typeface="UD デジタル 教科書体 NK-R" panose="02020400000000000000" pitchFamily="18" charset="-128"/>
                <a:ea typeface="UD デジタル 教科書体 NK-R" panose="02020400000000000000" pitchFamily="18" charset="-128"/>
              </a:rPr>
              <a:t>に立って、</a:t>
            </a:r>
            <a:r>
              <a:rPr kumimoji="1" lang="ja-JP" altLang="en-US" sz="1400" b="1" u="sng" dirty="0">
                <a:latin typeface="UD デジタル 教科書体 NK-R" panose="02020400000000000000" pitchFamily="18" charset="-128"/>
                <a:ea typeface="UD デジタル 教科書体 NK-R" panose="02020400000000000000" pitchFamily="18" charset="-128"/>
              </a:rPr>
              <a:t>より自分事として考えやすいよう</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4</a:t>
            </a:r>
            <a:r>
              <a:rPr kumimoji="1" lang="ja-JP" altLang="en-US" sz="1400" dirty="0">
                <a:latin typeface="UD デジタル 教科書体 NK-R" panose="02020400000000000000" pitchFamily="18" charset="-128"/>
                <a:ea typeface="UD デジタル 教科書体 NK-R" panose="02020400000000000000" pitchFamily="18" charset="-128"/>
              </a:rPr>
              <a:t>）のやることリストのうち、</a:t>
            </a:r>
            <a:r>
              <a:rPr kumimoji="1" lang="ja-JP" altLang="en-US" sz="1400" b="1" u="sng" dirty="0">
                <a:latin typeface="UD デジタル 教科書体 NK-R" panose="02020400000000000000" pitchFamily="18" charset="-128"/>
                <a:ea typeface="UD デジタル 教科書体 NK-R" panose="02020400000000000000" pitchFamily="18" charset="-128"/>
              </a:rPr>
              <a:t>「自分」のために実施する項目</a:t>
            </a:r>
            <a:r>
              <a:rPr kumimoji="1" lang="ja-JP" altLang="en-US" sz="1400" dirty="0">
                <a:latin typeface="UD デジタル 教科書体 NK-R" panose="02020400000000000000" pitchFamily="18" charset="-128"/>
                <a:ea typeface="UD デジタル 教科書体 NK-R" panose="02020400000000000000" pitchFamily="18" charset="-128"/>
              </a:rPr>
              <a:t>や、実際に親の終活に関わった際に</a:t>
            </a:r>
            <a:r>
              <a:rPr kumimoji="1" lang="ja-JP" altLang="en-US" sz="1400" b="1" u="sng" dirty="0">
                <a:latin typeface="UD デジタル 教科書体 NK-R" panose="02020400000000000000" pitchFamily="18" charset="-128"/>
                <a:ea typeface="UD デジタル 教科書体 NK-R" panose="02020400000000000000" pitchFamily="18" charset="-128"/>
              </a:rPr>
              <a:t>役立った項目</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印の部分）を中心に、</a:t>
            </a:r>
            <a:r>
              <a:rPr kumimoji="1" lang="ja-JP" altLang="en-US" sz="1400" b="1" u="sng" dirty="0">
                <a:latin typeface="UD デジタル 教科書体 NK-R" panose="02020400000000000000" pitchFamily="18" charset="-128"/>
                <a:ea typeface="UD デジタル 教科書体 NK-R" panose="02020400000000000000" pitchFamily="18" charset="-128"/>
              </a:rPr>
              <a:t>手軽に記載できるようにまとめました</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44539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977214" y="735344"/>
            <a:ext cx="5497727" cy="2554545"/>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一方で、川崎フロンターレのオフィシャルパートナーである株式会社花葬の協賛で、「川崎市エンディングノート（未来あんしんサポートノート） 」を川崎市社会福祉協議会の協力のもと、川崎フロンターレが製作し、 令和４年</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月から区役所等で配布しています。</a:t>
            </a:r>
          </a:p>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こちらのエンディングノートは、必要な様々な項目を網羅していますので、このプレ・エンディングノートの作成をきっかけに、本格的にエンディングノートを書きたいと感じた方は、ぜひ、こちらのエンディングノートも活用ください。</a:t>
            </a:r>
          </a:p>
        </p:txBody>
      </p:sp>
      <p:sp>
        <p:nvSpPr>
          <p:cNvPr id="27" name="テキスト ボックス 26"/>
          <p:cNvSpPr txBox="1"/>
          <p:nvPr/>
        </p:nvSpPr>
        <p:spPr>
          <a:xfrm>
            <a:off x="977214" y="3468695"/>
            <a:ext cx="5398872" cy="31590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wrap="square" lIns="72000" tIns="0" rIns="72000" bIns="0" rtlCol="0" anchor="ctr" anchorCtr="0">
            <a:noAutofit/>
          </a:bodyPr>
          <a:lstStyle/>
          <a:p>
            <a:pPr marL="87313" indent="-87313" algn="ctr"/>
            <a:r>
              <a:rPr lang="ja-JP" altLang="en-US" sz="15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川崎市エンディングノート（未来あんしんサポートノート） </a:t>
            </a:r>
          </a:p>
        </p:txBody>
      </p:sp>
      <p:sp>
        <p:nvSpPr>
          <p:cNvPr id="29" name="テキスト ボックス 28"/>
          <p:cNvSpPr txBox="1"/>
          <p:nvPr/>
        </p:nvSpPr>
        <p:spPr>
          <a:xfrm>
            <a:off x="779505" y="7200286"/>
            <a:ext cx="5794289" cy="400110"/>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https://www.city.kawasaki.jp/350/page/0000145593.html</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pic>
        <p:nvPicPr>
          <p:cNvPr id="6" name="図 5"/>
          <p:cNvPicPr>
            <a:picLocks noChangeAspect="1"/>
          </p:cNvPicPr>
          <p:nvPr/>
        </p:nvPicPr>
        <p:blipFill>
          <a:blip r:embed="rId2"/>
          <a:stretch>
            <a:fillRect/>
          </a:stretch>
        </p:blipFill>
        <p:spPr>
          <a:xfrm>
            <a:off x="1097161" y="3816005"/>
            <a:ext cx="2628916" cy="3456098"/>
          </a:xfrm>
          <a:prstGeom prst="rect">
            <a:avLst/>
          </a:prstGeom>
          <a:ln>
            <a:solidFill>
              <a:schemeClr val="tx1"/>
            </a:solidFill>
          </a:ln>
        </p:spPr>
      </p:pic>
      <p:pic>
        <p:nvPicPr>
          <p:cNvPr id="7" name="図 6"/>
          <p:cNvPicPr>
            <a:picLocks noChangeAspect="1"/>
          </p:cNvPicPr>
          <p:nvPr/>
        </p:nvPicPr>
        <p:blipFill>
          <a:blip r:embed="rId3"/>
          <a:stretch>
            <a:fillRect/>
          </a:stretch>
        </p:blipFill>
        <p:spPr>
          <a:xfrm>
            <a:off x="3813278" y="3830735"/>
            <a:ext cx="2316377" cy="3456098"/>
          </a:xfrm>
          <a:prstGeom prst="rect">
            <a:avLst/>
          </a:prstGeom>
          <a:ln>
            <a:solidFill>
              <a:schemeClr val="tx1"/>
            </a:solidFill>
          </a:ln>
        </p:spPr>
      </p:pic>
      <p:pic>
        <p:nvPicPr>
          <p:cNvPr id="2" name="図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39129" y="8353193"/>
            <a:ext cx="824324" cy="824324"/>
          </a:xfrm>
          <a:prstGeom prst="rect">
            <a:avLst/>
          </a:prstGeom>
        </p:spPr>
      </p:pic>
      <p:sp>
        <p:nvSpPr>
          <p:cNvPr id="3" name="スライド番号プレースホルダー 2"/>
          <p:cNvSpPr>
            <a:spLocks noGrp="1"/>
          </p:cNvSpPr>
          <p:nvPr>
            <p:ph type="sldNum" sz="quarter" idx="12"/>
          </p:nvPr>
        </p:nvSpPr>
        <p:spPr/>
        <p:txBody>
          <a:bodyPr/>
          <a:lstStyle/>
          <a:p>
            <a:r>
              <a:rPr kumimoji="1" lang="ja-JP" altLang="en-US" dirty="0"/>
              <a:t>５</a:t>
            </a:r>
          </a:p>
        </p:txBody>
      </p:sp>
      <p:sp>
        <p:nvSpPr>
          <p:cNvPr id="10" name="テキスト ボックス 9"/>
          <p:cNvSpPr txBox="1"/>
          <p:nvPr/>
        </p:nvSpPr>
        <p:spPr>
          <a:xfrm>
            <a:off x="3630393" y="161378"/>
            <a:ext cx="2229171"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02_</a:t>
            </a:r>
            <a:r>
              <a:rPr kumimoji="1" lang="ja-JP" altLang="en-US" sz="1200" dirty="0">
                <a:latin typeface="UD デジタル 教科書体 NK-R" panose="02020400000000000000" pitchFamily="18" charset="-128"/>
                <a:ea typeface="UD デジタル 教科書体 NK-R" panose="02020400000000000000" pitchFamily="18" charset="-128"/>
              </a:rPr>
              <a:t>終活について</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4" name="フリーフォーム 13"/>
          <p:cNvSpPr/>
          <p:nvPr/>
        </p:nvSpPr>
        <p:spPr>
          <a:xfrm flipH="1">
            <a:off x="3208683" y="7610092"/>
            <a:ext cx="1546719" cy="776828"/>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1">
                <a:lumMod val="40000"/>
                <a:lumOff val="60000"/>
              </a:schemeClr>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bwMode="auto">
          <a:xfrm>
            <a:off x="3208683" y="7759262"/>
            <a:ext cx="1546719" cy="423193"/>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川崎フロンターレ制作</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のエンディングノートも</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チェックしてね！</a:t>
            </a:r>
          </a:p>
        </p:txBody>
      </p:sp>
      <p:pic>
        <p:nvPicPr>
          <p:cNvPr id="11" name="図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82420" y="8265365"/>
            <a:ext cx="957698" cy="836823"/>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3921" y="8169945"/>
            <a:ext cx="612102" cy="930905"/>
          </a:xfrm>
          <a:prstGeom prst="rect">
            <a:avLst/>
          </a:prstGeom>
        </p:spPr>
      </p:pic>
      <p:pic>
        <p:nvPicPr>
          <p:cNvPr id="21" name="図 2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971467" y="8118545"/>
            <a:ext cx="593476" cy="982305"/>
          </a:xfrm>
          <a:prstGeom prst="rect">
            <a:avLst/>
          </a:prstGeom>
        </p:spPr>
      </p:pic>
      <p:sp>
        <p:nvSpPr>
          <p:cNvPr id="38" name="正方形/長方形 37"/>
          <p:cNvSpPr/>
          <p:nvPr/>
        </p:nvSpPr>
        <p:spPr bwMode="auto">
          <a:xfrm>
            <a:off x="5166582" y="9291088"/>
            <a:ext cx="1209504"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en-US" altLang="ja-JP" sz="600" b="1" dirty="0">
                <a:latin typeface="BIZ UDPゴシック" panose="020B0400000000000000" pitchFamily="50" charset="-128"/>
                <a:ea typeface="BIZ UDPゴシック" panose="020B0400000000000000" pitchFamily="50" charset="-128"/>
              </a:rPr>
              <a:t>©KAWASAKI FRONTALE</a:t>
            </a:r>
            <a:endParaRPr lang="ja-JP" altLang="en-US" sz="600" b="1"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bwMode="auto">
          <a:xfrm>
            <a:off x="4911120" y="9125437"/>
            <a:ext cx="708634"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err="1">
                <a:latin typeface="BIZ UDPゴシック" panose="020B0400000000000000" pitchFamily="50" charset="-128"/>
                <a:ea typeface="BIZ UDPゴシック" panose="020B0400000000000000" pitchFamily="50" charset="-128"/>
              </a:rPr>
              <a:t>ふろん</a:t>
            </a:r>
            <a:r>
              <a:rPr lang="ja-JP" altLang="en-US" sz="1000" b="1" dirty="0">
                <a:latin typeface="BIZ UDPゴシック" panose="020B0400000000000000" pitchFamily="50" charset="-128"/>
                <a:ea typeface="BIZ UDPゴシック" panose="020B0400000000000000" pitchFamily="50" charset="-128"/>
              </a:rPr>
              <a:t>太</a:t>
            </a:r>
          </a:p>
        </p:txBody>
      </p:sp>
      <p:sp>
        <p:nvSpPr>
          <p:cNvPr id="18" name="正方形/長方形 17"/>
          <p:cNvSpPr/>
          <p:nvPr/>
        </p:nvSpPr>
        <p:spPr bwMode="auto">
          <a:xfrm>
            <a:off x="2845900" y="9125437"/>
            <a:ext cx="708634"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カブレラ</a:t>
            </a:r>
          </a:p>
        </p:txBody>
      </p:sp>
      <p:sp>
        <p:nvSpPr>
          <p:cNvPr id="19" name="正方形/長方形 18"/>
          <p:cNvSpPr/>
          <p:nvPr/>
        </p:nvSpPr>
        <p:spPr bwMode="auto">
          <a:xfrm>
            <a:off x="1855655" y="9125437"/>
            <a:ext cx="708634" cy="141064"/>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ワルンタ</a:t>
            </a:r>
          </a:p>
        </p:txBody>
      </p:sp>
    </p:spTree>
    <p:extLst>
      <p:ext uri="{BB962C8B-B14F-4D97-AF65-F5344CB8AC3E}">
        <p14:creationId xmlns:p14="http://schemas.microsoft.com/office/powerpoint/2010/main" val="303393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383059" y="555937"/>
            <a:ext cx="6067168" cy="506744"/>
            <a:chOff x="-2" y="0"/>
            <a:chExt cx="6335762" cy="506744"/>
          </a:xfrm>
        </p:grpSpPr>
        <p:sp>
          <p:nvSpPr>
            <p:cNvPr id="11" name="対角する 2 つの角を切り取った四角形 10"/>
            <p:cNvSpPr/>
            <p:nvPr userDrawn="1"/>
          </p:nvSpPr>
          <p:spPr>
            <a:xfrm>
              <a:off x="-2" y="114300"/>
              <a:ext cx="6335762" cy="392444"/>
            </a:xfrm>
            <a:prstGeom prst="snip2DiagRect">
              <a:avLst/>
            </a:prstGeom>
            <a:pattFill prst="wdUpDiag">
              <a:fgClr>
                <a:srgbClr val="ECF3FA"/>
              </a:fgClr>
              <a:bgClr>
                <a:schemeClr val="bg1"/>
              </a:bgClr>
            </a:pattFill>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792000" tIns="72000" bIns="0" rtlCol="0" anchor="ctr"/>
            <a:lstStyle/>
            <a:p>
              <a:pPr>
                <a:lnSpc>
                  <a:spcPts val="1846"/>
                </a:lnSpc>
              </a:pPr>
              <a:r>
                <a:rPr lang="ja-JP" altLang="en-US" sz="20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プレ・エンディングノートを書いてみよう</a:t>
              </a:r>
            </a:p>
          </p:txBody>
        </p:sp>
        <p:grpSp>
          <p:nvGrpSpPr>
            <p:cNvPr id="12" name="グループ化 11"/>
            <p:cNvGrpSpPr/>
            <p:nvPr userDrawn="1"/>
          </p:nvGrpSpPr>
          <p:grpSpPr>
            <a:xfrm>
              <a:off x="129390" y="0"/>
              <a:ext cx="706835" cy="449903"/>
              <a:chOff x="59744" y="0"/>
              <a:chExt cx="1237002" cy="786847"/>
            </a:xfrm>
          </p:grpSpPr>
          <p:sp>
            <p:nvSpPr>
              <p:cNvPr id="13" name="片側の 2 つの角を切り取った四角形 12"/>
              <p:cNvSpPr/>
              <p:nvPr userDrawn="1"/>
            </p:nvSpPr>
            <p:spPr>
              <a:xfrm rot="10800000" flipV="1">
                <a:off x="59744" y="0"/>
                <a:ext cx="1037043" cy="786847"/>
              </a:xfrm>
              <a:prstGeom prst="snip2SameRect">
                <a:avLst>
                  <a:gd name="adj1" fmla="val 0"/>
                  <a:gd name="adj2" fmla="val 12500"/>
                </a:avLst>
              </a:prstGeom>
              <a:solidFill>
                <a:srgbClr val="2969A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144000" rIns="0" bIns="108000" rtlCol="0" anchor="ctr">
                <a:noAutofit/>
              </a:bodyPr>
              <a:lstStyle/>
              <a:p>
                <a:pPr algn="ctr">
                  <a:spcAft>
                    <a:spcPts val="0"/>
                  </a:spcAft>
                </a:pPr>
                <a:r>
                  <a:rPr lang="en-US" altLang="ja-JP"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03</a:t>
                </a:r>
                <a:endParaRPr lang="ja-JP" altLang="en-US"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14" name="直角三角形 13"/>
              <p:cNvSpPr/>
              <p:nvPr userDrawn="1"/>
            </p:nvSpPr>
            <p:spPr>
              <a:xfrm>
                <a:off x="1093420" y="9708"/>
                <a:ext cx="203326" cy="176732"/>
              </a:xfrm>
              <a:prstGeom prst="rtTriangle">
                <a:avLst/>
              </a:prstGeom>
              <a:solidFill>
                <a:srgbClr val="14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p>
            </p:txBody>
          </p:sp>
        </p:grpSp>
      </p:grpSp>
      <p:sp>
        <p:nvSpPr>
          <p:cNvPr id="3" name="スライド番号プレースホルダー 2"/>
          <p:cNvSpPr>
            <a:spLocks noGrp="1"/>
          </p:cNvSpPr>
          <p:nvPr>
            <p:ph type="sldNum" sz="quarter" idx="12"/>
          </p:nvPr>
        </p:nvSpPr>
        <p:spPr/>
        <p:txBody>
          <a:bodyPr/>
          <a:lstStyle/>
          <a:p>
            <a:r>
              <a:rPr kumimoji="1" lang="ja-JP" altLang="en-US" dirty="0"/>
              <a:t>６</a:t>
            </a:r>
          </a:p>
        </p:txBody>
      </p:sp>
      <p:sp>
        <p:nvSpPr>
          <p:cNvPr id="18" name="テキスト ボックス 17"/>
          <p:cNvSpPr txBox="1"/>
          <p:nvPr/>
        </p:nvSpPr>
        <p:spPr>
          <a:xfrm>
            <a:off x="2743200" y="161378"/>
            <a:ext cx="3116365"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p>
        </p:txBody>
      </p:sp>
      <p:sp>
        <p:nvSpPr>
          <p:cNvPr id="19" name="テキスト ボックス 18"/>
          <p:cNvSpPr txBox="1"/>
          <p:nvPr/>
        </p:nvSpPr>
        <p:spPr>
          <a:xfrm>
            <a:off x="962025" y="1023099"/>
            <a:ext cx="5497727" cy="1323439"/>
          </a:xfrm>
          <a:prstGeom prst="rect">
            <a:avLst/>
          </a:prstGeom>
          <a:noFill/>
        </p:spPr>
        <p:txBody>
          <a:bodyPr wrap="square" rIns="36000" rtlCol="0">
            <a:spAutoFit/>
          </a:bodyPr>
          <a:lstStyle/>
          <a:p>
            <a:pPr algn="just">
              <a:lnSpc>
                <a:spcPts val="2400"/>
              </a:lnSpc>
            </a:pPr>
            <a:r>
              <a:rPr kumimoji="1" lang="ja-JP" altLang="en-US" sz="1400" dirty="0">
                <a:latin typeface="UD デジタル 教科書体 NK-R" panose="02020400000000000000" pitchFamily="18" charset="-128"/>
                <a:ea typeface="UD デジタル 教科書体 NK-R" panose="02020400000000000000" pitchFamily="18" charset="-128"/>
              </a:rPr>
              <a:t>　プレ・エンディングノートとして、</a:t>
            </a:r>
            <a:r>
              <a:rPr kumimoji="1" lang="ja-JP" altLang="en-US" sz="1400" b="1" u="sng" dirty="0">
                <a:latin typeface="UD デジタル 教科書体 NK-R" panose="02020400000000000000" pitchFamily="18" charset="-128"/>
                <a:ea typeface="UD デジタル 教科書体 NK-R" panose="02020400000000000000" pitchFamily="18" charset="-128"/>
              </a:rPr>
              <a:t>自身の振り返り</a:t>
            </a:r>
            <a:r>
              <a:rPr kumimoji="1" lang="ja-JP" altLang="en-US" sz="1400" dirty="0">
                <a:latin typeface="UD デジタル 教科書体 NK-R" panose="02020400000000000000" pitchFamily="18" charset="-128"/>
                <a:ea typeface="UD デジタル 教科書体 NK-R" panose="02020400000000000000" pitchFamily="18" charset="-128"/>
              </a:rPr>
              <a:t>や</a:t>
            </a:r>
            <a:r>
              <a:rPr kumimoji="1" lang="ja-JP" altLang="en-US" sz="1400" b="1" u="sng" dirty="0">
                <a:latin typeface="UD デジタル 教科書体 NK-R" panose="02020400000000000000" pitchFamily="18" charset="-128"/>
                <a:ea typeface="UD デジタル 教科書体 NK-R" panose="02020400000000000000" pitchFamily="18" charset="-128"/>
              </a:rPr>
              <a:t>これからやりたいこと</a:t>
            </a:r>
            <a:r>
              <a:rPr kumimoji="1" lang="ja-JP" altLang="en-US" sz="1400" dirty="0">
                <a:latin typeface="UD デジタル 教科書体 NK-R" panose="02020400000000000000" pitchFamily="18" charset="-128"/>
                <a:ea typeface="UD デジタル 教科書体 NK-R" panose="02020400000000000000" pitchFamily="18" charset="-128"/>
              </a:rPr>
              <a:t>のほか、実際に</a:t>
            </a:r>
            <a:r>
              <a:rPr kumimoji="1" lang="ja-JP" altLang="en-US" sz="1400" b="1" u="sng" dirty="0">
                <a:latin typeface="UD デジタル 教科書体 NK-R" panose="02020400000000000000" pitchFamily="18" charset="-128"/>
                <a:ea typeface="UD デジタル 教科書体 NK-R" panose="02020400000000000000" pitchFamily="18" charset="-128"/>
              </a:rPr>
              <a:t>遺された家族のために書いておくと役立つ項目</a:t>
            </a:r>
            <a:r>
              <a:rPr kumimoji="1" lang="ja-JP" altLang="en-US" sz="1400" dirty="0">
                <a:latin typeface="UD デジタル 教科書体 NK-R" panose="02020400000000000000" pitchFamily="18" charset="-128"/>
                <a:ea typeface="UD デジタル 教科書体 NK-R" panose="02020400000000000000" pitchFamily="18" charset="-128"/>
              </a:rPr>
              <a:t>などを簡単にまとめました。プレ・エンディングノートを書く際は、なるべく</a:t>
            </a:r>
            <a:r>
              <a:rPr kumimoji="1" lang="en-US" altLang="ja-JP" sz="1400" b="1" u="sng" dirty="0">
                <a:latin typeface="UD デジタル 教科書体 NK-R" panose="02020400000000000000" pitchFamily="18" charset="-128"/>
                <a:ea typeface="UD デジタル 教科書体 NK-R" panose="02020400000000000000" pitchFamily="18" charset="-128"/>
              </a:rPr>
              <a:t>1</a:t>
            </a:r>
            <a:r>
              <a:rPr kumimoji="1" lang="ja-JP" altLang="en-US" sz="1400" b="1" u="sng" dirty="0">
                <a:latin typeface="UD デジタル 教科書体 NK-R" panose="02020400000000000000" pitchFamily="18" charset="-128"/>
                <a:ea typeface="UD デジタル 教科書体 NK-R" panose="02020400000000000000" pitchFamily="18" charset="-128"/>
              </a:rPr>
              <a:t>人で書かず</a:t>
            </a:r>
            <a:r>
              <a:rPr kumimoji="1" lang="ja-JP" altLang="en-US" sz="1400" dirty="0">
                <a:latin typeface="UD デジタル 教科書体 NK-R" panose="02020400000000000000" pitchFamily="18" charset="-128"/>
                <a:ea typeface="UD デジタル 教科書体 NK-R" panose="02020400000000000000" pitchFamily="18" charset="-128"/>
              </a:rPr>
              <a:t>に</a:t>
            </a:r>
            <a:r>
              <a:rPr kumimoji="1" lang="ja-JP" altLang="en-US" sz="1400" b="1" u="sng" dirty="0">
                <a:latin typeface="UD デジタル 教科書体 NK-R" panose="02020400000000000000" pitchFamily="18" charset="-128"/>
                <a:ea typeface="UD デジタル 教科書体 NK-R" panose="02020400000000000000" pitchFamily="18" charset="-128"/>
              </a:rPr>
              <a:t>家族</a:t>
            </a:r>
            <a:r>
              <a:rPr kumimoji="1" lang="ja-JP" altLang="en-US" sz="1400" dirty="0">
                <a:latin typeface="UD デジタル 教科書体 NK-R" panose="02020400000000000000" pitchFamily="18" charset="-128"/>
                <a:ea typeface="UD デジタル 教科書体 NK-R" panose="02020400000000000000" pitchFamily="18" charset="-128"/>
              </a:rPr>
              <a:t>や</a:t>
            </a:r>
            <a:r>
              <a:rPr kumimoji="1" lang="ja-JP" altLang="en-US" sz="1400" b="1" u="sng" dirty="0">
                <a:latin typeface="UD デジタル 教科書体 NK-R" panose="02020400000000000000" pitchFamily="18" charset="-128"/>
                <a:ea typeface="UD デジタル 教科書体 NK-R" panose="02020400000000000000" pitchFamily="18" charset="-128"/>
              </a:rPr>
              <a:t>友人</a:t>
            </a:r>
            <a:r>
              <a:rPr kumimoji="1" lang="ja-JP" altLang="en-US" sz="1400" dirty="0">
                <a:latin typeface="UD デジタル 教科書体 NK-R" panose="02020400000000000000" pitchFamily="18" charset="-128"/>
                <a:ea typeface="UD デジタル 教科書体 NK-R" panose="02020400000000000000" pitchFamily="18" charset="-128"/>
              </a:rPr>
              <a:t>などと</a:t>
            </a:r>
            <a:r>
              <a:rPr kumimoji="1" lang="ja-JP" altLang="en-US" sz="1400" b="1" u="sng" dirty="0">
                <a:latin typeface="UD デジタル 教科書体 NK-R" panose="02020400000000000000" pitchFamily="18" charset="-128"/>
                <a:ea typeface="UD デジタル 教科書体 NK-R" panose="02020400000000000000" pitchFamily="18" charset="-128"/>
              </a:rPr>
              <a:t>対話</a:t>
            </a:r>
            <a:r>
              <a:rPr kumimoji="1" lang="ja-JP" altLang="en-US" sz="1400" dirty="0">
                <a:latin typeface="UD デジタル 教科書体 NK-R" panose="02020400000000000000" pitchFamily="18" charset="-128"/>
                <a:ea typeface="UD デジタル 教科書体 NK-R" panose="02020400000000000000" pitchFamily="18" charset="-128"/>
              </a:rPr>
              <a:t>しながら</a:t>
            </a:r>
            <a:r>
              <a:rPr kumimoji="1" lang="ja-JP" altLang="en-US" sz="1400" b="1" u="sng" dirty="0">
                <a:latin typeface="UD デジタル 教科書体 NK-R" panose="02020400000000000000" pitchFamily="18" charset="-128"/>
                <a:ea typeface="UD デジタル 教科書体 NK-R" panose="02020400000000000000" pitchFamily="18" charset="-128"/>
              </a:rPr>
              <a:t>書くことをおすすめします</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7" name="図 16"/>
          <p:cNvPicPr/>
          <p:nvPr/>
        </p:nvPicPr>
        <p:blipFill>
          <a:blip r:embed="rId2">
            <a:extLst>
              <a:ext uri="{28A0092B-C50C-407E-A947-70E740481C1C}">
                <a14:useLocalDpi xmlns:a14="http://schemas.microsoft.com/office/drawing/2010/main"/>
              </a:ext>
            </a:extLst>
          </a:blip>
          <a:srcRect/>
          <a:stretch>
            <a:fillRect/>
          </a:stretch>
        </p:blipFill>
        <p:spPr bwMode="auto">
          <a:xfrm>
            <a:off x="848172" y="2361352"/>
            <a:ext cx="5602055" cy="7139241"/>
          </a:xfrm>
          <a:prstGeom prst="rect">
            <a:avLst/>
          </a:prstGeom>
          <a:noFill/>
          <a:ln>
            <a:noFill/>
          </a:ln>
          <a:effectLst>
            <a:outerShdw blurRad="50800" dist="38100" dir="2700000" algn="tl" rotWithShape="0">
              <a:prstClr val="black">
                <a:alpha val="40000"/>
              </a:prstClr>
            </a:outerShdw>
          </a:effectLst>
        </p:spPr>
      </p:pic>
      <p:sp>
        <p:nvSpPr>
          <p:cNvPr id="21" name="テキスト ボックス 20"/>
          <p:cNvSpPr txBox="1"/>
          <p:nvPr/>
        </p:nvSpPr>
        <p:spPr>
          <a:xfrm>
            <a:off x="1183836" y="2934463"/>
            <a:ext cx="5105946" cy="1374735"/>
          </a:xfrm>
          <a:prstGeom prst="rect">
            <a:avLst/>
          </a:prstGeom>
          <a:noFill/>
        </p:spPr>
        <p:txBody>
          <a:bodyPr wrap="square" rIns="36000" rtlCol="0">
            <a:spAutoFit/>
          </a:bodyPr>
          <a:lstStyle/>
          <a:p>
            <a:pPr algn="just">
              <a:lnSpc>
                <a:spcPts val="2000"/>
              </a:lnSpc>
            </a:pPr>
            <a:r>
              <a:rPr kumimoji="1" lang="en-US" altLang="ja-JP" sz="1400" dirty="0">
                <a:latin typeface="UD デジタル 教科書体 NK-R" panose="02020400000000000000" pitchFamily="18" charset="-128"/>
                <a:ea typeface="UD デジタル 教科書体 NK-R" panose="02020400000000000000" pitchFamily="18" charset="-128"/>
              </a:rPr>
              <a:t>8</a:t>
            </a:r>
            <a:r>
              <a:rPr kumimoji="1" lang="ja-JP" altLang="en-US" sz="1400" dirty="0">
                <a:latin typeface="UD デジタル 教科書体 NK-R" panose="02020400000000000000" pitchFamily="18" charset="-128"/>
                <a:ea typeface="UD デジタル 教科書体 NK-R" panose="02020400000000000000" pitchFamily="18" charset="-128"/>
              </a:rPr>
              <a:t>ページから１</a:t>
            </a:r>
            <a:r>
              <a:rPr kumimoji="1" lang="en-US" altLang="ja-JP" sz="1400" dirty="0">
                <a:latin typeface="UD デジタル 教科書体 NK-R" panose="02020400000000000000" pitchFamily="18" charset="-128"/>
                <a:ea typeface="UD デジタル 教科書体 NK-R" panose="02020400000000000000" pitchFamily="18" charset="-128"/>
              </a:rPr>
              <a:t>0</a:t>
            </a:r>
            <a:r>
              <a:rPr kumimoji="1" lang="ja-JP" altLang="en-US" sz="1400" dirty="0">
                <a:latin typeface="UD デジタル 教科書体 NK-R" panose="02020400000000000000" pitchFamily="18" charset="-128"/>
                <a:ea typeface="UD デジタル 教科書体 NK-R" panose="02020400000000000000" pitchFamily="18" charset="-128"/>
              </a:rPr>
              <a:t>ページの「</a:t>
            </a:r>
            <a:r>
              <a:rPr kumimoji="1" lang="ja-JP" altLang="en-US" sz="1400" b="1" u="sng" dirty="0">
                <a:latin typeface="UD デジタル 教科書体 NK-R" panose="02020400000000000000" pitchFamily="18" charset="-128"/>
                <a:ea typeface="UD デジタル 教科書体 NK-R" panose="02020400000000000000" pitchFamily="18" charset="-128"/>
              </a:rPr>
              <a:t>これまでの振り返り</a:t>
            </a:r>
            <a:r>
              <a:rPr kumimoji="1" lang="ja-JP" altLang="en-US" sz="1400" dirty="0">
                <a:latin typeface="UD デジタル 教科書体 NK-R" panose="02020400000000000000" pitchFamily="18" charset="-128"/>
                <a:ea typeface="UD デジタル 教科書体 NK-R" panose="02020400000000000000" pitchFamily="18" charset="-128"/>
              </a:rPr>
              <a:t>」を書く際には、家族と過去の</a:t>
            </a:r>
            <a:r>
              <a:rPr kumimoji="1" lang="ja-JP" altLang="en-US" sz="1400" b="1" u="sng" dirty="0">
                <a:latin typeface="UD デジタル 教科書体 NK-R" panose="02020400000000000000" pitchFamily="18" charset="-128"/>
                <a:ea typeface="UD デジタル 教科書体 NK-R" panose="02020400000000000000" pitchFamily="18" charset="-128"/>
              </a:rPr>
              <a:t>アルバム</a:t>
            </a:r>
            <a:r>
              <a:rPr kumimoji="1" lang="ja-JP" altLang="en-US" sz="1400" dirty="0">
                <a:latin typeface="UD デジタル 教科書体 NK-R" panose="02020400000000000000" pitchFamily="18" charset="-128"/>
                <a:ea typeface="UD デジタル 教科書体 NK-R" panose="02020400000000000000" pitchFamily="18" charset="-128"/>
              </a:rPr>
              <a:t>などを見ながら書くと、実際の写真を見て思い出が甦りやすく、また、</a:t>
            </a:r>
            <a:r>
              <a:rPr kumimoji="1" lang="ja-JP" altLang="en-US" sz="1400" b="1" u="sng" dirty="0">
                <a:latin typeface="UD デジタル 教科書体 NK-R" panose="02020400000000000000" pitchFamily="18" charset="-128"/>
                <a:ea typeface="UD デジタル 教科書体 NK-R" panose="02020400000000000000" pitchFamily="18" charset="-128"/>
              </a:rPr>
              <a:t>対話しながら書く</a:t>
            </a:r>
            <a:r>
              <a:rPr kumimoji="1" lang="ja-JP" altLang="en-US" sz="1400" dirty="0">
                <a:latin typeface="UD デジタル 教科書体 NK-R" panose="02020400000000000000" pitchFamily="18" charset="-128"/>
                <a:ea typeface="UD デジタル 教科書体 NK-R" panose="02020400000000000000" pitchFamily="18" charset="-128"/>
              </a:rPr>
              <a:t>ことで、家族との思い出だけでなく、家族が知らない</a:t>
            </a:r>
            <a:r>
              <a:rPr kumimoji="1" lang="ja-JP" altLang="en-US" sz="1400" b="1" u="sng" dirty="0">
                <a:latin typeface="UD デジタル 教科書体 NK-R" panose="02020400000000000000" pitchFamily="18" charset="-128"/>
                <a:ea typeface="UD デジタル 教科書体 NK-R" panose="02020400000000000000" pitchFamily="18" charset="-128"/>
              </a:rPr>
              <a:t>マイヒストリー</a:t>
            </a:r>
            <a:r>
              <a:rPr kumimoji="1" lang="ja-JP" altLang="en-US" sz="1400" dirty="0">
                <a:latin typeface="UD デジタル 教科書体 NK-R" panose="02020400000000000000" pitchFamily="18" charset="-128"/>
                <a:ea typeface="UD デジタル 教科書体 NK-R" panose="02020400000000000000" pitchFamily="18" charset="-128"/>
              </a:rPr>
              <a:t>も共有できます。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2000"/>
              </a:lnSpc>
            </a:pPr>
            <a:r>
              <a:rPr kumimoji="1" lang="ja-JP" altLang="en-US" sz="1400" b="1" u="sng" dirty="0">
                <a:latin typeface="UD デジタル 教科書体 NK-R" panose="02020400000000000000" pitchFamily="18" charset="-128"/>
                <a:ea typeface="UD デジタル 教科書体 NK-R" panose="02020400000000000000" pitchFamily="18" charset="-128"/>
              </a:rPr>
              <a:t>親の終活を手伝う場合</a:t>
            </a:r>
            <a:r>
              <a:rPr kumimoji="1" lang="ja-JP" altLang="en-US" sz="1400" dirty="0">
                <a:latin typeface="UD デジタル 教科書体 NK-R" panose="02020400000000000000" pitchFamily="18" charset="-128"/>
                <a:ea typeface="UD デジタル 教科書体 NK-R" panose="02020400000000000000" pitchFamily="18" charset="-128"/>
              </a:rPr>
              <a:t>は、インタビューして書く方法もおすすめです。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p:cNvSpPr txBox="1"/>
          <p:nvPr/>
        </p:nvSpPr>
        <p:spPr>
          <a:xfrm>
            <a:off x="1208854" y="4730936"/>
            <a:ext cx="3950380" cy="1159260"/>
          </a:xfrm>
          <a:prstGeom prst="round2DiagRect">
            <a:avLst>
              <a:gd name="adj1" fmla="val 17294"/>
              <a:gd name="adj2" fmla="val 0"/>
            </a:avLst>
          </a:prstGeom>
          <a:solidFill>
            <a:schemeClr val="bg1"/>
          </a:solidFill>
          <a:effectLst>
            <a:softEdge rad="31750"/>
          </a:effectLst>
        </p:spPr>
        <p:txBody>
          <a:bodyPr wrap="square" rIns="252000" rtlCol="0">
            <a:noAutofit/>
          </a:bodyPr>
          <a:lstStyle/>
          <a:p>
            <a:pPr marL="285750" indent="-285750">
              <a:lnSpc>
                <a:spcPts val="1700"/>
              </a:lnSpc>
              <a:spcAft>
                <a:spcPts val="600"/>
              </a:spcAft>
              <a:buFont typeface="Wingdings" panose="05000000000000000000" pitchFamily="2" charset="2"/>
              <a:buChar char="ü"/>
            </a:pPr>
            <a:r>
              <a:rPr kumimoji="1" lang="ja-JP" altLang="en-US" sz="1400" dirty="0">
                <a:latin typeface="UD デジタル 教科書体 NK-R" panose="02020400000000000000" pitchFamily="18" charset="-128"/>
                <a:ea typeface="UD デジタル 教科書体 NK-R" panose="02020400000000000000" pitchFamily="18" charset="-128"/>
              </a:rPr>
              <a:t>家族などが集まるタイミング</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（年末年始や誕生日など）</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lnSpc>
                <a:spcPts val="1700"/>
              </a:lnSpc>
              <a:spcAft>
                <a:spcPts val="600"/>
              </a:spcAft>
              <a:buFont typeface="Wingdings" panose="05000000000000000000" pitchFamily="2" charset="2"/>
              <a:buChar char="ü"/>
            </a:pPr>
            <a:r>
              <a:rPr kumimoji="1" lang="ja-JP" altLang="en-US" sz="1400" dirty="0">
                <a:latin typeface="UD デジタル 教科書体 NK-R" panose="02020400000000000000" pitchFamily="18" charset="-128"/>
                <a:ea typeface="UD デジタル 教科書体 NK-R" panose="02020400000000000000" pitchFamily="18" charset="-128"/>
              </a:rPr>
              <a:t>家族のメモリアルなタイミング</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（入学、卒業、就職、結婚など）　　　　　　など</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26" name="図 2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3329" y="4630281"/>
            <a:ext cx="1416417" cy="1196872"/>
          </a:xfrm>
          <a:prstGeom prst="rect">
            <a:avLst/>
          </a:prstGeom>
        </p:spPr>
      </p:pic>
      <p:pic>
        <p:nvPicPr>
          <p:cNvPr id="40" name="図 39"/>
          <p:cNvPicPr>
            <a:picLocks noChangeAspect="1"/>
          </p:cNvPicPr>
          <p:nvPr/>
        </p:nvPicPr>
        <p:blipFill rotWithShape="1">
          <a:blip r:embed="rId4">
            <a:extLst>
              <a:ext uri="{28A0092B-C50C-407E-A947-70E740481C1C}">
                <a14:useLocalDpi xmlns:a14="http://schemas.microsoft.com/office/drawing/2010/main"/>
              </a:ext>
            </a:extLst>
          </a:blip>
          <a:srcRect l="17117" t="57248" r="50991" b="29059"/>
          <a:stretch/>
        </p:blipFill>
        <p:spPr>
          <a:xfrm>
            <a:off x="1072579" y="4130046"/>
            <a:ext cx="2970243" cy="688850"/>
          </a:xfrm>
          <a:prstGeom prst="rect">
            <a:avLst/>
          </a:prstGeom>
        </p:spPr>
      </p:pic>
      <p:pic>
        <p:nvPicPr>
          <p:cNvPr id="38" name="図 37"/>
          <p:cNvPicPr>
            <a:picLocks noChangeAspect="1"/>
          </p:cNvPicPr>
          <p:nvPr/>
        </p:nvPicPr>
        <p:blipFill rotWithShape="1">
          <a:blip r:embed="rId5">
            <a:extLst>
              <a:ext uri="{28A0092B-C50C-407E-A947-70E740481C1C}">
                <a14:useLocalDpi xmlns:a14="http://schemas.microsoft.com/office/drawing/2010/main"/>
              </a:ext>
            </a:extLst>
          </a:blip>
          <a:srcRect l="51061" t="28272" r="17272" b="58889"/>
          <a:stretch/>
        </p:blipFill>
        <p:spPr>
          <a:xfrm>
            <a:off x="1055657" y="2391243"/>
            <a:ext cx="4236830" cy="660400"/>
          </a:xfrm>
          <a:prstGeom prst="rect">
            <a:avLst/>
          </a:prstGeom>
        </p:spPr>
      </p:pic>
      <p:pic>
        <p:nvPicPr>
          <p:cNvPr id="44" name="図 43"/>
          <p:cNvPicPr>
            <a:picLocks noChangeAspect="1"/>
          </p:cNvPicPr>
          <p:nvPr/>
        </p:nvPicPr>
        <p:blipFill rotWithShape="1">
          <a:blip r:embed="rId5">
            <a:extLst>
              <a:ext uri="{28A0092B-C50C-407E-A947-70E740481C1C}">
                <a14:useLocalDpi xmlns:a14="http://schemas.microsoft.com/office/drawing/2010/main"/>
              </a:ext>
            </a:extLst>
          </a:blip>
          <a:srcRect l="51061" t="28272" r="17272" b="58889"/>
          <a:stretch/>
        </p:blipFill>
        <p:spPr>
          <a:xfrm>
            <a:off x="1001472" y="5979091"/>
            <a:ext cx="4980228" cy="734112"/>
          </a:xfrm>
          <a:prstGeom prst="rect">
            <a:avLst/>
          </a:prstGeom>
        </p:spPr>
      </p:pic>
      <p:sp>
        <p:nvSpPr>
          <p:cNvPr id="51" name="テキスト ボックス 50"/>
          <p:cNvSpPr txBox="1"/>
          <p:nvPr/>
        </p:nvSpPr>
        <p:spPr>
          <a:xfrm>
            <a:off x="1205958" y="6587379"/>
            <a:ext cx="5083824" cy="1118255"/>
          </a:xfrm>
          <a:prstGeom prst="rect">
            <a:avLst/>
          </a:prstGeom>
          <a:noFill/>
        </p:spPr>
        <p:txBody>
          <a:bodyPr wrap="square" rIns="36000" rtlCol="0">
            <a:spAutoFit/>
          </a:bodyPr>
          <a:lstStyle/>
          <a:p>
            <a:pPr algn="just">
              <a:lnSpc>
                <a:spcPts val="2000"/>
              </a:lnSpc>
            </a:pPr>
            <a:r>
              <a:rPr kumimoji="1" lang="en-US" altLang="ja-JP" sz="1400" dirty="0">
                <a:latin typeface="UD デジタル 教科書体 NK-R" panose="02020400000000000000" pitchFamily="18" charset="-128"/>
                <a:ea typeface="UD デジタル 教科書体 NK-R" panose="02020400000000000000" pitchFamily="18" charset="-128"/>
              </a:rPr>
              <a:t>11</a:t>
            </a:r>
            <a:r>
              <a:rPr kumimoji="1" lang="ja-JP" altLang="en-US" sz="1400" dirty="0">
                <a:latin typeface="UD デジタル 教科書体 NK-R" panose="02020400000000000000" pitchFamily="18" charset="-128"/>
                <a:ea typeface="UD デジタル 教科書体 NK-R" panose="02020400000000000000" pitchFamily="18" charset="-128"/>
              </a:rPr>
              <a:t>ページから１</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ページの「</a:t>
            </a:r>
            <a:r>
              <a:rPr kumimoji="1" lang="ja-JP" altLang="en-US" sz="1400" b="1" u="sng" dirty="0">
                <a:latin typeface="UD デジタル 教科書体 NK-R" panose="02020400000000000000" pitchFamily="18" charset="-128"/>
                <a:ea typeface="UD デジタル 教科書体 NK-R" panose="02020400000000000000" pitchFamily="18" charset="-128"/>
              </a:rPr>
              <a:t>これからやりたいこと</a:t>
            </a:r>
            <a:r>
              <a:rPr kumimoji="1" lang="ja-JP" altLang="en-US" sz="1400" dirty="0">
                <a:latin typeface="UD デジタル 教科書体 NK-R" panose="02020400000000000000" pitchFamily="18" charset="-128"/>
                <a:ea typeface="UD デジタル 教科書体 NK-R" panose="02020400000000000000" pitchFamily="18" charset="-128"/>
              </a:rPr>
              <a:t>」を書く際には、家族だけでなく、</a:t>
            </a:r>
            <a:r>
              <a:rPr kumimoji="1" lang="ja-JP" altLang="en-US" sz="1400" b="1" u="sng" dirty="0">
                <a:latin typeface="UD デジタル 教科書体 NK-R" panose="02020400000000000000" pitchFamily="18" charset="-128"/>
                <a:ea typeface="UD デジタル 教科書体 NK-R" panose="02020400000000000000" pitchFamily="18" charset="-128"/>
              </a:rPr>
              <a:t>同級生</a:t>
            </a:r>
            <a:r>
              <a:rPr kumimoji="1" lang="ja-JP" altLang="en-US" sz="1400" dirty="0">
                <a:latin typeface="UD デジタル 教科書体 NK-R" panose="02020400000000000000" pitchFamily="18" charset="-128"/>
                <a:ea typeface="UD デジタル 教科書体 NK-R" panose="02020400000000000000" pitchFamily="18" charset="-128"/>
              </a:rPr>
              <a:t>や</a:t>
            </a:r>
            <a:r>
              <a:rPr kumimoji="1" lang="ja-JP" altLang="en-US" sz="1400" b="1" u="sng" dirty="0">
                <a:latin typeface="UD デジタル 教科書体 NK-R" panose="02020400000000000000" pitchFamily="18" charset="-128"/>
                <a:ea typeface="UD デジタル 教科書体 NK-R" panose="02020400000000000000" pitchFamily="18" charset="-128"/>
              </a:rPr>
              <a:t>同じ趣味の友人</a:t>
            </a:r>
            <a:r>
              <a:rPr kumimoji="1" lang="ja-JP" altLang="en-US" sz="1400" dirty="0">
                <a:latin typeface="UD デジタル 教科書体 NK-R" panose="02020400000000000000" pitchFamily="18" charset="-128"/>
                <a:ea typeface="UD デジタル 教科書体 NK-R" panose="02020400000000000000" pitchFamily="18" charset="-128"/>
              </a:rPr>
              <a:t>など気の合う仲間と書くと、</a:t>
            </a:r>
            <a:r>
              <a:rPr kumimoji="1" lang="ja-JP" altLang="en-US" sz="1400" b="1" u="sng" dirty="0">
                <a:latin typeface="UD デジタル 教科書体 NK-R" panose="02020400000000000000" pitchFamily="18" charset="-128"/>
                <a:ea typeface="UD デジタル 教科書体 NK-R" panose="02020400000000000000" pitchFamily="18" charset="-128"/>
              </a:rPr>
              <a:t>自分では思いつかないアイデア</a:t>
            </a:r>
            <a:r>
              <a:rPr kumimoji="1" lang="ja-JP" altLang="en-US" sz="1400" dirty="0">
                <a:latin typeface="UD デジタル 教科書体 NK-R" panose="02020400000000000000" pitchFamily="18" charset="-128"/>
                <a:ea typeface="UD デジタル 教科書体 NK-R" panose="02020400000000000000" pitchFamily="18" charset="-128"/>
              </a:rPr>
              <a:t>や</a:t>
            </a:r>
            <a:r>
              <a:rPr kumimoji="1" lang="ja-JP" altLang="en-US" sz="1400" b="1" u="sng" dirty="0">
                <a:latin typeface="UD デジタル 教科書体 NK-R" panose="02020400000000000000" pitchFamily="18" charset="-128"/>
                <a:ea typeface="UD デジタル 教科書体 NK-R" panose="02020400000000000000" pitchFamily="18" charset="-128"/>
              </a:rPr>
              <a:t>刺激</a:t>
            </a:r>
            <a:r>
              <a:rPr kumimoji="1" lang="ja-JP" altLang="en-US" sz="1400" dirty="0">
                <a:latin typeface="UD デジタル 教科書体 NK-R" panose="02020400000000000000" pitchFamily="18" charset="-128"/>
                <a:ea typeface="UD デジタル 教科書体 NK-R" panose="02020400000000000000" pitchFamily="18" charset="-128"/>
              </a:rPr>
              <a:t>をもらうことができ、</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人で書くよりも</a:t>
            </a:r>
            <a:r>
              <a:rPr kumimoji="1" lang="ja-JP" altLang="en-US" sz="1400" b="1" u="sng" dirty="0">
                <a:latin typeface="UD デジタル 教科書体 NK-R" panose="02020400000000000000" pitchFamily="18" charset="-128"/>
                <a:ea typeface="UD デジタル 教科書体 NK-R" panose="02020400000000000000" pitchFamily="18" charset="-128"/>
              </a:rPr>
              <a:t>楽しくより前向きにリストを作成することができます</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2" name="テキスト ボックス 51"/>
          <p:cNvSpPr txBox="1"/>
          <p:nvPr/>
        </p:nvSpPr>
        <p:spPr>
          <a:xfrm>
            <a:off x="1222126" y="8161522"/>
            <a:ext cx="3950380" cy="1176290"/>
          </a:xfrm>
          <a:prstGeom prst="round2DiagRect">
            <a:avLst>
              <a:gd name="adj1" fmla="val 17294"/>
              <a:gd name="adj2" fmla="val 0"/>
            </a:avLst>
          </a:prstGeom>
          <a:solidFill>
            <a:schemeClr val="bg1"/>
          </a:solidFill>
          <a:effectLst>
            <a:softEdge rad="31750"/>
          </a:effectLst>
        </p:spPr>
        <p:txBody>
          <a:bodyPr wrap="square" tIns="108000" rIns="252000" rtlCol="0">
            <a:noAutofit/>
          </a:bodyPr>
          <a:lstStyle/>
          <a:p>
            <a:pPr marL="285750" indent="-285750">
              <a:lnSpc>
                <a:spcPts val="1700"/>
              </a:lnSpc>
              <a:spcAft>
                <a:spcPts val="600"/>
              </a:spcAft>
              <a:buFont typeface="Wingdings" panose="05000000000000000000" pitchFamily="2" charset="2"/>
              <a:buChar char="ü"/>
            </a:pPr>
            <a:r>
              <a:rPr kumimoji="1" lang="ja-JP" altLang="en-US" sz="1400" dirty="0">
                <a:latin typeface="UD デジタル 教科書体 NK-R" panose="02020400000000000000" pitchFamily="18" charset="-128"/>
                <a:ea typeface="UD デジタル 教科書体 NK-R" panose="02020400000000000000" pitchFamily="18" charset="-128"/>
              </a:rPr>
              <a:t>友達が集まるタイミング</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（同窓会、同じ趣味の会合など）</a:t>
            </a:r>
          </a:p>
          <a:p>
            <a:pPr marL="285750" indent="-285750">
              <a:lnSpc>
                <a:spcPts val="1700"/>
              </a:lnSpc>
              <a:buFont typeface="Wingdings" panose="05000000000000000000" pitchFamily="2" charset="2"/>
              <a:buChar char="ü"/>
            </a:pPr>
            <a:r>
              <a:rPr kumimoji="1" lang="ja-JP" altLang="en-US" sz="1400" dirty="0">
                <a:latin typeface="UD デジタル 教科書体 NK-R" panose="02020400000000000000" pitchFamily="18" charset="-128"/>
                <a:ea typeface="UD デジタル 教科書体 NK-R" panose="02020400000000000000" pitchFamily="18" charset="-128"/>
              </a:rPr>
              <a:t>人生の節目のタイミング</a:t>
            </a:r>
            <a:br>
              <a:rPr kumimoji="1" lang="en-US" altLang="ja-JP" sz="1400"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（卒業、退職など）　　　　　　　　　　　　　　　　など</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27" name="図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27913" y="7933846"/>
            <a:ext cx="1436282" cy="1403966"/>
          </a:xfrm>
          <a:prstGeom prst="rect">
            <a:avLst/>
          </a:prstGeom>
        </p:spPr>
      </p:pic>
      <p:pic>
        <p:nvPicPr>
          <p:cNvPr id="49" name="図 48"/>
          <p:cNvPicPr>
            <a:picLocks noChangeAspect="1"/>
          </p:cNvPicPr>
          <p:nvPr/>
        </p:nvPicPr>
        <p:blipFill rotWithShape="1">
          <a:blip r:embed="rId4">
            <a:extLst>
              <a:ext uri="{28A0092B-C50C-407E-A947-70E740481C1C}">
                <a14:useLocalDpi xmlns:a14="http://schemas.microsoft.com/office/drawing/2010/main"/>
              </a:ext>
            </a:extLst>
          </a:blip>
          <a:srcRect l="17117" t="57248" r="50991" b="29059"/>
          <a:stretch/>
        </p:blipFill>
        <p:spPr>
          <a:xfrm>
            <a:off x="1055657" y="7550102"/>
            <a:ext cx="2970243" cy="688850"/>
          </a:xfrm>
          <a:prstGeom prst="rect">
            <a:avLst/>
          </a:prstGeom>
        </p:spPr>
      </p:pic>
      <p:sp>
        <p:nvSpPr>
          <p:cNvPr id="29" name="角丸四角形 28"/>
          <p:cNvSpPr/>
          <p:nvPr/>
        </p:nvSpPr>
        <p:spPr>
          <a:xfrm>
            <a:off x="1357555" y="4502723"/>
            <a:ext cx="2047555" cy="109625"/>
          </a:xfrm>
          <a:prstGeom prst="roundRect">
            <a:avLst>
              <a:gd name="adj" fmla="val 50000"/>
            </a:avLst>
          </a:prstGeom>
          <a:pattFill prst="wdUpDiag">
            <a:fgClr>
              <a:schemeClr val="accent4">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1417880" y="6325076"/>
            <a:ext cx="3997526" cy="141786"/>
          </a:xfrm>
          <a:prstGeom prst="roundRect">
            <a:avLst/>
          </a:prstGeom>
          <a:solidFill>
            <a:srgbClr val="FFC000">
              <a:alpha val="37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291000" y="6114123"/>
            <a:ext cx="4214739" cy="400110"/>
          </a:xfrm>
          <a:prstGeom prst="rect">
            <a:avLst/>
          </a:prstGeom>
          <a:noFill/>
        </p:spPr>
        <p:txBody>
          <a:bodyPr wrap="square" rIns="36000" rtlCol="0">
            <a:spAutoFit/>
          </a:bodyPr>
          <a:lstStyle/>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「これからやりたいこと」は家族や友人と一緒に！</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34" name="角丸四角形 33"/>
          <p:cNvSpPr/>
          <p:nvPr/>
        </p:nvSpPr>
        <p:spPr>
          <a:xfrm>
            <a:off x="1388593" y="2695969"/>
            <a:ext cx="3326282" cy="157728"/>
          </a:xfrm>
          <a:prstGeom prst="roundRect">
            <a:avLst/>
          </a:prstGeom>
          <a:solidFill>
            <a:srgbClr val="FFC000">
              <a:alpha val="37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264481" y="2486031"/>
            <a:ext cx="3751589" cy="400110"/>
          </a:xfrm>
          <a:prstGeom prst="rect">
            <a:avLst/>
          </a:prstGeom>
          <a:noFill/>
        </p:spPr>
        <p:txBody>
          <a:bodyPr wrap="square" rIns="36000" rtlCol="0">
            <a:spAutoFit/>
          </a:bodyPr>
          <a:lstStyle/>
          <a:p>
            <a:pPr algn="just">
              <a:lnSpc>
                <a:spcPts val="2400"/>
              </a:lnSpc>
            </a:pPr>
            <a:r>
              <a:rPr kumimoji="1" lang="ja-JP" altLang="en-US" sz="1600" b="1" dirty="0">
                <a:latin typeface="UD デジタル 教科書体 NK-R" panose="02020400000000000000" pitchFamily="18" charset="-128"/>
                <a:ea typeface="UD デジタル 教科書体 NK-R" panose="02020400000000000000" pitchFamily="18" charset="-128"/>
              </a:rPr>
              <a:t>「これまでの振り返り」は家族等と一緒に！</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p:cNvSpPr txBox="1"/>
          <p:nvPr/>
        </p:nvSpPr>
        <p:spPr>
          <a:xfrm>
            <a:off x="1316921" y="4280499"/>
            <a:ext cx="2419888" cy="400110"/>
          </a:xfrm>
          <a:prstGeom prst="rect">
            <a:avLst/>
          </a:prstGeom>
          <a:noFill/>
        </p:spPr>
        <p:txBody>
          <a:bodyPr wrap="square" rIns="36000" rtlCol="0">
            <a:spAutoFit/>
          </a:bodyPr>
          <a:lstStyle/>
          <a:p>
            <a:pPr algn="just">
              <a:lnSpc>
                <a:spcPts val="2400"/>
              </a:lnSpc>
            </a:pPr>
            <a:r>
              <a:rPr kumimoji="1" lang="ja-JP" altLang="en-US" sz="1400" b="1" dirty="0">
                <a:latin typeface="UD デジタル 教科書体 NK-R" panose="02020400000000000000" pitchFamily="18" charset="-128"/>
                <a:ea typeface="UD デジタル 教科書体 NK-R" panose="02020400000000000000" pitchFamily="18" charset="-128"/>
              </a:rPr>
              <a:t>おすすめシチュエーション♪</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35" name="角丸四角形 34"/>
          <p:cNvSpPr/>
          <p:nvPr/>
        </p:nvSpPr>
        <p:spPr>
          <a:xfrm>
            <a:off x="1322389" y="7931380"/>
            <a:ext cx="2047555" cy="109625"/>
          </a:xfrm>
          <a:prstGeom prst="roundRect">
            <a:avLst>
              <a:gd name="adj" fmla="val 50000"/>
            </a:avLst>
          </a:prstGeom>
          <a:pattFill prst="wdUpDiag">
            <a:fgClr>
              <a:schemeClr val="accent4">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291000" y="7692268"/>
            <a:ext cx="2419888" cy="400110"/>
          </a:xfrm>
          <a:prstGeom prst="rect">
            <a:avLst/>
          </a:prstGeom>
          <a:noFill/>
        </p:spPr>
        <p:txBody>
          <a:bodyPr wrap="square" rIns="36000" rtlCol="0">
            <a:spAutoFit/>
          </a:bodyPr>
          <a:lstStyle/>
          <a:p>
            <a:pPr algn="just">
              <a:lnSpc>
                <a:spcPts val="2400"/>
              </a:lnSpc>
            </a:pPr>
            <a:r>
              <a:rPr kumimoji="1" lang="ja-JP" altLang="en-US" sz="1400" b="1" dirty="0">
                <a:latin typeface="UD デジタル 教科書体 NK-R" panose="02020400000000000000" pitchFamily="18" charset="-128"/>
                <a:ea typeface="UD デジタル 教科書体 NK-R" panose="02020400000000000000" pitchFamily="18" charset="-128"/>
              </a:rPr>
              <a:t>おすすめシチュエーション♪</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pic>
        <p:nvPicPr>
          <p:cNvPr id="30" name="図 2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530" y="5042970"/>
            <a:ext cx="1071153" cy="1071153"/>
          </a:xfrm>
          <a:prstGeom prst="rect">
            <a:avLst/>
          </a:prstGeom>
        </p:spPr>
      </p:pic>
      <p:sp>
        <p:nvSpPr>
          <p:cNvPr id="31" name="フリーフォーム 30"/>
          <p:cNvSpPr/>
          <p:nvPr/>
        </p:nvSpPr>
        <p:spPr>
          <a:xfrm flipH="1">
            <a:off x="61359" y="4304671"/>
            <a:ext cx="900665" cy="979797"/>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chemeClr val="accent1">
                <a:lumMod val="40000"/>
                <a:lumOff val="60000"/>
              </a:schemeClr>
            </a:fgClr>
            <a:bgClr>
              <a:schemeClr val="bg1"/>
            </a:bgClr>
          </a:pattFill>
          <a:ln w="1905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bwMode="auto">
          <a:xfrm>
            <a:off x="145904" y="4469863"/>
            <a:ext cx="756937" cy="564257"/>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写真を整理</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しながら振り返ると書きやすいよ♪</a:t>
            </a:r>
            <a:endParaRPr lang="en-US" altLang="zh-TW" sz="1000" b="1" dirty="0">
              <a:latin typeface="BIZ UDPゴシック" panose="020B0400000000000000" pitchFamily="50" charset="-128"/>
              <a:ea typeface="BIZ UDPゴシック" panose="020B0400000000000000" pitchFamily="50" charset="-128"/>
            </a:endParaRPr>
          </a:p>
        </p:txBody>
      </p:sp>
      <p:sp>
        <p:nvSpPr>
          <p:cNvPr id="2" name="片側の 2 つの角を切り取った四角形 1"/>
          <p:cNvSpPr/>
          <p:nvPr/>
        </p:nvSpPr>
        <p:spPr>
          <a:xfrm rot="10800000">
            <a:off x="5241508" y="2278095"/>
            <a:ext cx="992807" cy="608045"/>
          </a:xfrm>
          <a:prstGeom prst="snip2SameRect">
            <a:avLst/>
          </a:prstGeom>
          <a:solidFill>
            <a:srgbClr val="FF0066"/>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5" name="直角三角形 4"/>
          <p:cNvSpPr/>
          <p:nvPr/>
        </p:nvSpPr>
        <p:spPr>
          <a:xfrm>
            <a:off x="6234316" y="2278095"/>
            <a:ext cx="129879" cy="130614"/>
          </a:xfrm>
          <a:prstGeom prst="rtTriangle">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260702" y="2313669"/>
            <a:ext cx="983025" cy="55104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rtlCol="0" anchor="ctr" anchorCtr="0">
            <a:noAutofit/>
          </a:bodyPr>
          <a:lstStyle/>
          <a:p>
            <a:pPr marL="87313" lvl="0" indent="-87313" algn="ctr" defTabSz="914400" fontAlgn="base">
              <a:lnSpc>
                <a:spcPts val="1800"/>
              </a:lnSpc>
              <a:spcBef>
                <a:spcPct val="0"/>
              </a:spcBef>
              <a:spcAft>
                <a:spcPct val="0"/>
              </a:spcAft>
            </a:pPr>
            <a:r>
              <a:rPr kumimoji="1" lang="ja-JP" altLang="en-US" kern="0" dirty="0">
                <a:solidFill>
                  <a:prstClr val="white"/>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記載の</a:t>
            </a:r>
            <a:endParaRPr kumimoji="1" lang="en-US" altLang="ja-JP" kern="0" dirty="0">
              <a:solidFill>
                <a:prstClr val="white"/>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a:p>
            <a:pPr marL="87313" lvl="0" indent="-87313" algn="ctr" defTabSz="914400" fontAlgn="base">
              <a:lnSpc>
                <a:spcPts val="1800"/>
              </a:lnSpc>
              <a:spcBef>
                <a:spcPct val="0"/>
              </a:spcBef>
              <a:spcAft>
                <a:spcPct val="0"/>
              </a:spcAft>
            </a:pPr>
            <a:r>
              <a:rPr kumimoji="1" lang="ja-JP" altLang="en-US" kern="0" dirty="0">
                <a:solidFill>
                  <a:prstClr val="white"/>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メイリオ" panose="020B0604030504040204" pitchFamily="50" charset="-128"/>
              </a:rPr>
              <a:t>ポイント</a:t>
            </a:r>
          </a:p>
        </p:txBody>
      </p:sp>
    </p:spTree>
    <p:extLst>
      <p:ext uri="{BB962C8B-B14F-4D97-AF65-F5344CB8AC3E}">
        <p14:creationId xmlns:p14="http://schemas.microsoft.com/office/powerpoint/2010/main" val="329798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101154" y="1943327"/>
            <a:ext cx="2124000" cy="72000"/>
          </a:xfrm>
          <a:prstGeom prst="roundRect">
            <a:avLst>
              <a:gd name="adj" fmla="val 50000"/>
            </a:avLst>
          </a:prstGeom>
          <a:pattFill prst="dk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r>
              <a:rPr kumimoji="1" lang="ja-JP" altLang="en-US" dirty="0"/>
              <a:t>７</a:t>
            </a:r>
          </a:p>
        </p:txBody>
      </p:sp>
      <p:sp>
        <p:nvSpPr>
          <p:cNvPr id="8" name="テキスト ボックス 7"/>
          <p:cNvSpPr txBox="1"/>
          <p:nvPr/>
        </p:nvSpPr>
        <p:spPr>
          <a:xfrm>
            <a:off x="3002692" y="161378"/>
            <a:ext cx="2856873" cy="400110"/>
          </a:xfrm>
          <a:prstGeom prst="rect">
            <a:avLst/>
          </a:prstGeom>
          <a:noFill/>
        </p:spPr>
        <p:txBody>
          <a:bodyPr wrap="square" rIns="36000" rtlCol="0">
            <a:spAutoFit/>
          </a:bodyPr>
          <a:lstStyle/>
          <a:p>
            <a:pPr algn="r">
              <a:lnSpc>
                <a:spcPts val="2400"/>
              </a:lnSpc>
            </a:pPr>
            <a:r>
              <a:rPr kumimoji="1" lang="en-US" altLang="ja-JP" sz="1200" dirty="0">
                <a:latin typeface="UD デジタル 教科書体 NK-R" panose="02020400000000000000" pitchFamily="18" charset="-128"/>
                <a:ea typeface="UD デジタル 教科書体 NK-R" panose="02020400000000000000" pitchFamily="18" charset="-128"/>
              </a:rPr>
              <a:t>03_</a:t>
            </a:r>
            <a:r>
              <a:rPr kumimoji="1" lang="ja-JP" altLang="en-US" sz="1200" dirty="0">
                <a:latin typeface="UD デジタル 教科書体 NK-R" panose="02020400000000000000" pitchFamily="18" charset="-128"/>
                <a:ea typeface="UD デジタル 教科書体 NK-R" panose="02020400000000000000" pitchFamily="18" charset="-128"/>
              </a:rPr>
              <a:t>プレ・エンディングノートを書いてみよう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0" name="角丸四角形 9"/>
          <p:cNvSpPr/>
          <p:nvPr/>
        </p:nvSpPr>
        <p:spPr>
          <a:xfrm>
            <a:off x="1101154" y="965418"/>
            <a:ext cx="2592000" cy="98707"/>
          </a:xfrm>
          <a:prstGeom prst="roundRect">
            <a:avLst>
              <a:gd name="adj" fmla="val 50000"/>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962025" y="1692184"/>
            <a:ext cx="5497727" cy="400110"/>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①　自分の基本情報</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826548703"/>
              </p:ext>
            </p:extLst>
          </p:nvPr>
        </p:nvGraphicFramePr>
        <p:xfrm>
          <a:off x="962025" y="2092294"/>
          <a:ext cx="5488203" cy="7245080"/>
        </p:xfrm>
        <a:graphic>
          <a:graphicData uri="http://schemas.openxmlformats.org/drawingml/2006/table">
            <a:tbl>
              <a:tblPr firstCol="1">
                <a:tableStyleId>{5C22544A-7EE6-4342-B048-85BDC9FD1C3A}</a:tableStyleId>
              </a:tblPr>
              <a:tblGrid>
                <a:gridCol w="1381125">
                  <a:extLst>
                    <a:ext uri="{9D8B030D-6E8A-4147-A177-3AD203B41FA5}">
                      <a16:colId xmlns:a16="http://schemas.microsoft.com/office/drawing/2014/main" val="4021180503"/>
                    </a:ext>
                  </a:extLst>
                </a:gridCol>
                <a:gridCol w="1190625">
                  <a:extLst>
                    <a:ext uri="{9D8B030D-6E8A-4147-A177-3AD203B41FA5}">
                      <a16:colId xmlns:a16="http://schemas.microsoft.com/office/drawing/2014/main" val="567388105"/>
                    </a:ext>
                  </a:extLst>
                </a:gridCol>
                <a:gridCol w="2916453">
                  <a:extLst>
                    <a:ext uri="{9D8B030D-6E8A-4147-A177-3AD203B41FA5}">
                      <a16:colId xmlns:a16="http://schemas.microsoft.com/office/drawing/2014/main" val="1663964550"/>
                    </a:ext>
                  </a:extLst>
                </a:gridCol>
              </a:tblGrid>
              <a:tr h="37084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ふりがな</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404178322"/>
                  </a:ext>
                </a:extLst>
              </a:tr>
              <a:tr h="37084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氏名（旧名）</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834839648"/>
                  </a:ext>
                </a:extLst>
              </a:tr>
              <a:tr h="37084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生年月日</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r>
                        <a:rPr kumimoji="1" lang="en-US" altLang="ja-JP" dirty="0">
                          <a:latin typeface="UD デジタル 教科書体 NK-R" panose="02020400000000000000" pitchFamily="18" charset="-128"/>
                          <a:ea typeface="UD デジタル 教科書体 NK-R" panose="02020400000000000000" pitchFamily="18" charset="-128"/>
                        </a:rPr>
                        <a:t>T </a:t>
                      </a:r>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S </a:t>
                      </a:r>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H</a:t>
                      </a:r>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R</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年（西暦</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年）　</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月　</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日</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300790223"/>
                  </a:ext>
                </a:extLst>
              </a:tr>
              <a:tr h="37084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住所</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34269322"/>
                  </a:ext>
                </a:extLst>
              </a:tr>
              <a:tr h="37084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本籍地</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634094066"/>
                  </a:ext>
                </a:extLst>
              </a:tr>
              <a:tr h="37084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携帯電話</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46310963"/>
                  </a:ext>
                </a:extLst>
              </a:tr>
              <a:tr h="37084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固定電話</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731830333"/>
                  </a:ext>
                </a:extLst>
              </a:tr>
              <a:tr h="392438">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メールアドレス①</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89498014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メールアドレス②</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513603203"/>
                  </a:ext>
                </a:extLst>
              </a:tr>
              <a:tr h="360000">
                <a:tc rowSpan="6">
                  <a:txBody>
                    <a:bodyPr/>
                    <a:lstStyle/>
                    <a:p>
                      <a:r>
                        <a:rPr kumimoji="1" lang="en-US" altLang="ja-JP"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SNS</a:t>
                      </a:r>
                      <a:endPar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LINE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アカウント　：　　　あり　　・　　　なし</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1039086"/>
                  </a:ext>
                </a:extLst>
              </a:tr>
              <a:tr h="360000">
                <a:tc vMerge="1">
                  <a:txBody>
                    <a:bodyPr/>
                    <a:lstStyle/>
                    <a:p>
                      <a:endParaRPr kumimoji="1" lang="ja-JP" altLang="en-US"/>
                    </a:p>
                  </a:txBody>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X</a:t>
                      </a: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旧</a:t>
                      </a:r>
                      <a:r>
                        <a:rPr kumimoji="1" lang="en-US" altLang="ja-JP" sz="1050" dirty="0">
                          <a:latin typeface="UD デジタル 教科書体 NK-R" panose="02020400000000000000" pitchFamily="18" charset="-128"/>
                          <a:ea typeface="UD デジタル 教科書体 NK-R" panose="02020400000000000000" pitchFamily="18" charset="-128"/>
                        </a:rPr>
                        <a:t>Twitter</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アカウント　：　　　あり　　・　　　なし</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3706827"/>
                  </a:ext>
                </a:extLst>
              </a:tr>
              <a:tr h="360000">
                <a:tc vMerge="1">
                  <a:txBody>
                    <a:bodyPr/>
                    <a:lstStyle/>
                    <a:p>
                      <a:endParaRPr kumimoji="1" lang="ja-JP" altLang="en-US"/>
                    </a:p>
                  </a:txBody>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Instagram</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アカウント　：　　　あり　　・　　　なし</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4581676"/>
                  </a:ext>
                </a:extLst>
              </a:tr>
              <a:tr h="360000">
                <a:tc vMerge="1">
                  <a:txBody>
                    <a:bodyPr/>
                    <a:lstStyle/>
                    <a:p>
                      <a:endParaRPr kumimoji="1" lang="ja-JP" altLang="en-US"/>
                    </a:p>
                  </a:txBody>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Facebook</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アカウント　：　　　あり　　・　　　なし</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1057596"/>
                  </a:ext>
                </a:extLst>
              </a:tr>
              <a:tr h="360000">
                <a:tc vMerge="1">
                  <a:txBody>
                    <a:bodyPr/>
                    <a:lstStyle/>
                    <a:p>
                      <a:endParaRPr kumimoji="1" lang="ja-JP" altLang="en-US"/>
                    </a:p>
                  </a:txBody>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err="1">
                          <a:latin typeface="UD デジタル 教科書体 NK-R" panose="02020400000000000000" pitchFamily="18" charset="-128"/>
                          <a:ea typeface="UD デジタル 教科書体 NK-R" panose="02020400000000000000" pitchFamily="18" charset="-128"/>
                        </a:rPr>
                        <a:t>TikTok</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nSpc>
                          <a:spcPct val="100000"/>
                        </a:lnSpc>
                      </a:pPr>
                      <a:r>
                        <a:rPr kumimoji="1" lang="ja-JP" altLang="en-US" sz="1200" dirty="0">
                          <a:latin typeface="UD デジタル 教科書体 NK-R" panose="02020400000000000000" pitchFamily="18" charset="-128"/>
                          <a:ea typeface="UD デジタル 教科書体 NK-R" panose="02020400000000000000" pitchFamily="18" charset="-128"/>
                        </a:rPr>
                        <a:t>アカウント　：　　　あり　　・　　　なし</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6781727"/>
                  </a:ext>
                </a:extLst>
              </a:tr>
              <a:tr h="36000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・その他</a:t>
                      </a:r>
                      <a:r>
                        <a:rPr kumimoji="1" lang="en-US" altLang="ja-JP" sz="1200" dirty="0">
                          <a:latin typeface="UD デジタル 教科書体 NK-R" panose="02020400000000000000" pitchFamily="18" charset="-128"/>
                          <a:ea typeface="UD デジタル 教科書体 NK-R" panose="02020400000000000000" pitchFamily="18" charset="-128"/>
                        </a:rPr>
                        <a:t>SNS</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2331669"/>
                  </a:ext>
                </a:extLst>
              </a:tr>
              <a:tr h="37084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趣味</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992178252"/>
                  </a:ext>
                </a:extLst>
              </a:tr>
              <a:tr h="370840">
                <a:tc>
                  <a:txBody>
                    <a:bodyPr/>
                    <a:lstStyle/>
                    <a:p>
                      <a:r>
                        <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好きな食べ物</a:t>
                      </a: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043361477"/>
                  </a:ext>
                </a:extLst>
              </a:tr>
              <a:tr h="370840">
                <a:tc>
                  <a:txBody>
                    <a:bodyPr/>
                    <a:lstStyle/>
                    <a:p>
                      <a:r>
                        <a:rPr kumimoji="1" lang="ja-JP" altLang="en-US">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好きな本</a:t>
                      </a:r>
                      <a:endPar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4147385102"/>
                  </a:ext>
                </a:extLst>
              </a:tr>
              <a:tr h="370840">
                <a:tc>
                  <a:txBody>
                    <a:bodyPr/>
                    <a:lstStyle/>
                    <a:p>
                      <a:r>
                        <a:rPr kumimoji="1" lang="ja-JP" altLang="en-US">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好きな映画</a:t>
                      </a:r>
                      <a:endParaRPr kumimoji="1" lang="ja-JP" altLang="en-US" dirty="0">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txBody>
                  <a:tcPr marR="72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gridSpan="2">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164424693"/>
                  </a:ext>
                </a:extLst>
              </a:tr>
            </a:tbl>
          </a:graphicData>
        </a:graphic>
      </p:graphicFrame>
      <p:sp>
        <p:nvSpPr>
          <p:cNvPr id="13" name="テキスト ボックス 12"/>
          <p:cNvSpPr txBox="1"/>
          <p:nvPr/>
        </p:nvSpPr>
        <p:spPr>
          <a:xfrm>
            <a:off x="4316455" y="1677924"/>
            <a:ext cx="2305909" cy="400110"/>
          </a:xfrm>
          <a:prstGeom prst="rect">
            <a:avLst/>
          </a:prstGeom>
          <a:noFill/>
        </p:spPr>
        <p:txBody>
          <a:bodyPr wrap="square" rIns="36000" rtlCol="0">
            <a:spAutoFit/>
          </a:bodyPr>
          <a:lstStyle/>
          <a:p>
            <a:pPr algn="just">
              <a:lnSpc>
                <a:spcPts val="2400"/>
              </a:lnSpc>
            </a:pPr>
            <a:r>
              <a:rPr kumimoji="1" lang="ja-JP" altLang="en-US" sz="1200" dirty="0">
                <a:latin typeface="UD デジタル 教科書体 NK-R" panose="02020400000000000000" pitchFamily="18" charset="-128"/>
                <a:ea typeface="UD デジタル 教科書体 NK-R" panose="02020400000000000000" pitchFamily="18" charset="-128"/>
              </a:rPr>
              <a:t>記入日　　　　　　年　　　　月　　　　日</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962025" y="743569"/>
            <a:ext cx="5497727" cy="1015663"/>
          </a:xfrm>
          <a:prstGeom prst="rect">
            <a:avLst/>
          </a:prstGeom>
          <a:noFill/>
        </p:spPr>
        <p:txBody>
          <a:bodyPr wrap="square" rIns="36000" rtlCol="0">
            <a:spAutoFit/>
          </a:bodyPr>
          <a:lstStyle/>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（１）　マイストーリーの作成　</a:t>
            </a:r>
            <a:endParaRPr kumimoji="1" lang="en-US" altLang="ja-JP" b="1" dirty="0">
              <a:latin typeface="UD デジタル 教科書体 NK-R" panose="02020400000000000000" pitchFamily="18" charset="-128"/>
              <a:ea typeface="UD デジタル 教科書体 NK-R" panose="02020400000000000000" pitchFamily="18" charset="-128"/>
            </a:endParaRPr>
          </a:p>
          <a:p>
            <a:pPr algn="just">
              <a:lnSpc>
                <a:spcPts val="2400"/>
              </a:lnSpc>
            </a:pPr>
            <a:r>
              <a:rPr kumimoji="1" lang="ja-JP" altLang="en-US" b="1"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これまでの自分の人生を振り返り、やり残したことや、やりたかったことを書き出しながら、自分の物語（マイストーリー）を作成してみましょう！</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113" y="5854301"/>
            <a:ext cx="1127267" cy="1127267"/>
          </a:xfrm>
          <a:prstGeom prst="rect">
            <a:avLst/>
          </a:prstGeom>
        </p:spPr>
      </p:pic>
      <p:sp>
        <p:nvSpPr>
          <p:cNvPr id="16" name="フリーフォーム 15"/>
          <p:cNvSpPr/>
          <p:nvPr/>
        </p:nvSpPr>
        <p:spPr>
          <a:xfrm flipH="1">
            <a:off x="163701" y="5239265"/>
            <a:ext cx="787400" cy="760513"/>
          </a:xfrm>
          <a:custGeom>
            <a:avLst/>
            <a:gdLst>
              <a:gd name="connsiteX0" fmla="*/ 374650 w 749300"/>
              <a:gd name="connsiteY0" fmla="*/ 0 h 744771"/>
              <a:gd name="connsiteX1" fmla="*/ 749300 w 749300"/>
              <a:gd name="connsiteY1" fmla="*/ 311150 h 744771"/>
              <a:gd name="connsiteX2" fmla="*/ 374650 w 749300"/>
              <a:gd name="connsiteY2" fmla="*/ 622300 h 744771"/>
              <a:gd name="connsiteX3" fmla="*/ 336024 w 749300"/>
              <a:gd name="connsiteY3" fmla="*/ 619066 h 744771"/>
              <a:gd name="connsiteX4" fmla="*/ 209428 w 749300"/>
              <a:gd name="connsiteY4" fmla="*/ 744771 h 744771"/>
              <a:gd name="connsiteX5" fmla="*/ 186483 w 749300"/>
              <a:gd name="connsiteY5" fmla="*/ 578764 h 744771"/>
              <a:gd name="connsiteX6" fmla="*/ 165180 w 749300"/>
              <a:gd name="connsiteY6" fmla="*/ 569161 h 744771"/>
              <a:gd name="connsiteX7" fmla="*/ 0 w 749300"/>
              <a:gd name="connsiteY7" fmla="*/ 311150 h 744771"/>
              <a:gd name="connsiteX8" fmla="*/ 374650 w 749300"/>
              <a:gd name="connsiteY8" fmla="*/ 0 h 7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300" h="744771">
                <a:moveTo>
                  <a:pt x="374650" y="0"/>
                </a:moveTo>
                <a:cubicBezTo>
                  <a:pt x="581563" y="0"/>
                  <a:pt x="749300" y="139307"/>
                  <a:pt x="749300" y="311150"/>
                </a:cubicBezTo>
                <a:cubicBezTo>
                  <a:pt x="749300" y="482993"/>
                  <a:pt x="581563" y="622300"/>
                  <a:pt x="374650" y="622300"/>
                </a:cubicBezTo>
                <a:lnTo>
                  <a:pt x="336024" y="619066"/>
                </a:lnTo>
                <a:lnTo>
                  <a:pt x="209428" y="744771"/>
                </a:lnTo>
                <a:lnTo>
                  <a:pt x="186483" y="578764"/>
                </a:lnTo>
                <a:lnTo>
                  <a:pt x="165180" y="569161"/>
                </a:lnTo>
                <a:cubicBezTo>
                  <a:pt x="65522" y="513245"/>
                  <a:pt x="0" y="418552"/>
                  <a:pt x="0" y="311150"/>
                </a:cubicBezTo>
                <a:cubicBezTo>
                  <a:pt x="0" y="139307"/>
                  <a:pt x="167737" y="0"/>
                  <a:pt x="374650" y="0"/>
                </a:cubicBezTo>
                <a:close/>
              </a:path>
            </a:pathLst>
          </a:custGeom>
          <a:pattFill prst="pct10">
            <a:fgClr>
              <a:srgbClr val="FFBDD8"/>
            </a:fgClr>
            <a:bgClr>
              <a:schemeClr val="bg1"/>
            </a:bgClr>
          </a:patt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BC004C"/>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bwMode="auto">
          <a:xfrm>
            <a:off x="236826" y="5346139"/>
            <a:ext cx="650816" cy="423193"/>
          </a:xfrm>
          <a:prstGeom prst="rect">
            <a:avLst/>
          </a:prstGeom>
          <a:noFill/>
          <a:ln w="9525" cap="flat" cmpd="sng" algn="ctr">
            <a:noFill/>
            <a:prstDash val="solid"/>
            <a:round/>
            <a:headEnd type="none" w="med" len="med"/>
            <a:tailEnd type="none" w="med" len="med"/>
          </a:ln>
          <a:effectLst>
            <a:glow rad="228600">
              <a:schemeClr val="accent2">
                <a:satMod val="175000"/>
                <a:alpha val="40000"/>
              </a:schemeClr>
            </a:glow>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分かる</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範囲で記載</a:t>
            </a:r>
            <a:endParaRPr lang="en-US" altLang="ja-JP" sz="1000" b="1" dirty="0">
              <a:latin typeface="BIZ UDPゴシック" panose="020B0400000000000000" pitchFamily="50" charset="-128"/>
              <a:ea typeface="BIZ UDPゴシック" panose="020B0400000000000000" pitchFamily="50" charset="-128"/>
            </a:endParaRPr>
          </a:p>
          <a:p>
            <a:pPr algn="ctr" defTabSz="987425" hangingPunct="0">
              <a:lnSpc>
                <a:spcPts val="1100"/>
              </a:lnSpc>
              <a:spcBef>
                <a:spcPts val="0"/>
              </a:spcBef>
            </a:pPr>
            <a:r>
              <a:rPr lang="ja-JP" altLang="en-US" sz="1000" b="1" dirty="0">
                <a:latin typeface="BIZ UDPゴシック" panose="020B0400000000000000" pitchFamily="50" charset="-128"/>
                <a:ea typeface="BIZ UDPゴシック" panose="020B0400000000000000" pitchFamily="50" charset="-128"/>
              </a:rPr>
              <a:t>してね♪</a:t>
            </a:r>
            <a:endParaRPr lang="en-US" altLang="zh-TW"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41392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17194</TotalTime>
  <Words>7514</Words>
  <Application>Microsoft Office PowerPoint</Application>
  <PresentationFormat>A4 210 x 297 mm</PresentationFormat>
  <Paragraphs>1119</Paragraphs>
  <Slides>40</Slides>
  <Notes>1</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40</vt:i4>
      </vt:variant>
    </vt:vector>
  </HeadingPairs>
  <TitlesOfParts>
    <vt:vector size="57" baseType="lpstr">
      <vt:lpstr>BIZ UDPゴシック</vt:lpstr>
      <vt:lpstr>BIZ UDゴシック</vt:lpstr>
      <vt:lpstr>HGP創英角ｺﾞｼｯｸUB</vt:lpstr>
      <vt:lpstr>HGS創英角ｺﾞｼｯｸUB</vt:lpstr>
      <vt:lpstr>ＭＳ Ｐゴシック</vt:lpstr>
      <vt:lpstr>UD デジタル 教科書体 N-B</vt:lpstr>
      <vt:lpstr>UD デジタル 教科書体 NK-B</vt:lpstr>
      <vt:lpstr>UD デジタル 教科書体 NK-R</vt:lpstr>
      <vt:lpstr>UD デジタル 教科書体 NP-B</vt:lpstr>
      <vt:lpstr>UD デジタル 教科書体 NP-R</vt:lpstr>
      <vt:lpstr>Meiryo</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02003196</dc:creator>
  <cp:lastModifiedBy>小野浩暉_69（宮）まちづくり推進部企画課</cp:lastModifiedBy>
  <cp:revision>798</cp:revision>
  <cp:lastPrinted>2025-05-19T07:33:05Z</cp:lastPrinted>
  <dcterms:created xsi:type="dcterms:W3CDTF">2024-08-01T05:13:04Z</dcterms:created>
  <dcterms:modified xsi:type="dcterms:W3CDTF">2026-07-02T08:16:47Z</dcterms:modified>
</cp:coreProperties>
</file>