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522910A-DFE5-4A12-8054-336558397C17}"/>
              </a:ext>
            </a:extLst>
          </p:cNvPr>
          <p:cNvSpPr>
            <a:spLocks noGrp="1"/>
          </p:cNvSpPr>
          <p:nvPr/>
        </p:nvSpPr>
        <p:spPr>
          <a:xfrm>
            <a:off x="571500" y="314325"/>
            <a:ext cx="10477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endParaRPr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97BB751-89A2-4A8B-BA6C-B0EA35673FF8}"/>
              </a:ext>
            </a:extLst>
          </p:cNvPr>
          <p:cNvSpPr>
            <a:spLocks noGrp="1"/>
          </p:cNvSpPr>
          <p:nvPr/>
        </p:nvSpPr>
        <p:spPr>
          <a:xfrm>
            <a:off x="1524000" y="419100"/>
            <a:ext cx="762000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 dirty="0" err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発表資料</a:t>
            </a:r>
            <a:r>
              <a:rPr lang="ja-JP" altLang="en-US" sz="3150" b="1" dirty="0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フォーマット</a:t>
            </a:r>
            <a:endParaRPr sz="3150" b="1" dirty="0">
              <a:solidFill>
                <a:srgbClr val="174F45"/>
              </a:solidFill>
              <a:latin typeface="Noto Sans CJK JP"/>
              <a:ea typeface="Noto Sans CJK JP"/>
              <a:cs typeface="Noto Sans CJK JP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7883C56-FA9C-4BF9-8F91-3331520E98A2}"/>
              </a:ext>
            </a:extLst>
          </p:cNvPr>
          <p:cNvSpPr>
            <a:spLocks noGrp="1"/>
          </p:cNvSpPr>
          <p:nvPr/>
        </p:nvSpPr>
        <p:spPr>
          <a:xfrm>
            <a:off x="628650" y="1752600"/>
            <a:ext cx="7858125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令和９年度 </a:t>
            </a:r>
            <a:r>
              <a:rPr sz="1725" b="0" dirty="0" err="1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宮前区市民提案型総合情報発信事業</a:t>
            </a:r>
            <a:endParaRPr sz="1725" b="0" dirty="0">
              <a:solidFill>
                <a:srgbClr val="4C6058"/>
              </a:solidFill>
              <a:latin typeface="Noto Sans CJK JP"/>
              <a:ea typeface="Noto Sans CJK JP"/>
              <a:cs typeface="Noto Sans CJK JP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2C825B2-19B4-4A93-8168-11E818526B06}"/>
              </a:ext>
            </a:extLst>
          </p:cNvPr>
          <p:cNvSpPr>
            <a:spLocks noGrp="1"/>
          </p:cNvSpPr>
          <p:nvPr/>
        </p:nvSpPr>
        <p:spPr>
          <a:xfrm>
            <a:off x="628650" y="2590800"/>
            <a:ext cx="7620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 dirty="0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01　［　］</a:t>
            </a:r>
            <a:r>
              <a:rPr sz="2100" b="1" dirty="0" err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を自分たちの内容に</a:t>
            </a:r>
            <a:endParaRPr sz="2100" b="1" dirty="0">
              <a:solidFill>
                <a:srgbClr val="BB4E35"/>
              </a:solidFill>
              <a:latin typeface="Noto Sans CJK JP"/>
              <a:ea typeface="Noto Sans CJK JP"/>
              <a:cs typeface="Noto Sans CJK JP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B0C5C21-13E1-4770-B69B-39F402494E90}"/>
              </a:ext>
            </a:extLst>
          </p:cNvPr>
          <p:cNvSpPr>
            <a:spLocks noGrp="1"/>
          </p:cNvSpPr>
          <p:nvPr/>
        </p:nvSpPr>
        <p:spPr>
          <a:xfrm>
            <a:off x="628650" y="3048000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申請書から転記できます。記入例はノート欄へ。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1389D1E-9722-46D0-B152-1F057D7AF312}"/>
              </a:ext>
            </a:extLst>
          </p:cNvPr>
          <p:cNvSpPr>
            <a:spLocks noGrp="1"/>
          </p:cNvSpPr>
          <p:nvPr/>
        </p:nvSpPr>
        <p:spPr>
          <a:xfrm>
            <a:off x="628650" y="3600450"/>
            <a:ext cx="78105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 dirty="0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02　</a:t>
            </a:r>
            <a:r>
              <a:rPr sz="2100" b="1" dirty="0" err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事業に合わせて調整</a:t>
            </a:r>
            <a:endParaRPr sz="2100" b="1" dirty="0">
              <a:solidFill>
                <a:srgbClr val="BB4E35"/>
              </a:solidFill>
              <a:latin typeface="Noto Sans CJK JP"/>
              <a:ea typeface="Noto Sans CJK JP"/>
              <a:cs typeface="Noto Sans CJK JP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42FCCC8-39D4-4018-8A84-B838D2A30219}"/>
              </a:ext>
            </a:extLst>
          </p:cNvPr>
          <p:cNvSpPr>
            <a:spLocks noGrp="1"/>
          </p:cNvSpPr>
          <p:nvPr/>
        </p:nvSpPr>
        <p:spPr>
          <a:xfrm>
            <a:off x="628650" y="4057650"/>
            <a:ext cx="7810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本編８枚＋継続事業用１枚。写真の追加は任意です。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C705576-5B91-4F9E-8C35-A99BE6A6235E}"/>
              </a:ext>
            </a:extLst>
          </p:cNvPr>
          <p:cNvSpPr>
            <a:spLocks noGrp="1"/>
          </p:cNvSpPr>
          <p:nvPr/>
        </p:nvSpPr>
        <p:spPr>
          <a:xfrm>
            <a:off x="628650" y="5010150"/>
            <a:ext cx="8096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0" dirty="0" err="1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枚数・構成</a:t>
            </a:r>
            <a:r>
              <a:rPr lang="ja-JP" altLang="en-US" sz="1500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はあくまでも</a:t>
            </a:r>
            <a:r>
              <a:rPr sz="1500" b="0" dirty="0" err="1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参考です</a:t>
            </a:r>
            <a:r>
              <a:rPr sz="1500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。</a:t>
            </a:r>
            <a:endParaRPr lang="en-US" sz="1500" b="0" dirty="0">
              <a:solidFill>
                <a:srgbClr val="4C6058"/>
              </a:solidFill>
              <a:latin typeface="Noto Sans CJK JP"/>
              <a:ea typeface="Noto Sans CJK JP"/>
              <a:cs typeface="Noto Sans CJK JP"/>
            </a:endParaRPr>
          </a:p>
          <a:p>
            <a:pPr>
              <a:defRPr sz="1500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lang="ja-JP" altLang="en-US" sz="1500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ご自身で用意した資料を使用いただいても問題ございません。</a:t>
            </a:r>
            <a:endParaRPr sz="1500" b="0" dirty="0">
              <a:solidFill>
                <a:srgbClr val="4C6058"/>
              </a:solidFill>
              <a:latin typeface="Noto Sans CJK JP"/>
              <a:ea typeface="Noto Sans CJK JP"/>
              <a:cs typeface="Noto Sans CJK JP"/>
            </a:endParaRPr>
          </a:p>
          <a:p>
            <a:pPr>
              <a:defRPr sz="1500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0" dirty="0" err="1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提出はPDF又はPowerPoint。AIを追加利用した場合は表紙に追記してください</a:t>
            </a:r>
            <a:r>
              <a:rPr sz="1500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。</a:t>
            </a:r>
          </a:p>
        </p:txBody>
      </p:sp>
      <p:pic>
        <p:nvPicPr>
          <p:cNvPr id="12" name="図プレースホルダー 48" descr="草が生えている木&#10;&#10;AI 生成コンテンツは誤りを含む可能性があります。">
            <a:extLst>
              <a:ext uri="{FF2B5EF4-FFF2-40B4-BE49-F238E27FC236}">
                <a16:creationId xmlns:a16="http://schemas.microsoft.com/office/drawing/2014/main" id="{D46EF18A-D2D6-DF4F-C6C0-7BB6A81E6F7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481208" y="0"/>
            <a:ext cx="4710792" cy="6858000"/>
          </a:xfrm>
          <a:prstGeom prst="rect">
            <a:avLst/>
          </a:prstGeom>
          <a:solidFill>
            <a:prstClr val="white">
              <a:lumMod val="85000"/>
            </a:prstClr>
          </a:solidFill>
        </p:spPr>
      </p:pic>
    </p:spTree>
    <p:extLst>
      <p:ext uri="{BB962C8B-B14F-4D97-AF65-F5344CB8AC3E}">
        <p14:creationId xmlns:p14="http://schemas.microsoft.com/office/powerpoint/2010/main" val="1582036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1AC29C7-9964-4F85-9B68-8E831E44EAEC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523875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令和９年度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B951639-E3FC-4317-8F43-4FC65646A1F5}"/>
              </a:ext>
            </a:extLst>
          </p:cNvPr>
          <p:cNvSpPr>
            <a:spLocks noGrp="1"/>
          </p:cNvSpPr>
          <p:nvPr/>
        </p:nvSpPr>
        <p:spPr>
          <a:xfrm>
            <a:off x="609600" y="942975"/>
            <a:ext cx="5476875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 dirty="0" err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宮前区市民提案型</a:t>
            </a:r>
            <a:endParaRPr sz="2100" b="1" dirty="0">
              <a:solidFill>
                <a:srgbClr val="174F45"/>
              </a:solidFill>
              <a:latin typeface="Noto Sans CJK JP"/>
              <a:ea typeface="Noto Sans CJK JP"/>
              <a:cs typeface="Noto Sans CJK JP"/>
            </a:endParaRPr>
          </a:p>
          <a:p>
            <a:pPr>
              <a:def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 dirty="0" err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総合情報発信事業</a:t>
            </a:r>
            <a:endParaRPr sz="2100" b="1" dirty="0">
              <a:solidFill>
                <a:srgbClr val="174F45"/>
              </a:solidFill>
              <a:latin typeface="Noto Sans CJK JP"/>
              <a:ea typeface="Noto Sans CJK JP"/>
              <a:cs typeface="Noto Sans CJK JP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D0814A4-9C23-419E-877F-852F2808875A}"/>
              </a:ext>
            </a:extLst>
          </p:cNvPr>
          <p:cNvSpPr>
            <a:spLocks noGrp="1"/>
          </p:cNvSpPr>
          <p:nvPr/>
        </p:nvSpPr>
        <p:spPr>
          <a:xfrm>
            <a:off x="523875" y="2209800"/>
            <a:ext cx="5953125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6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6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［事業名］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A2813FE-01DB-4DDC-899E-A2BBBA51A3B7}"/>
              </a:ext>
            </a:extLst>
          </p:cNvPr>
          <p:cNvSpPr>
            <a:spLocks noGrp="1"/>
          </p:cNvSpPr>
          <p:nvPr/>
        </p:nvSpPr>
        <p:spPr>
          <a:xfrm>
            <a:off x="609600" y="3419475"/>
            <a:ext cx="5667375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550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</a:t>
            </a:r>
            <a:r>
              <a:rPr sz="2550" b="0" dirty="0" err="1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誰に、どんな魅力を</a:t>
            </a:r>
            <a:r>
              <a:rPr sz="2550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、</a:t>
            </a:r>
          </a:p>
          <a:p>
            <a:pPr>
              <a:defRPr sz="2550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550" b="0" dirty="0" err="1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どのように届けるか</a:t>
            </a:r>
            <a:r>
              <a:rPr sz="2550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］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F6F680B-FBFE-48C7-BEE1-D7E37B634B65}"/>
              </a:ext>
            </a:extLst>
          </p:cNvPr>
          <p:cNvSpPr>
            <a:spLocks noGrp="1"/>
          </p:cNvSpPr>
          <p:nvPr/>
        </p:nvSpPr>
        <p:spPr>
          <a:xfrm>
            <a:off x="609600" y="4676775"/>
            <a:ext cx="5334000" cy="876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 dirty="0" err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提案団体</a:t>
            </a:r>
            <a:r>
              <a:rPr sz="1950" b="1" dirty="0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　［</a:t>
            </a:r>
            <a:r>
              <a:rPr sz="1950" b="1" dirty="0" err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団体名</a:t>
            </a:r>
            <a:r>
              <a:rPr sz="1950" b="1" dirty="0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］</a:t>
            </a:r>
          </a:p>
          <a:p>
            <a:pPr>
              <a:defRPr sz="19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 dirty="0" err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発表者</a:t>
            </a:r>
            <a:r>
              <a:rPr sz="1950" b="1" dirty="0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　　［</a:t>
            </a:r>
            <a:r>
              <a:rPr sz="1950" b="1" dirty="0" err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氏名</a:t>
            </a:r>
            <a:r>
              <a:rPr sz="1950" b="1" dirty="0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］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45105C6-2623-4AC5-9608-F33CAA223E29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5429250" cy="3714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 dirty="0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［</a:t>
            </a:r>
            <a:r>
              <a:rPr sz="1725" b="0" dirty="0" err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新規／継続・通算○年度目</a:t>
            </a:r>
            <a:r>
              <a:rPr sz="1725" b="0" dirty="0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］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3745B8B-169D-454A-B15D-93AE94F500F6}"/>
              </a:ext>
            </a:extLst>
          </p:cNvPr>
          <p:cNvSpPr>
            <a:spLocks noGrp="1"/>
          </p:cNvSpPr>
          <p:nvPr/>
        </p:nvSpPr>
        <p:spPr>
          <a:xfrm>
            <a:off x="609600" y="6315075"/>
            <a:ext cx="5619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AI</a:t>
            </a:r>
            <a:r>
              <a:rPr lang="ja-JP" altLang="en-US" sz="1275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利用</a:t>
            </a:r>
            <a:r>
              <a:rPr sz="1275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：</a:t>
            </a:r>
            <a:r>
              <a:rPr lang="ja-JP" altLang="en-US" sz="1275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〇〇を使用して作成</a:t>
            </a:r>
          </a:p>
        </p:txBody>
      </p:sp>
      <p:pic>
        <p:nvPicPr>
          <p:cNvPr id="11" name="図プレースホルダー 17" descr="屋外, 建物, 草, ストリー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5880C50-A923-5A2E-4C80-F57F7BAE09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96229" y="0"/>
            <a:ext cx="7895771" cy="6858000"/>
          </a:xfrm>
          <a:prstGeom prst="rect">
            <a:avLst/>
          </a:prstGeom>
          <a:solidFill>
            <a:srgbClr val="FFFFFF">
              <a:lumMod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274119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6EBAF39-0287-4D19-8E5F-CD02A0FE4513}"/>
              </a:ext>
            </a:extLst>
          </p:cNvPr>
          <p:cNvSpPr>
            <a:spLocks noGrp="1"/>
          </p:cNvSpPr>
          <p:nvPr/>
        </p:nvSpPr>
        <p:spPr>
          <a:xfrm>
            <a:off x="571500" y="314325"/>
            <a:ext cx="10477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02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DA81BCE-1765-4620-8C44-DB9CA97E8C94}"/>
              </a:ext>
            </a:extLst>
          </p:cNvPr>
          <p:cNvSpPr>
            <a:spLocks noGrp="1"/>
          </p:cNvSpPr>
          <p:nvPr/>
        </p:nvSpPr>
        <p:spPr>
          <a:xfrm>
            <a:off x="1524000" y="419100"/>
            <a:ext cx="819150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事業の目的と宮前区の魅力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CA48F7E-0454-464F-BD55-EDC0C10F1833}"/>
              </a:ext>
            </a:extLst>
          </p:cNvPr>
          <p:cNvSpPr>
            <a:spLocks noGrp="1"/>
          </p:cNvSpPr>
          <p:nvPr/>
        </p:nvSpPr>
        <p:spPr>
          <a:xfrm>
            <a:off x="628650" y="1162050"/>
            <a:ext cx="8429625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どんな魅力を、なぜ今、伝えたいですか？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CC37F54-8F78-48B9-B61A-717820976E45}"/>
              </a:ext>
            </a:extLst>
          </p:cNvPr>
          <p:cNvSpPr>
            <a:spLocks noGrp="1"/>
          </p:cNvSpPr>
          <p:nvPr/>
        </p:nvSpPr>
        <p:spPr>
          <a:xfrm>
            <a:off x="619125" y="1943100"/>
            <a:ext cx="7143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D2F8CA6-8C99-4F81-AE39-4BA95B6CC80F}"/>
              </a:ext>
            </a:extLst>
          </p:cNvPr>
          <p:cNvSpPr>
            <a:spLocks noGrp="1"/>
          </p:cNvSpPr>
          <p:nvPr/>
        </p:nvSpPr>
        <p:spPr>
          <a:xfrm>
            <a:off x="1457325" y="1962150"/>
            <a:ext cx="6953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伝えたい宮前区の魅力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12352FD-CE46-4F3C-A4B0-B54388880931}"/>
              </a:ext>
            </a:extLst>
          </p:cNvPr>
          <p:cNvSpPr>
            <a:spLocks noGrp="1"/>
          </p:cNvSpPr>
          <p:nvPr/>
        </p:nvSpPr>
        <p:spPr>
          <a:xfrm>
            <a:off x="1457325" y="2466975"/>
            <a:ext cx="69532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［場所・文化・自然・人・活動など］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90FD05E-559D-467E-B7DF-EAFB6E3FCD17}"/>
              </a:ext>
            </a:extLst>
          </p:cNvPr>
          <p:cNvSpPr>
            <a:spLocks noGrp="1"/>
          </p:cNvSpPr>
          <p:nvPr/>
        </p:nvSpPr>
        <p:spPr>
          <a:xfrm>
            <a:off x="619125" y="3457575"/>
            <a:ext cx="7143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2ECA3AB-3005-48F8-9561-3E8FC302C95A}"/>
              </a:ext>
            </a:extLst>
          </p:cNvPr>
          <p:cNvSpPr>
            <a:spLocks noGrp="1"/>
          </p:cNvSpPr>
          <p:nvPr/>
        </p:nvSpPr>
        <p:spPr>
          <a:xfrm>
            <a:off x="1457325" y="3476625"/>
            <a:ext cx="6953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企画のきっかけ・課題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D0CF710-C672-4A89-9DE8-D06279A07E4C}"/>
              </a:ext>
            </a:extLst>
          </p:cNvPr>
          <p:cNvSpPr>
            <a:spLocks noGrp="1"/>
          </p:cNvSpPr>
          <p:nvPr/>
        </p:nvSpPr>
        <p:spPr>
          <a:xfrm>
            <a:off x="1457325" y="3981450"/>
            <a:ext cx="69532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［地域の声や経験から、必要だと考えた理由］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3F33AC4-6B37-4FD1-836F-F7B308B191E7}"/>
              </a:ext>
            </a:extLst>
          </p:cNvPr>
          <p:cNvSpPr>
            <a:spLocks noGrp="1"/>
          </p:cNvSpPr>
          <p:nvPr/>
        </p:nvSpPr>
        <p:spPr>
          <a:xfrm>
            <a:off x="619125" y="4972050"/>
            <a:ext cx="7143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B1C069A-4C7C-4F58-B2A1-10CCD35DDEC7}"/>
              </a:ext>
            </a:extLst>
          </p:cNvPr>
          <p:cNvSpPr>
            <a:spLocks noGrp="1"/>
          </p:cNvSpPr>
          <p:nvPr/>
        </p:nvSpPr>
        <p:spPr>
          <a:xfrm>
            <a:off x="1457325" y="4991100"/>
            <a:ext cx="6953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この事業で実現したいこと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4C64556-F50A-4DB1-8536-C3F4898DECA2}"/>
              </a:ext>
            </a:extLst>
          </p:cNvPr>
          <p:cNvSpPr>
            <a:spLocks noGrp="1"/>
          </p:cNvSpPr>
          <p:nvPr/>
        </p:nvSpPr>
        <p:spPr>
          <a:xfrm>
            <a:off x="1457325" y="5495925"/>
            <a:ext cx="69532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［誰に、どのような変化が生まれるか］</a:t>
            </a:r>
          </a:p>
        </p:txBody>
      </p:sp>
      <p:pic>
        <p:nvPicPr>
          <p:cNvPr id="15" name="図プレースホルダー 48" descr="草が生えている木&#10;&#10;AI 生成コンテンツは誤りを含む可能性があります。">
            <a:extLst>
              <a:ext uri="{FF2B5EF4-FFF2-40B4-BE49-F238E27FC236}">
                <a16:creationId xmlns:a16="http://schemas.microsoft.com/office/drawing/2014/main" id="{0A783EAC-109E-058D-45A9-30AF05112F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481208" y="0"/>
            <a:ext cx="4710792" cy="6858000"/>
          </a:xfrm>
          <a:prstGeom prst="rect">
            <a:avLst/>
          </a:prstGeom>
          <a:solidFill>
            <a:prstClr val="white">
              <a:lumMod val="85000"/>
            </a:prstClr>
          </a:solidFill>
        </p:spPr>
      </p:pic>
    </p:spTree>
    <p:extLst>
      <p:ext uri="{BB962C8B-B14F-4D97-AF65-F5344CB8AC3E}">
        <p14:creationId xmlns:p14="http://schemas.microsoft.com/office/powerpoint/2010/main" val="361704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ADF0C55-04DB-4F0F-BFA2-9DB3D1B431E8}"/>
              </a:ext>
            </a:extLst>
          </p:cNvPr>
          <p:cNvSpPr>
            <a:spLocks noGrp="1"/>
          </p:cNvSpPr>
          <p:nvPr/>
        </p:nvSpPr>
        <p:spPr>
          <a:xfrm>
            <a:off x="571500" y="314325"/>
            <a:ext cx="10477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03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A79FD6C-85B5-4146-813B-78F7BEDDB26F}"/>
              </a:ext>
            </a:extLst>
          </p:cNvPr>
          <p:cNvSpPr>
            <a:spLocks noGrp="1"/>
          </p:cNvSpPr>
          <p:nvPr/>
        </p:nvSpPr>
        <p:spPr>
          <a:xfrm>
            <a:off x="1524000" y="419100"/>
            <a:ext cx="952500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実施する内容と企画の特徴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892CCB3-00BE-4D5C-81E8-7FD942804F00}"/>
              </a:ext>
            </a:extLst>
          </p:cNvPr>
          <p:cNvSpPr>
            <a:spLocks noGrp="1"/>
          </p:cNvSpPr>
          <p:nvPr/>
        </p:nvSpPr>
        <p:spPr>
          <a:xfrm>
            <a:off x="628650" y="1162050"/>
            <a:ext cx="9763125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いつ・どこで・誰に・何を行うか。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2841F30-2F8D-40C0-B0C9-5AE65F2BBE11}"/>
              </a:ext>
            </a:extLst>
          </p:cNvPr>
          <p:cNvSpPr>
            <a:spLocks noGrp="1"/>
          </p:cNvSpPr>
          <p:nvPr/>
        </p:nvSpPr>
        <p:spPr>
          <a:xfrm>
            <a:off x="571500" y="1600200"/>
            <a:ext cx="50482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対象・時期・場所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8E7FE8D-A0E4-4204-81DA-E53D7FDFA39E}"/>
              </a:ext>
            </a:extLst>
          </p:cNvPr>
          <p:cNvSpPr>
            <a:spLocks noGrp="1"/>
          </p:cNvSpPr>
          <p:nvPr/>
        </p:nvSpPr>
        <p:spPr>
          <a:xfrm>
            <a:off x="571500" y="2082800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</a:t>
            </a:r>
            <a:r>
              <a:rPr sz="2025" b="0" dirty="0" err="1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対象者</a:t>
            </a:r>
            <a:r>
              <a:rPr sz="2025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］</a:t>
            </a:r>
          </a:p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</a:t>
            </a:r>
            <a:r>
              <a:rPr sz="2025" b="0" dirty="0" err="1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実施時期</a:t>
            </a:r>
            <a:r>
              <a:rPr sz="2025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］　［</a:t>
            </a:r>
            <a:r>
              <a:rPr sz="2025" b="0" dirty="0" err="1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会場・地域</a:t>
            </a:r>
            <a:r>
              <a:rPr sz="2025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］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65C6E23-E939-4AAD-92D4-BA23A714486E}"/>
              </a:ext>
            </a:extLst>
          </p:cNvPr>
          <p:cNvSpPr>
            <a:spLocks noGrp="1"/>
          </p:cNvSpPr>
          <p:nvPr/>
        </p:nvSpPr>
        <p:spPr>
          <a:xfrm>
            <a:off x="6324600" y="1600200"/>
            <a:ext cx="51435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主な取組・成果物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4CA3928-201C-4261-A495-3717A1D5B263}"/>
              </a:ext>
            </a:extLst>
          </p:cNvPr>
          <p:cNvSpPr>
            <a:spLocks noGrp="1"/>
          </p:cNvSpPr>
          <p:nvPr/>
        </p:nvSpPr>
        <p:spPr>
          <a:xfrm>
            <a:off x="6324600" y="2057400"/>
            <a:ext cx="5143500" cy="990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①［内容・回数・人数等］</a:t>
            </a:r>
          </a:p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②［制作・公開するもの・数量等］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5911981-D160-4AE3-9756-ABA6AD6F6408}"/>
              </a:ext>
            </a:extLst>
          </p:cNvPr>
          <p:cNvSpPr>
            <a:spLocks noGrp="1"/>
          </p:cNvSpPr>
          <p:nvPr/>
        </p:nvSpPr>
        <p:spPr>
          <a:xfrm>
            <a:off x="571500" y="281940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この企画ならではの工夫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30137C0-9C24-4125-8913-BD6E15514BBE}"/>
              </a:ext>
            </a:extLst>
          </p:cNvPr>
          <p:cNvSpPr>
            <a:spLocks noGrp="1"/>
          </p:cNvSpPr>
          <p:nvPr/>
        </p:nvSpPr>
        <p:spPr>
          <a:xfrm>
            <a:off x="571500" y="3276600"/>
            <a:ext cx="1057275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［新しさ・参加したくなる仕掛け・注目を集める特徴］</a:t>
            </a:r>
          </a:p>
        </p:txBody>
      </p:sp>
      <p:pic>
        <p:nvPicPr>
          <p:cNvPr id="26" name="図 25" descr="草, 屋外, フィールド, グリー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8725C6D-C35A-4376-7210-2A699C2ED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110264"/>
            <a:ext cx="12192000" cy="274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1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F74ED82-2434-41C4-BECE-F0BB1FE52071}"/>
              </a:ext>
            </a:extLst>
          </p:cNvPr>
          <p:cNvSpPr>
            <a:spLocks noGrp="1"/>
          </p:cNvSpPr>
          <p:nvPr/>
        </p:nvSpPr>
        <p:spPr>
          <a:xfrm>
            <a:off x="571500" y="314325"/>
            <a:ext cx="10477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04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599AF52-3235-4E85-B3CC-C7A1FC9ED41B}"/>
              </a:ext>
            </a:extLst>
          </p:cNvPr>
          <p:cNvSpPr>
            <a:spLocks noGrp="1"/>
          </p:cNvSpPr>
          <p:nvPr/>
        </p:nvSpPr>
        <p:spPr>
          <a:xfrm>
            <a:off x="1524000" y="419100"/>
            <a:ext cx="847725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情報の届け方と地域への広がり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397FA14-8D55-400C-9BCD-81801ECCAFD2}"/>
              </a:ext>
            </a:extLst>
          </p:cNvPr>
          <p:cNvSpPr>
            <a:spLocks noGrp="1"/>
          </p:cNvSpPr>
          <p:nvPr/>
        </p:nvSpPr>
        <p:spPr>
          <a:xfrm>
            <a:off x="628650" y="1162050"/>
            <a:ext cx="8715375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参加者募集と、宮前区の魅力発信の両方を考えます。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98918DD-099E-4A07-9D11-6B3F971755AE}"/>
              </a:ext>
            </a:extLst>
          </p:cNvPr>
          <p:cNvSpPr>
            <a:spLocks noGrp="1"/>
          </p:cNvSpPr>
          <p:nvPr/>
        </p:nvSpPr>
        <p:spPr>
          <a:xfrm>
            <a:off x="619125" y="1866900"/>
            <a:ext cx="7143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6EE20D-0002-408D-A25E-8A16C54EF131}"/>
              </a:ext>
            </a:extLst>
          </p:cNvPr>
          <p:cNvSpPr>
            <a:spLocks noGrp="1"/>
          </p:cNvSpPr>
          <p:nvPr/>
        </p:nvSpPr>
        <p:spPr>
          <a:xfrm>
            <a:off x="1457325" y="1885950"/>
            <a:ext cx="6953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特に届けたい相手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8A38743-E102-48D7-97DB-C97C4622EFA4}"/>
              </a:ext>
            </a:extLst>
          </p:cNvPr>
          <p:cNvSpPr>
            <a:spLocks noGrp="1"/>
          </p:cNvSpPr>
          <p:nvPr/>
        </p:nvSpPr>
        <p:spPr>
          <a:xfrm>
            <a:off x="1457325" y="2390775"/>
            <a:ext cx="69532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［年齢層・関心・区内／区外など］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0585211-DB77-4376-A716-48E05A1F3D6B}"/>
              </a:ext>
            </a:extLst>
          </p:cNvPr>
          <p:cNvSpPr>
            <a:spLocks noGrp="1"/>
          </p:cNvSpPr>
          <p:nvPr/>
        </p:nvSpPr>
        <p:spPr>
          <a:xfrm>
            <a:off x="619125" y="3324225"/>
            <a:ext cx="7143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6D3088B-72B9-4E6E-AAB4-13FF93F5CE33}"/>
              </a:ext>
            </a:extLst>
          </p:cNvPr>
          <p:cNvSpPr>
            <a:spLocks noGrp="1"/>
          </p:cNvSpPr>
          <p:nvPr/>
        </p:nvSpPr>
        <p:spPr>
          <a:xfrm>
            <a:off x="1457325" y="3343275"/>
            <a:ext cx="6953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募集・発信の方法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38F9F36-CFAE-48F1-8F11-571A1379A977}"/>
              </a:ext>
            </a:extLst>
          </p:cNvPr>
          <p:cNvSpPr>
            <a:spLocks noGrp="1"/>
          </p:cNvSpPr>
          <p:nvPr/>
        </p:nvSpPr>
        <p:spPr>
          <a:xfrm>
            <a:off x="1457325" y="3848100"/>
            <a:ext cx="69532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［媒体・配布先・内容・時期・頻度］</a:t>
            </a:r>
          </a:p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［自団体の発信手段・協力を依頼する相手］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CE1584-64B8-4C16-8AD4-B6C7ADC082FA}"/>
              </a:ext>
            </a:extLst>
          </p:cNvPr>
          <p:cNvSpPr>
            <a:spLocks noGrp="1"/>
          </p:cNvSpPr>
          <p:nvPr/>
        </p:nvSpPr>
        <p:spPr>
          <a:xfrm>
            <a:off x="619125" y="5076825"/>
            <a:ext cx="7143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1A22CA5-8C95-4566-A6E6-62B45C9624C8}"/>
              </a:ext>
            </a:extLst>
          </p:cNvPr>
          <p:cNvSpPr>
            <a:spLocks noGrp="1"/>
          </p:cNvSpPr>
          <p:nvPr/>
        </p:nvSpPr>
        <p:spPr>
          <a:xfrm>
            <a:off x="1457325" y="5095875"/>
            <a:ext cx="6953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地域へ広げる工夫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4022103-5D37-47BA-A533-9B99660FB5A3}"/>
              </a:ext>
            </a:extLst>
          </p:cNvPr>
          <p:cNvSpPr>
            <a:spLocks noGrp="1"/>
          </p:cNvSpPr>
          <p:nvPr/>
        </p:nvSpPr>
        <p:spPr>
          <a:xfrm>
            <a:off x="1457325" y="5600700"/>
            <a:ext cx="69532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［住民の参加方法・他団体との連携・区外発信］</a:t>
            </a:r>
          </a:p>
        </p:txBody>
      </p:sp>
      <p:pic>
        <p:nvPicPr>
          <p:cNvPr id="15" name="図プレースホルダー 48" descr="草が生えている木&#10;&#10;AI 生成コンテンツは誤りを含む可能性があります。">
            <a:extLst>
              <a:ext uri="{FF2B5EF4-FFF2-40B4-BE49-F238E27FC236}">
                <a16:creationId xmlns:a16="http://schemas.microsoft.com/office/drawing/2014/main" id="{F48AFBED-3AE1-6856-6E6A-60863BEEC8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481208" y="0"/>
            <a:ext cx="4710792" cy="6858000"/>
          </a:xfrm>
          <a:prstGeom prst="rect">
            <a:avLst/>
          </a:prstGeom>
          <a:solidFill>
            <a:prstClr val="white">
              <a:lumMod val="85000"/>
            </a:prstClr>
          </a:solidFill>
        </p:spPr>
      </p:pic>
    </p:spTree>
    <p:extLst>
      <p:ext uri="{BB962C8B-B14F-4D97-AF65-F5344CB8AC3E}">
        <p14:creationId xmlns:p14="http://schemas.microsoft.com/office/powerpoint/2010/main" val="419658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80C1AD6-EF95-4EDF-ABE0-ECD0344913D4}"/>
              </a:ext>
            </a:extLst>
          </p:cNvPr>
          <p:cNvSpPr>
            <a:spLocks noGrp="1"/>
          </p:cNvSpPr>
          <p:nvPr/>
        </p:nvSpPr>
        <p:spPr>
          <a:xfrm>
            <a:off x="571500" y="314325"/>
            <a:ext cx="10477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05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956DE80-9C99-4DC0-87E6-E64F8B5BAEA7}"/>
              </a:ext>
            </a:extLst>
          </p:cNvPr>
          <p:cNvSpPr>
            <a:spLocks noGrp="1"/>
          </p:cNvSpPr>
          <p:nvPr/>
        </p:nvSpPr>
        <p:spPr>
          <a:xfrm>
            <a:off x="1524000" y="419100"/>
            <a:ext cx="819150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実施体制と区との役割分担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18BA146-4AE9-4321-B84C-EC7E331B03DE}"/>
              </a:ext>
            </a:extLst>
          </p:cNvPr>
          <p:cNvSpPr>
            <a:spLocks noGrp="1"/>
          </p:cNvSpPr>
          <p:nvPr/>
        </p:nvSpPr>
        <p:spPr>
          <a:xfrm>
            <a:off x="628650" y="1162050"/>
            <a:ext cx="8429625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誰が担い、一緒に取り組むことで何ができますか？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99E3286-414B-4B85-8A44-A059C3104BA2}"/>
              </a:ext>
            </a:extLst>
          </p:cNvPr>
          <p:cNvSpPr>
            <a:spLocks noGrp="1"/>
          </p:cNvSpPr>
          <p:nvPr/>
        </p:nvSpPr>
        <p:spPr>
          <a:xfrm>
            <a:off x="628650" y="1847850"/>
            <a:ext cx="8001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団体の体制・経験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8A524D4-F1C8-40CE-8995-20A9A5B379FA}"/>
              </a:ext>
            </a:extLst>
          </p:cNvPr>
          <p:cNvSpPr>
            <a:spLocks noGrp="1"/>
          </p:cNvSpPr>
          <p:nvPr/>
        </p:nvSpPr>
        <p:spPr>
          <a:xfrm>
            <a:off x="628650" y="23050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［主な担当と人数・活動経験・専門性］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4F679B5-5B7F-4D65-99CF-A9807B5DD2C9}"/>
              </a:ext>
            </a:extLst>
          </p:cNvPr>
          <p:cNvSpPr>
            <a:spLocks noGrp="1"/>
          </p:cNvSpPr>
          <p:nvPr/>
        </p:nvSpPr>
        <p:spPr>
          <a:xfrm>
            <a:off x="628650" y="3009900"/>
            <a:ext cx="8001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協力する住民・団体等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54D9FAC-DD16-4F5B-A679-E8EE0CB22BCA}"/>
              </a:ext>
            </a:extLst>
          </p:cNvPr>
          <p:cNvSpPr>
            <a:spLocks noGrp="1"/>
          </p:cNvSpPr>
          <p:nvPr/>
        </p:nvSpPr>
        <p:spPr>
          <a:xfrm>
            <a:off x="628650" y="346710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［相手・役割・了承済み／相談中など］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7685120-99E5-489A-8FC9-1CB3214408C1}"/>
              </a:ext>
            </a:extLst>
          </p:cNvPr>
          <p:cNvSpPr>
            <a:spLocks noGrp="1"/>
          </p:cNvSpPr>
          <p:nvPr/>
        </p:nvSpPr>
        <p:spPr>
          <a:xfrm>
            <a:off x="628650" y="4171950"/>
            <a:ext cx="80200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団体と区の役割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41A9E64-9A92-49BF-88D8-6553C09B8722}"/>
              </a:ext>
            </a:extLst>
          </p:cNvPr>
          <p:cNvSpPr>
            <a:spLocks noGrp="1"/>
          </p:cNvSpPr>
          <p:nvPr/>
        </p:nvSpPr>
        <p:spPr>
          <a:xfrm>
            <a:off x="628650" y="4629150"/>
            <a:ext cx="802005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団体：［企画・運営・制作・発信など］</a:t>
            </a:r>
          </a:p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区　：［情報提供・関係機関との調整・広報等］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A18FF9B-8661-4AEE-8777-29A25AF0082F}"/>
              </a:ext>
            </a:extLst>
          </p:cNvPr>
          <p:cNvSpPr>
            <a:spLocks noGrp="1"/>
          </p:cNvSpPr>
          <p:nvPr/>
        </p:nvSpPr>
        <p:spPr>
          <a:xfrm>
            <a:off x="628650" y="5724525"/>
            <a:ext cx="80010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協働するメリット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C8EC6CA-851A-4230-B76A-512058B81512}"/>
              </a:ext>
            </a:extLst>
          </p:cNvPr>
          <p:cNvSpPr>
            <a:spLocks noGrp="1"/>
          </p:cNvSpPr>
          <p:nvPr/>
        </p:nvSpPr>
        <p:spPr>
          <a:xfrm>
            <a:off x="628650" y="6143625"/>
            <a:ext cx="8001000" cy="4857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［一緒に取り組むことで生まれる効果］</a:t>
            </a:r>
          </a:p>
        </p:txBody>
      </p:sp>
      <p:pic>
        <p:nvPicPr>
          <p:cNvPr id="14" name="図プレースホルダー 48" descr="草が生えている木&#10;&#10;AI 生成コンテンツは誤りを含む可能性があります。">
            <a:extLst>
              <a:ext uri="{FF2B5EF4-FFF2-40B4-BE49-F238E27FC236}">
                <a16:creationId xmlns:a16="http://schemas.microsoft.com/office/drawing/2014/main" id="{68EE2C0F-B478-1AD7-75AE-978D2D2356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481208" y="0"/>
            <a:ext cx="4710792" cy="6858000"/>
          </a:xfrm>
          <a:prstGeom prst="rect">
            <a:avLst/>
          </a:prstGeom>
          <a:solidFill>
            <a:prstClr val="white">
              <a:lumMod val="85000"/>
            </a:prstClr>
          </a:solidFill>
        </p:spPr>
      </p:pic>
    </p:spTree>
    <p:extLst>
      <p:ext uri="{BB962C8B-B14F-4D97-AF65-F5344CB8AC3E}">
        <p14:creationId xmlns:p14="http://schemas.microsoft.com/office/powerpoint/2010/main" val="1270172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プレースホルダー 48" descr="草が生えている木&#10;&#10;AI 生成コンテンツは誤りを含む可能性があります。">
            <a:extLst>
              <a:ext uri="{FF2B5EF4-FFF2-40B4-BE49-F238E27FC236}">
                <a16:creationId xmlns:a16="http://schemas.microsoft.com/office/drawing/2014/main" id="{FB43A3EB-055E-B39E-A959-3FA9EAB46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8629650" y="0"/>
            <a:ext cx="3562350" cy="6858000"/>
          </a:xfrm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DC753D7-CB2B-48C1-AE53-B469EA88ACEE}"/>
              </a:ext>
            </a:extLst>
          </p:cNvPr>
          <p:cNvSpPr>
            <a:spLocks noGrp="1"/>
          </p:cNvSpPr>
          <p:nvPr/>
        </p:nvSpPr>
        <p:spPr>
          <a:xfrm>
            <a:off x="571500" y="314325"/>
            <a:ext cx="10477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06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BA58326-B455-45EA-BE2F-9A9F7105E7AD}"/>
              </a:ext>
            </a:extLst>
          </p:cNvPr>
          <p:cNvSpPr>
            <a:spLocks noGrp="1"/>
          </p:cNvSpPr>
          <p:nvPr/>
        </p:nvSpPr>
        <p:spPr>
          <a:xfrm>
            <a:off x="1524000" y="419100"/>
            <a:ext cx="8143875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スケジュールと実施上の備え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48EF262-2D6B-41D2-953D-9E25852EDD59}"/>
              </a:ext>
            </a:extLst>
          </p:cNvPr>
          <p:cNvSpPr>
            <a:spLocks noGrp="1"/>
          </p:cNvSpPr>
          <p:nvPr/>
        </p:nvSpPr>
        <p:spPr>
          <a:xfrm>
            <a:off x="628650" y="1162050"/>
            <a:ext cx="8382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 dirty="0" err="1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協定締結後から令和</a:t>
            </a:r>
            <a:r>
              <a:rPr lang="ja-JP" altLang="en-US" sz="1725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１０</a:t>
            </a:r>
            <a:r>
              <a:rPr sz="1725" b="0" dirty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年２月末までに完了する計画にします。</a:t>
            </a:r>
          </a:p>
        </p:txBody>
      </p:sp>
      <p:graphicFrame>
        <p:nvGraphicFramePr>
          <p:cNvPr id="12" name="表 11"/>
          <p:cNvGraphicFramePr/>
          <p:nvPr>
            <p:extLst>
              <p:ext uri="{D42A27DB-BD31-4B8C-83A1-F6EECF244321}">
                <p14:modId xmlns:p14="http://schemas.microsoft.com/office/powerpoint/2010/main" val="44593326"/>
              </p:ext>
            </p:extLst>
          </p:nvPr>
        </p:nvGraphicFramePr>
        <p:xfrm>
          <a:off x="381907" y="1985962"/>
          <a:ext cx="8001000" cy="2905125"/>
        </p:xfrm>
        <a:graphic>
          <a:graphicData uri="http://schemas.openxmlformats.org/drawingml/2006/table">
            <a:tbl>
              <a:tblPr/>
              <a:tblGrid>
                <a:gridCol w="244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時期</a:t>
                      </a:r>
                    </a:p>
                  </a:txBody>
                  <a:tcPr marL="95250" marR="95250" marT="19050" marB="19050">
                    <a:solidFill>
                      <a:srgbClr val="174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主な作業・実施内容</a:t>
                      </a:r>
                    </a:p>
                  </a:txBody>
                  <a:tcPr marL="95250" marR="95250" marT="19050" marB="19050">
                    <a:solidFill>
                      <a:srgbClr val="174F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［○月～○月］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［調整・準備・許可等］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［○月～○月］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 dirty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</a:t>
                      </a:r>
                      <a:r>
                        <a:rPr sz="1875" b="0" dirty="0" err="1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募集・制作等</a:t>
                      </a:r>
                      <a:r>
                        <a:rPr sz="1875" b="0" dirty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］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［○月～○月］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［実施・公開等］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r>
                        <a:rPr sz="1875" b="0" dirty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［○月～２月末］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 dirty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</a:t>
                      </a:r>
                      <a:r>
                        <a:rPr sz="1875" b="0" dirty="0" err="1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効果確認・事業完了・収支整理等</a:t>
                      </a:r>
                      <a:r>
                        <a:rPr sz="1875" b="0" dirty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］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0C33C22-EE07-49D9-918E-F9AAC426836C}"/>
              </a:ext>
            </a:extLst>
          </p:cNvPr>
          <p:cNvSpPr>
            <a:spLocks noGrp="1"/>
          </p:cNvSpPr>
          <p:nvPr/>
        </p:nvSpPr>
        <p:spPr>
          <a:xfrm>
            <a:off x="628650" y="5238750"/>
            <a:ext cx="8001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 dirty="0" err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安全・権利・情報確認などの備え</a:t>
            </a:r>
            <a:endParaRPr sz="2100" b="1" dirty="0">
              <a:solidFill>
                <a:srgbClr val="BB4E35"/>
              </a:solidFill>
              <a:latin typeface="Noto Sans CJK JP"/>
              <a:ea typeface="Noto Sans CJK JP"/>
              <a:cs typeface="Noto Sans CJK JP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C88A4C1-AA1D-4183-8EEA-40C8A22494E9}"/>
              </a:ext>
            </a:extLst>
          </p:cNvPr>
          <p:cNvSpPr>
            <a:spLocks noGrp="1"/>
          </p:cNvSpPr>
          <p:nvPr/>
        </p:nvSpPr>
        <p:spPr>
          <a:xfrm>
            <a:off x="628650" y="5695950"/>
            <a:ext cx="8001000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［雨天時の対応・事故防止・撮影同意・著作権確認等］</a:t>
            </a:r>
          </a:p>
        </p:txBody>
      </p:sp>
    </p:spTree>
    <p:extLst>
      <p:ext uri="{BB962C8B-B14F-4D97-AF65-F5344CB8AC3E}">
        <p14:creationId xmlns:p14="http://schemas.microsoft.com/office/powerpoint/2010/main" val="552725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2633ED1-4185-435C-BDC3-008B3ABA3D55}"/>
              </a:ext>
            </a:extLst>
          </p:cNvPr>
          <p:cNvSpPr>
            <a:spLocks noGrp="1"/>
          </p:cNvSpPr>
          <p:nvPr/>
        </p:nvSpPr>
        <p:spPr>
          <a:xfrm>
            <a:off x="571500" y="314325"/>
            <a:ext cx="10477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07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997BF0-9692-42F8-A8EF-618B3D251FE9}"/>
              </a:ext>
            </a:extLst>
          </p:cNvPr>
          <p:cNvSpPr>
            <a:spLocks noGrp="1"/>
          </p:cNvSpPr>
          <p:nvPr/>
        </p:nvSpPr>
        <p:spPr>
          <a:xfrm>
            <a:off x="1524000" y="419100"/>
            <a:ext cx="971550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予算と経費の考え方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586C79E-D0C3-4944-8793-5041DF72BF35}"/>
              </a:ext>
            </a:extLst>
          </p:cNvPr>
          <p:cNvSpPr>
            <a:spLocks noGrp="1"/>
          </p:cNvSpPr>
          <p:nvPr/>
        </p:nvSpPr>
        <p:spPr>
          <a:xfrm>
            <a:off x="628650" y="1162050"/>
            <a:ext cx="9953625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経費見積書から転記し、金額は税込でそろえます。</a:t>
            </a:r>
          </a:p>
        </p:txBody>
      </p:sp>
      <p:graphicFrame>
        <p:nvGraphicFramePr>
          <p:cNvPr id="16" name="表 15"/>
          <p:cNvGraphicFramePr/>
          <p:nvPr/>
        </p:nvGraphicFramePr>
        <p:xfrm>
          <a:off x="628650" y="1895475"/>
          <a:ext cx="7562850" cy="3981450"/>
        </p:xfrm>
        <a:graphic>
          <a:graphicData uri="http://schemas.openxmlformats.org/drawingml/2006/table">
            <a:tbl>
              <a:tblPr/>
              <a:tblGrid>
                <a:gridCol w="214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3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費目</a:t>
                      </a:r>
                    </a:p>
                  </a:txBody>
                  <a:tcPr marL="95250" marR="95250" marT="19050" marB="19050">
                    <a:solidFill>
                      <a:srgbClr val="174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主な積算根拠</a:t>
                      </a:r>
                    </a:p>
                  </a:txBody>
                  <a:tcPr marL="95250" marR="95250" marT="19050" marB="19050">
                    <a:solidFill>
                      <a:srgbClr val="174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金額（円）</a:t>
                      </a:r>
                    </a:p>
                  </a:txBody>
                  <a:tcPr marL="95250" marR="95250" marT="19050" marB="19050">
                    <a:solidFill>
                      <a:srgbClr val="174F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人件費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［内容・単価×数量等］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［金額］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謝礼金等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［内容・単価×数量等］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［金額］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旅費・交通費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［内容・単価×数量等］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［金額］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消耗品費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［内容・単価×数量等］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［金額］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印刷製本費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［内容・単価×数量等］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［金額］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通信運搬費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［内容・単価×数量等］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［金額］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使用料・賃借料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［内容・単価×数量等］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［金額］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保険料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［内容・単価×数量等］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［金額］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その他経費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［内容・単価×数量等］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［金額］</a:t>
                      </a:r>
                    </a:p>
                  </a:txBody>
                  <a:tcPr marL="95250" marR="95250" marT="19050" marB="19050">
                    <a:solidFill>
                      <a:srgbClr val="F2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支出合計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各費目の合計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4C6058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［合計］</a:t>
                      </a:r>
                    </a:p>
                  </a:txBody>
                  <a:tcPr marL="95250" marR="95250" marT="19050" marB="1905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EAB694D-4386-4322-B6E6-865BC0A709D8}"/>
              </a:ext>
            </a:extLst>
          </p:cNvPr>
          <p:cNvSpPr>
            <a:spLocks noGrp="1"/>
          </p:cNvSpPr>
          <p:nvPr/>
        </p:nvSpPr>
        <p:spPr>
          <a:xfrm>
            <a:off x="8648700" y="1971675"/>
            <a:ext cx="2952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区役所負担希望額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AE1EF45-1363-4DF8-9F64-C18EA67FE610}"/>
              </a:ext>
            </a:extLst>
          </p:cNvPr>
          <p:cNvSpPr>
            <a:spLocks noGrp="1"/>
          </p:cNvSpPr>
          <p:nvPr/>
        </p:nvSpPr>
        <p:spPr>
          <a:xfrm>
            <a:off x="8648700" y="2428875"/>
            <a:ext cx="295275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　　　　　］円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1A6C792-E93F-4349-A499-E4513D16CA2E}"/>
              </a:ext>
            </a:extLst>
          </p:cNvPr>
          <p:cNvSpPr>
            <a:spLocks noGrp="1"/>
          </p:cNvSpPr>
          <p:nvPr/>
        </p:nvSpPr>
        <p:spPr>
          <a:xfrm>
            <a:off x="8648700" y="2857500"/>
            <a:ext cx="295275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5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上限 80万円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46024E9-8184-4FD8-B37E-44114789630F}"/>
              </a:ext>
            </a:extLst>
          </p:cNvPr>
          <p:cNvSpPr>
            <a:spLocks noGrp="1"/>
          </p:cNvSpPr>
          <p:nvPr/>
        </p:nvSpPr>
        <p:spPr>
          <a:xfrm>
            <a:off x="8648700" y="3714750"/>
            <a:ext cx="2952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自主財源等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4EA925B-D776-4810-9D55-2949106B7C95}"/>
              </a:ext>
            </a:extLst>
          </p:cNvPr>
          <p:cNvSpPr>
            <a:spLocks noGrp="1"/>
          </p:cNvSpPr>
          <p:nvPr/>
        </p:nvSpPr>
        <p:spPr>
          <a:xfrm>
            <a:off x="8648700" y="4171950"/>
            <a:ext cx="29527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　　　　　］円</a:t>
            </a:r>
          </a:p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［参加費・自己負担］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F653C97-7C62-4A1D-B881-9F42993F090E}"/>
              </a:ext>
            </a:extLst>
          </p:cNvPr>
          <p:cNvSpPr>
            <a:spLocks noGrp="1"/>
          </p:cNvSpPr>
          <p:nvPr/>
        </p:nvSpPr>
        <p:spPr>
          <a:xfrm>
            <a:off x="8648700" y="5334000"/>
            <a:ext cx="2952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経費を抑える工夫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5AEC31-2B1B-4363-9BB4-E1D05F0C0435}"/>
              </a:ext>
            </a:extLst>
          </p:cNvPr>
          <p:cNvSpPr>
            <a:spLocks noGrp="1"/>
          </p:cNvSpPr>
          <p:nvPr/>
        </p:nvSpPr>
        <p:spPr>
          <a:xfrm>
            <a:off x="8648700" y="5791200"/>
            <a:ext cx="295275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［既存資源の活用・</a:t>
            </a:r>
          </a:p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見積比較等］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1A8F2C7-DEB7-44BD-9336-2B264077E3E7}"/>
              </a:ext>
            </a:extLst>
          </p:cNvPr>
          <p:cNvSpPr>
            <a:spLocks noGrp="1"/>
          </p:cNvSpPr>
          <p:nvPr/>
        </p:nvSpPr>
        <p:spPr>
          <a:xfrm>
            <a:off x="628650" y="6191250"/>
            <a:ext cx="7810500" cy="3524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※ 表は自動計算されません。支出合計と財源の合計を確認してください。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849782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FFB5BA8-E2D1-456D-94E5-912D574AC1BB}"/>
              </a:ext>
            </a:extLst>
          </p:cNvPr>
          <p:cNvSpPr>
            <a:spLocks noGrp="1"/>
          </p:cNvSpPr>
          <p:nvPr/>
        </p:nvSpPr>
        <p:spPr>
          <a:xfrm>
            <a:off x="571500" y="314325"/>
            <a:ext cx="10477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08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B8657DC-0D9D-44C6-A055-627EEA11BCC0}"/>
              </a:ext>
            </a:extLst>
          </p:cNvPr>
          <p:cNvSpPr>
            <a:spLocks noGrp="1"/>
          </p:cNvSpPr>
          <p:nvPr/>
        </p:nvSpPr>
        <p:spPr>
          <a:xfrm>
            <a:off x="1524000" y="419100"/>
            <a:ext cx="1000125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期待する効果と事業終了後の展開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902AA7A-FD1D-43D7-88FF-2CF88579EB5B}"/>
              </a:ext>
            </a:extLst>
          </p:cNvPr>
          <p:cNvSpPr>
            <a:spLocks noGrp="1"/>
          </p:cNvSpPr>
          <p:nvPr/>
        </p:nvSpPr>
        <p:spPr>
          <a:xfrm>
            <a:off x="628650" y="1162050"/>
            <a:ext cx="10239375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成果の確かめ方と、事業終了後に残るものを示します。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ABFD050-54D1-4ECF-87B7-1BD0C6548BFA}"/>
              </a:ext>
            </a:extLst>
          </p:cNvPr>
          <p:cNvSpPr>
            <a:spLocks noGrp="1"/>
          </p:cNvSpPr>
          <p:nvPr/>
        </p:nvSpPr>
        <p:spPr>
          <a:xfrm>
            <a:off x="628650" y="2162175"/>
            <a:ext cx="3333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地域に生まれる変化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7A70489-D839-4021-936D-58325F45683C}"/>
              </a:ext>
            </a:extLst>
          </p:cNvPr>
          <p:cNvSpPr>
            <a:spLocks noGrp="1"/>
          </p:cNvSpPr>
          <p:nvPr/>
        </p:nvSpPr>
        <p:spPr>
          <a:xfrm>
            <a:off x="628650" y="2619375"/>
            <a:ext cx="3333750" cy="1476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［魅力の発見・愛着］</a:t>
            </a:r>
          </a:p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［交流・地域への広がり］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487B411-B458-4A6C-AC95-ACF688B54DE1}"/>
              </a:ext>
            </a:extLst>
          </p:cNvPr>
          <p:cNvSpPr>
            <a:spLocks noGrp="1"/>
          </p:cNvSpPr>
          <p:nvPr/>
        </p:nvSpPr>
        <p:spPr>
          <a:xfrm>
            <a:off x="4438650" y="2162175"/>
            <a:ext cx="3333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目標と確かめ方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29298A0-83F2-4C71-88C8-4E2D59671C97}"/>
              </a:ext>
            </a:extLst>
          </p:cNvPr>
          <p:cNvSpPr>
            <a:spLocks noGrp="1"/>
          </p:cNvSpPr>
          <p:nvPr/>
        </p:nvSpPr>
        <p:spPr>
          <a:xfrm>
            <a:off x="4438650" y="2619375"/>
            <a:ext cx="3333750" cy="1619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目標：［人数・閲覧数等］</a:t>
            </a:r>
          </a:p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確認：［アンケート・</a:t>
            </a:r>
          </a:p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　　　　閲覧データ等］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43849E9-BC2E-4097-AAB3-1820173C6838}"/>
              </a:ext>
            </a:extLst>
          </p:cNvPr>
          <p:cNvSpPr>
            <a:spLocks noGrp="1"/>
          </p:cNvSpPr>
          <p:nvPr/>
        </p:nvSpPr>
        <p:spPr>
          <a:xfrm>
            <a:off x="8248650" y="2162175"/>
            <a:ext cx="3333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終了後も続く取組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556031A-AFD7-4EA3-AD2D-920C8B237BC5}"/>
              </a:ext>
            </a:extLst>
          </p:cNvPr>
          <p:cNvSpPr>
            <a:spLocks noGrp="1"/>
          </p:cNvSpPr>
          <p:nvPr/>
        </p:nvSpPr>
        <p:spPr>
          <a:xfrm>
            <a:off x="8248650" y="2619375"/>
            <a:ext cx="3333750" cy="1619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［成果物・交流の活用］</a:t>
            </a:r>
          </a:p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［担い手・運営方法］</a:t>
            </a:r>
          </a:p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［財源の見通し］</a:t>
            </a:r>
          </a:p>
        </p:txBody>
      </p:sp>
      <p:pic>
        <p:nvPicPr>
          <p:cNvPr id="13" name="図 12" descr="草, 屋外, フィールド, グリー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3A96967-8D5C-6C3B-C4C5-E731E4F18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110264"/>
            <a:ext cx="12192000" cy="274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90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4F05558-0D8A-4E96-8B0A-3EC18A9673F9}"/>
              </a:ext>
            </a:extLst>
          </p:cNvPr>
          <p:cNvSpPr>
            <a:spLocks noGrp="1"/>
          </p:cNvSpPr>
          <p:nvPr/>
        </p:nvSpPr>
        <p:spPr>
          <a:xfrm>
            <a:off x="571500" y="314325"/>
            <a:ext cx="10477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525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＋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31DE459-217C-4B2F-AEBC-C5AEA8413540}"/>
              </a:ext>
            </a:extLst>
          </p:cNvPr>
          <p:cNvSpPr>
            <a:spLocks noGrp="1"/>
          </p:cNvSpPr>
          <p:nvPr/>
        </p:nvSpPr>
        <p:spPr>
          <a:xfrm>
            <a:off x="1524000" y="419100"/>
            <a:ext cx="8143875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前年度の成果と今回の改善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995C62E-05D5-430F-80A9-54EAA20AA602}"/>
              </a:ext>
            </a:extLst>
          </p:cNvPr>
          <p:cNvSpPr>
            <a:spLocks noGrp="1"/>
          </p:cNvSpPr>
          <p:nvPr/>
        </p:nvSpPr>
        <p:spPr>
          <a:xfrm>
            <a:off x="628650" y="1162050"/>
            <a:ext cx="8382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継続事業のみ使用。新規事業はこのページを削除してください。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D0F8A2F-06F8-4948-8800-B3D55D262BB8}"/>
              </a:ext>
            </a:extLst>
          </p:cNvPr>
          <p:cNvSpPr>
            <a:spLocks noGrp="1"/>
          </p:cNvSpPr>
          <p:nvPr/>
        </p:nvSpPr>
        <p:spPr>
          <a:xfrm>
            <a:off x="619125" y="1924050"/>
            <a:ext cx="7143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92DF3F1-3C5E-4E1B-9782-EC777B513F62}"/>
              </a:ext>
            </a:extLst>
          </p:cNvPr>
          <p:cNvSpPr>
            <a:spLocks noGrp="1"/>
          </p:cNvSpPr>
          <p:nvPr/>
        </p:nvSpPr>
        <p:spPr>
          <a:xfrm>
            <a:off x="1457325" y="1943100"/>
            <a:ext cx="6953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これまでの取組・成果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A6284A9-1A24-4063-AF8D-26B2D6ED9DF3}"/>
              </a:ext>
            </a:extLst>
          </p:cNvPr>
          <p:cNvSpPr>
            <a:spLocks noGrp="1"/>
          </p:cNvSpPr>
          <p:nvPr/>
        </p:nvSpPr>
        <p:spPr>
          <a:xfrm>
            <a:off x="1457325" y="2447925"/>
            <a:ext cx="69532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［内容・人数・発信実績・地域の反応など］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61965D5-4D7E-4594-A139-BEC99EE8B989}"/>
              </a:ext>
            </a:extLst>
          </p:cNvPr>
          <p:cNvSpPr>
            <a:spLocks noGrp="1"/>
          </p:cNvSpPr>
          <p:nvPr/>
        </p:nvSpPr>
        <p:spPr>
          <a:xfrm>
            <a:off x="619125" y="3438525"/>
            <a:ext cx="7143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9061F47-5EDF-45EF-A735-F073772FF1CD}"/>
              </a:ext>
            </a:extLst>
          </p:cNvPr>
          <p:cNvSpPr>
            <a:spLocks noGrp="1"/>
          </p:cNvSpPr>
          <p:nvPr/>
        </p:nvSpPr>
        <p:spPr>
          <a:xfrm>
            <a:off x="1457325" y="3457575"/>
            <a:ext cx="6953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分かった課題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8528DA2-59CC-414D-BF15-8F43BEA19D65}"/>
              </a:ext>
            </a:extLst>
          </p:cNvPr>
          <p:cNvSpPr>
            <a:spLocks noGrp="1"/>
          </p:cNvSpPr>
          <p:nvPr/>
        </p:nvSpPr>
        <p:spPr>
          <a:xfrm>
            <a:off x="1457325" y="3962400"/>
            <a:ext cx="69532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［改善点・十分に届かなかった対象など］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56C2A44-1E59-4E20-B84C-FABF1C0E5CE6}"/>
              </a:ext>
            </a:extLst>
          </p:cNvPr>
          <p:cNvSpPr>
            <a:spLocks noGrp="1"/>
          </p:cNvSpPr>
          <p:nvPr/>
        </p:nvSpPr>
        <p:spPr>
          <a:xfrm>
            <a:off x="619125" y="4933950"/>
            <a:ext cx="7143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BB4E35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42EA5E7-36DD-46F0-84AF-E8BEE839F025}"/>
              </a:ext>
            </a:extLst>
          </p:cNvPr>
          <p:cNvSpPr>
            <a:spLocks noGrp="1"/>
          </p:cNvSpPr>
          <p:nvPr/>
        </p:nvSpPr>
        <p:spPr>
          <a:xfrm>
            <a:off x="1457325" y="4953000"/>
            <a:ext cx="6953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1">
                <a:solidFill>
                  <a:srgbClr val="174F45"/>
                </a:solidFill>
                <a:latin typeface="Noto Sans CJK JP"/>
                <a:ea typeface="Noto Sans CJK JP"/>
                <a:cs typeface="Noto Sans CJK JP"/>
              </a:rPr>
              <a:t>今回変えること・期待する効果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4BD5B81-01D4-4701-ACCA-7AC1EAB8CCAD}"/>
              </a:ext>
            </a:extLst>
          </p:cNvPr>
          <p:cNvSpPr>
            <a:spLocks noGrp="1"/>
          </p:cNvSpPr>
          <p:nvPr/>
        </p:nvSpPr>
        <p:spPr>
          <a:xfrm>
            <a:off x="1457325" y="5457825"/>
            <a:ext cx="69532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［改善・追加する内容と理由］</a:t>
            </a:r>
          </a:p>
          <a:p>
            <a:pPr>
              <a:def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025" b="0">
                <a:solidFill>
                  <a:srgbClr val="4C6058"/>
                </a:solidFill>
                <a:latin typeface="Noto Sans CJK JP"/>
                <a:ea typeface="Noto Sans CJK JP"/>
                <a:cs typeface="Noto Sans CJK JP"/>
              </a:rPr>
              <a:t>［前年度より、どのように効果を高めるか］</a:t>
            </a:r>
          </a:p>
        </p:txBody>
      </p:sp>
      <p:pic>
        <p:nvPicPr>
          <p:cNvPr id="15" name="図プレースホルダー 48" descr="草が生えている木&#10;&#10;AI 生成コンテンツは誤りを含む可能性があります。">
            <a:extLst>
              <a:ext uri="{FF2B5EF4-FFF2-40B4-BE49-F238E27FC236}">
                <a16:creationId xmlns:a16="http://schemas.microsoft.com/office/drawing/2014/main" id="{3E3360D0-C677-DEF7-8F71-C1314C722F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481208" y="0"/>
            <a:ext cx="4710792" cy="6858000"/>
          </a:xfrm>
          <a:prstGeom prst="rect">
            <a:avLst/>
          </a:prstGeom>
          <a:solidFill>
            <a:prstClr val="white">
              <a:lumMod val="85000"/>
            </a:prstClr>
          </a:solidFill>
        </p:spPr>
      </p:pic>
    </p:spTree>
    <p:extLst>
      <p:ext uri="{BB962C8B-B14F-4D97-AF65-F5344CB8AC3E}">
        <p14:creationId xmlns:p14="http://schemas.microsoft.com/office/powerpoint/2010/main" val="152993266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588</Words>
  <Application>Microsoft Office PowerPoint</Application>
  <DocSecurity>0</DocSecurity>
  <PresentationFormat>ワイド画面</PresentationFormat>
  <Paragraphs>155</Paragraphs>
  <Slides>10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3" baseType="lpstr">
      <vt:lpstr>Noto Sans CJK JP</vt:lpstr>
      <vt:lpstr>Calibri</vt:lpstr>
      <vt:lpstr>ChatGPT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鈴村優_69（宮）まちづくり推進部企画課</cp:lastModifiedBy>
  <cp:revision>4</cp:revision>
  <dcterms:created xsi:type="dcterms:W3CDTF">2026-09-16T03:16:49Z</dcterms:created>
  <dcterms:modified xsi:type="dcterms:W3CDTF">2026-09-17T08:27:07Z</dcterms:modified>
</cp:coreProperties>
</file>